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21.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66"/>
  </p:notesMasterIdLst>
  <p:handoutMasterIdLst>
    <p:handoutMasterId r:id="rId67"/>
  </p:handoutMasterIdLst>
  <p:sldIdLst>
    <p:sldId id="271" r:id="rId8"/>
    <p:sldId id="272" r:id="rId9"/>
    <p:sldId id="273" r:id="rId10"/>
    <p:sldId id="274" r:id="rId11"/>
    <p:sldId id="275" r:id="rId12"/>
    <p:sldId id="290" r:id="rId13"/>
    <p:sldId id="291" r:id="rId14"/>
    <p:sldId id="292" r:id="rId15"/>
    <p:sldId id="293" r:id="rId16"/>
    <p:sldId id="294" r:id="rId17"/>
    <p:sldId id="295" r:id="rId18"/>
    <p:sldId id="296" r:id="rId19"/>
    <p:sldId id="288" r:id="rId20"/>
    <p:sldId id="297" r:id="rId21"/>
    <p:sldId id="298" r:id="rId22"/>
    <p:sldId id="299" r:id="rId23"/>
    <p:sldId id="300" r:id="rId24"/>
    <p:sldId id="301" r:id="rId25"/>
    <p:sldId id="333" r:id="rId26"/>
    <p:sldId id="334" r:id="rId27"/>
    <p:sldId id="335" r:id="rId28"/>
    <p:sldId id="336" r:id="rId29"/>
    <p:sldId id="338" r:id="rId30"/>
    <p:sldId id="337" r:id="rId31"/>
    <p:sldId id="289" r:id="rId32"/>
    <p:sldId id="307" r:id="rId33"/>
    <p:sldId id="308" r:id="rId34"/>
    <p:sldId id="339" r:id="rId35"/>
    <p:sldId id="309" r:id="rId36"/>
    <p:sldId id="310" r:id="rId37"/>
    <p:sldId id="311" r:id="rId38"/>
    <p:sldId id="332" r:id="rId39"/>
    <p:sldId id="340" r:id="rId40"/>
    <p:sldId id="313" r:id="rId41"/>
    <p:sldId id="314" r:id="rId42"/>
    <p:sldId id="315" r:id="rId43"/>
    <p:sldId id="316" r:id="rId44"/>
    <p:sldId id="341" r:id="rId45"/>
    <p:sldId id="317" r:id="rId46"/>
    <p:sldId id="342" r:id="rId47"/>
    <p:sldId id="318" r:id="rId48"/>
    <p:sldId id="319" r:id="rId49"/>
    <p:sldId id="320" r:id="rId50"/>
    <p:sldId id="321" r:id="rId51"/>
    <p:sldId id="322" r:id="rId52"/>
    <p:sldId id="323" r:id="rId53"/>
    <p:sldId id="343" r:id="rId54"/>
    <p:sldId id="324" r:id="rId55"/>
    <p:sldId id="325" r:id="rId56"/>
    <p:sldId id="326" r:id="rId57"/>
    <p:sldId id="327" r:id="rId58"/>
    <p:sldId id="328" r:id="rId59"/>
    <p:sldId id="329" r:id="rId60"/>
    <p:sldId id="330" r:id="rId61"/>
    <p:sldId id="331" r:id="rId62"/>
    <p:sldId id="280" r:id="rId63"/>
    <p:sldId id="282" r:id="rId64"/>
    <p:sldId id="285" r:id="rId65"/>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35" userDrawn="1">
          <p15:clr>
            <a:srgbClr val="A4A3A4"/>
          </p15:clr>
        </p15:guide>
        <p15:guide id="2" pos="3840">
          <p15:clr>
            <a:srgbClr val="A4A3A4"/>
          </p15:clr>
        </p15:guide>
      </p15:sldGuideLst>
    </p:ext>
    <p:ext uri="{2D200454-40CA-4A62-9FC3-DE9A4176ACB9}">
      <p15:notesGuideLst xmlns:p15="http://schemas.microsoft.com/office/powerpoint/2012/main">
        <p15:guide id="1" orient="horz" userDrawn="1">
          <p15:clr>
            <a:srgbClr val="A4A3A4"/>
          </p15:clr>
        </p15:guide>
        <p15:guide id="2" pos="2207"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yueyuezjhw" initials="l" lastIdx="51" clrIdx="0">
    <p:extLst>
      <p:ext uri="{19B8F6BF-5375-455C-9EA6-DF929625EA0E}">
        <p15:presenceInfo xmlns:p15="http://schemas.microsoft.com/office/powerpoint/2012/main" userId="S-1-5-21-147214757-305610072-1517763936-473611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0B5C5"/>
    <a:srgbClr val="C7000B"/>
    <a:srgbClr val="404040"/>
    <a:srgbClr val="151515"/>
    <a:srgbClr val="575756"/>
    <a:srgbClr val="FFFFFF"/>
    <a:srgbClr val="DD4654"/>
    <a:srgbClr val="F3D2D5"/>
    <a:srgbClr val="E6A8AD"/>
    <a:srgbClr val="E57B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56055" autoAdjust="0"/>
  </p:normalViewPr>
  <p:slideViewPr>
    <p:cSldViewPr snapToGrid="0" snapToObjects="1">
      <p:cViewPr varScale="1">
        <p:scale>
          <a:sx n="110" d="100"/>
          <a:sy n="110" d="100"/>
        </p:scale>
        <p:origin x="78" y="108"/>
      </p:cViewPr>
      <p:guideLst>
        <p:guide orient="horz" pos="935"/>
        <p:guide pos="384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6" d="100"/>
        <a:sy n="66" d="100"/>
      </p:scale>
      <p:origin x="0" y="0"/>
    </p:cViewPr>
  </p:sorterViewPr>
  <p:notesViewPr>
    <p:cSldViewPr snapToGrid="0" snapToObjects="1">
      <p:cViewPr>
        <p:scale>
          <a:sx n="125" d="100"/>
          <a:sy n="125" d="100"/>
        </p:scale>
        <p:origin x="2952" y="-2832"/>
      </p:cViewPr>
      <p:guideLst>
        <p:guide orient="horz"/>
        <p:guide pos="2207"/>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commentAuthors" Target="commentAuthors.xml"/><Relationship Id="rId7" Type="http://schemas.openxmlformats.org/officeDocument/2006/relationships/slideMaster" Target="slideMasters/slideMaster4.xml"/><Relationship Id="rId71"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notesMaster" Target="notesMasters/notesMaster1.xml"/><Relationship Id="rId5" Type="http://schemas.openxmlformats.org/officeDocument/2006/relationships/slideMaster" Target="slideMasters/slideMaster2.xml"/><Relationship Id="rId61" Type="http://schemas.openxmlformats.org/officeDocument/2006/relationships/slide" Target="slides/slide54.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presProps" Target="presProps.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handoutMaster" Target="handoutMasters/handoutMaster1.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11/2/2021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830018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144081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4300482"/>
            <a:ext cx="5580063" cy="5626155"/>
          </a:xfrm>
        </p:spPr>
        <p:txBody>
          <a:bodyPr/>
          <a:lstStyle/>
          <a:p>
            <a:r>
              <a:rPr lang="en-US" dirty="0" smtClean="0"/>
              <a:t>IPE technologies are innovations to the network technology system, represented by Segment Routing over IPv6 (SRv6), network slicing (</a:t>
            </a:r>
            <a:r>
              <a:rPr lang="en-US" dirty="0" err="1" smtClean="0"/>
              <a:t>FlexE</a:t>
            </a:r>
            <a:r>
              <a:rPr lang="en-US" dirty="0" smtClean="0"/>
              <a:t>), deterministic network (</a:t>
            </a:r>
            <a:r>
              <a:rPr lang="en-US" dirty="0" err="1" smtClean="0"/>
              <a:t>DetNet</a:t>
            </a:r>
            <a:r>
              <a:rPr lang="en-US" dirty="0" smtClean="0"/>
              <a:t>), in-band flow measurement (</a:t>
            </a:r>
            <a:r>
              <a:rPr lang="en-US" dirty="0" err="1" smtClean="0"/>
              <a:t>iFIT</a:t>
            </a:r>
            <a:r>
              <a:rPr lang="en-US" dirty="0" smtClean="0"/>
              <a:t>), new multicast (BIERv6), and application-aware IPv6 networking (APN6), and more.</a:t>
            </a:r>
          </a:p>
          <a:p>
            <a:r>
              <a:rPr lang="en-US" dirty="0" smtClean="0"/>
              <a:t>The IPE technology system is classified into the following three categories:</a:t>
            </a:r>
          </a:p>
          <a:p>
            <a:pPr lvl="1"/>
            <a:r>
              <a:rPr lang="en-US" dirty="0" smtClean="0"/>
              <a:t>The first category provides basic connectivity and is represented by SRv6 (used to carry unicast services) and BIERv6 (used to carry multicast services). Both protocols carry and forward traffic based on the native IPv6 architecture, which eliminates the need of MPLS on the control and forwarding planes and takes advantage of IPv6's inherent scalability and other benefits.</a:t>
            </a:r>
          </a:p>
          <a:p>
            <a:pPr lvl="1"/>
            <a:r>
              <a:rPr lang="en-US" dirty="0" smtClean="0"/>
              <a:t>The second category provides experience assurance and is represented by technologies used to reserve network resources, deliver slice-based deterministic network capabilities, and provide in-band flow measurement.</a:t>
            </a:r>
          </a:p>
          <a:p>
            <a:pPr lvl="1"/>
            <a:r>
              <a:rPr lang="en-US" dirty="0" smtClean="0"/>
              <a:t>The third category comprises APN6 and SFC. APN6 provides application-level network service capabilities from the application perspective, and SFC provides flexible programming of network capabilities.</a:t>
            </a:r>
          </a:p>
          <a:p>
            <a:r>
              <a:rPr lang="en-US" dirty="0" err="1" smtClean="0"/>
              <a:t>FlexE</a:t>
            </a:r>
            <a:r>
              <a:rPr lang="en-US" dirty="0" smtClean="0"/>
              <a:t>: Flexible Ethernet</a:t>
            </a:r>
          </a:p>
          <a:p>
            <a:r>
              <a:rPr lang="en-US" dirty="0" err="1" smtClean="0"/>
              <a:t>DetNet</a:t>
            </a:r>
            <a:r>
              <a:rPr lang="en-US" dirty="0" smtClean="0"/>
              <a:t>: Deterministic Networking</a:t>
            </a:r>
          </a:p>
          <a:p>
            <a:r>
              <a:rPr lang="en-US" dirty="0" err="1" smtClean="0"/>
              <a:t>iFIT</a:t>
            </a:r>
            <a:r>
              <a:rPr lang="en-US" dirty="0" smtClean="0"/>
              <a:t>: in-situ Flow Information Telemetry</a:t>
            </a:r>
          </a:p>
          <a:p>
            <a:r>
              <a:rPr lang="en-US" dirty="0" smtClean="0"/>
              <a:t>BIERv6: Bit Index Explicit Replication IPv6 Encapsulation</a:t>
            </a:r>
          </a:p>
          <a:p>
            <a:r>
              <a:rPr lang="en-US" dirty="0" smtClean="0"/>
              <a:t>APN6: Application-aware IPv6 Networking</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3677990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00000"/>
              </a:lnSpc>
            </a:pPr>
            <a:r>
              <a:rPr lang="en-US" dirty="0" smtClean="0"/>
              <a:t>Phase 1:</a:t>
            </a:r>
          </a:p>
          <a:p>
            <a:pPr lvl="1">
              <a:lnSpc>
                <a:spcPct val="100000"/>
              </a:lnSpc>
            </a:pPr>
            <a:r>
              <a:rPr lang="en-US" dirty="0" smtClean="0"/>
              <a:t>SRv6 is used to simplify protocols, resolve the low efficiency problem caused by segment-based configuration and manual cross-domain configuration on traditional MPLS networks, and achieve fast E2E service provisioning across domains.</a:t>
            </a:r>
          </a:p>
          <a:p>
            <a:pPr lvl="1">
              <a:lnSpc>
                <a:spcPct val="100000"/>
              </a:lnSpc>
            </a:pPr>
            <a:r>
              <a:rPr lang="en-US" dirty="0" smtClean="0"/>
              <a:t>In addition, SRv6 Policies can quickly adjust and optimize paths, improving network-wide flexibility and laying a foundation for autonomous networks.</a:t>
            </a:r>
          </a:p>
          <a:p>
            <a:pPr>
              <a:lnSpc>
                <a:spcPct val="100000"/>
              </a:lnSpc>
            </a:pPr>
            <a:r>
              <a:rPr lang="en-US" dirty="0" smtClean="0"/>
              <a:t>Phase 2:</a:t>
            </a:r>
          </a:p>
          <a:p>
            <a:pPr lvl="1">
              <a:lnSpc>
                <a:spcPct val="100000"/>
              </a:lnSpc>
            </a:pPr>
            <a:r>
              <a:rPr lang="en-US" dirty="0" smtClean="0"/>
              <a:t>Network slicing and </a:t>
            </a:r>
            <a:r>
              <a:rPr lang="en-US" dirty="0" err="1" smtClean="0"/>
              <a:t>FlexE</a:t>
            </a:r>
            <a:r>
              <a:rPr lang="en-US" dirty="0" smtClean="0"/>
              <a:t> are introduced to provide deterministic forwarding and differentiated dedicated network experience. Layer 2 </a:t>
            </a:r>
            <a:r>
              <a:rPr lang="en-US" dirty="0" err="1" smtClean="0"/>
              <a:t>FlexE</a:t>
            </a:r>
            <a:r>
              <a:rPr lang="en-US" dirty="0" smtClean="0"/>
              <a:t> and Layer 3 network slicing provide dedicated network resources for different services, E2E service isolation, and manageable and controllable paths. In this way, different services can be transmitted on the same network. Abundant slices ensure that each service can enjoy dedicated network experience and deterministic forwarding with controllable delay and jitter.</a:t>
            </a:r>
          </a:p>
          <a:p>
            <a:pPr lvl="1">
              <a:lnSpc>
                <a:spcPct val="100000"/>
              </a:lnSpc>
            </a:pPr>
            <a:r>
              <a:rPr lang="en-US" dirty="0" smtClean="0"/>
              <a:t>Moreover, the in-band flow measurement mechanism reports service traffic status in real time, enabling network experience visualization. This allows us to determine whether service quality deteriorates in a timely manner. If service quality deteriorates, we can adjust service configurations in a timely manner to ensure optimal user experience.</a:t>
            </a:r>
          </a:p>
          <a:p>
            <a:pPr>
              <a:lnSpc>
                <a:spcPct val="100000"/>
              </a:lnSpc>
            </a:pPr>
            <a:r>
              <a:rPr lang="en-US" dirty="0" smtClean="0"/>
              <a:t>Phase 3:</a:t>
            </a:r>
          </a:p>
          <a:p>
            <a:pPr lvl="1">
              <a:lnSpc>
                <a:spcPct val="100000"/>
              </a:lnSpc>
            </a:pPr>
            <a:r>
              <a:rPr lang="en-US" dirty="0" smtClean="0"/>
              <a:t>In this phase, we not only need to ensure service experience, but also need to deliver experience assurance at a finer granularity (application level).</a:t>
            </a:r>
          </a:p>
          <a:p>
            <a:pPr lvl="1">
              <a:lnSpc>
                <a:spcPct val="100000"/>
              </a:lnSpc>
            </a:pPr>
            <a:r>
              <a:rPr lang="en-US" dirty="0" smtClean="0"/>
              <a:t>IPv6 apps can directly carry application information in IPv6 extension headers, enabling the network to identify user and application information and provide fine-grained differentiated network channels.</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0742015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010011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This figure shows a typical SRv6 deployment case. A carrier provides network security services for customers. To prevent DDoS attacks, the traffic to the DC needs to be cleaned by the DDoS cleaning center first. Such traffic traverses the backbone network.</a:t>
            </a:r>
          </a:p>
          <a:p>
            <a:pPr lvl="1"/>
            <a:r>
              <a:rPr lang="en-US" smtClean="0"/>
              <a:t>The carrier has two backbone networks. Network A has high bandwidth but does not have the VPN service capability. As a result, cleaned traffic may be sent back to the cleaning center if network A is used.</a:t>
            </a:r>
          </a:p>
          <a:p>
            <a:pPr lvl="1"/>
            <a:r>
              <a:rPr lang="en-US" smtClean="0"/>
              <a:t>Network B has the VPN service capability but does not have high bandwidth. It is unable to support the cleaning of all service traffic.</a:t>
            </a:r>
          </a:p>
          <a:p>
            <a:pPr lvl="1"/>
            <a:r>
              <a:rPr lang="en-US" altLang="zh-CN" smtClean="0"/>
              <a:t>The volume of to-be-cleaned traffic is large. If such traffic is diverted through network A (without VPN isolation), cleaned traffic may be diverted back to the cleaning center, causing a loop. If such traffic is diverted through network B, the bandwidth resources of network B become a bottleneck as the service scale expands.</a:t>
            </a:r>
          </a:p>
          <a:p>
            <a:pPr lvl="0"/>
            <a:r>
              <a:rPr lang="en-US" smtClean="0"/>
              <a:t>In this situation, SRv6 can be deployed on network A to direct traffic to this high-bandwidth backbone network. This implementation can provide protection for hundreds of DCs. SRv6 is easy to deploy and supports fast service provisioning.</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8540340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Currently, large numbers of enterprises are deploying their services on the cloud. Carriers must consider how to quickly provision site-to-cloud private lines for enterprises.</a:t>
            </a:r>
          </a:p>
          <a:p>
            <a:pPr lvl="1"/>
            <a:r>
              <a:rPr lang="en-US" smtClean="0"/>
              <a:t>Traditional private lines, such as MPLS private lines, may involve multiple ASs. Different ASs are managed and maintained by different management teams. The provisioning of a private line for one-hop cloud access involves collaboration and coordination among multiple departments.</a:t>
            </a:r>
          </a:p>
          <a:p>
            <a:pPr lvl="1"/>
            <a:r>
              <a:rPr lang="en-US" smtClean="0"/>
              <a:t>With SRv6, the deployment is easy. An E2E SRv6 logical private line can be established between the enterprise CPE and cloud PE to carry cloud-based services, achieving one-hop cloud access. Moreover, private line provisioning is very fast in this case.</a:t>
            </a:r>
          </a:p>
          <a:p>
            <a:r>
              <a:rPr lang="en-US" altLang="zh-CN" smtClean="0"/>
              <a:t>As shown in the figure, carriers want to build a cloud backbone network to enhance their market competitiveness in the cloud era by delivering one-hop cloud access and cloud-network convergence capabilities to enterprises.</a:t>
            </a:r>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4479590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As shown in the figure, the backbone network of a carrier is a native IP network, which provides best-effort IP forwarding for services. The carrier's DC provides cloud services for users, and some of these services are delay-sensitive. The current network does not differentiate delay-sensitive services from common services during service transmission, resulting in poor user experience of delay-sensitive services. Moreover, because services are forwarded along least-cost paths, network loads are uneven, and network management and maintenance are complex. Against this backdrop, the carrier wants to provide differentiated services for customers and increase revenue by improving the user experience of delay-sensitive services.</a:t>
            </a:r>
          </a:p>
          <a:p>
            <a:r>
              <a:rPr lang="en-US" smtClean="0"/>
              <a:t>The iMaster NCE + SRv6 solution measures the delay of each link on the network and computes paths based on the shortest delay. This solution allows public cloud-based services to travel along the shortest-delay paths, improving the competitiveness of the public cloud.</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6805134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WAMS: Wide Area Measurement System</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6900797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One WAN for all services is a technology that provides cross-domain network services through coordination among different networks. In the financial industry, tier-2 banks, outlets, subsidiaries, and external organizations access the head office DC through tier-1 banks, which aggregate service traffic and forward aggregated traffic to the bank core network.</a:t>
            </a:r>
          </a:p>
          <a:p>
            <a:r>
              <a:rPr lang="en-US" smtClean="0"/>
              <a:t>The financial industry has high requirements on SLA performance. With the development of banking services, diversified service types have emerged in outlets. In addition to traditional production and office services, there are also security protection, IoT, public cloud, and other services. This poses higher O&amp;M requirements on the one-financial-WAN-for-all-services scenario. Against this backdrop, Huawei proposes the iFIT tunnel-level measurement solution.</a:t>
            </a:r>
          </a:p>
          <a:p>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4704214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067478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303099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a:xfrm>
            <a:off x="731837" y="4300482"/>
            <a:ext cx="5580063" cy="5529317"/>
          </a:xfrm>
        </p:spPr>
        <p:txBody>
          <a:bodyPr/>
          <a:lstStyle/>
          <a:p>
            <a:pPr>
              <a:lnSpc>
                <a:spcPct val="114000"/>
              </a:lnSpc>
            </a:pPr>
            <a:r>
              <a:rPr lang="en-US" dirty="0" smtClean="0"/>
              <a:t>BIER overview:</a:t>
            </a:r>
            <a:endParaRPr lang="en-US" altLang="zh-CN" dirty="0" smtClean="0"/>
          </a:p>
          <a:p>
            <a:pPr lvl="1">
              <a:lnSpc>
                <a:spcPct val="114000"/>
              </a:lnSpc>
            </a:pPr>
            <a:r>
              <a:rPr lang="en-US" dirty="0" smtClean="0"/>
              <a:t>This multicast technology encapsulates a set of destination nodes of multicast packets in a </a:t>
            </a:r>
            <a:r>
              <a:rPr lang="en-US" dirty="0" err="1" smtClean="0"/>
              <a:t>BitString</a:t>
            </a:r>
            <a:r>
              <a:rPr lang="en-US" dirty="0" smtClean="0"/>
              <a:t> in the packet header before sending the packets. With this multicast technology, transit nodes do not need to establish </a:t>
            </a:r>
            <a:r>
              <a:rPr lang="en-US" altLang="zh-CN" dirty="0" smtClean="0"/>
              <a:t>a multicast distribution tree (MDT) </a:t>
            </a:r>
            <a:r>
              <a:rPr lang="en-US" dirty="0" smtClean="0"/>
              <a:t>for each multicast flow, or maintain the states of multicast flows. Instead, the transit nodes replicate and forward packets according to the </a:t>
            </a:r>
            <a:r>
              <a:rPr lang="en-US" dirty="0" err="1" smtClean="0"/>
              <a:t>BitString</a:t>
            </a:r>
            <a:r>
              <a:rPr lang="en-US" dirty="0" smtClean="0"/>
              <a:t> in the packet header.</a:t>
            </a:r>
          </a:p>
          <a:p>
            <a:pPr lvl="1">
              <a:lnSpc>
                <a:spcPct val="114000"/>
              </a:lnSpc>
            </a:pPr>
            <a:r>
              <a:rPr lang="en-US" dirty="0" smtClean="0"/>
              <a:t>In BIER, each destination node is a network edge node. For example, on a network with no more than 256 edge nodes, each node needs to be configured with a unique value ranging from 1 to 256. In this case, the set of destinations is represented by a 256-bit (32-byte) </a:t>
            </a:r>
            <a:r>
              <a:rPr lang="en-US" dirty="0" err="1" smtClean="0"/>
              <a:t>BitString</a:t>
            </a:r>
            <a:r>
              <a:rPr lang="en-US" dirty="0" smtClean="0"/>
              <a:t>, and the position or index of each bit in the </a:t>
            </a:r>
            <a:r>
              <a:rPr lang="en-US" dirty="0" err="1" smtClean="0"/>
              <a:t>BitString</a:t>
            </a:r>
            <a:r>
              <a:rPr lang="en-US" dirty="0" smtClean="0"/>
              <a:t> indicates an edge node. This explains the meaning of Bit Index Explicit Replication.</a:t>
            </a:r>
          </a:p>
          <a:p>
            <a:pPr>
              <a:lnSpc>
                <a:spcPct val="114000"/>
              </a:lnSpc>
            </a:pPr>
            <a:r>
              <a:rPr lang="en-US" dirty="0" smtClean="0"/>
              <a:t>Advantages of BIER:</a:t>
            </a:r>
            <a:endParaRPr lang="en-US" altLang="zh-CN" dirty="0" smtClean="0"/>
          </a:p>
          <a:p>
            <a:pPr lvl="1">
              <a:lnSpc>
                <a:spcPct val="114000"/>
              </a:lnSpc>
            </a:pPr>
            <a:r>
              <a:rPr lang="en-US" dirty="0" smtClean="0"/>
              <a:t>Supports large-scale multicast service scenarios and reduces resource consumption as BIER does not need to establish an MDT for each multicast flow or maintain the states of multicast flows.</a:t>
            </a:r>
          </a:p>
          <a:p>
            <a:pPr lvl="1">
              <a:lnSpc>
                <a:spcPct val="114000"/>
              </a:lnSpc>
            </a:pPr>
            <a:r>
              <a:rPr lang="en-US" dirty="0" smtClean="0"/>
              <a:t>Improves multicast group joining efficiency of multicast users in SDN network scenarios because requests of the multicast users do not need to be forwarded along the MDT hop by hop, and instead their requests are directly sent by leaf nodes to the ingress node. This is more suitable for the controller on an SDN network to directly deliver the set of destinations to which multicast packets are to be sent after collecting the set.</a:t>
            </a:r>
            <a:endParaRPr lang="en-US" altLang="zh-CN" dirty="0" smtClean="0"/>
          </a:p>
          <a:p>
            <a:pPr>
              <a:lnSpc>
                <a:spcPct val="114000"/>
              </a:lnSpc>
            </a:pPr>
            <a:r>
              <a:rPr lang="en-US" dirty="0" smtClean="0"/>
              <a:t>BIERv6 inherits the advantages of BIER and uses IPv6 to program paths, functions, and objects, facilitating multicast forwarding on SRv6-based networks.</a:t>
            </a:r>
            <a:endParaRPr lang="en-US" altLang="zh-CN" dirty="0"/>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818324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Bit allocation fundamentals: BIER floods the mapping between bit positions (BFR-IDs) of nodes and prefixes through IS-IS LSPs (IS-IS for BIER is used as an example). Devices learn the complete BIFT (BIER neighbor table) through flooding. The BIFT has the following characteristics:</a:t>
            </a:r>
          </a:p>
          <a:p>
            <a:pPr lvl="1"/>
            <a:r>
              <a:rPr lang="en-US" smtClean="0"/>
              <a:t>In the neighbor table, each directly connected neighbor has one entry.</a:t>
            </a:r>
          </a:p>
          <a:p>
            <a:pPr lvl="1"/>
            <a:r>
              <a:rPr lang="en-US" smtClean="0"/>
              <a:t>Each entry contains information about the edge nodes that are reachable to a neighbor.</a:t>
            </a:r>
            <a:endParaRPr lang="en-US" altLang="zh-CN" smtClean="0"/>
          </a:p>
          <a:p>
            <a:r>
              <a:rPr lang="en-US" smtClean="0"/>
              <a:t>BIFT: Bit Index Forwarding Table</a:t>
            </a:r>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0135633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Advantages of BIERv6:</a:t>
            </a:r>
            <a:endParaRPr lang="en-US" altLang="zh-CN" dirty="0" smtClean="0"/>
          </a:p>
          <a:p>
            <a:pPr lvl="1"/>
            <a:r>
              <a:rPr lang="en-US" dirty="0" smtClean="0"/>
              <a:t>Simplified network protocols:</a:t>
            </a:r>
            <a:endParaRPr lang="en-US" altLang="zh-CN" dirty="0" smtClean="0"/>
          </a:p>
          <a:p>
            <a:pPr lvl="2"/>
            <a:r>
              <a:rPr lang="en-US" dirty="0" smtClean="0"/>
              <a:t>BIERv6 uses IPv6 addresses to carry Multicast VPN (MVPN) and GTM services, further simplifying protocols and eliminating the need to allocate, manage, and maintain MPLS labels.</a:t>
            </a:r>
            <a:endParaRPr lang="en-US" altLang="zh-CN" dirty="0" smtClean="0"/>
          </a:p>
          <a:p>
            <a:pPr lvl="2"/>
            <a:r>
              <a:rPr lang="en-US" dirty="0" smtClean="0"/>
              <a:t>BIERv6 has high extensibility as it complies with the design concept of SDN and network programming.</a:t>
            </a:r>
            <a:endParaRPr lang="en-US" altLang="zh-CN" dirty="0" smtClean="0"/>
          </a:p>
          <a:p>
            <a:pPr lvl="1"/>
            <a:r>
              <a:rPr lang="en-US" dirty="0" smtClean="0"/>
              <a:t>Simplified deployment and </a:t>
            </a:r>
            <a:r>
              <a:rPr lang="en-US" dirty="0" smtClean="0"/>
              <a:t>O&amp;M:</a:t>
            </a:r>
            <a:endParaRPr lang="en-US" altLang="zh-CN" dirty="0" smtClean="0"/>
          </a:p>
          <a:p>
            <a:pPr lvl="2"/>
            <a:r>
              <a:rPr lang="en-US" dirty="0" smtClean="0"/>
              <a:t>BIERv6 uses an IPv6 extension header to carry BIER forwarding instructions, eliminating the need for MPLS label-based forwarding. IPv6 extensibility facilitates the evolution and addition of new features.</a:t>
            </a:r>
            <a:endParaRPr lang="en-US" altLang="zh-CN" dirty="0" smtClean="0"/>
          </a:p>
          <a:p>
            <a:pPr lvl="2"/>
            <a:r>
              <a:rPr lang="en-US" dirty="0" smtClean="0"/>
              <a:t>Because BIERv6 is deployed only on the ingress and egresses, transit nodes are unaware of multicast service changes. When the network topology changes, there is no need to withdraw or re-establish numerous MDTs, thereby greatly simplifying O&amp;M. </a:t>
            </a:r>
            <a:endParaRPr lang="en-US" altLang="zh-CN" dirty="0" smtClean="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621301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lvl="1"/>
            <a:r>
              <a:rPr lang="en-US" altLang="zh-CN" dirty="0"/>
              <a:t>High network </a:t>
            </a:r>
            <a:r>
              <a:rPr lang="en-US" altLang="zh-CN" dirty="0" smtClean="0"/>
              <a:t>reliability:</a:t>
            </a:r>
            <a:endParaRPr lang="en-US" altLang="zh-CN" dirty="0"/>
          </a:p>
          <a:p>
            <a:pPr lvl="2"/>
            <a:r>
              <a:rPr lang="en-US" altLang="zh-CN" dirty="0"/>
              <a:t>BIERv6 uses IGP extension to flood BIER information, using which each node establishes a multicast forwarding table for data forwarding. In addition, BIERv6 uses unicast routes to forward traffic, meaning that there is no need to establish MDTs. This eliminates the need for complex protocol processing, such as multicast source sharing and SPT switching.</a:t>
            </a:r>
          </a:p>
          <a:p>
            <a:pPr lvl="2"/>
            <a:r>
              <a:rPr lang="en-US" altLang="zh-CN" dirty="0"/>
              <a:t>In addition, BIERv6 reduces the number of entries that need to be stored because it does not need to maintain per-flow MDT states. If a fault occurs on the network, devices only need to update entries in their BIFTs after the underlay route convergence. This ensures fast BIERv6 convergence if a fault occurs, thereby improving reliability and enhancing user experience. </a:t>
            </a:r>
            <a:endParaRPr lang="zh-CN" altLang="en-US" dirty="0"/>
          </a:p>
        </p:txBody>
      </p:sp>
    </p:spTree>
    <p:extLst>
      <p:ext uri="{BB962C8B-B14F-4D97-AF65-F5344CB8AC3E}">
        <p14:creationId xmlns:p14="http://schemas.microsoft.com/office/powerpoint/2010/main" val="21084139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IPTV: Internet Protocol Television</a:t>
            </a:r>
            <a:endParaRPr lang="en-US" altLang="zh-CN" smtClean="0"/>
          </a:p>
          <a:p>
            <a:r>
              <a:rPr lang="en-US" smtClean="0"/>
              <a:t>OLT: Optical Line Termination</a:t>
            </a:r>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1689746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502636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Enterprise services can be classified into Internet services, DMZ services, and enterprise-built service systems. Internet services and DMZ services depend on external network applications and user environments and require long-term coexistence of IPv4 and IPv6 user access. This factor must be considered during IPv6 reconstruction of enterprise networks.</a:t>
            </a:r>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63883475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DCN:</a:t>
            </a:r>
          </a:p>
          <a:p>
            <a:pPr lvl="1"/>
            <a:r>
              <a:rPr lang="en-US" dirty="0" smtClean="0"/>
              <a:t>Based on the service scope, enterprise DC services can be classified into external services and internal applications.</a:t>
            </a:r>
          </a:p>
          <a:p>
            <a:pPr lvl="2"/>
            <a:r>
              <a:rPr lang="en-US" dirty="0" smtClean="0"/>
              <a:t>The front-end servers for external services are generally deployed in the DMZ of the DC and connect to external user devices through the Internet egress zone.</a:t>
            </a:r>
          </a:p>
          <a:p>
            <a:pPr lvl="2"/>
            <a:r>
              <a:rPr lang="en-US" dirty="0" smtClean="0"/>
              <a:t>Internal applications mainly involve the DC's internal service networks (such as networks in the WAN egress zone and service zone).</a:t>
            </a:r>
          </a:p>
          <a:p>
            <a:pPr lvl="1"/>
            <a:r>
              <a:rPr lang="en-US" dirty="0" smtClean="0"/>
              <a:t>From the perspective of service reconstruction, the DCN can be classified into the internal application network, DMZ (for external services), Internet egress, and internal service network during IPv6 evolution and upgrade planning.</a:t>
            </a:r>
          </a:p>
          <a:p>
            <a:r>
              <a:rPr lang="en-US" dirty="0" smtClean="0"/>
              <a:t>WAN:</a:t>
            </a:r>
          </a:p>
          <a:p>
            <a:pPr lvl="1"/>
            <a:r>
              <a:rPr lang="en-US" dirty="0" smtClean="0"/>
              <a:t>Multiple backhaul solutions are available for interconnection between enterprise branches, such as </a:t>
            </a:r>
            <a:r>
              <a:rPr lang="en-US" altLang="zh-CN" dirty="0" smtClean="0"/>
              <a:t>enterprise-built </a:t>
            </a:r>
            <a:r>
              <a:rPr lang="en-US" dirty="0" smtClean="0"/>
              <a:t>WAN, carrier MPLS L2VPN/L3VPN, and Internet private line.</a:t>
            </a:r>
          </a:p>
          <a:p>
            <a:pPr lvl="1"/>
            <a:r>
              <a:rPr lang="en-US" dirty="0" smtClean="0"/>
              <a:t>The IPv6 evolution of enterprise WANs mainly considers the WAN upgrade policy.</a:t>
            </a:r>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0307044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r>
              <a:rPr lang="en-US" altLang="zh-CN" dirty="0"/>
              <a:t>Campus network:</a:t>
            </a:r>
          </a:p>
          <a:p>
            <a:pPr lvl="1"/>
            <a:r>
              <a:rPr lang="en-US" altLang="zh-CN" dirty="0"/>
              <a:t>Office campuses can be classified into HQ campuses and branch campuses. The two types of campuses have different networking scales. Moreover, branch campuses may have multiple WAN backhaul access modes, such as enterprise-built WAN and carrier private line. Therefore, targeted design is required during IPv6 evolution and upgrade design.</a:t>
            </a:r>
          </a:p>
          <a:p>
            <a:pPr lvl="1"/>
            <a:r>
              <a:rPr lang="en-US" altLang="zh-CN" dirty="0"/>
              <a:t>A large number of production terminals and systems are deployed in production campuses. Most production service flows are closed within campuses. The production systems and terminals on production campuses have long lifecycles. Therefore, networks must support IPv4/IPv6 dual-stack services within a long period of time, and IPv4 + IPv6 interworking must be considered</a:t>
            </a:r>
            <a:r>
              <a:rPr lang="en-US" altLang="zh-CN" dirty="0" smtClean="0"/>
              <a:t>.</a:t>
            </a:r>
            <a:endParaRPr lang="zh-CN" altLang="en-US" dirty="0"/>
          </a:p>
        </p:txBody>
      </p:sp>
    </p:spTree>
    <p:extLst>
      <p:ext uri="{BB962C8B-B14F-4D97-AF65-F5344CB8AC3E}">
        <p14:creationId xmlns:p14="http://schemas.microsoft.com/office/powerpoint/2010/main" val="26875036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The overall IPv4-to-IPv6 network migration principle is "DCN first, WAN second, and campus network reconstruction on-demand".</a:t>
            </a:r>
          </a:p>
          <a:p>
            <a:pPr lvl="1"/>
            <a:r>
              <a:rPr lang="en-US" dirty="0" smtClean="0"/>
              <a:t>Phase 1: Deploy dual-stack services in the DC's public service and test zones and IPv4 single-stack services on the WAN's underlay network and dual-stack services on the WAN's overlay network, and pilot dual-stack services on the campus network .</a:t>
            </a:r>
          </a:p>
          <a:p>
            <a:pPr lvl="1"/>
            <a:r>
              <a:rPr lang="en-US" dirty="0" smtClean="0"/>
              <a:t>Phase 2: Gradually apply dual-stack to the DC's internal applications and the campus network's office campus part and apply dual-stack to the campus network's production campus part.</a:t>
            </a:r>
          </a:p>
          <a:p>
            <a:pPr lvl="1"/>
            <a:r>
              <a:rPr lang="en-US" dirty="0" smtClean="0"/>
              <a:t>Phase 3: Comprehensively apply IPv6 single stack to the DC's internal applications and ensure that the WAN gradually evolves to IPv6-only networks.</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090866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9712370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DCN:</a:t>
            </a:r>
          </a:p>
          <a:p>
            <a:pPr lvl="1"/>
            <a:r>
              <a:rPr lang="en-US" dirty="0" smtClean="0"/>
              <a:t>The reconstruction solutions for the Internet access zone include NAT64, IVI, and dual-stack reconstruction. It is recommended to use the dual-stack solution to provide IPv6 addresses and service capabilities.</a:t>
            </a:r>
          </a:p>
          <a:p>
            <a:pPr lvl="2"/>
            <a:r>
              <a:rPr lang="en-US" dirty="0" smtClean="0"/>
              <a:t>NAT64 is limited by session table specifications and consumes a lot of resources. With the increase of IPv6 terminals, NAT64 will become a performance bottleneck for IPv6 service development. Therefore, NAT64 is applicable only to the early deployment of IPv6 services and is not recommended to be a target solution.</a:t>
            </a:r>
          </a:p>
          <a:p>
            <a:pPr lvl="2"/>
            <a:r>
              <a:rPr lang="en-US" dirty="0" smtClean="0"/>
              <a:t>The IPv6 address structure of the IVI is limited and does not meet the IPv6 address planning principles. Therefore, the IVI is not recommended for large-scale deployment.</a:t>
            </a:r>
          </a:p>
          <a:p>
            <a:pPr lvl="1"/>
            <a:r>
              <a:rPr lang="en-US" dirty="0" smtClean="0"/>
              <a:t>Internal network resource pool reconstruction mainly uses dual-stack solutions, including VXLAN underlay IPv4 + overlay dual stack and VXLAN underlay IPv6 + overlay dual stack.</a:t>
            </a:r>
          </a:p>
          <a:p>
            <a:pPr lvl="2"/>
            <a:r>
              <a:rPr lang="en-US" dirty="0" smtClean="0"/>
              <a:t>VXLAN underlay IPv4 + overlay dual stack can be used for initial dual-stack reconstruction to quickly provide IPv6 service bearer capabilities.</a:t>
            </a:r>
          </a:p>
          <a:p>
            <a:pPr lvl="2"/>
            <a:r>
              <a:rPr lang="en-US" dirty="0" smtClean="0"/>
              <a:t>VXLAN underlay IPv6 + overlay dual stack can be used for new DCN deployment and existing DCN reconstruction. This facilitates gradual evolution to IPv6-only networks.</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39989183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lvl="0"/>
            <a:r>
              <a:rPr lang="en-US" dirty="0" smtClean="0"/>
              <a:t>WAN:</a:t>
            </a:r>
          </a:p>
          <a:p>
            <a:pPr lvl="1"/>
            <a:r>
              <a:rPr lang="en-US" dirty="0" smtClean="0"/>
              <a:t>WAN IPv6 reconstruction solutions mainly include dual stack, 6VPE, and IPE.</a:t>
            </a:r>
          </a:p>
          <a:p>
            <a:pPr lvl="2"/>
            <a:r>
              <a:rPr lang="en-US" dirty="0" smtClean="0"/>
              <a:t>Networks without VPN services can use native IPv4 and native IPv6 dual-stack forwarding. Increasing SLA requirements, such as requirements for on-demand optimization and intelligent O&amp;M, will gradually drive network evolution to IPE, so that these networks can provide better service assurance and experience capabilities. Finally, these networks will evolve to IPv6-only networks.</a:t>
            </a:r>
          </a:p>
          <a:p>
            <a:pPr lvl="2"/>
            <a:r>
              <a:rPr lang="en-US" dirty="0" smtClean="0"/>
              <a:t>For networks with VPN services, it is recommended that they directly evolve to IPE to provide IPE bearer for interconnection between campuses and DCs.</a:t>
            </a:r>
          </a:p>
          <a:p>
            <a:pPr lvl="0"/>
            <a:r>
              <a:rPr lang="en-US" dirty="0" smtClean="0"/>
              <a:t>Campus network:</a:t>
            </a:r>
          </a:p>
          <a:p>
            <a:pPr lvl="1"/>
            <a:r>
              <a:rPr lang="en-US" dirty="0" smtClean="0"/>
              <a:t>Campus IPv6 reconstruction solutions mainly include dual stack, VXLAN underlay IPv4 + overlay dual stack, and VXLAN underlay IPv6 + overlay dual stack.</a:t>
            </a:r>
          </a:p>
          <a:p>
            <a:pPr lvl="2"/>
            <a:r>
              <a:rPr lang="en-US" dirty="0" smtClean="0"/>
              <a:t>For campus dedicated networks that do not require VPN services, it is recommended to use dual stack to provide IPv6 services, gradually evolve these networks to IPE to provide high-order features such as SDN, fast service </a:t>
            </a:r>
            <a:r>
              <a:rPr lang="en-US" dirty="0" err="1" smtClean="0"/>
              <a:t>cloudification</a:t>
            </a:r>
            <a:r>
              <a:rPr lang="en-US" dirty="0" smtClean="0"/>
              <a:t>, on-demand optimization, and intelligent O&amp;M, and finally evolve these networks to IPv6-only networks.</a:t>
            </a:r>
          </a:p>
          <a:p>
            <a:pPr lvl="2"/>
            <a:r>
              <a:rPr lang="en-US" dirty="0" smtClean="0"/>
              <a:t>For networks that require VPN isolation, it is recommended to use VXLAN underlay IPv4 + overlay dual stack to quickly provision IPv6 services and implement SDN, gradually evolve these networks to IPE, and finally evolve these networks to IPv6-only networks.</a:t>
            </a:r>
            <a:endParaRPr lang="en-US" dirty="0"/>
          </a:p>
        </p:txBody>
      </p:sp>
    </p:spTree>
    <p:extLst>
      <p:ext uri="{BB962C8B-B14F-4D97-AF65-F5344CB8AC3E}">
        <p14:creationId xmlns:p14="http://schemas.microsoft.com/office/powerpoint/2010/main" val="207274023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DCN architecture:</a:t>
            </a:r>
          </a:p>
          <a:p>
            <a:pPr lvl="1"/>
            <a:r>
              <a:rPr lang="en-US" dirty="0" smtClean="0"/>
              <a:t>The underlay network refers to the physical network or infrastructure network. It is required that any two nodes on the physical network be routable to each other. The spine-leaf architecture is recommended for underlay networking.</a:t>
            </a:r>
          </a:p>
          <a:p>
            <a:pPr lvl="2"/>
            <a:r>
              <a:rPr lang="en-US" dirty="0" smtClean="0"/>
              <a:t>A spine node is a core node on a VXLAN fabric network, which provides high-speed IP forwarding and connects to leaf nodes using high-speed interfaces.</a:t>
            </a:r>
          </a:p>
          <a:p>
            <a:pPr lvl="2"/>
            <a:r>
              <a:rPr lang="en-US" dirty="0" smtClean="0"/>
              <a:t>A leaf node is an access node on a VXLAN fabric network, which connects various network devices to the VXLAN network. Different access objects are classified into border leaf nodes, server leaf nodes, and service leaf nodes.</a:t>
            </a:r>
          </a:p>
          <a:p>
            <a:pPr lvl="1"/>
            <a:r>
              <a:rPr lang="en-US" dirty="0" smtClean="0"/>
              <a:t>The overlay network is a virtual</a:t>
            </a:r>
            <a:r>
              <a:rPr lang="en-US" altLang="zh-CN" dirty="0" smtClean="0"/>
              <a:t>ized</a:t>
            </a:r>
            <a:r>
              <a:rPr lang="en-US" dirty="0" smtClean="0"/>
              <a:t> network built on the underlay network to carry applications over the physical network while remaining isolated from other service networks.</a:t>
            </a: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8477047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lvl="0"/>
            <a:r>
              <a:rPr lang="en-US" altLang="zh-CN" dirty="0"/>
              <a:t>VXLAN is deployed to construct fabric resource pools for intranet and Internet resource pools on a DCN.</a:t>
            </a:r>
          </a:p>
          <a:p>
            <a:r>
              <a:rPr lang="en-US" altLang="zh-CN" dirty="0"/>
              <a:t>DC services mainly involve external public services and enterprise internal applications. Generally, the external public service system is deployed in the DMZ of a DC. To provide services for IPv6 users, perform IPv6 upgrade for external public services in the DMZ. The upgrade involves the interconnection egress where the DMZ is located, the DMZ network, and the corresponding public service system. The dual-stack solution is recommended for the overall evolution policy, so that IPv4 and IPv6 Internet users can both access public services.</a:t>
            </a:r>
          </a:p>
          <a:p>
            <a:r>
              <a:rPr lang="en-US" altLang="zh-CN" dirty="0"/>
              <a:t>AS: access switch</a:t>
            </a:r>
          </a:p>
          <a:p>
            <a:r>
              <a:rPr lang="en-US" altLang="zh-CN" dirty="0"/>
              <a:t>DS: distributed switch, which corresponds to the aggregation switch on the traditional network.</a:t>
            </a:r>
          </a:p>
          <a:p>
            <a:r>
              <a:rPr lang="en-US" altLang="zh-CN" dirty="0"/>
              <a:t>IPS: intrusion prevention system</a:t>
            </a:r>
          </a:p>
          <a:p>
            <a:r>
              <a:rPr lang="en-US" altLang="zh-CN" dirty="0"/>
              <a:t>Anti-</a:t>
            </a:r>
            <a:r>
              <a:rPr lang="en-US" altLang="zh-CN" dirty="0" err="1"/>
              <a:t>DDoS</a:t>
            </a:r>
            <a:r>
              <a:rPr lang="en-US" altLang="zh-CN" dirty="0"/>
              <a:t>: anti-distributed denial of </a:t>
            </a:r>
            <a:r>
              <a:rPr lang="en-US" altLang="zh-CN" dirty="0" smtClean="0"/>
              <a:t>service</a:t>
            </a:r>
            <a:endParaRPr lang="zh-CN" altLang="en-US" dirty="0"/>
          </a:p>
        </p:txBody>
      </p:sp>
    </p:spTree>
    <p:extLst>
      <p:ext uri="{BB962C8B-B14F-4D97-AF65-F5344CB8AC3E}">
        <p14:creationId xmlns:p14="http://schemas.microsoft.com/office/powerpoint/2010/main" val="365080107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14000"/>
              </a:lnSpc>
            </a:pPr>
            <a:r>
              <a:rPr lang="en-US" dirty="0" smtClean="0"/>
              <a:t>Internet zone evolution strategies:</a:t>
            </a:r>
          </a:p>
          <a:p>
            <a:pPr lvl="1">
              <a:lnSpc>
                <a:spcPct val="114000"/>
              </a:lnSpc>
            </a:pPr>
            <a:r>
              <a:rPr lang="en-US" dirty="0" smtClean="0"/>
              <a:t>Solution 1: Deploy NAT64 at the egress of the Internet access zone. If existing DC services remain in IPv4 single-stack mode but IPv6 services need to be quickly provided due to other factors, NAT64 can be deployed for IPv4 servers in the DC's DMZ to temporarily provide IPv4/IPv6 dual-stack services through the NAT64 gateway.</a:t>
            </a:r>
          </a:p>
          <a:p>
            <a:pPr lvl="1">
              <a:lnSpc>
                <a:spcPct val="114000"/>
              </a:lnSpc>
            </a:pPr>
            <a:r>
              <a:rPr lang="en-US" dirty="0" smtClean="0"/>
              <a:t>Solution 2: Perform dual-stack reconstruction in the Internet access zone and DMZ. If the Internet zone (including the DMZ) supports IPv6 well and devices are far from reaching the end of their lifecycle, it is recommended that these devices be reused. You can deploy the dual-stack solution in the existing Internet access zone and DMZ to complete the reconstruction at a low cost.</a:t>
            </a:r>
          </a:p>
          <a:p>
            <a:pPr lvl="1">
              <a:lnSpc>
                <a:spcPct val="114000"/>
              </a:lnSpc>
            </a:pPr>
            <a:r>
              <a:rPr lang="en-US" dirty="0" smtClean="0"/>
              <a:t>Solution 3: Deploy a new Internet access zone and DMZ. Reusing existing devices during IPv6 network reconstruction may involve software and hardware upgrades or partial hardware replacement, which affects IPv4 services. To ensure enterprise DMZ service continuity and zero impact on live network IPv4 services, deploy an IPv6-only Internet access zone and DMZ. IPv4 users access the IPv4 DMZ through the IPv4 Internet access zone, and IPv6 users access the IPv6 DMZ through the IPv6 Internet access zone.</a:t>
            </a:r>
          </a:p>
          <a:p>
            <a:pPr lvl="0">
              <a:lnSpc>
                <a:spcPct val="114000"/>
              </a:lnSpc>
            </a:pPr>
            <a:r>
              <a:rPr lang="en-US" dirty="0" smtClean="0"/>
              <a:t>Egress route selection:</a:t>
            </a:r>
          </a:p>
          <a:p>
            <a:pPr lvl="1">
              <a:lnSpc>
                <a:spcPct val="114000"/>
              </a:lnSpc>
            </a:pPr>
            <a:r>
              <a:rPr lang="en-US" dirty="0" smtClean="0"/>
              <a:t>Single-egress Internet access: Static routes are preferred.</a:t>
            </a:r>
          </a:p>
          <a:p>
            <a:pPr lvl="1">
              <a:lnSpc>
                <a:spcPct val="114000"/>
              </a:lnSpc>
            </a:pPr>
            <a:r>
              <a:rPr lang="en-US" dirty="0" smtClean="0"/>
              <a:t>Multi-egress Internet access: BGP routes are preferred. To ensure load balancing and reliability, BGP route attributes can be used to control route selection.</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3768789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Resource pool/server deployment:</a:t>
            </a:r>
          </a:p>
          <a:p>
            <a:pPr lvl="1"/>
            <a:r>
              <a:rPr lang="en-US" dirty="0" smtClean="0"/>
              <a:t>A general way to prevent production accidents and service interruption caused by the upgrade of original IPv4 services is to deploy </a:t>
            </a:r>
            <a:r>
              <a:rPr lang="en-US" dirty="0" smtClean="0"/>
              <a:t>new IPv6 </a:t>
            </a:r>
            <a:r>
              <a:rPr lang="en-US" dirty="0" smtClean="0"/>
              <a:t>resource pools/servers.</a:t>
            </a:r>
          </a:p>
          <a:p>
            <a:pPr lvl="1"/>
            <a:r>
              <a:rPr lang="en-US" dirty="0" smtClean="0"/>
              <a:t>If the DC is a traditional DC, it is recommended that new technologies, such as SDN, be deployed in the new resource pools.</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93921936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7347388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Overall strategy: Deploy IPE single stack to carry both IPv4 and IPv6 services, and gradually evolve office, production, management, and other services from IPv4 to IPv6.</a:t>
            </a:r>
          </a:p>
          <a:p>
            <a:r>
              <a:rPr lang="en-US" dirty="0" smtClean="0"/>
              <a:t>Step 1: Prepare for the evolution.</a:t>
            </a:r>
          </a:p>
          <a:p>
            <a:pPr lvl="1"/>
            <a:r>
              <a:rPr lang="en-US" dirty="0" smtClean="0"/>
              <a:t>Address application: Apply for IPv6 addresses based on enterprise requirements from address management organizations or carriers.</a:t>
            </a:r>
          </a:p>
          <a:p>
            <a:pPr lvl="1"/>
            <a:r>
              <a:rPr lang="en-US" dirty="0" smtClean="0"/>
              <a:t>Live network evaluation: Evaluate live network conditions, covering the network infrastructure, security infrastructure, service support systems, and service applications.</a:t>
            </a:r>
          </a:p>
          <a:p>
            <a:pPr lvl="1"/>
            <a:r>
              <a:rPr lang="en-US" dirty="0" smtClean="0"/>
              <a:t>Integration verification: Design and verify the IPE evolution solution and prepare a feasibility report.</a:t>
            </a:r>
          </a:p>
          <a:p>
            <a:pPr lvl="1"/>
            <a:r>
              <a:rPr lang="en-US" dirty="0" smtClean="0"/>
              <a:t>Network planning: Formulate the IPE network construction specifications and evolution solution to support smooth evolution to IPv6-only networks.</a:t>
            </a:r>
          </a:p>
          <a:p>
            <a:r>
              <a:rPr lang="en-US" dirty="0" smtClean="0"/>
              <a:t>Step 2: Construct the network and cut over services.</a:t>
            </a:r>
          </a:p>
          <a:p>
            <a:pPr lvl="1"/>
            <a:r>
              <a:rPr lang="en-US" dirty="0" smtClean="0"/>
              <a:t>Network construction: Build an IPE network based on the network plan and deploy capabilities such as SRv6, network slicing, in-band flow measurement, and SDN.</a:t>
            </a:r>
          </a:p>
          <a:p>
            <a:pPr lvl="1"/>
            <a:r>
              <a:rPr lang="en-US" dirty="0" smtClean="0"/>
              <a:t>Security construction: Security devices must support IPv6 security protection. Network devices interwork with security devices to ensure that IPv6 has the same or even stronger security protection capabilities compared with IPv4.</a:t>
            </a: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62429920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lvl="1"/>
            <a:r>
              <a:rPr lang="en-US" altLang="zh-CN" dirty="0"/>
              <a:t>Acceptance test: Perform service tests based on the new IPv6 network to determine whether the network meets service SLA, network security, and OAM requirements.</a:t>
            </a:r>
          </a:p>
          <a:p>
            <a:pPr lvl="1"/>
            <a:r>
              <a:rPr lang="en-US" altLang="zh-CN" dirty="0"/>
              <a:t>Service cutover: Gradually migrate services from the traditional WAN to the new IPv6 WAN based on diversified service requirements.</a:t>
            </a:r>
          </a:p>
          <a:p>
            <a:pPr lvl="0"/>
            <a:r>
              <a:rPr lang="en-US" altLang="zh-CN" dirty="0"/>
              <a:t>Step 3: Remove the legacy network after service cutover.</a:t>
            </a:r>
          </a:p>
          <a:p>
            <a:pPr lvl="1"/>
            <a:r>
              <a:rPr lang="en-US" altLang="zh-CN" dirty="0"/>
              <a:t>O&amp;M observation: After services are migrated from the traditional network to the IPE network, set an observation period to observe the service running status.</a:t>
            </a:r>
          </a:p>
          <a:p>
            <a:pPr lvl="1"/>
            <a:r>
              <a:rPr lang="en-US" altLang="zh-CN" dirty="0"/>
              <a:t>Legacy network removal: Remove the legacy network only when there are no major service issues during the observation period. The IPE evolution of the WAN is then complete</a:t>
            </a:r>
            <a:r>
              <a:rPr lang="en-US" altLang="zh-CN" dirty="0" smtClean="0"/>
              <a:t>.</a:t>
            </a:r>
            <a:endParaRPr lang="en-US" altLang="zh-CN" dirty="0"/>
          </a:p>
        </p:txBody>
      </p:sp>
    </p:spTree>
    <p:extLst>
      <p:ext uri="{BB962C8B-B14F-4D97-AF65-F5344CB8AC3E}">
        <p14:creationId xmlns:p14="http://schemas.microsoft.com/office/powerpoint/2010/main" val="416104274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Overall strategy: Upgrade and replace nodes one by one from the edge to the core. Gradually deploy IPE features (simple features first, then complex features) and cut over services (common services first, then critical services).</a:t>
            </a:r>
          </a:p>
          <a:p>
            <a:r>
              <a:rPr lang="en-US" dirty="0" smtClean="0"/>
              <a:t>Step 1: Prepare for the evolution.</a:t>
            </a:r>
          </a:p>
          <a:p>
            <a:pPr lvl="1"/>
            <a:r>
              <a:rPr lang="en-US" dirty="0" smtClean="0"/>
              <a:t>Address application: Apply for IPv6 addresses based on enterprise requirements from address management organizations or carriers.</a:t>
            </a:r>
          </a:p>
          <a:p>
            <a:pPr lvl="1"/>
            <a:r>
              <a:rPr lang="en-US" dirty="0" smtClean="0"/>
              <a:t>Live network evaluation: Evaluate live network conditions, covering the network infrastructure, security infrastructure, service support systems, and service applications.</a:t>
            </a:r>
          </a:p>
          <a:p>
            <a:pPr lvl="1"/>
            <a:r>
              <a:rPr lang="en-US" dirty="0" smtClean="0"/>
              <a:t>Integration verification: Design and verify the IPE evolution solution and prepare a feasibility report.</a:t>
            </a:r>
          </a:p>
          <a:p>
            <a:pPr lvl="1"/>
            <a:r>
              <a:rPr lang="en-US" dirty="0" smtClean="0"/>
              <a:t>Network planning: Formulate the IPE network construction specifications and evolution solution to support smooth evolution to IPv6-only networks.</a:t>
            </a:r>
          </a:p>
          <a:p>
            <a:r>
              <a:rPr lang="en-US" dirty="0" smtClean="0"/>
              <a:t>Step 2: Reconstruct the edge and enable basic IPE capabilities.</a:t>
            </a:r>
          </a:p>
          <a:p>
            <a:pPr lvl="1"/>
            <a:r>
              <a:rPr lang="en-US" dirty="0" smtClean="0"/>
              <a:t>Edge device upgrade: Upgrade edge devices (cloud, Internet egress, and campus egress PEs preferred) to support IPE.</a:t>
            </a:r>
          </a:p>
          <a:p>
            <a:pPr lvl="1"/>
            <a:r>
              <a:rPr lang="en-US" dirty="0" smtClean="0"/>
              <a:t>IPE basic capability deployment: Deploy both SRv6 and traditional IP/MPLS on upgraded devices. Configure new and old devices to interwork through IP/MPLS, and use SRv6 between new devices. Deploy a controller for network-wide management and control.</a:t>
            </a:r>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2546078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6373576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lvl="1"/>
            <a:r>
              <a:rPr lang="en-US" altLang="zh-CN" dirty="0"/>
              <a:t>IPv6 security deployment: For services that have been upgraded to IPv6, upgrade related security devices to support IPv6 security protection.</a:t>
            </a:r>
          </a:p>
          <a:p>
            <a:pPr lvl="1"/>
            <a:r>
              <a:rPr lang="en-US" altLang="zh-CN" dirty="0"/>
              <a:t>Common service cutover: Use SRv6 to carry some common services and verify the basic capabilities of the IPE solution.</a:t>
            </a:r>
          </a:p>
          <a:p>
            <a:pPr lvl="0"/>
            <a:r>
              <a:rPr lang="en-US" altLang="zh-CN" dirty="0"/>
              <a:t>Step 3: Remove the legacy network after service cutover.</a:t>
            </a:r>
          </a:p>
          <a:p>
            <a:pPr lvl="1"/>
            <a:r>
              <a:rPr lang="en-US" altLang="zh-CN" dirty="0"/>
              <a:t>Core device upgrade: Upgrade core devices to ensure that IPE is supported on the entire network.</a:t>
            </a:r>
          </a:p>
          <a:p>
            <a:pPr lvl="1"/>
            <a:r>
              <a:rPr lang="en-US" altLang="zh-CN" dirty="0"/>
              <a:t>High-order IPE capability deployment: Deploy high-order capabilities such as SRv6, network slicing, in-band flow measurement, SDN, and network-security association.</a:t>
            </a:r>
          </a:p>
          <a:p>
            <a:pPr lvl="1"/>
            <a:r>
              <a:rPr lang="en-US" altLang="zh-CN" dirty="0"/>
              <a:t>Service cutover: Gradually migrate services from IP/MPLS to IPE based on diversified service requirements.</a:t>
            </a:r>
          </a:p>
          <a:p>
            <a:pPr lvl="1"/>
            <a:r>
              <a:rPr lang="en-US" altLang="zh-CN" dirty="0"/>
              <a:t>Redundant configuration deletion: After service migration, set an observation period and observe the service running status. If services run properly during the observation period, delete IP/MPLS configurations to complete the IPE evolution of the WAN</a:t>
            </a:r>
            <a:r>
              <a:rPr lang="en-US" altLang="zh-CN" dirty="0" smtClean="0"/>
              <a:t>.</a:t>
            </a:r>
            <a:endParaRPr lang="en-US" altLang="zh-CN" dirty="0"/>
          </a:p>
        </p:txBody>
      </p:sp>
    </p:spTree>
    <p:extLst>
      <p:ext uri="{BB962C8B-B14F-4D97-AF65-F5344CB8AC3E}">
        <p14:creationId xmlns:p14="http://schemas.microsoft.com/office/powerpoint/2010/main" val="378191736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Overlay service deployment suggestions:</a:t>
            </a:r>
          </a:p>
          <a:p>
            <a:pPr lvl="1"/>
            <a:r>
              <a:rPr lang="en-US" dirty="0" smtClean="0"/>
              <a:t>Layer 2 services: Use SRv6 EVPN as the bearer protocol to provide P2P and P2MP connection models. Compared with traditional Virtual Switching Instances (VSIs) and Pseudo Wires (PWs), EVPN features simple deployment, high bandwidth utilization, and fast convergence. EVPN is the best choice for L2VPN service bearer.</a:t>
            </a:r>
          </a:p>
          <a:p>
            <a:pPr lvl="1"/>
            <a:r>
              <a:rPr lang="en-US" dirty="0" smtClean="0"/>
              <a:t>Layer 3 IPv4 services: Use either SRv6 L3VPN or SRv6 EVPN L3VPN. Using SRv6 EVPN L3VPN is recommended.</a:t>
            </a:r>
          </a:p>
          <a:p>
            <a:pPr lvl="1"/>
            <a:r>
              <a:rPr lang="en-US" dirty="0" smtClean="0"/>
              <a:t>Layer 3 IPv6 services: Use either SRv6 L3VPNv6 or SRv6 EVPN L3VPNv6. Using SRv6 EVPN L3VPNv6 is recommended.</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62619857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Loopback routes and SRv6 locator routes need to be advertised in an IGP domain. Loopback routes are used for network management or BGP peer relationship establishment. Locator routes are used to guide the forwarding of data traffic over SRv6 tunnels in an IGP domain.</a:t>
            </a:r>
          </a:p>
          <a:p>
            <a:r>
              <a:rPr lang="en-US" smtClean="0"/>
              <a:t>BGP Egress Peer Engineering (EPE) is used to allocate SRv6 SIDs to BGP peers between ASs in inter-AS scenarios.</a:t>
            </a:r>
          </a:p>
          <a:p>
            <a:endParaRPr lang="zh-CN" altLang="en-US"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92413650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580624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Route advertisement:</a:t>
            </a:r>
          </a:p>
          <a:p>
            <a:pPr marL="588600" lvl="1" indent="-228600">
              <a:buFont typeface="+mj-lt"/>
              <a:buAutoNum type="arabicPeriod"/>
            </a:pPr>
            <a:r>
              <a:rPr lang="en-US" dirty="0" smtClean="0"/>
              <a:t>PE2 generates an End SID based on the configured SRv6 locator.</a:t>
            </a:r>
          </a:p>
          <a:p>
            <a:pPr marL="588600" lvl="1" indent="-228600">
              <a:buFont typeface="+mj-lt"/>
              <a:buAutoNum type="arabicPeriod"/>
            </a:pPr>
            <a:r>
              <a:rPr lang="en-US" dirty="0" smtClean="0"/>
              <a:t>PE2 advertises the locator route </a:t>
            </a:r>
            <a:r>
              <a:rPr lang="en-US" altLang="zh-CN" dirty="0" smtClean="0"/>
              <a:t>2002:1::/64 </a:t>
            </a:r>
            <a:r>
              <a:rPr lang="en-US" dirty="0" smtClean="0"/>
              <a:t>corresponding to the specified End SID to PE1 through an IGP. PE1 installs the route to its IPv6 routing table.</a:t>
            </a:r>
          </a:p>
          <a:p>
            <a:pPr marL="588600" lvl="1" indent="-228600">
              <a:buFont typeface="+mj-lt"/>
              <a:buAutoNum type="arabicPeriod"/>
            </a:pPr>
            <a:r>
              <a:rPr lang="en-US" dirty="0" smtClean="0"/>
              <a:t>A VPN End.DT6 SID 2002:1::D100 within the locator range is configured on PE2, which then generates Local SID Table.</a:t>
            </a:r>
          </a:p>
          <a:p>
            <a:pPr marL="588600" lvl="1" indent="-228600">
              <a:buFont typeface="+mj-lt"/>
              <a:buAutoNum type="arabicPeriod"/>
            </a:pPr>
            <a:r>
              <a:rPr lang="en-US" dirty="0" smtClean="0"/>
              <a:t>After receiving the VPN IPv6 route advertised by CE2, PE2 converts it into an EVPN IP prefix route and advertises it to PE1 through the BGP EVPN peer relationship. The route carries an SRv6 VPN SID — VPN End.DT6 SID 2002:1::D100.</a:t>
            </a:r>
          </a:p>
          <a:p>
            <a:pPr marL="588600" lvl="1" indent="-228600">
              <a:buFont typeface="+mj-lt"/>
              <a:buAutoNum type="arabicPeriod"/>
            </a:pPr>
            <a:r>
              <a:rPr lang="en-US" dirty="0" smtClean="0"/>
              <a:t>After receiving the EVPN route, PE1 leaks it to the IPv6 routing table of the corresponding VPN instance, converts it into a common IPv6 route, and advertises it to CE1.</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3539432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r>
              <a:rPr lang="en-US" dirty="0" smtClean="0"/>
              <a:t>Data forwarding:</a:t>
            </a:r>
          </a:p>
          <a:p>
            <a:pPr marL="588600" lvl="1" indent="-228600">
              <a:buFont typeface="+mj-lt"/>
              <a:buAutoNum type="arabicPeriod"/>
            </a:pPr>
            <a:r>
              <a:rPr lang="en-US" dirty="0" smtClean="0"/>
              <a:t>CE1 sends a common IPv6 packet to PE1.</a:t>
            </a:r>
          </a:p>
          <a:p>
            <a:pPr marL="588600" lvl="1" indent="-228600">
              <a:buFont typeface="+mj-lt"/>
              <a:buAutoNum type="arabicPeriod"/>
            </a:pPr>
            <a:r>
              <a:rPr lang="en-US" dirty="0" smtClean="0"/>
              <a:t>After receiving the packet through the interface bound to a VPN instance, PE1 searches the IPv6 routing table of the corresponding VPN instance for a matching IPv6 prefix and finds the associated SRv6 VPN SID and next hop. Then, the device directly uses the SRv6 VPN SID 2002:1::D100 as the destination address and encapsulates the packet into an IPv6 one.</a:t>
            </a:r>
          </a:p>
          <a:p>
            <a:pPr marL="588600" lvl="1" indent="-228600">
              <a:buFont typeface="+mj-lt"/>
              <a:buAutoNum type="arabicPeriod"/>
            </a:pPr>
            <a:r>
              <a:rPr lang="en-US" dirty="0" smtClean="0"/>
              <a:t>PE1 finds the route 2002:1::/64 based on the longest match rule and forwards the packet to the P device over the shortest path.</a:t>
            </a:r>
          </a:p>
          <a:p>
            <a:pPr marL="588600" lvl="1" indent="-228600">
              <a:buFont typeface="+mj-lt"/>
              <a:buAutoNum type="arabicPeriod"/>
            </a:pPr>
            <a:r>
              <a:rPr lang="en-US" dirty="0" smtClean="0"/>
              <a:t>Similarly, the P device finds the route 2002:1::/64 based on the longest match rule and forwards the packet to PE2 over the shortest path.</a:t>
            </a:r>
          </a:p>
          <a:p>
            <a:pPr marL="588600" lvl="1" indent="-228600">
              <a:buFont typeface="+mj-lt"/>
              <a:buAutoNum type="arabicPeriod"/>
            </a:pPr>
            <a:r>
              <a:rPr lang="en-US" dirty="0" smtClean="0"/>
              <a:t>PE2 searches Local SID Table based on 2002:1::D100 and finds a matching End.DT6 SID. According to the instruction bound to the SID, PE2 removes the IPv6 header and searches the IPv6 routing table of the VPN instance corresponding to the End.DT6 SID for packet forwarding.</a:t>
            </a:r>
          </a:p>
          <a:p>
            <a:pPr lvl="0"/>
            <a:r>
              <a:rPr lang="en-US" dirty="0" smtClean="0"/>
              <a:t>Note:</a:t>
            </a:r>
          </a:p>
          <a:p>
            <a:pPr lvl="1"/>
            <a:r>
              <a:rPr lang="en-US" dirty="0" smtClean="0"/>
              <a:t>End SID: identifies an SRv6 destination node on the network.</a:t>
            </a:r>
          </a:p>
          <a:p>
            <a:pPr lvl="1"/>
            <a:r>
              <a:rPr lang="en-US" dirty="0" smtClean="0"/>
              <a:t>VPN SID: identifies a VPN service.</a:t>
            </a:r>
          </a:p>
          <a:p>
            <a:pPr lvl="1"/>
            <a:r>
              <a:rPr lang="en-US" dirty="0" smtClean="0"/>
              <a:t>End.DT6: </a:t>
            </a:r>
            <a:r>
              <a:rPr lang="en-US" dirty="0" err="1" smtClean="0"/>
              <a:t>decapsulates</a:t>
            </a:r>
            <a:r>
              <a:rPr lang="en-US" dirty="0" smtClean="0"/>
              <a:t> a packet and searches a specified IPv6 routing table for packet forwarding.</a:t>
            </a:r>
            <a:endParaRPr lang="en-US" dirty="0"/>
          </a:p>
        </p:txBody>
      </p:sp>
    </p:spTree>
    <p:extLst>
      <p:ext uri="{BB962C8B-B14F-4D97-AF65-F5344CB8AC3E}">
        <p14:creationId xmlns:p14="http://schemas.microsoft.com/office/powerpoint/2010/main" val="206283459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Campus networks mainly involve large- and medium-sized office campuses, small-sized branch office campuses, and industrial production campuses. There are three scenarios for intra-campus mutual access: mutual access between internal office systems, Internet access, and mutual access between production systems.</a:t>
            </a:r>
          </a:p>
          <a:p>
            <a:pPr lvl="1"/>
            <a:r>
              <a:rPr lang="en-US" dirty="0" smtClean="0"/>
              <a:t>During dual-stack reconstruction for large- and medium-sized office campus networks, the original IPv4 network architecture and configurations are retained, and IPv6 configurations and IPv6-related support systems are added.</a:t>
            </a:r>
          </a:p>
          <a:p>
            <a:pPr lvl="1"/>
            <a:r>
              <a:rPr lang="en-US" dirty="0" smtClean="0"/>
              <a:t>In large- and medium-sized virtualized campus scenarios, underlay IPv4 + overlay VXLAN dual stack can be used to evolve VXLAN to IPv6 based on live network device capabilities.</a:t>
            </a:r>
          </a:p>
          <a:p>
            <a:pPr lvl="1"/>
            <a:r>
              <a:rPr lang="en-US" dirty="0" smtClean="0"/>
              <a:t>When a small office campus network is upgraded to IPv4/IPv6 dual-stack, services from terminals inside the campus to the enterprise HQ need to be transmitted through WAN dual-stack channels. Considering the campus network scale and WAN line leasing solution, we can determine which option to choose based on live network conditions:</a:t>
            </a:r>
          </a:p>
          <a:p>
            <a:pPr lvl="2"/>
            <a:r>
              <a:rPr lang="en-US" dirty="0" smtClean="0"/>
              <a:t>In the scenario where only a single Internet private line is leased for backhaul, the campus egress generally connects to the intranet over an IPsec tunnel. One of the following solutions can be used: dual-stack traffic over IPsec6, dual-stack traffic over IPsec4, and dual-stack traffic over GRE over IPsec6/4.</a:t>
            </a:r>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01901287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lvl="2"/>
            <a:r>
              <a:rPr lang="en-US" altLang="zh-CN" dirty="0"/>
              <a:t>In the scenario where only an MPLS VPN private line is leased for backhaul, the MPLS VPN private line needs to be upgraded to support IPv4/IPv6 dual-stack connections. Campus egress routes can flexibly interwork with carriers' MPLS VPN private lines using BGP, IGP, or static routes.</a:t>
            </a:r>
          </a:p>
          <a:p>
            <a:pPr lvl="2"/>
            <a:r>
              <a:rPr lang="en-US" altLang="zh-CN" dirty="0"/>
              <a:t>In the scenario where multiple backhaul modes (such as MPLS VPN and Internet private lines) are available, the SD-WAN technology can be used to flexibly select routes for IPv4 and IPv6 traffic. If campus WAN links are not upgraded, IPv6 service traffic can be encapsulated using IPv4 GRE and then transmitted over the SD-WAN</a:t>
            </a:r>
            <a:r>
              <a:rPr lang="en-US" altLang="zh-CN" dirty="0" smtClean="0"/>
              <a:t>.</a:t>
            </a:r>
            <a:endParaRPr lang="en-US" altLang="zh-CN" dirty="0"/>
          </a:p>
        </p:txBody>
      </p:sp>
    </p:spTree>
    <p:extLst>
      <p:ext uri="{BB962C8B-B14F-4D97-AF65-F5344CB8AC3E}">
        <p14:creationId xmlns:p14="http://schemas.microsoft.com/office/powerpoint/2010/main" val="301229176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Phase 1 evolution strategy: Perform IPv6 and SDN evolution concurrently to achieve two objectives at one time.</a:t>
            </a:r>
          </a:p>
          <a:p>
            <a:pPr lvl="1"/>
            <a:r>
              <a:rPr lang="en-US" smtClean="0"/>
              <a:t>Overall solution roadmap: Create a core network that supports SDN and IPv6 network virtualization, and connect the core network to the campus egress network. Reconstruct the existing network building by building (aggregation + access) and connect the network to the new core network. Use the SDN controller for automated deployment in reconstructed buildings.</a:t>
            </a:r>
          </a:p>
          <a:p>
            <a:pPr lvl="1"/>
            <a:r>
              <a:rPr lang="en-US" smtClean="0"/>
              <a:t>Solution advantages: Operations are simple, the deployment pace is controllable, and the impact on live network services is minimized.</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36700674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Large- and medium-sized traditional campus networks generally use Layer 3 IP forwarding and use Layer 2 VLANs to isolate broadcast domains. If Layer 3 isolation is required, ACLs can be deployed. For external services such as Internet access and enterprise WAN interconnection, intra-campus support systems include AAA authentication servers and DHCP servers. During dual-stack reconstruction for large- and medium-sized traditional campus networks, the original IPv4 network architecture and configurations are retained, and IPv6 configurations and IPv6-related support systems are added.</a:t>
            </a:r>
          </a:p>
          <a:p>
            <a:r>
              <a:rPr lang="en-US" smtClean="0"/>
              <a:t>GUA: global unicast address</a:t>
            </a:r>
          </a:p>
          <a:p>
            <a:r>
              <a:rPr lang="en-US" smtClean="0"/>
              <a:t>The PI address space is a block of IPv6 addresses assigned by a regional Internet registry to enterprises.</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467649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9690302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Interconnection with external networks:</a:t>
            </a:r>
          </a:p>
          <a:p>
            <a:pPr lvl="1"/>
            <a:r>
              <a:rPr lang="en-US" altLang="zh-CN" smtClean="0"/>
              <a:t>For example, if the campus network IPv6 addresses are PI addresses independently applied for, static routes can be used for interconnection with external networks and IGPs can be used to advertise default routes on the internal network. Carrier networks advertise specific routes to the campus network, and default egress routes are configured on the campus network.</a:t>
            </a:r>
          </a:p>
          <a:p>
            <a:pPr lvl="1"/>
            <a:r>
              <a:rPr lang="en-US" altLang="zh-CN" smtClean="0"/>
              <a:t>If multiple egresses are involved, BGP can be used for interconnection with external networks and IGPs can be used to advertise default routes on the internal network. The campus network internally advertises default egress routes to ensure that internal service packets can reach egress routers. The egress routers connect to the Internet using BGP to implement optimal path selection and load balancing.</a:t>
            </a:r>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87334593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7587911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4300482"/>
            <a:ext cx="5580063" cy="5626155"/>
          </a:xfrm>
        </p:spPr>
        <p:txBody>
          <a:bodyPr/>
          <a:lstStyle/>
          <a:p>
            <a:pPr>
              <a:lnSpc>
                <a:spcPct val="100000"/>
              </a:lnSpc>
            </a:pPr>
            <a:r>
              <a:rPr lang="en-US" dirty="0" smtClean="0"/>
              <a:t>Service forwarding:</a:t>
            </a:r>
          </a:p>
          <a:p>
            <a:pPr lvl="1">
              <a:lnSpc>
                <a:spcPct val="100000"/>
              </a:lnSpc>
            </a:pPr>
            <a:r>
              <a:rPr lang="en-US" dirty="0" smtClean="0"/>
              <a:t>The overlay IPv6 design is similar to the original overlay IPv4 design. The underlay configuration from the access layer to the core layer remains unchanged. The VXLAN control plane uses BGP EVPN, and core switches are configured as RRs. Enable IPv6 on the centralized gateway and configure an IPv6 address for the VBDIF interface to ensure Layer 2 IPv6 communication.</a:t>
            </a:r>
          </a:p>
          <a:p>
            <a:pPr lvl="1">
              <a:lnSpc>
                <a:spcPct val="100000"/>
              </a:lnSpc>
            </a:pPr>
            <a:r>
              <a:rPr lang="en-US" dirty="0" smtClean="0"/>
              <a:t>Edge nodes on the access side can associate forwarded packets with overlay BDs based on interface VLANs, enabling terminals to be assigned to different gateway areas. In VXLAN Layer 3 forwarding, terminal packets are first advertised to the centralized gateway, and horizontal and vertical traffic are forwarded by the gateway in a unified manner.</a:t>
            </a:r>
          </a:p>
          <a:p>
            <a:pPr lvl="1">
              <a:lnSpc>
                <a:spcPct val="100000"/>
              </a:lnSpc>
            </a:pPr>
            <a:r>
              <a:rPr lang="en-US" dirty="0" smtClean="0"/>
              <a:t>For design details about internal network interconnection and external network interconnection involved in the network egress zone, see the traditional campus network solution.</a:t>
            </a:r>
          </a:p>
          <a:p>
            <a:pPr>
              <a:lnSpc>
                <a:spcPct val="100000"/>
              </a:lnSpc>
            </a:pPr>
            <a:r>
              <a:rPr lang="en-US" dirty="0" smtClean="0"/>
              <a:t>Access authentication:</a:t>
            </a:r>
          </a:p>
          <a:p>
            <a:pPr lvl="1">
              <a:lnSpc>
                <a:spcPct val="100000"/>
              </a:lnSpc>
            </a:pPr>
            <a:r>
              <a:rPr lang="en-US" dirty="0" smtClean="0"/>
              <a:t>Edge nodes on the campus network provide access for dual-stack users. Single authentication and dual-stack service policy association needs to be implemented for dual-stack users. This helps prevent dual-stack terminals from undergoing two separate authentications when accessing IPv4 and IPv6 services.</a:t>
            </a:r>
          </a:p>
          <a:p>
            <a:pPr lvl="1">
              <a:lnSpc>
                <a:spcPct val="100000"/>
              </a:lnSpc>
            </a:pPr>
            <a:r>
              <a:rPr lang="en-US" dirty="0" smtClean="0"/>
              <a:t>A campus network with VXLAN underlay IPv4 + overlay dual stack must support various authentication modes (such as 802.1x, Portal, and MAC address authentication) for IPv6 users, so that authentication schemes can be implemented flexibly based on user terminals (such as Portal authentication for guest terminals and 802.1x authentication for internal office terminals). The deployment of network authentication points, policy enforcement points, and access points in the IPv6 solution is consistent with that in the original IPv4 solution. The authentication server uses a unified controller to provide authentication policy services.</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39357433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smtClean="0">
                <a:sym typeface="Huawei Sans" panose="020C0503030203020204" pitchFamily="34" charset="0"/>
              </a:rPr>
              <a:t>Wireless terminal access solution:</a:t>
            </a:r>
          </a:p>
          <a:p>
            <a:pPr lvl="1"/>
            <a:r>
              <a:rPr lang="en-US" altLang="zh-CN" dirty="0" smtClean="0">
                <a:sym typeface="Huawei Sans" panose="020C0503030203020204" pitchFamily="34" charset="0"/>
              </a:rPr>
              <a:t>The core switches or AC functions as the gateway for wireless access of office terminals. The SLAAC hybrid solution can be used to configure IPv6 addresses for terminals, and 802.1x authentication can be used.</a:t>
            </a:r>
          </a:p>
          <a:p>
            <a:pPr lvl="1"/>
            <a:r>
              <a:rPr lang="en-US" altLang="zh-CN" dirty="0" smtClean="0">
                <a:sym typeface="Huawei Sans" panose="020C0503030203020204" pitchFamily="34" charset="0"/>
              </a:rPr>
              <a:t>Different VLANs are configured for guest SSIDs. The core switches or AC functions as the gateway for wireless access of guest terminals. The SLAAC hybrid solution is used to allocate IPv6 addresses. Portal authentication is recommended.</a:t>
            </a:r>
          </a:p>
          <a:p>
            <a:pPr lvl="0"/>
            <a:r>
              <a:rPr lang="en-US" altLang="zh-CN" dirty="0" smtClean="0">
                <a:sym typeface="Huawei Sans" panose="020C0503030203020204" pitchFamily="34" charset="0"/>
              </a:rPr>
              <a:t>AP management solution:</a:t>
            </a:r>
          </a:p>
          <a:p>
            <a:pPr lvl="1"/>
            <a:r>
              <a:rPr lang="en-US" altLang="zh-CN" dirty="0" smtClean="0">
                <a:sym typeface="Huawei Sans" panose="020C0503030203020204" pitchFamily="34" charset="0"/>
              </a:rPr>
              <a:t>The CAPWAP tunnel supports both IPv4 and IPv6. However, only IPv4 or IPv6 can be selected at one time. That is, the AC can manage APs only in either IPv4 or IPv6 mode. The default mode is IPv4.</a:t>
            </a:r>
          </a:p>
          <a:p>
            <a:pPr lvl="1"/>
            <a:r>
              <a:rPr lang="en-US" altLang="zh-CN" dirty="0" smtClean="0">
                <a:sym typeface="Huawei Sans" panose="020C0503030203020204" pitchFamily="34" charset="0"/>
              </a:rPr>
              <a:t>APs can go online in either IPv4 or IPv6 mode. That is, an AP can obtain only one IP address. The AC's IP address is manually configured. The AC can use DHCPv6 or SLAAC to assign IP addresses to APs.</a:t>
            </a:r>
          </a:p>
          <a:p>
            <a:r>
              <a:rPr lang="en-US" dirty="0" smtClean="0"/>
              <a:t>Note: You can run the </a:t>
            </a:r>
            <a:r>
              <a:rPr lang="en-US" b="1" dirty="0" err="1" smtClean="0"/>
              <a:t>capwap</a:t>
            </a:r>
            <a:r>
              <a:rPr lang="en-US" b="1" dirty="0" smtClean="0"/>
              <a:t> ipv6 enable </a:t>
            </a:r>
            <a:r>
              <a:rPr lang="en-US" dirty="0" smtClean="0"/>
              <a:t>command to enable the IPv6 function for the CAPWAP tunnel.</a:t>
            </a:r>
            <a:endParaRPr lang="en-US" dirty="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99137925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2617516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4300482"/>
            <a:ext cx="5580063" cy="5626155"/>
          </a:xfrm>
        </p:spPr>
        <p:txBody>
          <a:bodyPr/>
          <a:lstStyle/>
          <a:p>
            <a:pPr>
              <a:lnSpc>
                <a:spcPct val="100000"/>
              </a:lnSpc>
            </a:pPr>
            <a:r>
              <a:rPr lang="en-US" dirty="0" smtClean="0"/>
              <a:t>NMS IPv6 reconstruction:</a:t>
            </a:r>
          </a:p>
          <a:p>
            <a:pPr lvl="1">
              <a:lnSpc>
                <a:spcPct val="100000"/>
              </a:lnSpc>
            </a:pPr>
            <a:r>
              <a:rPr lang="en-US" dirty="0" smtClean="0"/>
              <a:t>The NMS is not user-oriented and requires only a small number of IP addresses. Therefore, IPv4 addresses can still be reserved for internal communication, and IPv6 addresses are only optional.</a:t>
            </a:r>
          </a:p>
          <a:p>
            <a:pPr lvl="1">
              <a:lnSpc>
                <a:spcPct val="100000"/>
              </a:lnSpc>
            </a:pPr>
            <a:r>
              <a:rPr lang="en-US" dirty="0" smtClean="0"/>
              <a:t>Through reconstruction, the NMS can also provide the following functions:</a:t>
            </a:r>
          </a:p>
          <a:p>
            <a:pPr lvl="2">
              <a:lnSpc>
                <a:spcPct val="100000"/>
              </a:lnSpc>
            </a:pPr>
            <a:r>
              <a:rPr lang="en-US" dirty="0" smtClean="0"/>
              <a:t>Identifies and manages various IPv6 address types.</a:t>
            </a:r>
          </a:p>
          <a:p>
            <a:pPr lvl="2">
              <a:lnSpc>
                <a:spcPct val="100000"/>
              </a:lnSpc>
            </a:pPr>
            <a:r>
              <a:rPr lang="en-US" dirty="0" smtClean="0"/>
              <a:t>Supports DNS resolution monitoring in IPv6.</a:t>
            </a:r>
          </a:p>
          <a:p>
            <a:pPr lvl="2">
              <a:lnSpc>
                <a:spcPct val="100000"/>
              </a:lnSpc>
            </a:pPr>
            <a:r>
              <a:rPr lang="en-US" dirty="0" smtClean="0"/>
              <a:t>Collects performance, resource, and fault data of IPv6 and dual-stack devices, and provides functions such as performance management, resource management, and fault management and analysis for these devices.</a:t>
            </a:r>
          </a:p>
          <a:p>
            <a:pPr lvl="2">
              <a:lnSpc>
                <a:spcPct val="100000"/>
              </a:lnSpc>
            </a:pPr>
            <a:r>
              <a:rPr lang="en-US" dirty="0" smtClean="0"/>
              <a:t>Associates IPv4 with IPv6 for dual-stack devices, so that the resource, performance, and fault data of these devices can be smoothly associated with historical data.</a:t>
            </a:r>
          </a:p>
          <a:p>
            <a:pPr lvl="2">
              <a:lnSpc>
                <a:spcPct val="100000"/>
              </a:lnSpc>
            </a:pPr>
            <a:r>
              <a:rPr lang="en-US" dirty="0" smtClean="0"/>
              <a:t>Accesses the IPv6 MIBs of devices through IPv4-based SNMP and obtains IPv6 configuration, traffic, and other information from the IPv6 MIBs.</a:t>
            </a:r>
          </a:p>
          <a:p>
            <a:pPr lvl="0">
              <a:lnSpc>
                <a:spcPct val="100000"/>
              </a:lnSpc>
            </a:pPr>
            <a:r>
              <a:rPr lang="en-US" dirty="0" smtClean="0"/>
              <a:t>IPv6 reconstruction for server operating systems:</a:t>
            </a:r>
          </a:p>
          <a:p>
            <a:pPr lvl="1">
              <a:lnSpc>
                <a:spcPct val="100000"/>
              </a:lnSpc>
            </a:pPr>
            <a:r>
              <a:rPr lang="en-US" dirty="0" smtClean="0"/>
              <a:t>Common Linux versions that support IPv6 are as follows (IPv6 installed by default):</a:t>
            </a:r>
          </a:p>
          <a:p>
            <a:pPr lvl="2">
              <a:lnSpc>
                <a:spcPct val="100000"/>
              </a:lnSpc>
            </a:pPr>
            <a:r>
              <a:rPr lang="en-US" dirty="0" smtClean="0"/>
              <a:t>Fedora 13, Red Hat Enterprise Linux 6, Ubuntu 12.04, Oracle Solaris 10, SUSE Linux Enterprise Server 11, etc.</a:t>
            </a:r>
          </a:p>
          <a:p>
            <a:pPr lvl="1">
              <a:lnSpc>
                <a:spcPct val="100000"/>
              </a:lnSpc>
            </a:pPr>
            <a:r>
              <a:rPr lang="en-US" dirty="0" smtClean="0"/>
              <a:t>Windows Server supports IPv6 as follows:</a:t>
            </a:r>
          </a:p>
          <a:p>
            <a:pPr lvl="2">
              <a:lnSpc>
                <a:spcPct val="100000"/>
              </a:lnSpc>
            </a:pPr>
            <a:r>
              <a:rPr lang="en-US" dirty="0" smtClean="0"/>
              <a:t>Windows Server </a:t>
            </a:r>
            <a:r>
              <a:rPr lang="en-US" altLang="zh-CN" dirty="0" smtClean="0"/>
              <a:t>2003 </a:t>
            </a:r>
            <a:r>
              <a:rPr lang="en-US" dirty="0" smtClean="0"/>
              <a:t>supports IPv6, but IPv6 is not installed by default and needs to be manually installed.</a:t>
            </a:r>
          </a:p>
          <a:p>
            <a:pPr lvl="2">
              <a:lnSpc>
                <a:spcPct val="100000"/>
              </a:lnSpc>
            </a:pPr>
            <a:r>
              <a:rPr lang="en-US" dirty="0" smtClean="0"/>
              <a:t>Windows Server </a:t>
            </a:r>
            <a:r>
              <a:rPr lang="en-US" altLang="zh-CN" dirty="0" smtClean="0"/>
              <a:t>2008 </a:t>
            </a:r>
            <a:r>
              <a:rPr lang="en-US" dirty="0" smtClean="0"/>
              <a:t>and later versions have IPv6 installed by default.</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25514074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altLang="zh-CN" dirty="0" smtClean="0"/>
              <a:t>ABC</a:t>
            </a:r>
          </a:p>
          <a:p>
            <a:pPr marL="228600" indent="-228600">
              <a:buFont typeface="+mj-lt"/>
              <a:buAutoNum type="arabicPeriod"/>
            </a:pPr>
            <a:r>
              <a:rPr lang="en-US" altLang="zh-CN" dirty="0" smtClean="0"/>
              <a:t>A</a:t>
            </a:r>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40070361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6952347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839052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468817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23107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493715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After more than 40 years of development, IP networks have actually gone through three eras.</a:t>
            </a:r>
          </a:p>
          <a:p>
            <a:pPr lvl="1"/>
            <a:r>
              <a:rPr lang="en-US" dirty="0" smtClean="0"/>
              <a:t>The first era is the Internet era. The iconic technology of this era is best-effort forwarding represented by IPv4.</a:t>
            </a:r>
          </a:p>
          <a:p>
            <a:pPr lvl="1"/>
            <a:r>
              <a:rPr lang="en-US" dirty="0" smtClean="0"/>
              <a:t>The second era is the all-IP era. The core technology of this era is MPLS, which supports applications such as TE and E2E VPN.</a:t>
            </a:r>
          </a:p>
          <a:p>
            <a:pPr lvl="1"/>
            <a:r>
              <a:rPr lang="en-US" dirty="0" smtClean="0"/>
              <a:t>Currently, we are experiencing the intelligence era of Internet of Everything, and the core technology of this era is IPE. This era is featured by the shift from human-to-human and human-to-machine communication to the Internet of Everything. There are huge bandwidth demands, large numbers of connections, and flexible connection models. The requirements for Service Level Agreement (SLA) assurance extend from providing only connectivity to providing comprehensive capabilities (such as strict delay, jitter, and packet loss guarantee capabilities), and O&amp;M complexity increases accordingly. As a result, a new technology is required to empower this era, and the heavy responsibility of leading networks into the IPE era falls onto the SRv6 technology family.</a:t>
            </a:r>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9065715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xmlns=""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xmlns=""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1632514168"/>
              </p:ext>
            </p:extLst>
          </p:nvPr>
        </p:nvGraphicFramePr>
        <p:xfrm>
          <a:off x="1007533" y="2680416"/>
          <a:ext cx="10177140" cy="303847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V5R2</a:t>
            </a:r>
            <a:endParaRPr lang="en-US" altLang="zh-CN" dirty="0"/>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V1.0</a:t>
            </a:r>
            <a:endParaRPr lang="en-US" altLang="zh-CN" dirty="0"/>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bwMode="auto">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bwMode="auto">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bwMode="auto">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xmlns=""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xmlns=""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xmlns=""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906" userDrawn="1">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Copyright©2021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timing>
    <p:tnLst>
      <p:par>
        <p:cTn id="1" dur="indefinite" restart="never" nodeType="tmRoot"/>
      </p:par>
    </p:tnLst>
  </p:timing>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61" userDrawn="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13.xml"/><Relationship Id="rId5" Type="http://schemas.openxmlformats.org/officeDocument/2006/relationships/image" Target="../media/image14.png"/><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16.png"/><Relationship Id="rId5" Type="http://schemas.openxmlformats.org/officeDocument/2006/relationships/image" Target="../media/image12.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14.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8" Type="http://schemas.openxmlformats.org/officeDocument/2006/relationships/tags" Target="../tags/tag10.xml"/><Relationship Id="rId13" Type="http://schemas.openxmlformats.org/officeDocument/2006/relationships/tags" Target="../tags/tag15.xml"/><Relationship Id="rId18" Type="http://schemas.openxmlformats.org/officeDocument/2006/relationships/tags" Target="../tags/tag20.xml"/><Relationship Id="rId26" Type="http://schemas.openxmlformats.org/officeDocument/2006/relationships/image" Target="../media/image26.png"/><Relationship Id="rId3" Type="http://schemas.openxmlformats.org/officeDocument/2006/relationships/tags" Target="../tags/tag5.xml"/><Relationship Id="rId21" Type="http://schemas.openxmlformats.org/officeDocument/2006/relationships/tags" Target="../tags/tag23.xml"/><Relationship Id="rId7" Type="http://schemas.openxmlformats.org/officeDocument/2006/relationships/tags" Target="../tags/tag9.xml"/><Relationship Id="rId12" Type="http://schemas.openxmlformats.org/officeDocument/2006/relationships/tags" Target="../tags/tag14.xml"/><Relationship Id="rId17" Type="http://schemas.openxmlformats.org/officeDocument/2006/relationships/tags" Target="../tags/tag19.xml"/><Relationship Id="rId25" Type="http://schemas.openxmlformats.org/officeDocument/2006/relationships/notesSlide" Target="../notesSlides/notesSlide18.xml"/><Relationship Id="rId2" Type="http://schemas.openxmlformats.org/officeDocument/2006/relationships/tags" Target="../tags/tag4.xml"/><Relationship Id="rId16" Type="http://schemas.openxmlformats.org/officeDocument/2006/relationships/tags" Target="../tags/tag18.xml"/><Relationship Id="rId20" Type="http://schemas.openxmlformats.org/officeDocument/2006/relationships/tags" Target="../tags/tag22.xml"/><Relationship Id="rId29" Type="http://schemas.openxmlformats.org/officeDocument/2006/relationships/image" Target="../media/image16.png"/><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tags" Target="../tags/tag13.xml"/><Relationship Id="rId24" Type="http://schemas.openxmlformats.org/officeDocument/2006/relationships/slideLayout" Target="../slideLayouts/slideLayout12.xml"/><Relationship Id="rId5" Type="http://schemas.openxmlformats.org/officeDocument/2006/relationships/tags" Target="../tags/tag7.xml"/><Relationship Id="rId15" Type="http://schemas.openxmlformats.org/officeDocument/2006/relationships/tags" Target="../tags/tag17.xml"/><Relationship Id="rId23" Type="http://schemas.openxmlformats.org/officeDocument/2006/relationships/tags" Target="../tags/tag25.xml"/><Relationship Id="rId28" Type="http://schemas.openxmlformats.org/officeDocument/2006/relationships/image" Target="../media/image12.png"/><Relationship Id="rId10" Type="http://schemas.openxmlformats.org/officeDocument/2006/relationships/tags" Target="../tags/tag12.xml"/><Relationship Id="rId19" Type="http://schemas.openxmlformats.org/officeDocument/2006/relationships/tags" Target="../tags/tag21.xml"/><Relationship Id="rId4" Type="http://schemas.openxmlformats.org/officeDocument/2006/relationships/tags" Target="../tags/tag6.xml"/><Relationship Id="rId9" Type="http://schemas.openxmlformats.org/officeDocument/2006/relationships/tags" Target="../tags/tag11.xml"/><Relationship Id="rId14" Type="http://schemas.openxmlformats.org/officeDocument/2006/relationships/tags" Target="../tags/tag16.xml"/><Relationship Id="rId22" Type="http://schemas.openxmlformats.org/officeDocument/2006/relationships/tags" Target="../tags/tag24.xml"/><Relationship Id="rId27" Type="http://schemas.microsoft.com/office/2007/relationships/hdphoto" Target="../media/hdphoto1.wdp"/><Relationship Id="rId30"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13.xml"/><Relationship Id="rId5" Type="http://schemas.openxmlformats.org/officeDocument/2006/relationships/image" Target="../media/image30.png"/><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8" Type="http://schemas.openxmlformats.org/officeDocument/2006/relationships/tags" Target="../tags/tag33.xml"/><Relationship Id="rId13" Type="http://schemas.openxmlformats.org/officeDocument/2006/relationships/tags" Target="../tags/tag38.xml"/><Relationship Id="rId3" Type="http://schemas.openxmlformats.org/officeDocument/2006/relationships/tags" Target="../tags/tag28.xml"/><Relationship Id="rId7" Type="http://schemas.openxmlformats.org/officeDocument/2006/relationships/tags" Target="../tags/tag32.xml"/><Relationship Id="rId12" Type="http://schemas.openxmlformats.org/officeDocument/2006/relationships/tags" Target="../tags/tag37.xml"/><Relationship Id="rId17" Type="http://schemas.openxmlformats.org/officeDocument/2006/relationships/image" Target="../media/image5.png"/><Relationship Id="rId2" Type="http://schemas.openxmlformats.org/officeDocument/2006/relationships/tags" Target="../tags/tag27.xml"/><Relationship Id="rId16" Type="http://schemas.openxmlformats.org/officeDocument/2006/relationships/notesSlide" Target="../notesSlides/notesSlide21.xml"/><Relationship Id="rId1" Type="http://schemas.openxmlformats.org/officeDocument/2006/relationships/tags" Target="../tags/tag26.xml"/><Relationship Id="rId6" Type="http://schemas.openxmlformats.org/officeDocument/2006/relationships/tags" Target="../tags/tag31.xml"/><Relationship Id="rId11" Type="http://schemas.openxmlformats.org/officeDocument/2006/relationships/tags" Target="../tags/tag36.xml"/><Relationship Id="rId5" Type="http://schemas.openxmlformats.org/officeDocument/2006/relationships/tags" Target="../tags/tag30.xml"/><Relationship Id="rId15" Type="http://schemas.openxmlformats.org/officeDocument/2006/relationships/slideLayout" Target="../slideLayouts/slideLayout15.xml"/><Relationship Id="rId10" Type="http://schemas.openxmlformats.org/officeDocument/2006/relationships/tags" Target="../tags/tag35.xml"/><Relationship Id="rId4" Type="http://schemas.openxmlformats.org/officeDocument/2006/relationships/tags" Target="../tags/tag29.xml"/><Relationship Id="rId9" Type="http://schemas.openxmlformats.org/officeDocument/2006/relationships/tags" Target="../tags/tag34.xml"/><Relationship Id="rId14" Type="http://schemas.openxmlformats.org/officeDocument/2006/relationships/tags" Target="../tags/tag39.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8" Type="http://schemas.openxmlformats.org/officeDocument/2006/relationships/tags" Target="../tags/tag49.xml"/><Relationship Id="rId13" Type="http://schemas.openxmlformats.org/officeDocument/2006/relationships/tags" Target="../tags/tag54.xml"/><Relationship Id="rId18" Type="http://schemas.openxmlformats.org/officeDocument/2006/relationships/tags" Target="../tags/tag59.xml"/><Relationship Id="rId26" Type="http://schemas.openxmlformats.org/officeDocument/2006/relationships/image" Target="../media/image18.png"/><Relationship Id="rId3" Type="http://schemas.openxmlformats.org/officeDocument/2006/relationships/tags" Target="../tags/tag44.xml"/><Relationship Id="rId21" Type="http://schemas.openxmlformats.org/officeDocument/2006/relationships/tags" Target="../tags/tag62.xml"/><Relationship Id="rId7" Type="http://schemas.openxmlformats.org/officeDocument/2006/relationships/tags" Target="../tags/tag48.xml"/><Relationship Id="rId12" Type="http://schemas.openxmlformats.org/officeDocument/2006/relationships/tags" Target="../tags/tag53.xml"/><Relationship Id="rId17" Type="http://schemas.openxmlformats.org/officeDocument/2006/relationships/tags" Target="../tags/tag58.xml"/><Relationship Id="rId25" Type="http://schemas.openxmlformats.org/officeDocument/2006/relationships/image" Target="../media/image5.png"/><Relationship Id="rId2" Type="http://schemas.openxmlformats.org/officeDocument/2006/relationships/tags" Target="../tags/tag43.xml"/><Relationship Id="rId16" Type="http://schemas.openxmlformats.org/officeDocument/2006/relationships/tags" Target="../tags/tag57.xml"/><Relationship Id="rId20" Type="http://schemas.openxmlformats.org/officeDocument/2006/relationships/tags" Target="../tags/tag61.xml"/><Relationship Id="rId1" Type="http://schemas.openxmlformats.org/officeDocument/2006/relationships/tags" Target="../tags/tag42.xml"/><Relationship Id="rId6" Type="http://schemas.openxmlformats.org/officeDocument/2006/relationships/tags" Target="../tags/tag47.xml"/><Relationship Id="rId11" Type="http://schemas.openxmlformats.org/officeDocument/2006/relationships/tags" Target="../tags/tag52.xml"/><Relationship Id="rId24" Type="http://schemas.openxmlformats.org/officeDocument/2006/relationships/notesSlide" Target="../notesSlides/notesSlide24.xml"/><Relationship Id="rId5" Type="http://schemas.openxmlformats.org/officeDocument/2006/relationships/tags" Target="../tags/tag46.xml"/><Relationship Id="rId15" Type="http://schemas.openxmlformats.org/officeDocument/2006/relationships/tags" Target="../tags/tag56.xml"/><Relationship Id="rId23" Type="http://schemas.openxmlformats.org/officeDocument/2006/relationships/slideLayout" Target="../slideLayouts/slideLayout13.xml"/><Relationship Id="rId10" Type="http://schemas.openxmlformats.org/officeDocument/2006/relationships/tags" Target="../tags/tag51.xml"/><Relationship Id="rId19" Type="http://schemas.openxmlformats.org/officeDocument/2006/relationships/tags" Target="../tags/tag60.xml"/><Relationship Id="rId4" Type="http://schemas.openxmlformats.org/officeDocument/2006/relationships/tags" Target="../tags/tag45.xml"/><Relationship Id="rId9" Type="http://schemas.openxmlformats.org/officeDocument/2006/relationships/tags" Target="../tags/tag50.xml"/><Relationship Id="rId14" Type="http://schemas.openxmlformats.org/officeDocument/2006/relationships/tags" Target="../tags/tag55.xml"/><Relationship Id="rId22" Type="http://schemas.openxmlformats.org/officeDocument/2006/relationships/tags" Target="../tags/tag63.xml"/><Relationship Id="rId27" Type="http://schemas.openxmlformats.org/officeDocument/2006/relationships/image" Target="../media/image31.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32.xml"/><Relationship Id="rId1" Type="http://schemas.openxmlformats.org/officeDocument/2006/relationships/slideLayout" Target="../slideLayouts/slideLayout15.xml"/><Relationship Id="rId6" Type="http://schemas.openxmlformats.org/officeDocument/2006/relationships/image" Target="../media/image35.png"/><Relationship Id="rId11" Type="http://schemas.openxmlformats.org/officeDocument/2006/relationships/image" Target="../media/image12.png"/><Relationship Id="rId5" Type="http://schemas.openxmlformats.org/officeDocument/2006/relationships/image" Target="../media/image34.png"/><Relationship Id="rId10" Type="http://schemas.openxmlformats.org/officeDocument/2006/relationships/image" Target="../media/image39.png"/><Relationship Id="rId4" Type="http://schemas.openxmlformats.org/officeDocument/2006/relationships/image" Target="../media/image33.png"/><Relationship Id="rId9" Type="http://schemas.openxmlformats.org/officeDocument/2006/relationships/image" Target="../media/image38.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34.xml"/><Relationship Id="rId1" Type="http://schemas.openxmlformats.org/officeDocument/2006/relationships/slideLayout" Target="../slideLayouts/slideLayout15.xml"/><Relationship Id="rId6" Type="http://schemas.openxmlformats.org/officeDocument/2006/relationships/image" Target="../media/image35.png"/><Relationship Id="rId11" Type="http://schemas.openxmlformats.org/officeDocument/2006/relationships/image" Target="../media/image12.png"/><Relationship Id="rId5" Type="http://schemas.openxmlformats.org/officeDocument/2006/relationships/image" Target="../media/image34.png"/><Relationship Id="rId10" Type="http://schemas.openxmlformats.org/officeDocument/2006/relationships/image" Target="../media/image39.png"/><Relationship Id="rId4" Type="http://schemas.openxmlformats.org/officeDocument/2006/relationships/image" Target="../media/image33.png"/><Relationship Id="rId9" Type="http://schemas.openxmlformats.org/officeDocument/2006/relationships/image" Target="../media/image38.png"/></Relationships>
</file>

<file path=ppt/slides/_rels/slide35.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35.xml"/><Relationship Id="rId1" Type="http://schemas.openxmlformats.org/officeDocument/2006/relationships/slideLayout" Target="../slideLayouts/slideLayout13.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26.png"/><Relationship Id="rId7" Type="http://schemas.openxmlformats.org/officeDocument/2006/relationships/image" Target="../media/image14.png"/><Relationship Id="rId2" Type="http://schemas.openxmlformats.org/officeDocument/2006/relationships/notesSlide" Target="../notesSlides/notesSlide37.xml"/><Relationship Id="rId1" Type="http://schemas.openxmlformats.org/officeDocument/2006/relationships/slideLayout" Target="../slideLayouts/slideLayout12.xml"/><Relationship Id="rId6" Type="http://schemas.openxmlformats.org/officeDocument/2006/relationships/image" Target="../media/image13.png"/><Relationship Id="rId5" Type="http://schemas.openxmlformats.org/officeDocument/2006/relationships/image" Target="../media/image12.png"/><Relationship Id="rId10" Type="http://schemas.openxmlformats.org/officeDocument/2006/relationships/image" Target="../media/image16.png"/><Relationship Id="rId4" Type="http://schemas.microsoft.com/office/2007/relationships/hdphoto" Target="../media/hdphoto1.wdp"/><Relationship Id="rId9" Type="http://schemas.openxmlformats.org/officeDocument/2006/relationships/image" Target="../media/image40.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26.png"/><Relationship Id="rId7" Type="http://schemas.openxmlformats.org/officeDocument/2006/relationships/image" Target="../media/image14.png"/><Relationship Id="rId2" Type="http://schemas.openxmlformats.org/officeDocument/2006/relationships/notesSlide" Target="../notesSlides/notesSlide39.xml"/><Relationship Id="rId1" Type="http://schemas.openxmlformats.org/officeDocument/2006/relationships/slideLayout" Target="../slideLayouts/slideLayout12.xml"/><Relationship Id="rId6" Type="http://schemas.openxmlformats.org/officeDocument/2006/relationships/image" Target="../media/image13.png"/><Relationship Id="rId5" Type="http://schemas.openxmlformats.org/officeDocument/2006/relationships/image" Target="../media/image12.png"/><Relationship Id="rId10" Type="http://schemas.openxmlformats.org/officeDocument/2006/relationships/image" Target="../media/image16.png"/><Relationship Id="rId4" Type="http://schemas.microsoft.com/office/2007/relationships/hdphoto" Target="../media/hdphoto1.wdp"/><Relationship Id="rId9" Type="http://schemas.openxmlformats.org/officeDocument/2006/relationships/image" Target="../media/image40.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1.xml"/><Relationship Id="rId1" Type="http://schemas.openxmlformats.org/officeDocument/2006/relationships/slideLayout" Target="../slideLayouts/slideLayout13.xml"/><Relationship Id="rId6" Type="http://schemas.openxmlformats.org/officeDocument/2006/relationships/image" Target="../media/image16.png"/><Relationship Id="rId5" Type="http://schemas.openxmlformats.org/officeDocument/2006/relationships/image" Target="../media/image12.png"/><Relationship Id="rId4" Type="http://schemas.microsoft.com/office/2007/relationships/hdphoto" Target="../media/hdphoto1.wdp"/></Relationships>
</file>

<file path=ppt/slides/_rels/slide4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2.xml"/><Relationship Id="rId1" Type="http://schemas.openxmlformats.org/officeDocument/2006/relationships/slideLayout" Target="../slideLayouts/slideLayout13.xml"/><Relationship Id="rId5" Type="http://schemas.openxmlformats.org/officeDocument/2006/relationships/image" Target="../media/image12.png"/><Relationship Id="rId4" Type="http://schemas.microsoft.com/office/2007/relationships/hdphoto" Target="../media/hdphoto1.wdp"/></Relationships>
</file>

<file path=ppt/slides/_rels/slide4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41.png"/><Relationship Id="rId7" Type="http://schemas.openxmlformats.org/officeDocument/2006/relationships/image" Target="../media/image16.png"/><Relationship Id="rId2" Type="http://schemas.openxmlformats.org/officeDocument/2006/relationships/notesSlide" Target="../notesSlides/notesSlide48.xml"/><Relationship Id="rId1" Type="http://schemas.openxmlformats.org/officeDocument/2006/relationships/slideLayout" Target="../slideLayouts/slideLayout14.xml"/><Relationship Id="rId6" Type="http://schemas.openxmlformats.org/officeDocument/2006/relationships/image" Target="../media/image5.png"/><Relationship Id="rId5" Type="http://schemas.openxmlformats.org/officeDocument/2006/relationships/image" Target="../media/image43.png"/><Relationship Id="rId4" Type="http://schemas.openxmlformats.org/officeDocument/2006/relationships/image" Target="../media/image42.png"/></Relationships>
</file>

<file path=ppt/slides/_rels/slide49.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8.png"/><Relationship Id="rId3" Type="http://schemas.openxmlformats.org/officeDocument/2006/relationships/image" Target="../media/image45.png"/><Relationship Id="rId7" Type="http://schemas.openxmlformats.org/officeDocument/2006/relationships/image" Target="../media/image41.png"/><Relationship Id="rId12" Type="http://schemas.openxmlformats.org/officeDocument/2006/relationships/image" Target="../media/image29.png"/><Relationship Id="rId2" Type="http://schemas.openxmlformats.org/officeDocument/2006/relationships/notesSlide" Target="../notesSlides/notesSlide49.xml"/><Relationship Id="rId1" Type="http://schemas.openxmlformats.org/officeDocument/2006/relationships/slideLayout" Target="../slideLayouts/slideLayout14.xml"/><Relationship Id="rId6" Type="http://schemas.openxmlformats.org/officeDocument/2006/relationships/image" Target="../media/image46.png"/><Relationship Id="rId11" Type="http://schemas.openxmlformats.org/officeDocument/2006/relationships/image" Target="../media/image47.png"/><Relationship Id="rId5" Type="http://schemas.openxmlformats.org/officeDocument/2006/relationships/image" Target="../media/image6.png"/><Relationship Id="rId10" Type="http://schemas.openxmlformats.org/officeDocument/2006/relationships/image" Target="../media/image5.png"/><Relationship Id="rId4" Type="http://schemas.openxmlformats.org/officeDocument/2006/relationships/image" Target="../media/image19.png"/><Relationship Id="rId9" Type="http://schemas.openxmlformats.org/officeDocument/2006/relationships/image" Target="../media/image4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8.png"/><Relationship Id="rId3" Type="http://schemas.openxmlformats.org/officeDocument/2006/relationships/image" Target="../media/image45.png"/><Relationship Id="rId7" Type="http://schemas.openxmlformats.org/officeDocument/2006/relationships/image" Target="../media/image41.png"/><Relationship Id="rId12" Type="http://schemas.openxmlformats.org/officeDocument/2006/relationships/image" Target="../media/image29.png"/><Relationship Id="rId2" Type="http://schemas.openxmlformats.org/officeDocument/2006/relationships/notesSlide" Target="../notesSlides/notesSlide50.xml"/><Relationship Id="rId1" Type="http://schemas.openxmlformats.org/officeDocument/2006/relationships/slideLayout" Target="../slideLayouts/slideLayout14.xml"/><Relationship Id="rId6" Type="http://schemas.openxmlformats.org/officeDocument/2006/relationships/image" Target="../media/image46.png"/><Relationship Id="rId11" Type="http://schemas.openxmlformats.org/officeDocument/2006/relationships/image" Target="../media/image47.png"/><Relationship Id="rId5" Type="http://schemas.openxmlformats.org/officeDocument/2006/relationships/image" Target="../media/image6.png"/><Relationship Id="rId10" Type="http://schemas.openxmlformats.org/officeDocument/2006/relationships/image" Target="../media/image5.png"/><Relationship Id="rId4" Type="http://schemas.openxmlformats.org/officeDocument/2006/relationships/image" Target="../media/image19.png"/><Relationship Id="rId9" Type="http://schemas.openxmlformats.org/officeDocument/2006/relationships/image" Target="../media/image43.png"/></Relationships>
</file>

<file path=ppt/slides/_rels/slide51.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16.png"/><Relationship Id="rId3" Type="http://schemas.openxmlformats.org/officeDocument/2006/relationships/image" Target="../media/image45.png"/><Relationship Id="rId7" Type="http://schemas.openxmlformats.org/officeDocument/2006/relationships/image" Target="../media/image41.png"/><Relationship Id="rId12" Type="http://schemas.openxmlformats.org/officeDocument/2006/relationships/image" Target="../media/image48.png"/><Relationship Id="rId2" Type="http://schemas.openxmlformats.org/officeDocument/2006/relationships/notesSlide" Target="../notesSlides/notesSlide51.xml"/><Relationship Id="rId1" Type="http://schemas.openxmlformats.org/officeDocument/2006/relationships/slideLayout" Target="../slideLayouts/slideLayout12.xml"/><Relationship Id="rId6" Type="http://schemas.openxmlformats.org/officeDocument/2006/relationships/image" Target="../media/image46.png"/><Relationship Id="rId11" Type="http://schemas.openxmlformats.org/officeDocument/2006/relationships/image" Target="../media/image47.png"/><Relationship Id="rId5" Type="http://schemas.openxmlformats.org/officeDocument/2006/relationships/image" Target="../media/image6.png"/><Relationship Id="rId10" Type="http://schemas.openxmlformats.org/officeDocument/2006/relationships/image" Target="../media/image5.png"/><Relationship Id="rId4" Type="http://schemas.openxmlformats.org/officeDocument/2006/relationships/image" Target="../media/image19.png"/><Relationship Id="rId9" Type="http://schemas.openxmlformats.org/officeDocument/2006/relationships/image" Target="../media/image43.png"/><Relationship Id="rId14" Type="http://schemas.openxmlformats.org/officeDocument/2006/relationships/image" Target="../media/image29.png"/></Relationships>
</file>

<file path=ppt/slides/_rels/slide52.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16.png"/><Relationship Id="rId3" Type="http://schemas.openxmlformats.org/officeDocument/2006/relationships/image" Target="../media/image45.png"/><Relationship Id="rId7" Type="http://schemas.openxmlformats.org/officeDocument/2006/relationships/image" Target="../media/image41.png"/><Relationship Id="rId12" Type="http://schemas.openxmlformats.org/officeDocument/2006/relationships/image" Target="../media/image48.png"/><Relationship Id="rId2" Type="http://schemas.openxmlformats.org/officeDocument/2006/relationships/notesSlide" Target="../notesSlides/notesSlide52.xml"/><Relationship Id="rId1" Type="http://schemas.openxmlformats.org/officeDocument/2006/relationships/slideLayout" Target="../slideLayouts/slideLayout14.xml"/><Relationship Id="rId6" Type="http://schemas.openxmlformats.org/officeDocument/2006/relationships/image" Target="../media/image46.png"/><Relationship Id="rId11" Type="http://schemas.openxmlformats.org/officeDocument/2006/relationships/image" Target="../media/image47.png"/><Relationship Id="rId5" Type="http://schemas.openxmlformats.org/officeDocument/2006/relationships/image" Target="../media/image6.png"/><Relationship Id="rId10" Type="http://schemas.openxmlformats.org/officeDocument/2006/relationships/image" Target="../media/image5.png"/><Relationship Id="rId4" Type="http://schemas.openxmlformats.org/officeDocument/2006/relationships/image" Target="../media/image19.png"/><Relationship Id="rId9" Type="http://schemas.openxmlformats.org/officeDocument/2006/relationships/image" Target="../media/image43.png"/><Relationship Id="rId14" Type="http://schemas.openxmlformats.org/officeDocument/2006/relationships/image" Target="../media/image29.png"/></Relationships>
</file>

<file path=ppt/slides/_rels/slide53.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16.png"/><Relationship Id="rId3" Type="http://schemas.openxmlformats.org/officeDocument/2006/relationships/image" Target="../media/image45.png"/><Relationship Id="rId7" Type="http://schemas.openxmlformats.org/officeDocument/2006/relationships/image" Target="../media/image41.png"/><Relationship Id="rId12" Type="http://schemas.openxmlformats.org/officeDocument/2006/relationships/image" Target="../media/image48.png"/><Relationship Id="rId2" Type="http://schemas.openxmlformats.org/officeDocument/2006/relationships/notesSlide" Target="../notesSlides/notesSlide53.xml"/><Relationship Id="rId1" Type="http://schemas.openxmlformats.org/officeDocument/2006/relationships/slideLayout" Target="../slideLayouts/slideLayout13.xml"/><Relationship Id="rId6" Type="http://schemas.openxmlformats.org/officeDocument/2006/relationships/image" Target="../media/image46.png"/><Relationship Id="rId11" Type="http://schemas.openxmlformats.org/officeDocument/2006/relationships/image" Target="../media/image47.png"/><Relationship Id="rId5" Type="http://schemas.openxmlformats.org/officeDocument/2006/relationships/image" Target="../media/image6.png"/><Relationship Id="rId10" Type="http://schemas.openxmlformats.org/officeDocument/2006/relationships/image" Target="../media/image5.png"/><Relationship Id="rId4" Type="http://schemas.openxmlformats.org/officeDocument/2006/relationships/image" Target="../media/image19.png"/><Relationship Id="rId9" Type="http://schemas.openxmlformats.org/officeDocument/2006/relationships/image" Target="../media/image43.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4.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3" name="文本占位符 32"/>
          <p:cNvSpPr>
            <a:spLocks noGrp="1"/>
          </p:cNvSpPr>
          <p:nvPr>
            <p:ph type="body" sz="quarter" idx="17"/>
          </p:nvPr>
        </p:nvSpPr>
        <p:spPr/>
        <p:txBody>
          <a:bodyPr/>
          <a:lstStyle/>
          <a:p>
            <a:endParaRPr lang="zh-CN" altLang="en-US"/>
          </a:p>
        </p:txBody>
      </p:sp>
      <p:sp>
        <p:nvSpPr>
          <p:cNvPr id="7" name="文本占位符 6"/>
          <p:cNvSpPr>
            <a:spLocks noGrp="1"/>
          </p:cNvSpPr>
          <p:nvPr>
            <p:ph type="body" sz="quarter" idx="18"/>
          </p:nvPr>
        </p:nvSpPr>
        <p:spPr/>
        <p:txBody>
          <a:bodyPr/>
          <a:lstStyle/>
          <a:p>
            <a:r>
              <a:rPr lang="en-US" altLang="zh-CN" smtClean="0"/>
              <a:t>Datacom</a:t>
            </a:r>
            <a:endParaRPr lang="zh-CN" altLang="en-US" dirty="0"/>
          </a:p>
        </p:txBody>
      </p:sp>
      <p:sp>
        <p:nvSpPr>
          <p:cNvPr id="8" name="文本占位符 7"/>
          <p:cNvSpPr>
            <a:spLocks noGrp="1"/>
          </p:cNvSpPr>
          <p:nvPr>
            <p:ph type="body" sz="quarter" idx="19"/>
          </p:nvPr>
        </p:nvSpPr>
        <p:spPr/>
        <p:txBody>
          <a:bodyPr/>
          <a:lstStyle/>
          <a:p>
            <a:r>
              <a:rPr lang="en-US" altLang="zh-CN" smtClean="0"/>
              <a:t>General</a:t>
            </a:r>
            <a:endParaRPr lang="zh-CN" altLang="en-US" dirty="0"/>
          </a:p>
        </p:txBody>
      </p:sp>
      <p:sp>
        <p:nvSpPr>
          <p:cNvPr id="9" name="文本占位符 8"/>
          <p:cNvSpPr>
            <a:spLocks noGrp="1"/>
          </p:cNvSpPr>
          <p:nvPr>
            <p:ph type="body" sz="quarter" idx="20"/>
          </p:nvPr>
        </p:nvSpPr>
        <p:spPr/>
        <p:txBody>
          <a:bodyPr/>
          <a:lstStyle/>
          <a:p>
            <a:r>
              <a:rPr lang="en-US" altLang="zh-CN" smtClean="0"/>
              <a:t>V1.0</a:t>
            </a:r>
            <a:endParaRPr lang="zh-CN" altLang="en-US" dirty="0"/>
          </a:p>
        </p:txBody>
      </p:sp>
      <p:sp>
        <p:nvSpPr>
          <p:cNvPr id="2" name="文本占位符 1"/>
          <p:cNvSpPr>
            <a:spLocks noGrp="1"/>
          </p:cNvSpPr>
          <p:nvPr>
            <p:ph type="body" sz="quarter" idx="13"/>
          </p:nvPr>
        </p:nvSpPr>
        <p:spPr/>
        <p:txBody>
          <a:bodyPr/>
          <a:lstStyle/>
          <a:p>
            <a:r>
              <a:rPr lang="en-US" altLang="zh-CN" smtClean="0"/>
              <a:t>Lu Yueyue/WX445705</a:t>
            </a:r>
            <a:endParaRPr lang="zh-CN" altLang="en-US" dirty="0"/>
          </a:p>
        </p:txBody>
      </p:sp>
      <p:sp>
        <p:nvSpPr>
          <p:cNvPr id="3" name="文本占位符 2"/>
          <p:cNvSpPr>
            <a:spLocks noGrp="1"/>
          </p:cNvSpPr>
          <p:nvPr>
            <p:ph type="body" sz="quarter" idx="14"/>
          </p:nvPr>
        </p:nvSpPr>
        <p:spPr/>
        <p:txBody>
          <a:bodyPr/>
          <a:lstStyle/>
          <a:p>
            <a:r>
              <a:rPr lang="en-US" altLang="zh-CN" smtClean="0"/>
              <a:t>2021.08.15</a:t>
            </a:r>
            <a:endParaRPr lang="zh-CN" altLang="en-US" dirty="0"/>
          </a:p>
        </p:txBody>
      </p:sp>
      <p:sp>
        <p:nvSpPr>
          <p:cNvPr id="4" name="文本占位符 3"/>
          <p:cNvSpPr>
            <a:spLocks noGrp="1"/>
          </p:cNvSpPr>
          <p:nvPr>
            <p:ph type="body" sz="quarter" idx="15"/>
          </p:nvPr>
        </p:nvSpPr>
        <p:spPr/>
        <p:txBody>
          <a:bodyPr/>
          <a:lstStyle/>
          <a:p>
            <a:r>
              <a:rPr lang="en-US" altLang="zh-CN" smtClean="0"/>
              <a:t>Wang Xuan/00618840 &amp; Zhu Shigeng/00261992</a:t>
            </a:r>
            <a:endParaRPr lang="en-US" altLang="zh-CN" dirty="0"/>
          </a:p>
        </p:txBody>
      </p:sp>
      <p:sp>
        <p:nvSpPr>
          <p:cNvPr id="5" name="文本占位符 4"/>
          <p:cNvSpPr>
            <a:spLocks noGrp="1"/>
          </p:cNvSpPr>
          <p:nvPr>
            <p:ph type="body" sz="quarter" idx="16"/>
          </p:nvPr>
        </p:nvSpPr>
        <p:spPr/>
        <p:txBody>
          <a:bodyPr/>
          <a:lstStyle/>
          <a:p>
            <a:r>
              <a:rPr lang="en-US" altLang="zh-CN" smtClean="0"/>
              <a:t>New</a:t>
            </a:r>
            <a:endParaRPr lang="zh-CN" altLang="en-US" dirty="0"/>
          </a:p>
        </p:txBody>
      </p:sp>
      <p:sp>
        <p:nvSpPr>
          <p:cNvPr id="34" name="文本占位符 33"/>
          <p:cNvSpPr>
            <a:spLocks noGrp="1"/>
          </p:cNvSpPr>
          <p:nvPr>
            <p:ph type="body" sz="quarter" idx="21"/>
          </p:nvPr>
        </p:nvSpPr>
        <p:spPr/>
        <p:txBody>
          <a:bodyPr/>
          <a:lstStyle/>
          <a:p>
            <a:endParaRPr lang="zh-CN" altLang="en-US"/>
          </a:p>
        </p:txBody>
      </p:sp>
      <p:sp>
        <p:nvSpPr>
          <p:cNvPr id="35" name="文本占位符 34"/>
          <p:cNvSpPr>
            <a:spLocks noGrp="1"/>
          </p:cNvSpPr>
          <p:nvPr>
            <p:ph type="body" sz="quarter" idx="22"/>
          </p:nvPr>
        </p:nvSpPr>
        <p:spPr/>
        <p:txBody>
          <a:bodyPr/>
          <a:lstStyle/>
          <a:p>
            <a:endParaRPr lang="zh-CN" altLang="en-US"/>
          </a:p>
        </p:txBody>
      </p:sp>
      <p:sp>
        <p:nvSpPr>
          <p:cNvPr id="36" name="文本占位符 35"/>
          <p:cNvSpPr>
            <a:spLocks noGrp="1"/>
          </p:cNvSpPr>
          <p:nvPr>
            <p:ph type="body" sz="quarter" idx="23"/>
          </p:nvPr>
        </p:nvSpPr>
        <p:spPr/>
        <p:txBody>
          <a:bodyPr/>
          <a:lstStyle/>
          <a:p>
            <a:endParaRPr lang="zh-CN" altLang="en-US"/>
          </a:p>
        </p:txBody>
      </p:sp>
      <p:sp>
        <p:nvSpPr>
          <p:cNvPr id="37" name="文本占位符 36"/>
          <p:cNvSpPr>
            <a:spLocks noGrp="1"/>
          </p:cNvSpPr>
          <p:nvPr>
            <p:ph type="body" sz="quarter" idx="24"/>
          </p:nvPr>
        </p:nvSpPr>
        <p:spPr/>
        <p:txBody>
          <a:bodyPr/>
          <a:lstStyle/>
          <a:p>
            <a:endParaRPr lang="zh-CN" altLang="en-US"/>
          </a:p>
        </p:txBody>
      </p:sp>
      <p:sp>
        <p:nvSpPr>
          <p:cNvPr id="38" name="文本占位符 37"/>
          <p:cNvSpPr>
            <a:spLocks noGrp="1"/>
          </p:cNvSpPr>
          <p:nvPr>
            <p:ph type="body" sz="quarter" idx="25"/>
          </p:nvPr>
        </p:nvSpPr>
        <p:spPr/>
        <p:txBody>
          <a:bodyPr/>
          <a:lstStyle/>
          <a:p>
            <a:endParaRPr lang="zh-CN" altLang="en-US"/>
          </a:p>
        </p:txBody>
      </p:sp>
      <p:sp>
        <p:nvSpPr>
          <p:cNvPr id="39" name="文本占位符 38"/>
          <p:cNvSpPr>
            <a:spLocks noGrp="1"/>
          </p:cNvSpPr>
          <p:nvPr>
            <p:ph type="body" sz="quarter" idx="26"/>
          </p:nvPr>
        </p:nvSpPr>
        <p:spPr/>
        <p:txBody>
          <a:bodyPr/>
          <a:lstStyle/>
          <a:p>
            <a:endParaRPr lang="zh-CN" altLang="en-US"/>
          </a:p>
        </p:txBody>
      </p:sp>
      <p:sp>
        <p:nvSpPr>
          <p:cNvPr id="40" name="文本占位符 39"/>
          <p:cNvSpPr>
            <a:spLocks noGrp="1"/>
          </p:cNvSpPr>
          <p:nvPr>
            <p:ph type="body" sz="quarter" idx="27"/>
          </p:nvPr>
        </p:nvSpPr>
        <p:spPr/>
        <p:txBody>
          <a:bodyPr/>
          <a:lstStyle/>
          <a:p>
            <a:endParaRPr lang="zh-CN" altLang="en-US"/>
          </a:p>
        </p:txBody>
      </p:sp>
      <p:sp>
        <p:nvSpPr>
          <p:cNvPr id="41" name="文本占位符 40"/>
          <p:cNvSpPr>
            <a:spLocks noGrp="1"/>
          </p:cNvSpPr>
          <p:nvPr>
            <p:ph type="body" sz="quarter" idx="28"/>
          </p:nvPr>
        </p:nvSpPr>
        <p:spPr/>
        <p:txBody>
          <a:bodyPr/>
          <a:lstStyle/>
          <a:p>
            <a:endParaRPr lang="zh-CN" altLang="en-US"/>
          </a:p>
        </p:txBody>
      </p:sp>
      <p:sp>
        <p:nvSpPr>
          <p:cNvPr id="42" name="文本占位符 41"/>
          <p:cNvSpPr>
            <a:spLocks noGrp="1"/>
          </p:cNvSpPr>
          <p:nvPr>
            <p:ph type="body" sz="quarter" idx="29"/>
          </p:nvPr>
        </p:nvSpPr>
        <p:spPr/>
        <p:txBody>
          <a:bodyPr/>
          <a:lstStyle/>
          <a:p>
            <a:endParaRPr lang="zh-CN" altLang="en-US"/>
          </a:p>
        </p:txBody>
      </p:sp>
      <p:sp>
        <p:nvSpPr>
          <p:cNvPr id="43" name="文本占位符 42"/>
          <p:cNvSpPr>
            <a:spLocks noGrp="1"/>
          </p:cNvSpPr>
          <p:nvPr>
            <p:ph type="body" sz="quarter" idx="30"/>
          </p:nvPr>
        </p:nvSpPr>
        <p:spPr/>
        <p:txBody>
          <a:bodyPr/>
          <a:lstStyle/>
          <a:p>
            <a:endParaRPr lang="zh-CN" altLang="en-US"/>
          </a:p>
        </p:txBody>
      </p:sp>
      <p:sp>
        <p:nvSpPr>
          <p:cNvPr id="44" name="文本占位符 43"/>
          <p:cNvSpPr>
            <a:spLocks noGrp="1"/>
          </p:cNvSpPr>
          <p:nvPr>
            <p:ph type="body" sz="quarter" idx="31"/>
          </p:nvPr>
        </p:nvSpPr>
        <p:spPr/>
        <p:txBody>
          <a:bodyPr/>
          <a:lstStyle/>
          <a:p>
            <a:endParaRPr lang="zh-CN" altLang="en-US"/>
          </a:p>
        </p:txBody>
      </p:sp>
      <p:sp>
        <p:nvSpPr>
          <p:cNvPr id="45" name="文本占位符 44"/>
          <p:cNvSpPr>
            <a:spLocks noGrp="1"/>
          </p:cNvSpPr>
          <p:nvPr>
            <p:ph type="body" sz="quarter" idx="32"/>
          </p:nvPr>
        </p:nvSpPr>
        <p:spPr/>
        <p:txBody>
          <a:bodyPr/>
          <a:lstStyle/>
          <a:p>
            <a:endParaRPr lang="zh-CN" altLang="en-US"/>
          </a:p>
        </p:txBody>
      </p:sp>
      <p:sp>
        <p:nvSpPr>
          <p:cNvPr id="46" name="文本占位符 45"/>
          <p:cNvSpPr>
            <a:spLocks noGrp="1"/>
          </p:cNvSpPr>
          <p:nvPr>
            <p:ph type="body" sz="quarter" idx="33"/>
          </p:nvPr>
        </p:nvSpPr>
        <p:spPr/>
        <p:txBody>
          <a:bodyPr/>
          <a:lstStyle/>
          <a:p>
            <a:endParaRPr lang="zh-CN" altLang="en-US"/>
          </a:p>
        </p:txBody>
      </p:sp>
      <p:sp>
        <p:nvSpPr>
          <p:cNvPr id="47" name="文本占位符 46"/>
          <p:cNvSpPr>
            <a:spLocks noGrp="1"/>
          </p:cNvSpPr>
          <p:nvPr>
            <p:ph type="body" sz="quarter" idx="34"/>
          </p:nvPr>
        </p:nvSpPr>
        <p:spPr/>
        <p:txBody>
          <a:bodyPr/>
          <a:lstStyle/>
          <a:p>
            <a:endParaRPr lang="zh-CN" altLang="en-US"/>
          </a:p>
        </p:txBody>
      </p:sp>
      <p:sp>
        <p:nvSpPr>
          <p:cNvPr id="48" name="文本占位符 47"/>
          <p:cNvSpPr>
            <a:spLocks noGrp="1"/>
          </p:cNvSpPr>
          <p:nvPr>
            <p:ph type="body" sz="quarter" idx="35"/>
          </p:nvPr>
        </p:nvSpPr>
        <p:spPr/>
        <p:txBody>
          <a:bodyPr/>
          <a:lstStyle/>
          <a:p>
            <a:endParaRPr lang="zh-CN" altLang="en-US"/>
          </a:p>
        </p:txBody>
      </p:sp>
      <p:sp>
        <p:nvSpPr>
          <p:cNvPr id="49" name="文本占位符 48"/>
          <p:cNvSpPr>
            <a:spLocks noGrp="1"/>
          </p:cNvSpPr>
          <p:nvPr>
            <p:ph type="body" sz="quarter" idx="36"/>
          </p:nvPr>
        </p:nvSpPr>
        <p:spPr/>
        <p:txBody>
          <a:bodyPr/>
          <a:lstStyle/>
          <a:p>
            <a:endParaRPr lang="zh-CN" altLang="en-US"/>
          </a:p>
        </p:txBody>
      </p:sp>
    </p:spTree>
    <p:extLst>
      <p:ext uri="{BB962C8B-B14F-4D97-AF65-F5344CB8AC3E}">
        <p14:creationId xmlns:p14="http://schemas.microsoft.com/office/powerpoint/2010/main" val="302548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From MPLS to SRv6</a:t>
            </a:r>
            <a:endParaRPr lang="en-US" dirty="0"/>
          </a:p>
        </p:txBody>
      </p:sp>
      <p:sp>
        <p:nvSpPr>
          <p:cNvPr id="3" name="文本占位符 2"/>
          <p:cNvSpPr>
            <a:spLocks noGrp="1"/>
          </p:cNvSpPr>
          <p:nvPr>
            <p:ph type="body" sz="quarter" idx="10"/>
          </p:nvPr>
        </p:nvSpPr>
        <p:spPr bwMode="gray">
          <a:xfrm>
            <a:off x="455612" y="1052513"/>
            <a:ext cx="11293476" cy="852173"/>
          </a:xfrm>
        </p:spPr>
        <p:txBody>
          <a:bodyPr/>
          <a:lstStyle/>
          <a:p>
            <a:r>
              <a:rPr lang="en-US" sz="1800" dirty="0" smtClean="0"/>
              <a:t>SRv6 provides a unified forwarding plane and has advantages such as simplified protocols, high scalability, and programmability.</a:t>
            </a:r>
          </a:p>
        </p:txBody>
      </p:sp>
      <p:cxnSp>
        <p:nvCxnSpPr>
          <p:cNvPr id="4" name="直接连接符 13">
            <a:extLst>
              <a:ext uri="{FF2B5EF4-FFF2-40B4-BE49-F238E27FC236}">
                <a16:creationId xmlns:a16="http://schemas.microsoft.com/office/drawing/2014/main" xmlns="" id="{65569248-69B6-456E-8017-DE76D2B1C08E}"/>
              </a:ext>
            </a:extLst>
          </p:cNvPr>
          <p:cNvCxnSpPr/>
          <p:nvPr/>
        </p:nvCxnSpPr>
        <p:spPr bwMode="gray">
          <a:xfrm flipV="1">
            <a:off x="849447" y="3083177"/>
            <a:ext cx="10728324" cy="8647"/>
          </a:xfrm>
          <a:prstGeom prst="line">
            <a:avLst/>
          </a:prstGeom>
          <a:noFill/>
          <a:ln w="9525" cap="flat" cmpd="sng" algn="ctr">
            <a:solidFill>
              <a:srgbClr val="FFFFFF">
                <a:lumMod val="65000"/>
                <a:lumOff val="35000"/>
              </a:srgbClr>
            </a:solidFill>
            <a:prstDash val="solid"/>
            <a:tailEnd type="none"/>
          </a:ln>
          <a:effectLst/>
        </p:spPr>
      </p:cxnSp>
      <p:sp>
        <p:nvSpPr>
          <p:cNvPr id="5" name="矩形 15">
            <a:extLst>
              <a:ext uri="{FF2B5EF4-FFF2-40B4-BE49-F238E27FC236}">
                <a16:creationId xmlns:a16="http://schemas.microsoft.com/office/drawing/2014/main" xmlns="" id="{745EC83A-3CAA-4B0C-9A18-02BA2DEBFDD4}"/>
              </a:ext>
            </a:extLst>
          </p:cNvPr>
          <p:cNvSpPr/>
          <p:nvPr/>
        </p:nvSpPr>
        <p:spPr bwMode="gray">
          <a:xfrm>
            <a:off x="610714" y="3638382"/>
            <a:ext cx="1314395" cy="511835"/>
          </a:xfrm>
          <a:prstGeom prst="rect">
            <a:avLst/>
          </a:prstGeom>
        </p:spPr>
        <p:txBody>
          <a:bodyPr wrap="square" anchor="ctr">
            <a:noAutofit/>
          </a:bodyPr>
          <a:lstStyle/>
          <a:p>
            <a:pPr algn="ctr" defTabSz="914400" fontAlgn="ctr">
              <a:spcBef>
                <a:spcPts val="1000"/>
              </a:spcBef>
              <a:spcAft>
                <a:spcPct val="0"/>
              </a:spcAft>
              <a:buClr>
                <a:srgbClr val="B2B2B2">
                  <a:lumMod val="40000"/>
                  <a:lumOff val="60000"/>
                </a:srgbClr>
              </a:buClr>
              <a:buSzPct val="80000"/>
            </a:pPr>
            <a:r>
              <a:rPr lang="en-US" sz="16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Forwarding plane</a:t>
            </a:r>
          </a:p>
        </p:txBody>
      </p:sp>
      <p:sp>
        <p:nvSpPr>
          <p:cNvPr id="6" name="矩形 16">
            <a:extLst>
              <a:ext uri="{FF2B5EF4-FFF2-40B4-BE49-F238E27FC236}">
                <a16:creationId xmlns:a16="http://schemas.microsoft.com/office/drawing/2014/main" xmlns="" id="{000C21EA-D36B-4985-A8DA-189AD38E56D5}"/>
              </a:ext>
            </a:extLst>
          </p:cNvPr>
          <p:cNvSpPr/>
          <p:nvPr/>
        </p:nvSpPr>
        <p:spPr bwMode="gray">
          <a:xfrm>
            <a:off x="697785" y="2466869"/>
            <a:ext cx="1256616" cy="470098"/>
          </a:xfrm>
          <a:prstGeom prst="rect">
            <a:avLst/>
          </a:prstGeom>
        </p:spPr>
        <p:txBody>
          <a:bodyPr wrap="square" anchor="ctr">
            <a:noAutofit/>
          </a:bodyPr>
          <a:lstStyle/>
          <a:p>
            <a:pPr algn="ctr" defTabSz="914400" fontAlgn="ctr">
              <a:spcBef>
                <a:spcPts val="1000"/>
              </a:spcBef>
              <a:spcAft>
                <a:spcPct val="0"/>
              </a:spcAft>
              <a:buClr>
                <a:srgbClr val="B2B2B2">
                  <a:lumMod val="40000"/>
                  <a:lumOff val="60000"/>
                </a:srgbClr>
              </a:buClr>
              <a:buSzPct val="80000"/>
            </a:pPr>
            <a:r>
              <a:rPr lang="en-US" sz="16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Control plane</a:t>
            </a:r>
          </a:p>
        </p:txBody>
      </p:sp>
      <p:cxnSp>
        <p:nvCxnSpPr>
          <p:cNvPr id="7" name="直接连接符 18">
            <a:extLst>
              <a:ext uri="{FF2B5EF4-FFF2-40B4-BE49-F238E27FC236}">
                <a16:creationId xmlns:a16="http://schemas.microsoft.com/office/drawing/2014/main" xmlns="" id="{B3058753-A8C3-401F-B0EF-4EE05C492E63}"/>
              </a:ext>
            </a:extLst>
          </p:cNvPr>
          <p:cNvCxnSpPr/>
          <p:nvPr/>
        </p:nvCxnSpPr>
        <p:spPr bwMode="gray">
          <a:xfrm>
            <a:off x="849447" y="2201499"/>
            <a:ext cx="10653346" cy="20596"/>
          </a:xfrm>
          <a:prstGeom prst="line">
            <a:avLst/>
          </a:prstGeom>
          <a:noFill/>
          <a:ln w="9525" cap="flat" cmpd="sng" algn="ctr">
            <a:solidFill>
              <a:schemeClr val="bg1">
                <a:lumMod val="85000"/>
              </a:schemeClr>
            </a:solidFill>
            <a:prstDash val="solid"/>
            <a:tailEnd type="none"/>
          </a:ln>
          <a:effectLst/>
        </p:spPr>
      </p:cxnSp>
      <p:cxnSp>
        <p:nvCxnSpPr>
          <p:cNvPr id="8" name="直接连接符 36">
            <a:extLst>
              <a:ext uri="{FF2B5EF4-FFF2-40B4-BE49-F238E27FC236}">
                <a16:creationId xmlns:a16="http://schemas.microsoft.com/office/drawing/2014/main" xmlns="" id="{9DB162E4-3CAE-40C3-86E2-A4C5DFC9BFED}"/>
              </a:ext>
            </a:extLst>
          </p:cNvPr>
          <p:cNvCxnSpPr/>
          <p:nvPr/>
        </p:nvCxnSpPr>
        <p:spPr bwMode="gray">
          <a:xfrm>
            <a:off x="7888196" y="1770769"/>
            <a:ext cx="15019" cy="2422618"/>
          </a:xfrm>
          <a:prstGeom prst="line">
            <a:avLst/>
          </a:prstGeom>
          <a:noFill/>
          <a:ln w="9525" cap="flat" cmpd="sng" algn="ctr">
            <a:solidFill>
              <a:srgbClr val="FFFFFF">
                <a:lumMod val="65000"/>
                <a:lumOff val="35000"/>
              </a:srgbClr>
            </a:solidFill>
            <a:prstDash val="solid"/>
            <a:tailEnd type="none"/>
          </a:ln>
          <a:effectLst/>
        </p:spPr>
      </p:cxnSp>
      <p:sp>
        <p:nvSpPr>
          <p:cNvPr id="9" name="矩形 37">
            <a:extLst>
              <a:ext uri="{FF2B5EF4-FFF2-40B4-BE49-F238E27FC236}">
                <a16:creationId xmlns:a16="http://schemas.microsoft.com/office/drawing/2014/main" xmlns="" id="{4D6DFF9C-F06B-442F-A917-719CD07045CD}"/>
              </a:ext>
            </a:extLst>
          </p:cNvPr>
          <p:cNvSpPr/>
          <p:nvPr/>
        </p:nvSpPr>
        <p:spPr bwMode="gray">
          <a:xfrm>
            <a:off x="2169118" y="1800802"/>
            <a:ext cx="1763624" cy="400110"/>
          </a:xfrm>
          <a:prstGeom prst="rect">
            <a:avLst/>
          </a:prstGeom>
        </p:spPr>
        <p:txBody>
          <a:bodyPr wrap="square">
            <a:spAutoFit/>
          </a:bodyPr>
          <a:lstStyle/>
          <a:p>
            <a:pPr defTabSz="914400" fontAlgn="ctr">
              <a:spcBef>
                <a:spcPct val="0"/>
              </a:spcBef>
              <a:spcAft>
                <a:spcPct val="0"/>
              </a:spcAft>
            </a:pPr>
            <a:r>
              <a:rPr lang="en-US" sz="2000" b="1"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Classic MPLS</a:t>
            </a:r>
          </a:p>
        </p:txBody>
      </p:sp>
      <p:sp>
        <p:nvSpPr>
          <p:cNvPr id="10" name="矩形 38">
            <a:extLst>
              <a:ext uri="{FF2B5EF4-FFF2-40B4-BE49-F238E27FC236}">
                <a16:creationId xmlns:a16="http://schemas.microsoft.com/office/drawing/2014/main" xmlns="" id="{FF954BA4-6624-45A3-871A-F51512708BFF}"/>
              </a:ext>
            </a:extLst>
          </p:cNvPr>
          <p:cNvSpPr/>
          <p:nvPr/>
        </p:nvSpPr>
        <p:spPr bwMode="gray">
          <a:xfrm>
            <a:off x="5521673" y="1800802"/>
            <a:ext cx="1274708" cy="400110"/>
          </a:xfrm>
          <a:prstGeom prst="rect">
            <a:avLst/>
          </a:prstGeom>
        </p:spPr>
        <p:txBody>
          <a:bodyPr wrap="square">
            <a:spAutoFit/>
          </a:bodyPr>
          <a:lstStyle/>
          <a:p>
            <a:pPr defTabSz="914400" fontAlgn="ctr">
              <a:spcBef>
                <a:spcPct val="0"/>
              </a:spcBef>
              <a:spcAft>
                <a:spcPct val="0"/>
              </a:spcAft>
            </a:pPr>
            <a:r>
              <a:rPr lang="en-US" sz="2000" b="1" dirty="0">
                <a:solidFill>
                  <a:srgbClr val="62B230"/>
                </a:solidFill>
                <a:latin typeface="Huawei Sans" panose="020C0503030203020204" pitchFamily="34" charset="0"/>
                <a:ea typeface="方正兰亭黑简体" panose="02000000000000000000" pitchFamily="2" charset="-122"/>
                <a:sym typeface="Huawei Sans" panose="020C0503030203020204" pitchFamily="34" charset="0"/>
              </a:rPr>
              <a:t>SR-MPLS</a:t>
            </a:r>
          </a:p>
        </p:txBody>
      </p:sp>
      <p:cxnSp>
        <p:nvCxnSpPr>
          <p:cNvPr id="11" name="直接箭头连接符 39">
            <a:extLst>
              <a:ext uri="{FF2B5EF4-FFF2-40B4-BE49-F238E27FC236}">
                <a16:creationId xmlns:a16="http://schemas.microsoft.com/office/drawing/2014/main" xmlns="" id="{587AA145-FC7F-457E-93B6-405B7785DBD1}"/>
              </a:ext>
            </a:extLst>
          </p:cNvPr>
          <p:cNvCxnSpPr/>
          <p:nvPr/>
        </p:nvCxnSpPr>
        <p:spPr bwMode="gray">
          <a:xfrm>
            <a:off x="2381837" y="2536693"/>
            <a:ext cx="1234723" cy="0"/>
          </a:xfrm>
          <a:prstGeom prst="straightConnector1">
            <a:avLst/>
          </a:prstGeom>
          <a:noFill/>
          <a:ln w="9525" cap="flat" cmpd="sng" algn="ctr">
            <a:solidFill>
              <a:srgbClr val="000000"/>
            </a:solidFill>
            <a:prstDash val="dash"/>
            <a:headEnd type="triangle"/>
            <a:tailEnd type="triangle"/>
          </a:ln>
          <a:effectLst/>
        </p:spPr>
      </p:cxnSp>
      <p:sp>
        <p:nvSpPr>
          <p:cNvPr id="12" name="矩形 40">
            <a:extLst>
              <a:ext uri="{FF2B5EF4-FFF2-40B4-BE49-F238E27FC236}">
                <a16:creationId xmlns:a16="http://schemas.microsoft.com/office/drawing/2014/main" xmlns="" id="{2D9B3296-0609-4D1B-B392-A24695EAE578}"/>
              </a:ext>
            </a:extLst>
          </p:cNvPr>
          <p:cNvSpPr/>
          <p:nvPr/>
        </p:nvSpPr>
        <p:spPr bwMode="gray">
          <a:xfrm>
            <a:off x="2732049" y="2255148"/>
            <a:ext cx="521297" cy="307777"/>
          </a:xfrm>
          <a:prstGeom prst="rect">
            <a:avLst/>
          </a:prstGeom>
        </p:spPr>
        <p:txBody>
          <a:bodyPr wrap="square">
            <a:spAutoFit/>
          </a:bodyPr>
          <a:lstStyle/>
          <a:p>
            <a:pPr algn="ctr" defTabSz="914400" fontAlgn="ctr">
              <a:spcBef>
                <a:spcPct val="0"/>
              </a:spcBef>
              <a:spcAft>
                <a:spcPct val="0"/>
              </a:spcAft>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LDP</a:t>
            </a:r>
          </a:p>
        </p:txBody>
      </p:sp>
      <p:sp>
        <p:nvSpPr>
          <p:cNvPr id="13" name="矩形 41">
            <a:extLst>
              <a:ext uri="{FF2B5EF4-FFF2-40B4-BE49-F238E27FC236}">
                <a16:creationId xmlns:a16="http://schemas.microsoft.com/office/drawing/2014/main" xmlns="" id="{E63FE20E-3F63-413B-8371-30E5EC920004}"/>
              </a:ext>
            </a:extLst>
          </p:cNvPr>
          <p:cNvSpPr/>
          <p:nvPr/>
        </p:nvSpPr>
        <p:spPr bwMode="gray">
          <a:xfrm>
            <a:off x="2538086" y="2609000"/>
            <a:ext cx="909223" cy="307777"/>
          </a:xfrm>
          <a:prstGeom prst="rect">
            <a:avLst/>
          </a:prstGeom>
        </p:spPr>
        <p:txBody>
          <a:bodyPr wrap="square">
            <a:spAutoFit/>
          </a:bodyPr>
          <a:lstStyle/>
          <a:p>
            <a:pPr algn="ctr" defTabSz="914400" fontAlgn="ctr">
              <a:spcBef>
                <a:spcPct val="0"/>
              </a:spcBef>
              <a:spcAft>
                <a:spcPct val="0"/>
              </a:spcAft>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RSVP-TE</a:t>
            </a:r>
          </a:p>
        </p:txBody>
      </p:sp>
      <p:cxnSp>
        <p:nvCxnSpPr>
          <p:cNvPr id="14" name="直接箭头连接符 42">
            <a:extLst>
              <a:ext uri="{FF2B5EF4-FFF2-40B4-BE49-F238E27FC236}">
                <a16:creationId xmlns:a16="http://schemas.microsoft.com/office/drawing/2014/main" xmlns="" id="{0447F577-EE6F-43D4-AE9B-C0ED776D1AF6}"/>
              </a:ext>
            </a:extLst>
          </p:cNvPr>
          <p:cNvCxnSpPr/>
          <p:nvPr/>
        </p:nvCxnSpPr>
        <p:spPr bwMode="gray">
          <a:xfrm>
            <a:off x="2371957" y="2898109"/>
            <a:ext cx="1234723" cy="0"/>
          </a:xfrm>
          <a:prstGeom prst="straightConnector1">
            <a:avLst/>
          </a:prstGeom>
          <a:noFill/>
          <a:ln w="9525" cap="flat" cmpd="sng" algn="ctr">
            <a:solidFill>
              <a:srgbClr val="000000"/>
            </a:solidFill>
            <a:prstDash val="dash"/>
            <a:headEnd type="triangle"/>
            <a:tailEnd type="triangle"/>
          </a:ln>
          <a:effectLst/>
        </p:spPr>
      </p:cxnSp>
      <p:cxnSp>
        <p:nvCxnSpPr>
          <p:cNvPr id="15" name="直接箭头连接符 43">
            <a:extLst>
              <a:ext uri="{FF2B5EF4-FFF2-40B4-BE49-F238E27FC236}">
                <a16:creationId xmlns:a16="http://schemas.microsoft.com/office/drawing/2014/main" xmlns="" id="{49E57469-CCC7-496A-B91C-3338A7B4627E}"/>
              </a:ext>
            </a:extLst>
          </p:cNvPr>
          <p:cNvCxnSpPr/>
          <p:nvPr/>
        </p:nvCxnSpPr>
        <p:spPr bwMode="gray">
          <a:xfrm>
            <a:off x="2367544" y="3267537"/>
            <a:ext cx="1234723" cy="0"/>
          </a:xfrm>
          <a:prstGeom prst="straightConnector1">
            <a:avLst/>
          </a:prstGeom>
          <a:noFill/>
          <a:ln w="9525" cap="flat" cmpd="sng" algn="ctr">
            <a:solidFill>
              <a:srgbClr val="000000"/>
            </a:solidFill>
            <a:prstDash val="dash"/>
            <a:headEnd type="triangle"/>
            <a:tailEnd type="triangle"/>
          </a:ln>
          <a:effectLst/>
        </p:spPr>
      </p:cxnSp>
      <p:sp>
        <p:nvSpPr>
          <p:cNvPr id="16" name="矩形 44">
            <a:extLst>
              <a:ext uri="{FF2B5EF4-FFF2-40B4-BE49-F238E27FC236}">
                <a16:creationId xmlns:a16="http://schemas.microsoft.com/office/drawing/2014/main" xmlns="" id="{16376548-E209-42BF-8C23-47BF4AF3BF31}"/>
              </a:ext>
            </a:extLst>
          </p:cNvPr>
          <p:cNvSpPr/>
          <p:nvPr/>
        </p:nvSpPr>
        <p:spPr bwMode="gray">
          <a:xfrm>
            <a:off x="2725637" y="2952204"/>
            <a:ext cx="534121" cy="307777"/>
          </a:xfrm>
          <a:prstGeom prst="rect">
            <a:avLst/>
          </a:prstGeom>
        </p:spPr>
        <p:txBody>
          <a:bodyPr wrap="square">
            <a:spAutoFit/>
          </a:bodyPr>
          <a:lstStyle/>
          <a:p>
            <a:pPr algn="ctr" defTabSz="914400" fontAlgn="ctr">
              <a:spcBef>
                <a:spcPct val="0"/>
              </a:spcBef>
              <a:spcAft>
                <a:spcPct val="0"/>
              </a:spcAft>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 IGP</a:t>
            </a:r>
          </a:p>
        </p:txBody>
      </p:sp>
      <p:cxnSp>
        <p:nvCxnSpPr>
          <p:cNvPr id="17" name="直接箭头连接符 45">
            <a:extLst>
              <a:ext uri="{FF2B5EF4-FFF2-40B4-BE49-F238E27FC236}">
                <a16:creationId xmlns:a16="http://schemas.microsoft.com/office/drawing/2014/main" xmlns="" id="{A89F6568-39A8-4F47-BAE1-785A369FA09A}"/>
              </a:ext>
            </a:extLst>
          </p:cNvPr>
          <p:cNvCxnSpPr/>
          <p:nvPr/>
        </p:nvCxnSpPr>
        <p:spPr bwMode="gray">
          <a:xfrm>
            <a:off x="5630761" y="2862772"/>
            <a:ext cx="1234723" cy="0"/>
          </a:xfrm>
          <a:prstGeom prst="straightConnector1">
            <a:avLst/>
          </a:prstGeom>
          <a:noFill/>
          <a:ln w="9525" cap="flat" cmpd="sng" algn="ctr">
            <a:solidFill>
              <a:srgbClr val="000000"/>
            </a:solidFill>
            <a:prstDash val="dash"/>
            <a:headEnd type="triangle"/>
            <a:tailEnd type="triangle"/>
          </a:ln>
          <a:effectLst/>
        </p:spPr>
      </p:cxnSp>
      <p:sp>
        <p:nvSpPr>
          <p:cNvPr id="18" name="矩形 46">
            <a:extLst>
              <a:ext uri="{FF2B5EF4-FFF2-40B4-BE49-F238E27FC236}">
                <a16:creationId xmlns:a16="http://schemas.microsoft.com/office/drawing/2014/main" xmlns="" id="{D6944A0F-B172-46A4-99CF-8BFEB79EE90A}"/>
              </a:ext>
            </a:extLst>
          </p:cNvPr>
          <p:cNvSpPr/>
          <p:nvPr/>
        </p:nvSpPr>
        <p:spPr bwMode="gray">
          <a:xfrm>
            <a:off x="5404880" y="2338463"/>
            <a:ext cx="1677226" cy="523220"/>
          </a:xfrm>
          <a:prstGeom prst="rect">
            <a:avLst/>
          </a:prstGeom>
        </p:spPr>
        <p:txBody>
          <a:bodyPr wrap="square">
            <a:spAutoFit/>
          </a:bodyPr>
          <a:lstStyle/>
          <a:p>
            <a:pPr algn="ctr" defTabSz="914400" fontAlgn="ctr">
              <a:spcBef>
                <a:spcPct val="0"/>
              </a:spcBef>
              <a:spcAft>
                <a:spcPct val="0"/>
              </a:spcAft>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IGP + SR extension</a:t>
            </a:r>
          </a:p>
        </p:txBody>
      </p:sp>
      <p:sp>
        <p:nvSpPr>
          <p:cNvPr id="19" name="矩形 47">
            <a:extLst>
              <a:ext uri="{FF2B5EF4-FFF2-40B4-BE49-F238E27FC236}">
                <a16:creationId xmlns:a16="http://schemas.microsoft.com/office/drawing/2014/main" xmlns="" id="{E380CB60-40C2-4C6A-9FC8-4BF46321CD04}"/>
              </a:ext>
            </a:extLst>
          </p:cNvPr>
          <p:cNvSpPr/>
          <p:nvPr/>
        </p:nvSpPr>
        <p:spPr bwMode="gray">
          <a:xfrm>
            <a:off x="1120733" y="4719531"/>
            <a:ext cx="772577" cy="276999"/>
          </a:xfrm>
          <a:prstGeom prst="rect">
            <a:avLst/>
          </a:prstGeom>
          <a:solidFill>
            <a:schemeClr val="bg1">
              <a:lumMod val="95000"/>
            </a:schemeClr>
          </a:solidFill>
          <a:ln w="12700">
            <a:solidFill>
              <a:schemeClr val="bg1">
                <a:lumMod val="65000"/>
              </a:schemeClr>
            </a:solidFill>
          </a:ln>
        </p:spPr>
        <p:txBody>
          <a:bodyPr wrap="square" anchor="ctr">
            <a:sp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200" i="0" u="none" strike="noStrike" cap="none" normalizeH="0" baseline="0" noProof="0" dirty="0">
                <a:ln>
                  <a:noFill/>
                </a:ln>
                <a:solidFill>
                  <a:schemeClr val="tx1">
                    <a:lumMod val="65000"/>
                    <a:lumOff val="35000"/>
                  </a:schemeClr>
                </a:solidFill>
                <a:uLnTx/>
                <a:uFillTx/>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20" name="矩形 55">
            <a:extLst>
              <a:ext uri="{FF2B5EF4-FFF2-40B4-BE49-F238E27FC236}">
                <a16:creationId xmlns:a16="http://schemas.microsoft.com/office/drawing/2014/main" xmlns="" id="{DE2F0B24-2A61-4855-8214-4E8893B72C74}"/>
              </a:ext>
            </a:extLst>
          </p:cNvPr>
          <p:cNvSpPr/>
          <p:nvPr/>
        </p:nvSpPr>
        <p:spPr bwMode="gray">
          <a:xfrm>
            <a:off x="3727428" y="4719531"/>
            <a:ext cx="781788" cy="276999"/>
          </a:xfrm>
          <a:prstGeom prst="rect">
            <a:avLst/>
          </a:prstGeom>
          <a:solidFill>
            <a:schemeClr val="bg1">
              <a:lumMod val="95000"/>
            </a:schemeClr>
          </a:solidFill>
          <a:ln w="12700">
            <a:solidFill>
              <a:schemeClr val="bg1">
                <a:lumMod val="65000"/>
              </a:schemeClr>
            </a:solidFill>
          </a:ln>
        </p:spPr>
        <p:txBody>
          <a:bodyPr wrap="square" anchor="ctr">
            <a:spAutoFit/>
          </a:bodyPr>
          <a:lstStyle/>
          <a:p>
            <a:pPr lvl="0" algn="ctr" defTabSz="914400" fontAlgn="ctr">
              <a:spcBef>
                <a:spcPct val="0"/>
              </a:spcBef>
              <a:spcAft>
                <a:spcPct val="0"/>
              </a:spcAft>
              <a:defRPr/>
            </a:pPr>
            <a:r>
              <a:rPr lang="en-US" sz="1200"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21" name="矩形 57">
            <a:extLst>
              <a:ext uri="{FF2B5EF4-FFF2-40B4-BE49-F238E27FC236}">
                <a16:creationId xmlns:a16="http://schemas.microsoft.com/office/drawing/2014/main" xmlns="" id="{12C41845-D2A7-4D21-A9E9-365841F5C4CD}"/>
              </a:ext>
            </a:extLst>
          </p:cNvPr>
          <p:cNvSpPr/>
          <p:nvPr/>
        </p:nvSpPr>
        <p:spPr bwMode="gray">
          <a:xfrm>
            <a:off x="1816117" y="3923238"/>
            <a:ext cx="518091" cy="276999"/>
          </a:xfrm>
          <a:prstGeom prst="rect">
            <a:avLst/>
          </a:prstGeom>
        </p:spPr>
        <p:txBody>
          <a:bodyPr wrap="square">
            <a:spAutoFit/>
          </a:bodyPr>
          <a:lstStyle/>
          <a:p>
            <a:pPr defTabSz="914400" fontAlgn="ctr">
              <a:spcBef>
                <a:spcPct val="0"/>
              </a:spcBef>
              <a:spcAft>
                <a:spcPct val="0"/>
              </a:spcAft>
            </a:pPr>
            <a:r>
              <a:rPr lang="en-US" sz="1200" dirty="0">
                <a:solidFill>
                  <a:srgbClr val="000000"/>
                </a:solidFill>
                <a:latin typeface="Huawei Sans" panose="020C0503030203020204" pitchFamily="34" charset="0"/>
                <a:ea typeface="方正兰亭黑简体" panose="02000000000000000000" pitchFamily="2" charset="-122"/>
                <a:cs typeface="Calibri" panose="020F0502020204030204" pitchFamily="34" charset="0"/>
                <a:sym typeface="Huawei Sans" panose="020C0503030203020204" pitchFamily="34" charset="0"/>
              </a:rPr>
              <a:t>Push</a:t>
            </a:r>
          </a:p>
        </p:txBody>
      </p:sp>
      <p:sp>
        <p:nvSpPr>
          <p:cNvPr id="22" name="右箭头 58">
            <a:extLst>
              <a:ext uri="{FF2B5EF4-FFF2-40B4-BE49-F238E27FC236}">
                <a16:creationId xmlns:a16="http://schemas.microsoft.com/office/drawing/2014/main" xmlns="" id="{0C0E645B-9F64-452E-A6E3-33234623C782}"/>
              </a:ext>
            </a:extLst>
          </p:cNvPr>
          <p:cNvSpPr/>
          <p:nvPr/>
        </p:nvSpPr>
        <p:spPr bwMode="gray">
          <a:xfrm>
            <a:off x="1740010" y="3394495"/>
            <a:ext cx="2444248" cy="115125"/>
          </a:xfrm>
          <a:prstGeom prst="rightArrow">
            <a:avLst/>
          </a:prstGeom>
          <a:solidFill>
            <a:srgbClr val="FFFFFF">
              <a:lumMod val="85000"/>
            </a:srgbClr>
          </a:solidFill>
          <a:ln>
            <a:solidFill>
              <a:srgbClr val="000000"/>
            </a:solidFill>
          </a:ln>
        </p:spPr>
        <p:txBody>
          <a:bodyPr wrap="square" rtlCol="0" anchor="ctr">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altLang="zh-CN" sz="1200" b="0" i="0" u="none" strike="noStrike" kern="0" cap="none" spc="0" normalizeH="0" baseline="0" noProof="0" dirty="0" err="1">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矩形 59">
            <a:extLst>
              <a:ext uri="{FF2B5EF4-FFF2-40B4-BE49-F238E27FC236}">
                <a16:creationId xmlns:a16="http://schemas.microsoft.com/office/drawing/2014/main" xmlns="" id="{A15D48AD-23BD-470F-A4D5-450FE2EB6FAC}"/>
              </a:ext>
            </a:extLst>
          </p:cNvPr>
          <p:cNvSpPr/>
          <p:nvPr/>
        </p:nvSpPr>
        <p:spPr bwMode="gray">
          <a:xfrm>
            <a:off x="2739036" y="3923238"/>
            <a:ext cx="559769" cy="276999"/>
          </a:xfrm>
          <a:prstGeom prst="rect">
            <a:avLst/>
          </a:prstGeom>
        </p:spPr>
        <p:txBody>
          <a:bodyPr wrap="square" anchor="ctr">
            <a:spAutoFit/>
          </a:bodyPr>
          <a:lstStyle/>
          <a:p>
            <a:pPr algn="ctr" defTabSz="914400" fontAlgn="ctr">
              <a:spcBef>
                <a:spcPct val="0"/>
              </a:spcBef>
              <a:spcAft>
                <a:spcPct val="0"/>
              </a:spcAft>
            </a:pPr>
            <a:r>
              <a:rPr lang="en-US" sz="1200" dirty="0">
                <a:solidFill>
                  <a:srgbClr val="000000"/>
                </a:solidFill>
                <a:latin typeface="Huawei Sans" panose="020C0503030203020204" pitchFamily="34" charset="0"/>
                <a:ea typeface="方正兰亭黑简体" panose="02000000000000000000" pitchFamily="2" charset="-122"/>
                <a:cs typeface="Calibri" panose="020F0502020204030204" pitchFamily="34" charset="0"/>
                <a:sym typeface="Huawei Sans" panose="020C0503030203020204" pitchFamily="34" charset="0"/>
              </a:rPr>
              <a:t>Swap</a:t>
            </a:r>
          </a:p>
        </p:txBody>
      </p:sp>
      <p:sp>
        <p:nvSpPr>
          <p:cNvPr id="24" name="矩形 60">
            <a:extLst>
              <a:ext uri="{FF2B5EF4-FFF2-40B4-BE49-F238E27FC236}">
                <a16:creationId xmlns:a16="http://schemas.microsoft.com/office/drawing/2014/main" xmlns="" id="{DEA2974F-7D03-40CE-8597-77409083AA6C}"/>
              </a:ext>
            </a:extLst>
          </p:cNvPr>
          <p:cNvSpPr/>
          <p:nvPr/>
        </p:nvSpPr>
        <p:spPr bwMode="gray">
          <a:xfrm>
            <a:off x="3717756" y="3923238"/>
            <a:ext cx="449162" cy="276999"/>
          </a:xfrm>
          <a:prstGeom prst="rect">
            <a:avLst/>
          </a:prstGeom>
        </p:spPr>
        <p:txBody>
          <a:bodyPr wrap="square" anchor="ctr">
            <a:spAutoFit/>
          </a:bodyPr>
          <a:lstStyle/>
          <a:p>
            <a:pPr algn="ctr" defTabSz="914400" fontAlgn="ctr">
              <a:spcBef>
                <a:spcPct val="0"/>
              </a:spcBef>
              <a:spcAft>
                <a:spcPct val="0"/>
              </a:spcAft>
            </a:pPr>
            <a:r>
              <a:rPr lang="en-US" sz="1200" dirty="0">
                <a:solidFill>
                  <a:srgbClr val="000000"/>
                </a:solidFill>
                <a:latin typeface="Huawei Sans" panose="020C0503030203020204" pitchFamily="34" charset="0"/>
                <a:ea typeface="方正兰亭黑简体" panose="02000000000000000000" pitchFamily="2" charset="-122"/>
                <a:cs typeface="Calibri" panose="020F0502020204030204" pitchFamily="34" charset="0"/>
                <a:sym typeface="Huawei Sans" panose="020C0503030203020204" pitchFamily="34" charset="0"/>
              </a:rPr>
              <a:t>Pop</a:t>
            </a:r>
          </a:p>
        </p:txBody>
      </p:sp>
      <p:sp>
        <p:nvSpPr>
          <p:cNvPr id="25" name="矩形 67">
            <a:extLst>
              <a:ext uri="{FF2B5EF4-FFF2-40B4-BE49-F238E27FC236}">
                <a16:creationId xmlns:a16="http://schemas.microsoft.com/office/drawing/2014/main" xmlns="" id="{B69FB060-2C14-4FE5-8276-335EEB76259A}"/>
              </a:ext>
            </a:extLst>
          </p:cNvPr>
          <p:cNvSpPr/>
          <p:nvPr/>
        </p:nvSpPr>
        <p:spPr bwMode="gray">
          <a:xfrm>
            <a:off x="4600799" y="4719531"/>
            <a:ext cx="736099" cy="276999"/>
          </a:xfrm>
          <a:prstGeom prst="rect">
            <a:avLst/>
          </a:prstGeom>
          <a:solidFill>
            <a:schemeClr val="bg1">
              <a:lumMod val="95000"/>
            </a:schemeClr>
          </a:solidFill>
          <a:ln w="12700">
            <a:solidFill>
              <a:schemeClr val="bg1">
                <a:lumMod val="65000"/>
              </a:schemeClr>
            </a:solidFill>
          </a:ln>
        </p:spPr>
        <p:txBody>
          <a:bodyPr wrap="square"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defTabSz="914400" fontAlgn="ctr">
              <a:spcBef>
                <a:spcPct val="0"/>
              </a:spcBef>
              <a:spcAft>
                <a:spcPct val="0"/>
              </a:spcAft>
              <a:defRPr/>
            </a:pPr>
            <a:r>
              <a:rPr lang="en-US" sz="1200"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26" name="矩形 81">
            <a:extLst>
              <a:ext uri="{FF2B5EF4-FFF2-40B4-BE49-F238E27FC236}">
                <a16:creationId xmlns:a16="http://schemas.microsoft.com/office/drawing/2014/main" xmlns="" id="{7293F357-C669-4402-9C85-17D62676F654}"/>
              </a:ext>
            </a:extLst>
          </p:cNvPr>
          <p:cNvSpPr/>
          <p:nvPr/>
        </p:nvSpPr>
        <p:spPr bwMode="gray">
          <a:xfrm>
            <a:off x="7077776" y="4719531"/>
            <a:ext cx="736099" cy="276999"/>
          </a:xfrm>
          <a:prstGeom prst="rect">
            <a:avLst/>
          </a:prstGeom>
          <a:solidFill>
            <a:schemeClr val="bg1">
              <a:lumMod val="95000"/>
            </a:schemeClr>
          </a:solidFill>
          <a:ln w="12700">
            <a:solidFill>
              <a:schemeClr val="bg1">
                <a:lumMod val="65000"/>
              </a:schemeClr>
            </a:solidFill>
          </a:ln>
        </p:spPr>
        <p:txBody>
          <a:bodyPr wrap="square"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defTabSz="914400" fontAlgn="ctr">
              <a:spcBef>
                <a:spcPct val="0"/>
              </a:spcBef>
              <a:spcAft>
                <a:spcPct val="0"/>
              </a:spcAft>
              <a:defRPr/>
            </a:pPr>
            <a:r>
              <a:rPr lang="en-US" sz="1200"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27" name="矩形 82">
            <a:extLst>
              <a:ext uri="{FF2B5EF4-FFF2-40B4-BE49-F238E27FC236}">
                <a16:creationId xmlns:a16="http://schemas.microsoft.com/office/drawing/2014/main" xmlns="" id="{6298A743-DF38-4A72-8E2B-B1045599033D}"/>
              </a:ext>
            </a:extLst>
          </p:cNvPr>
          <p:cNvSpPr/>
          <p:nvPr/>
        </p:nvSpPr>
        <p:spPr bwMode="gray">
          <a:xfrm>
            <a:off x="5006885" y="3923238"/>
            <a:ext cx="518091" cy="276999"/>
          </a:xfrm>
          <a:prstGeom prst="rect">
            <a:avLst/>
          </a:prstGeom>
        </p:spPr>
        <p:txBody>
          <a:bodyPr wrap="square"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fontAlgn="ctr">
              <a:spcBef>
                <a:spcPct val="0"/>
              </a:spcBef>
              <a:spcAft>
                <a:spcPct val="0"/>
              </a:spcAft>
            </a:pPr>
            <a:r>
              <a:rPr lang="en-US" sz="1200" dirty="0">
                <a:solidFill>
                  <a:srgbClr val="000000"/>
                </a:solidFill>
                <a:latin typeface="Huawei Sans" panose="020C0503030203020204" pitchFamily="34" charset="0"/>
                <a:ea typeface="方正兰亭黑简体" panose="02000000000000000000" pitchFamily="2" charset="-122"/>
                <a:cs typeface="Calibri" panose="020F0502020204030204" pitchFamily="34" charset="0"/>
                <a:sym typeface="Huawei Sans" panose="020C0503030203020204" pitchFamily="34" charset="0"/>
              </a:rPr>
              <a:t>Push</a:t>
            </a:r>
          </a:p>
        </p:txBody>
      </p:sp>
      <p:sp>
        <p:nvSpPr>
          <p:cNvPr id="28" name="右箭头 83">
            <a:extLst>
              <a:ext uri="{FF2B5EF4-FFF2-40B4-BE49-F238E27FC236}">
                <a16:creationId xmlns:a16="http://schemas.microsoft.com/office/drawing/2014/main" xmlns="" id="{12871612-DF89-4B6F-B5DC-88185F3078B1}"/>
              </a:ext>
            </a:extLst>
          </p:cNvPr>
          <p:cNvSpPr/>
          <p:nvPr/>
        </p:nvSpPr>
        <p:spPr bwMode="gray">
          <a:xfrm>
            <a:off x="4994928" y="3403714"/>
            <a:ext cx="2444248" cy="115125"/>
          </a:xfrm>
          <a:prstGeom prst="rightArrow">
            <a:avLst/>
          </a:prstGeom>
          <a:solidFill>
            <a:srgbClr val="FFFFFF">
              <a:lumMod val="85000"/>
            </a:srgbClr>
          </a:solidFill>
          <a:ln>
            <a:solidFill>
              <a:srgbClr val="000000"/>
            </a:solidFill>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ctr" latinLnBrk="0" hangingPunct="1">
              <a:lnSpc>
                <a:spcPct val="100000"/>
              </a:lnSpc>
              <a:spcBef>
                <a:spcPct val="0"/>
              </a:spcBef>
              <a:spcAft>
                <a:spcPct val="0"/>
              </a:spcAft>
              <a:buClrTx/>
              <a:buSzTx/>
              <a:buFontTx/>
              <a:buNone/>
              <a:tabLst/>
              <a:defRPr/>
            </a:pPr>
            <a:endParaRPr kumimoji="0" lang="en-US" altLang="zh-CN" sz="1200" b="0" i="0" u="none" strike="noStrike" kern="1200" cap="none" spc="0" normalizeH="0" baseline="0" noProof="0" dirty="0" err="1">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84">
            <a:extLst>
              <a:ext uri="{FF2B5EF4-FFF2-40B4-BE49-F238E27FC236}">
                <a16:creationId xmlns:a16="http://schemas.microsoft.com/office/drawing/2014/main" xmlns="" id="{53E2F79C-FD5E-4669-AE4B-83EF8E020890}"/>
              </a:ext>
            </a:extLst>
          </p:cNvPr>
          <p:cNvSpPr/>
          <p:nvPr/>
        </p:nvSpPr>
        <p:spPr bwMode="gray">
          <a:xfrm>
            <a:off x="5837632" y="3923238"/>
            <a:ext cx="813043" cy="276999"/>
          </a:xfrm>
          <a:prstGeom prst="rect">
            <a:avLst/>
          </a:prstGeom>
        </p:spPr>
        <p:txBody>
          <a:bodyPr wrap="square"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fontAlgn="ctr">
              <a:spcBef>
                <a:spcPct val="0"/>
              </a:spcBef>
              <a:spcAft>
                <a:spcPct val="0"/>
              </a:spcAft>
            </a:pPr>
            <a:r>
              <a:rPr lang="en-US" sz="1200" dirty="0">
                <a:solidFill>
                  <a:srgbClr val="000000"/>
                </a:solidFill>
                <a:latin typeface="Huawei Sans" panose="020C0503030203020204" pitchFamily="34" charset="0"/>
                <a:ea typeface="方正兰亭黑简体" panose="02000000000000000000" pitchFamily="2" charset="-122"/>
                <a:cs typeface="Calibri" panose="020F0502020204030204" pitchFamily="34" charset="0"/>
                <a:sym typeface="Huawei Sans" panose="020C0503030203020204" pitchFamily="34" charset="0"/>
              </a:rPr>
              <a:t>Continue</a:t>
            </a:r>
          </a:p>
        </p:txBody>
      </p:sp>
      <p:sp>
        <p:nvSpPr>
          <p:cNvPr id="30" name="矩形 85">
            <a:extLst>
              <a:ext uri="{FF2B5EF4-FFF2-40B4-BE49-F238E27FC236}">
                <a16:creationId xmlns:a16="http://schemas.microsoft.com/office/drawing/2014/main" xmlns="" id="{56E28494-E52A-4E51-84FB-FCC91E33B8B0}"/>
              </a:ext>
            </a:extLst>
          </p:cNvPr>
          <p:cNvSpPr/>
          <p:nvPr/>
        </p:nvSpPr>
        <p:spPr bwMode="gray">
          <a:xfrm>
            <a:off x="6951345" y="3923238"/>
            <a:ext cx="514885" cy="276999"/>
          </a:xfrm>
          <a:prstGeom prst="rect">
            <a:avLst/>
          </a:prstGeom>
        </p:spPr>
        <p:txBody>
          <a:bodyPr wrap="square"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fontAlgn="ctr">
              <a:spcBef>
                <a:spcPct val="0"/>
              </a:spcBef>
              <a:spcAft>
                <a:spcPct val="0"/>
              </a:spcAft>
            </a:pPr>
            <a:r>
              <a:rPr lang="en-US" sz="1200" dirty="0">
                <a:solidFill>
                  <a:srgbClr val="000000"/>
                </a:solidFill>
                <a:latin typeface="Huawei Sans" panose="020C0503030203020204" pitchFamily="34" charset="0"/>
                <a:ea typeface="方正兰亭黑简体" panose="02000000000000000000" pitchFamily="2" charset="-122"/>
                <a:cs typeface="Calibri" panose="020F0502020204030204" pitchFamily="34" charset="0"/>
                <a:sym typeface="Huawei Sans" panose="020C0503030203020204" pitchFamily="34" charset="0"/>
              </a:rPr>
              <a:t>Next</a:t>
            </a:r>
          </a:p>
        </p:txBody>
      </p:sp>
      <p:cxnSp>
        <p:nvCxnSpPr>
          <p:cNvPr id="31" name="直接连接符 92">
            <a:extLst>
              <a:ext uri="{FF2B5EF4-FFF2-40B4-BE49-F238E27FC236}">
                <a16:creationId xmlns:a16="http://schemas.microsoft.com/office/drawing/2014/main" xmlns="" id="{BA900A14-D406-4FB2-BDC8-21946998C5F5}"/>
              </a:ext>
            </a:extLst>
          </p:cNvPr>
          <p:cNvCxnSpPr/>
          <p:nvPr/>
        </p:nvCxnSpPr>
        <p:spPr bwMode="gray">
          <a:xfrm>
            <a:off x="10952011" y="2089754"/>
            <a:ext cx="15019" cy="2422618"/>
          </a:xfrm>
          <a:prstGeom prst="line">
            <a:avLst/>
          </a:prstGeom>
          <a:noFill/>
          <a:ln w="9525" cap="flat" cmpd="sng" algn="ctr">
            <a:solidFill>
              <a:srgbClr val="FFFFFF">
                <a:lumMod val="75000"/>
                <a:lumOff val="25000"/>
              </a:srgbClr>
            </a:solidFill>
            <a:prstDash val="solid"/>
            <a:tailEnd type="none"/>
          </a:ln>
          <a:effectLst/>
        </p:spPr>
      </p:cxnSp>
      <p:sp>
        <p:nvSpPr>
          <p:cNvPr id="32" name="矩形 93">
            <a:extLst>
              <a:ext uri="{FF2B5EF4-FFF2-40B4-BE49-F238E27FC236}">
                <a16:creationId xmlns:a16="http://schemas.microsoft.com/office/drawing/2014/main" xmlns="" id="{5672C883-0277-4716-9D2F-9E1BDC4106C5}"/>
              </a:ext>
            </a:extLst>
          </p:cNvPr>
          <p:cNvSpPr/>
          <p:nvPr/>
        </p:nvSpPr>
        <p:spPr bwMode="gray">
          <a:xfrm>
            <a:off x="9113770" y="1800802"/>
            <a:ext cx="777777" cy="400110"/>
          </a:xfrm>
          <a:prstGeom prst="rect">
            <a:avLst/>
          </a:prstGeom>
        </p:spPr>
        <p:txBody>
          <a:bodyPr wrap="square">
            <a:spAutoFit/>
          </a:bodyPr>
          <a:lstStyle/>
          <a:p>
            <a:pPr defTabSz="914400" fontAlgn="ctr">
              <a:spcBef>
                <a:spcPct val="0"/>
              </a:spcBef>
              <a:spcAft>
                <a:spcPct val="0"/>
              </a:spcAft>
            </a:pPr>
            <a:r>
              <a:rPr lang="en-US" sz="20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SRv6</a:t>
            </a:r>
          </a:p>
        </p:txBody>
      </p:sp>
      <p:cxnSp>
        <p:nvCxnSpPr>
          <p:cNvPr id="33" name="直接箭头连接符 94">
            <a:extLst>
              <a:ext uri="{FF2B5EF4-FFF2-40B4-BE49-F238E27FC236}">
                <a16:creationId xmlns:a16="http://schemas.microsoft.com/office/drawing/2014/main" xmlns="" id="{C41BED3E-4CC9-4FF3-AFD3-DE7DE89CB3CB}"/>
              </a:ext>
            </a:extLst>
          </p:cNvPr>
          <p:cNvCxnSpPr/>
          <p:nvPr/>
        </p:nvCxnSpPr>
        <p:spPr bwMode="gray">
          <a:xfrm>
            <a:off x="8827309" y="2870407"/>
            <a:ext cx="1234723" cy="0"/>
          </a:xfrm>
          <a:prstGeom prst="straightConnector1">
            <a:avLst/>
          </a:prstGeom>
          <a:noFill/>
          <a:ln w="9525" cap="flat" cmpd="sng" algn="ctr">
            <a:solidFill>
              <a:srgbClr val="000000"/>
            </a:solidFill>
            <a:prstDash val="dash"/>
            <a:headEnd type="triangle"/>
            <a:tailEnd type="triangle"/>
          </a:ln>
          <a:effectLst/>
        </p:spPr>
      </p:cxnSp>
      <p:sp>
        <p:nvSpPr>
          <p:cNvPr id="34" name="矩形 96">
            <a:extLst>
              <a:ext uri="{FF2B5EF4-FFF2-40B4-BE49-F238E27FC236}">
                <a16:creationId xmlns:a16="http://schemas.microsoft.com/office/drawing/2014/main" xmlns="" id="{643FDDC6-7BD5-4EA4-AFFA-E9407711F1A7}"/>
              </a:ext>
            </a:extLst>
          </p:cNvPr>
          <p:cNvSpPr/>
          <p:nvPr/>
        </p:nvSpPr>
        <p:spPr bwMode="gray">
          <a:xfrm>
            <a:off x="8650544" y="2338463"/>
            <a:ext cx="1677226" cy="523220"/>
          </a:xfrm>
          <a:prstGeom prst="rect">
            <a:avLst/>
          </a:prstGeom>
        </p:spPr>
        <p:txBody>
          <a:bodyPr wrap="square">
            <a:spAutoFit/>
          </a:bodyPr>
          <a:lstStyle/>
          <a:p>
            <a:pPr algn="ctr" defTabSz="914400" fontAlgn="ctr">
              <a:spcBef>
                <a:spcPct val="0"/>
              </a:spcBef>
              <a:spcAft>
                <a:spcPct val="0"/>
              </a:spcAft>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IGP + SR extension</a:t>
            </a:r>
          </a:p>
        </p:txBody>
      </p:sp>
      <p:sp>
        <p:nvSpPr>
          <p:cNvPr id="35" name="矩形 103">
            <a:extLst>
              <a:ext uri="{FF2B5EF4-FFF2-40B4-BE49-F238E27FC236}">
                <a16:creationId xmlns:a16="http://schemas.microsoft.com/office/drawing/2014/main" xmlns="" id="{6F5B6082-62E3-4BE9-8678-BE956313F264}"/>
              </a:ext>
            </a:extLst>
          </p:cNvPr>
          <p:cNvSpPr/>
          <p:nvPr/>
        </p:nvSpPr>
        <p:spPr bwMode="gray">
          <a:xfrm>
            <a:off x="7881137" y="4719531"/>
            <a:ext cx="736099" cy="276999"/>
          </a:xfrm>
          <a:prstGeom prst="rect">
            <a:avLst/>
          </a:prstGeom>
          <a:solidFill>
            <a:schemeClr val="bg1">
              <a:lumMod val="95000"/>
            </a:schemeClr>
          </a:solidFill>
          <a:ln w="12700">
            <a:solidFill>
              <a:schemeClr val="bg1">
                <a:lumMod val="65000"/>
              </a:schemeClr>
            </a:solidFill>
          </a:ln>
        </p:spPr>
        <p:txBody>
          <a:bodyPr wrap="square"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defTabSz="914400" fontAlgn="ctr">
              <a:spcBef>
                <a:spcPct val="0"/>
              </a:spcBef>
              <a:spcAft>
                <a:spcPct val="0"/>
              </a:spcAft>
              <a:defRPr/>
            </a:pPr>
            <a:r>
              <a:rPr lang="en-US" sz="1200"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37" name="矩形 107">
            <a:extLst>
              <a:ext uri="{FF2B5EF4-FFF2-40B4-BE49-F238E27FC236}">
                <a16:creationId xmlns:a16="http://schemas.microsoft.com/office/drawing/2014/main" xmlns="" id="{963B0A2A-32D6-44CA-9641-E9946677EF87}"/>
              </a:ext>
            </a:extLst>
          </p:cNvPr>
          <p:cNvSpPr/>
          <p:nvPr/>
        </p:nvSpPr>
        <p:spPr bwMode="gray">
          <a:xfrm>
            <a:off x="8662374" y="4719531"/>
            <a:ext cx="778883" cy="276999"/>
          </a:xfrm>
          <a:prstGeom prst="rect">
            <a:avLst/>
          </a:prstGeom>
          <a:solidFill>
            <a:schemeClr val="bg1">
              <a:lumMod val="95000"/>
            </a:schemeClr>
          </a:solidFill>
          <a:ln w="12700">
            <a:solidFill>
              <a:schemeClr val="bg1">
                <a:lumMod val="65000"/>
              </a:schemeClr>
            </a:solidFill>
          </a:ln>
        </p:spPr>
        <p:txBody>
          <a:bodyPr wrap="square"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defTabSz="914400" fontAlgn="ctr">
              <a:spcBef>
                <a:spcPct val="0"/>
              </a:spcBef>
              <a:spcAft>
                <a:spcPct val="0"/>
              </a:spcAft>
              <a:defRPr/>
            </a:pPr>
            <a:r>
              <a:rPr lang="en-US" sz="1200"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38" name="矩形 108">
            <a:extLst>
              <a:ext uri="{FF2B5EF4-FFF2-40B4-BE49-F238E27FC236}">
                <a16:creationId xmlns:a16="http://schemas.microsoft.com/office/drawing/2014/main" xmlns="" id="{2F16EEA8-458D-4098-85D2-1027AF6AAD73}"/>
              </a:ext>
            </a:extLst>
          </p:cNvPr>
          <p:cNvSpPr/>
          <p:nvPr/>
        </p:nvSpPr>
        <p:spPr bwMode="gray">
          <a:xfrm>
            <a:off x="8665065" y="4506164"/>
            <a:ext cx="775955" cy="187200"/>
          </a:xfrm>
          <a:prstGeom prst="rect">
            <a:avLst/>
          </a:prstGeom>
          <a:solidFill>
            <a:srgbClr val="D7F2F5"/>
          </a:solidFill>
          <a:ln w="12700">
            <a:solidFill>
              <a:srgbClr val="94DAE2"/>
            </a:solidFill>
          </a:ln>
        </p:spPr>
        <p:txBody>
          <a:bodyPr wrap="square" lIns="0" rIns="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ctr" latinLnBrk="0" hangingPunct="1">
              <a:lnSpc>
                <a:spcPct val="100000"/>
              </a:lnSpc>
              <a:spcBef>
                <a:spcPct val="0"/>
              </a:spcBef>
              <a:spcAft>
                <a:spcPct val="0"/>
              </a:spcAft>
              <a:buClrTx/>
              <a:buSzTx/>
              <a:buFontTx/>
              <a:buNone/>
              <a:tabLst/>
              <a:defRPr/>
            </a:pPr>
            <a:r>
              <a:rPr kumimoji="0" lang="en-US" sz="1200" b="0" i="0" u="none" strike="noStrike" cap="none" normalizeH="0" baseline="0" noProof="0" dirty="0">
                <a:ln>
                  <a:noFill/>
                </a:ln>
                <a:solidFill>
                  <a:sysClr val="windowText" lastClr="000000"/>
                </a:solidFill>
                <a:uLnTx/>
                <a:uFillTx/>
                <a:latin typeface="Huawei Sans" panose="020C0503030203020204" pitchFamily="34" charset="0"/>
                <a:ea typeface="方正兰亭黑简体" panose="02000000000000000000" pitchFamily="2" charset="-122"/>
                <a:sym typeface="Huawei Sans" panose="020C0503030203020204" pitchFamily="34" charset="0"/>
              </a:rPr>
              <a:t>IPv6 + SRH</a:t>
            </a:r>
          </a:p>
        </p:txBody>
      </p:sp>
      <p:sp>
        <p:nvSpPr>
          <p:cNvPr id="39" name="矩形 109">
            <a:extLst>
              <a:ext uri="{FF2B5EF4-FFF2-40B4-BE49-F238E27FC236}">
                <a16:creationId xmlns:a16="http://schemas.microsoft.com/office/drawing/2014/main" xmlns="" id="{C033C990-4ED5-495A-9C66-7B2D22C90654}"/>
              </a:ext>
            </a:extLst>
          </p:cNvPr>
          <p:cNvSpPr/>
          <p:nvPr/>
        </p:nvSpPr>
        <p:spPr bwMode="gray">
          <a:xfrm>
            <a:off x="10270619" y="4719531"/>
            <a:ext cx="800647" cy="276999"/>
          </a:xfrm>
          <a:prstGeom prst="rect">
            <a:avLst/>
          </a:prstGeom>
          <a:solidFill>
            <a:schemeClr val="bg1">
              <a:lumMod val="95000"/>
            </a:schemeClr>
          </a:solidFill>
          <a:ln w="12700">
            <a:solidFill>
              <a:schemeClr val="bg1">
                <a:lumMod val="65000"/>
              </a:schemeClr>
            </a:solidFill>
          </a:ln>
        </p:spPr>
        <p:txBody>
          <a:bodyPr wrap="square"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defTabSz="914400" fontAlgn="ctr">
              <a:spcBef>
                <a:spcPct val="0"/>
              </a:spcBef>
              <a:spcAft>
                <a:spcPct val="0"/>
              </a:spcAft>
              <a:defRPr/>
            </a:pPr>
            <a:r>
              <a:rPr lang="en-US" sz="1200"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40" name="右箭头 110">
            <a:extLst>
              <a:ext uri="{FF2B5EF4-FFF2-40B4-BE49-F238E27FC236}">
                <a16:creationId xmlns:a16="http://schemas.microsoft.com/office/drawing/2014/main" xmlns="" id="{A46B8459-AB93-4B40-99AB-3FC27E25465D}"/>
              </a:ext>
            </a:extLst>
          </p:cNvPr>
          <p:cNvSpPr/>
          <p:nvPr/>
        </p:nvSpPr>
        <p:spPr bwMode="gray">
          <a:xfrm>
            <a:off x="8334551" y="3411349"/>
            <a:ext cx="2444248" cy="115125"/>
          </a:xfrm>
          <a:prstGeom prst="rightArrow">
            <a:avLst/>
          </a:prstGeom>
          <a:solidFill>
            <a:srgbClr val="FFFFFF">
              <a:lumMod val="85000"/>
            </a:srgbClr>
          </a:solidFill>
          <a:ln>
            <a:solidFill>
              <a:srgbClr val="000000"/>
            </a:solidFill>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ctr" latinLnBrk="0" hangingPunct="1">
              <a:lnSpc>
                <a:spcPct val="100000"/>
              </a:lnSpc>
              <a:spcBef>
                <a:spcPct val="0"/>
              </a:spcBef>
              <a:spcAft>
                <a:spcPct val="0"/>
              </a:spcAft>
              <a:buClrTx/>
              <a:buSzTx/>
              <a:buFontTx/>
              <a:buNone/>
              <a:tabLst/>
              <a:defRPr/>
            </a:pPr>
            <a:endParaRPr kumimoji="0" lang="en-US" altLang="zh-CN" sz="1200" b="0" i="0" u="none" strike="noStrike" kern="1200" cap="none" spc="0" normalizeH="0" baseline="0" noProof="0" dirty="0" err="1">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矩形 111">
            <a:extLst>
              <a:ext uri="{FF2B5EF4-FFF2-40B4-BE49-F238E27FC236}">
                <a16:creationId xmlns:a16="http://schemas.microsoft.com/office/drawing/2014/main" xmlns="" id="{F327B058-DF1A-4126-ABD2-76DF6A84277B}"/>
              </a:ext>
            </a:extLst>
          </p:cNvPr>
          <p:cNvSpPr/>
          <p:nvPr/>
        </p:nvSpPr>
        <p:spPr bwMode="gray">
          <a:xfrm>
            <a:off x="9467960" y="4719531"/>
            <a:ext cx="775955" cy="276999"/>
          </a:xfrm>
          <a:prstGeom prst="rect">
            <a:avLst/>
          </a:prstGeom>
          <a:solidFill>
            <a:schemeClr val="bg1">
              <a:lumMod val="95000"/>
            </a:schemeClr>
          </a:solidFill>
          <a:ln w="12700">
            <a:solidFill>
              <a:schemeClr val="bg1">
                <a:lumMod val="65000"/>
              </a:schemeClr>
            </a:solidFill>
          </a:ln>
        </p:spPr>
        <p:txBody>
          <a:bodyPr wrap="square"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defTabSz="914400" fontAlgn="ctr">
              <a:spcBef>
                <a:spcPct val="0"/>
              </a:spcBef>
              <a:spcAft>
                <a:spcPct val="0"/>
              </a:spcAft>
              <a:defRPr/>
            </a:pPr>
            <a:r>
              <a:rPr lang="en-US" sz="1200"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43" name="矩形 112">
            <a:extLst>
              <a:ext uri="{FF2B5EF4-FFF2-40B4-BE49-F238E27FC236}">
                <a16:creationId xmlns:a16="http://schemas.microsoft.com/office/drawing/2014/main" xmlns="" id="{C3783562-95D6-4140-8A81-59C73EDB3475}"/>
              </a:ext>
            </a:extLst>
          </p:cNvPr>
          <p:cNvSpPr/>
          <p:nvPr/>
        </p:nvSpPr>
        <p:spPr bwMode="gray">
          <a:xfrm>
            <a:off x="9467960" y="4506164"/>
            <a:ext cx="775955" cy="187200"/>
          </a:xfrm>
          <a:prstGeom prst="rect">
            <a:avLst/>
          </a:prstGeom>
          <a:solidFill>
            <a:srgbClr val="D7F2F5"/>
          </a:solidFill>
          <a:ln w="12700">
            <a:solidFill>
              <a:srgbClr val="94DAE2"/>
            </a:solidFill>
          </a:ln>
        </p:spPr>
        <p:txBody>
          <a:bodyPr wrap="square" lIns="0" rIns="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ctr" latinLnBrk="0" hangingPunct="1">
              <a:lnSpc>
                <a:spcPct val="100000"/>
              </a:lnSpc>
              <a:spcBef>
                <a:spcPct val="0"/>
              </a:spcBef>
              <a:spcAft>
                <a:spcPct val="0"/>
              </a:spcAft>
              <a:buClrTx/>
              <a:buSzTx/>
              <a:buFontTx/>
              <a:buNone/>
              <a:tabLst/>
              <a:defRPr/>
            </a:pPr>
            <a:r>
              <a:rPr kumimoji="0" lang="en-US" sz="1200" b="0" i="0" u="none" strike="noStrike" cap="none" normalizeH="0" baseline="0" noProof="0" dirty="0">
                <a:ln>
                  <a:noFill/>
                </a:ln>
                <a:solidFill>
                  <a:sysClr val="windowText" lastClr="000000"/>
                </a:solidFill>
                <a:uLnTx/>
                <a:uFillTx/>
                <a:latin typeface="Huawei Sans" panose="020C0503030203020204" pitchFamily="34" charset="0"/>
                <a:ea typeface="方正兰亭黑简体" panose="02000000000000000000" pitchFamily="2" charset="-122"/>
                <a:sym typeface="Huawei Sans" panose="020C0503030203020204" pitchFamily="34" charset="0"/>
              </a:rPr>
              <a:t>IPv6 + SRH</a:t>
            </a:r>
          </a:p>
        </p:txBody>
      </p:sp>
      <p:sp>
        <p:nvSpPr>
          <p:cNvPr id="45" name="矩形 71">
            <a:extLst>
              <a:ext uri="{FF2B5EF4-FFF2-40B4-BE49-F238E27FC236}">
                <a16:creationId xmlns:a16="http://schemas.microsoft.com/office/drawing/2014/main" xmlns="" id="{C74CEB2A-3526-4B9B-8CCA-B8E94943D675}"/>
              </a:ext>
            </a:extLst>
          </p:cNvPr>
          <p:cNvSpPr/>
          <p:nvPr/>
        </p:nvSpPr>
        <p:spPr bwMode="gray">
          <a:xfrm>
            <a:off x="5410905" y="4719531"/>
            <a:ext cx="768646" cy="276999"/>
          </a:xfrm>
          <a:prstGeom prst="rect">
            <a:avLst/>
          </a:prstGeom>
          <a:solidFill>
            <a:schemeClr val="bg1">
              <a:lumMod val="95000"/>
            </a:schemeClr>
          </a:solidFill>
          <a:ln w="12700">
            <a:solidFill>
              <a:schemeClr val="bg1">
                <a:lumMod val="65000"/>
              </a:schemeClr>
            </a:solidFill>
          </a:ln>
        </p:spPr>
        <p:txBody>
          <a:bodyPr wrap="square"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defTabSz="914400" fontAlgn="ctr">
              <a:spcBef>
                <a:spcPct val="0"/>
              </a:spcBef>
              <a:spcAft>
                <a:spcPct val="0"/>
              </a:spcAft>
              <a:defRPr/>
            </a:pPr>
            <a:r>
              <a:rPr lang="en-US" sz="1200"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46" name="矩形 76">
            <a:extLst>
              <a:ext uri="{FF2B5EF4-FFF2-40B4-BE49-F238E27FC236}">
                <a16:creationId xmlns:a16="http://schemas.microsoft.com/office/drawing/2014/main" xmlns="" id="{FDBBB1C9-B7E8-4D52-BF79-8C0C33F6E543}"/>
              </a:ext>
            </a:extLst>
          </p:cNvPr>
          <p:cNvSpPr/>
          <p:nvPr/>
        </p:nvSpPr>
        <p:spPr bwMode="gray">
          <a:xfrm>
            <a:off x="5422619" y="4295439"/>
            <a:ext cx="745219" cy="186254"/>
          </a:xfrm>
          <a:prstGeom prst="rect">
            <a:avLst/>
          </a:prstGeom>
          <a:solidFill>
            <a:srgbClr val="DEEFD5"/>
          </a:solidFill>
          <a:ln w="12700">
            <a:solidFill>
              <a:srgbClr val="AFD89C"/>
            </a:solidFill>
          </a:ln>
        </p:spPr>
        <p:txBody>
          <a:bodyPr wrap="square" lIns="0" rIns="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ctr" latinLnBrk="0" hangingPunct="1">
              <a:lnSpc>
                <a:spcPct val="100000"/>
              </a:lnSpc>
              <a:spcBef>
                <a:spcPct val="0"/>
              </a:spcBef>
              <a:spcAft>
                <a:spcPct val="0"/>
              </a:spcAft>
              <a:buClrTx/>
              <a:buSzTx/>
              <a:buFontTx/>
              <a:buNone/>
              <a:tabLst/>
              <a:defRPr/>
            </a:pPr>
            <a:r>
              <a:rPr kumimoji="0" lang="en-US" sz="1200" b="0" i="0" u="none" strike="noStrike" cap="none" normalizeH="0" baseline="0" noProof="0" dirty="0">
                <a:ln>
                  <a:noFill/>
                </a:ln>
                <a:solidFill>
                  <a:sysClr val="windowText" lastClr="000000"/>
                </a:solidFill>
                <a:uLnTx/>
                <a:uFillTx/>
                <a:latin typeface="Huawei Sans" panose="020C0503030203020204" pitchFamily="34" charset="0"/>
                <a:ea typeface="方正兰亭黑简体" panose="02000000000000000000" pitchFamily="2" charset="-122"/>
                <a:sym typeface="Huawei Sans" panose="020C0503030203020204" pitchFamily="34" charset="0"/>
              </a:rPr>
              <a:t>MPLS 222</a:t>
            </a:r>
          </a:p>
        </p:txBody>
      </p:sp>
      <p:sp>
        <p:nvSpPr>
          <p:cNvPr id="47" name="矩形 117">
            <a:extLst>
              <a:ext uri="{FF2B5EF4-FFF2-40B4-BE49-F238E27FC236}">
                <a16:creationId xmlns:a16="http://schemas.microsoft.com/office/drawing/2014/main" xmlns="" id="{5E196BE9-E560-46AC-81C1-60199F1B6A22}"/>
              </a:ext>
            </a:extLst>
          </p:cNvPr>
          <p:cNvSpPr/>
          <p:nvPr/>
        </p:nvSpPr>
        <p:spPr bwMode="gray">
          <a:xfrm>
            <a:off x="5422619" y="4506637"/>
            <a:ext cx="745219" cy="186254"/>
          </a:xfrm>
          <a:prstGeom prst="rect">
            <a:avLst/>
          </a:prstGeom>
          <a:solidFill>
            <a:srgbClr val="DEEFD5"/>
          </a:solidFill>
          <a:ln w="12700">
            <a:solidFill>
              <a:srgbClr val="AFD89C"/>
            </a:solidFill>
          </a:ln>
        </p:spPr>
        <p:txBody>
          <a:bodyPr wrap="square" lIns="0" rIns="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ctr" latinLnBrk="0" hangingPunct="1">
              <a:lnSpc>
                <a:spcPct val="100000"/>
              </a:lnSpc>
              <a:spcBef>
                <a:spcPct val="0"/>
              </a:spcBef>
              <a:spcAft>
                <a:spcPct val="0"/>
              </a:spcAft>
              <a:buClrTx/>
              <a:buSzTx/>
              <a:buFontTx/>
              <a:buNone/>
              <a:tabLst/>
              <a:defRPr/>
            </a:pPr>
            <a:r>
              <a:rPr kumimoji="0" lang="en-US" sz="1200" b="0" i="0" u="none" strike="noStrike" cap="none" normalizeH="0" baseline="0" noProof="0" dirty="0">
                <a:ln>
                  <a:noFill/>
                </a:ln>
                <a:solidFill>
                  <a:sysClr val="windowText" lastClr="000000"/>
                </a:solidFill>
                <a:uLnTx/>
                <a:uFillTx/>
                <a:latin typeface="Huawei Sans" panose="020C0503030203020204" pitchFamily="34" charset="0"/>
                <a:ea typeface="方正兰亭黑简体" panose="02000000000000000000" pitchFamily="2" charset="-122"/>
                <a:sym typeface="Huawei Sans" panose="020C0503030203020204" pitchFamily="34" charset="0"/>
              </a:rPr>
              <a:t>MPLS 111</a:t>
            </a:r>
          </a:p>
        </p:txBody>
      </p:sp>
      <p:cxnSp>
        <p:nvCxnSpPr>
          <p:cNvPr id="48" name="Straight Connector 106">
            <a:extLst>
              <a:ext uri="{FF2B5EF4-FFF2-40B4-BE49-F238E27FC236}">
                <a16:creationId xmlns:a16="http://schemas.microsoft.com/office/drawing/2014/main" xmlns="" id="{3C8D3952-D40A-418B-890A-ADEF9FDCC334}"/>
              </a:ext>
            </a:extLst>
          </p:cNvPr>
          <p:cNvCxnSpPr/>
          <p:nvPr/>
        </p:nvCxnSpPr>
        <p:spPr bwMode="gray">
          <a:xfrm>
            <a:off x="4552146" y="1701117"/>
            <a:ext cx="0" cy="3280313"/>
          </a:xfrm>
          <a:prstGeom prst="line">
            <a:avLst/>
          </a:prstGeom>
          <a:noFill/>
          <a:ln w="12700" cap="flat" cmpd="sng" algn="ctr">
            <a:solidFill>
              <a:srgbClr val="000000">
                <a:lumMod val="50000"/>
                <a:lumOff val="50000"/>
              </a:srgbClr>
            </a:solidFill>
            <a:prstDash val="dash"/>
            <a:round/>
            <a:headEnd type="none" w="med" len="med"/>
            <a:tailEnd type="none" w="med" len="med"/>
          </a:ln>
          <a:effectLst/>
        </p:spPr>
      </p:cxnSp>
      <p:cxnSp>
        <p:nvCxnSpPr>
          <p:cNvPr id="49" name="Straight Connector 110">
            <a:extLst>
              <a:ext uri="{FF2B5EF4-FFF2-40B4-BE49-F238E27FC236}">
                <a16:creationId xmlns:a16="http://schemas.microsoft.com/office/drawing/2014/main" xmlns="" id="{35159C62-AB1F-4DE5-8E89-7A4EF758D699}"/>
              </a:ext>
            </a:extLst>
          </p:cNvPr>
          <p:cNvCxnSpPr/>
          <p:nvPr/>
        </p:nvCxnSpPr>
        <p:spPr bwMode="gray">
          <a:xfrm>
            <a:off x="7842352" y="1605817"/>
            <a:ext cx="0" cy="3280313"/>
          </a:xfrm>
          <a:prstGeom prst="line">
            <a:avLst/>
          </a:prstGeom>
          <a:noFill/>
          <a:ln w="12700" cap="flat" cmpd="sng" algn="ctr">
            <a:solidFill>
              <a:srgbClr val="000000">
                <a:lumMod val="50000"/>
                <a:lumOff val="50000"/>
              </a:srgbClr>
            </a:solidFill>
            <a:prstDash val="dash"/>
            <a:round/>
            <a:headEnd type="none" w="med" len="med"/>
            <a:tailEnd type="none" w="med" len="med"/>
          </a:ln>
          <a:effectLst/>
        </p:spPr>
      </p:cxnSp>
      <p:sp>
        <p:nvSpPr>
          <p:cNvPr id="51" name="矩形 78">
            <a:extLst>
              <a:ext uri="{FF2B5EF4-FFF2-40B4-BE49-F238E27FC236}">
                <a16:creationId xmlns:a16="http://schemas.microsoft.com/office/drawing/2014/main" xmlns="" id="{78F09903-B93A-4352-94F4-AD99CC84BD30}"/>
              </a:ext>
            </a:extLst>
          </p:cNvPr>
          <p:cNvSpPr/>
          <p:nvPr/>
        </p:nvSpPr>
        <p:spPr bwMode="gray">
          <a:xfrm>
            <a:off x="6235123" y="4719531"/>
            <a:ext cx="768646" cy="276999"/>
          </a:xfrm>
          <a:prstGeom prst="rect">
            <a:avLst/>
          </a:prstGeom>
          <a:solidFill>
            <a:schemeClr val="bg1">
              <a:lumMod val="95000"/>
            </a:schemeClr>
          </a:solidFill>
          <a:ln w="12700">
            <a:solidFill>
              <a:schemeClr val="bg1">
                <a:lumMod val="65000"/>
              </a:schemeClr>
            </a:solidFill>
          </a:ln>
        </p:spPr>
        <p:txBody>
          <a:bodyPr wrap="square"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defTabSz="914400" fontAlgn="ctr">
              <a:spcBef>
                <a:spcPct val="0"/>
              </a:spcBef>
              <a:spcAft>
                <a:spcPct val="0"/>
              </a:spcAft>
              <a:defRPr/>
            </a:pPr>
            <a:r>
              <a:rPr lang="en-US" sz="1200"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52" name="矩形 117">
            <a:extLst>
              <a:ext uri="{FF2B5EF4-FFF2-40B4-BE49-F238E27FC236}">
                <a16:creationId xmlns:a16="http://schemas.microsoft.com/office/drawing/2014/main" xmlns="" id="{B9018C94-015D-43E2-889E-F00C8BE4E6FA}"/>
              </a:ext>
            </a:extLst>
          </p:cNvPr>
          <p:cNvSpPr/>
          <p:nvPr/>
        </p:nvSpPr>
        <p:spPr bwMode="gray">
          <a:xfrm>
            <a:off x="6246837" y="4506637"/>
            <a:ext cx="745219" cy="186254"/>
          </a:xfrm>
          <a:prstGeom prst="rect">
            <a:avLst/>
          </a:prstGeom>
          <a:solidFill>
            <a:srgbClr val="DEEFD5"/>
          </a:solidFill>
          <a:ln w="12700">
            <a:solidFill>
              <a:srgbClr val="AFD89C"/>
            </a:solidFill>
          </a:ln>
        </p:spPr>
        <p:txBody>
          <a:bodyPr wrap="square" lIns="0" rIns="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ctr" latinLnBrk="0" hangingPunct="1">
              <a:lnSpc>
                <a:spcPct val="100000"/>
              </a:lnSpc>
              <a:spcBef>
                <a:spcPct val="0"/>
              </a:spcBef>
              <a:spcAft>
                <a:spcPct val="0"/>
              </a:spcAft>
              <a:buClrTx/>
              <a:buSzTx/>
              <a:buFontTx/>
              <a:buNone/>
              <a:tabLst/>
              <a:defRPr/>
            </a:pPr>
            <a:r>
              <a:rPr kumimoji="0" lang="en-US" sz="1200" b="0" i="0" u="none" strike="noStrike" cap="none" normalizeH="0" baseline="0" noProof="0" dirty="0">
                <a:ln>
                  <a:noFill/>
                </a:ln>
                <a:solidFill>
                  <a:sysClr val="windowText" lastClr="000000"/>
                </a:solidFill>
                <a:uLnTx/>
                <a:uFillTx/>
                <a:latin typeface="Huawei Sans" panose="020C0503030203020204" pitchFamily="34" charset="0"/>
                <a:ea typeface="方正兰亭黑简体" panose="02000000000000000000" pitchFamily="2" charset="-122"/>
                <a:sym typeface="Huawei Sans" panose="020C0503030203020204" pitchFamily="34" charset="0"/>
              </a:rPr>
              <a:t>MPLS 111</a:t>
            </a:r>
          </a:p>
        </p:txBody>
      </p:sp>
      <p:sp>
        <p:nvSpPr>
          <p:cNvPr id="54" name="矩形 51">
            <a:extLst>
              <a:ext uri="{FF2B5EF4-FFF2-40B4-BE49-F238E27FC236}">
                <a16:creationId xmlns:a16="http://schemas.microsoft.com/office/drawing/2014/main" xmlns="" id="{55A1A637-F31F-449D-BEDA-9D57BE010D4F}"/>
              </a:ext>
            </a:extLst>
          </p:cNvPr>
          <p:cNvSpPr/>
          <p:nvPr/>
        </p:nvSpPr>
        <p:spPr bwMode="gray">
          <a:xfrm>
            <a:off x="1954401" y="4719531"/>
            <a:ext cx="809922" cy="276999"/>
          </a:xfrm>
          <a:prstGeom prst="rect">
            <a:avLst/>
          </a:prstGeom>
          <a:solidFill>
            <a:schemeClr val="bg1">
              <a:lumMod val="95000"/>
            </a:schemeClr>
          </a:solidFill>
          <a:ln w="12700">
            <a:solidFill>
              <a:schemeClr val="bg1">
                <a:lumMod val="65000"/>
              </a:schemeClr>
            </a:solidFill>
          </a:ln>
        </p:spPr>
        <p:txBody>
          <a:bodyPr wrap="square" anchor="ctr">
            <a:spAutoFit/>
          </a:bodyPr>
          <a:lstStyle/>
          <a:p>
            <a:pPr lvl="0" algn="ctr" defTabSz="914400" fontAlgn="ctr">
              <a:spcBef>
                <a:spcPct val="0"/>
              </a:spcBef>
              <a:spcAft>
                <a:spcPct val="0"/>
              </a:spcAft>
              <a:defRPr/>
            </a:pPr>
            <a:r>
              <a:rPr lang="en-US" sz="1200"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55" name="矩形 52">
            <a:extLst>
              <a:ext uri="{FF2B5EF4-FFF2-40B4-BE49-F238E27FC236}">
                <a16:creationId xmlns:a16="http://schemas.microsoft.com/office/drawing/2014/main" xmlns="" id="{256A242F-ECD2-47A8-B50E-8A161202473B}"/>
              </a:ext>
            </a:extLst>
          </p:cNvPr>
          <p:cNvSpPr/>
          <p:nvPr/>
        </p:nvSpPr>
        <p:spPr bwMode="gray">
          <a:xfrm>
            <a:off x="1953684" y="4506669"/>
            <a:ext cx="811357" cy="186191"/>
          </a:xfrm>
          <a:prstGeom prst="rect">
            <a:avLst/>
          </a:prstGeom>
          <a:solidFill>
            <a:srgbClr val="FCE6D8"/>
          </a:solidFill>
          <a:ln w="12700">
            <a:solidFill>
              <a:srgbClr val="F6B78C"/>
            </a:solidFill>
          </a:ln>
        </p:spPr>
        <p:txBody>
          <a:bodyPr wrap="square" lIns="0" rIns="0" anchor="ctr">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200" b="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MPLS 1949</a:t>
            </a:r>
          </a:p>
        </p:txBody>
      </p:sp>
      <p:sp>
        <p:nvSpPr>
          <p:cNvPr id="56" name="矩形 52">
            <a:extLst>
              <a:ext uri="{FF2B5EF4-FFF2-40B4-BE49-F238E27FC236}">
                <a16:creationId xmlns:a16="http://schemas.microsoft.com/office/drawing/2014/main" xmlns="" id="{B068DD3A-FD13-40A4-A590-456EEEB288B1}"/>
              </a:ext>
            </a:extLst>
          </p:cNvPr>
          <p:cNvSpPr/>
          <p:nvPr/>
        </p:nvSpPr>
        <p:spPr bwMode="gray">
          <a:xfrm>
            <a:off x="1953684" y="4295471"/>
            <a:ext cx="811357" cy="186191"/>
          </a:xfrm>
          <a:prstGeom prst="rect">
            <a:avLst/>
          </a:prstGeom>
          <a:solidFill>
            <a:srgbClr val="FCE6D8"/>
          </a:solidFill>
          <a:ln w="12700">
            <a:solidFill>
              <a:srgbClr val="F6B78C"/>
            </a:solidFill>
          </a:ln>
        </p:spPr>
        <p:txBody>
          <a:bodyPr wrap="square" lIns="0" rIns="0" anchor="ctr">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200" b="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MPLS 2004</a:t>
            </a:r>
          </a:p>
        </p:txBody>
      </p:sp>
      <p:sp>
        <p:nvSpPr>
          <p:cNvPr id="58" name="矩形 53">
            <a:extLst>
              <a:ext uri="{FF2B5EF4-FFF2-40B4-BE49-F238E27FC236}">
                <a16:creationId xmlns:a16="http://schemas.microsoft.com/office/drawing/2014/main" xmlns="" id="{3B3F8D57-E58C-4058-9B96-E2DABC8AD83F}"/>
              </a:ext>
            </a:extLst>
          </p:cNvPr>
          <p:cNvSpPr/>
          <p:nvPr/>
        </p:nvSpPr>
        <p:spPr bwMode="gray">
          <a:xfrm>
            <a:off x="2825415" y="4719531"/>
            <a:ext cx="841639" cy="276999"/>
          </a:xfrm>
          <a:prstGeom prst="rect">
            <a:avLst/>
          </a:prstGeom>
          <a:solidFill>
            <a:schemeClr val="bg1">
              <a:lumMod val="95000"/>
            </a:schemeClr>
          </a:solidFill>
          <a:ln w="12700">
            <a:solidFill>
              <a:schemeClr val="bg1">
                <a:lumMod val="65000"/>
              </a:schemeClr>
            </a:solidFill>
          </a:ln>
        </p:spPr>
        <p:txBody>
          <a:bodyPr wrap="square" anchor="ctr">
            <a:spAutoFit/>
          </a:bodyPr>
          <a:lstStyle/>
          <a:p>
            <a:pPr lvl="0" algn="ctr" defTabSz="914400" fontAlgn="ctr">
              <a:spcBef>
                <a:spcPct val="0"/>
              </a:spcBef>
              <a:spcAft>
                <a:spcPct val="0"/>
              </a:spcAft>
              <a:defRPr/>
            </a:pPr>
            <a:r>
              <a:rPr lang="en-US" sz="1200"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59" name="矩形 54">
            <a:extLst>
              <a:ext uri="{FF2B5EF4-FFF2-40B4-BE49-F238E27FC236}">
                <a16:creationId xmlns:a16="http://schemas.microsoft.com/office/drawing/2014/main" xmlns="" id="{274515B1-D309-491C-BE4D-12A142355ADD}"/>
              </a:ext>
            </a:extLst>
          </p:cNvPr>
          <p:cNvSpPr/>
          <p:nvPr/>
        </p:nvSpPr>
        <p:spPr bwMode="gray">
          <a:xfrm>
            <a:off x="2826902" y="4506669"/>
            <a:ext cx="838664" cy="186191"/>
          </a:xfrm>
          <a:prstGeom prst="rect">
            <a:avLst/>
          </a:prstGeom>
          <a:solidFill>
            <a:srgbClr val="FCE6D8"/>
          </a:solidFill>
          <a:ln w="12700">
            <a:solidFill>
              <a:srgbClr val="F6B78C"/>
            </a:solidFill>
          </a:ln>
        </p:spPr>
        <p:txBody>
          <a:bodyPr wrap="square" lIns="0" rIns="0" anchor="ctr">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200" b="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MPLS 1949</a:t>
            </a:r>
          </a:p>
        </p:txBody>
      </p:sp>
      <p:sp>
        <p:nvSpPr>
          <p:cNvPr id="60" name="矩形 54">
            <a:extLst>
              <a:ext uri="{FF2B5EF4-FFF2-40B4-BE49-F238E27FC236}">
                <a16:creationId xmlns:a16="http://schemas.microsoft.com/office/drawing/2014/main" xmlns="" id="{2C748A42-B64C-4EB6-B8A5-2C79C195CF76}"/>
              </a:ext>
            </a:extLst>
          </p:cNvPr>
          <p:cNvSpPr/>
          <p:nvPr/>
        </p:nvSpPr>
        <p:spPr bwMode="gray">
          <a:xfrm>
            <a:off x="2826902" y="4295471"/>
            <a:ext cx="838664" cy="186191"/>
          </a:xfrm>
          <a:prstGeom prst="rect">
            <a:avLst/>
          </a:prstGeom>
          <a:solidFill>
            <a:srgbClr val="FCE6D8"/>
          </a:solidFill>
          <a:ln w="12700">
            <a:solidFill>
              <a:srgbClr val="F6B78C"/>
            </a:solidFill>
          </a:ln>
        </p:spPr>
        <p:txBody>
          <a:bodyPr wrap="square" lIns="0" rIns="0" anchor="ctr">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200" b="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MPLS 1368</a:t>
            </a:r>
          </a:p>
        </p:txBody>
      </p:sp>
      <p:sp>
        <p:nvSpPr>
          <p:cNvPr id="61" name="下弧形箭头 113">
            <a:extLst>
              <a:ext uri="{FF2B5EF4-FFF2-40B4-BE49-F238E27FC236}">
                <a16:creationId xmlns:a16="http://schemas.microsoft.com/office/drawing/2014/main" xmlns="" id="{2B1D78A6-2B1F-4119-BF50-1E0B041D3AB6}"/>
              </a:ext>
            </a:extLst>
          </p:cNvPr>
          <p:cNvSpPr/>
          <p:nvPr/>
        </p:nvSpPr>
        <p:spPr bwMode="gray">
          <a:xfrm rot="20540331">
            <a:off x="3796398" y="5251145"/>
            <a:ext cx="1448368" cy="293217"/>
          </a:xfrm>
          <a:prstGeom prst="curvedUpArrow">
            <a:avLst/>
          </a:prstGeom>
          <a:gradFill>
            <a:gsLst>
              <a:gs pos="0">
                <a:srgbClr val="AFD89C"/>
              </a:gs>
              <a:gs pos="100000">
                <a:srgbClr val="DEEFD5"/>
              </a:gs>
            </a:gsLst>
            <a:lin ang="5400000" scaled="1"/>
          </a:gradFill>
          <a:ln w="3175">
            <a:solidFill>
              <a:srgbClr val="62B230"/>
            </a:solidFill>
          </a:ln>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altLang="zh-CN" sz="1800" b="0" i="0" u="none" strike="noStrike" kern="0" cap="none" spc="0" normalizeH="0" baseline="0" noProof="0" dirty="0" err="1">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矩形 115">
            <a:extLst>
              <a:ext uri="{FF2B5EF4-FFF2-40B4-BE49-F238E27FC236}">
                <a16:creationId xmlns:a16="http://schemas.microsoft.com/office/drawing/2014/main" xmlns="" id="{8FBFB9D0-9659-49ED-BEED-44FDFE6968A3}"/>
              </a:ext>
            </a:extLst>
          </p:cNvPr>
          <p:cNvSpPr/>
          <p:nvPr/>
        </p:nvSpPr>
        <p:spPr bwMode="gray">
          <a:xfrm>
            <a:off x="3054853" y="5656976"/>
            <a:ext cx="2651811" cy="584775"/>
          </a:xfrm>
          <a:prstGeom prst="rect">
            <a:avLst/>
          </a:prstGeom>
        </p:spPr>
        <p:txBody>
          <a:bodyPr wrap="square">
            <a:spAutoFit/>
          </a:bodyPr>
          <a:lstStyle/>
          <a:p>
            <a:pPr algn="ctr" defTabSz="914400" fontAlgn="ctr">
              <a:spcBef>
                <a:spcPct val="0"/>
              </a:spcBef>
              <a:spcAft>
                <a:spcPct val="0"/>
              </a:spcAft>
            </a:pPr>
            <a:r>
              <a:rPr lang="en-US" sz="1600" b="1" dirty="0">
                <a:solidFill>
                  <a:srgbClr val="62B230"/>
                </a:solidFill>
                <a:latin typeface="Huawei Sans" panose="020C0503030203020204" pitchFamily="34" charset="0"/>
                <a:ea typeface="方正兰亭黑简体" panose="02000000000000000000" pitchFamily="2" charset="-122"/>
                <a:sym typeface="Huawei Sans" panose="020C0503030203020204" pitchFamily="34" charset="0"/>
              </a:rPr>
              <a:t>Control plane simplification</a:t>
            </a:r>
          </a:p>
        </p:txBody>
      </p:sp>
      <p:sp>
        <p:nvSpPr>
          <p:cNvPr id="63" name="矩形 116">
            <a:extLst>
              <a:ext uri="{FF2B5EF4-FFF2-40B4-BE49-F238E27FC236}">
                <a16:creationId xmlns:a16="http://schemas.microsoft.com/office/drawing/2014/main" xmlns="" id="{B2384F31-3DB8-4D79-8FBF-8DC6FCE3B0BE}"/>
              </a:ext>
            </a:extLst>
          </p:cNvPr>
          <p:cNvSpPr/>
          <p:nvPr/>
        </p:nvSpPr>
        <p:spPr bwMode="gray">
          <a:xfrm>
            <a:off x="6103606" y="5675407"/>
            <a:ext cx="3010164" cy="584775"/>
          </a:xfrm>
          <a:prstGeom prst="rect">
            <a:avLst/>
          </a:prstGeom>
        </p:spPr>
        <p:txBody>
          <a:bodyPr wrap="square">
            <a:spAutoFit/>
          </a:bodyPr>
          <a:lstStyle/>
          <a:p>
            <a:pPr algn="ctr" defTabSz="914400" fontAlgn="ctr">
              <a:spcBef>
                <a:spcPct val="0"/>
              </a:spcBef>
              <a:spcAft>
                <a:spcPct val="0"/>
              </a:spcAft>
            </a:pPr>
            <a:r>
              <a:rPr lang="en-US" sz="16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Forwarding plane simplification</a:t>
            </a:r>
          </a:p>
        </p:txBody>
      </p:sp>
      <p:sp>
        <p:nvSpPr>
          <p:cNvPr id="64" name="下弧形箭头 113">
            <a:extLst>
              <a:ext uri="{FF2B5EF4-FFF2-40B4-BE49-F238E27FC236}">
                <a16:creationId xmlns:a16="http://schemas.microsoft.com/office/drawing/2014/main" xmlns="" id="{AFC32DD2-1AE8-458B-86D7-35C7AE3286C4}"/>
              </a:ext>
            </a:extLst>
          </p:cNvPr>
          <p:cNvSpPr/>
          <p:nvPr/>
        </p:nvSpPr>
        <p:spPr bwMode="gray">
          <a:xfrm rot="20540331">
            <a:off x="7059793" y="5280718"/>
            <a:ext cx="1448368" cy="293217"/>
          </a:xfrm>
          <a:prstGeom prst="curvedUpArrow">
            <a:avLst/>
          </a:prstGeom>
          <a:gradFill>
            <a:gsLst>
              <a:gs pos="0">
                <a:srgbClr val="94DAE2"/>
              </a:gs>
              <a:gs pos="100000">
                <a:srgbClr val="D7F2F5"/>
              </a:gs>
            </a:gsLst>
            <a:lin ang="5400000" scaled="1"/>
          </a:gradFill>
          <a:ln w="3175">
            <a:solidFill>
              <a:srgbClr val="30B5C5"/>
            </a:solidFill>
          </a:ln>
        </p:spPr>
        <p:txBody>
          <a:bodyPr rot="0" spcFirstLastPara="0" vert="horz" wrap="square" lIns="91440" tIns="45720" rIns="91440" bIns="45720" numCol="1" spcCol="0" rtlCol="0" fromWordArt="0" anchor="ctr" anchorCtr="0" forceAA="0" compatLnSpc="1">
            <a:prstTxWarp prst="textNoShape">
              <a:avLst/>
            </a:prstTxWarp>
            <a:noAutofit/>
          </a:bodyPr>
          <a:lstStyle/>
          <a:p>
            <a:pPr algn="ctr" defTabSz="914400" fontAlgn="ctr">
              <a:spcBef>
                <a:spcPct val="0"/>
              </a:spcBef>
              <a:spcAft>
                <a:spcPct val="0"/>
              </a:spcAft>
            </a:pPr>
            <a:endParaRPr lang="en-US" altLang="zh-CN" kern="0" dirty="0" err="1">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Rectangle 129">
            <a:extLst>
              <a:ext uri="{FF2B5EF4-FFF2-40B4-BE49-F238E27FC236}">
                <a16:creationId xmlns:a16="http://schemas.microsoft.com/office/drawing/2014/main" xmlns="" id="{D62758E3-D2B1-40D8-B923-4731FAE54C09}"/>
              </a:ext>
            </a:extLst>
          </p:cNvPr>
          <p:cNvSpPr/>
          <p:nvPr/>
        </p:nvSpPr>
        <p:spPr bwMode="gray">
          <a:xfrm>
            <a:off x="8880857" y="5175119"/>
            <a:ext cx="2463417" cy="830997"/>
          </a:xfrm>
          <a:prstGeom prst="rect">
            <a:avLst/>
          </a:prstGeom>
        </p:spPr>
        <p:txBody>
          <a:bodyPr wrap="square">
            <a:spAutoFit/>
          </a:bodyPr>
          <a:lstStyle/>
          <a:p>
            <a:pPr marL="285750" indent="-285750" defTabSz="914400" fontAlgn="ctr">
              <a:spcBef>
                <a:spcPct val="0"/>
              </a:spcBef>
              <a:spcAft>
                <a:spcPct val="0"/>
              </a:spcAft>
              <a:buFont typeface="Wingdings" panose="05000000000000000000" pitchFamily="2" charset="2"/>
              <a:buChar char="ü"/>
            </a:pPr>
            <a:r>
              <a:rPr lang="en-US" sz="1600" b="1"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Simplified protocols</a:t>
            </a:r>
          </a:p>
          <a:p>
            <a:pPr marL="285750" indent="-285750" defTabSz="914400" fontAlgn="ctr">
              <a:spcBef>
                <a:spcPct val="0"/>
              </a:spcBef>
              <a:spcAft>
                <a:spcPct val="0"/>
              </a:spcAft>
              <a:buFont typeface="Wingdings" panose="05000000000000000000" pitchFamily="2" charset="2"/>
              <a:buChar char="ü"/>
            </a:pPr>
            <a:r>
              <a:rPr lang="en-US" sz="1600" b="1"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High scalability</a:t>
            </a:r>
          </a:p>
          <a:p>
            <a:pPr marL="285750" indent="-285750" defTabSz="914400" fontAlgn="ctr">
              <a:spcBef>
                <a:spcPct val="0"/>
              </a:spcBef>
              <a:spcAft>
                <a:spcPct val="0"/>
              </a:spcAft>
              <a:buFont typeface="Wingdings" panose="05000000000000000000" pitchFamily="2" charset="2"/>
              <a:buChar char="ü"/>
            </a:pPr>
            <a:r>
              <a:rPr lang="en-US" sz="1600" b="1"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Programmability</a:t>
            </a:r>
          </a:p>
        </p:txBody>
      </p:sp>
      <p:pic>
        <p:nvPicPr>
          <p:cNvPr id="66" name="图片 6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866564" y="2554694"/>
            <a:ext cx="432369" cy="354542"/>
          </a:xfrm>
          <a:prstGeom prst="rect">
            <a:avLst/>
          </a:prstGeom>
        </p:spPr>
      </p:pic>
      <p:pic>
        <p:nvPicPr>
          <p:cNvPr id="67" name="图片 6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721213" y="2554694"/>
            <a:ext cx="432369" cy="354542"/>
          </a:xfrm>
          <a:prstGeom prst="rect">
            <a:avLst/>
          </a:prstGeom>
        </p:spPr>
      </p:pic>
      <p:pic>
        <p:nvPicPr>
          <p:cNvPr id="68" name="图片 6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68094" y="2719774"/>
            <a:ext cx="432369" cy="354542"/>
          </a:xfrm>
          <a:prstGeom prst="rect">
            <a:avLst/>
          </a:prstGeom>
        </p:spPr>
      </p:pic>
      <p:pic>
        <p:nvPicPr>
          <p:cNvPr id="69" name="图片 6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996787" y="2719774"/>
            <a:ext cx="432369" cy="354542"/>
          </a:xfrm>
          <a:prstGeom prst="rect">
            <a:avLst/>
          </a:prstGeom>
        </p:spPr>
      </p:pic>
      <p:pic>
        <p:nvPicPr>
          <p:cNvPr id="70" name="图片 6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305682" y="2719774"/>
            <a:ext cx="432369" cy="354542"/>
          </a:xfrm>
          <a:prstGeom prst="rect">
            <a:avLst/>
          </a:prstGeom>
        </p:spPr>
      </p:pic>
      <p:pic>
        <p:nvPicPr>
          <p:cNvPr id="71" name="图片 7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234375" y="2719774"/>
            <a:ext cx="432369" cy="354542"/>
          </a:xfrm>
          <a:prstGeom prst="rect">
            <a:avLst/>
          </a:prstGeom>
        </p:spPr>
      </p:pic>
      <p:pic>
        <p:nvPicPr>
          <p:cNvPr id="72" name="图片 7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866564" y="3570209"/>
            <a:ext cx="432369" cy="354542"/>
          </a:xfrm>
          <a:prstGeom prst="rect">
            <a:avLst/>
          </a:prstGeom>
        </p:spPr>
      </p:pic>
      <p:pic>
        <p:nvPicPr>
          <p:cNvPr id="73" name="图片 7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721213" y="3570209"/>
            <a:ext cx="432369" cy="354542"/>
          </a:xfrm>
          <a:prstGeom prst="rect">
            <a:avLst/>
          </a:prstGeom>
        </p:spPr>
      </p:pic>
      <p:pic>
        <p:nvPicPr>
          <p:cNvPr id="74" name="图片 7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820138" y="3583697"/>
            <a:ext cx="432369" cy="354542"/>
          </a:xfrm>
          <a:prstGeom prst="rect">
            <a:avLst/>
          </a:prstGeom>
        </p:spPr>
      </p:pic>
      <p:pic>
        <p:nvPicPr>
          <p:cNvPr id="75" name="图片 7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55856" y="3570209"/>
            <a:ext cx="432369" cy="354542"/>
          </a:xfrm>
          <a:prstGeom prst="rect">
            <a:avLst/>
          </a:prstGeom>
        </p:spPr>
      </p:pic>
      <p:pic>
        <p:nvPicPr>
          <p:cNvPr id="76" name="图片 7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999405" y="3570209"/>
            <a:ext cx="432369" cy="354542"/>
          </a:xfrm>
          <a:prstGeom prst="rect">
            <a:avLst/>
          </a:prstGeom>
        </p:spPr>
      </p:pic>
      <p:pic>
        <p:nvPicPr>
          <p:cNvPr id="77" name="图片 7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033677" y="3583697"/>
            <a:ext cx="432369" cy="354542"/>
          </a:xfrm>
          <a:prstGeom prst="rect">
            <a:avLst/>
          </a:prstGeom>
        </p:spPr>
      </p:pic>
      <p:pic>
        <p:nvPicPr>
          <p:cNvPr id="78" name="图片 7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305682" y="3570209"/>
            <a:ext cx="432369" cy="354542"/>
          </a:xfrm>
          <a:prstGeom prst="rect">
            <a:avLst/>
          </a:prstGeom>
        </p:spPr>
      </p:pic>
      <p:pic>
        <p:nvPicPr>
          <p:cNvPr id="79" name="图片 7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249231" y="3570209"/>
            <a:ext cx="432369" cy="354542"/>
          </a:xfrm>
          <a:prstGeom prst="rect">
            <a:avLst/>
          </a:prstGeom>
        </p:spPr>
      </p:pic>
      <p:pic>
        <p:nvPicPr>
          <p:cNvPr id="80" name="图片 7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283503" y="3583697"/>
            <a:ext cx="432369" cy="354542"/>
          </a:xfrm>
          <a:prstGeom prst="rect">
            <a:avLst/>
          </a:prstGeom>
        </p:spPr>
      </p:pic>
    </p:spTree>
    <p:extLst>
      <p:ext uri="{BB962C8B-B14F-4D97-AF65-F5344CB8AC3E}">
        <p14:creationId xmlns:p14="http://schemas.microsoft.com/office/powerpoint/2010/main" val="13367692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IPE Technology System: Comprehensively Enabling Next-Generation Mobile Networks and the Cloud era</a:t>
            </a:r>
            <a:endParaRPr lang="en-US" dirty="0"/>
          </a:p>
        </p:txBody>
      </p:sp>
      <p:sp>
        <p:nvSpPr>
          <p:cNvPr id="3" name="文本占位符 2"/>
          <p:cNvSpPr>
            <a:spLocks noGrp="1"/>
          </p:cNvSpPr>
          <p:nvPr>
            <p:ph type="body" sz="quarter" idx="10"/>
          </p:nvPr>
        </p:nvSpPr>
        <p:spPr bwMode="gray">
          <a:xfrm>
            <a:off x="455613" y="4520439"/>
            <a:ext cx="11293476" cy="1593728"/>
          </a:xfrm>
        </p:spPr>
        <p:txBody>
          <a:bodyPr/>
          <a:lstStyle/>
          <a:p>
            <a:r>
              <a:rPr lang="en-US" altLang="zh-CN" sz="1600" dirty="0" smtClean="0">
                <a:sym typeface="Huawei Sans" panose="020C0503030203020204" pitchFamily="34" charset="0"/>
              </a:rPr>
              <a:t>IPE is a technology system oriented to the next-generation mobile networks and cloud era. It uses "IPv6 + intelligent computing + protocol innovation" to meet next-generation mobile Internet bearer and cloud-network synergy requirements, such as flexible networking, fast service provisioning, on-demand services, and differentiated assurance, simplifying network O&amp;M and improving user experience.</a:t>
            </a:r>
            <a:endParaRPr lang="zh-CN" altLang="en-US" sz="1600" dirty="0"/>
          </a:p>
        </p:txBody>
      </p:sp>
      <p:grpSp>
        <p:nvGrpSpPr>
          <p:cNvPr id="4" name="组合 3"/>
          <p:cNvGrpSpPr/>
          <p:nvPr/>
        </p:nvGrpSpPr>
        <p:grpSpPr bwMode="gray">
          <a:xfrm>
            <a:off x="841032" y="1710644"/>
            <a:ext cx="10624304" cy="2335225"/>
            <a:chOff x="784421" y="2476260"/>
            <a:chExt cx="10624304" cy="2335225"/>
          </a:xfrm>
        </p:grpSpPr>
        <p:grpSp>
          <p:nvGrpSpPr>
            <p:cNvPr id="5" name="组合 4"/>
            <p:cNvGrpSpPr/>
            <p:nvPr/>
          </p:nvGrpSpPr>
          <p:grpSpPr bwMode="gray">
            <a:xfrm>
              <a:off x="784421" y="2476621"/>
              <a:ext cx="3365382" cy="2334864"/>
              <a:chOff x="784421" y="2476621"/>
              <a:chExt cx="3365382" cy="2334864"/>
            </a:xfrm>
          </p:grpSpPr>
          <p:grpSp>
            <p:nvGrpSpPr>
              <p:cNvPr id="20" name="组合 19"/>
              <p:cNvGrpSpPr/>
              <p:nvPr/>
            </p:nvGrpSpPr>
            <p:grpSpPr bwMode="gray">
              <a:xfrm>
                <a:off x="784421" y="2476621"/>
                <a:ext cx="3365382" cy="2334864"/>
                <a:chOff x="4776896" y="859188"/>
                <a:chExt cx="3203547" cy="3429602"/>
              </a:xfrm>
              <a:scene3d>
                <a:camera prst="perspectiveRight"/>
                <a:lightRig rig="threePt" dir="t"/>
              </a:scene3d>
            </p:grpSpPr>
            <p:sp>
              <p:nvSpPr>
                <p:cNvPr id="25" name="矩形 24"/>
                <p:cNvSpPr/>
                <p:nvPr/>
              </p:nvSpPr>
              <p:spPr bwMode="gray">
                <a:xfrm>
                  <a:off x="4776897" y="859188"/>
                  <a:ext cx="3203546" cy="3429602"/>
                </a:xfrm>
                <a:prstGeom prst="rect">
                  <a:avLst/>
                </a:prstGeom>
                <a:gradFill flip="none" rotWithShape="1">
                  <a:gsLst>
                    <a:gs pos="20000">
                      <a:srgbClr val="BFBFBF">
                        <a:alpha val="18000"/>
                      </a:srgbClr>
                    </a:gs>
                    <a:gs pos="80000">
                      <a:srgbClr val="FFFFFF">
                        <a:alpha val="6000"/>
                      </a:srgbClr>
                    </a:gs>
                    <a:gs pos="100000">
                      <a:srgbClr val="DDDDDD">
                        <a:alpha val="0"/>
                        <a:tint val="0"/>
                      </a:srgbClr>
                    </a:gs>
                  </a:gsLst>
                  <a:lin ang="2700000" scaled="1"/>
                  <a:tileRect/>
                </a:gradFill>
                <a:ln w="9525">
                  <a:solidFill>
                    <a:srgbClr val="F2F2F2"/>
                  </a:solidFill>
                  <a:miter lim="800000"/>
                  <a:headEnd/>
                  <a:tailEnd/>
                </a:ln>
                <a:effectLst>
                  <a:outerShdw blurRad="88900" dist="75434" dir="2699985" rotWithShape="0">
                    <a:scrgbClr r="0" g="0" b="0">
                      <a:alpha val="23000"/>
                    </a:scrgbClr>
                  </a:outerShdw>
                </a:effectLst>
              </p:spPr>
              <p:txBody>
                <a:bodyPr wrap="square"/>
                <a:lstStyle/>
                <a:p>
                  <a:pPr defTabSz="304800" eaLnBrk="0" fontAlgn="ctr" hangingPunct="0">
                    <a:spcBef>
                      <a:spcPct val="0"/>
                    </a:spcBef>
                    <a:spcAft>
                      <a:spcPct val="0"/>
                    </a:spcAft>
                  </a:pPr>
                  <a:endParaRPr lang="en-US" altLang="zh-CN" sz="11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26" name="直接连接符 25"/>
                <p:cNvCxnSpPr/>
                <p:nvPr/>
              </p:nvCxnSpPr>
              <p:spPr bwMode="gray">
                <a:xfrm>
                  <a:off x="4776896" y="859188"/>
                  <a:ext cx="0" cy="3429602"/>
                </a:xfrm>
                <a:prstGeom prst="line">
                  <a:avLst/>
                </a:prstGeom>
                <a:gradFill>
                  <a:gsLst>
                    <a:gs pos="0">
                      <a:srgbClr val="DDDDDD">
                        <a:alpha val="0"/>
                      </a:srgbClr>
                    </a:gs>
                    <a:gs pos="100000">
                      <a:srgbClr val="FFFFFF">
                        <a:lumMod val="75000"/>
                      </a:srgbClr>
                    </a:gs>
                  </a:gsLst>
                  <a:lin ang="3600000" scaled="0"/>
                </a:gradFill>
                <a:ln w="6350">
                  <a:solidFill>
                    <a:srgbClr val="4D4D4D"/>
                  </a:solidFill>
                  <a:miter lim="800000"/>
                  <a:headEnd/>
                  <a:tailEnd/>
                </a:ln>
              </p:spPr>
            </p:cxnSp>
          </p:grpSp>
          <p:grpSp>
            <p:nvGrpSpPr>
              <p:cNvPr id="21" name="组合 20"/>
              <p:cNvGrpSpPr/>
              <p:nvPr/>
            </p:nvGrpSpPr>
            <p:grpSpPr bwMode="gray">
              <a:xfrm>
                <a:off x="952499" y="2623158"/>
                <a:ext cx="3197304" cy="1538170"/>
                <a:chOff x="952499" y="2623158"/>
                <a:chExt cx="3197304" cy="1538170"/>
              </a:xfrm>
            </p:grpSpPr>
            <p:sp>
              <p:nvSpPr>
                <p:cNvPr id="22" name="文本框 17"/>
                <p:cNvSpPr txBox="1"/>
                <p:nvPr/>
              </p:nvSpPr>
              <p:spPr bwMode="gray">
                <a:xfrm>
                  <a:off x="2049167" y="2623158"/>
                  <a:ext cx="2100636" cy="738664"/>
                </a:xfrm>
                <a:prstGeom prst="rect">
                  <a:avLst/>
                </a:prstGeom>
                <a:noFill/>
                <a:effectLst/>
              </p:spPr>
              <p:txBody>
                <a:bodyPr wrap="square" lIns="0" tIns="0" rIns="0" bIns="0">
                  <a:spAutoFit/>
                </a:bodyPr>
                <a:lstStyle>
                  <a:defPPr>
                    <a:defRPr lang="en-US"/>
                  </a:defPPr>
                  <a:lvl1pPr lvl="0" defTabSz="914400" fontAlgn="ctr" hangingPunct="0">
                    <a:lnSpc>
                      <a:spcPct val="100000"/>
                    </a:lnSpc>
                    <a:defRPr sz="2400" b="1" kern="0">
                      <a:solidFill>
                        <a:srgbClr val="C7000B"/>
                      </a:solidFill>
                      <a:effectLst/>
                      <a:latin typeface="Huawei Sans" panose="020C0503030203020204" pitchFamily="34" charset="0"/>
                      <a:ea typeface="方正兰亭黑简体" panose="02000000000000000000" pitchFamily="2" charset="-122"/>
                      <a:cs typeface="+mn-ea"/>
                    </a:defRPr>
                  </a:lvl1pPr>
                </a:lstStyle>
                <a:p>
                  <a:r>
                    <a:rPr lang="en-US" dirty="0">
                      <a:sym typeface="Huawei Sans" panose="020C0503030203020204" pitchFamily="34" charset="0"/>
                    </a:rPr>
                    <a:t>Any-to-any connection</a:t>
                  </a:r>
                </a:p>
              </p:txBody>
            </p:sp>
            <p:sp>
              <p:nvSpPr>
                <p:cNvPr id="23" name="文本框 12"/>
                <p:cNvSpPr txBox="1"/>
                <p:nvPr/>
              </p:nvSpPr>
              <p:spPr bwMode="gray">
                <a:xfrm>
                  <a:off x="1987771" y="3430588"/>
                  <a:ext cx="1788537" cy="584775"/>
                </a:xfrm>
                <a:prstGeom prst="rect">
                  <a:avLst/>
                </a:prstGeom>
                <a:noFill/>
              </p:spPr>
              <p:txBody>
                <a:bodyPr wrap="square">
                  <a:spAutoFit/>
                </a:bodyPr>
                <a:lstStyle/>
                <a:p>
                  <a:pPr marL="182563" indent="-182563" defTabSz="913765" fontAlgn="ctr" hangingPunct="0">
                    <a:spcBef>
                      <a:spcPct val="0"/>
                    </a:spcBef>
                    <a:spcAft>
                      <a:spcPct val="0"/>
                    </a:spcAft>
                    <a:buFont typeface="Arial" panose="020B0604020202020204" pitchFamily="34" charset="0"/>
                    <a:buChar char="•"/>
                  </a:pPr>
                  <a:r>
                    <a:rPr lang="en-US" sz="16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SRv6 </a:t>
                  </a:r>
                </a:p>
                <a:p>
                  <a:pPr marL="182563" indent="-182563" defTabSz="913765" fontAlgn="ctr" hangingPunct="0">
                    <a:spcBef>
                      <a:spcPct val="0"/>
                    </a:spcBef>
                    <a:spcAft>
                      <a:spcPct val="0"/>
                    </a:spcAft>
                    <a:buFont typeface="Arial" panose="020B0604020202020204" pitchFamily="34" charset="0"/>
                    <a:buChar char="•"/>
                  </a:pPr>
                  <a:r>
                    <a:rPr lang="en-US" sz="16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BIERv6</a:t>
                  </a:r>
                </a:p>
              </p:txBody>
            </p:sp>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52499" y="3126056"/>
                  <a:ext cx="1035272" cy="1035272"/>
                </a:xfrm>
                <a:prstGeom prst="rect">
                  <a:avLst/>
                </a:prstGeom>
              </p:spPr>
            </p:pic>
          </p:grpSp>
        </p:grpSp>
        <p:grpSp>
          <p:nvGrpSpPr>
            <p:cNvPr id="6" name="组合 5"/>
            <p:cNvGrpSpPr/>
            <p:nvPr/>
          </p:nvGrpSpPr>
          <p:grpSpPr bwMode="gray">
            <a:xfrm>
              <a:off x="4288998" y="2476621"/>
              <a:ext cx="3615150" cy="2334864"/>
              <a:chOff x="4428194" y="2476621"/>
              <a:chExt cx="3615150" cy="2334864"/>
            </a:xfrm>
          </p:grpSpPr>
          <p:grpSp>
            <p:nvGrpSpPr>
              <p:cNvPr id="14" name="组合 13"/>
              <p:cNvGrpSpPr/>
              <p:nvPr/>
            </p:nvGrpSpPr>
            <p:grpSpPr bwMode="gray">
              <a:xfrm>
                <a:off x="4428194" y="2476621"/>
                <a:ext cx="3615150" cy="2334864"/>
                <a:chOff x="4776896" y="859188"/>
                <a:chExt cx="3203547" cy="3429602"/>
              </a:xfrm>
              <a:scene3d>
                <a:camera prst="perspectiveRight"/>
                <a:lightRig rig="threePt" dir="t"/>
              </a:scene3d>
            </p:grpSpPr>
            <p:sp>
              <p:nvSpPr>
                <p:cNvPr id="18" name="矩形 17"/>
                <p:cNvSpPr/>
                <p:nvPr/>
              </p:nvSpPr>
              <p:spPr bwMode="gray">
                <a:xfrm>
                  <a:off x="4776897" y="859188"/>
                  <a:ext cx="3203546" cy="3429602"/>
                </a:xfrm>
                <a:prstGeom prst="rect">
                  <a:avLst/>
                </a:prstGeom>
                <a:gradFill flip="none" rotWithShape="1">
                  <a:gsLst>
                    <a:gs pos="20000">
                      <a:srgbClr val="BFBFBF">
                        <a:alpha val="18000"/>
                      </a:srgbClr>
                    </a:gs>
                    <a:gs pos="80000">
                      <a:srgbClr val="FFFFFF">
                        <a:alpha val="6000"/>
                      </a:srgbClr>
                    </a:gs>
                    <a:gs pos="100000">
                      <a:srgbClr val="DDDDDD">
                        <a:alpha val="0"/>
                        <a:tint val="0"/>
                      </a:srgbClr>
                    </a:gs>
                  </a:gsLst>
                  <a:lin ang="2700000" scaled="1"/>
                  <a:tileRect/>
                </a:gradFill>
                <a:ln w="9525">
                  <a:solidFill>
                    <a:srgbClr val="F2F2F2"/>
                  </a:solidFill>
                  <a:miter lim="800000"/>
                  <a:headEnd/>
                  <a:tailEnd/>
                </a:ln>
                <a:effectLst>
                  <a:outerShdw blurRad="88900" dist="75434" dir="2699985" rotWithShape="0">
                    <a:scrgbClr r="0" g="0" b="0">
                      <a:alpha val="23000"/>
                    </a:scrgbClr>
                  </a:outerShdw>
                </a:effectLst>
              </p:spPr>
              <p:txBody>
                <a:bodyPr wrap="square"/>
                <a:lstStyle/>
                <a:p>
                  <a:pPr defTabSz="304800" eaLnBrk="0" fontAlgn="ctr" hangingPunct="0">
                    <a:spcBef>
                      <a:spcPct val="0"/>
                    </a:spcBef>
                    <a:spcAft>
                      <a:spcPct val="0"/>
                    </a:spcAft>
                  </a:pPr>
                  <a:endParaRPr lang="en-US" altLang="zh-CN" sz="11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9" name="直接连接符 18"/>
                <p:cNvCxnSpPr/>
                <p:nvPr/>
              </p:nvCxnSpPr>
              <p:spPr bwMode="gray">
                <a:xfrm>
                  <a:off x="4776896" y="859188"/>
                  <a:ext cx="0" cy="3429602"/>
                </a:xfrm>
                <a:prstGeom prst="line">
                  <a:avLst/>
                </a:prstGeom>
                <a:gradFill flip="none" rotWithShape="1">
                  <a:gsLst>
                    <a:gs pos="20000">
                      <a:srgbClr val="BFBFBF">
                        <a:alpha val="18000"/>
                      </a:srgbClr>
                    </a:gs>
                    <a:gs pos="80000">
                      <a:srgbClr val="FFFFFF">
                        <a:alpha val="6000"/>
                      </a:srgbClr>
                    </a:gs>
                    <a:gs pos="100000">
                      <a:srgbClr val="DDDDDD">
                        <a:alpha val="0"/>
                        <a:tint val="0"/>
                      </a:srgbClr>
                    </a:gs>
                  </a:gsLst>
                  <a:lin ang="2700000" scaled="1"/>
                  <a:tileRect/>
                </a:gradFill>
                <a:ln w="28575">
                  <a:solidFill>
                    <a:srgbClr val="F2F2F2"/>
                  </a:solidFill>
                  <a:miter lim="800000"/>
                  <a:headEnd/>
                  <a:tailEnd/>
                </a:ln>
                <a:effectLst>
                  <a:outerShdw blurRad="88900" dist="75434" dir="2699985" rotWithShape="0">
                    <a:scrgbClr r="0" g="0" b="0">
                      <a:alpha val="23000"/>
                    </a:scrgbClr>
                  </a:outerShdw>
                </a:effectLst>
              </p:spPr>
            </p:cxnSp>
          </p:grpSp>
          <p:sp>
            <p:nvSpPr>
              <p:cNvPr id="15" name="文本框 17"/>
              <p:cNvSpPr txBox="1"/>
              <p:nvPr/>
            </p:nvSpPr>
            <p:spPr bwMode="gray">
              <a:xfrm>
                <a:off x="5807948" y="2623158"/>
                <a:ext cx="1592205" cy="738664"/>
              </a:xfrm>
              <a:prstGeom prst="rect">
                <a:avLst/>
              </a:prstGeom>
              <a:noFill/>
              <a:effectLst/>
            </p:spPr>
            <p:txBody>
              <a:bodyPr wrap="square" lIns="0" tIns="0" rIns="0" bIns="0">
                <a:spAutoFit/>
              </a:bodyPr>
              <a:lstStyle>
                <a:defPPr>
                  <a:defRPr lang="en-US"/>
                </a:defPPr>
                <a:lvl1pPr lvl="0" defTabSz="914400">
                  <a:lnSpc>
                    <a:spcPct val="150000"/>
                  </a:lnSpc>
                  <a:defRPr sz="2000" b="1" kern="0">
                    <a:solidFill>
                      <a:srgbClr val="1D1D1A"/>
                    </a:solidFill>
                    <a:effectLst/>
                    <a:latin typeface="微软雅黑" pitchFamily="34" charset="-122"/>
                    <a:ea typeface="微软雅黑" pitchFamily="34" charset="-122"/>
                    <a:cs typeface="Arial" pitchFamily="34" charset="0"/>
                  </a:defRPr>
                </a:lvl1pPr>
              </a:lstStyle>
              <a:p>
                <a:pPr fontAlgn="ctr" hangingPunct="0">
                  <a:lnSpc>
                    <a:spcPct val="100000"/>
                  </a:lnSpc>
                </a:pPr>
                <a:r>
                  <a:rPr lang="en-US" sz="2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Experience assurance</a:t>
                </a:r>
              </a:p>
            </p:txBody>
          </p:sp>
          <p:sp>
            <p:nvSpPr>
              <p:cNvPr id="16" name="文本框 12"/>
              <p:cNvSpPr txBox="1"/>
              <p:nvPr/>
            </p:nvSpPr>
            <p:spPr bwMode="gray">
              <a:xfrm>
                <a:off x="5740800" y="3430588"/>
                <a:ext cx="2300062" cy="830997"/>
              </a:xfrm>
              <a:prstGeom prst="rect">
                <a:avLst/>
              </a:prstGeom>
              <a:noFill/>
            </p:spPr>
            <p:txBody>
              <a:bodyPr wrap="square">
                <a:spAutoFit/>
              </a:bodyPr>
              <a:lstStyle>
                <a:defPPr>
                  <a:defRPr lang="en-US"/>
                </a:defPPr>
                <a:lvl1pPr marL="182563" lvl="0" indent="-182563" defTabSz="913765" fontAlgn="base">
                  <a:lnSpc>
                    <a:spcPct val="130000"/>
                  </a:lnSpc>
                  <a:spcBef>
                    <a:spcPct val="0"/>
                  </a:spcBef>
                  <a:spcAft>
                    <a:spcPct val="0"/>
                  </a:spcAft>
                  <a:buFont typeface="Arial" panose="020B0604020202020204" pitchFamily="34" charset="0"/>
                  <a:buChar char="•"/>
                  <a:defRPr sz="1600" kern="0">
                    <a:latin typeface="Microsoft YaHei" panose="020B0503020204020204" pitchFamily="34" charset="-122"/>
                    <a:ea typeface="Microsoft YaHei" panose="020B0503020204020204" pitchFamily="34" charset="-122"/>
                  </a:defRPr>
                </a:lvl1pPr>
              </a:lstStyle>
              <a:p>
                <a:pPr fontAlgn="ctr" hangingPunct="0">
                  <a:lnSpc>
                    <a:spcPct val="100000"/>
                  </a:lnSpc>
                </a:pPr>
                <a:r>
                  <a:rPr lang="en-US"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slicing</a:t>
                </a:r>
              </a:p>
              <a:p>
                <a:pPr fontAlgn="ctr" hangingPunct="0">
                  <a:lnSpc>
                    <a:spcPct val="100000"/>
                  </a:lnSpc>
                </a:pPr>
                <a:r>
                  <a:rPr lang="en-US"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In-band flow measurement</a:t>
                </a:r>
              </a:p>
            </p:txBody>
          </p:sp>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4612088" y="3141908"/>
                <a:ext cx="1063780" cy="1003568"/>
              </a:xfrm>
              <a:prstGeom prst="rect">
                <a:avLst/>
              </a:prstGeom>
            </p:spPr>
          </p:pic>
        </p:grpSp>
        <p:grpSp>
          <p:nvGrpSpPr>
            <p:cNvPr id="7" name="组合 6"/>
            <p:cNvGrpSpPr/>
            <p:nvPr/>
          </p:nvGrpSpPr>
          <p:grpSpPr bwMode="gray">
            <a:xfrm>
              <a:off x="8043343" y="2476260"/>
              <a:ext cx="3365382" cy="2334864"/>
              <a:chOff x="8043343" y="2476260"/>
              <a:chExt cx="3365382" cy="2334864"/>
            </a:xfrm>
          </p:grpSpPr>
          <p:grpSp>
            <p:nvGrpSpPr>
              <p:cNvPr id="8" name="组合 7"/>
              <p:cNvGrpSpPr/>
              <p:nvPr/>
            </p:nvGrpSpPr>
            <p:grpSpPr bwMode="gray">
              <a:xfrm>
                <a:off x="8043343" y="2476260"/>
                <a:ext cx="3365382" cy="2334864"/>
                <a:chOff x="4776896" y="859188"/>
                <a:chExt cx="3203547" cy="3429602"/>
              </a:xfrm>
              <a:scene3d>
                <a:camera prst="perspectiveRight"/>
                <a:lightRig rig="threePt" dir="t"/>
              </a:scene3d>
            </p:grpSpPr>
            <p:sp>
              <p:nvSpPr>
                <p:cNvPr id="12" name="矩形 11"/>
                <p:cNvSpPr/>
                <p:nvPr/>
              </p:nvSpPr>
              <p:spPr bwMode="gray">
                <a:xfrm>
                  <a:off x="4776897" y="859188"/>
                  <a:ext cx="3203546" cy="3429602"/>
                </a:xfrm>
                <a:prstGeom prst="rect">
                  <a:avLst/>
                </a:prstGeom>
                <a:gradFill flip="none" rotWithShape="1">
                  <a:gsLst>
                    <a:gs pos="20000">
                      <a:srgbClr val="BFBFBF">
                        <a:alpha val="18000"/>
                      </a:srgbClr>
                    </a:gs>
                    <a:gs pos="80000">
                      <a:srgbClr val="FFFFFF">
                        <a:alpha val="6000"/>
                      </a:srgbClr>
                    </a:gs>
                    <a:gs pos="100000">
                      <a:srgbClr val="DDDDDD">
                        <a:alpha val="0"/>
                        <a:tint val="0"/>
                      </a:srgbClr>
                    </a:gs>
                  </a:gsLst>
                  <a:lin ang="2700000" scaled="1"/>
                  <a:tileRect/>
                </a:gradFill>
                <a:ln w="9525">
                  <a:solidFill>
                    <a:srgbClr val="F2F2F2"/>
                  </a:solidFill>
                  <a:miter lim="800000"/>
                  <a:headEnd/>
                  <a:tailEnd/>
                </a:ln>
                <a:effectLst>
                  <a:outerShdw blurRad="88900" dist="75434" dir="2699985" rotWithShape="0">
                    <a:scrgbClr r="0" g="0" b="0">
                      <a:alpha val="23000"/>
                    </a:scrgbClr>
                  </a:outerShdw>
                </a:effectLst>
              </p:spPr>
              <p:txBody>
                <a:bodyPr wrap="square"/>
                <a:lstStyle/>
                <a:p>
                  <a:pPr defTabSz="304800" eaLnBrk="0" fontAlgn="ctr" hangingPunct="0">
                    <a:spcBef>
                      <a:spcPct val="0"/>
                    </a:spcBef>
                    <a:spcAft>
                      <a:spcPct val="0"/>
                    </a:spcAft>
                  </a:pPr>
                  <a:endParaRPr lang="en-US" altLang="zh-CN" sz="11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3" name="直接连接符 12"/>
                <p:cNvCxnSpPr/>
                <p:nvPr/>
              </p:nvCxnSpPr>
              <p:spPr bwMode="gray">
                <a:xfrm>
                  <a:off x="4776896" y="859188"/>
                  <a:ext cx="0" cy="3429602"/>
                </a:xfrm>
                <a:prstGeom prst="line">
                  <a:avLst/>
                </a:prstGeom>
                <a:gradFill flip="none" rotWithShape="1">
                  <a:gsLst>
                    <a:gs pos="20000">
                      <a:srgbClr val="BFBFBF">
                        <a:alpha val="18000"/>
                      </a:srgbClr>
                    </a:gs>
                    <a:gs pos="80000">
                      <a:srgbClr val="FFFFFF">
                        <a:alpha val="6000"/>
                      </a:srgbClr>
                    </a:gs>
                    <a:gs pos="100000">
                      <a:srgbClr val="DDDDDD">
                        <a:alpha val="0"/>
                        <a:tint val="0"/>
                      </a:srgbClr>
                    </a:gs>
                  </a:gsLst>
                  <a:lin ang="2700000" scaled="1"/>
                  <a:tileRect/>
                </a:gradFill>
                <a:ln w="9525">
                  <a:solidFill>
                    <a:srgbClr val="F2F2F2"/>
                  </a:solidFill>
                  <a:miter lim="800000"/>
                  <a:headEnd/>
                  <a:tailEnd/>
                </a:ln>
                <a:effectLst>
                  <a:outerShdw blurRad="88900" dist="75434" dir="2699985" rotWithShape="0">
                    <a:scrgbClr r="0" g="0" b="0">
                      <a:alpha val="23000"/>
                    </a:scrgbClr>
                  </a:outerShdw>
                </a:effectLst>
              </p:spPr>
            </p:cxnSp>
          </p:grpSp>
          <p:sp>
            <p:nvSpPr>
              <p:cNvPr id="9" name="文本框 17"/>
              <p:cNvSpPr txBox="1"/>
              <p:nvPr/>
            </p:nvSpPr>
            <p:spPr bwMode="gray">
              <a:xfrm>
                <a:off x="9260906" y="2623158"/>
                <a:ext cx="1965894" cy="738664"/>
              </a:xfrm>
              <a:prstGeom prst="rect">
                <a:avLst/>
              </a:prstGeom>
              <a:noFill/>
              <a:effectLst/>
            </p:spPr>
            <p:txBody>
              <a:bodyPr wrap="square" lIns="0" tIns="0" rIns="0" bIns="0">
                <a:spAutoFit/>
              </a:bodyPr>
              <a:lstStyle>
                <a:defPPr>
                  <a:defRPr lang="en-US"/>
                </a:defPPr>
                <a:lvl1pPr lvl="0" defTabSz="914400">
                  <a:lnSpc>
                    <a:spcPct val="150000"/>
                  </a:lnSpc>
                  <a:defRPr sz="2000" b="1" kern="0">
                    <a:solidFill>
                      <a:srgbClr val="1D1D1A"/>
                    </a:solidFill>
                    <a:effectLst/>
                    <a:latin typeface="微软雅黑" pitchFamily="34" charset="-122"/>
                    <a:ea typeface="微软雅黑" pitchFamily="34" charset="-122"/>
                    <a:cs typeface="Arial" pitchFamily="34" charset="0"/>
                  </a:defRPr>
                </a:lvl1pPr>
              </a:lstStyle>
              <a:p>
                <a:pPr fontAlgn="ctr" hangingPunct="0">
                  <a:lnSpc>
                    <a:spcPct val="100000"/>
                  </a:lnSpc>
                </a:pPr>
                <a:r>
                  <a:rPr lang="en-US" sz="2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Intelligent applications</a:t>
                </a:r>
              </a:p>
            </p:txBody>
          </p:sp>
          <p:sp>
            <p:nvSpPr>
              <p:cNvPr id="10" name="文本框 12"/>
              <p:cNvSpPr txBox="1"/>
              <p:nvPr/>
            </p:nvSpPr>
            <p:spPr bwMode="gray">
              <a:xfrm>
                <a:off x="9136661" y="3430588"/>
                <a:ext cx="2090139" cy="584775"/>
              </a:xfrm>
              <a:prstGeom prst="rect">
                <a:avLst/>
              </a:prstGeom>
              <a:noFill/>
            </p:spPr>
            <p:txBody>
              <a:bodyPr wrap="square">
                <a:spAutoFit/>
              </a:bodyPr>
              <a:lstStyle>
                <a:defPPr>
                  <a:defRPr lang="en-US"/>
                </a:defPPr>
                <a:lvl1pPr marL="182563" lvl="0" indent="-182563" defTabSz="913765" fontAlgn="base">
                  <a:lnSpc>
                    <a:spcPct val="130000"/>
                  </a:lnSpc>
                  <a:spcBef>
                    <a:spcPct val="0"/>
                  </a:spcBef>
                  <a:spcAft>
                    <a:spcPct val="0"/>
                  </a:spcAft>
                  <a:buFont typeface="Arial" panose="020B0604020202020204" pitchFamily="34" charset="0"/>
                  <a:buChar char="•"/>
                  <a:defRPr sz="1600" kern="0">
                    <a:latin typeface="Microsoft YaHei" panose="020B0503020204020204" pitchFamily="34" charset="-122"/>
                    <a:ea typeface="Microsoft YaHei" panose="020B0503020204020204" pitchFamily="34" charset="-122"/>
                  </a:defRPr>
                </a:lvl1pPr>
              </a:lstStyle>
              <a:p>
                <a:pPr fontAlgn="ctr" hangingPunct="0">
                  <a:lnSpc>
                    <a:spcPct val="100000"/>
                  </a:lnSpc>
                </a:pPr>
                <a:r>
                  <a:rPr lang="en-US"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APN6</a:t>
                </a:r>
              </a:p>
              <a:p>
                <a:pPr fontAlgn="ctr" hangingPunct="0">
                  <a:lnSpc>
                    <a:spcPct val="100000"/>
                  </a:lnSpc>
                </a:pPr>
                <a:r>
                  <a:rPr lang="en-US"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SFC</a:t>
                </a:r>
              </a:p>
            </p:txBody>
          </p:sp>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8253267" y="3252795"/>
                <a:ext cx="781794" cy="781794"/>
              </a:xfrm>
              <a:prstGeom prst="rect">
                <a:avLst/>
              </a:prstGeom>
            </p:spPr>
          </p:pic>
        </p:grpSp>
      </p:grpSp>
    </p:spTree>
    <p:extLst>
      <p:ext uri="{BB962C8B-B14F-4D97-AF65-F5344CB8AC3E}">
        <p14:creationId xmlns:p14="http://schemas.microsoft.com/office/powerpoint/2010/main" val="586190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IPE Development Phases</a:t>
            </a:r>
            <a:endParaRPr lang="en-US" dirty="0"/>
          </a:p>
        </p:txBody>
      </p:sp>
      <p:sp>
        <p:nvSpPr>
          <p:cNvPr id="3" name="文本占位符 2"/>
          <p:cNvSpPr>
            <a:spLocks noGrp="1"/>
          </p:cNvSpPr>
          <p:nvPr>
            <p:ph type="body" sz="quarter" idx="10"/>
          </p:nvPr>
        </p:nvSpPr>
        <p:spPr bwMode="gray">
          <a:xfrm>
            <a:off x="455612" y="4799118"/>
            <a:ext cx="11293476" cy="1392482"/>
          </a:xfrm>
        </p:spPr>
        <p:txBody>
          <a:bodyPr/>
          <a:lstStyle/>
          <a:p>
            <a:r>
              <a:rPr lang="en-US" sz="1600" dirty="0" smtClean="0"/>
              <a:t>The next-generation Internet requires more than just IPv6, which is only a starting point and platform for innovation of the next-generation Internet. The IPE roadmap facilitates systematic network evolution. With the large-scale deployment of IPv6, IPE technologies represented by SRv6 will be widely used to build intelligent, simplified, and automated next-generation networks with committed SLAs.</a:t>
            </a:r>
            <a:endParaRPr lang="en-US" sz="1600" dirty="0"/>
          </a:p>
        </p:txBody>
      </p:sp>
      <p:sp>
        <p:nvSpPr>
          <p:cNvPr id="4" name="圆角矩形 75"/>
          <p:cNvSpPr/>
          <p:nvPr/>
        </p:nvSpPr>
        <p:spPr bwMode="gray">
          <a:xfrm>
            <a:off x="471487" y="1020979"/>
            <a:ext cx="3278546" cy="35052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Phase 1: network programming</a:t>
            </a:r>
          </a:p>
        </p:txBody>
      </p:sp>
      <p:sp>
        <p:nvSpPr>
          <p:cNvPr id="5" name="圆角矩形 75"/>
          <p:cNvSpPr/>
          <p:nvPr/>
        </p:nvSpPr>
        <p:spPr bwMode="gray">
          <a:xfrm>
            <a:off x="471487" y="1409599"/>
            <a:ext cx="3278546" cy="3440896"/>
          </a:xfrm>
          <a:prstGeom prst="roundRect">
            <a:avLst>
              <a:gd name="adj" fmla="val 2049"/>
            </a:avLst>
          </a:prstGeom>
          <a:noFill/>
          <a:ln w="9525" cap="flat" cmpd="sng" algn="ctr">
            <a:solidFill>
              <a:sysClr val="window" lastClr="FFFFFF">
                <a:lumMod val="75000"/>
              </a:sysClr>
            </a:solidFill>
            <a:prstDash val="solid"/>
            <a:miter lim="800000"/>
          </a:ln>
          <a:effectLst/>
        </p:spPr>
        <p:txBody>
          <a:bodyPr wrap="square" lIns="72000" tIns="72000" rIns="72000" bIns="72000" rtlCol="0" anchor="t" anchorCtr="0"/>
          <a:lstStyle/>
          <a:p>
            <a:pPr marL="171450" lvl="0" indent="-171450" defTabSz="914400" fontAlgn="ctr">
              <a:lnSpc>
                <a:spcPct val="130000"/>
              </a:lnSpc>
              <a:buFont typeface="Arial" panose="020B0604020202020204" pitchFamily="34" charset="0"/>
              <a:buChar cha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Simplified, </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partial </a:t>
            </a: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autonomous networks</a:t>
            </a:r>
          </a:p>
          <a:p>
            <a:pPr marL="360000" indent="-180000" defTabSz="914400" fontAlgn="ctr">
              <a:lnSpc>
                <a:spcPct val="130000"/>
              </a:lnSpc>
              <a:buFont typeface="Huawei Sans" panose="020C0503030203020204" pitchFamily="34" charset="0"/>
              <a:buChar cha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Based on SRv6 BE/Policy, featuring fast service provisioning, flexible path control, and automated configuration </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delivery.</a:t>
            </a:r>
            <a:endPar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75"/>
          <p:cNvSpPr/>
          <p:nvPr/>
        </p:nvSpPr>
        <p:spPr bwMode="gray">
          <a:xfrm>
            <a:off x="4140869" y="1020979"/>
            <a:ext cx="3678630" cy="35052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Phase 2: user experience assurance</a:t>
            </a:r>
          </a:p>
        </p:txBody>
      </p:sp>
      <p:sp>
        <p:nvSpPr>
          <p:cNvPr id="7" name="圆角矩形 75"/>
          <p:cNvSpPr/>
          <p:nvPr/>
        </p:nvSpPr>
        <p:spPr bwMode="gray">
          <a:xfrm>
            <a:off x="4140869" y="1409599"/>
            <a:ext cx="3678630" cy="3440896"/>
          </a:xfrm>
          <a:prstGeom prst="roundRect">
            <a:avLst>
              <a:gd name="adj" fmla="val 2049"/>
            </a:avLst>
          </a:prstGeom>
          <a:noFill/>
          <a:ln w="9525" cap="flat" cmpd="sng" algn="ctr">
            <a:solidFill>
              <a:sysClr val="window" lastClr="FFFFFF">
                <a:lumMod val="75000"/>
              </a:sysClr>
            </a:solidFill>
            <a:prstDash val="solid"/>
            <a:miter lim="800000"/>
          </a:ln>
          <a:effectLst/>
        </p:spPr>
        <p:txBody>
          <a:bodyPr wrap="square" lIns="72000" tIns="72000" rIns="72000" bIns="72000" rtlCol="0" anchor="t" anchorCtr="0"/>
          <a:lstStyle/>
          <a:p>
            <a:pPr marL="171450" lvl="0" indent="-171450" defTabSz="914400" fontAlgn="ctr">
              <a:lnSpc>
                <a:spcPct val="130000"/>
              </a:lnSpc>
              <a:buFont typeface="Arial" panose="020B0604020202020204" pitchFamily="34" charset="0"/>
              <a:buChar cha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Experience-guaranteed, </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conditional </a:t>
            </a: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autonomous networks:</a:t>
            </a:r>
          </a:p>
          <a:p>
            <a:pPr marL="360000" indent="-180000" defTabSz="914400" fontAlgn="ctr">
              <a:lnSpc>
                <a:spcPct val="130000"/>
              </a:lnSpc>
              <a:buFont typeface="Huawei Sans" panose="020C0503030203020204" pitchFamily="34" charset="0"/>
              <a:buChar cha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Based on new technologies such as network slicing, in-band flow measurement, new multicast, deterministic forwarding, and security, featuring visualized and optimal user </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experience.</a:t>
            </a:r>
            <a:endPar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75"/>
          <p:cNvSpPr/>
          <p:nvPr/>
        </p:nvSpPr>
        <p:spPr bwMode="gray">
          <a:xfrm>
            <a:off x="8182017" y="1020979"/>
            <a:ext cx="3558017" cy="35052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Phase 3: application-driven network</a:t>
            </a:r>
          </a:p>
        </p:txBody>
      </p:sp>
      <p:sp>
        <p:nvSpPr>
          <p:cNvPr id="9" name="圆角矩形 75"/>
          <p:cNvSpPr/>
          <p:nvPr/>
        </p:nvSpPr>
        <p:spPr bwMode="gray">
          <a:xfrm>
            <a:off x="8182017" y="1409599"/>
            <a:ext cx="3558017" cy="3440896"/>
          </a:xfrm>
          <a:prstGeom prst="roundRect">
            <a:avLst>
              <a:gd name="adj" fmla="val 2049"/>
            </a:avLst>
          </a:prstGeom>
          <a:noFill/>
          <a:ln w="9525" cap="flat" cmpd="sng" algn="ctr">
            <a:solidFill>
              <a:sysClr val="window" lastClr="FFFFFF">
                <a:lumMod val="75000"/>
              </a:sysClr>
            </a:solidFill>
            <a:prstDash val="solid"/>
            <a:miter lim="800000"/>
          </a:ln>
          <a:effectLst/>
        </p:spPr>
        <p:txBody>
          <a:bodyPr wrap="square" lIns="72000" tIns="72000" rIns="72000" bIns="72000" rtlCol="0" anchor="t" anchorCtr="0"/>
          <a:lstStyle/>
          <a:p>
            <a:pPr marL="171450" lvl="0" indent="-171450" defTabSz="914400" fontAlgn="ctr">
              <a:lnSpc>
                <a:spcPct val="130000"/>
              </a:lnSpc>
              <a:buFont typeface="Arial" panose="020B0604020202020204" pitchFamily="34" charset="0"/>
              <a:buChar cha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Application-aware, highly autonomous networks:</a:t>
            </a:r>
          </a:p>
          <a:p>
            <a:pPr marL="360000" indent="-180000" defTabSz="914400" fontAlgn="ctr">
              <a:lnSpc>
                <a:spcPct val="130000"/>
              </a:lnSpc>
              <a:buFont typeface="Huawei Sans" panose="020C0503030203020204" pitchFamily="34" charset="0"/>
              <a:buChar cha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Application-aware network, application-driven network programming, and per-flow SLA </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assurance.</a:t>
            </a:r>
            <a:endPar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Right Arrow 157"/>
          <p:cNvSpPr/>
          <p:nvPr/>
        </p:nvSpPr>
        <p:spPr bwMode="gray">
          <a:xfrm>
            <a:off x="3797702" y="2052185"/>
            <a:ext cx="325358" cy="257373"/>
          </a:xfrm>
          <a:prstGeom prst="rightArrow">
            <a:avLst>
              <a:gd name="adj1" fmla="val 40000"/>
              <a:gd name="adj2" fmla="val 50000"/>
            </a:avLst>
          </a:prstGeom>
          <a:gradFill flip="none" rotWithShape="1">
            <a:gsLst>
              <a:gs pos="15000">
                <a:schemeClr val="accent1">
                  <a:lumMod val="5000"/>
                  <a:lumOff val="95000"/>
                  <a:alpha val="0"/>
                </a:schemeClr>
              </a:gs>
              <a:gs pos="81000">
                <a:srgbClr val="BEE9EE"/>
              </a:gs>
            </a:gsLst>
            <a:lin ang="0" scaled="1"/>
            <a:tileRect/>
          </a:gradFill>
          <a:ln w="15875">
            <a:gradFill flip="none" rotWithShape="1">
              <a:gsLst>
                <a:gs pos="0">
                  <a:schemeClr val="accent1">
                    <a:lumMod val="5000"/>
                    <a:lumOff val="95000"/>
                  </a:schemeClr>
                </a:gs>
                <a:gs pos="100000">
                  <a:srgbClr val="94DAE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Right Arrow 157"/>
          <p:cNvSpPr/>
          <p:nvPr/>
        </p:nvSpPr>
        <p:spPr bwMode="gray">
          <a:xfrm>
            <a:off x="7841865" y="2052185"/>
            <a:ext cx="325358" cy="257373"/>
          </a:xfrm>
          <a:prstGeom prst="rightArrow">
            <a:avLst>
              <a:gd name="adj1" fmla="val 40000"/>
              <a:gd name="adj2" fmla="val 50000"/>
            </a:avLst>
          </a:prstGeom>
          <a:gradFill flip="none" rotWithShape="1">
            <a:gsLst>
              <a:gs pos="15000">
                <a:schemeClr val="accent1">
                  <a:lumMod val="5000"/>
                  <a:lumOff val="95000"/>
                  <a:alpha val="0"/>
                </a:schemeClr>
              </a:gs>
              <a:gs pos="81000">
                <a:srgbClr val="BEE9EE"/>
              </a:gs>
            </a:gsLst>
            <a:lin ang="0" scaled="1"/>
            <a:tileRect/>
          </a:gradFill>
          <a:ln w="15875">
            <a:gradFill flip="none" rotWithShape="1">
              <a:gsLst>
                <a:gs pos="0">
                  <a:schemeClr val="accent1">
                    <a:lumMod val="5000"/>
                    <a:lumOff val="95000"/>
                  </a:schemeClr>
                </a:gs>
                <a:gs pos="100000">
                  <a:srgbClr val="94DAE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Freeform 6">
            <a:extLst>
              <a:ext uri="{FF2B5EF4-FFF2-40B4-BE49-F238E27FC236}">
                <a16:creationId xmlns="" xmlns:a16="http://schemas.microsoft.com/office/drawing/2014/main" id="{1DDAE334-5373-48EC-B950-433D96DA67C7}"/>
              </a:ext>
            </a:extLst>
          </p:cNvPr>
          <p:cNvSpPr>
            <a:spLocks/>
          </p:cNvSpPr>
          <p:nvPr/>
        </p:nvSpPr>
        <p:spPr bwMode="gray">
          <a:xfrm>
            <a:off x="8184131" y="4220834"/>
            <a:ext cx="1103097" cy="494926"/>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solidFill>
            <a:schemeClr val="bg1"/>
          </a:solidFill>
          <a:ln w="15875" cap="flat">
            <a:solidFill>
              <a:schemeClr val="bg2">
                <a:lumMod val="90000"/>
              </a:schemeClr>
            </a:solidFill>
            <a:prstDash val="solid"/>
            <a:miter lim="800000"/>
            <a:headEnd/>
            <a:tailEnd/>
          </a:ln>
        </p:spPr>
        <p:txBody>
          <a:bodyPr wrap="square" lIns="37596" tIns="18797" rIns="37596" bIns="18797"/>
          <a:lstStyle>
            <a:defPPr>
              <a:defRPr lang="en-US"/>
            </a:defPPr>
            <a:lvl1pPr algn="l" rtl="0" fontAlgn="base">
              <a:spcBef>
                <a:spcPct val="0"/>
              </a:spcBef>
              <a:spcAft>
                <a:spcPct val="0"/>
              </a:spcAft>
              <a:defRPr sz="2800" b="1" kern="1200">
                <a:solidFill>
                  <a:schemeClr val="tx1"/>
                </a:solidFill>
                <a:latin typeface="华文细黑"/>
                <a:ea typeface="华文细黑"/>
                <a:cs typeface="Arial" charset="0"/>
              </a:defRPr>
            </a:lvl1pPr>
            <a:lvl2pPr marL="457109" algn="l" rtl="0" fontAlgn="base">
              <a:spcBef>
                <a:spcPct val="0"/>
              </a:spcBef>
              <a:spcAft>
                <a:spcPct val="0"/>
              </a:spcAft>
              <a:defRPr sz="2800" b="1" kern="1200">
                <a:solidFill>
                  <a:schemeClr val="tx1"/>
                </a:solidFill>
                <a:latin typeface="华文细黑"/>
                <a:ea typeface="华文细黑"/>
                <a:cs typeface="Arial" charset="0"/>
              </a:defRPr>
            </a:lvl2pPr>
            <a:lvl3pPr marL="914216" algn="l" rtl="0" fontAlgn="base">
              <a:spcBef>
                <a:spcPct val="0"/>
              </a:spcBef>
              <a:spcAft>
                <a:spcPct val="0"/>
              </a:spcAft>
              <a:defRPr sz="2800" b="1" kern="1200">
                <a:solidFill>
                  <a:schemeClr val="tx1"/>
                </a:solidFill>
                <a:latin typeface="华文细黑"/>
                <a:ea typeface="华文细黑"/>
                <a:cs typeface="Arial" charset="0"/>
              </a:defRPr>
            </a:lvl3pPr>
            <a:lvl4pPr marL="1371325" algn="l" rtl="0" fontAlgn="base">
              <a:spcBef>
                <a:spcPct val="0"/>
              </a:spcBef>
              <a:spcAft>
                <a:spcPct val="0"/>
              </a:spcAft>
              <a:defRPr sz="2800" b="1" kern="1200">
                <a:solidFill>
                  <a:schemeClr val="tx1"/>
                </a:solidFill>
                <a:latin typeface="华文细黑"/>
                <a:ea typeface="华文细黑"/>
                <a:cs typeface="Arial" charset="0"/>
              </a:defRPr>
            </a:lvl4pPr>
            <a:lvl5pPr marL="1828434" algn="l" rtl="0" fontAlgn="base">
              <a:spcBef>
                <a:spcPct val="0"/>
              </a:spcBef>
              <a:spcAft>
                <a:spcPct val="0"/>
              </a:spcAft>
              <a:defRPr sz="2800" b="1" kern="1200">
                <a:solidFill>
                  <a:schemeClr val="tx1"/>
                </a:solidFill>
                <a:latin typeface="华文细黑"/>
                <a:ea typeface="华文细黑"/>
                <a:cs typeface="Arial" charset="0"/>
              </a:defRPr>
            </a:lvl5pPr>
            <a:lvl6pPr marL="2285544" algn="l" defTabSz="914216" rtl="0" eaLnBrk="1" latinLnBrk="0" hangingPunct="1">
              <a:defRPr sz="2800" b="1" kern="1200">
                <a:solidFill>
                  <a:schemeClr val="tx1"/>
                </a:solidFill>
                <a:latin typeface="华文细黑"/>
                <a:ea typeface="华文细黑"/>
                <a:cs typeface="Arial" charset="0"/>
              </a:defRPr>
            </a:lvl6pPr>
            <a:lvl7pPr marL="2742648" algn="l" defTabSz="914216" rtl="0" eaLnBrk="1" latinLnBrk="0" hangingPunct="1">
              <a:defRPr sz="2800" b="1" kern="1200">
                <a:solidFill>
                  <a:schemeClr val="tx1"/>
                </a:solidFill>
                <a:latin typeface="华文细黑"/>
                <a:ea typeface="华文细黑"/>
                <a:cs typeface="Arial" charset="0"/>
              </a:defRPr>
            </a:lvl7pPr>
            <a:lvl8pPr marL="3199760" algn="l" defTabSz="914216" rtl="0" eaLnBrk="1" latinLnBrk="0" hangingPunct="1">
              <a:defRPr sz="2800" b="1" kern="1200">
                <a:solidFill>
                  <a:schemeClr val="tx1"/>
                </a:solidFill>
                <a:latin typeface="华文细黑"/>
                <a:ea typeface="华文细黑"/>
                <a:cs typeface="Arial" charset="0"/>
              </a:defRPr>
            </a:lvl8pPr>
            <a:lvl9pPr marL="3656867" algn="l" defTabSz="914216" rtl="0" eaLnBrk="1" latinLnBrk="0" hangingPunct="1">
              <a:defRPr sz="2800" b="1" kern="1200">
                <a:solidFill>
                  <a:schemeClr val="tx1"/>
                </a:solidFill>
                <a:latin typeface="华文细黑"/>
                <a:ea typeface="华文细黑"/>
                <a:cs typeface="Arial" charset="0"/>
              </a:defRPr>
            </a:lvl9pPr>
          </a:lstStyle>
          <a:p>
            <a:pPr defTabSz="333386" fontAlgn="ctr">
              <a:defRPr/>
            </a:pPr>
            <a:endParaRPr lang="en-US" altLang="zh-CN" sz="1200" kern="0" dirty="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4" name="Freeform 6">
            <a:extLst>
              <a:ext uri="{FF2B5EF4-FFF2-40B4-BE49-F238E27FC236}">
                <a16:creationId xmlns="" xmlns:a16="http://schemas.microsoft.com/office/drawing/2014/main" id="{1DDAE334-5373-48EC-B950-433D96DA67C7}"/>
              </a:ext>
            </a:extLst>
          </p:cNvPr>
          <p:cNvSpPr>
            <a:spLocks/>
          </p:cNvSpPr>
          <p:nvPr/>
        </p:nvSpPr>
        <p:spPr bwMode="gray">
          <a:xfrm>
            <a:off x="8184131" y="3615784"/>
            <a:ext cx="1103097" cy="494926"/>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solidFill>
            <a:schemeClr val="bg1"/>
          </a:solidFill>
          <a:ln w="15875" cap="flat">
            <a:solidFill>
              <a:schemeClr val="bg2">
                <a:lumMod val="90000"/>
              </a:schemeClr>
            </a:solidFill>
            <a:prstDash val="solid"/>
            <a:miter lim="800000"/>
            <a:headEnd/>
            <a:tailEnd/>
          </a:ln>
        </p:spPr>
        <p:txBody>
          <a:bodyPr wrap="square" lIns="37596" tIns="18797" rIns="37596" bIns="18797"/>
          <a:lstStyle>
            <a:defPPr>
              <a:defRPr lang="en-US"/>
            </a:defPPr>
            <a:lvl1pPr algn="l" rtl="0" fontAlgn="base">
              <a:spcBef>
                <a:spcPct val="0"/>
              </a:spcBef>
              <a:spcAft>
                <a:spcPct val="0"/>
              </a:spcAft>
              <a:defRPr sz="2800" b="1" kern="1200">
                <a:solidFill>
                  <a:schemeClr val="tx1"/>
                </a:solidFill>
                <a:latin typeface="华文细黑"/>
                <a:ea typeface="华文细黑"/>
                <a:cs typeface="Arial" charset="0"/>
              </a:defRPr>
            </a:lvl1pPr>
            <a:lvl2pPr marL="457109" algn="l" rtl="0" fontAlgn="base">
              <a:spcBef>
                <a:spcPct val="0"/>
              </a:spcBef>
              <a:spcAft>
                <a:spcPct val="0"/>
              </a:spcAft>
              <a:defRPr sz="2800" b="1" kern="1200">
                <a:solidFill>
                  <a:schemeClr val="tx1"/>
                </a:solidFill>
                <a:latin typeface="华文细黑"/>
                <a:ea typeface="华文细黑"/>
                <a:cs typeface="Arial" charset="0"/>
              </a:defRPr>
            </a:lvl2pPr>
            <a:lvl3pPr marL="914216" algn="l" rtl="0" fontAlgn="base">
              <a:spcBef>
                <a:spcPct val="0"/>
              </a:spcBef>
              <a:spcAft>
                <a:spcPct val="0"/>
              </a:spcAft>
              <a:defRPr sz="2800" b="1" kern="1200">
                <a:solidFill>
                  <a:schemeClr val="tx1"/>
                </a:solidFill>
                <a:latin typeface="华文细黑"/>
                <a:ea typeface="华文细黑"/>
                <a:cs typeface="Arial" charset="0"/>
              </a:defRPr>
            </a:lvl3pPr>
            <a:lvl4pPr marL="1371325" algn="l" rtl="0" fontAlgn="base">
              <a:spcBef>
                <a:spcPct val="0"/>
              </a:spcBef>
              <a:spcAft>
                <a:spcPct val="0"/>
              </a:spcAft>
              <a:defRPr sz="2800" b="1" kern="1200">
                <a:solidFill>
                  <a:schemeClr val="tx1"/>
                </a:solidFill>
                <a:latin typeface="华文细黑"/>
                <a:ea typeface="华文细黑"/>
                <a:cs typeface="Arial" charset="0"/>
              </a:defRPr>
            </a:lvl4pPr>
            <a:lvl5pPr marL="1828434" algn="l" rtl="0" fontAlgn="base">
              <a:spcBef>
                <a:spcPct val="0"/>
              </a:spcBef>
              <a:spcAft>
                <a:spcPct val="0"/>
              </a:spcAft>
              <a:defRPr sz="2800" b="1" kern="1200">
                <a:solidFill>
                  <a:schemeClr val="tx1"/>
                </a:solidFill>
                <a:latin typeface="华文细黑"/>
                <a:ea typeface="华文细黑"/>
                <a:cs typeface="Arial" charset="0"/>
              </a:defRPr>
            </a:lvl5pPr>
            <a:lvl6pPr marL="2285544" algn="l" defTabSz="914216" rtl="0" eaLnBrk="1" latinLnBrk="0" hangingPunct="1">
              <a:defRPr sz="2800" b="1" kern="1200">
                <a:solidFill>
                  <a:schemeClr val="tx1"/>
                </a:solidFill>
                <a:latin typeface="华文细黑"/>
                <a:ea typeface="华文细黑"/>
                <a:cs typeface="Arial" charset="0"/>
              </a:defRPr>
            </a:lvl6pPr>
            <a:lvl7pPr marL="2742648" algn="l" defTabSz="914216" rtl="0" eaLnBrk="1" latinLnBrk="0" hangingPunct="1">
              <a:defRPr sz="2800" b="1" kern="1200">
                <a:solidFill>
                  <a:schemeClr val="tx1"/>
                </a:solidFill>
                <a:latin typeface="华文细黑"/>
                <a:ea typeface="华文细黑"/>
                <a:cs typeface="Arial" charset="0"/>
              </a:defRPr>
            </a:lvl7pPr>
            <a:lvl8pPr marL="3199760" algn="l" defTabSz="914216" rtl="0" eaLnBrk="1" latinLnBrk="0" hangingPunct="1">
              <a:defRPr sz="2800" b="1" kern="1200">
                <a:solidFill>
                  <a:schemeClr val="tx1"/>
                </a:solidFill>
                <a:latin typeface="华文细黑"/>
                <a:ea typeface="华文细黑"/>
                <a:cs typeface="Arial" charset="0"/>
              </a:defRPr>
            </a:lvl8pPr>
            <a:lvl9pPr marL="3656867" algn="l" defTabSz="914216" rtl="0" eaLnBrk="1" latinLnBrk="0" hangingPunct="1">
              <a:defRPr sz="2800" b="1" kern="1200">
                <a:solidFill>
                  <a:schemeClr val="tx1"/>
                </a:solidFill>
                <a:latin typeface="华文细黑"/>
                <a:ea typeface="华文细黑"/>
                <a:cs typeface="Arial" charset="0"/>
              </a:defRPr>
            </a:lvl9pPr>
          </a:lstStyle>
          <a:p>
            <a:pPr defTabSz="333386" fontAlgn="ctr">
              <a:defRPr/>
            </a:pPr>
            <a:endParaRPr lang="en-US" altLang="zh-CN" sz="1200" kern="0" dirty="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15" name="图片 114" descr="网络云2-蓝.png"/>
          <p:cNvPicPr>
            <a:picLocks noChangeAspect="1"/>
          </p:cNvPicPr>
          <p:nvPr/>
        </p:nvPicPr>
        <p:blipFill>
          <a:blip r:embed="rId3" cstate="print">
            <a:lum bright="70000" contrast="-70000"/>
          </a:blip>
          <a:stretch>
            <a:fillRect/>
          </a:stretch>
        </p:blipFill>
        <p:spPr bwMode="gray">
          <a:xfrm>
            <a:off x="1191798" y="3435678"/>
            <a:ext cx="1720451" cy="1000066"/>
          </a:xfrm>
          <a:prstGeom prst="rect">
            <a:avLst/>
          </a:prstGeom>
        </p:spPr>
      </p:pic>
      <p:pic>
        <p:nvPicPr>
          <p:cNvPr id="118"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gray">
          <a:xfrm>
            <a:off x="1673719" y="3714125"/>
            <a:ext cx="270829" cy="221587"/>
          </a:xfrm>
          <a:prstGeom prst="rect">
            <a:avLst/>
          </a:prstGeom>
          <a:noFill/>
        </p:spPr>
      </p:pic>
      <p:pic>
        <p:nvPicPr>
          <p:cNvPr id="119"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gray">
          <a:xfrm>
            <a:off x="1673719" y="4056170"/>
            <a:ext cx="270829" cy="221587"/>
          </a:xfrm>
          <a:prstGeom prst="rect">
            <a:avLst/>
          </a:prstGeom>
          <a:noFill/>
        </p:spPr>
      </p:pic>
      <p:pic>
        <p:nvPicPr>
          <p:cNvPr id="120"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gray">
          <a:xfrm>
            <a:off x="2191892" y="3714125"/>
            <a:ext cx="270829" cy="221587"/>
          </a:xfrm>
          <a:prstGeom prst="rect">
            <a:avLst/>
          </a:prstGeom>
          <a:noFill/>
        </p:spPr>
      </p:pic>
      <p:pic>
        <p:nvPicPr>
          <p:cNvPr id="121"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gray">
          <a:xfrm>
            <a:off x="2191892" y="4056170"/>
            <a:ext cx="270829" cy="221587"/>
          </a:xfrm>
          <a:prstGeom prst="rect">
            <a:avLst/>
          </a:prstGeom>
          <a:noFill/>
        </p:spPr>
      </p:pic>
      <p:pic>
        <p:nvPicPr>
          <p:cNvPr id="122"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gray">
          <a:xfrm>
            <a:off x="2710064" y="3714125"/>
            <a:ext cx="270829" cy="221587"/>
          </a:xfrm>
          <a:prstGeom prst="rect">
            <a:avLst/>
          </a:prstGeom>
          <a:noFill/>
        </p:spPr>
      </p:pic>
      <p:pic>
        <p:nvPicPr>
          <p:cNvPr id="123"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gray">
          <a:xfrm>
            <a:off x="2710064" y="4056170"/>
            <a:ext cx="270829" cy="221587"/>
          </a:xfrm>
          <a:prstGeom prst="rect">
            <a:avLst/>
          </a:prstGeom>
          <a:noFill/>
        </p:spPr>
      </p:pic>
      <p:cxnSp>
        <p:nvCxnSpPr>
          <p:cNvPr id="126" name="Straight Connector 30"/>
          <p:cNvCxnSpPr>
            <a:stCxn id="197" idx="3"/>
            <a:endCxn id="118" idx="1"/>
          </p:cNvCxnSpPr>
          <p:nvPr/>
        </p:nvCxnSpPr>
        <p:spPr bwMode="gray">
          <a:xfrm>
            <a:off x="1430896" y="3824919"/>
            <a:ext cx="242823" cy="0"/>
          </a:xfrm>
          <a:prstGeom prst="line">
            <a:avLst/>
          </a:prstGeom>
          <a:noFill/>
          <a:ln w="12700" cap="flat" cmpd="sng" algn="ctr">
            <a:solidFill>
              <a:sysClr val="windowText" lastClr="000000"/>
            </a:solidFill>
            <a:prstDash val="solid"/>
            <a:miter lim="800000"/>
          </a:ln>
          <a:effectLst/>
        </p:spPr>
      </p:cxnSp>
      <p:cxnSp>
        <p:nvCxnSpPr>
          <p:cNvPr id="152" name="Straight Connector 30"/>
          <p:cNvCxnSpPr>
            <a:stCxn id="198" idx="3"/>
            <a:endCxn id="119" idx="1"/>
          </p:cNvCxnSpPr>
          <p:nvPr/>
        </p:nvCxnSpPr>
        <p:spPr bwMode="gray">
          <a:xfrm>
            <a:off x="1430896" y="4166964"/>
            <a:ext cx="242823" cy="0"/>
          </a:xfrm>
          <a:prstGeom prst="line">
            <a:avLst/>
          </a:prstGeom>
          <a:noFill/>
          <a:ln w="12700" cap="flat" cmpd="sng" algn="ctr">
            <a:solidFill>
              <a:sysClr val="windowText" lastClr="000000"/>
            </a:solidFill>
            <a:prstDash val="solid"/>
            <a:miter lim="800000"/>
          </a:ln>
          <a:effectLst/>
        </p:spPr>
      </p:cxnSp>
      <p:cxnSp>
        <p:nvCxnSpPr>
          <p:cNvPr id="158" name="Straight Connector 30"/>
          <p:cNvCxnSpPr>
            <a:stCxn id="119" idx="3"/>
            <a:endCxn id="121" idx="1"/>
          </p:cNvCxnSpPr>
          <p:nvPr/>
        </p:nvCxnSpPr>
        <p:spPr bwMode="gray">
          <a:xfrm>
            <a:off x="1944548" y="4166964"/>
            <a:ext cx="247344" cy="0"/>
          </a:xfrm>
          <a:prstGeom prst="line">
            <a:avLst/>
          </a:prstGeom>
          <a:noFill/>
          <a:ln w="12700" cap="flat" cmpd="sng" algn="ctr">
            <a:solidFill>
              <a:sysClr val="windowText" lastClr="000000"/>
            </a:solidFill>
            <a:prstDash val="solid"/>
            <a:miter lim="800000"/>
          </a:ln>
          <a:effectLst/>
        </p:spPr>
      </p:cxnSp>
      <p:cxnSp>
        <p:nvCxnSpPr>
          <p:cNvPr id="165" name="Straight Connector 30"/>
          <p:cNvCxnSpPr>
            <a:stCxn id="121" idx="3"/>
            <a:endCxn id="123" idx="1"/>
          </p:cNvCxnSpPr>
          <p:nvPr/>
        </p:nvCxnSpPr>
        <p:spPr bwMode="gray">
          <a:xfrm>
            <a:off x="2462721" y="4166964"/>
            <a:ext cx="247343" cy="0"/>
          </a:xfrm>
          <a:prstGeom prst="line">
            <a:avLst/>
          </a:prstGeom>
          <a:noFill/>
          <a:ln w="12700" cap="flat" cmpd="sng" algn="ctr">
            <a:solidFill>
              <a:sysClr val="windowText" lastClr="000000"/>
            </a:solidFill>
            <a:prstDash val="solid"/>
            <a:miter lim="800000"/>
          </a:ln>
          <a:effectLst/>
        </p:spPr>
      </p:cxnSp>
      <p:cxnSp>
        <p:nvCxnSpPr>
          <p:cNvPr id="166" name="Straight Connector 30"/>
          <p:cNvCxnSpPr>
            <a:stCxn id="123" idx="3"/>
          </p:cNvCxnSpPr>
          <p:nvPr/>
        </p:nvCxnSpPr>
        <p:spPr bwMode="gray">
          <a:xfrm>
            <a:off x="2980893" y="4166964"/>
            <a:ext cx="245539" cy="0"/>
          </a:xfrm>
          <a:prstGeom prst="line">
            <a:avLst/>
          </a:prstGeom>
          <a:noFill/>
          <a:ln w="12700" cap="flat" cmpd="sng" algn="ctr">
            <a:solidFill>
              <a:sysClr val="windowText" lastClr="000000"/>
            </a:solidFill>
            <a:prstDash val="solid"/>
            <a:miter lim="800000"/>
          </a:ln>
          <a:effectLst/>
        </p:spPr>
      </p:cxnSp>
      <p:cxnSp>
        <p:nvCxnSpPr>
          <p:cNvPr id="167" name="Straight Connector 30"/>
          <p:cNvCxnSpPr>
            <a:stCxn id="118" idx="3"/>
            <a:endCxn id="120" idx="1"/>
          </p:cNvCxnSpPr>
          <p:nvPr/>
        </p:nvCxnSpPr>
        <p:spPr bwMode="gray">
          <a:xfrm>
            <a:off x="1944548" y="3824919"/>
            <a:ext cx="247344" cy="0"/>
          </a:xfrm>
          <a:prstGeom prst="line">
            <a:avLst/>
          </a:prstGeom>
          <a:noFill/>
          <a:ln w="12700" cap="flat" cmpd="sng" algn="ctr">
            <a:solidFill>
              <a:sysClr val="windowText" lastClr="000000"/>
            </a:solidFill>
            <a:prstDash val="solid"/>
            <a:miter lim="800000"/>
          </a:ln>
          <a:effectLst/>
        </p:spPr>
      </p:cxnSp>
      <p:cxnSp>
        <p:nvCxnSpPr>
          <p:cNvPr id="168" name="Straight Connector 30"/>
          <p:cNvCxnSpPr>
            <a:stCxn id="120" idx="3"/>
            <a:endCxn id="122" idx="1"/>
          </p:cNvCxnSpPr>
          <p:nvPr/>
        </p:nvCxnSpPr>
        <p:spPr bwMode="gray">
          <a:xfrm>
            <a:off x="2462720" y="3824919"/>
            <a:ext cx="247344" cy="0"/>
          </a:xfrm>
          <a:prstGeom prst="line">
            <a:avLst/>
          </a:prstGeom>
          <a:noFill/>
          <a:ln w="12700" cap="flat" cmpd="sng" algn="ctr">
            <a:solidFill>
              <a:sysClr val="windowText" lastClr="000000"/>
            </a:solidFill>
            <a:prstDash val="solid"/>
            <a:miter lim="800000"/>
          </a:ln>
          <a:effectLst/>
        </p:spPr>
      </p:cxnSp>
      <p:cxnSp>
        <p:nvCxnSpPr>
          <p:cNvPr id="169" name="Straight Connector 30"/>
          <p:cNvCxnSpPr>
            <a:stCxn id="122" idx="3"/>
          </p:cNvCxnSpPr>
          <p:nvPr/>
        </p:nvCxnSpPr>
        <p:spPr bwMode="gray">
          <a:xfrm>
            <a:off x="2980893" y="3824919"/>
            <a:ext cx="245539" cy="0"/>
          </a:xfrm>
          <a:prstGeom prst="line">
            <a:avLst/>
          </a:prstGeom>
          <a:noFill/>
          <a:ln w="12700" cap="flat" cmpd="sng" algn="ctr">
            <a:solidFill>
              <a:sysClr val="windowText" lastClr="000000"/>
            </a:solidFill>
            <a:prstDash val="solid"/>
            <a:miter lim="800000"/>
          </a:ln>
          <a:effectLst/>
        </p:spPr>
      </p:cxnSp>
      <p:sp>
        <p:nvSpPr>
          <p:cNvPr id="170" name="矩形 169"/>
          <p:cNvSpPr/>
          <p:nvPr/>
        </p:nvSpPr>
        <p:spPr bwMode="gray">
          <a:xfrm>
            <a:off x="2929907" y="4243401"/>
            <a:ext cx="867794"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Cloud</a:t>
            </a:r>
          </a:p>
        </p:txBody>
      </p:sp>
      <p:sp>
        <p:nvSpPr>
          <p:cNvPr id="171" name="矩形 170"/>
          <p:cNvSpPr/>
          <p:nvPr/>
        </p:nvSpPr>
        <p:spPr bwMode="gray">
          <a:xfrm>
            <a:off x="335963" y="3227509"/>
            <a:ext cx="1113984" cy="461665"/>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Lower-level subnet</a:t>
            </a:r>
          </a:p>
        </p:txBody>
      </p:sp>
      <p:pic>
        <p:nvPicPr>
          <p:cNvPr id="172" name="图片 171" descr="云计算-蓝.png"/>
          <p:cNvPicPr>
            <a:picLocks noChangeAspect="1"/>
          </p:cNvPicPr>
          <p:nvPr/>
        </p:nvPicPr>
        <p:blipFill>
          <a:blip r:embed="rId5" cstate="print"/>
          <a:stretch>
            <a:fillRect/>
          </a:stretch>
        </p:blipFill>
        <p:spPr bwMode="gray">
          <a:xfrm>
            <a:off x="3228390" y="4056170"/>
            <a:ext cx="270829" cy="221587"/>
          </a:xfrm>
          <a:prstGeom prst="rect">
            <a:avLst/>
          </a:prstGeom>
        </p:spPr>
      </p:pic>
      <p:pic>
        <p:nvPicPr>
          <p:cNvPr id="173" name="图片 172" descr="数据中心-蓝.png"/>
          <p:cNvPicPr>
            <a:picLocks noChangeAspect="1"/>
          </p:cNvPicPr>
          <p:nvPr/>
        </p:nvPicPr>
        <p:blipFill>
          <a:blip r:embed="rId6" cstate="print"/>
          <a:stretch>
            <a:fillRect/>
          </a:stretch>
        </p:blipFill>
        <p:spPr bwMode="gray">
          <a:xfrm>
            <a:off x="3229219" y="3715480"/>
            <a:ext cx="269171" cy="220231"/>
          </a:xfrm>
          <a:prstGeom prst="rect">
            <a:avLst/>
          </a:prstGeom>
        </p:spPr>
      </p:pic>
      <p:pic>
        <p:nvPicPr>
          <p:cNvPr id="182" name="图片 181" descr="大型网管-蓝.png"/>
          <p:cNvPicPr>
            <a:picLocks noChangeAspect="1"/>
          </p:cNvPicPr>
          <p:nvPr/>
        </p:nvPicPr>
        <p:blipFill>
          <a:blip r:embed="rId7" cstate="print"/>
          <a:stretch>
            <a:fillRect/>
          </a:stretch>
        </p:blipFill>
        <p:spPr bwMode="gray">
          <a:xfrm>
            <a:off x="691666" y="4056170"/>
            <a:ext cx="270000" cy="221070"/>
          </a:xfrm>
          <a:prstGeom prst="rect">
            <a:avLst/>
          </a:prstGeom>
        </p:spPr>
      </p:pic>
      <p:cxnSp>
        <p:nvCxnSpPr>
          <p:cNvPr id="183" name="Straight Connector 30"/>
          <p:cNvCxnSpPr>
            <a:endCxn id="197" idx="1"/>
          </p:cNvCxnSpPr>
          <p:nvPr/>
        </p:nvCxnSpPr>
        <p:spPr bwMode="gray">
          <a:xfrm flipV="1">
            <a:off x="846855" y="3824919"/>
            <a:ext cx="313212" cy="677"/>
          </a:xfrm>
          <a:prstGeom prst="line">
            <a:avLst/>
          </a:prstGeom>
          <a:noFill/>
          <a:ln w="12700" cap="flat" cmpd="sng" algn="ctr">
            <a:solidFill>
              <a:sysClr val="windowText" lastClr="000000"/>
            </a:solidFill>
            <a:prstDash val="solid"/>
            <a:miter lim="800000"/>
          </a:ln>
          <a:effectLst/>
        </p:spPr>
      </p:cxnSp>
      <p:sp>
        <p:nvSpPr>
          <p:cNvPr id="184" name="Freeform 159"/>
          <p:cNvSpPr/>
          <p:nvPr/>
        </p:nvSpPr>
        <p:spPr bwMode="gray">
          <a:xfrm flipH="1">
            <a:off x="553168" y="3634942"/>
            <a:ext cx="522889" cy="30077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54000" tIns="10800" rIns="54000" bIns="10800" rtlCol="0" anchor="b">
            <a:noAutofit/>
          </a:bodyPr>
          <a:lstStyle/>
          <a:p>
            <a:pPr algn="ctr" fontAlgn="ct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85" name="Straight Connector 30"/>
          <p:cNvCxnSpPr>
            <a:stCxn id="182" idx="3"/>
            <a:endCxn id="198" idx="1"/>
          </p:cNvCxnSpPr>
          <p:nvPr/>
        </p:nvCxnSpPr>
        <p:spPr bwMode="gray">
          <a:xfrm>
            <a:off x="961666" y="4166705"/>
            <a:ext cx="198401" cy="259"/>
          </a:xfrm>
          <a:prstGeom prst="line">
            <a:avLst/>
          </a:prstGeom>
          <a:noFill/>
          <a:ln w="12700" cap="flat" cmpd="sng" algn="ctr">
            <a:solidFill>
              <a:sysClr val="windowText" lastClr="000000"/>
            </a:solidFill>
            <a:prstDash val="solid"/>
            <a:miter lim="800000"/>
          </a:ln>
          <a:effectLst/>
        </p:spPr>
      </p:cxnSp>
      <p:sp>
        <p:nvSpPr>
          <p:cNvPr id="186" name="矩形 185"/>
          <p:cNvSpPr/>
          <p:nvPr/>
        </p:nvSpPr>
        <p:spPr bwMode="gray">
          <a:xfrm>
            <a:off x="423819" y="4243401"/>
            <a:ext cx="805693" cy="461665"/>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Campus network</a:t>
            </a:r>
          </a:p>
        </p:txBody>
      </p:sp>
      <p:sp>
        <p:nvSpPr>
          <p:cNvPr id="187" name="矩形 186"/>
          <p:cNvSpPr/>
          <p:nvPr/>
        </p:nvSpPr>
        <p:spPr bwMode="gray">
          <a:xfrm>
            <a:off x="2841408" y="3303025"/>
            <a:ext cx="1044792" cy="461665"/>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Traditional</a:t>
            </a:r>
          </a:p>
          <a:p>
            <a:pPr algn="ctr" fontAlgn="ctr"/>
            <a:r>
              <a:rPr lang="en-US" sz="1200" dirty="0">
                <a:solidFill>
                  <a:srgbClr val="1D1D1A"/>
                </a:solidFill>
                <a:latin typeface="Huawei Sans" panose="020C0503030203020204" pitchFamily="34" charset="0"/>
              </a:rPr>
              <a:t>DC</a:t>
            </a:r>
          </a:p>
        </p:txBody>
      </p:sp>
      <p:cxnSp>
        <p:nvCxnSpPr>
          <p:cNvPr id="188" name="Straight Connector 30"/>
          <p:cNvCxnSpPr>
            <a:stCxn id="197" idx="2"/>
            <a:endCxn id="198" idx="0"/>
          </p:cNvCxnSpPr>
          <p:nvPr/>
        </p:nvCxnSpPr>
        <p:spPr bwMode="gray">
          <a:xfrm>
            <a:off x="1295482" y="3935712"/>
            <a:ext cx="0" cy="120458"/>
          </a:xfrm>
          <a:prstGeom prst="line">
            <a:avLst/>
          </a:prstGeom>
          <a:noFill/>
          <a:ln w="12700" cap="flat" cmpd="sng" algn="ctr">
            <a:solidFill>
              <a:sysClr val="windowText" lastClr="000000"/>
            </a:solidFill>
            <a:prstDash val="solid"/>
            <a:miter lim="800000"/>
          </a:ln>
          <a:effectLst/>
        </p:spPr>
      </p:cxnSp>
      <p:cxnSp>
        <p:nvCxnSpPr>
          <p:cNvPr id="189" name="Straight Connector 30"/>
          <p:cNvCxnSpPr>
            <a:stCxn id="118" idx="2"/>
            <a:endCxn id="119" idx="0"/>
          </p:cNvCxnSpPr>
          <p:nvPr/>
        </p:nvCxnSpPr>
        <p:spPr bwMode="gray">
          <a:xfrm>
            <a:off x="1809134" y="3935712"/>
            <a:ext cx="0" cy="120458"/>
          </a:xfrm>
          <a:prstGeom prst="line">
            <a:avLst/>
          </a:prstGeom>
          <a:noFill/>
          <a:ln w="12700" cap="flat" cmpd="sng" algn="ctr">
            <a:solidFill>
              <a:sysClr val="windowText" lastClr="000000"/>
            </a:solidFill>
            <a:prstDash val="solid"/>
            <a:miter lim="800000"/>
          </a:ln>
          <a:effectLst/>
        </p:spPr>
      </p:cxnSp>
      <p:cxnSp>
        <p:nvCxnSpPr>
          <p:cNvPr id="190" name="Straight Connector 30"/>
          <p:cNvCxnSpPr>
            <a:stCxn id="120" idx="2"/>
            <a:endCxn id="121" idx="0"/>
          </p:cNvCxnSpPr>
          <p:nvPr/>
        </p:nvCxnSpPr>
        <p:spPr bwMode="gray">
          <a:xfrm>
            <a:off x="2327307" y="3935712"/>
            <a:ext cx="0" cy="120458"/>
          </a:xfrm>
          <a:prstGeom prst="line">
            <a:avLst/>
          </a:prstGeom>
          <a:noFill/>
          <a:ln w="12700" cap="flat" cmpd="sng" algn="ctr">
            <a:solidFill>
              <a:sysClr val="windowText" lastClr="000000"/>
            </a:solidFill>
            <a:prstDash val="solid"/>
            <a:miter lim="800000"/>
          </a:ln>
          <a:effectLst/>
        </p:spPr>
      </p:cxnSp>
      <p:cxnSp>
        <p:nvCxnSpPr>
          <p:cNvPr id="191" name="Straight Connector 30"/>
          <p:cNvCxnSpPr>
            <a:stCxn id="122" idx="2"/>
            <a:endCxn id="123" idx="0"/>
          </p:cNvCxnSpPr>
          <p:nvPr/>
        </p:nvCxnSpPr>
        <p:spPr bwMode="gray">
          <a:xfrm>
            <a:off x="2845479" y="3935712"/>
            <a:ext cx="0" cy="120458"/>
          </a:xfrm>
          <a:prstGeom prst="line">
            <a:avLst/>
          </a:prstGeom>
          <a:noFill/>
          <a:ln w="12700" cap="flat" cmpd="sng" algn="ctr">
            <a:solidFill>
              <a:sysClr val="windowText" lastClr="000000"/>
            </a:solidFill>
            <a:prstDash val="solid"/>
            <a:miter lim="800000"/>
          </a:ln>
          <a:effectLst/>
        </p:spPr>
      </p:cxnSp>
      <p:cxnSp>
        <p:nvCxnSpPr>
          <p:cNvPr id="192" name="肘形连接符 191"/>
          <p:cNvCxnSpPr>
            <a:stCxn id="197" idx="0"/>
            <a:endCxn id="122" idx="0"/>
          </p:cNvCxnSpPr>
          <p:nvPr/>
        </p:nvCxnSpPr>
        <p:spPr bwMode="gray">
          <a:xfrm rot="5400000" flipH="1" flipV="1">
            <a:off x="2070480" y="2939127"/>
            <a:ext cx="12700" cy="1549997"/>
          </a:xfrm>
          <a:prstGeom prst="bentConnector3">
            <a:avLst>
              <a:gd name="adj1" fmla="val 1349984"/>
            </a:avLst>
          </a:prstGeom>
          <a:noFill/>
          <a:ln w="12700" cap="flat" cmpd="sng" algn="ctr">
            <a:solidFill>
              <a:sysClr val="windowText" lastClr="000000"/>
            </a:solidFill>
            <a:prstDash val="solid"/>
            <a:miter lim="800000"/>
          </a:ln>
          <a:effectLst/>
        </p:spPr>
      </p:cxnSp>
      <p:cxnSp>
        <p:nvCxnSpPr>
          <p:cNvPr id="193" name="Straight Connector 30"/>
          <p:cNvCxnSpPr/>
          <p:nvPr/>
        </p:nvCxnSpPr>
        <p:spPr bwMode="gray">
          <a:xfrm>
            <a:off x="2076300" y="3441349"/>
            <a:ext cx="0" cy="103477"/>
          </a:xfrm>
          <a:prstGeom prst="line">
            <a:avLst/>
          </a:prstGeom>
          <a:noFill/>
          <a:ln w="12700" cap="flat" cmpd="sng" algn="ctr">
            <a:solidFill>
              <a:sysClr val="windowText" lastClr="000000"/>
            </a:solidFill>
            <a:prstDash val="solid"/>
            <a:miter lim="800000"/>
          </a:ln>
          <a:effectLst/>
        </p:spPr>
      </p:cxnSp>
      <p:pic>
        <p:nvPicPr>
          <p:cNvPr id="194" name="图片 19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1583259" y="3272311"/>
            <a:ext cx="868186" cy="160117"/>
          </a:xfrm>
          <a:prstGeom prst="rect">
            <a:avLst/>
          </a:prstGeom>
        </p:spPr>
      </p:pic>
      <p:pic>
        <p:nvPicPr>
          <p:cNvPr id="197"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gray">
          <a:xfrm>
            <a:off x="1160067" y="3714125"/>
            <a:ext cx="270829" cy="221587"/>
          </a:xfrm>
          <a:prstGeom prst="rect">
            <a:avLst/>
          </a:prstGeom>
          <a:noFill/>
        </p:spPr>
      </p:pic>
      <p:pic>
        <p:nvPicPr>
          <p:cNvPr id="198"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gray">
          <a:xfrm>
            <a:off x="1160067" y="4056170"/>
            <a:ext cx="270829" cy="221587"/>
          </a:xfrm>
          <a:prstGeom prst="rect">
            <a:avLst/>
          </a:prstGeom>
          <a:noFill/>
        </p:spPr>
      </p:pic>
      <p:sp>
        <p:nvSpPr>
          <p:cNvPr id="202" name="Can 9"/>
          <p:cNvSpPr/>
          <p:nvPr/>
        </p:nvSpPr>
        <p:spPr bwMode="gray">
          <a:xfrm rot="5400000">
            <a:off x="1933913" y="3705853"/>
            <a:ext cx="253196" cy="1800890"/>
          </a:xfrm>
          <a:prstGeom prst="can">
            <a:avLst>
              <a:gd name="adj" fmla="val 40000"/>
            </a:avLst>
          </a:prstGeom>
          <a:solidFill>
            <a:srgbClr val="ECF9FA"/>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4" name="矩形 203"/>
          <p:cNvSpPr/>
          <p:nvPr/>
        </p:nvSpPr>
        <p:spPr bwMode="gray">
          <a:xfrm>
            <a:off x="1543956" y="4464428"/>
            <a:ext cx="885068" cy="276999"/>
          </a:xfrm>
          <a:prstGeom prst="rect">
            <a:avLst/>
          </a:prstGeom>
        </p:spPr>
        <p:txBody>
          <a:bodyPr wrap="square">
            <a:spAutoFit/>
          </a:bodyPr>
          <a:lstStyle/>
          <a:p>
            <a:pPr algn="ctr" fontAlgn="ctr"/>
            <a:r>
              <a:rPr lang="en-US" sz="1200" b="1" dirty="0">
                <a:solidFill>
                  <a:srgbClr val="1D1D1A"/>
                </a:solidFill>
                <a:latin typeface="Huawei Sans" panose="020C0503030203020204" pitchFamily="34" charset="0"/>
              </a:rPr>
              <a:t>SRv6</a:t>
            </a:r>
          </a:p>
        </p:txBody>
      </p:sp>
      <p:cxnSp>
        <p:nvCxnSpPr>
          <p:cNvPr id="208" name="直接连接符 207">
            <a:extLst>
              <a:ext uri="{FF2B5EF4-FFF2-40B4-BE49-F238E27FC236}">
                <a16:creationId xmlns="" xmlns:a16="http://schemas.microsoft.com/office/drawing/2014/main" id="{0247B756-90FE-4D3A-9BDB-5095EE003E3F}"/>
              </a:ext>
            </a:extLst>
          </p:cNvPr>
          <p:cNvCxnSpPr/>
          <p:nvPr/>
        </p:nvCxnSpPr>
        <p:spPr bwMode="gray">
          <a:xfrm flipH="1">
            <a:off x="4320423" y="3661729"/>
            <a:ext cx="1339255" cy="692823"/>
          </a:xfrm>
          <a:prstGeom prst="line">
            <a:avLst/>
          </a:prstGeom>
          <a:noFill/>
          <a:ln w="9525" cap="flat" cmpd="sng" algn="ctr">
            <a:solidFill>
              <a:srgbClr val="FFFFFF">
                <a:lumMod val="50000"/>
              </a:srgbClr>
            </a:solidFill>
            <a:prstDash val="dash"/>
            <a:round/>
            <a:headEnd type="none" w="med" len="med"/>
            <a:tailEnd type="none" w="med" len="med"/>
          </a:ln>
          <a:effectLst/>
        </p:spPr>
      </p:cxnSp>
      <p:cxnSp>
        <p:nvCxnSpPr>
          <p:cNvPr id="209" name="直接连接符 208">
            <a:extLst>
              <a:ext uri="{FF2B5EF4-FFF2-40B4-BE49-F238E27FC236}">
                <a16:creationId xmlns="" xmlns:a16="http://schemas.microsoft.com/office/drawing/2014/main" id="{B81F795D-AE21-485E-80D4-C13B7A80EC85}"/>
              </a:ext>
            </a:extLst>
          </p:cNvPr>
          <p:cNvCxnSpPr>
            <a:endCxn id="235" idx="0"/>
          </p:cNvCxnSpPr>
          <p:nvPr/>
        </p:nvCxnSpPr>
        <p:spPr bwMode="gray">
          <a:xfrm>
            <a:off x="5717659" y="3658604"/>
            <a:ext cx="1179789" cy="681684"/>
          </a:xfrm>
          <a:prstGeom prst="line">
            <a:avLst/>
          </a:prstGeom>
          <a:noFill/>
          <a:ln w="9525" cap="flat" cmpd="sng" algn="ctr">
            <a:solidFill>
              <a:srgbClr val="FFFFFF">
                <a:lumMod val="50000"/>
              </a:srgbClr>
            </a:solidFill>
            <a:prstDash val="dash"/>
            <a:round/>
            <a:headEnd type="none" w="med" len="med"/>
            <a:tailEnd type="none" w="med" len="med"/>
          </a:ln>
          <a:effectLst/>
        </p:spPr>
      </p:cxnSp>
      <p:sp>
        <p:nvSpPr>
          <p:cNvPr id="210" name="Freeform 6">
            <a:extLst>
              <a:ext uri="{FF2B5EF4-FFF2-40B4-BE49-F238E27FC236}">
                <a16:creationId xmlns="" xmlns:a16="http://schemas.microsoft.com/office/drawing/2014/main" id="{1DDAE334-5373-48EC-B950-433D96DA67C7}"/>
              </a:ext>
            </a:extLst>
          </p:cNvPr>
          <p:cNvSpPr>
            <a:spLocks/>
          </p:cNvSpPr>
          <p:nvPr/>
        </p:nvSpPr>
        <p:spPr bwMode="gray">
          <a:xfrm>
            <a:off x="5121308" y="3169273"/>
            <a:ext cx="1050898" cy="587476"/>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solidFill>
            <a:schemeClr val="bg1"/>
          </a:solidFill>
          <a:ln w="15875" cap="flat">
            <a:solidFill>
              <a:schemeClr val="bg2">
                <a:lumMod val="90000"/>
              </a:schemeClr>
            </a:solidFill>
            <a:prstDash val="solid"/>
            <a:miter lim="800000"/>
            <a:headEnd/>
            <a:tailEnd/>
          </a:ln>
        </p:spPr>
        <p:txBody>
          <a:bodyPr wrap="square" lIns="37596" tIns="18797" rIns="37596" bIns="18797"/>
          <a:lstStyle>
            <a:defPPr>
              <a:defRPr lang="en-US"/>
            </a:defPPr>
            <a:lvl1pPr algn="l" rtl="0" fontAlgn="base">
              <a:spcBef>
                <a:spcPct val="0"/>
              </a:spcBef>
              <a:spcAft>
                <a:spcPct val="0"/>
              </a:spcAft>
              <a:defRPr sz="2800" b="1" kern="1200">
                <a:solidFill>
                  <a:schemeClr val="tx1"/>
                </a:solidFill>
                <a:latin typeface="华文细黑"/>
                <a:ea typeface="华文细黑"/>
                <a:cs typeface="Arial" charset="0"/>
              </a:defRPr>
            </a:lvl1pPr>
            <a:lvl2pPr marL="457109" algn="l" rtl="0" fontAlgn="base">
              <a:spcBef>
                <a:spcPct val="0"/>
              </a:spcBef>
              <a:spcAft>
                <a:spcPct val="0"/>
              </a:spcAft>
              <a:defRPr sz="2800" b="1" kern="1200">
                <a:solidFill>
                  <a:schemeClr val="tx1"/>
                </a:solidFill>
                <a:latin typeface="华文细黑"/>
                <a:ea typeface="华文细黑"/>
                <a:cs typeface="Arial" charset="0"/>
              </a:defRPr>
            </a:lvl2pPr>
            <a:lvl3pPr marL="914216" algn="l" rtl="0" fontAlgn="base">
              <a:spcBef>
                <a:spcPct val="0"/>
              </a:spcBef>
              <a:spcAft>
                <a:spcPct val="0"/>
              </a:spcAft>
              <a:defRPr sz="2800" b="1" kern="1200">
                <a:solidFill>
                  <a:schemeClr val="tx1"/>
                </a:solidFill>
                <a:latin typeface="华文细黑"/>
                <a:ea typeface="华文细黑"/>
                <a:cs typeface="Arial" charset="0"/>
              </a:defRPr>
            </a:lvl3pPr>
            <a:lvl4pPr marL="1371325" algn="l" rtl="0" fontAlgn="base">
              <a:spcBef>
                <a:spcPct val="0"/>
              </a:spcBef>
              <a:spcAft>
                <a:spcPct val="0"/>
              </a:spcAft>
              <a:defRPr sz="2800" b="1" kern="1200">
                <a:solidFill>
                  <a:schemeClr val="tx1"/>
                </a:solidFill>
                <a:latin typeface="华文细黑"/>
                <a:ea typeface="华文细黑"/>
                <a:cs typeface="Arial" charset="0"/>
              </a:defRPr>
            </a:lvl4pPr>
            <a:lvl5pPr marL="1828434" algn="l" rtl="0" fontAlgn="base">
              <a:spcBef>
                <a:spcPct val="0"/>
              </a:spcBef>
              <a:spcAft>
                <a:spcPct val="0"/>
              </a:spcAft>
              <a:defRPr sz="2800" b="1" kern="1200">
                <a:solidFill>
                  <a:schemeClr val="tx1"/>
                </a:solidFill>
                <a:latin typeface="华文细黑"/>
                <a:ea typeface="华文细黑"/>
                <a:cs typeface="Arial" charset="0"/>
              </a:defRPr>
            </a:lvl5pPr>
            <a:lvl6pPr marL="2285544" algn="l" defTabSz="914216" rtl="0" eaLnBrk="1" latinLnBrk="0" hangingPunct="1">
              <a:defRPr sz="2800" b="1" kern="1200">
                <a:solidFill>
                  <a:schemeClr val="tx1"/>
                </a:solidFill>
                <a:latin typeface="华文细黑"/>
                <a:ea typeface="华文细黑"/>
                <a:cs typeface="Arial" charset="0"/>
              </a:defRPr>
            </a:lvl6pPr>
            <a:lvl7pPr marL="2742648" algn="l" defTabSz="914216" rtl="0" eaLnBrk="1" latinLnBrk="0" hangingPunct="1">
              <a:defRPr sz="2800" b="1" kern="1200">
                <a:solidFill>
                  <a:schemeClr val="tx1"/>
                </a:solidFill>
                <a:latin typeface="华文细黑"/>
                <a:ea typeface="华文细黑"/>
                <a:cs typeface="Arial" charset="0"/>
              </a:defRPr>
            </a:lvl7pPr>
            <a:lvl8pPr marL="3199760" algn="l" defTabSz="914216" rtl="0" eaLnBrk="1" latinLnBrk="0" hangingPunct="1">
              <a:defRPr sz="2800" b="1" kern="1200">
                <a:solidFill>
                  <a:schemeClr val="tx1"/>
                </a:solidFill>
                <a:latin typeface="华文细黑"/>
                <a:ea typeface="华文细黑"/>
                <a:cs typeface="Arial" charset="0"/>
              </a:defRPr>
            </a:lvl8pPr>
            <a:lvl9pPr marL="3656867" algn="l" defTabSz="914216" rtl="0" eaLnBrk="1" latinLnBrk="0" hangingPunct="1">
              <a:defRPr sz="2800" b="1" kern="1200">
                <a:solidFill>
                  <a:schemeClr val="tx1"/>
                </a:solidFill>
                <a:latin typeface="华文细黑"/>
                <a:ea typeface="华文细黑"/>
                <a:cs typeface="Arial" charset="0"/>
              </a:defRPr>
            </a:lvl9pPr>
          </a:lstStyle>
          <a:p>
            <a:pPr defTabSz="333386" fontAlgn="ctr">
              <a:defRPr/>
            </a:pPr>
            <a:endParaRPr lang="en-US" altLang="zh-CN" sz="1200" kern="0" dirty="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211" name="组合 210">
            <a:extLst>
              <a:ext uri="{FF2B5EF4-FFF2-40B4-BE49-F238E27FC236}">
                <a16:creationId xmlns="" xmlns:a16="http://schemas.microsoft.com/office/drawing/2014/main" id="{6EA73E9C-A6E9-459C-8181-409A0DEC3FE0}"/>
              </a:ext>
            </a:extLst>
          </p:cNvPr>
          <p:cNvGrpSpPr/>
          <p:nvPr/>
        </p:nvGrpSpPr>
        <p:grpSpPr bwMode="gray">
          <a:xfrm>
            <a:off x="4200470" y="3957185"/>
            <a:ext cx="2939909" cy="761961"/>
            <a:chOff x="1490872" y="3659087"/>
            <a:chExt cx="8754328" cy="2119630"/>
          </a:xfrm>
        </p:grpSpPr>
        <p:sp>
          <p:nvSpPr>
            <p:cNvPr id="212" name="平行四边形 211">
              <a:extLst>
                <a:ext uri="{FF2B5EF4-FFF2-40B4-BE49-F238E27FC236}">
                  <a16:creationId xmlns="" xmlns:a16="http://schemas.microsoft.com/office/drawing/2014/main" id="{85AB5809-57D5-448E-9FBE-8161AD0BB1A7}"/>
                </a:ext>
              </a:extLst>
            </p:cNvPr>
            <p:cNvSpPr/>
            <p:nvPr/>
          </p:nvSpPr>
          <p:spPr bwMode="gray">
            <a:xfrm>
              <a:off x="1693095" y="4468634"/>
              <a:ext cx="8459446" cy="468838"/>
            </a:xfrm>
            <a:prstGeom prst="parallelogram">
              <a:avLst>
                <a:gd name="adj" fmla="val 122271"/>
              </a:avLst>
            </a:prstGeom>
            <a:solidFill>
              <a:srgbClr val="00B0F0"/>
            </a:solidFill>
            <a:ln w="9525" cap="flat" cmpd="sng" algn="ctr">
              <a:noFill/>
              <a:prstDash val="solid"/>
              <a:round/>
              <a:headEnd type="none" w="med" len="med"/>
              <a:tailEnd type="none" w="med" len="med"/>
            </a:ln>
            <a:effectLst/>
          </p:spPr>
          <p:txBody>
            <a:bodyPr wrap="square" rtlCol="0" anchor="ctr"/>
            <a:lstStyle/>
            <a:p>
              <a:pPr algn="ctr" fontAlgn="ctr">
                <a:buFont typeface="Wingdings" pitchFamily="2" charset="2"/>
                <a:buNone/>
                <a:defRPr/>
              </a:pPr>
              <a:endParaRPr lang="en-US" altLang="zh-CN" sz="12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3" name="平行四边形 212">
              <a:extLst>
                <a:ext uri="{FF2B5EF4-FFF2-40B4-BE49-F238E27FC236}">
                  <a16:creationId xmlns="" xmlns:a16="http://schemas.microsoft.com/office/drawing/2014/main" id="{CF9D6748-E50A-404C-A223-BD1E7BB059B0}"/>
                </a:ext>
              </a:extLst>
            </p:cNvPr>
            <p:cNvSpPr/>
            <p:nvPr/>
          </p:nvSpPr>
          <p:spPr bwMode="gray">
            <a:xfrm>
              <a:off x="1875080" y="5126401"/>
              <a:ext cx="8370120" cy="468838"/>
            </a:xfrm>
            <a:prstGeom prst="parallelogram">
              <a:avLst>
                <a:gd name="adj" fmla="val 122271"/>
              </a:avLst>
            </a:prstGeom>
            <a:solidFill>
              <a:srgbClr val="CCFFCC"/>
            </a:solidFill>
            <a:ln w="9525" cap="flat" cmpd="sng" algn="ctr">
              <a:noFill/>
              <a:prstDash val="solid"/>
              <a:round/>
              <a:headEnd type="none" w="med" len="med"/>
              <a:tailEnd type="none" w="med" len="med"/>
            </a:ln>
            <a:effectLst/>
          </p:spPr>
          <p:txBody>
            <a:bodyPr wrap="square" rtlCol="0" anchor="ctr"/>
            <a:lstStyle/>
            <a:p>
              <a:pPr algn="ctr" fontAlgn="ctr">
                <a:buFont typeface="Wingdings" pitchFamily="2" charset="2"/>
                <a:buNone/>
                <a:defRPr/>
              </a:pPr>
              <a:endParaRPr lang="en-US" altLang="zh-CN" sz="12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4" name="平行四边形 213">
              <a:extLst>
                <a:ext uri="{FF2B5EF4-FFF2-40B4-BE49-F238E27FC236}">
                  <a16:creationId xmlns="" xmlns:a16="http://schemas.microsoft.com/office/drawing/2014/main" id="{4D31AF04-EB19-4B23-800A-4D968208BBBE}"/>
                </a:ext>
              </a:extLst>
            </p:cNvPr>
            <p:cNvSpPr/>
            <p:nvPr/>
          </p:nvSpPr>
          <p:spPr bwMode="gray">
            <a:xfrm>
              <a:off x="1731836" y="3893014"/>
              <a:ext cx="8420705" cy="468838"/>
            </a:xfrm>
            <a:prstGeom prst="parallelogram">
              <a:avLst>
                <a:gd name="adj" fmla="val 122271"/>
              </a:avLst>
            </a:prstGeom>
            <a:solidFill>
              <a:srgbClr val="92D050"/>
            </a:solidFill>
            <a:ln w="9525" cap="flat" cmpd="sng" algn="ctr">
              <a:noFill/>
              <a:prstDash val="solid"/>
              <a:round/>
              <a:headEnd type="none" w="med" len="med"/>
              <a:tailEnd type="none" w="med" len="med"/>
            </a:ln>
            <a:effectLst/>
          </p:spPr>
          <p:txBody>
            <a:bodyPr wrap="square" rtlCol="0" anchor="ctr"/>
            <a:lstStyle/>
            <a:p>
              <a:pPr algn="ctr" fontAlgn="ctr">
                <a:buFont typeface="Wingdings" pitchFamily="2" charset="2"/>
                <a:buNone/>
                <a:defRPr/>
              </a:pPr>
              <a:endParaRPr lang="en-US" altLang="zh-CN" sz="12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5" name="AutoShape 69">
              <a:extLst>
                <a:ext uri="{FF2B5EF4-FFF2-40B4-BE49-F238E27FC236}">
                  <a16:creationId xmlns="" xmlns:a16="http://schemas.microsoft.com/office/drawing/2014/main" id="{63D35DA4-1A53-424D-A664-3514032EF156}"/>
                </a:ext>
              </a:extLst>
            </p:cNvPr>
            <p:cNvSpPr>
              <a:spLocks noChangeArrowheads="1"/>
            </p:cNvSpPr>
            <p:nvPr/>
          </p:nvSpPr>
          <p:spPr bwMode="gray">
            <a:xfrm rot="16200000">
              <a:off x="916305" y="4459029"/>
              <a:ext cx="1884550" cy="531558"/>
            </a:xfrm>
            <a:prstGeom prst="can">
              <a:avLst>
                <a:gd name="adj" fmla="val 19290"/>
              </a:avLst>
            </a:prstGeom>
            <a:solidFill>
              <a:srgbClr val="FFFFFF">
                <a:lumMod val="75000"/>
                <a:alpha val="26000"/>
              </a:srgbClr>
            </a:solidFill>
            <a:ln w="9525">
              <a:solidFill>
                <a:srgbClr val="000000">
                  <a:lumMod val="50000"/>
                  <a:lumOff val="50000"/>
                </a:srgbClr>
              </a:solidFill>
              <a:prstDash val="solid"/>
              <a:round/>
              <a:headEnd/>
              <a:tailEnd/>
            </a:ln>
          </p:spPr>
          <p:txBody>
            <a:bodyPr vert="horz" wrap="square" lIns="181391" tIns="90699" rIns="181391" bIns="90699" anchor="ctr">
              <a:noAutofit/>
            </a:bodyPr>
            <a:lstStyle/>
            <a:p>
              <a:pPr algn="ctr" fontAlgn="ctr">
                <a:spcBef>
                  <a:spcPts val="0"/>
                </a:spcBef>
                <a:spcAft>
                  <a:spcPts val="0"/>
                </a:spcAft>
                <a:defRPr/>
              </a:pPr>
              <a:endParaRPr lang="en-US" altLang="zh-CN" sz="12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0" name="AutoShape 69">
              <a:extLst>
                <a:ext uri="{FF2B5EF4-FFF2-40B4-BE49-F238E27FC236}">
                  <a16:creationId xmlns="" xmlns:a16="http://schemas.microsoft.com/office/drawing/2014/main" id="{75ACFF74-10B3-4769-B9CA-1EF5FFBE9429}"/>
                </a:ext>
              </a:extLst>
            </p:cNvPr>
            <p:cNvSpPr>
              <a:spLocks noChangeArrowheads="1"/>
            </p:cNvSpPr>
            <p:nvPr/>
          </p:nvSpPr>
          <p:spPr bwMode="gray">
            <a:xfrm rot="16200000">
              <a:off x="1735644" y="4614693"/>
              <a:ext cx="318037" cy="299590"/>
            </a:xfrm>
            <a:prstGeom prst="can">
              <a:avLst>
                <a:gd name="adj" fmla="val 19290"/>
              </a:avLst>
            </a:prstGeom>
            <a:solidFill>
              <a:srgbClr val="0070C0">
                <a:alpha val="30000"/>
              </a:srgbClr>
            </a:solidFill>
            <a:ln w="9525">
              <a:solidFill>
                <a:srgbClr val="00B0F0"/>
              </a:solidFill>
              <a:prstDash val="solid"/>
              <a:round/>
              <a:headEnd/>
              <a:tailEnd/>
            </a:ln>
          </p:spPr>
          <p:txBody>
            <a:bodyPr vert="eaVert" wrap="square" lIns="181391" tIns="90699" rIns="181391" bIns="90699" anchor="ctr">
              <a:noAutofit/>
            </a:bodyPr>
            <a:lstStyle/>
            <a:p>
              <a:pPr algn="ctr" fontAlgn="ctr">
                <a:buFont typeface="Wingdings" pitchFamily="2" charset="2"/>
                <a:buNone/>
                <a:defRPr/>
              </a:pPr>
              <a:endParaRPr lang="en-US" altLang="zh-CN" sz="12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4" name="AutoShape 69">
              <a:extLst>
                <a:ext uri="{FF2B5EF4-FFF2-40B4-BE49-F238E27FC236}">
                  <a16:creationId xmlns="" xmlns:a16="http://schemas.microsoft.com/office/drawing/2014/main" id="{7B85F942-1DBA-409F-9B1A-86D47C3D6224}"/>
                </a:ext>
              </a:extLst>
            </p:cNvPr>
            <p:cNvSpPr>
              <a:spLocks noChangeArrowheads="1"/>
            </p:cNvSpPr>
            <p:nvPr/>
          </p:nvSpPr>
          <p:spPr bwMode="gray">
            <a:xfrm rot="16200000">
              <a:off x="1735645" y="5244920"/>
              <a:ext cx="318037" cy="299585"/>
            </a:xfrm>
            <a:prstGeom prst="can">
              <a:avLst>
                <a:gd name="adj" fmla="val 19290"/>
              </a:avLst>
            </a:prstGeom>
            <a:solidFill>
              <a:srgbClr val="FFC000">
                <a:alpha val="30000"/>
              </a:srgbClr>
            </a:solidFill>
            <a:ln w="9525">
              <a:solidFill>
                <a:srgbClr val="00B0F0"/>
              </a:solidFill>
              <a:prstDash val="solid"/>
              <a:round/>
              <a:headEnd/>
              <a:tailEnd/>
            </a:ln>
          </p:spPr>
          <p:txBody>
            <a:bodyPr vert="eaVert" wrap="square" lIns="181391" tIns="90699" rIns="181391" bIns="90699" anchor="ctr">
              <a:noAutofit/>
            </a:bodyPr>
            <a:lstStyle/>
            <a:p>
              <a:pPr algn="ctr" fontAlgn="ctr">
                <a:buFont typeface="Wingdings" pitchFamily="2" charset="2"/>
                <a:buNone/>
                <a:defRPr/>
              </a:pPr>
              <a:endParaRPr lang="en-US" altLang="zh-CN" sz="12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7" name="AutoShape 69">
              <a:extLst>
                <a:ext uri="{FF2B5EF4-FFF2-40B4-BE49-F238E27FC236}">
                  <a16:creationId xmlns="" xmlns:a16="http://schemas.microsoft.com/office/drawing/2014/main" id="{FF71B237-9260-433B-AE66-1EE49816B7AD}"/>
                </a:ext>
              </a:extLst>
            </p:cNvPr>
            <p:cNvSpPr>
              <a:spLocks noChangeArrowheads="1"/>
            </p:cNvSpPr>
            <p:nvPr/>
          </p:nvSpPr>
          <p:spPr bwMode="gray">
            <a:xfrm rot="16200000">
              <a:off x="1736153" y="3968123"/>
              <a:ext cx="317015" cy="299590"/>
            </a:xfrm>
            <a:prstGeom prst="can">
              <a:avLst>
                <a:gd name="adj" fmla="val 19290"/>
              </a:avLst>
            </a:prstGeom>
            <a:solidFill>
              <a:srgbClr val="00B050">
                <a:alpha val="30000"/>
              </a:srgbClr>
            </a:solidFill>
            <a:ln w="9525">
              <a:solidFill>
                <a:srgbClr val="00B0F0"/>
              </a:solidFill>
              <a:prstDash val="solid"/>
              <a:round/>
              <a:headEnd/>
              <a:tailEnd/>
            </a:ln>
          </p:spPr>
          <p:txBody>
            <a:bodyPr vert="eaVert" wrap="square" lIns="181391" tIns="90699" rIns="181391" bIns="90699" anchor="ctr">
              <a:noAutofit/>
            </a:bodyPr>
            <a:lstStyle/>
            <a:p>
              <a:pPr algn="ctr" fontAlgn="ctr">
                <a:buFont typeface="Wingdings" pitchFamily="2" charset="2"/>
                <a:buNone/>
                <a:defRPr/>
              </a:pPr>
              <a:endParaRPr lang="en-US" altLang="zh-CN" sz="12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8" name="AutoShape 69">
              <a:extLst>
                <a:ext uri="{FF2B5EF4-FFF2-40B4-BE49-F238E27FC236}">
                  <a16:creationId xmlns="" xmlns:a16="http://schemas.microsoft.com/office/drawing/2014/main" id="{E3D9B21F-7096-4D12-8E79-5FC4F40AE46A}"/>
                </a:ext>
              </a:extLst>
            </p:cNvPr>
            <p:cNvSpPr>
              <a:spLocks noChangeArrowheads="1"/>
            </p:cNvSpPr>
            <p:nvPr/>
          </p:nvSpPr>
          <p:spPr bwMode="gray">
            <a:xfrm rot="16200000">
              <a:off x="3763344" y="4459029"/>
              <a:ext cx="1884550" cy="531558"/>
            </a:xfrm>
            <a:prstGeom prst="can">
              <a:avLst>
                <a:gd name="adj" fmla="val 19290"/>
              </a:avLst>
            </a:prstGeom>
            <a:solidFill>
              <a:srgbClr val="FFFFFF">
                <a:lumMod val="75000"/>
                <a:alpha val="26000"/>
              </a:srgbClr>
            </a:solidFill>
            <a:ln w="9525">
              <a:solidFill>
                <a:srgbClr val="000000">
                  <a:lumMod val="50000"/>
                  <a:lumOff val="50000"/>
                </a:srgbClr>
              </a:solidFill>
              <a:prstDash val="solid"/>
              <a:round/>
              <a:headEnd/>
              <a:tailEnd/>
            </a:ln>
          </p:spPr>
          <p:txBody>
            <a:bodyPr vert="horz" wrap="square" lIns="181391" tIns="90699" rIns="181391" bIns="90699" anchor="ctr">
              <a:noAutofit/>
            </a:bodyPr>
            <a:lstStyle/>
            <a:p>
              <a:pPr algn="ctr" fontAlgn="ctr">
                <a:spcBef>
                  <a:spcPts val="0"/>
                </a:spcBef>
                <a:spcAft>
                  <a:spcPts val="0"/>
                </a:spcAft>
                <a:defRPr/>
              </a:pPr>
              <a:endParaRPr lang="en-US" altLang="zh-CN" sz="12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9" name="AutoShape 69">
              <a:extLst>
                <a:ext uri="{FF2B5EF4-FFF2-40B4-BE49-F238E27FC236}">
                  <a16:creationId xmlns="" xmlns:a16="http://schemas.microsoft.com/office/drawing/2014/main" id="{E22FCDD0-6556-4026-9A87-6DD524DEE722}"/>
                </a:ext>
              </a:extLst>
            </p:cNvPr>
            <p:cNvSpPr>
              <a:spLocks noChangeArrowheads="1"/>
            </p:cNvSpPr>
            <p:nvPr/>
          </p:nvSpPr>
          <p:spPr bwMode="gray">
            <a:xfrm rot="16200000">
              <a:off x="4582685" y="4614693"/>
              <a:ext cx="318037" cy="299590"/>
            </a:xfrm>
            <a:prstGeom prst="can">
              <a:avLst>
                <a:gd name="adj" fmla="val 19290"/>
              </a:avLst>
            </a:prstGeom>
            <a:solidFill>
              <a:srgbClr val="0070C0">
                <a:alpha val="30000"/>
              </a:srgbClr>
            </a:solidFill>
            <a:ln w="9525">
              <a:solidFill>
                <a:srgbClr val="00B0F0"/>
              </a:solidFill>
              <a:prstDash val="solid"/>
              <a:round/>
              <a:headEnd/>
              <a:tailEnd/>
            </a:ln>
          </p:spPr>
          <p:txBody>
            <a:bodyPr vert="eaVert" wrap="square" lIns="181391" tIns="90699" rIns="181391" bIns="90699" anchor="ctr">
              <a:noAutofit/>
            </a:bodyPr>
            <a:lstStyle/>
            <a:p>
              <a:pPr algn="ctr" fontAlgn="ctr">
                <a:buFont typeface="Wingdings" pitchFamily="2" charset="2"/>
                <a:buNone/>
                <a:defRPr/>
              </a:pPr>
              <a:endParaRPr lang="en-US" altLang="zh-CN" sz="12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0" name="AutoShape 69">
              <a:extLst>
                <a:ext uri="{FF2B5EF4-FFF2-40B4-BE49-F238E27FC236}">
                  <a16:creationId xmlns="" xmlns:a16="http://schemas.microsoft.com/office/drawing/2014/main" id="{124E5EBE-D242-4C63-8320-AB89BBA5DFE5}"/>
                </a:ext>
              </a:extLst>
            </p:cNvPr>
            <p:cNvSpPr>
              <a:spLocks noChangeArrowheads="1"/>
            </p:cNvSpPr>
            <p:nvPr/>
          </p:nvSpPr>
          <p:spPr bwMode="gray">
            <a:xfrm rot="16200000">
              <a:off x="4582686" y="5244920"/>
              <a:ext cx="318037" cy="299585"/>
            </a:xfrm>
            <a:prstGeom prst="can">
              <a:avLst>
                <a:gd name="adj" fmla="val 19290"/>
              </a:avLst>
            </a:prstGeom>
            <a:solidFill>
              <a:srgbClr val="FFC000">
                <a:alpha val="30000"/>
              </a:srgbClr>
            </a:solidFill>
            <a:ln w="9525">
              <a:solidFill>
                <a:srgbClr val="00B0F0"/>
              </a:solidFill>
              <a:prstDash val="solid"/>
              <a:round/>
              <a:headEnd/>
              <a:tailEnd/>
            </a:ln>
          </p:spPr>
          <p:txBody>
            <a:bodyPr vert="eaVert" wrap="square" lIns="181391" tIns="90699" rIns="181391" bIns="90699" anchor="ctr">
              <a:noAutofit/>
            </a:bodyPr>
            <a:lstStyle/>
            <a:p>
              <a:pPr algn="ctr" fontAlgn="ctr">
                <a:buFont typeface="Wingdings" pitchFamily="2" charset="2"/>
                <a:buNone/>
                <a:defRPr/>
              </a:pPr>
              <a:endParaRPr lang="en-US" altLang="zh-CN" sz="12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1" name="AutoShape 69">
              <a:extLst>
                <a:ext uri="{FF2B5EF4-FFF2-40B4-BE49-F238E27FC236}">
                  <a16:creationId xmlns="" xmlns:a16="http://schemas.microsoft.com/office/drawing/2014/main" id="{72C0BBA3-259A-4423-BB60-DEA887EE58DE}"/>
                </a:ext>
              </a:extLst>
            </p:cNvPr>
            <p:cNvSpPr>
              <a:spLocks noChangeArrowheads="1"/>
            </p:cNvSpPr>
            <p:nvPr/>
          </p:nvSpPr>
          <p:spPr bwMode="gray">
            <a:xfrm rot="16200000">
              <a:off x="4583197" y="3968123"/>
              <a:ext cx="317015" cy="299590"/>
            </a:xfrm>
            <a:prstGeom prst="can">
              <a:avLst>
                <a:gd name="adj" fmla="val 19290"/>
              </a:avLst>
            </a:prstGeom>
            <a:solidFill>
              <a:srgbClr val="00B050">
                <a:alpha val="30000"/>
              </a:srgbClr>
            </a:solidFill>
            <a:ln w="9525">
              <a:solidFill>
                <a:srgbClr val="00B0F0"/>
              </a:solidFill>
              <a:prstDash val="solid"/>
              <a:round/>
              <a:headEnd/>
              <a:tailEnd/>
            </a:ln>
          </p:spPr>
          <p:txBody>
            <a:bodyPr vert="eaVert" wrap="square" lIns="181391" tIns="90699" rIns="181391" bIns="90699" anchor="ctr">
              <a:noAutofit/>
            </a:bodyPr>
            <a:lstStyle/>
            <a:p>
              <a:pPr algn="ctr" fontAlgn="ctr">
                <a:buFont typeface="Wingdings" pitchFamily="2" charset="2"/>
                <a:buNone/>
                <a:defRPr/>
              </a:pPr>
              <a:endParaRPr lang="en-US" altLang="zh-CN" sz="12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2" name="AutoShape 69">
              <a:extLst>
                <a:ext uri="{FF2B5EF4-FFF2-40B4-BE49-F238E27FC236}">
                  <a16:creationId xmlns="" xmlns:a16="http://schemas.microsoft.com/office/drawing/2014/main" id="{4644A61E-F8D8-4A96-A965-ACA83D2F7DCE}"/>
                </a:ext>
              </a:extLst>
            </p:cNvPr>
            <p:cNvSpPr>
              <a:spLocks noChangeArrowheads="1"/>
            </p:cNvSpPr>
            <p:nvPr/>
          </p:nvSpPr>
          <p:spPr bwMode="gray">
            <a:xfrm rot="16200000">
              <a:off x="6222782" y="4459027"/>
              <a:ext cx="1884550" cy="531558"/>
            </a:xfrm>
            <a:prstGeom prst="can">
              <a:avLst>
                <a:gd name="adj" fmla="val 19290"/>
              </a:avLst>
            </a:prstGeom>
            <a:solidFill>
              <a:srgbClr val="FFFFFF">
                <a:lumMod val="75000"/>
                <a:alpha val="26000"/>
              </a:srgbClr>
            </a:solidFill>
            <a:ln w="9525">
              <a:solidFill>
                <a:srgbClr val="000000">
                  <a:lumMod val="50000"/>
                  <a:lumOff val="50000"/>
                </a:srgbClr>
              </a:solidFill>
              <a:prstDash val="solid"/>
              <a:round/>
              <a:headEnd/>
              <a:tailEnd/>
            </a:ln>
          </p:spPr>
          <p:txBody>
            <a:bodyPr vert="horz" wrap="square" lIns="181391" tIns="90699" rIns="181391" bIns="90699" anchor="ctr">
              <a:noAutofit/>
            </a:bodyPr>
            <a:lstStyle/>
            <a:p>
              <a:pPr algn="ctr" fontAlgn="ctr">
                <a:spcBef>
                  <a:spcPts val="0"/>
                </a:spcBef>
                <a:spcAft>
                  <a:spcPts val="0"/>
                </a:spcAft>
                <a:defRPr/>
              </a:pPr>
              <a:endParaRPr lang="en-US" altLang="zh-CN" sz="12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3" name="AutoShape 69">
              <a:extLst>
                <a:ext uri="{FF2B5EF4-FFF2-40B4-BE49-F238E27FC236}">
                  <a16:creationId xmlns="" xmlns:a16="http://schemas.microsoft.com/office/drawing/2014/main" id="{BD0A3D3A-72A2-4863-8B99-7AFE77F0C385}"/>
                </a:ext>
              </a:extLst>
            </p:cNvPr>
            <p:cNvSpPr>
              <a:spLocks noChangeArrowheads="1"/>
            </p:cNvSpPr>
            <p:nvPr/>
          </p:nvSpPr>
          <p:spPr bwMode="gray">
            <a:xfrm rot="16200000">
              <a:off x="7042122" y="4614692"/>
              <a:ext cx="318037" cy="299590"/>
            </a:xfrm>
            <a:prstGeom prst="can">
              <a:avLst>
                <a:gd name="adj" fmla="val 19290"/>
              </a:avLst>
            </a:prstGeom>
            <a:solidFill>
              <a:srgbClr val="0070C0">
                <a:alpha val="30000"/>
              </a:srgbClr>
            </a:solidFill>
            <a:ln w="9525">
              <a:solidFill>
                <a:srgbClr val="00B0F0"/>
              </a:solidFill>
              <a:prstDash val="solid"/>
              <a:round/>
              <a:headEnd/>
              <a:tailEnd/>
            </a:ln>
          </p:spPr>
          <p:txBody>
            <a:bodyPr vert="eaVert" wrap="square" lIns="181391" tIns="90699" rIns="181391" bIns="90699" anchor="ctr">
              <a:noAutofit/>
            </a:bodyPr>
            <a:lstStyle/>
            <a:p>
              <a:pPr algn="ctr" fontAlgn="ctr">
                <a:buFont typeface="Wingdings" pitchFamily="2" charset="2"/>
                <a:buNone/>
                <a:defRPr/>
              </a:pPr>
              <a:endParaRPr lang="en-US" altLang="zh-CN" sz="12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4" name="AutoShape 69">
              <a:extLst>
                <a:ext uri="{FF2B5EF4-FFF2-40B4-BE49-F238E27FC236}">
                  <a16:creationId xmlns="" xmlns:a16="http://schemas.microsoft.com/office/drawing/2014/main" id="{373C67FC-E3AC-409D-B1E4-15CD4188C374}"/>
                </a:ext>
              </a:extLst>
            </p:cNvPr>
            <p:cNvSpPr>
              <a:spLocks noChangeArrowheads="1"/>
            </p:cNvSpPr>
            <p:nvPr/>
          </p:nvSpPr>
          <p:spPr bwMode="gray">
            <a:xfrm rot="16200000">
              <a:off x="7042125" y="5244918"/>
              <a:ext cx="318037" cy="299585"/>
            </a:xfrm>
            <a:prstGeom prst="can">
              <a:avLst>
                <a:gd name="adj" fmla="val 19290"/>
              </a:avLst>
            </a:prstGeom>
            <a:solidFill>
              <a:srgbClr val="FFC000">
                <a:alpha val="30000"/>
              </a:srgbClr>
            </a:solidFill>
            <a:ln w="9525">
              <a:solidFill>
                <a:srgbClr val="00B0F0"/>
              </a:solidFill>
              <a:prstDash val="solid"/>
              <a:round/>
              <a:headEnd/>
              <a:tailEnd/>
            </a:ln>
          </p:spPr>
          <p:txBody>
            <a:bodyPr vert="eaVert" wrap="square" lIns="181391" tIns="90699" rIns="181391" bIns="90699" anchor="ctr">
              <a:noAutofit/>
            </a:bodyPr>
            <a:lstStyle/>
            <a:p>
              <a:pPr algn="ctr" fontAlgn="ctr">
                <a:buFont typeface="Wingdings" pitchFamily="2" charset="2"/>
                <a:buNone/>
                <a:defRPr/>
              </a:pPr>
              <a:endParaRPr lang="en-US" altLang="zh-CN" sz="12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5" name="AutoShape 69">
              <a:extLst>
                <a:ext uri="{FF2B5EF4-FFF2-40B4-BE49-F238E27FC236}">
                  <a16:creationId xmlns="" xmlns:a16="http://schemas.microsoft.com/office/drawing/2014/main" id="{FCCE261B-81F3-4B88-BD5F-91C88666706D}"/>
                </a:ext>
              </a:extLst>
            </p:cNvPr>
            <p:cNvSpPr>
              <a:spLocks noChangeArrowheads="1"/>
            </p:cNvSpPr>
            <p:nvPr/>
          </p:nvSpPr>
          <p:spPr bwMode="gray">
            <a:xfrm rot="16200000">
              <a:off x="8742778" y="4459027"/>
              <a:ext cx="1884550" cy="531558"/>
            </a:xfrm>
            <a:prstGeom prst="can">
              <a:avLst>
                <a:gd name="adj" fmla="val 19290"/>
              </a:avLst>
            </a:prstGeom>
            <a:solidFill>
              <a:srgbClr val="FFFFFF">
                <a:lumMod val="75000"/>
                <a:alpha val="26000"/>
              </a:srgbClr>
            </a:solidFill>
            <a:ln w="9525">
              <a:solidFill>
                <a:srgbClr val="000000">
                  <a:lumMod val="50000"/>
                  <a:lumOff val="50000"/>
                </a:srgbClr>
              </a:solidFill>
              <a:prstDash val="solid"/>
              <a:round/>
              <a:headEnd/>
              <a:tailEnd/>
            </a:ln>
          </p:spPr>
          <p:txBody>
            <a:bodyPr vert="horz" wrap="square" lIns="181391" tIns="90699" rIns="181391" bIns="90699" anchor="ctr">
              <a:noAutofit/>
            </a:bodyPr>
            <a:lstStyle/>
            <a:p>
              <a:pPr algn="ctr" fontAlgn="ctr">
                <a:spcBef>
                  <a:spcPts val="0"/>
                </a:spcBef>
                <a:spcAft>
                  <a:spcPts val="0"/>
                </a:spcAft>
                <a:defRPr/>
              </a:pPr>
              <a:endParaRPr lang="en-US" altLang="zh-CN" sz="12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6" name="AutoShape 69">
              <a:extLst>
                <a:ext uri="{FF2B5EF4-FFF2-40B4-BE49-F238E27FC236}">
                  <a16:creationId xmlns="" xmlns:a16="http://schemas.microsoft.com/office/drawing/2014/main" id="{5A2C13BA-2304-4DF9-95F4-ED4AABC4CD1D}"/>
                </a:ext>
              </a:extLst>
            </p:cNvPr>
            <p:cNvSpPr>
              <a:spLocks noChangeArrowheads="1"/>
            </p:cNvSpPr>
            <p:nvPr/>
          </p:nvSpPr>
          <p:spPr bwMode="gray">
            <a:xfrm rot="16200000">
              <a:off x="9562114" y="5228063"/>
              <a:ext cx="318037" cy="299585"/>
            </a:xfrm>
            <a:prstGeom prst="can">
              <a:avLst>
                <a:gd name="adj" fmla="val 19290"/>
              </a:avLst>
            </a:prstGeom>
            <a:solidFill>
              <a:srgbClr val="FFC000">
                <a:alpha val="30000"/>
              </a:srgbClr>
            </a:solidFill>
            <a:ln w="9525">
              <a:solidFill>
                <a:srgbClr val="00B0F0"/>
              </a:solidFill>
              <a:prstDash val="solid"/>
              <a:round/>
              <a:headEnd/>
              <a:tailEnd/>
            </a:ln>
          </p:spPr>
          <p:txBody>
            <a:bodyPr vert="eaVert" wrap="square" lIns="181391" tIns="90699" rIns="181391" bIns="90699" anchor="ctr">
              <a:noAutofit/>
            </a:bodyPr>
            <a:lstStyle/>
            <a:p>
              <a:pPr algn="ctr" fontAlgn="ctr">
                <a:buFont typeface="Wingdings" pitchFamily="2" charset="2"/>
                <a:buNone/>
                <a:defRPr/>
              </a:pPr>
              <a:endParaRPr lang="en-US" altLang="zh-CN" sz="12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37" name="直接连接符 236">
              <a:extLst>
                <a:ext uri="{FF2B5EF4-FFF2-40B4-BE49-F238E27FC236}">
                  <a16:creationId xmlns="" xmlns:a16="http://schemas.microsoft.com/office/drawing/2014/main" id="{088D13ED-42F1-4FFB-A09F-BECF8E9A7EEF}"/>
                </a:ext>
              </a:extLst>
            </p:cNvPr>
            <p:cNvCxnSpPr>
              <a:stCxn id="224" idx="3"/>
              <a:endCxn id="236" idx="1"/>
            </p:cNvCxnSpPr>
            <p:nvPr/>
          </p:nvCxnSpPr>
          <p:spPr bwMode="gray">
            <a:xfrm flipV="1">
              <a:off x="2044454" y="5377858"/>
              <a:ext cx="7526887" cy="16853"/>
            </a:xfrm>
            <a:prstGeom prst="line">
              <a:avLst/>
            </a:prstGeom>
            <a:noFill/>
            <a:ln w="38100" cap="flat" cmpd="sng" algn="ctr">
              <a:solidFill>
                <a:srgbClr val="FFFFFF">
                  <a:lumMod val="50000"/>
                </a:srgbClr>
              </a:solidFill>
              <a:prstDash val="solid"/>
              <a:round/>
              <a:headEnd type="none" w="med" len="med"/>
              <a:tailEnd type="none" w="med" len="med"/>
            </a:ln>
            <a:effectLst/>
          </p:spPr>
        </p:cxnSp>
        <p:sp>
          <p:nvSpPr>
            <p:cNvPr id="238" name="圆角矩形 716">
              <a:extLst>
                <a:ext uri="{FF2B5EF4-FFF2-40B4-BE49-F238E27FC236}">
                  <a16:creationId xmlns="" xmlns:a16="http://schemas.microsoft.com/office/drawing/2014/main" id="{3A1D81F7-DE84-4DFC-AC8B-7B71DBD3C061}"/>
                </a:ext>
              </a:extLst>
            </p:cNvPr>
            <p:cNvSpPr/>
            <p:nvPr/>
          </p:nvSpPr>
          <p:spPr bwMode="gray">
            <a:xfrm>
              <a:off x="1490872" y="3659087"/>
              <a:ext cx="8754328" cy="2119630"/>
            </a:xfrm>
            <a:prstGeom prst="roundRect">
              <a:avLst/>
            </a:prstGeom>
            <a:ln w="12700">
              <a:solidFill>
                <a:srgbClr val="FFFFFF">
                  <a:lumMod val="85000"/>
                </a:srgbClr>
              </a:solidFill>
              <a:prstDash val="solid"/>
            </a:ln>
          </p:spPr>
          <p:txBody>
            <a:bodyPr wrap="square" lIns="35986" tIns="35986" rIns="35986" bIns="35986" rtlCol="0" anchor="ctr">
              <a:noAutofit/>
            </a:bodyPr>
            <a:lstStyle/>
            <a:p>
              <a:pPr marL="177729" indent="-177729" algn="ctr" fontAlgn="ctr">
                <a:spcBef>
                  <a:spcPts val="0"/>
                </a:spcBef>
                <a:spcAft>
                  <a:spcPts val="600"/>
                </a:spcAft>
                <a:buClr>
                  <a:srgbClr val="990000"/>
                </a:buClr>
                <a:buSzPct val="75000"/>
                <a:buFont typeface="Wingdings" pitchFamily="2" charset="2"/>
                <a:buChar char="l"/>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39" name="AutoShape 69">
              <a:extLst>
                <a:ext uri="{FF2B5EF4-FFF2-40B4-BE49-F238E27FC236}">
                  <a16:creationId xmlns="" xmlns:a16="http://schemas.microsoft.com/office/drawing/2014/main" id="{28DFB084-42F3-4892-9F50-45292F6B7F42}"/>
                </a:ext>
              </a:extLst>
            </p:cNvPr>
            <p:cNvSpPr>
              <a:spLocks noChangeArrowheads="1"/>
            </p:cNvSpPr>
            <p:nvPr/>
          </p:nvSpPr>
          <p:spPr bwMode="gray">
            <a:xfrm rot="16200000">
              <a:off x="9562114" y="4547340"/>
              <a:ext cx="318037" cy="299585"/>
            </a:xfrm>
            <a:prstGeom prst="can">
              <a:avLst>
                <a:gd name="adj" fmla="val 19290"/>
              </a:avLst>
            </a:prstGeom>
            <a:solidFill>
              <a:srgbClr val="FFC000">
                <a:alpha val="30000"/>
              </a:srgbClr>
            </a:solidFill>
            <a:ln w="9525">
              <a:solidFill>
                <a:srgbClr val="00B0F0"/>
              </a:solidFill>
              <a:prstDash val="solid"/>
              <a:round/>
              <a:headEnd/>
              <a:tailEnd/>
            </a:ln>
          </p:spPr>
          <p:txBody>
            <a:bodyPr vert="eaVert" wrap="square" lIns="181391" tIns="90699" rIns="181391" bIns="90699" anchor="ctr">
              <a:noAutofit/>
            </a:bodyPr>
            <a:lstStyle/>
            <a:p>
              <a:pPr algn="ctr" fontAlgn="ctr">
                <a:buFont typeface="Wingdings" pitchFamily="2" charset="2"/>
                <a:buNone/>
                <a:defRPr/>
              </a:pPr>
              <a:endParaRPr lang="en-US" altLang="zh-CN" sz="12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0" name="AutoShape 69">
              <a:extLst>
                <a:ext uri="{FF2B5EF4-FFF2-40B4-BE49-F238E27FC236}">
                  <a16:creationId xmlns="" xmlns:a16="http://schemas.microsoft.com/office/drawing/2014/main" id="{720B5E02-B7E0-4A99-A6B9-135BC0B48375}"/>
                </a:ext>
              </a:extLst>
            </p:cNvPr>
            <p:cNvSpPr>
              <a:spLocks noChangeArrowheads="1"/>
            </p:cNvSpPr>
            <p:nvPr/>
          </p:nvSpPr>
          <p:spPr bwMode="gray">
            <a:xfrm rot="16200000">
              <a:off x="9562114" y="3988762"/>
              <a:ext cx="318037" cy="299585"/>
            </a:xfrm>
            <a:prstGeom prst="can">
              <a:avLst>
                <a:gd name="adj" fmla="val 19290"/>
              </a:avLst>
            </a:prstGeom>
            <a:solidFill>
              <a:srgbClr val="FFC000">
                <a:alpha val="30000"/>
              </a:srgbClr>
            </a:solidFill>
            <a:ln w="9525">
              <a:solidFill>
                <a:srgbClr val="00B0F0"/>
              </a:solidFill>
              <a:prstDash val="solid"/>
              <a:round/>
              <a:headEnd/>
              <a:tailEnd/>
            </a:ln>
          </p:spPr>
          <p:txBody>
            <a:bodyPr vert="eaVert" wrap="square" lIns="181391" tIns="90699" rIns="181391" bIns="90699" anchor="ctr">
              <a:noAutofit/>
            </a:bodyPr>
            <a:lstStyle/>
            <a:p>
              <a:pPr algn="ctr" fontAlgn="ctr">
                <a:buFont typeface="Wingdings" pitchFamily="2" charset="2"/>
                <a:buNone/>
                <a:defRPr/>
              </a:pPr>
              <a:endParaRPr lang="en-US" altLang="zh-CN" sz="12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1" name="AutoShape 69">
              <a:extLst>
                <a:ext uri="{FF2B5EF4-FFF2-40B4-BE49-F238E27FC236}">
                  <a16:creationId xmlns="" xmlns:a16="http://schemas.microsoft.com/office/drawing/2014/main" id="{F31A05FC-18B8-4D3D-B869-AEC71D411CE7}"/>
                </a:ext>
              </a:extLst>
            </p:cNvPr>
            <p:cNvSpPr>
              <a:spLocks noChangeArrowheads="1"/>
            </p:cNvSpPr>
            <p:nvPr/>
          </p:nvSpPr>
          <p:spPr bwMode="gray">
            <a:xfrm rot="16200000">
              <a:off x="7062712" y="3988762"/>
              <a:ext cx="318037" cy="299585"/>
            </a:xfrm>
            <a:prstGeom prst="can">
              <a:avLst>
                <a:gd name="adj" fmla="val 19290"/>
              </a:avLst>
            </a:prstGeom>
            <a:solidFill>
              <a:srgbClr val="FFC000">
                <a:alpha val="30000"/>
              </a:srgbClr>
            </a:solidFill>
            <a:ln w="9525">
              <a:solidFill>
                <a:srgbClr val="00B0F0"/>
              </a:solidFill>
              <a:prstDash val="solid"/>
              <a:round/>
              <a:headEnd/>
              <a:tailEnd/>
            </a:ln>
          </p:spPr>
          <p:txBody>
            <a:bodyPr vert="eaVert" wrap="square" lIns="181391" tIns="90699" rIns="181391" bIns="90699" anchor="ctr">
              <a:noAutofit/>
            </a:bodyPr>
            <a:lstStyle/>
            <a:p>
              <a:pPr algn="ctr" fontAlgn="ctr">
                <a:buFont typeface="Wingdings" pitchFamily="2" charset="2"/>
                <a:buNone/>
                <a:defRPr/>
              </a:pPr>
              <a:endParaRPr lang="en-US" altLang="zh-CN" sz="12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42" name="直接连接符 241">
              <a:extLst>
                <a:ext uri="{FF2B5EF4-FFF2-40B4-BE49-F238E27FC236}">
                  <a16:creationId xmlns="" xmlns:a16="http://schemas.microsoft.com/office/drawing/2014/main" id="{82734502-EB36-4F66-B5FA-814862B79C37}"/>
                </a:ext>
              </a:extLst>
            </p:cNvPr>
            <p:cNvCxnSpPr/>
            <p:nvPr/>
          </p:nvCxnSpPr>
          <p:spPr bwMode="gray">
            <a:xfrm flipV="1">
              <a:off x="2044454" y="4780365"/>
              <a:ext cx="7526887" cy="16853"/>
            </a:xfrm>
            <a:prstGeom prst="line">
              <a:avLst/>
            </a:prstGeom>
            <a:noFill/>
            <a:ln w="38100" cap="flat" cmpd="sng" algn="ctr">
              <a:solidFill>
                <a:srgbClr val="FFFFFF">
                  <a:lumMod val="50000"/>
                </a:srgbClr>
              </a:solidFill>
              <a:prstDash val="solid"/>
              <a:round/>
              <a:headEnd type="none" w="med" len="med"/>
              <a:tailEnd type="none" w="med" len="med"/>
            </a:ln>
            <a:effectLst/>
          </p:spPr>
        </p:cxnSp>
        <p:cxnSp>
          <p:nvCxnSpPr>
            <p:cNvPr id="243" name="直接连接符 242">
              <a:extLst>
                <a:ext uri="{FF2B5EF4-FFF2-40B4-BE49-F238E27FC236}">
                  <a16:creationId xmlns="" xmlns:a16="http://schemas.microsoft.com/office/drawing/2014/main" id="{88FD11AB-1F36-4231-9C26-6DF0B7CD039D}"/>
                </a:ext>
              </a:extLst>
            </p:cNvPr>
            <p:cNvCxnSpPr/>
            <p:nvPr/>
          </p:nvCxnSpPr>
          <p:spPr bwMode="gray">
            <a:xfrm flipV="1">
              <a:off x="2044454" y="4097436"/>
              <a:ext cx="7526887" cy="16853"/>
            </a:xfrm>
            <a:prstGeom prst="line">
              <a:avLst/>
            </a:prstGeom>
            <a:noFill/>
            <a:ln w="38100" cap="flat" cmpd="sng" algn="ctr">
              <a:solidFill>
                <a:srgbClr val="FFFFFF">
                  <a:lumMod val="50000"/>
                </a:srgbClr>
              </a:solidFill>
              <a:prstDash val="solid"/>
              <a:round/>
              <a:headEnd type="none" w="med" len="med"/>
              <a:tailEnd type="none" w="med" len="med"/>
            </a:ln>
            <a:effectLst/>
          </p:spPr>
        </p:cxnSp>
      </p:grpSp>
      <p:pic>
        <p:nvPicPr>
          <p:cNvPr id="244" name="图片 24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5201425" y="3461413"/>
            <a:ext cx="868186" cy="160117"/>
          </a:xfrm>
          <a:prstGeom prst="rect">
            <a:avLst/>
          </a:prstGeom>
        </p:spPr>
      </p:pic>
      <p:sp>
        <p:nvSpPr>
          <p:cNvPr id="245" name="矩形 244"/>
          <p:cNvSpPr/>
          <p:nvPr/>
        </p:nvSpPr>
        <p:spPr bwMode="gray">
          <a:xfrm>
            <a:off x="7102523" y="3969836"/>
            <a:ext cx="805693" cy="276999"/>
          </a:xfrm>
          <a:prstGeom prst="rect">
            <a:avLst/>
          </a:prstGeom>
        </p:spPr>
        <p:txBody>
          <a:bodyPr wrap="square">
            <a:spAutoFit/>
          </a:bodyPr>
          <a:lstStyle/>
          <a:p>
            <a:pPr fontAlgn="ctr"/>
            <a:r>
              <a:rPr lang="en-US" sz="1200" dirty="0">
                <a:solidFill>
                  <a:srgbClr val="1D1D1A"/>
                </a:solidFill>
                <a:latin typeface="Huawei Sans" panose="020C0503030203020204" pitchFamily="34" charset="0"/>
              </a:rPr>
              <a:t>Slice 1</a:t>
            </a:r>
          </a:p>
        </p:txBody>
      </p:sp>
      <p:sp>
        <p:nvSpPr>
          <p:cNvPr id="246" name="矩形 245"/>
          <p:cNvSpPr/>
          <p:nvPr/>
        </p:nvSpPr>
        <p:spPr bwMode="gray">
          <a:xfrm>
            <a:off x="7102523" y="4197647"/>
            <a:ext cx="805693" cy="276999"/>
          </a:xfrm>
          <a:prstGeom prst="rect">
            <a:avLst/>
          </a:prstGeom>
        </p:spPr>
        <p:txBody>
          <a:bodyPr wrap="square">
            <a:spAutoFit/>
          </a:bodyPr>
          <a:lstStyle/>
          <a:p>
            <a:pPr fontAlgn="ctr"/>
            <a:r>
              <a:rPr lang="en-US" sz="1200" dirty="0">
                <a:solidFill>
                  <a:srgbClr val="1D1D1A"/>
                </a:solidFill>
                <a:latin typeface="Huawei Sans" panose="020C0503030203020204" pitchFamily="34" charset="0"/>
              </a:rPr>
              <a:t>Slice 2</a:t>
            </a:r>
          </a:p>
        </p:txBody>
      </p:sp>
      <p:sp>
        <p:nvSpPr>
          <p:cNvPr id="247" name="矩形 246"/>
          <p:cNvSpPr/>
          <p:nvPr/>
        </p:nvSpPr>
        <p:spPr bwMode="gray">
          <a:xfrm>
            <a:off x="7102523" y="4425459"/>
            <a:ext cx="805693" cy="461665"/>
          </a:xfrm>
          <a:prstGeom prst="rect">
            <a:avLst/>
          </a:prstGeom>
        </p:spPr>
        <p:txBody>
          <a:bodyPr wrap="square">
            <a:spAutoFit/>
          </a:bodyPr>
          <a:lstStyle/>
          <a:p>
            <a:pPr fontAlgn="ctr"/>
            <a:r>
              <a:rPr lang="en-US" sz="1200" dirty="0">
                <a:solidFill>
                  <a:srgbClr val="1D1D1A"/>
                </a:solidFill>
                <a:latin typeface="Huawei Sans" panose="020C0503030203020204" pitchFamily="34" charset="0"/>
              </a:rPr>
              <a:t>Default slice</a:t>
            </a:r>
          </a:p>
        </p:txBody>
      </p:sp>
      <p:sp>
        <p:nvSpPr>
          <p:cNvPr id="248" name="矩形 247"/>
          <p:cNvSpPr/>
          <p:nvPr/>
        </p:nvSpPr>
        <p:spPr bwMode="gray">
          <a:xfrm>
            <a:off x="6164677" y="3548436"/>
            <a:ext cx="1832501" cy="461665"/>
          </a:xfrm>
          <a:prstGeom prst="rect">
            <a:avLst/>
          </a:prstGeom>
        </p:spPr>
        <p:txBody>
          <a:bodyPr wrap="square">
            <a:spAutoFit/>
          </a:bodyPr>
          <a:lstStyle/>
          <a:p>
            <a:pPr fontAlgn="ctr"/>
            <a:r>
              <a:rPr lang="en-US" sz="1200" dirty="0">
                <a:solidFill>
                  <a:srgbClr val="1D1D1A"/>
                </a:solidFill>
                <a:latin typeface="Huawei Sans" panose="020C0503030203020204" pitchFamily="34" charset="0"/>
              </a:rPr>
              <a:t>Slice topology information collection</a:t>
            </a:r>
          </a:p>
        </p:txBody>
      </p:sp>
      <p:cxnSp>
        <p:nvCxnSpPr>
          <p:cNvPr id="249" name="直接连接符 248">
            <a:extLst>
              <a:ext uri="{FF2B5EF4-FFF2-40B4-BE49-F238E27FC236}">
                <a16:creationId xmlns="" xmlns:a16="http://schemas.microsoft.com/office/drawing/2014/main" id="{88C8AF2D-87A6-4704-9FF0-6440F1EBDB77}"/>
              </a:ext>
            </a:extLst>
          </p:cNvPr>
          <p:cNvCxnSpPr>
            <a:cxnSpLocks/>
            <a:stCxn id="256" idx="2"/>
            <a:endCxn id="261" idx="0"/>
          </p:cNvCxnSpPr>
          <p:nvPr/>
        </p:nvCxnSpPr>
        <p:spPr bwMode="gray">
          <a:xfrm flipH="1">
            <a:off x="9789420" y="4048391"/>
            <a:ext cx="147283" cy="387353"/>
          </a:xfrm>
          <a:prstGeom prst="line">
            <a:avLst/>
          </a:prstGeom>
          <a:noFill/>
          <a:ln w="12700">
            <a:solidFill>
              <a:schemeClr val="tx1"/>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0" name="直接连接符 249">
            <a:extLst>
              <a:ext uri="{FF2B5EF4-FFF2-40B4-BE49-F238E27FC236}">
                <a16:creationId xmlns="" xmlns:a16="http://schemas.microsoft.com/office/drawing/2014/main" id="{1FEB7E0A-5B8D-4F5E-9B3F-E107EAA6FB8E}"/>
              </a:ext>
            </a:extLst>
          </p:cNvPr>
          <p:cNvCxnSpPr>
            <a:cxnSpLocks/>
            <a:stCxn id="257" idx="2"/>
            <a:endCxn id="260" idx="0"/>
          </p:cNvCxnSpPr>
          <p:nvPr/>
        </p:nvCxnSpPr>
        <p:spPr bwMode="gray">
          <a:xfrm flipH="1">
            <a:off x="10430450" y="4048391"/>
            <a:ext cx="139761" cy="387353"/>
          </a:xfrm>
          <a:prstGeom prst="line">
            <a:avLst/>
          </a:prstGeom>
          <a:noFill/>
          <a:ln w="12700">
            <a:solidFill>
              <a:schemeClr val="tx1"/>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1" name="直接连接符 250">
            <a:extLst>
              <a:ext uri="{FF2B5EF4-FFF2-40B4-BE49-F238E27FC236}">
                <a16:creationId xmlns="" xmlns:a16="http://schemas.microsoft.com/office/drawing/2014/main" id="{16064CD1-2499-474C-A975-5D3A730EE883}"/>
              </a:ext>
            </a:extLst>
          </p:cNvPr>
          <p:cNvCxnSpPr>
            <a:cxnSpLocks/>
            <a:stCxn id="255" idx="3"/>
            <a:endCxn id="258" idx="1"/>
          </p:cNvCxnSpPr>
          <p:nvPr/>
        </p:nvCxnSpPr>
        <p:spPr bwMode="gray">
          <a:xfrm>
            <a:off x="9393752" y="3958011"/>
            <a:ext cx="1469013" cy="0"/>
          </a:xfrm>
          <a:prstGeom prst="line">
            <a:avLst/>
          </a:prstGeom>
          <a:noFill/>
          <a:ln w="12700">
            <a:solidFill>
              <a:schemeClr val="tx1"/>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2" name="直接连接符 251">
            <a:extLst>
              <a:ext uri="{FF2B5EF4-FFF2-40B4-BE49-F238E27FC236}">
                <a16:creationId xmlns="" xmlns:a16="http://schemas.microsoft.com/office/drawing/2014/main" id="{3317068D-429D-437D-A43B-A7A20345CD65}"/>
              </a:ext>
            </a:extLst>
          </p:cNvPr>
          <p:cNvCxnSpPr>
            <a:cxnSpLocks/>
            <a:stCxn id="262" idx="3"/>
            <a:endCxn id="259" idx="1"/>
          </p:cNvCxnSpPr>
          <p:nvPr/>
        </p:nvCxnSpPr>
        <p:spPr bwMode="gray">
          <a:xfrm>
            <a:off x="9394340" y="4526124"/>
            <a:ext cx="1468425" cy="0"/>
          </a:xfrm>
          <a:prstGeom prst="line">
            <a:avLst/>
          </a:prstGeom>
          <a:noFill/>
          <a:ln w="12700">
            <a:solidFill>
              <a:schemeClr val="tx1"/>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3" name="直接连接符 252">
            <a:extLst>
              <a:ext uri="{FF2B5EF4-FFF2-40B4-BE49-F238E27FC236}">
                <a16:creationId xmlns="" xmlns:a16="http://schemas.microsoft.com/office/drawing/2014/main" id="{4CBD9613-5D73-429D-A143-0B7E20AA7026}"/>
              </a:ext>
            </a:extLst>
          </p:cNvPr>
          <p:cNvCxnSpPr>
            <a:cxnSpLocks/>
            <a:stCxn id="255" idx="2"/>
            <a:endCxn id="262" idx="0"/>
          </p:cNvCxnSpPr>
          <p:nvPr/>
        </p:nvCxnSpPr>
        <p:spPr bwMode="gray">
          <a:xfrm>
            <a:off x="9296106" y="4048391"/>
            <a:ext cx="588" cy="387352"/>
          </a:xfrm>
          <a:prstGeom prst="line">
            <a:avLst/>
          </a:prstGeom>
          <a:noFill/>
          <a:ln w="12700">
            <a:solidFill>
              <a:schemeClr val="tx1"/>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4" name="直接连接符 253">
            <a:extLst>
              <a:ext uri="{FF2B5EF4-FFF2-40B4-BE49-F238E27FC236}">
                <a16:creationId xmlns="" xmlns:a16="http://schemas.microsoft.com/office/drawing/2014/main" id="{EA90987D-E22A-446B-8A6E-A567569DD4DF}"/>
              </a:ext>
            </a:extLst>
          </p:cNvPr>
          <p:cNvCxnSpPr>
            <a:cxnSpLocks/>
            <a:stCxn id="258" idx="2"/>
            <a:endCxn id="259" idx="0"/>
          </p:cNvCxnSpPr>
          <p:nvPr/>
        </p:nvCxnSpPr>
        <p:spPr bwMode="gray">
          <a:xfrm>
            <a:off x="10960411" y="4048391"/>
            <a:ext cx="0" cy="387353"/>
          </a:xfrm>
          <a:prstGeom prst="line">
            <a:avLst/>
          </a:prstGeom>
          <a:noFill/>
          <a:ln w="12700">
            <a:solidFill>
              <a:schemeClr val="tx1"/>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55" name="图片 254">
            <a:extLst>
              <a:ext uri="{FF2B5EF4-FFF2-40B4-BE49-F238E27FC236}">
                <a16:creationId xmlns="" xmlns:a16="http://schemas.microsoft.com/office/drawing/2014/main" id="{5D73F9D6-093E-4CCB-B101-73721FB457FC}"/>
              </a:ext>
            </a:extLst>
          </p:cNvPr>
          <p:cNvPicPr>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9198461" y="3867631"/>
            <a:ext cx="195291" cy="180760"/>
          </a:xfrm>
          <a:prstGeom prst="rect">
            <a:avLst/>
          </a:prstGeom>
        </p:spPr>
      </p:pic>
      <p:pic>
        <p:nvPicPr>
          <p:cNvPr id="256" name="图片 255">
            <a:extLst>
              <a:ext uri="{FF2B5EF4-FFF2-40B4-BE49-F238E27FC236}">
                <a16:creationId xmlns="" xmlns:a16="http://schemas.microsoft.com/office/drawing/2014/main" id="{51E563C2-403C-461A-AF31-72195F3A114E}"/>
              </a:ext>
            </a:extLst>
          </p:cNvPr>
          <p:cNvPicPr>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9839057" y="3867631"/>
            <a:ext cx="195291" cy="180760"/>
          </a:xfrm>
          <a:prstGeom prst="rect">
            <a:avLst/>
          </a:prstGeom>
        </p:spPr>
      </p:pic>
      <p:pic>
        <p:nvPicPr>
          <p:cNvPr id="257" name="图片 256">
            <a:extLst>
              <a:ext uri="{FF2B5EF4-FFF2-40B4-BE49-F238E27FC236}">
                <a16:creationId xmlns="" xmlns:a16="http://schemas.microsoft.com/office/drawing/2014/main" id="{4DA3AC97-2411-4023-B2C7-A3B6720B7043}"/>
              </a:ext>
            </a:extLst>
          </p:cNvPr>
          <p:cNvPicPr>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10472565" y="3867631"/>
            <a:ext cx="195291" cy="180760"/>
          </a:xfrm>
          <a:prstGeom prst="rect">
            <a:avLst/>
          </a:prstGeom>
        </p:spPr>
      </p:pic>
      <p:pic>
        <p:nvPicPr>
          <p:cNvPr id="258" name="图片 257">
            <a:extLst>
              <a:ext uri="{FF2B5EF4-FFF2-40B4-BE49-F238E27FC236}">
                <a16:creationId xmlns="" xmlns:a16="http://schemas.microsoft.com/office/drawing/2014/main" id="{115704E7-00D9-4A35-A1F0-CA69609C327A}"/>
              </a:ext>
            </a:extLst>
          </p:cNvPr>
          <p:cNvPicPr>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10862765" y="3867631"/>
            <a:ext cx="195291" cy="180760"/>
          </a:xfrm>
          <a:prstGeom prst="rect">
            <a:avLst/>
          </a:prstGeom>
        </p:spPr>
      </p:pic>
      <p:pic>
        <p:nvPicPr>
          <p:cNvPr id="259" name="图片 258">
            <a:extLst>
              <a:ext uri="{FF2B5EF4-FFF2-40B4-BE49-F238E27FC236}">
                <a16:creationId xmlns="" xmlns:a16="http://schemas.microsoft.com/office/drawing/2014/main" id="{91AEE198-FABB-4C50-ACC7-3F2A1B1E9ABB}"/>
              </a:ext>
            </a:extLst>
          </p:cNvPr>
          <p:cNvPicPr>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10862765" y="4435744"/>
            <a:ext cx="195291" cy="180760"/>
          </a:xfrm>
          <a:prstGeom prst="rect">
            <a:avLst/>
          </a:prstGeom>
        </p:spPr>
      </p:pic>
      <p:pic>
        <p:nvPicPr>
          <p:cNvPr id="260" name="图片 259">
            <a:extLst>
              <a:ext uri="{FF2B5EF4-FFF2-40B4-BE49-F238E27FC236}">
                <a16:creationId xmlns="" xmlns:a16="http://schemas.microsoft.com/office/drawing/2014/main" id="{BCFBDC19-B96F-4183-8514-81FA47BC2A66}"/>
              </a:ext>
            </a:extLst>
          </p:cNvPr>
          <p:cNvPicPr>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10332804" y="4435744"/>
            <a:ext cx="195291" cy="180760"/>
          </a:xfrm>
          <a:prstGeom prst="rect">
            <a:avLst/>
          </a:prstGeom>
        </p:spPr>
      </p:pic>
      <p:pic>
        <p:nvPicPr>
          <p:cNvPr id="261" name="图片 260">
            <a:extLst>
              <a:ext uri="{FF2B5EF4-FFF2-40B4-BE49-F238E27FC236}">
                <a16:creationId xmlns="" xmlns:a16="http://schemas.microsoft.com/office/drawing/2014/main" id="{220DDE1A-8191-4653-9F2C-F85D32129D07}"/>
              </a:ext>
            </a:extLst>
          </p:cNvPr>
          <p:cNvPicPr>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9691774" y="4435744"/>
            <a:ext cx="195291" cy="180760"/>
          </a:xfrm>
          <a:prstGeom prst="rect">
            <a:avLst/>
          </a:prstGeom>
        </p:spPr>
      </p:pic>
      <p:pic>
        <p:nvPicPr>
          <p:cNvPr id="262" name="图片 261">
            <a:extLst>
              <a:ext uri="{FF2B5EF4-FFF2-40B4-BE49-F238E27FC236}">
                <a16:creationId xmlns="" xmlns:a16="http://schemas.microsoft.com/office/drawing/2014/main" id="{11675DF7-1420-485F-9187-92E2E6C7600A}"/>
              </a:ext>
            </a:extLst>
          </p:cNvPr>
          <p:cNvPicPr>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9199049" y="4435744"/>
            <a:ext cx="195291" cy="180760"/>
          </a:xfrm>
          <a:prstGeom prst="rect">
            <a:avLst/>
          </a:prstGeom>
        </p:spPr>
      </p:pic>
      <p:sp>
        <p:nvSpPr>
          <p:cNvPr id="263" name="Freeform 6">
            <a:extLst>
              <a:ext uri="{FF2B5EF4-FFF2-40B4-BE49-F238E27FC236}">
                <a16:creationId xmlns="" xmlns:a16="http://schemas.microsoft.com/office/drawing/2014/main" id="{1DDAE334-5373-48EC-B950-433D96DA67C7}"/>
              </a:ext>
            </a:extLst>
          </p:cNvPr>
          <p:cNvSpPr>
            <a:spLocks/>
          </p:cNvSpPr>
          <p:nvPr/>
        </p:nvSpPr>
        <p:spPr bwMode="gray">
          <a:xfrm>
            <a:off x="9318036" y="2927243"/>
            <a:ext cx="1050898" cy="587476"/>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solidFill>
            <a:schemeClr val="bg1"/>
          </a:solidFill>
          <a:ln w="15875" cap="flat">
            <a:solidFill>
              <a:schemeClr val="bg2">
                <a:lumMod val="90000"/>
              </a:schemeClr>
            </a:solidFill>
            <a:prstDash val="solid"/>
            <a:miter lim="800000"/>
            <a:headEnd/>
            <a:tailEnd/>
          </a:ln>
        </p:spPr>
        <p:txBody>
          <a:bodyPr wrap="square" lIns="37596" tIns="18797" rIns="37596" bIns="18797"/>
          <a:lstStyle>
            <a:defPPr>
              <a:defRPr lang="en-US"/>
            </a:defPPr>
            <a:lvl1pPr algn="l" rtl="0" fontAlgn="base">
              <a:spcBef>
                <a:spcPct val="0"/>
              </a:spcBef>
              <a:spcAft>
                <a:spcPct val="0"/>
              </a:spcAft>
              <a:defRPr sz="2800" b="1" kern="1200">
                <a:solidFill>
                  <a:schemeClr val="tx1"/>
                </a:solidFill>
                <a:latin typeface="华文细黑"/>
                <a:ea typeface="华文细黑"/>
                <a:cs typeface="Arial" charset="0"/>
              </a:defRPr>
            </a:lvl1pPr>
            <a:lvl2pPr marL="457109" algn="l" rtl="0" fontAlgn="base">
              <a:spcBef>
                <a:spcPct val="0"/>
              </a:spcBef>
              <a:spcAft>
                <a:spcPct val="0"/>
              </a:spcAft>
              <a:defRPr sz="2800" b="1" kern="1200">
                <a:solidFill>
                  <a:schemeClr val="tx1"/>
                </a:solidFill>
                <a:latin typeface="华文细黑"/>
                <a:ea typeface="华文细黑"/>
                <a:cs typeface="Arial" charset="0"/>
              </a:defRPr>
            </a:lvl2pPr>
            <a:lvl3pPr marL="914216" algn="l" rtl="0" fontAlgn="base">
              <a:spcBef>
                <a:spcPct val="0"/>
              </a:spcBef>
              <a:spcAft>
                <a:spcPct val="0"/>
              </a:spcAft>
              <a:defRPr sz="2800" b="1" kern="1200">
                <a:solidFill>
                  <a:schemeClr val="tx1"/>
                </a:solidFill>
                <a:latin typeface="华文细黑"/>
                <a:ea typeface="华文细黑"/>
                <a:cs typeface="Arial" charset="0"/>
              </a:defRPr>
            </a:lvl3pPr>
            <a:lvl4pPr marL="1371325" algn="l" rtl="0" fontAlgn="base">
              <a:spcBef>
                <a:spcPct val="0"/>
              </a:spcBef>
              <a:spcAft>
                <a:spcPct val="0"/>
              </a:spcAft>
              <a:defRPr sz="2800" b="1" kern="1200">
                <a:solidFill>
                  <a:schemeClr val="tx1"/>
                </a:solidFill>
                <a:latin typeface="华文细黑"/>
                <a:ea typeface="华文细黑"/>
                <a:cs typeface="Arial" charset="0"/>
              </a:defRPr>
            </a:lvl4pPr>
            <a:lvl5pPr marL="1828434" algn="l" rtl="0" fontAlgn="base">
              <a:spcBef>
                <a:spcPct val="0"/>
              </a:spcBef>
              <a:spcAft>
                <a:spcPct val="0"/>
              </a:spcAft>
              <a:defRPr sz="2800" b="1" kern="1200">
                <a:solidFill>
                  <a:schemeClr val="tx1"/>
                </a:solidFill>
                <a:latin typeface="华文细黑"/>
                <a:ea typeface="华文细黑"/>
                <a:cs typeface="Arial" charset="0"/>
              </a:defRPr>
            </a:lvl5pPr>
            <a:lvl6pPr marL="2285544" algn="l" defTabSz="914216" rtl="0" eaLnBrk="1" latinLnBrk="0" hangingPunct="1">
              <a:defRPr sz="2800" b="1" kern="1200">
                <a:solidFill>
                  <a:schemeClr val="tx1"/>
                </a:solidFill>
                <a:latin typeface="华文细黑"/>
                <a:ea typeface="华文细黑"/>
                <a:cs typeface="Arial" charset="0"/>
              </a:defRPr>
            </a:lvl6pPr>
            <a:lvl7pPr marL="2742648" algn="l" defTabSz="914216" rtl="0" eaLnBrk="1" latinLnBrk="0" hangingPunct="1">
              <a:defRPr sz="2800" b="1" kern="1200">
                <a:solidFill>
                  <a:schemeClr val="tx1"/>
                </a:solidFill>
                <a:latin typeface="华文细黑"/>
                <a:ea typeface="华文细黑"/>
                <a:cs typeface="Arial" charset="0"/>
              </a:defRPr>
            </a:lvl7pPr>
            <a:lvl8pPr marL="3199760" algn="l" defTabSz="914216" rtl="0" eaLnBrk="1" latinLnBrk="0" hangingPunct="1">
              <a:defRPr sz="2800" b="1" kern="1200">
                <a:solidFill>
                  <a:schemeClr val="tx1"/>
                </a:solidFill>
                <a:latin typeface="华文细黑"/>
                <a:ea typeface="华文细黑"/>
                <a:cs typeface="Arial" charset="0"/>
              </a:defRPr>
            </a:lvl8pPr>
            <a:lvl9pPr marL="3656867" algn="l" defTabSz="914216" rtl="0" eaLnBrk="1" latinLnBrk="0" hangingPunct="1">
              <a:defRPr sz="2800" b="1" kern="1200">
                <a:solidFill>
                  <a:schemeClr val="tx1"/>
                </a:solidFill>
                <a:latin typeface="华文细黑"/>
                <a:ea typeface="华文细黑"/>
                <a:cs typeface="Arial" charset="0"/>
              </a:defRPr>
            </a:lvl9pPr>
          </a:lstStyle>
          <a:p>
            <a:pPr defTabSz="333386" fontAlgn="ctr">
              <a:defRPr/>
            </a:pPr>
            <a:endParaRPr lang="en-US" altLang="zh-CN" sz="1200" kern="0" dirty="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264" name="图片 26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9398153" y="3219383"/>
            <a:ext cx="868186" cy="160117"/>
          </a:xfrm>
          <a:prstGeom prst="rect">
            <a:avLst/>
          </a:prstGeom>
        </p:spPr>
      </p:pic>
      <p:grpSp>
        <p:nvGrpSpPr>
          <p:cNvPr id="265" name="组合 264">
            <a:extLst>
              <a:ext uri="{FF2B5EF4-FFF2-40B4-BE49-F238E27FC236}">
                <a16:creationId xmlns="" xmlns:a16="http://schemas.microsoft.com/office/drawing/2014/main" id="{05FF8614-0F04-45AF-9F3F-50631ADE67AB}"/>
              </a:ext>
            </a:extLst>
          </p:cNvPr>
          <p:cNvGrpSpPr/>
          <p:nvPr/>
        </p:nvGrpSpPr>
        <p:grpSpPr bwMode="gray">
          <a:xfrm>
            <a:off x="9627937" y="3515316"/>
            <a:ext cx="531318" cy="291689"/>
            <a:chOff x="5369549" y="3631883"/>
            <a:chExt cx="421761" cy="179465"/>
          </a:xfrm>
          <a:solidFill>
            <a:srgbClr val="56C4D2"/>
          </a:solidFill>
        </p:grpSpPr>
        <p:sp>
          <p:nvSpPr>
            <p:cNvPr id="266" name="上箭头 392">
              <a:extLst>
                <a:ext uri="{FF2B5EF4-FFF2-40B4-BE49-F238E27FC236}">
                  <a16:creationId xmlns="" xmlns:a16="http://schemas.microsoft.com/office/drawing/2014/main" id="{89363046-3BDE-4976-AAF8-6B3BAC30FD36}"/>
                </a:ext>
              </a:extLst>
            </p:cNvPr>
            <p:cNvSpPr/>
            <p:nvPr/>
          </p:nvSpPr>
          <p:spPr bwMode="gray">
            <a:xfrm>
              <a:off x="5604324" y="3631883"/>
              <a:ext cx="186986" cy="164275"/>
            </a:xfrm>
            <a:prstGeom prst="upArrow">
              <a:avLst/>
            </a:prstGeom>
            <a:grpFill/>
            <a:ln w="25400" cap="flat" cmpd="sng" algn="ctr">
              <a:noFill/>
              <a:prstDash val="solid"/>
            </a:ln>
            <a:effectLst/>
          </p:spPr>
          <p:txBody>
            <a:bodyPr wrap="square" rtlCol="0" anchor="ctr"/>
            <a:lstStyle/>
            <a:p>
              <a:pPr algn="ctr" defTabSz="1219272" fontAlgn="ctr">
                <a:defRPr/>
              </a:pPr>
              <a:endParaRPr lang="en-US" sz="1200" kern="0" dirty="0">
                <a:solidFill>
                  <a:prstClr val="black"/>
                </a:solidFill>
                <a:latin typeface="Huawei Sans" panose="020C0503030203020204" pitchFamily="34" charset="0"/>
                <a:cs typeface="Arial" panose="020B0604020202020204" pitchFamily="34" charset="0"/>
              </a:endParaRPr>
            </a:p>
          </p:txBody>
        </p:sp>
        <p:sp>
          <p:nvSpPr>
            <p:cNvPr id="267" name="上箭头 393">
              <a:extLst>
                <a:ext uri="{FF2B5EF4-FFF2-40B4-BE49-F238E27FC236}">
                  <a16:creationId xmlns="" xmlns:a16="http://schemas.microsoft.com/office/drawing/2014/main" id="{0133AEF2-C69F-49E4-BDC1-28298D7A2572}"/>
                </a:ext>
              </a:extLst>
            </p:cNvPr>
            <p:cNvSpPr/>
            <p:nvPr/>
          </p:nvSpPr>
          <p:spPr bwMode="gray">
            <a:xfrm flipV="1">
              <a:off x="5369549" y="3647073"/>
              <a:ext cx="186986" cy="164275"/>
            </a:xfrm>
            <a:prstGeom prst="upArrow">
              <a:avLst/>
            </a:prstGeom>
            <a:grpFill/>
            <a:ln w="25400" cap="flat" cmpd="sng" algn="ctr">
              <a:noFill/>
              <a:prstDash val="solid"/>
            </a:ln>
            <a:effectLst/>
          </p:spPr>
          <p:txBody>
            <a:bodyPr wrap="square" rtlCol="0" anchor="ctr"/>
            <a:lstStyle/>
            <a:p>
              <a:pPr algn="ctr" defTabSz="1219272" fontAlgn="ctr">
                <a:defRPr/>
              </a:pPr>
              <a:endParaRPr lang="en-US" sz="1200" kern="0" dirty="0">
                <a:solidFill>
                  <a:prstClr val="black"/>
                </a:solidFill>
                <a:latin typeface="Huawei Sans" panose="020C0503030203020204" pitchFamily="34" charset="0"/>
                <a:cs typeface="Arial" panose="020B0604020202020204" pitchFamily="34" charset="0"/>
              </a:endParaRPr>
            </a:p>
          </p:txBody>
        </p:sp>
      </p:grpSp>
      <p:cxnSp>
        <p:nvCxnSpPr>
          <p:cNvPr id="268" name="直接连接符 267">
            <a:extLst>
              <a:ext uri="{FF2B5EF4-FFF2-40B4-BE49-F238E27FC236}">
                <a16:creationId xmlns="" xmlns:a16="http://schemas.microsoft.com/office/drawing/2014/main" id="{B81F795D-AE21-485E-80D4-C13B7A80EC85}"/>
              </a:ext>
            </a:extLst>
          </p:cNvPr>
          <p:cNvCxnSpPr/>
          <p:nvPr/>
        </p:nvCxnSpPr>
        <p:spPr bwMode="gray">
          <a:xfrm flipV="1">
            <a:off x="10080067" y="2644055"/>
            <a:ext cx="403175" cy="0"/>
          </a:xfrm>
          <a:prstGeom prst="line">
            <a:avLst/>
          </a:prstGeom>
          <a:noFill/>
          <a:ln w="28575">
            <a:solidFill>
              <a:srgbClr val="C7000B"/>
            </a:solidFill>
            <a:prstDash val="solid"/>
            <a:tailEnd type="triangle"/>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9" name="矩形 268"/>
          <p:cNvSpPr/>
          <p:nvPr/>
        </p:nvSpPr>
        <p:spPr bwMode="gray">
          <a:xfrm>
            <a:off x="10511737" y="2398383"/>
            <a:ext cx="1228297" cy="461665"/>
          </a:xfrm>
          <a:prstGeom prst="rect">
            <a:avLst/>
          </a:prstGeom>
        </p:spPr>
        <p:txBody>
          <a:bodyPr wrap="square">
            <a:spAutoFit/>
          </a:bodyPr>
          <a:lstStyle/>
          <a:p>
            <a:pPr fontAlgn="ctr"/>
            <a:r>
              <a:rPr lang="en-US" sz="1200" dirty="0">
                <a:solidFill>
                  <a:srgbClr val="1D1D1A"/>
                </a:solidFill>
                <a:latin typeface="Huawei Sans" panose="020C0503030203020204" pitchFamily="34" charset="0"/>
              </a:rPr>
              <a:t>SRv6-based low </a:t>
            </a:r>
            <a:r>
              <a:rPr lang="en-US" sz="1200" dirty="0" smtClean="0">
                <a:solidFill>
                  <a:srgbClr val="1D1D1A"/>
                </a:solidFill>
                <a:latin typeface="Huawei Sans" panose="020C0503030203020204" pitchFamily="34" charset="0"/>
              </a:rPr>
              <a:t>delay</a:t>
            </a:r>
            <a:endParaRPr lang="en-US" sz="1200" dirty="0">
              <a:solidFill>
                <a:srgbClr val="1D1D1A"/>
              </a:solidFill>
              <a:latin typeface="Huawei Sans" panose="020C0503030203020204" pitchFamily="34" charset="0"/>
            </a:endParaRPr>
          </a:p>
        </p:txBody>
      </p:sp>
      <p:cxnSp>
        <p:nvCxnSpPr>
          <p:cNvPr id="270" name="直接连接符 269">
            <a:extLst>
              <a:ext uri="{FF2B5EF4-FFF2-40B4-BE49-F238E27FC236}">
                <a16:creationId xmlns="" xmlns:a16="http://schemas.microsoft.com/office/drawing/2014/main" id="{B81F795D-AE21-485E-80D4-C13B7A80EC85}"/>
              </a:ext>
            </a:extLst>
          </p:cNvPr>
          <p:cNvCxnSpPr/>
          <p:nvPr/>
        </p:nvCxnSpPr>
        <p:spPr bwMode="gray">
          <a:xfrm flipV="1">
            <a:off x="10080067" y="3005004"/>
            <a:ext cx="403175" cy="0"/>
          </a:xfrm>
          <a:prstGeom prst="line">
            <a:avLst/>
          </a:prstGeom>
          <a:noFill/>
          <a:ln w="28575">
            <a:solidFill>
              <a:srgbClr val="62B230"/>
            </a:solidFill>
            <a:prstDash val="sysDash"/>
            <a:tailEnd type="triangle"/>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71" name="矩形 270"/>
          <p:cNvSpPr/>
          <p:nvPr/>
        </p:nvSpPr>
        <p:spPr bwMode="gray">
          <a:xfrm>
            <a:off x="10511737" y="2794168"/>
            <a:ext cx="1299361" cy="461665"/>
          </a:xfrm>
          <a:prstGeom prst="rect">
            <a:avLst/>
          </a:prstGeom>
        </p:spPr>
        <p:txBody>
          <a:bodyPr wrap="square">
            <a:spAutoFit/>
          </a:bodyPr>
          <a:lstStyle/>
          <a:p>
            <a:pPr fontAlgn="ctr"/>
            <a:r>
              <a:rPr lang="en-US" sz="1200" dirty="0">
                <a:solidFill>
                  <a:srgbClr val="1D1D1A"/>
                </a:solidFill>
                <a:latin typeface="Huawei Sans" panose="020C0503030203020204" pitchFamily="34" charset="0"/>
              </a:rPr>
              <a:t>SRv6-based high bandwidth</a:t>
            </a:r>
          </a:p>
        </p:txBody>
      </p:sp>
      <p:sp>
        <p:nvSpPr>
          <p:cNvPr id="272" name="Freeform 6">
            <a:extLst>
              <a:ext uri="{FF2B5EF4-FFF2-40B4-BE49-F238E27FC236}">
                <a16:creationId xmlns="" xmlns:a16="http://schemas.microsoft.com/office/drawing/2014/main" id="{1DDAE334-5373-48EC-B950-433D96DA67C7}"/>
              </a:ext>
            </a:extLst>
          </p:cNvPr>
          <p:cNvSpPr>
            <a:spLocks/>
          </p:cNvSpPr>
          <p:nvPr/>
        </p:nvSpPr>
        <p:spPr bwMode="gray">
          <a:xfrm>
            <a:off x="11073214" y="3654261"/>
            <a:ext cx="628684" cy="434482"/>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solidFill>
            <a:schemeClr val="bg1"/>
          </a:solidFill>
          <a:ln w="15875" cap="flat">
            <a:solidFill>
              <a:schemeClr val="bg2">
                <a:lumMod val="90000"/>
              </a:schemeClr>
            </a:solidFill>
            <a:prstDash val="solid"/>
            <a:miter lim="800000"/>
            <a:headEnd/>
            <a:tailEnd/>
          </a:ln>
        </p:spPr>
        <p:txBody>
          <a:bodyPr wrap="square" lIns="37596" tIns="18797" rIns="37596" bIns="18797"/>
          <a:lstStyle>
            <a:defPPr>
              <a:defRPr lang="en-US"/>
            </a:defPPr>
            <a:lvl1pPr algn="l" rtl="0" fontAlgn="base">
              <a:spcBef>
                <a:spcPct val="0"/>
              </a:spcBef>
              <a:spcAft>
                <a:spcPct val="0"/>
              </a:spcAft>
              <a:defRPr sz="2800" b="1" kern="1200">
                <a:solidFill>
                  <a:schemeClr val="tx1"/>
                </a:solidFill>
                <a:latin typeface="华文细黑"/>
                <a:ea typeface="华文细黑"/>
                <a:cs typeface="Arial" charset="0"/>
              </a:defRPr>
            </a:lvl1pPr>
            <a:lvl2pPr marL="457109" algn="l" rtl="0" fontAlgn="base">
              <a:spcBef>
                <a:spcPct val="0"/>
              </a:spcBef>
              <a:spcAft>
                <a:spcPct val="0"/>
              </a:spcAft>
              <a:defRPr sz="2800" b="1" kern="1200">
                <a:solidFill>
                  <a:schemeClr val="tx1"/>
                </a:solidFill>
                <a:latin typeface="华文细黑"/>
                <a:ea typeface="华文细黑"/>
                <a:cs typeface="Arial" charset="0"/>
              </a:defRPr>
            </a:lvl2pPr>
            <a:lvl3pPr marL="914216" algn="l" rtl="0" fontAlgn="base">
              <a:spcBef>
                <a:spcPct val="0"/>
              </a:spcBef>
              <a:spcAft>
                <a:spcPct val="0"/>
              </a:spcAft>
              <a:defRPr sz="2800" b="1" kern="1200">
                <a:solidFill>
                  <a:schemeClr val="tx1"/>
                </a:solidFill>
                <a:latin typeface="华文细黑"/>
                <a:ea typeface="华文细黑"/>
                <a:cs typeface="Arial" charset="0"/>
              </a:defRPr>
            </a:lvl3pPr>
            <a:lvl4pPr marL="1371325" algn="l" rtl="0" fontAlgn="base">
              <a:spcBef>
                <a:spcPct val="0"/>
              </a:spcBef>
              <a:spcAft>
                <a:spcPct val="0"/>
              </a:spcAft>
              <a:defRPr sz="2800" b="1" kern="1200">
                <a:solidFill>
                  <a:schemeClr val="tx1"/>
                </a:solidFill>
                <a:latin typeface="华文细黑"/>
                <a:ea typeface="华文细黑"/>
                <a:cs typeface="Arial" charset="0"/>
              </a:defRPr>
            </a:lvl4pPr>
            <a:lvl5pPr marL="1828434" algn="l" rtl="0" fontAlgn="base">
              <a:spcBef>
                <a:spcPct val="0"/>
              </a:spcBef>
              <a:spcAft>
                <a:spcPct val="0"/>
              </a:spcAft>
              <a:defRPr sz="2800" b="1" kern="1200">
                <a:solidFill>
                  <a:schemeClr val="tx1"/>
                </a:solidFill>
                <a:latin typeface="华文细黑"/>
                <a:ea typeface="华文细黑"/>
                <a:cs typeface="Arial" charset="0"/>
              </a:defRPr>
            </a:lvl5pPr>
            <a:lvl6pPr marL="2285544" algn="l" defTabSz="914216" rtl="0" eaLnBrk="1" latinLnBrk="0" hangingPunct="1">
              <a:defRPr sz="2800" b="1" kern="1200">
                <a:solidFill>
                  <a:schemeClr val="tx1"/>
                </a:solidFill>
                <a:latin typeface="华文细黑"/>
                <a:ea typeface="华文细黑"/>
                <a:cs typeface="Arial" charset="0"/>
              </a:defRPr>
            </a:lvl6pPr>
            <a:lvl7pPr marL="2742648" algn="l" defTabSz="914216" rtl="0" eaLnBrk="1" latinLnBrk="0" hangingPunct="1">
              <a:defRPr sz="2800" b="1" kern="1200">
                <a:solidFill>
                  <a:schemeClr val="tx1"/>
                </a:solidFill>
                <a:latin typeface="华文细黑"/>
                <a:ea typeface="华文细黑"/>
                <a:cs typeface="Arial" charset="0"/>
              </a:defRPr>
            </a:lvl7pPr>
            <a:lvl8pPr marL="3199760" algn="l" defTabSz="914216" rtl="0" eaLnBrk="1" latinLnBrk="0" hangingPunct="1">
              <a:defRPr sz="2800" b="1" kern="1200">
                <a:solidFill>
                  <a:schemeClr val="tx1"/>
                </a:solidFill>
                <a:latin typeface="华文细黑"/>
                <a:ea typeface="华文细黑"/>
                <a:cs typeface="Arial" charset="0"/>
              </a:defRPr>
            </a:lvl8pPr>
            <a:lvl9pPr marL="3656867" algn="l" defTabSz="914216" rtl="0" eaLnBrk="1" latinLnBrk="0" hangingPunct="1">
              <a:defRPr sz="2800" b="1" kern="1200">
                <a:solidFill>
                  <a:schemeClr val="tx1"/>
                </a:solidFill>
                <a:latin typeface="华文细黑"/>
                <a:ea typeface="华文细黑"/>
                <a:cs typeface="Arial" charset="0"/>
              </a:defRPr>
            </a:lvl9pPr>
          </a:lstStyle>
          <a:p>
            <a:pPr defTabSz="333386" fontAlgn="ctr">
              <a:defRPr/>
            </a:pPr>
            <a:endParaRPr lang="en-US" altLang="zh-CN" sz="1200" kern="0" dirty="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3" name="Freeform 6">
            <a:extLst>
              <a:ext uri="{FF2B5EF4-FFF2-40B4-BE49-F238E27FC236}">
                <a16:creationId xmlns="" xmlns:a16="http://schemas.microsoft.com/office/drawing/2014/main" id="{1DDAE334-5373-48EC-B950-433D96DA67C7}"/>
              </a:ext>
            </a:extLst>
          </p:cNvPr>
          <p:cNvSpPr>
            <a:spLocks/>
          </p:cNvSpPr>
          <p:nvPr/>
        </p:nvSpPr>
        <p:spPr bwMode="gray">
          <a:xfrm>
            <a:off x="11090969" y="4231925"/>
            <a:ext cx="628684" cy="434482"/>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solidFill>
            <a:schemeClr val="bg1"/>
          </a:solidFill>
          <a:ln w="15875" cap="flat">
            <a:solidFill>
              <a:schemeClr val="bg2">
                <a:lumMod val="90000"/>
              </a:schemeClr>
            </a:solidFill>
            <a:prstDash val="solid"/>
            <a:miter lim="800000"/>
            <a:headEnd/>
            <a:tailEnd/>
          </a:ln>
        </p:spPr>
        <p:txBody>
          <a:bodyPr wrap="square" lIns="37596" tIns="18797" rIns="37596" bIns="18797"/>
          <a:lstStyle>
            <a:defPPr>
              <a:defRPr lang="en-US"/>
            </a:defPPr>
            <a:lvl1pPr algn="l" rtl="0" fontAlgn="base">
              <a:spcBef>
                <a:spcPct val="0"/>
              </a:spcBef>
              <a:spcAft>
                <a:spcPct val="0"/>
              </a:spcAft>
              <a:defRPr sz="2800" b="1" kern="1200">
                <a:solidFill>
                  <a:schemeClr val="tx1"/>
                </a:solidFill>
                <a:latin typeface="华文细黑"/>
                <a:ea typeface="华文细黑"/>
                <a:cs typeface="Arial" charset="0"/>
              </a:defRPr>
            </a:lvl1pPr>
            <a:lvl2pPr marL="457109" algn="l" rtl="0" fontAlgn="base">
              <a:spcBef>
                <a:spcPct val="0"/>
              </a:spcBef>
              <a:spcAft>
                <a:spcPct val="0"/>
              </a:spcAft>
              <a:defRPr sz="2800" b="1" kern="1200">
                <a:solidFill>
                  <a:schemeClr val="tx1"/>
                </a:solidFill>
                <a:latin typeface="华文细黑"/>
                <a:ea typeface="华文细黑"/>
                <a:cs typeface="Arial" charset="0"/>
              </a:defRPr>
            </a:lvl2pPr>
            <a:lvl3pPr marL="914216" algn="l" rtl="0" fontAlgn="base">
              <a:spcBef>
                <a:spcPct val="0"/>
              </a:spcBef>
              <a:spcAft>
                <a:spcPct val="0"/>
              </a:spcAft>
              <a:defRPr sz="2800" b="1" kern="1200">
                <a:solidFill>
                  <a:schemeClr val="tx1"/>
                </a:solidFill>
                <a:latin typeface="华文细黑"/>
                <a:ea typeface="华文细黑"/>
                <a:cs typeface="Arial" charset="0"/>
              </a:defRPr>
            </a:lvl3pPr>
            <a:lvl4pPr marL="1371325" algn="l" rtl="0" fontAlgn="base">
              <a:spcBef>
                <a:spcPct val="0"/>
              </a:spcBef>
              <a:spcAft>
                <a:spcPct val="0"/>
              </a:spcAft>
              <a:defRPr sz="2800" b="1" kern="1200">
                <a:solidFill>
                  <a:schemeClr val="tx1"/>
                </a:solidFill>
                <a:latin typeface="华文细黑"/>
                <a:ea typeface="华文细黑"/>
                <a:cs typeface="Arial" charset="0"/>
              </a:defRPr>
            </a:lvl4pPr>
            <a:lvl5pPr marL="1828434" algn="l" rtl="0" fontAlgn="base">
              <a:spcBef>
                <a:spcPct val="0"/>
              </a:spcBef>
              <a:spcAft>
                <a:spcPct val="0"/>
              </a:spcAft>
              <a:defRPr sz="2800" b="1" kern="1200">
                <a:solidFill>
                  <a:schemeClr val="tx1"/>
                </a:solidFill>
                <a:latin typeface="华文细黑"/>
                <a:ea typeface="华文细黑"/>
                <a:cs typeface="Arial" charset="0"/>
              </a:defRPr>
            </a:lvl5pPr>
            <a:lvl6pPr marL="2285544" algn="l" defTabSz="914216" rtl="0" eaLnBrk="1" latinLnBrk="0" hangingPunct="1">
              <a:defRPr sz="2800" b="1" kern="1200">
                <a:solidFill>
                  <a:schemeClr val="tx1"/>
                </a:solidFill>
                <a:latin typeface="华文细黑"/>
                <a:ea typeface="华文细黑"/>
                <a:cs typeface="Arial" charset="0"/>
              </a:defRPr>
            </a:lvl6pPr>
            <a:lvl7pPr marL="2742648" algn="l" defTabSz="914216" rtl="0" eaLnBrk="1" latinLnBrk="0" hangingPunct="1">
              <a:defRPr sz="2800" b="1" kern="1200">
                <a:solidFill>
                  <a:schemeClr val="tx1"/>
                </a:solidFill>
                <a:latin typeface="华文细黑"/>
                <a:ea typeface="华文细黑"/>
                <a:cs typeface="Arial" charset="0"/>
              </a:defRPr>
            </a:lvl7pPr>
            <a:lvl8pPr marL="3199760" algn="l" defTabSz="914216" rtl="0" eaLnBrk="1" latinLnBrk="0" hangingPunct="1">
              <a:defRPr sz="2800" b="1" kern="1200">
                <a:solidFill>
                  <a:schemeClr val="tx1"/>
                </a:solidFill>
                <a:latin typeface="华文细黑"/>
                <a:ea typeface="华文细黑"/>
                <a:cs typeface="Arial" charset="0"/>
              </a:defRPr>
            </a:lvl8pPr>
            <a:lvl9pPr marL="3656867" algn="l" defTabSz="914216" rtl="0" eaLnBrk="1" latinLnBrk="0" hangingPunct="1">
              <a:defRPr sz="2800" b="1" kern="1200">
                <a:solidFill>
                  <a:schemeClr val="tx1"/>
                </a:solidFill>
                <a:latin typeface="华文细黑"/>
                <a:ea typeface="华文细黑"/>
                <a:cs typeface="Arial" charset="0"/>
              </a:defRPr>
            </a:lvl9pPr>
          </a:lstStyle>
          <a:p>
            <a:pPr defTabSz="333386" fontAlgn="ctr">
              <a:defRPr/>
            </a:pPr>
            <a:endParaRPr lang="en-US" altLang="zh-CN" sz="1200" kern="0" dirty="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274" name="图片 273" descr="电视.png"/>
          <p:cNvPicPr>
            <a:picLocks noChangeAspect="1"/>
          </p:cNvPicPr>
          <p:nvPr/>
        </p:nvPicPr>
        <p:blipFill>
          <a:blip r:embed="rId10" cstate="print"/>
          <a:stretch>
            <a:fillRect/>
          </a:stretch>
        </p:blipFill>
        <p:spPr bwMode="gray">
          <a:xfrm>
            <a:off x="11257845" y="4280447"/>
            <a:ext cx="301895" cy="355947"/>
          </a:xfrm>
          <a:prstGeom prst="rect">
            <a:avLst/>
          </a:prstGeom>
        </p:spPr>
      </p:pic>
      <p:pic>
        <p:nvPicPr>
          <p:cNvPr id="275" name="图片 274" descr="SAN网络-蓝.png"/>
          <p:cNvPicPr>
            <a:picLocks noChangeAspect="1"/>
          </p:cNvPicPr>
          <p:nvPr/>
        </p:nvPicPr>
        <p:blipFill>
          <a:blip r:embed="rId11" cstate="print"/>
          <a:stretch>
            <a:fillRect/>
          </a:stretch>
        </p:blipFill>
        <p:spPr bwMode="gray">
          <a:xfrm>
            <a:off x="11338696" y="3731230"/>
            <a:ext cx="186188" cy="305032"/>
          </a:xfrm>
          <a:prstGeom prst="rect">
            <a:avLst/>
          </a:prstGeom>
        </p:spPr>
      </p:pic>
      <p:sp>
        <p:nvSpPr>
          <p:cNvPr id="276" name="任意多边形 275"/>
          <p:cNvSpPr/>
          <p:nvPr/>
        </p:nvSpPr>
        <p:spPr bwMode="gray">
          <a:xfrm>
            <a:off x="9164828" y="3865867"/>
            <a:ext cx="2138738" cy="186371"/>
          </a:xfrm>
          <a:custGeom>
            <a:avLst/>
            <a:gdLst>
              <a:gd name="connsiteX0" fmla="*/ 0 w 2295525"/>
              <a:gd name="connsiteY0" fmla="*/ 85725 h 164609"/>
              <a:gd name="connsiteX1" fmla="*/ 1123950 w 2295525"/>
              <a:gd name="connsiteY1" fmla="*/ 161925 h 164609"/>
              <a:gd name="connsiteX2" fmla="*/ 2295525 w 2295525"/>
              <a:gd name="connsiteY2" fmla="*/ 0 h 164609"/>
            </a:gdLst>
            <a:ahLst/>
            <a:cxnLst>
              <a:cxn ang="0">
                <a:pos x="connsiteX0" y="connsiteY0"/>
              </a:cxn>
              <a:cxn ang="0">
                <a:pos x="connsiteX1" y="connsiteY1"/>
              </a:cxn>
              <a:cxn ang="0">
                <a:pos x="connsiteX2" y="connsiteY2"/>
              </a:cxn>
            </a:cxnLst>
            <a:rect l="l" t="t" r="r" b="b"/>
            <a:pathLst>
              <a:path w="2295525" h="164609">
                <a:moveTo>
                  <a:pt x="0" y="85725"/>
                </a:moveTo>
                <a:cubicBezTo>
                  <a:pt x="370681" y="130968"/>
                  <a:pt x="741363" y="176212"/>
                  <a:pt x="1123950" y="161925"/>
                </a:cubicBezTo>
                <a:cubicBezTo>
                  <a:pt x="1506537" y="147638"/>
                  <a:pt x="1901031" y="73819"/>
                  <a:pt x="2295525" y="0"/>
                </a:cubicBezTo>
              </a:path>
            </a:pathLst>
          </a:custGeom>
          <a:noFill/>
          <a:ln w="28575">
            <a:solidFill>
              <a:srgbClr val="C7000B"/>
            </a:solidFill>
            <a:prstDash val="solid"/>
            <a:tailEnd type="triangle"/>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defTabSz="913997" fontAlgn="ctr"/>
            <a:endParaRPr lang="en-US" altLang="zh-CN" sz="1200" kern="0" dirty="0">
              <a:solidFill>
                <a:prstClr val="white"/>
              </a:solidFill>
              <a:latin typeface="Huawei Sans" panose="020C0503030203020204" pitchFamily="34" charset="0"/>
            </a:endParaRPr>
          </a:p>
        </p:txBody>
      </p:sp>
      <p:sp>
        <p:nvSpPr>
          <p:cNvPr id="277" name="任意多边形 276"/>
          <p:cNvSpPr/>
          <p:nvPr/>
        </p:nvSpPr>
        <p:spPr bwMode="gray">
          <a:xfrm>
            <a:off x="9136253" y="4465942"/>
            <a:ext cx="2101594" cy="170452"/>
          </a:xfrm>
          <a:custGeom>
            <a:avLst/>
            <a:gdLst>
              <a:gd name="connsiteX0" fmla="*/ 0 w 2257425"/>
              <a:gd name="connsiteY0" fmla="*/ 9525 h 133379"/>
              <a:gd name="connsiteX1" fmla="*/ 1295400 w 2257425"/>
              <a:gd name="connsiteY1" fmla="*/ 133350 h 133379"/>
              <a:gd name="connsiteX2" fmla="*/ 2257425 w 2257425"/>
              <a:gd name="connsiteY2" fmla="*/ 0 h 133379"/>
            </a:gdLst>
            <a:ahLst/>
            <a:cxnLst>
              <a:cxn ang="0">
                <a:pos x="connsiteX0" y="connsiteY0"/>
              </a:cxn>
              <a:cxn ang="0">
                <a:pos x="connsiteX1" y="connsiteY1"/>
              </a:cxn>
              <a:cxn ang="0">
                <a:pos x="connsiteX2" y="connsiteY2"/>
              </a:cxn>
            </a:cxnLst>
            <a:rect l="l" t="t" r="r" b="b"/>
            <a:pathLst>
              <a:path w="2257425" h="133379">
                <a:moveTo>
                  <a:pt x="0" y="9525"/>
                </a:moveTo>
                <a:cubicBezTo>
                  <a:pt x="459581" y="72231"/>
                  <a:pt x="919163" y="134937"/>
                  <a:pt x="1295400" y="133350"/>
                </a:cubicBezTo>
                <a:cubicBezTo>
                  <a:pt x="1671637" y="131763"/>
                  <a:pt x="1964531" y="65881"/>
                  <a:pt x="2257425" y="0"/>
                </a:cubicBezTo>
              </a:path>
            </a:pathLst>
          </a:custGeom>
          <a:noFill/>
          <a:ln w="28575">
            <a:solidFill>
              <a:srgbClr val="62B230"/>
            </a:solidFill>
            <a:prstDash val="sysDash"/>
            <a:tailEnd type="triangle"/>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defTabSz="913997" fontAlgn="ctr"/>
            <a:endParaRPr lang="en-US" altLang="zh-CN" sz="1200" kern="0" dirty="0">
              <a:solidFill>
                <a:prstClr val="white"/>
              </a:solidFill>
              <a:latin typeface="Huawei Sans" panose="020C0503030203020204" pitchFamily="34" charset="0"/>
            </a:endParaRPr>
          </a:p>
        </p:txBody>
      </p:sp>
      <p:sp>
        <p:nvSpPr>
          <p:cNvPr id="278" name="矩形 277"/>
          <p:cNvSpPr/>
          <p:nvPr/>
        </p:nvSpPr>
        <p:spPr bwMode="gray">
          <a:xfrm>
            <a:off x="8093055" y="3674975"/>
            <a:ext cx="1223318" cy="461665"/>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Collaboration</a:t>
            </a:r>
          </a:p>
          <a:p>
            <a:pPr algn="ctr" fontAlgn="ctr"/>
            <a:r>
              <a:rPr lang="en-US" sz="1200" dirty="0">
                <a:solidFill>
                  <a:srgbClr val="1D1D1A"/>
                </a:solidFill>
                <a:latin typeface="Huawei Sans" panose="020C0503030203020204" pitchFamily="34" charset="0"/>
              </a:rPr>
              <a:t>Office</a:t>
            </a:r>
          </a:p>
        </p:txBody>
      </p:sp>
      <p:sp>
        <p:nvSpPr>
          <p:cNvPr id="279" name="矩形 278"/>
          <p:cNvSpPr/>
          <p:nvPr/>
        </p:nvSpPr>
        <p:spPr bwMode="gray">
          <a:xfrm>
            <a:off x="8158170" y="4246409"/>
            <a:ext cx="1158917" cy="461665"/>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Video conferencing</a:t>
            </a:r>
          </a:p>
        </p:txBody>
      </p:sp>
    </p:spTree>
    <p:extLst>
      <p:ext uri="{BB962C8B-B14F-4D97-AF65-F5344CB8AC3E}">
        <p14:creationId xmlns:p14="http://schemas.microsoft.com/office/powerpoint/2010/main" val="244721388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altLang="zh-CN" dirty="0">
                <a:solidFill>
                  <a:schemeClr val="bg1">
                    <a:lumMod val="50000"/>
                  </a:schemeClr>
                </a:solidFill>
              </a:rPr>
              <a:t>Technical Background of </a:t>
            </a:r>
            <a:r>
              <a:rPr lang="en-US" altLang="zh-CN" dirty="0" smtClean="0">
                <a:solidFill>
                  <a:schemeClr val="bg1">
                    <a:lumMod val="50000"/>
                  </a:schemeClr>
                </a:solidFill>
              </a:rPr>
              <a:t>IPE</a:t>
            </a:r>
            <a:endParaRPr lang="en-US" altLang="zh-CN" dirty="0">
              <a:solidFill>
                <a:schemeClr val="bg1">
                  <a:lumMod val="50000"/>
                </a:schemeClr>
              </a:solidFill>
            </a:endParaRPr>
          </a:p>
          <a:p>
            <a:r>
              <a:rPr lang="en-US" altLang="zh-CN" b="1" dirty="0"/>
              <a:t>Key Technical Applications of </a:t>
            </a:r>
            <a:r>
              <a:rPr lang="en-US" altLang="zh-CN" b="1" dirty="0" smtClean="0"/>
              <a:t>IPE</a:t>
            </a:r>
            <a:endParaRPr lang="en-US" altLang="zh-CN" b="1" dirty="0"/>
          </a:p>
          <a:p>
            <a:r>
              <a:rPr lang="en-US" altLang="zh-CN" dirty="0">
                <a:solidFill>
                  <a:schemeClr val="bg1">
                    <a:lumMod val="50000"/>
                  </a:schemeClr>
                </a:solidFill>
              </a:rPr>
              <a:t>IPv6 Network Evolution </a:t>
            </a:r>
            <a:r>
              <a:rPr lang="en-US" altLang="zh-CN" dirty="0" smtClean="0">
                <a:solidFill>
                  <a:schemeClr val="bg1">
                    <a:lumMod val="50000"/>
                  </a:schemeClr>
                </a:solidFill>
              </a:rPr>
              <a:t>Solutions</a:t>
            </a:r>
            <a:endParaRPr lang="en-US" altLang="zh-CN" dirty="0">
              <a:solidFill>
                <a:schemeClr val="bg1">
                  <a:lumMod val="50000"/>
                </a:schemeClr>
              </a:solidFill>
            </a:endParaRPr>
          </a:p>
        </p:txBody>
      </p:sp>
    </p:spTree>
    <p:extLst>
      <p:ext uri="{BB962C8B-B14F-4D97-AF65-F5344CB8AC3E}">
        <p14:creationId xmlns:p14="http://schemas.microsoft.com/office/powerpoint/2010/main" val="379078564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0" name="Picture 2" descr="G:\做的项目\公共\扁平图标切换\更新2015_01_21\oss扁平图标库2015_01_21更新-04.png"/>
          <p:cNvPicPr>
            <a:picLocks noChangeAspect="1" noChangeArrowheads="1"/>
          </p:cNvPicPr>
          <p:nvPr/>
        </p:nvPicPr>
        <p:blipFill>
          <a:blip r:embed="rId3" cstate="print">
            <a:grayscl/>
          </a:blip>
          <a:stretch>
            <a:fillRect/>
          </a:stretch>
        </p:blipFill>
        <p:spPr bwMode="gray">
          <a:xfrm>
            <a:off x="3710245" y="5414919"/>
            <a:ext cx="270829" cy="221587"/>
          </a:xfrm>
          <a:prstGeom prst="rect">
            <a:avLst/>
          </a:prstGeom>
          <a:noFill/>
        </p:spPr>
      </p:pic>
      <p:sp>
        <p:nvSpPr>
          <p:cNvPr id="2" name="标题 1"/>
          <p:cNvSpPr>
            <a:spLocks noGrp="1"/>
          </p:cNvSpPr>
          <p:nvPr>
            <p:ph type="title"/>
          </p:nvPr>
        </p:nvSpPr>
        <p:spPr bwMode="gray"/>
        <p:txBody>
          <a:bodyPr/>
          <a:lstStyle/>
          <a:p>
            <a:r>
              <a:rPr lang="en-US" dirty="0" smtClean="0"/>
              <a:t>SRv6 for Flexible Forwarding Path Orchestration</a:t>
            </a:r>
            <a:endParaRPr lang="en-US" dirty="0"/>
          </a:p>
        </p:txBody>
      </p:sp>
      <p:sp>
        <p:nvSpPr>
          <p:cNvPr id="162" name="文本占位符 161"/>
          <p:cNvSpPr>
            <a:spLocks noGrp="1"/>
          </p:cNvSpPr>
          <p:nvPr>
            <p:ph type="body" sz="quarter" idx="10"/>
          </p:nvPr>
        </p:nvSpPr>
        <p:spPr bwMode="gray">
          <a:xfrm>
            <a:off x="455612" y="1052514"/>
            <a:ext cx="11293476" cy="1227044"/>
          </a:xfrm>
        </p:spPr>
        <p:txBody>
          <a:bodyPr/>
          <a:lstStyle/>
          <a:p>
            <a:r>
              <a:rPr lang="en-US" sz="1600" dirty="0" smtClean="0"/>
              <a:t>A carrier provides a </a:t>
            </a:r>
            <a:r>
              <a:rPr lang="en-US" sz="1600" dirty="0" err="1" smtClean="0"/>
              <a:t>DDoS</a:t>
            </a:r>
            <a:r>
              <a:rPr lang="en-US" sz="1600" dirty="0" smtClean="0"/>
              <a:t> attack mitigation service through traffic cleaning to ensure network security. </a:t>
            </a:r>
          </a:p>
          <a:p>
            <a:r>
              <a:rPr lang="en-US" sz="1600" dirty="0" smtClean="0"/>
              <a:t>The carrier has multiple backbone networks. Network A has only the IP routing and forwarding capability, and but has sufficient bandwidth resources. Network B has the VPN service capability, but has limited bandwidth resources.</a:t>
            </a:r>
          </a:p>
        </p:txBody>
      </p:sp>
      <p:sp>
        <p:nvSpPr>
          <p:cNvPr id="4" name="Rectangle 4"/>
          <p:cNvSpPr>
            <a:spLocks noChangeArrowheads="1"/>
          </p:cNvSpPr>
          <p:nvPr/>
        </p:nvSpPr>
        <p:spPr bwMode="gray">
          <a:xfrm>
            <a:off x="5815204" y="2582350"/>
            <a:ext cx="5889117" cy="427990"/>
          </a:xfrm>
          <a:custGeom>
            <a:avLst/>
            <a:gdLst>
              <a:gd name="connsiteX0" fmla="*/ 0 w 5399233"/>
              <a:gd name="connsiteY0" fmla="*/ 0 h 294832"/>
              <a:gd name="connsiteX1" fmla="*/ 5399233 w 5399233"/>
              <a:gd name="connsiteY1" fmla="*/ 0 h 294832"/>
              <a:gd name="connsiteX2" fmla="*/ 5399233 w 5399233"/>
              <a:gd name="connsiteY2" fmla="*/ 294832 h 294832"/>
              <a:gd name="connsiteX3" fmla="*/ 0 w 5399233"/>
              <a:gd name="connsiteY3" fmla="*/ 294832 h 294832"/>
              <a:gd name="connsiteX4" fmla="*/ 0 w 5399233"/>
              <a:gd name="connsiteY4" fmla="*/ 0 h 294832"/>
              <a:gd name="connsiteX0" fmla="*/ 0 w 5399233"/>
              <a:gd name="connsiteY0" fmla="*/ 0 h 298642"/>
              <a:gd name="connsiteX1" fmla="*/ 5399233 w 5399233"/>
              <a:gd name="connsiteY1" fmla="*/ 0 h 298642"/>
              <a:gd name="connsiteX2" fmla="*/ 5399233 w 5399233"/>
              <a:gd name="connsiteY2" fmla="*/ 294832 h 298642"/>
              <a:gd name="connsiteX3" fmla="*/ 152400 w 5399233"/>
              <a:gd name="connsiteY3" fmla="*/ 298642 h 298642"/>
              <a:gd name="connsiteX4" fmla="*/ 0 w 5399233"/>
              <a:gd name="connsiteY4" fmla="*/ 0 h 298642"/>
              <a:gd name="connsiteX0" fmla="*/ 0 w 5338273"/>
              <a:gd name="connsiteY0" fmla="*/ 3810 h 298642"/>
              <a:gd name="connsiteX1" fmla="*/ 5338273 w 5338273"/>
              <a:gd name="connsiteY1" fmla="*/ 0 h 298642"/>
              <a:gd name="connsiteX2" fmla="*/ 5338273 w 5338273"/>
              <a:gd name="connsiteY2" fmla="*/ 294832 h 298642"/>
              <a:gd name="connsiteX3" fmla="*/ 91440 w 5338273"/>
              <a:gd name="connsiteY3" fmla="*/ 298642 h 298642"/>
              <a:gd name="connsiteX4" fmla="*/ 0 w 5338273"/>
              <a:gd name="connsiteY4" fmla="*/ 3810 h 298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38273" h="298642">
                <a:moveTo>
                  <a:pt x="0" y="3810"/>
                </a:moveTo>
                <a:lnTo>
                  <a:pt x="5338273" y="0"/>
                </a:lnTo>
                <a:lnTo>
                  <a:pt x="5338273" y="294832"/>
                </a:lnTo>
                <a:lnTo>
                  <a:pt x="91440" y="298642"/>
                </a:lnTo>
                <a:lnTo>
                  <a:pt x="0" y="3810"/>
                </a:lnTo>
                <a:close/>
              </a:path>
            </a:pathLst>
          </a:custGeom>
          <a:solidFill>
            <a:srgbClr val="ECF9FA"/>
          </a:solidFill>
          <a:ln w="9525">
            <a:noFill/>
          </a:ln>
          <a:effectLst/>
          <a:extLst/>
        </p:spPr>
        <p:txBody>
          <a:bodyPr wrap="square" lIns="180000" anchor="ctr"/>
          <a:lstStyle/>
          <a:p>
            <a:pPr defTabSz="914400" fontAlgn="ctr"/>
            <a:r>
              <a:rPr lang="en-US" sz="12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To-Be: </a:t>
            </a:r>
            <a:r>
              <a:rPr lang="en-US" sz="1200" b="1"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Native </a:t>
            </a:r>
            <a:r>
              <a:rPr lang="en-US" sz="12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IPv6-based SRv6 </a:t>
            </a:r>
            <a:r>
              <a:rPr lang="en-US" sz="1200" b="1"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VPN is d</a:t>
            </a:r>
            <a:r>
              <a:rPr lang="en-US" altLang="zh-CN" sz="1200" b="1"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eployed</a:t>
            </a:r>
            <a:r>
              <a:rPr lang="en-US" sz="1200" b="1"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 allowing </a:t>
            </a:r>
            <a:r>
              <a:rPr lang="en-US" sz="12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the service scale to expand by 10 times.</a:t>
            </a:r>
          </a:p>
        </p:txBody>
      </p:sp>
      <p:sp>
        <p:nvSpPr>
          <p:cNvPr id="5" name="Rectangle 4"/>
          <p:cNvSpPr>
            <a:spLocks noChangeArrowheads="1"/>
          </p:cNvSpPr>
          <p:nvPr/>
        </p:nvSpPr>
        <p:spPr bwMode="gray">
          <a:xfrm>
            <a:off x="473030" y="2584000"/>
            <a:ext cx="5282905" cy="422530"/>
          </a:xfrm>
          <a:prstGeom prst="rect">
            <a:avLst/>
          </a:prstGeom>
          <a:gradFill flip="none" rotWithShape="1">
            <a:gsLst>
              <a:gs pos="73000">
                <a:srgbClr val="FBFBFB"/>
              </a:gs>
              <a:gs pos="0">
                <a:schemeClr val="bg1">
                  <a:lumMod val="95000"/>
                </a:schemeClr>
              </a:gs>
              <a:gs pos="100000">
                <a:schemeClr val="bg1"/>
              </a:gs>
            </a:gsLst>
            <a:lin ang="0" scaled="1"/>
            <a:tileRect/>
          </a:gradFill>
          <a:ln w="9525">
            <a:noFill/>
          </a:ln>
          <a:effectLst/>
          <a:extLst/>
        </p:spPr>
        <p:txBody>
          <a:bodyPr wrap="square" lIns="180000" anchor="ctr"/>
          <a:lstStyle/>
          <a:p>
            <a:pPr defTabSz="914400" fontAlgn="ctr"/>
            <a:r>
              <a:rPr lang="en-US" sz="12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As-Is: Cleaned traffic is diverted through network A (without VPN isolation). The supported traffic scale is limited.</a:t>
            </a:r>
          </a:p>
        </p:txBody>
      </p:sp>
      <p:sp>
        <p:nvSpPr>
          <p:cNvPr id="6" name="五边形 5"/>
          <p:cNvSpPr/>
          <p:nvPr/>
        </p:nvSpPr>
        <p:spPr bwMode="gray">
          <a:xfrm>
            <a:off x="473031" y="2565647"/>
            <a:ext cx="5715202" cy="3613277"/>
          </a:xfrm>
          <a:prstGeom prst="homePlate">
            <a:avLst>
              <a:gd name="adj" fmla="val 12125"/>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任意多边形 6"/>
          <p:cNvSpPr/>
          <p:nvPr/>
        </p:nvSpPr>
        <p:spPr bwMode="gray">
          <a:xfrm>
            <a:off x="5823404" y="2565647"/>
            <a:ext cx="5880918" cy="3613277"/>
          </a:xfrm>
          <a:custGeom>
            <a:avLst/>
            <a:gdLst>
              <a:gd name="connsiteX0" fmla="*/ 0 w 5855017"/>
              <a:gd name="connsiteY0" fmla="*/ 0 h 3855720"/>
              <a:gd name="connsiteX1" fmla="*/ 762952 w 5855017"/>
              <a:gd name="connsiteY1" fmla="*/ 0 h 3855720"/>
              <a:gd name="connsiteX2" fmla="*/ 1082001 w 5855017"/>
              <a:gd name="connsiteY2" fmla="*/ 0 h 3855720"/>
              <a:gd name="connsiteX3" fmla="*/ 5855017 w 5855017"/>
              <a:gd name="connsiteY3" fmla="*/ 0 h 3855720"/>
              <a:gd name="connsiteX4" fmla="*/ 5855017 w 5855017"/>
              <a:gd name="connsiteY4" fmla="*/ 1927860 h 3855720"/>
              <a:gd name="connsiteX5" fmla="*/ 5855017 w 5855017"/>
              <a:gd name="connsiteY5" fmla="*/ 3855720 h 3855720"/>
              <a:gd name="connsiteX6" fmla="*/ 1082001 w 5855017"/>
              <a:gd name="connsiteY6" fmla="*/ 3855720 h 3855720"/>
              <a:gd name="connsiteX7" fmla="*/ 762952 w 5855017"/>
              <a:gd name="connsiteY7" fmla="*/ 3855720 h 3855720"/>
              <a:gd name="connsiteX8" fmla="*/ 0 w 5855017"/>
              <a:gd name="connsiteY8" fmla="*/ 3855720 h 3855720"/>
              <a:gd name="connsiteX9" fmla="*/ 693459 w 5855017"/>
              <a:gd name="connsiteY9" fmla="*/ 1927860 h 3855720"/>
              <a:gd name="connsiteX0" fmla="*/ 0 w 5855017"/>
              <a:gd name="connsiteY0" fmla="*/ 0 h 3855720"/>
              <a:gd name="connsiteX1" fmla="*/ 762952 w 5855017"/>
              <a:gd name="connsiteY1" fmla="*/ 0 h 3855720"/>
              <a:gd name="connsiteX2" fmla="*/ 1082001 w 5855017"/>
              <a:gd name="connsiteY2" fmla="*/ 0 h 3855720"/>
              <a:gd name="connsiteX3" fmla="*/ 5855017 w 5855017"/>
              <a:gd name="connsiteY3" fmla="*/ 0 h 3855720"/>
              <a:gd name="connsiteX4" fmla="*/ 5855017 w 5855017"/>
              <a:gd name="connsiteY4" fmla="*/ 1927860 h 3855720"/>
              <a:gd name="connsiteX5" fmla="*/ 5855017 w 5855017"/>
              <a:gd name="connsiteY5" fmla="*/ 3855720 h 3855720"/>
              <a:gd name="connsiteX6" fmla="*/ 1082001 w 5855017"/>
              <a:gd name="connsiteY6" fmla="*/ 3855720 h 3855720"/>
              <a:gd name="connsiteX7" fmla="*/ 762952 w 5855017"/>
              <a:gd name="connsiteY7" fmla="*/ 3855720 h 3855720"/>
              <a:gd name="connsiteX8" fmla="*/ 0 w 5855017"/>
              <a:gd name="connsiteY8" fmla="*/ 3855720 h 3855720"/>
              <a:gd name="connsiteX9" fmla="*/ 693459 w 5855017"/>
              <a:gd name="connsiteY9" fmla="*/ 1927860 h 3855720"/>
              <a:gd name="connsiteX10" fmla="*/ 0 w 5855017"/>
              <a:gd name="connsiteY10" fmla="*/ 0 h 3855720"/>
              <a:gd name="connsiteX0" fmla="*/ 0 w 5855017"/>
              <a:gd name="connsiteY0" fmla="*/ 0 h 3855720"/>
              <a:gd name="connsiteX1" fmla="*/ 762952 w 5855017"/>
              <a:gd name="connsiteY1" fmla="*/ 0 h 3855720"/>
              <a:gd name="connsiteX2" fmla="*/ 1082001 w 5855017"/>
              <a:gd name="connsiteY2" fmla="*/ 0 h 3855720"/>
              <a:gd name="connsiteX3" fmla="*/ 5855017 w 5855017"/>
              <a:gd name="connsiteY3" fmla="*/ 0 h 3855720"/>
              <a:gd name="connsiteX4" fmla="*/ 5855017 w 5855017"/>
              <a:gd name="connsiteY4" fmla="*/ 1927860 h 3855720"/>
              <a:gd name="connsiteX5" fmla="*/ 5855017 w 5855017"/>
              <a:gd name="connsiteY5" fmla="*/ 3855720 h 3855720"/>
              <a:gd name="connsiteX6" fmla="*/ 1082001 w 5855017"/>
              <a:gd name="connsiteY6" fmla="*/ 3855720 h 3855720"/>
              <a:gd name="connsiteX7" fmla="*/ 762952 w 5855017"/>
              <a:gd name="connsiteY7" fmla="*/ 3855720 h 3855720"/>
              <a:gd name="connsiteX8" fmla="*/ 0 w 5855017"/>
              <a:gd name="connsiteY8" fmla="*/ 3855720 h 3855720"/>
              <a:gd name="connsiteX9" fmla="*/ 513024 w 5855017"/>
              <a:gd name="connsiteY9" fmla="*/ 1939290 h 3855720"/>
              <a:gd name="connsiteX10" fmla="*/ 0 w 5855017"/>
              <a:gd name="connsiteY10" fmla="*/ 0 h 3855720"/>
              <a:gd name="connsiteX0" fmla="*/ 0 w 5855017"/>
              <a:gd name="connsiteY0" fmla="*/ 0 h 3855720"/>
              <a:gd name="connsiteX1" fmla="*/ 762952 w 5855017"/>
              <a:gd name="connsiteY1" fmla="*/ 0 h 3855720"/>
              <a:gd name="connsiteX2" fmla="*/ 1082001 w 5855017"/>
              <a:gd name="connsiteY2" fmla="*/ 0 h 3855720"/>
              <a:gd name="connsiteX3" fmla="*/ 5855017 w 5855017"/>
              <a:gd name="connsiteY3" fmla="*/ 0 h 3855720"/>
              <a:gd name="connsiteX4" fmla="*/ 5855017 w 5855017"/>
              <a:gd name="connsiteY4" fmla="*/ 1927860 h 3855720"/>
              <a:gd name="connsiteX5" fmla="*/ 5855017 w 5855017"/>
              <a:gd name="connsiteY5" fmla="*/ 3855720 h 3855720"/>
              <a:gd name="connsiteX6" fmla="*/ 1082001 w 5855017"/>
              <a:gd name="connsiteY6" fmla="*/ 3855720 h 3855720"/>
              <a:gd name="connsiteX7" fmla="*/ 762952 w 5855017"/>
              <a:gd name="connsiteY7" fmla="*/ 3855720 h 3855720"/>
              <a:gd name="connsiteX8" fmla="*/ 0 w 5855017"/>
              <a:gd name="connsiteY8" fmla="*/ 3855720 h 3855720"/>
              <a:gd name="connsiteX9" fmla="*/ 476201 w 5855017"/>
              <a:gd name="connsiteY9" fmla="*/ 1950720 h 3855720"/>
              <a:gd name="connsiteX10" fmla="*/ 0 w 5855017"/>
              <a:gd name="connsiteY10" fmla="*/ 0 h 3855720"/>
              <a:gd name="connsiteX0" fmla="*/ 0 w 5855017"/>
              <a:gd name="connsiteY0" fmla="*/ 0 h 3855720"/>
              <a:gd name="connsiteX1" fmla="*/ 762952 w 5855017"/>
              <a:gd name="connsiteY1" fmla="*/ 0 h 3855720"/>
              <a:gd name="connsiteX2" fmla="*/ 1082001 w 5855017"/>
              <a:gd name="connsiteY2" fmla="*/ 0 h 3855720"/>
              <a:gd name="connsiteX3" fmla="*/ 5855017 w 5855017"/>
              <a:gd name="connsiteY3" fmla="*/ 0 h 3855720"/>
              <a:gd name="connsiteX4" fmla="*/ 5855017 w 5855017"/>
              <a:gd name="connsiteY4" fmla="*/ 1927860 h 3855720"/>
              <a:gd name="connsiteX5" fmla="*/ 5855017 w 5855017"/>
              <a:gd name="connsiteY5" fmla="*/ 3855720 h 3855720"/>
              <a:gd name="connsiteX6" fmla="*/ 1082001 w 5855017"/>
              <a:gd name="connsiteY6" fmla="*/ 3855720 h 3855720"/>
              <a:gd name="connsiteX7" fmla="*/ 762952 w 5855017"/>
              <a:gd name="connsiteY7" fmla="*/ 3855720 h 3855720"/>
              <a:gd name="connsiteX8" fmla="*/ 0 w 5855017"/>
              <a:gd name="connsiteY8" fmla="*/ 3855720 h 3855720"/>
              <a:gd name="connsiteX9" fmla="*/ 419948 w 5855017"/>
              <a:gd name="connsiteY9" fmla="*/ 1959317 h 3855720"/>
              <a:gd name="connsiteX10" fmla="*/ 0 w 5855017"/>
              <a:gd name="connsiteY10" fmla="*/ 0 h 385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55017" h="3855720">
                <a:moveTo>
                  <a:pt x="0" y="0"/>
                </a:moveTo>
                <a:lnTo>
                  <a:pt x="762952" y="0"/>
                </a:lnTo>
                <a:lnTo>
                  <a:pt x="1082001" y="0"/>
                </a:lnTo>
                <a:lnTo>
                  <a:pt x="5855017" y="0"/>
                </a:lnTo>
                <a:lnTo>
                  <a:pt x="5855017" y="1927860"/>
                </a:lnTo>
                <a:lnTo>
                  <a:pt x="5855017" y="3855720"/>
                </a:lnTo>
                <a:lnTo>
                  <a:pt x="1082001" y="3855720"/>
                </a:lnTo>
                <a:lnTo>
                  <a:pt x="762952" y="3855720"/>
                </a:lnTo>
                <a:lnTo>
                  <a:pt x="0" y="3855720"/>
                </a:lnTo>
                <a:lnTo>
                  <a:pt x="419948" y="1959317"/>
                </a:lnTo>
                <a:lnTo>
                  <a:pt x="0" y="0"/>
                </a:lnTo>
                <a:close/>
              </a:path>
            </a:pathLst>
          </a:custGeom>
          <a:no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矩形 8"/>
          <p:cNvSpPr/>
          <p:nvPr/>
        </p:nvSpPr>
        <p:spPr bwMode="gray">
          <a:xfrm>
            <a:off x="711943" y="3715427"/>
            <a:ext cx="1887792" cy="14880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2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矩形 9"/>
          <p:cNvSpPr/>
          <p:nvPr/>
        </p:nvSpPr>
        <p:spPr bwMode="gray">
          <a:xfrm>
            <a:off x="3456041" y="3715427"/>
            <a:ext cx="1839484" cy="14880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Freeform 159"/>
          <p:cNvSpPr/>
          <p:nvPr/>
        </p:nvSpPr>
        <p:spPr bwMode="gray">
          <a:xfrm flipH="1">
            <a:off x="1003237" y="5603757"/>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Internet</a:t>
            </a:r>
          </a:p>
        </p:txBody>
      </p:sp>
      <p:sp>
        <p:nvSpPr>
          <p:cNvPr id="50" name="文本框 49"/>
          <p:cNvSpPr txBox="1"/>
          <p:nvPr/>
        </p:nvSpPr>
        <p:spPr bwMode="gray">
          <a:xfrm>
            <a:off x="3272939" y="3255042"/>
            <a:ext cx="802637" cy="257369"/>
          </a:xfrm>
          <a:prstGeom prst="rect">
            <a:avLst/>
          </a:prstGeom>
          <a:noFill/>
        </p:spPr>
        <p:txBody>
          <a:bodyPr vert="horz" wrap="square" lIns="72000" tIns="36000" rIns="72000" bIns="36000" rtlCol="0">
            <a:spAutoFit/>
          </a:bodyPr>
          <a:lstStyle/>
          <a:p>
            <a:pPr fontAlgn="ctr"/>
            <a:r>
              <a:rPr lang="en-US"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Cloud DC</a:t>
            </a:r>
          </a:p>
        </p:txBody>
      </p:sp>
      <p:sp>
        <p:nvSpPr>
          <p:cNvPr id="51" name="文本框 50"/>
          <p:cNvSpPr txBox="1"/>
          <p:nvPr/>
        </p:nvSpPr>
        <p:spPr bwMode="gray">
          <a:xfrm>
            <a:off x="4020531" y="5766953"/>
            <a:ext cx="1658641" cy="257369"/>
          </a:xfrm>
          <a:prstGeom prst="rect">
            <a:avLst/>
          </a:prstGeom>
          <a:noFill/>
        </p:spPr>
        <p:txBody>
          <a:bodyPr vert="horz" wrap="square" lIns="72000" tIns="36000" rIns="72000" bIns="36000" rtlCol="0">
            <a:spAutoFit/>
          </a:bodyPr>
          <a:lstStyle/>
          <a:p>
            <a:pPr fontAlgn="ctr"/>
            <a:r>
              <a:rPr lang="en-US"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DDoS cleaning center</a:t>
            </a:r>
          </a:p>
        </p:txBody>
      </p:sp>
      <p:sp>
        <p:nvSpPr>
          <p:cNvPr id="60" name="文本框 59"/>
          <p:cNvSpPr txBox="1"/>
          <p:nvPr/>
        </p:nvSpPr>
        <p:spPr bwMode="gray">
          <a:xfrm>
            <a:off x="744031" y="4882306"/>
            <a:ext cx="897215" cy="257369"/>
          </a:xfrm>
          <a:prstGeom prst="rect">
            <a:avLst/>
          </a:prstGeom>
          <a:noFill/>
        </p:spPr>
        <p:txBody>
          <a:bodyPr vert="horz" wrap="square" lIns="72000" tIns="36000" rIns="72000" bIns="36000" rtlCol="0">
            <a:spAutoFit/>
          </a:bodyPr>
          <a:lstStyle/>
          <a:p>
            <a:pPr fontAlgn="ctr"/>
            <a:r>
              <a:rPr lang="en-US"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A</a:t>
            </a:r>
          </a:p>
        </p:txBody>
      </p:sp>
      <p:sp>
        <p:nvSpPr>
          <p:cNvPr id="61" name="平行四边形 60"/>
          <p:cNvSpPr/>
          <p:nvPr/>
        </p:nvSpPr>
        <p:spPr bwMode="gray">
          <a:xfrm rot="16200000">
            <a:off x="3682137" y="3833297"/>
            <a:ext cx="1006957" cy="1022762"/>
          </a:xfrm>
          <a:prstGeom prst="parallelogram">
            <a:avLst>
              <a:gd name="adj" fmla="val 51364"/>
            </a:avLst>
          </a:prstGeom>
          <a:gradFill flip="none" rotWithShape="1">
            <a:gsLst>
              <a:gs pos="0">
                <a:schemeClr val="bg1">
                  <a:alpha val="0"/>
                </a:schemeClr>
              </a:gs>
              <a:gs pos="100000">
                <a:schemeClr val="bg1">
                  <a:lumMod val="75000"/>
                </a:schemeClr>
              </a:gs>
            </a:gsLst>
            <a:lin ang="5400000" scaled="1"/>
            <a:tileRect/>
          </a:gradFill>
          <a:ln>
            <a:gradFill>
              <a:gsLst>
                <a:gs pos="0">
                  <a:schemeClr val="bg1">
                    <a:alpha val="0"/>
                  </a:schemeClr>
                </a:gs>
                <a:gs pos="100000">
                  <a:schemeClr val="bg1">
                    <a:lumMod val="6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平行四边形 61"/>
          <p:cNvSpPr/>
          <p:nvPr/>
        </p:nvSpPr>
        <p:spPr bwMode="gray">
          <a:xfrm rot="16200000">
            <a:off x="3313698" y="3833296"/>
            <a:ext cx="1006957" cy="1022764"/>
          </a:xfrm>
          <a:prstGeom prst="parallelogram">
            <a:avLst>
              <a:gd name="adj" fmla="val 51364"/>
            </a:avLst>
          </a:prstGeom>
          <a:gradFill flip="none" rotWithShape="1">
            <a:gsLst>
              <a:gs pos="0">
                <a:schemeClr val="bg1">
                  <a:alpha val="0"/>
                </a:schemeClr>
              </a:gs>
              <a:gs pos="100000">
                <a:schemeClr val="bg1">
                  <a:lumMod val="75000"/>
                </a:schemeClr>
              </a:gs>
            </a:gsLst>
            <a:lin ang="5400000" scaled="1"/>
            <a:tileRect/>
          </a:gradFill>
          <a:ln>
            <a:gradFill>
              <a:gsLst>
                <a:gs pos="0">
                  <a:schemeClr val="bg1">
                    <a:alpha val="0"/>
                  </a:schemeClr>
                </a:gs>
                <a:gs pos="100000">
                  <a:schemeClr val="bg1">
                    <a:lumMod val="6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文本框 62"/>
          <p:cNvSpPr txBox="1"/>
          <p:nvPr/>
        </p:nvSpPr>
        <p:spPr bwMode="gray">
          <a:xfrm>
            <a:off x="4458556" y="4882306"/>
            <a:ext cx="889200" cy="257369"/>
          </a:xfrm>
          <a:prstGeom prst="rect">
            <a:avLst/>
          </a:prstGeom>
          <a:noFill/>
        </p:spPr>
        <p:txBody>
          <a:bodyPr vert="horz" wrap="square" lIns="72000" tIns="36000" rIns="72000" bIns="36000" rtlCol="0">
            <a:spAutoFit/>
          </a:bodyPr>
          <a:lstStyle/>
          <a:p>
            <a:pPr fontAlgn="ctr"/>
            <a:r>
              <a:rPr lang="en-US"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B</a:t>
            </a:r>
          </a:p>
        </p:txBody>
      </p:sp>
      <p:sp>
        <p:nvSpPr>
          <p:cNvPr id="80" name="任意多边形 79"/>
          <p:cNvSpPr/>
          <p:nvPr/>
        </p:nvSpPr>
        <p:spPr bwMode="gray">
          <a:xfrm>
            <a:off x="1659522" y="4708723"/>
            <a:ext cx="1946378" cy="955598"/>
          </a:xfrm>
          <a:custGeom>
            <a:avLst/>
            <a:gdLst>
              <a:gd name="connsiteX0" fmla="*/ 702897 w 1848206"/>
              <a:gd name="connsiteY0" fmla="*/ 1025266 h 1052975"/>
              <a:gd name="connsiteX1" fmla="*/ 47116 w 1848206"/>
              <a:gd name="connsiteY1" fmla="*/ 30 h 1052975"/>
              <a:gd name="connsiteX2" fmla="*/ 1848206 w 1848206"/>
              <a:gd name="connsiteY2" fmla="*/ 1052975 h 1052975"/>
              <a:gd name="connsiteX0" fmla="*/ 694925 w 1849470"/>
              <a:gd name="connsiteY0" fmla="*/ 1368783 h 1368783"/>
              <a:gd name="connsiteX1" fmla="*/ 48380 w 1849470"/>
              <a:gd name="connsiteY1" fmla="*/ 1801 h 1368783"/>
              <a:gd name="connsiteX2" fmla="*/ 1849470 w 1849470"/>
              <a:gd name="connsiteY2" fmla="*/ 1054746 h 1368783"/>
              <a:gd name="connsiteX0" fmla="*/ 688825 w 1843370"/>
              <a:gd name="connsiteY0" fmla="*/ 1368783 h 1368783"/>
              <a:gd name="connsiteX1" fmla="*/ 42280 w 1843370"/>
              <a:gd name="connsiteY1" fmla="*/ 1801 h 1368783"/>
              <a:gd name="connsiteX2" fmla="*/ 1843370 w 1843370"/>
              <a:gd name="connsiteY2" fmla="*/ 1054746 h 1368783"/>
              <a:gd name="connsiteX0" fmla="*/ 620057 w 1774602"/>
              <a:gd name="connsiteY0" fmla="*/ 1378005 h 1378005"/>
              <a:gd name="connsiteX1" fmla="*/ 47402 w 1774602"/>
              <a:gd name="connsiteY1" fmla="*/ 1787 h 1378005"/>
              <a:gd name="connsiteX2" fmla="*/ 1774602 w 1774602"/>
              <a:gd name="connsiteY2" fmla="*/ 1063968 h 1378005"/>
              <a:gd name="connsiteX0" fmla="*/ 619516 w 1764825"/>
              <a:gd name="connsiteY0" fmla="*/ 1377482 h 1377482"/>
              <a:gd name="connsiteX1" fmla="*/ 46861 w 1764825"/>
              <a:gd name="connsiteY1" fmla="*/ 1264 h 1377482"/>
              <a:gd name="connsiteX2" fmla="*/ 1764825 w 1764825"/>
              <a:gd name="connsiteY2" fmla="*/ 1109627 h 1377482"/>
              <a:gd name="connsiteX0" fmla="*/ 140002 w 2052717"/>
              <a:gd name="connsiteY0" fmla="*/ 1275686 h 1275686"/>
              <a:gd name="connsiteX1" fmla="*/ 334753 w 2052717"/>
              <a:gd name="connsiteY1" fmla="*/ 1264 h 1275686"/>
              <a:gd name="connsiteX2" fmla="*/ 2052717 w 2052717"/>
              <a:gd name="connsiteY2" fmla="*/ 1109627 h 1275686"/>
              <a:gd name="connsiteX0" fmla="*/ 0 w 1912715"/>
              <a:gd name="connsiteY0" fmla="*/ 166060 h 166060"/>
              <a:gd name="connsiteX1" fmla="*/ 1912715 w 1912715"/>
              <a:gd name="connsiteY1" fmla="*/ 1 h 166060"/>
              <a:gd name="connsiteX0" fmla="*/ 69062 w 1981777"/>
              <a:gd name="connsiteY0" fmla="*/ 1733718 h 1733718"/>
              <a:gd name="connsiteX1" fmla="*/ 1981777 w 1981777"/>
              <a:gd name="connsiteY1" fmla="*/ 1567659 h 1733718"/>
              <a:gd name="connsiteX0" fmla="*/ 82760 w 1654405"/>
              <a:gd name="connsiteY0" fmla="*/ 1715637 h 1715637"/>
              <a:gd name="connsiteX1" fmla="*/ 1654405 w 1654405"/>
              <a:gd name="connsiteY1" fmla="*/ 1617442 h 1715637"/>
              <a:gd name="connsiteX0" fmla="*/ 75103 w 1646748"/>
              <a:gd name="connsiteY0" fmla="*/ 1838405 h 1838405"/>
              <a:gd name="connsiteX1" fmla="*/ 1646748 w 1646748"/>
              <a:gd name="connsiteY1" fmla="*/ 1740210 h 1838405"/>
              <a:gd name="connsiteX0" fmla="*/ 68866 w 1811046"/>
              <a:gd name="connsiteY0" fmla="*/ 1779979 h 1885377"/>
              <a:gd name="connsiteX1" fmla="*/ 1811046 w 1811046"/>
              <a:gd name="connsiteY1" fmla="*/ 1885377 h 1885377"/>
              <a:gd name="connsiteX0" fmla="*/ 62675 w 1804855"/>
              <a:gd name="connsiteY0" fmla="*/ 1939517 h 2044915"/>
              <a:gd name="connsiteX1" fmla="*/ 1804855 w 1804855"/>
              <a:gd name="connsiteY1" fmla="*/ 2044915 h 2044915"/>
              <a:gd name="connsiteX0" fmla="*/ 62491 w 1811229"/>
              <a:gd name="connsiteY0" fmla="*/ 1934123 h 2056487"/>
              <a:gd name="connsiteX1" fmla="*/ 1811229 w 1811229"/>
              <a:gd name="connsiteY1" fmla="*/ 2056487 h 2056487"/>
              <a:gd name="connsiteX0" fmla="*/ 14 w 1748752"/>
              <a:gd name="connsiteY0" fmla="*/ 1522007 h 1644371"/>
              <a:gd name="connsiteX1" fmla="*/ 1748752 w 1748752"/>
              <a:gd name="connsiteY1" fmla="*/ 1644371 h 1644371"/>
              <a:gd name="connsiteX0" fmla="*/ 0 w 1748738"/>
              <a:gd name="connsiteY0" fmla="*/ 805785 h 928149"/>
              <a:gd name="connsiteX1" fmla="*/ 1748738 w 1748738"/>
              <a:gd name="connsiteY1" fmla="*/ 928149 h 928149"/>
              <a:gd name="connsiteX0" fmla="*/ 0 w 1748738"/>
              <a:gd name="connsiteY0" fmla="*/ 692654 h 815018"/>
              <a:gd name="connsiteX1" fmla="*/ 1748738 w 1748738"/>
              <a:gd name="connsiteY1" fmla="*/ 815018 h 815018"/>
              <a:gd name="connsiteX0" fmla="*/ 0 w 1630675"/>
              <a:gd name="connsiteY0" fmla="*/ 676984 h 841763"/>
              <a:gd name="connsiteX1" fmla="*/ 1630675 w 1630675"/>
              <a:gd name="connsiteY1" fmla="*/ 841764 h 841763"/>
              <a:gd name="connsiteX0" fmla="*/ 0 w 1630675"/>
              <a:gd name="connsiteY0" fmla="*/ 1049347 h 1214127"/>
              <a:gd name="connsiteX1" fmla="*/ 1630675 w 1630675"/>
              <a:gd name="connsiteY1" fmla="*/ 1214127 h 1214127"/>
              <a:gd name="connsiteX0" fmla="*/ 7839 w 1638514"/>
              <a:gd name="connsiteY0" fmla="*/ 1067607 h 1232387"/>
              <a:gd name="connsiteX1" fmla="*/ 1638514 w 1638514"/>
              <a:gd name="connsiteY1" fmla="*/ 1232387 h 1232387"/>
              <a:gd name="connsiteX0" fmla="*/ 7429 w 1644663"/>
              <a:gd name="connsiteY0" fmla="*/ 1175110 h 1175110"/>
              <a:gd name="connsiteX1" fmla="*/ 1644663 w 1644663"/>
              <a:gd name="connsiteY1" fmla="*/ 1144780 h 1175110"/>
              <a:gd name="connsiteX0" fmla="*/ 16396 w 1653630"/>
              <a:gd name="connsiteY0" fmla="*/ 1172274 h 1172274"/>
              <a:gd name="connsiteX1" fmla="*/ 1653630 w 1653630"/>
              <a:gd name="connsiteY1" fmla="*/ 1141944 h 1172274"/>
              <a:gd name="connsiteX0" fmla="*/ 5719 w 1898755"/>
              <a:gd name="connsiteY0" fmla="*/ 1091789 h 1205670"/>
              <a:gd name="connsiteX1" fmla="*/ 1898755 w 1898755"/>
              <a:gd name="connsiteY1" fmla="*/ 1205670 h 1205670"/>
            </a:gdLst>
            <a:ahLst/>
            <a:cxnLst>
              <a:cxn ang="0">
                <a:pos x="connsiteX0" y="connsiteY0"/>
              </a:cxn>
              <a:cxn ang="0">
                <a:pos x="connsiteX1" y="connsiteY1"/>
              </a:cxn>
            </a:cxnLst>
            <a:rect l="l" t="t" r="r" b="b"/>
            <a:pathLst>
              <a:path w="1898755" h="1205670">
                <a:moveTo>
                  <a:pt x="5719" y="1091789"/>
                </a:moveTo>
                <a:cubicBezTo>
                  <a:pt x="-38848" y="-151186"/>
                  <a:pt x="139592" y="-605244"/>
                  <a:pt x="1898755" y="1205670"/>
                </a:cubicBezTo>
              </a:path>
            </a:pathLst>
          </a:custGeom>
          <a:noFill/>
          <a:ln w="19050" cap="flat" cmpd="sng" algn="ctr">
            <a:solidFill>
              <a:schemeClr val="bg1">
                <a:lumMod val="50000"/>
              </a:schemeClr>
            </a:solidFill>
            <a:prstDash val="solid"/>
            <a:miter lim="800000"/>
            <a:headEnd type="none" w="med" len="med"/>
            <a:tailEnd type="triangle" w="med" len="lg"/>
          </a:ln>
          <a:effectLst/>
        </p:spPr>
        <p:txBody>
          <a:bodyPr wrap="square" rtlCol="0" anchor="ctr"/>
          <a:lstStyle/>
          <a:p>
            <a:pPr algn="ctr" defTabSz="914400" fontAlgn="ctr">
              <a:defRPr/>
            </a:pPr>
            <a:endParaRPr lang="en-US" altLang="zh-CN" kern="0" dirty="0" smtClean="0">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1" name="任意多边形 80"/>
          <p:cNvSpPr/>
          <p:nvPr/>
        </p:nvSpPr>
        <p:spPr bwMode="gray">
          <a:xfrm>
            <a:off x="1902690" y="4405031"/>
            <a:ext cx="2061043" cy="1196248"/>
          </a:xfrm>
          <a:custGeom>
            <a:avLst/>
            <a:gdLst>
              <a:gd name="connsiteX0" fmla="*/ 702897 w 1848206"/>
              <a:gd name="connsiteY0" fmla="*/ 1025266 h 1052975"/>
              <a:gd name="connsiteX1" fmla="*/ 47116 w 1848206"/>
              <a:gd name="connsiteY1" fmla="*/ 30 h 1052975"/>
              <a:gd name="connsiteX2" fmla="*/ 1848206 w 1848206"/>
              <a:gd name="connsiteY2" fmla="*/ 1052975 h 1052975"/>
              <a:gd name="connsiteX0" fmla="*/ 694925 w 1849470"/>
              <a:gd name="connsiteY0" fmla="*/ 1368783 h 1368783"/>
              <a:gd name="connsiteX1" fmla="*/ 48380 w 1849470"/>
              <a:gd name="connsiteY1" fmla="*/ 1801 h 1368783"/>
              <a:gd name="connsiteX2" fmla="*/ 1849470 w 1849470"/>
              <a:gd name="connsiteY2" fmla="*/ 1054746 h 1368783"/>
              <a:gd name="connsiteX0" fmla="*/ 688825 w 1843370"/>
              <a:gd name="connsiteY0" fmla="*/ 1368783 h 1368783"/>
              <a:gd name="connsiteX1" fmla="*/ 42280 w 1843370"/>
              <a:gd name="connsiteY1" fmla="*/ 1801 h 1368783"/>
              <a:gd name="connsiteX2" fmla="*/ 1843370 w 1843370"/>
              <a:gd name="connsiteY2" fmla="*/ 1054746 h 1368783"/>
              <a:gd name="connsiteX0" fmla="*/ 620057 w 1774602"/>
              <a:gd name="connsiteY0" fmla="*/ 1378005 h 1378005"/>
              <a:gd name="connsiteX1" fmla="*/ 47402 w 1774602"/>
              <a:gd name="connsiteY1" fmla="*/ 1787 h 1378005"/>
              <a:gd name="connsiteX2" fmla="*/ 1774602 w 1774602"/>
              <a:gd name="connsiteY2" fmla="*/ 1063968 h 1378005"/>
              <a:gd name="connsiteX0" fmla="*/ 619516 w 1764825"/>
              <a:gd name="connsiteY0" fmla="*/ 1377482 h 1377482"/>
              <a:gd name="connsiteX1" fmla="*/ 46861 w 1764825"/>
              <a:gd name="connsiteY1" fmla="*/ 1264 h 1377482"/>
              <a:gd name="connsiteX2" fmla="*/ 1764825 w 1764825"/>
              <a:gd name="connsiteY2" fmla="*/ 1109627 h 1377482"/>
              <a:gd name="connsiteX0" fmla="*/ 140002 w 2052717"/>
              <a:gd name="connsiteY0" fmla="*/ 1275686 h 1275686"/>
              <a:gd name="connsiteX1" fmla="*/ 334753 w 2052717"/>
              <a:gd name="connsiteY1" fmla="*/ 1264 h 1275686"/>
              <a:gd name="connsiteX2" fmla="*/ 2052717 w 2052717"/>
              <a:gd name="connsiteY2" fmla="*/ 1109627 h 1275686"/>
              <a:gd name="connsiteX0" fmla="*/ 0 w 1912715"/>
              <a:gd name="connsiteY0" fmla="*/ 166060 h 166060"/>
              <a:gd name="connsiteX1" fmla="*/ 1912715 w 1912715"/>
              <a:gd name="connsiteY1" fmla="*/ 1 h 166060"/>
              <a:gd name="connsiteX0" fmla="*/ 69062 w 1981777"/>
              <a:gd name="connsiteY0" fmla="*/ 1733718 h 1733718"/>
              <a:gd name="connsiteX1" fmla="*/ 1981777 w 1981777"/>
              <a:gd name="connsiteY1" fmla="*/ 1567659 h 1733718"/>
              <a:gd name="connsiteX0" fmla="*/ 82760 w 1654405"/>
              <a:gd name="connsiteY0" fmla="*/ 1715637 h 1715637"/>
              <a:gd name="connsiteX1" fmla="*/ 1654405 w 1654405"/>
              <a:gd name="connsiteY1" fmla="*/ 1617442 h 1715637"/>
              <a:gd name="connsiteX0" fmla="*/ 75103 w 1646748"/>
              <a:gd name="connsiteY0" fmla="*/ 1838405 h 1838405"/>
              <a:gd name="connsiteX1" fmla="*/ 1646748 w 1646748"/>
              <a:gd name="connsiteY1" fmla="*/ 1740210 h 1838405"/>
              <a:gd name="connsiteX0" fmla="*/ 68866 w 1811046"/>
              <a:gd name="connsiteY0" fmla="*/ 1779979 h 1885377"/>
              <a:gd name="connsiteX1" fmla="*/ 1811046 w 1811046"/>
              <a:gd name="connsiteY1" fmla="*/ 1885377 h 1885377"/>
              <a:gd name="connsiteX0" fmla="*/ 62675 w 1804855"/>
              <a:gd name="connsiteY0" fmla="*/ 1939517 h 2044915"/>
              <a:gd name="connsiteX1" fmla="*/ 1804855 w 1804855"/>
              <a:gd name="connsiteY1" fmla="*/ 2044915 h 2044915"/>
              <a:gd name="connsiteX0" fmla="*/ 62491 w 1811229"/>
              <a:gd name="connsiteY0" fmla="*/ 1934123 h 2056487"/>
              <a:gd name="connsiteX1" fmla="*/ 1811229 w 1811229"/>
              <a:gd name="connsiteY1" fmla="*/ 2056487 h 2056487"/>
              <a:gd name="connsiteX0" fmla="*/ 14 w 1748752"/>
              <a:gd name="connsiteY0" fmla="*/ 1522007 h 1644371"/>
              <a:gd name="connsiteX1" fmla="*/ 1748752 w 1748752"/>
              <a:gd name="connsiteY1" fmla="*/ 1644371 h 1644371"/>
              <a:gd name="connsiteX0" fmla="*/ 0 w 1748738"/>
              <a:gd name="connsiteY0" fmla="*/ 805785 h 928149"/>
              <a:gd name="connsiteX1" fmla="*/ 1748738 w 1748738"/>
              <a:gd name="connsiteY1" fmla="*/ 928149 h 928149"/>
              <a:gd name="connsiteX0" fmla="*/ 0 w 1748738"/>
              <a:gd name="connsiteY0" fmla="*/ 692654 h 815018"/>
              <a:gd name="connsiteX1" fmla="*/ 1748738 w 1748738"/>
              <a:gd name="connsiteY1" fmla="*/ 815018 h 815018"/>
              <a:gd name="connsiteX0" fmla="*/ 109912 w 369752"/>
              <a:gd name="connsiteY0" fmla="*/ 776189 h 776189"/>
              <a:gd name="connsiteX1" fmla="*/ 369752 w 369752"/>
              <a:gd name="connsiteY1" fmla="*/ 694960 h 776189"/>
              <a:gd name="connsiteX0" fmla="*/ 1741838 w 2001678"/>
              <a:gd name="connsiteY0" fmla="*/ 1494036 h 1494036"/>
              <a:gd name="connsiteX1" fmla="*/ 2001678 w 2001678"/>
              <a:gd name="connsiteY1" fmla="*/ 1412807 h 1494036"/>
              <a:gd name="connsiteX0" fmla="*/ 1753002 w 1972901"/>
              <a:gd name="connsiteY0" fmla="*/ 1488331 h 1488331"/>
              <a:gd name="connsiteX1" fmla="*/ 1972901 w 1972901"/>
              <a:gd name="connsiteY1" fmla="*/ 1424322 h 1488331"/>
              <a:gd name="connsiteX0" fmla="*/ 1794959 w 2014858"/>
              <a:gd name="connsiteY0" fmla="*/ 1635130 h 1635130"/>
              <a:gd name="connsiteX1" fmla="*/ 2014858 w 2014858"/>
              <a:gd name="connsiteY1" fmla="*/ 1571121 h 1635130"/>
              <a:gd name="connsiteX0" fmla="*/ 1415201 w 1635100"/>
              <a:gd name="connsiteY0" fmla="*/ 1602234 h 1602234"/>
              <a:gd name="connsiteX1" fmla="*/ 1635100 w 1635100"/>
              <a:gd name="connsiteY1" fmla="*/ 1538225 h 1602234"/>
              <a:gd name="connsiteX0" fmla="*/ 2048130 w 2268029"/>
              <a:gd name="connsiteY0" fmla="*/ 2057214 h 2057214"/>
              <a:gd name="connsiteX1" fmla="*/ 458594 w 2268029"/>
              <a:gd name="connsiteY1" fmla="*/ 436226 h 2057214"/>
              <a:gd name="connsiteX2" fmla="*/ 2268029 w 2268029"/>
              <a:gd name="connsiteY2" fmla="*/ 1993205 h 2057214"/>
              <a:gd name="connsiteX0" fmla="*/ 2048130 w 2268029"/>
              <a:gd name="connsiteY0" fmla="*/ 2057214 h 2057214"/>
              <a:gd name="connsiteX1" fmla="*/ 458594 w 2268029"/>
              <a:gd name="connsiteY1" fmla="*/ 436226 h 2057214"/>
              <a:gd name="connsiteX2" fmla="*/ 2268029 w 2268029"/>
              <a:gd name="connsiteY2" fmla="*/ 1993205 h 2057214"/>
              <a:gd name="connsiteX0" fmla="*/ 1972147 w 2192046"/>
              <a:gd name="connsiteY0" fmla="*/ 1921186 h 1921186"/>
              <a:gd name="connsiteX1" fmla="*/ 382611 w 2192046"/>
              <a:gd name="connsiteY1" fmla="*/ 300198 h 1921186"/>
              <a:gd name="connsiteX2" fmla="*/ 2192046 w 2192046"/>
              <a:gd name="connsiteY2" fmla="*/ 1857177 h 1921186"/>
              <a:gd name="connsiteX0" fmla="*/ 1977945 w 2197844"/>
              <a:gd name="connsiteY0" fmla="*/ 1694697 h 1694697"/>
              <a:gd name="connsiteX1" fmla="*/ 381850 w 2197844"/>
              <a:gd name="connsiteY1" fmla="*/ 345166 h 1694697"/>
              <a:gd name="connsiteX2" fmla="*/ 2197844 w 2197844"/>
              <a:gd name="connsiteY2" fmla="*/ 1630688 h 1694697"/>
              <a:gd name="connsiteX0" fmla="*/ 2001171 w 2221070"/>
              <a:gd name="connsiteY0" fmla="*/ 1694697 h 1694697"/>
              <a:gd name="connsiteX1" fmla="*/ 378839 w 2221070"/>
              <a:gd name="connsiteY1" fmla="*/ 345166 h 1694697"/>
              <a:gd name="connsiteX2" fmla="*/ 2221070 w 2221070"/>
              <a:gd name="connsiteY2" fmla="*/ 1630688 h 1694697"/>
              <a:gd name="connsiteX0" fmla="*/ 1790715 w 2010614"/>
              <a:gd name="connsiteY0" fmla="*/ 1509296 h 1509296"/>
              <a:gd name="connsiteX1" fmla="*/ 168383 w 2010614"/>
              <a:gd name="connsiteY1" fmla="*/ 159765 h 1509296"/>
              <a:gd name="connsiteX2" fmla="*/ 2010614 w 2010614"/>
              <a:gd name="connsiteY2" fmla="*/ 1445287 h 1509296"/>
            </a:gdLst>
            <a:ahLst/>
            <a:cxnLst>
              <a:cxn ang="0">
                <a:pos x="connsiteX0" y="connsiteY0"/>
              </a:cxn>
              <a:cxn ang="0">
                <a:pos x="connsiteX1" y="connsiteY1"/>
              </a:cxn>
              <a:cxn ang="0">
                <a:pos x="connsiteX2" y="connsiteY2"/>
              </a:cxn>
            </a:cxnLst>
            <a:rect l="l" t="t" r="r" b="b"/>
            <a:pathLst>
              <a:path w="2010614" h="1509296">
                <a:moveTo>
                  <a:pt x="1790715" y="1509296"/>
                </a:moveTo>
                <a:cubicBezTo>
                  <a:pt x="1555308" y="1239131"/>
                  <a:pt x="880204" y="594980"/>
                  <a:pt x="168383" y="159765"/>
                </a:cubicBezTo>
                <a:cubicBezTo>
                  <a:pt x="-543438" y="-275450"/>
                  <a:pt x="1180286" y="186783"/>
                  <a:pt x="2010614" y="1445287"/>
                </a:cubicBezTo>
              </a:path>
            </a:pathLst>
          </a:custGeom>
          <a:noFill/>
          <a:ln w="19050" cap="flat" cmpd="sng" algn="ctr">
            <a:solidFill>
              <a:schemeClr val="bg1">
                <a:lumMod val="50000"/>
              </a:schemeClr>
            </a:solidFill>
            <a:prstDash val="sysDot"/>
            <a:miter lim="800000"/>
            <a:headEnd type="none" w="med" len="med"/>
            <a:tailEnd type="triangle" w="med" len="lg"/>
          </a:ln>
          <a:effectLst/>
        </p:spPr>
        <p:txBody>
          <a:bodyPr wrap="square" rtlCol="0" anchor="ctr"/>
          <a:lstStyle/>
          <a:p>
            <a:pPr algn="ctr" defTabSz="914400" fontAlgn="ctr">
              <a:defRPr/>
            </a:pPr>
            <a:endParaRPr lang="en-US" altLang="zh-CN" kern="0" dirty="0" smtClean="0">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2" name="任意多边形 81"/>
          <p:cNvSpPr/>
          <p:nvPr/>
        </p:nvSpPr>
        <p:spPr bwMode="gray">
          <a:xfrm>
            <a:off x="3213427" y="3633813"/>
            <a:ext cx="865660" cy="1973863"/>
          </a:xfrm>
          <a:custGeom>
            <a:avLst/>
            <a:gdLst>
              <a:gd name="connsiteX0" fmla="*/ 702897 w 1848206"/>
              <a:gd name="connsiteY0" fmla="*/ 1025266 h 1052975"/>
              <a:gd name="connsiteX1" fmla="*/ 47116 w 1848206"/>
              <a:gd name="connsiteY1" fmla="*/ 30 h 1052975"/>
              <a:gd name="connsiteX2" fmla="*/ 1848206 w 1848206"/>
              <a:gd name="connsiteY2" fmla="*/ 1052975 h 1052975"/>
              <a:gd name="connsiteX0" fmla="*/ 694925 w 1849470"/>
              <a:gd name="connsiteY0" fmla="*/ 1368783 h 1368783"/>
              <a:gd name="connsiteX1" fmla="*/ 48380 w 1849470"/>
              <a:gd name="connsiteY1" fmla="*/ 1801 h 1368783"/>
              <a:gd name="connsiteX2" fmla="*/ 1849470 w 1849470"/>
              <a:gd name="connsiteY2" fmla="*/ 1054746 h 1368783"/>
              <a:gd name="connsiteX0" fmla="*/ 688825 w 1843370"/>
              <a:gd name="connsiteY0" fmla="*/ 1368783 h 1368783"/>
              <a:gd name="connsiteX1" fmla="*/ 42280 w 1843370"/>
              <a:gd name="connsiteY1" fmla="*/ 1801 h 1368783"/>
              <a:gd name="connsiteX2" fmla="*/ 1843370 w 1843370"/>
              <a:gd name="connsiteY2" fmla="*/ 1054746 h 1368783"/>
              <a:gd name="connsiteX0" fmla="*/ 620057 w 1774602"/>
              <a:gd name="connsiteY0" fmla="*/ 1378005 h 1378005"/>
              <a:gd name="connsiteX1" fmla="*/ 47402 w 1774602"/>
              <a:gd name="connsiteY1" fmla="*/ 1787 h 1378005"/>
              <a:gd name="connsiteX2" fmla="*/ 1774602 w 1774602"/>
              <a:gd name="connsiteY2" fmla="*/ 1063968 h 1378005"/>
              <a:gd name="connsiteX0" fmla="*/ 619516 w 1764825"/>
              <a:gd name="connsiteY0" fmla="*/ 1377482 h 1377482"/>
              <a:gd name="connsiteX1" fmla="*/ 46861 w 1764825"/>
              <a:gd name="connsiteY1" fmla="*/ 1264 h 1377482"/>
              <a:gd name="connsiteX2" fmla="*/ 1764825 w 1764825"/>
              <a:gd name="connsiteY2" fmla="*/ 1109627 h 1377482"/>
              <a:gd name="connsiteX0" fmla="*/ 140002 w 2052717"/>
              <a:gd name="connsiteY0" fmla="*/ 1275686 h 1275686"/>
              <a:gd name="connsiteX1" fmla="*/ 334753 w 2052717"/>
              <a:gd name="connsiteY1" fmla="*/ 1264 h 1275686"/>
              <a:gd name="connsiteX2" fmla="*/ 2052717 w 2052717"/>
              <a:gd name="connsiteY2" fmla="*/ 1109627 h 1275686"/>
              <a:gd name="connsiteX0" fmla="*/ 0 w 1912715"/>
              <a:gd name="connsiteY0" fmla="*/ 166060 h 166060"/>
              <a:gd name="connsiteX1" fmla="*/ 1912715 w 1912715"/>
              <a:gd name="connsiteY1" fmla="*/ 1 h 166060"/>
              <a:gd name="connsiteX0" fmla="*/ 69062 w 1981777"/>
              <a:gd name="connsiteY0" fmla="*/ 1733718 h 1733718"/>
              <a:gd name="connsiteX1" fmla="*/ 1981777 w 1981777"/>
              <a:gd name="connsiteY1" fmla="*/ 1567659 h 1733718"/>
              <a:gd name="connsiteX0" fmla="*/ 82760 w 1654405"/>
              <a:gd name="connsiteY0" fmla="*/ 1715637 h 1715637"/>
              <a:gd name="connsiteX1" fmla="*/ 1654405 w 1654405"/>
              <a:gd name="connsiteY1" fmla="*/ 1617442 h 1715637"/>
              <a:gd name="connsiteX0" fmla="*/ 75103 w 1646748"/>
              <a:gd name="connsiteY0" fmla="*/ 1838405 h 1838405"/>
              <a:gd name="connsiteX1" fmla="*/ 1646748 w 1646748"/>
              <a:gd name="connsiteY1" fmla="*/ 1740210 h 1838405"/>
              <a:gd name="connsiteX0" fmla="*/ 68866 w 1811046"/>
              <a:gd name="connsiteY0" fmla="*/ 1779979 h 1885377"/>
              <a:gd name="connsiteX1" fmla="*/ 1811046 w 1811046"/>
              <a:gd name="connsiteY1" fmla="*/ 1885377 h 1885377"/>
              <a:gd name="connsiteX0" fmla="*/ 62675 w 1804855"/>
              <a:gd name="connsiteY0" fmla="*/ 1939517 h 2044915"/>
              <a:gd name="connsiteX1" fmla="*/ 1804855 w 1804855"/>
              <a:gd name="connsiteY1" fmla="*/ 2044915 h 2044915"/>
              <a:gd name="connsiteX0" fmla="*/ 62491 w 1811229"/>
              <a:gd name="connsiteY0" fmla="*/ 1934123 h 2056487"/>
              <a:gd name="connsiteX1" fmla="*/ 1811229 w 1811229"/>
              <a:gd name="connsiteY1" fmla="*/ 2056487 h 2056487"/>
              <a:gd name="connsiteX0" fmla="*/ 14 w 1748752"/>
              <a:gd name="connsiteY0" fmla="*/ 1522007 h 1644371"/>
              <a:gd name="connsiteX1" fmla="*/ 1748752 w 1748752"/>
              <a:gd name="connsiteY1" fmla="*/ 1644371 h 1644371"/>
              <a:gd name="connsiteX0" fmla="*/ 0 w 1748738"/>
              <a:gd name="connsiteY0" fmla="*/ 805785 h 928149"/>
              <a:gd name="connsiteX1" fmla="*/ 1748738 w 1748738"/>
              <a:gd name="connsiteY1" fmla="*/ 928149 h 928149"/>
              <a:gd name="connsiteX0" fmla="*/ 0 w 1748738"/>
              <a:gd name="connsiteY0" fmla="*/ 692654 h 815018"/>
              <a:gd name="connsiteX1" fmla="*/ 1748738 w 1748738"/>
              <a:gd name="connsiteY1" fmla="*/ 815018 h 815018"/>
              <a:gd name="connsiteX0" fmla="*/ 0 w 1630675"/>
              <a:gd name="connsiteY0" fmla="*/ 676984 h 841763"/>
              <a:gd name="connsiteX1" fmla="*/ 1630675 w 1630675"/>
              <a:gd name="connsiteY1" fmla="*/ 841764 h 841763"/>
              <a:gd name="connsiteX0" fmla="*/ 0 w 1630675"/>
              <a:gd name="connsiteY0" fmla="*/ 1049347 h 1214127"/>
              <a:gd name="connsiteX1" fmla="*/ 1630675 w 1630675"/>
              <a:gd name="connsiteY1" fmla="*/ 1214127 h 1214127"/>
              <a:gd name="connsiteX0" fmla="*/ 7839 w 1638514"/>
              <a:gd name="connsiteY0" fmla="*/ 1067607 h 1232387"/>
              <a:gd name="connsiteX1" fmla="*/ 1638514 w 1638514"/>
              <a:gd name="connsiteY1" fmla="*/ 1232387 h 1232387"/>
              <a:gd name="connsiteX0" fmla="*/ 7429 w 1644663"/>
              <a:gd name="connsiteY0" fmla="*/ 1175110 h 1175110"/>
              <a:gd name="connsiteX1" fmla="*/ 1644663 w 1644663"/>
              <a:gd name="connsiteY1" fmla="*/ 1144780 h 1175110"/>
              <a:gd name="connsiteX0" fmla="*/ 16396 w 1653630"/>
              <a:gd name="connsiteY0" fmla="*/ 1172274 h 1172274"/>
              <a:gd name="connsiteX1" fmla="*/ 1653630 w 1653630"/>
              <a:gd name="connsiteY1" fmla="*/ 1141944 h 1172274"/>
              <a:gd name="connsiteX0" fmla="*/ 1027896 w 1027896"/>
              <a:gd name="connsiteY0" fmla="*/ 3124389 h 3124389"/>
              <a:gd name="connsiteX1" fmla="*/ 717101 w 1027896"/>
              <a:gd name="connsiteY1" fmla="*/ 549153 h 3124389"/>
              <a:gd name="connsiteX0" fmla="*/ 310795 w 487831"/>
              <a:gd name="connsiteY0" fmla="*/ 2575235 h 2575235"/>
              <a:gd name="connsiteX1" fmla="*/ 0 w 487831"/>
              <a:gd name="connsiteY1" fmla="*/ -1 h 2575235"/>
              <a:gd name="connsiteX0" fmla="*/ 809282 w 809282"/>
              <a:gd name="connsiteY0" fmla="*/ 2592202 h 2592202"/>
              <a:gd name="connsiteX1" fmla="*/ 0 w 809282"/>
              <a:gd name="connsiteY1" fmla="*/ 0 h 2592202"/>
              <a:gd name="connsiteX0" fmla="*/ 822400 w 822400"/>
              <a:gd name="connsiteY0" fmla="*/ 2490405 h 2490405"/>
              <a:gd name="connsiteX1" fmla="*/ 0 w 822400"/>
              <a:gd name="connsiteY1" fmla="*/ 0 h 2490405"/>
              <a:gd name="connsiteX0" fmla="*/ 822400 w 844480"/>
              <a:gd name="connsiteY0" fmla="*/ 2490405 h 2490405"/>
              <a:gd name="connsiteX1" fmla="*/ 0 w 844480"/>
              <a:gd name="connsiteY1" fmla="*/ 0 h 2490405"/>
            </a:gdLst>
            <a:ahLst/>
            <a:cxnLst>
              <a:cxn ang="0">
                <a:pos x="connsiteX0" y="connsiteY0"/>
              </a:cxn>
              <a:cxn ang="0">
                <a:pos x="connsiteX1" y="connsiteY1"/>
              </a:cxn>
            </a:cxnLst>
            <a:rect l="l" t="t" r="r" b="b"/>
            <a:pathLst>
              <a:path w="844480" h="2490405">
                <a:moveTo>
                  <a:pt x="822400" y="2490405"/>
                </a:moveTo>
                <a:cubicBezTo>
                  <a:pt x="876218" y="1586750"/>
                  <a:pt x="903800" y="1200558"/>
                  <a:pt x="0" y="0"/>
                </a:cubicBezTo>
              </a:path>
            </a:pathLst>
          </a:custGeom>
          <a:noFill/>
          <a:ln w="19050" cap="flat" cmpd="sng" algn="ctr">
            <a:solidFill>
              <a:schemeClr val="bg1">
                <a:lumMod val="50000"/>
              </a:schemeClr>
            </a:solidFill>
            <a:prstDash val="solid"/>
            <a:miter lim="800000"/>
            <a:headEnd type="none" w="med" len="med"/>
            <a:tailEnd type="triangle" w="med" len="lg"/>
          </a:ln>
          <a:effectLst/>
        </p:spPr>
        <p:txBody>
          <a:bodyPr wrap="square" rtlCol="0" anchor="ctr"/>
          <a:lstStyle/>
          <a:p>
            <a:pPr algn="ctr" defTabSz="914400" fontAlgn="ctr">
              <a:defRPr/>
            </a:pPr>
            <a:endParaRPr lang="en-US" altLang="zh-CN" kern="0" dirty="0" smtClean="0">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3" name="Oval 4"/>
          <p:cNvSpPr>
            <a:spLocks noChangeAspect="1"/>
          </p:cNvSpPr>
          <p:nvPr/>
        </p:nvSpPr>
        <p:spPr bwMode="gray">
          <a:xfrm>
            <a:off x="2034035" y="4296024"/>
            <a:ext cx="189332" cy="189332"/>
          </a:xfrm>
          <a:prstGeom prst="ellipse">
            <a:avLst/>
          </a:prstGeom>
          <a:solidFill>
            <a:schemeClr val="bg1">
              <a:lumMod val="50000"/>
            </a:schemeClr>
          </a:solidFill>
          <a:ln w="12700" cap="flat" cmpd="sng" algn="ctr">
            <a:noFill/>
            <a:prstDash val="solid"/>
            <a:miter lim="800000"/>
          </a:ln>
          <a:effectLst/>
        </p:spPr>
        <p:txBody>
          <a:bodyPr wrap="squar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kumimoji="0" lang="en-US" sz="1400" b="1"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84" name="文本框 83"/>
          <p:cNvSpPr txBox="1"/>
          <p:nvPr/>
        </p:nvSpPr>
        <p:spPr bwMode="gray">
          <a:xfrm>
            <a:off x="1640536" y="5287043"/>
            <a:ext cx="1747810" cy="442035"/>
          </a:xfrm>
          <a:prstGeom prst="rect">
            <a:avLst/>
          </a:prstGeom>
          <a:noFill/>
        </p:spPr>
        <p:txBody>
          <a:bodyPr vert="horz" wrap="square" lIns="72000" tIns="36000" rIns="72000" bIns="36000" rtlCol="0">
            <a:spAutoFit/>
          </a:bodyPr>
          <a:lstStyle/>
          <a:p>
            <a:pP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To-be-cleaned traffic</a:t>
            </a:r>
          </a:p>
          <a:p>
            <a:pP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(such as attack traffic)</a:t>
            </a:r>
          </a:p>
        </p:txBody>
      </p:sp>
      <p:sp>
        <p:nvSpPr>
          <p:cNvPr id="85" name="文本框 84"/>
          <p:cNvSpPr txBox="1"/>
          <p:nvPr/>
        </p:nvSpPr>
        <p:spPr bwMode="gray">
          <a:xfrm>
            <a:off x="711943" y="3706718"/>
            <a:ext cx="2050593" cy="996033"/>
          </a:xfrm>
          <a:prstGeom prst="rect">
            <a:avLst/>
          </a:prstGeom>
          <a:noFill/>
        </p:spPr>
        <p:txBody>
          <a:bodyPr vert="horz" wrap="square" lIns="72000" tIns="36000" rIns="72000" bIns="36000" rtlCol="0">
            <a:spAutoFit/>
          </a:bodyPr>
          <a:lstStyle/>
          <a:p>
            <a:pP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Traffic will be diverted again due to a lack of the VPN service capability on the network.</a:t>
            </a:r>
          </a:p>
          <a:p>
            <a:pPr fontAlgn="ctr"/>
            <a:endPar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6" name="Oval 4"/>
          <p:cNvSpPr>
            <a:spLocks noChangeAspect="1"/>
          </p:cNvSpPr>
          <p:nvPr/>
        </p:nvSpPr>
        <p:spPr bwMode="gray">
          <a:xfrm>
            <a:off x="3585164" y="4067648"/>
            <a:ext cx="189332" cy="189332"/>
          </a:xfrm>
          <a:prstGeom prst="ellipse">
            <a:avLst/>
          </a:prstGeom>
          <a:solidFill>
            <a:schemeClr val="bg1">
              <a:lumMod val="50000"/>
            </a:schemeClr>
          </a:solidFill>
          <a:ln w="12700" cap="flat" cmpd="sng" algn="ctr">
            <a:noFill/>
            <a:prstDash val="solid"/>
            <a:miter lim="800000"/>
          </a:ln>
          <a:effectLst/>
        </p:spPr>
        <p:txBody>
          <a:bodyPr wrap="squar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kumimoji="0" lang="en-US" sz="1400" b="1"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87" name="文本框 86"/>
          <p:cNvSpPr txBox="1"/>
          <p:nvPr/>
        </p:nvSpPr>
        <p:spPr bwMode="gray">
          <a:xfrm>
            <a:off x="3752671" y="3480061"/>
            <a:ext cx="2404997" cy="830997"/>
          </a:xfrm>
          <a:prstGeom prst="rect">
            <a:avLst/>
          </a:prstGeom>
          <a:noFill/>
        </p:spPr>
        <p:txBody>
          <a:bodyPr vert="horz" wrap="square" rtlCol="0">
            <a:spAutoFit/>
          </a:bodyPr>
          <a:lstStyle/>
          <a:p>
            <a:pPr fontAlgn="ctr">
              <a:defRPr/>
            </a:pP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B has the VPN service capability, but the supported service scale is limited during traffic diversion.</a:t>
            </a:r>
          </a:p>
        </p:txBody>
      </p:sp>
      <p:sp>
        <p:nvSpPr>
          <p:cNvPr id="88" name="矩形 87"/>
          <p:cNvSpPr/>
          <p:nvPr/>
        </p:nvSpPr>
        <p:spPr bwMode="gray">
          <a:xfrm>
            <a:off x="6821747" y="3771869"/>
            <a:ext cx="4354696" cy="1431572"/>
          </a:xfrm>
          <a:prstGeom prst="rect">
            <a:avLst/>
          </a:prstGeom>
          <a:solidFill>
            <a:srgbClr val="ECF9F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2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Freeform 159"/>
          <p:cNvSpPr/>
          <p:nvPr/>
        </p:nvSpPr>
        <p:spPr bwMode="gray">
          <a:xfrm flipH="1">
            <a:off x="6932751" y="5603758"/>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Internet</a:t>
            </a:r>
          </a:p>
        </p:txBody>
      </p:sp>
      <p:sp>
        <p:nvSpPr>
          <p:cNvPr id="128" name="文本框 127"/>
          <p:cNvSpPr txBox="1"/>
          <p:nvPr/>
        </p:nvSpPr>
        <p:spPr bwMode="gray">
          <a:xfrm>
            <a:off x="9202453" y="3255043"/>
            <a:ext cx="802637" cy="257369"/>
          </a:xfrm>
          <a:prstGeom prst="rect">
            <a:avLst/>
          </a:prstGeom>
          <a:noFill/>
        </p:spPr>
        <p:txBody>
          <a:bodyPr vert="horz" wrap="square" lIns="72000" tIns="36000" rIns="72000" bIns="36000" rtlCol="0">
            <a:spAutoFit/>
          </a:bodyPr>
          <a:lstStyle/>
          <a:p>
            <a:pPr fontAlgn="ctr"/>
            <a:r>
              <a:rPr lang="en-US"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Cloud DC</a:t>
            </a:r>
          </a:p>
        </p:txBody>
      </p:sp>
      <p:sp>
        <p:nvSpPr>
          <p:cNvPr id="129" name="文本框 128"/>
          <p:cNvSpPr txBox="1"/>
          <p:nvPr/>
        </p:nvSpPr>
        <p:spPr bwMode="gray">
          <a:xfrm>
            <a:off x="9901539" y="5766954"/>
            <a:ext cx="1658641" cy="257369"/>
          </a:xfrm>
          <a:prstGeom prst="rect">
            <a:avLst/>
          </a:prstGeom>
          <a:noFill/>
        </p:spPr>
        <p:txBody>
          <a:bodyPr vert="horz" wrap="square" lIns="72000" tIns="36000" rIns="72000" bIns="36000" rtlCol="0">
            <a:spAutoFit/>
          </a:bodyPr>
          <a:lstStyle/>
          <a:p>
            <a:pPr fontAlgn="ctr"/>
            <a:r>
              <a:rPr lang="en-US"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DDoS cleaning center</a:t>
            </a:r>
          </a:p>
        </p:txBody>
      </p:sp>
      <p:sp>
        <p:nvSpPr>
          <p:cNvPr id="130" name="文本框 129"/>
          <p:cNvSpPr txBox="1"/>
          <p:nvPr/>
        </p:nvSpPr>
        <p:spPr bwMode="gray">
          <a:xfrm>
            <a:off x="6757444" y="4882307"/>
            <a:ext cx="897215" cy="257369"/>
          </a:xfrm>
          <a:prstGeom prst="rect">
            <a:avLst/>
          </a:prstGeom>
          <a:noFill/>
        </p:spPr>
        <p:txBody>
          <a:bodyPr vert="horz" wrap="square" lIns="72000" tIns="36000" rIns="72000" bIns="36000" rtlCol="0">
            <a:spAutoFit/>
          </a:bodyPr>
          <a:lstStyle/>
          <a:p>
            <a:pPr fontAlgn="ctr"/>
            <a:r>
              <a:rPr lang="en-US"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A</a:t>
            </a:r>
          </a:p>
        </p:txBody>
      </p:sp>
      <p:sp>
        <p:nvSpPr>
          <p:cNvPr id="139" name="任意多边形 138"/>
          <p:cNvSpPr/>
          <p:nvPr/>
        </p:nvSpPr>
        <p:spPr bwMode="gray">
          <a:xfrm>
            <a:off x="7589036" y="4708724"/>
            <a:ext cx="1903359" cy="955598"/>
          </a:xfrm>
          <a:custGeom>
            <a:avLst/>
            <a:gdLst>
              <a:gd name="connsiteX0" fmla="*/ 702897 w 1848206"/>
              <a:gd name="connsiteY0" fmla="*/ 1025266 h 1052975"/>
              <a:gd name="connsiteX1" fmla="*/ 47116 w 1848206"/>
              <a:gd name="connsiteY1" fmla="*/ 30 h 1052975"/>
              <a:gd name="connsiteX2" fmla="*/ 1848206 w 1848206"/>
              <a:gd name="connsiteY2" fmla="*/ 1052975 h 1052975"/>
              <a:gd name="connsiteX0" fmla="*/ 694925 w 1849470"/>
              <a:gd name="connsiteY0" fmla="*/ 1368783 h 1368783"/>
              <a:gd name="connsiteX1" fmla="*/ 48380 w 1849470"/>
              <a:gd name="connsiteY1" fmla="*/ 1801 h 1368783"/>
              <a:gd name="connsiteX2" fmla="*/ 1849470 w 1849470"/>
              <a:gd name="connsiteY2" fmla="*/ 1054746 h 1368783"/>
              <a:gd name="connsiteX0" fmla="*/ 688825 w 1843370"/>
              <a:gd name="connsiteY0" fmla="*/ 1368783 h 1368783"/>
              <a:gd name="connsiteX1" fmla="*/ 42280 w 1843370"/>
              <a:gd name="connsiteY1" fmla="*/ 1801 h 1368783"/>
              <a:gd name="connsiteX2" fmla="*/ 1843370 w 1843370"/>
              <a:gd name="connsiteY2" fmla="*/ 1054746 h 1368783"/>
              <a:gd name="connsiteX0" fmla="*/ 620057 w 1774602"/>
              <a:gd name="connsiteY0" fmla="*/ 1378005 h 1378005"/>
              <a:gd name="connsiteX1" fmla="*/ 47402 w 1774602"/>
              <a:gd name="connsiteY1" fmla="*/ 1787 h 1378005"/>
              <a:gd name="connsiteX2" fmla="*/ 1774602 w 1774602"/>
              <a:gd name="connsiteY2" fmla="*/ 1063968 h 1378005"/>
              <a:gd name="connsiteX0" fmla="*/ 619516 w 1764825"/>
              <a:gd name="connsiteY0" fmla="*/ 1377482 h 1377482"/>
              <a:gd name="connsiteX1" fmla="*/ 46861 w 1764825"/>
              <a:gd name="connsiteY1" fmla="*/ 1264 h 1377482"/>
              <a:gd name="connsiteX2" fmla="*/ 1764825 w 1764825"/>
              <a:gd name="connsiteY2" fmla="*/ 1109627 h 1377482"/>
              <a:gd name="connsiteX0" fmla="*/ 140002 w 2052717"/>
              <a:gd name="connsiteY0" fmla="*/ 1275686 h 1275686"/>
              <a:gd name="connsiteX1" fmla="*/ 334753 w 2052717"/>
              <a:gd name="connsiteY1" fmla="*/ 1264 h 1275686"/>
              <a:gd name="connsiteX2" fmla="*/ 2052717 w 2052717"/>
              <a:gd name="connsiteY2" fmla="*/ 1109627 h 1275686"/>
              <a:gd name="connsiteX0" fmla="*/ 0 w 1912715"/>
              <a:gd name="connsiteY0" fmla="*/ 166060 h 166060"/>
              <a:gd name="connsiteX1" fmla="*/ 1912715 w 1912715"/>
              <a:gd name="connsiteY1" fmla="*/ 1 h 166060"/>
              <a:gd name="connsiteX0" fmla="*/ 69062 w 1981777"/>
              <a:gd name="connsiteY0" fmla="*/ 1733718 h 1733718"/>
              <a:gd name="connsiteX1" fmla="*/ 1981777 w 1981777"/>
              <a:gd name="connsiteY1" fmla="*/ 1567659 h 1733718"/>
              <a:gd name="connsiteX0" fmla="*/ 82760 w 1654405"/>
              <a:gd name="connsiteY0" fmla="*/ 1715637 h 1715637"/>
              <a:gd name="connsiteX1" fmla="*/ 1654405 w 1654405"/>
              <a:gd name="connsiteY1" fmla="*/ 1617442 h 1715637"/>
              <a:gd name="connsiteX0" fmla="*/ 75103 w 1646748"/>
              <a:gd name="connsiteY0" fmla="*/ 1838405 h 1838405"/>
              <a:gd name="connsiteX1" fmla="*/ 1646748 w 1646748"/>
              <a:gd name="connsiteY1" fmla="*/ 1740210 h 1838405"/>
              <a:gd name="connsiteX0" fmla="*/ 68866 w 1811046"/>
              <a:gd name="connsiteY0" fmla="*/ 1779979 h 1885377"/>
              <a:gd name="connsiteX1" fmla="*/ 1811046 w 1811046"/>
              <a:gd name="connsiteY1" fmla="*/ 1885377 h 1885377"/>
              <a:gd name="connsiteX0" fmla="*/ 62675 w 1804855"/>
              <a:gd name="connsiteY0" fmla="*/ 1939517 h 2044915"/>
              <a:gd name="connsiteX1" fmla="*/ 1804855 w 1804855"/>
              <a:gd name="connsiteY1" fmla="*/ 2044915 h 2044915"/>
              <a:gd name="connsiteX0" fmla="*/ 62491 w 1811229"/>
              <a:gd name="connsiteY0" fmla="*/ 1934123 h 2056487"/>
              <a:gd name="connsiteX1" fmla="*/ 1811229 w 1811229"/>
              <a:gd name="connsiteY1" fmla="*/ 2056487 h 2056487"/>
              <a:gd name="connsiteX0" fmla="*/ 14 w 1748752"/>
              <a:gd name="connsiteY0" fmla="*/ 1522007 h 1644371"/>
              <a:gd name="connsiteX1" fmla="*/ 1748752 w 1748752"/>
              <a:gd name="connsiteY1" fmla="*/ 1644371 h 1644371"/>
              <a:gd name="connsiteX0" fmla="*/ 0 w 1748738"/>
              <a:gd name="connsiteY0" fmla="*/ 805785 h 928149"/>
              <a:gd name="connsiteX1" fmla="*/ 1748738 w 1748738"/>
              <a:gd name="connsiteY1" fmla="*/ 928149 h 928149"/>
              <a:gd name="connsiteX0" fmla="*/ 0 w 1748738"/>
              <a:gd name="connsiteY0" fmla="*/ 692654 h 815018"/>
              <a:gd name="connsiteX1" fmla="*/ 1748738 w 1748738"/>
              <a:gd name="connsiteY1" fmla="*/ 815018 h 815018"/>
              <a:gd name="connsiteX0" fmla="*/ 0 w 1630675"/>
              <a:gd name="connsiteY0" fmla="*/ 676984 h 841763"/>
              <a:gd name="connsiteX1" fmla="*/ 1630675 w 1630675"/>
              <a:gd name="connsiteY1" fmla="*/ 841764 h 841763"/>
              <a:gd name="connsiteX0" fmla="*/ 0 w 1630675"/>
              <a:gd name="connsiteY0" fmla="*/ 1049347 h 1214127"/>
              <a:gd name="connsiteX1" fmla="*/ 1630675 w 1630675"/>
              <a:gd name="connsiteY1" fmla="*/ 1214127 h 1214127"/>
              <a:gd name="connsiteX0" fmla="*/ 7839 w 1638514"/>
              <a:gd name="connsiteY0" fmla="*/ 1067607 h 1232387"/>
              <a:gd name="connsiteX1" fmla="*/ 1638514 w 1638514"/>
              <a:gd name="connsiteY1" fmla="*/ 1232387 h 1232387"/>
              <a:gd name="connsiteX0" fmla="*/ 7429 w 1644663"/>
              <a:gd name="connsiteY0" fmla="*/ 1175110 h 1175110"/>
              <a:gd name="connsiteX1" fmla="*/ 1644663 w 1644663"/>
              <a:gd name="connsiteY1" fmla="*/ 1144780 h 1175110"/>
              <a:gd name="connsiteX0" fmla="*/ 16396 w 1653630"/>
              <a:gd name="connsiteY0" fmla="*/ 1172274 h 1172274"/>
              <a:gd name="connsiteX1" fmla="*/ 1653630 w 1653630"/>
              <a:gd name="connsiteY1" fmla="*/ 1141944 h 1172274"/>
              <a:gd name="connsiteX0" fmla="*/ 5719 w 1898755"/>
              <a:gd name="connsiteY0" fmla="*/ 1091789 h 1205670"/>
              <a:gd name="connsiteX1" fmla="*/ 1898755 w 1898755"/>
              <a:gd name="connsiteY1" fmla="*/ 1205670 h 1205670"/>
            </a:gdLst>
            <a:ahLst/>
            <a:cxnLst>
              <a:cxn ang="0">
                <a:pos x="connsiteX0" y="connsiteY0"/>
              </a:cxn>
              <a:cxn ang="0">
                <a:pos x="connsiteX1" y="connsiteY1"/>
              </a:cxn>
            </a:cxnLst>
            <a:rect l="l" t="t" r="r" b="b"/>
            <a:pathLst>
              <a:path w="1898755" h="1205670">
                <a:moveTo>
                  <a:pt x="5719" y="1091789"/>
                </a:moveTo>
                <a:cubicBezTo>
                  <a:pt x="-38848" y="-151186"/>
                  <a:pt x="139592" y="-605244"/>
                  <a:pt x="1898755" y="1205670"/>
                </a:cubicBezTo>
              </a:path>
            </a:pathLst>
          </a:custGeom>
          <a:noFill/>
          <a:ln w="19050" cap="flat" cmpd="sng" algn="ctr">
            <a:solidFill>
              <a:srgbClr val="30B5C5"/>
            </a:solidFill>
            <a:prstDash val="solid"/>
            <a:miter lim="800000"/>
            <a:headEnd type="none" w="med" len="med"/>
            <a:tailEnd type="triangle" w="med" len="lg"/>
          </a:ln>
          <a:effectLst/>
        </p:spPr>
        <p:txBody>
          <a:bodyPr wrap="square" rtlCol="0" anchor="ctr"/>
          <a:lstStyle/>
          <a:p>
            <a:pPr algn="ctr" defTabSz="914400" fontAlgn="ctr">
              <a:defRPr/>
            </a:pPr>
            <a:endParaRPr lang="en-US" altLang="zh-CN" sz="1200" kern="0" dirty="0" smtClean="0">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0" name="文本框 139"/>
          <p:cNvSpPr txBox="1"/>
          <p:nvPr/>
        </p:nvSpPr>
        <p:spPr bwMode="gray">
          <a:xfrm>
            <a:off x="7594580" y="5372870"/>
            <a:ext cx="1615360" cy="257369"/>
          </a:xfrm>
          <a:prstGeom prst="rect">
            <a:avLst/>
          </a:prstGeom>
          <a:noFill/>
        </p:spPr>
        <p:txBody>
          <a:bodyPr vert="horz" wrap="square" lIns="72000" tIns="36000" rIns="72000" bIns="36000" rtlCol="0">
            <a:spAutoFit/>
          </a:bodyPr>
          <a:lstStyle/>
          <a:p>
            <a:pPr fontAlgn="ct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To-be-cleaned traffic</a:t>
            </a:r>
          </a:p>
        </p:txBody>
      </p:sp>
      <p:sp>
        <p:nvSpPr>
          <p:cNvPr id="141" name="文本框 140"/>
          <p:cNvSpPr txBox="1"/>
          <p:nvPr/>
        </p:nvSpPr>
        <p:spPr bwMode="gray">
          <a:xfrm>
            <a:off x="9834001" y="3895291"/>
            <a:ext cx="1376340" cy="626701"/>
          </a:xfrm>
          <a:prstGeom prst="rect">
            <a:avLst/>
          </a:prstGeom>
          <a:noFill/>
        </p:spPr>
        <p:txBody>
          <a:bodyPr vert="horz" wrap="square" lIns="72000" tIns="36000" rIns="72000" bIns="36000" rtlCol="0">
            <a:spAutoFit/>
          </a:bodyPr>
          <a:lstStyle/>
          <a:p>
            <a:pPr fontAlgn="ct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Cleaned traffic is diverted by the native IPv6 VPN</a:t>
            </a:r>
            <a:r>
              <a:rPr lang="en-US"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8" name="任意多边形 157"/>
          <p:cNvSpPr/>
          <p:nvPr/>
        </p:nvSpPr>
        <p:spPr bwMode="gray">
          <a:xfrm>
            <a:off x="9211192" y="3992016"/>
            <a:ext cx="819656" cy="1211425"/>
          </a:xfrm>
          <a:custGeom>
            <a:avLst/>
            <a:gdLst>
              <a:gd name="connsiteX0" fmla="*/ 702897 w 1848206"/>
              <a:gd name="connsiteY0" fmla="*/ 1025266 h 1052975"/>
              <a:gd name="connsiteX1" fmla="*/ 47116 w 1848206"/>
              <a:gd name="connsiteY1" fmla="*/ 30 h 1052975"/>
              <a:gd name="connsiteX2" fmla="*/ 1848206 w 1848206"/>
              <a:gd name="connsiteY2" fmla="*/ 1052975 h 1052975"/>
              <a:gd name="connsiteX0" fmla="*/ 694925 w 1849470"/>
              <a:gd name="connsiteY0" fmla="*/ 1368783 h 1368783"/>
              <a:gd name="connsiteX1" fmla="*/ 48380 w 1849470"/>
              <a:gd name="connsiteY1" fmla="*/ 1801 h 1368783"/>
              <a:gd name="connsiteX2" fmla="*/ 1849470 w 1849470"/>
              <a:gd name="connsiteY2" fmla="*/ 1054746 h 1368783"/>
              <a:gd name="connsiteX0" fmla="*/ 688825 w 1843370"/>
              <a:gd name="connsiteY0" fmla="*/ 1368783 h 1368783"/>
              <a:gd name="connsiteX1" fmla="*/ 42280 w 1843370"/>
              <a:gd name="connsiteY1" fmla="*/ 1801 h 1368783"/>
              <a:gd name="connsiteX2" fmla="*/ 1843370 w 1843370"/>
              <a:gd name="connsiteY2" fmla="*/ 1054746 h 1368783"/>
              <a:gd name="connsiteX0" fmla="*/ 620057 w 1774602"/>
              <a:gd name="connsiteY0" fmla="*/ 1378005 h 1378005"/>
              <a:gd name="connsiteX1" fmla="*/ 47402 w 1774602"/>
              <a:gd name="connsiteY1" fmla="*/ 1787 h 1378005"/>
              <a:gd name="connsiteX2" fmla="*/ 1774602 w 1774602"/>
              <a:gd name="connsiteY2" fmla="*/ 1063968 h 1378005"/>
              <a:gd name="connsiteX0" fmla="*/ 619516 w 1764825"/>
              <a:gd name="connsiteY0" fmla="*/ 1377482 h 1377482"/>
              <a:gd name="connsiteX1" fmla="*/ 46861 w 1764825"/>
              <a:gd name="connsiteY1" fmla="*/ 1264 h 1377482"/>
              <a:gd name="connsiteX2" fmla="*/ 1764825 w 1764825"/>
              <a:gd name="connsiteY2" fmla="*/ 1109627 h 1377482"/>
              <a:gd name="connsiteX0" fmla="*/ 140002 w 2052717"/>
              <a:gd name="connsiteY0" fmla="*/ 1275686 h 1275686"/>
              <a:gd name="connsiteX1" fmla="*/ 334753 w 2052717"/>
              <a:gd name="connsiteY1" fmla="*/ 1264 h 1275686"/>
              <a:gd name="connsiteX2" fmla="*/ 2052717 w 2052717"/>
              <a:gd name="connsiteY2" fmla="*/ 1109627 h 1275686"/>
              <a:gd name="connsiteX0" fmla="*/ 0 w 1912715"/>
              <a:gd name="connsiteY0" fmla="*/ 166060 h 166060"/>
              <a:gd name="connsiteX1" fmla="*/ 1912715 w 1912715"/>
              <a:gd name="connsiteY1" fmla="*/ 1 h 166060"/>
              <a:gd name="connsiteX0" fmla="*/ 69062 w 1981777"/>
              <a:gd name="connsiteY0" fmla="*/ 1733718 h 1733718"/>
              <a:gd name="connsiteX1" fmla="*/ 1981777 w 1981777"/>
              <a:gd name="connsiteY1" fmla="*/ 1567659 h 1733718"/>
              <a:gd name="connsiteX0" fmla="*/ 82760 w 1654405"/>
              <a:gd name="connsiteY0" fmla="*/ 1715637 h 1715637"/>
              <a:gd name="connsiteX1" fmla="*/ 1654405 w 1654405"/>
              <a:gd name="connsiteY1" fmla="*/ 1617442 h 1715637"/>
              <a:gd name="connsiteX0" fmla="*/ 75103 w 1646748"/>
              <a:gd name="connsiteY0" fmla="*/ 1838405 h 1838405"/>
              <a:gd name="connsiteX1" fmla="*/ 1646748 w 1646748"/>
              <a:gd name="connsiteY1" fmla="*/ 1740210 h 1838405"/>
              <a:gd name="connsiteX0" fmla="*/ 68866 w 1811046"/>
              <a:gd name="connsiteY0" fmla="*/ 1779979 h 1885377"/>
              <a:gd name="connsiteX1" fmla="*/ 1811046 w 1811046"/>
              <a:gd name="connsiteY1" fmla="*/ 1885377 h 1885377"/>
              <a:gd name="connsiteX0" fmla="*/ 62675 w 1804855"/>
              <a:gd name="connsiteY0" fmla="*/ 1939517 h 2044915"/>
              <a:gd name="connsiteX1" fmla="*/ 1804855 w 1804855"/>
              <a:gd name="connsiteY1" fmla="*/ 2044915 h 2044915"/>
              <a:gd name="connsiteX0" fmla="*/ 62491 w 1811229"/>
              <a:gd name="connsiteY0" fmla="*/ 1934123 h 2056487"/>
              <a:gd name="connsiteX1" fmla="*/ 1811229 w 1811229"/>
              <a:gd name="connsiteY1" fmla="*/ 2056487 h 2056487"/>
              <a:gd name="connsiteX0" fmla="*/ 14 w 1748752"/>
              <a:gd name="connsiteY0" fmla="*/ 1522007 h 1644371"/>
              <a:gd name="connsiteX1" fmla="*/ 1748752 w 1748752"/>
              <a:gd name="connsiteY1" fmla="*/ 1644371 h 1644371"/>
              <a:gd name="connsiteX0" fmla="*/ 0 w 1748738"/>
              <a:gd name="connsiteY0" fmla="*/ 805785 h 928149"/>
              <a:gd name="connsiteX1" fmla="*/ 1748738 w 1748738"/>
              <a:gd name="connsiteY1" fmla="*/ 928149 h 928149"/>
              <a:gd name="connsiteX0" fmla="*/ 0 w 1748738"/>
              <a:gd name="connsiteY0" fmla="*/ 692654 h 815018"/>
              <a:gd name="connsiteX1" fmla="*/ 1748738 w 1748738"/>
              <a:gd name="connsiteY1" fmla="*/ 815018 h 815018"/>
              <a:gd name="connsiteX0" fmla="*/ 0 w 1630675"/>
              <a:gd name="connsiteY0" fmla="*/ 676984 h 841763"/>
              <a:gd name="connsiteX1" fmla="*/ 1630675 w 1630675"/>
              <a:gd name="connsiteY1" fmla="*/ 841764 h 841763"/>
              <a:gd name="connsiteX0" fmla="*/ 0 w 1630675"/>
              <a:gd name="connsiteY0" fmla="*/ 1049347 h 1214127"/>
              <a:gd name="connsiteX1" fmla="*/ 1630675 w 1630675"/>
              <a:gd name="connsiteY1" fmla="*/ 1214127 h 1214127"/>
              <a:gd name="connsiteX0" fmla="*/ 7839 w 1638514"/>
              <a:gd name="connsiteY0" fmla="*/ 1067607 h 1232387"/>
              <a:gd name="connsiteX1" fmla="*/ 1638514 w 1638514"/>
              <a:gd name="connsiteY1" fmla="*/ 1232387 h 1232387"/>
              <a:gd name="connsiteX0" fmla="*/ 7429 w 1644663"/>
              <a:gd name="connsiteY0" fmla="*/ 1175110 h 1175110"/>
              <a:gd name="connsiteX1" fmla="*/ 1644663 w 1644663"/>
              <a:gd name="connsiteY1" fmla="*/ 1144780 h 1175110"/>
              <a:gd name="connsiteX0" fmla="*/ 16396 w 1653630"/>
              <a:gd name="connsiteY0" fmla="*/ 1172274 h 1172274"/>
              <a:gd name="connsiteX1" fmla="*/ 1653630 w 1653630"/>
              <a:gd name="connsiteY1" fmla="*/ 1141944 h 1172274"/>
              <a:gd name="connsiteX0" fmla="*/ 1027896 w 1027896"/>
              <a:gd name="connsiteY0" fmla="*/ 3124389 h 3124389"/>
              <a:gd name="connsiteX1" fmla="*/ 717101 w 1027896"/>
              <a:gd name="connsiteY1" fmla="*/ 549153 h 3124389"/>
              <a:gd name="connsiteX0" fmla="*/ 310795 w 487831"/>
              <a:gd name="connsiteY0" fmla="*/ 2575235 h 2575235"/>
              <a:gd name="connsiteX1" fmla="*/ 0 w 487831"/>
              <a:gd name="connsiteY1" fmla="*/ -1 h 2575235"/>
              <a:gd name="connsiteX0" fmla="*/ 809282 w 809282"/>
              <a:gd name="connsiteY0" fmla="*/ 2592202 h 2592202"/>
              <a:gd name="connsiteX1" fmla="*/ 0 w 809282"/>
              <a:gd name="connsiteY1" fmla="*/ 0 h 2592202"/>
              <a:gd name="connsiteX0" fmla="*/ 822400 w 822400"/>
              <a:gd name="connsiteY0" fmla="*/ 2490405 h 2490405"/>
              <a:gd name="connsiteX1" fmla="*/ 0 w 822400"/>
              <a:gd name="connsiteY1" fmla="*/ 0 h 2490405"/>
              <a:gd name="connsiteX0" fmla="*/ 822400 w 844480"/>
              <a:gd name="connsiteY0" fmla="*/ 2490405 h 2490405"/>
              <a:gd name="connsiteX1" fmla="*/ 0 w 844480"/>
              <a:gd name="connsiteY1" fmla="*/ 0 h 2490405"/>
              <a:gd name="connsiteX0" fmla="*/ 619070 w 685160"/>
              <a:gd name="connsiteY0" fmla="*/ 2380126 h 2380126"/>
              <a:gd name="connsiteX1" fmla="*/ 0 w 685160"/>
              <a:gd name="connsiteY1" fmla="*/ 0 h 2380126"/>
              <a:gd name="connsiteX0" fmla="*/ 619070 w 624378"/>
              <a:gd name="connsiteY0" fmla="*/ 2380126 h 2380126"/>
              <a:gd name="connsiteX1" fmla="*/ 0 w 624378"/>
              <a:gd name="connsiteY1" fmla="*/ 0 h 2380126"/>
              <a:gd name="connsiteX0" fmla="*/ 868313 w 871626"/>
              <a:gd name="connsiteY0" fmla="*/ 2371642 h 2371642"/>
              <a:gd name="connsiteX1" fmla="*/ 0 w 871626"/>
              <a:gd name="connsiteY1" fmla="*/ 0 h 2371642"/>
              <a:gd name="connsiteX0" fmla="*/ 868313 w 874185"/>
              <a:gd name="connsiteY0" fmla="*/ 2371642 h 2371642"/>
              <a:gd name="connsiteX1" fmla="*/ 0 w 874185"/>
              <a:gd name="connsiteY1" fmla="*/ 0 h 2371642"/>
              <a:gd name="connsiteX0" fmla="*/ 868313 w 875167"/>
              <a:gd name="connsiteY0" fmla="*/ 2371642 h 2371642"/>
              <a:gd name="connsiteX1" fmla="*/ 0 w 875167"/>
              <a:gd name="connsiteY1" fmla="*/ 0 h 2371642"/>
              <a:gd name="connsiteX0" fmla="*/ 802722 w 810276"/>
              <a:gd name="connsiteY0" fmla="*/ 2363158 h 2363158"/>
              <a:gd name="connsiteX1" fmla="*/ 0 w 810276"/>
              <a:gd name="connsiteY1" fmla="*/ 0 h 2363158"/>
              <a:gd name="connsiteX0" fmla="*/ 804029 w 808951"/>
              <a:gd name="connsiteY0" fmla="*/ 2363158 h 2363158"/>
              <a:gd name="connsiteX1" fmla="*/ 1307 w 808951"/>
              <a:gd name="connsiteY1" fmla="*/ 0 h 2363158"/>
              <a:gd name="connsiteX0" fmla="*/ 777831 w 782889"/>
              <a:gd name="connsiteY0" fmla="*/ 2397090 h 2397090"/>
              <a:gd name="connsiteX1" fmla="*/ 1345 w 782889"/>
              <a:gd name="connsiteY1" fmla="*/ 0 h 2397090"/>
              <a:gd name="connsiteX0" fmla="*/ 776486 w 785366"/>
              <a:gd name="connsiteY0" fmla="*/ 2397090 h 2397090"/>
              <a:gd name="connsiteX1" fmla="*/ 0 w 785366"/>
              <a:gd name="connsiteY1" fmla="*/ 0 h 2397090"/>
              <a:gd name="connsiteX0" fmla="*/ 776486 w 790123"/>
              <a:gd name="connsiteY0" fmla="*/ 2397090 h 2397090"/>
              <a:gd name="connsiteX1" fmla="*/ 0 w 790123"/>
              <a:gd name="connsiteY1" fmla="*/ 0 h 2397090"/>
              <a:gd name="connsiteX0" fmla="*/ 776486 w 799602"/>
              <a:gd name="connsiteY0" fmla="*/ 2397090 h 2397090"/>
              <a:gd name="connsiteX1" fmla="*/ 0 w 799602"/>
              <a:gd name="connsiteY1" fmla="*/ 0 h 2397090"/>
              <a:gd name="connsiteX0" fmla="*/ 776486 w 799602"/>
              <a:gd name="connsiteY0" fmla="*/ 2397090 h 2397090"/>
              <a:gd name="connsiteX1" fmla="*/ 0 w 799602"/>
              <a:gd name="connsiteY1" fmla="*/ 0 h 2397090"/>
            </a:gdLst>
            <a:ahLst/>
            <a:cxnLst>
              <a:cxn ang="0">
                <a:pos x="connsiteX0" y="connsiteY0"/>
              </a:cxn>
              <a:cxn ang="0">
                <a:pos x="connsiteX1" y="connsiteY1"/>
              </a:cxn>
            </a:cxnLst>
            <a:rect l="l" t="t" r="r" b="b"/>
            <a:pathLst>
              <a:path w="799602" h="2397090">
                <a:moveTo>
                  <a:pt x="776486" y="2397090"/>
                </a:moveTo>
                <a:cubicBezTo>
                  <a:pt x="889335" y="1077769"/>
                  <a:pt x="582408" y="538883"/>
                  <a:pt x="0" y="0"/>
                </a:cubicBezTo>
              </a:path>
            </a:pathLst>
          </a:custGeom>
          <a:noFill/>
          <a:ln w="19050" cap="flat" cmpd="sng" algn="ctr">
            <a:solidFill>
              <a:srgbClr val="30B5C5"/>
            </a:solidFill>
            <a:prstDash val="solid"/>
            <a:miter lim="800000"/>
            <a:headEnd type="none" w="med" len="med"/>
            <a:tailEnd type="triangle" w="med" len="lg"/>
          </a:ln>
          <a:effectLst/>
        </p:spPr>
        <p:txBody>
          <a:bodyPr wrap="square" rtlCol="0" anchor="ctr"/>
          <a:lstStyle/>
          <a:p>
            <a:pPr algn="ctr" defTabSz="914400" fontAlgn="ctr">
              <a:defRPr/>
            </a:pPr>
            <a:endParaRPr lang="en-US" altLang="zh-CN" sz="1200" kern="0" dirty="0" smtClean="0">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9" name="文本框 158"/>
          <p:cNvSpPr txBox="1"/>
          <p:nvPr/>
        </p:nvSpPr>
        <p:spPr bwMode="gray">
          <a:xfrm>
            <a:off x="6875620" y="3743494"/>
            <a:ext cx="1804221" cy="811367"/>
          </a:xfrm>
          <a:prstGeom prst="rect">
            <a:avLst/>
          </a:prstGeom>
          <a:noFill/>
        </p:spPr>
        <p:txBody>
          <a:bodyPr vert="horz" wrap="square" lIns="72000" tIns="36000" rIns="72000" bIns="36000" rtlCol="0">
            <a:spAutoFit/>
          </a:bodyPr>
          <a:lstStyle/>
          <a:p>
            <a:pPr fontAlgn="ct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SRv6 only needs to be enabled on egress nodes and cloud ASBRs to implement E2E VPN.</a:t>
            </a:r>
          </a:p>
        </p:txBody>
      </p:sp>
      <p:sp>
        <p:nvSpPr>
          <p:cNvPr id="160" name="文本框 159"/>
          <p:cNvSpPr txBox="1"/>
          <p:nvPr/>
        </p:nvSpPr>
        <p:spPr bwMode="gray">
          <a:xfrm>
            <a:off x="9405793" y="5423202"/>
            <a:ext cx="985380" cy="257369"/>
          </a:xfrm>
          <a:prstGeom prst="rect">
            <a:avLst/>
          </a:prstGeom>
          <a:noFill/>
        </p:spPr>
        <p:txBody>
          <a:bodyPr vert="horz" wrap="square" lIns="72000" tIns="36000" rIns="72000" bIns="36000" rtlCol="0">
            <a:spAutoFit/>
          </a:bodyPr>
          <a:lstStyle/>
          <a:p>
            <a:pPr fontAlgn="ctr"/>
            <a:r>
              <a:rPr lang="en-US"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Egress node</a:t>
            </a:r>
          </a:p>
        </p:txBody>
      </p:sp>
      <p:sp>
        <p:nvSpPr>
          <p:cNvPr id="161" name="文本框 160"/>
          <p:cNvSpPr txBox="1"/>
          <p:nvPr/>
        </p:nvSpPr>
        <p:spPr bwMode="gray">
          <a:xfrm>
            <a:off x="8593834" y="3734647"/>
            <a:ext cx="966144" cy="257369"/>
          </a:xfrm>
          <a:prstGeom prst="rect">
            <a:avLst/>
          </a:prstGeom>
          <a:noFill/>
        </p:spPr>
        <p:txBody>
          <a:bodyPr vert="horz" wrap="square" lIns="72000" tIns="36000" rIns="72000" bIns="36000" rtlCol="0">
            <a:spAutoFit/>
          </a:bodyPr>
          <a:lstStyle/>
          <a:p>
            <a:pPr fontAlgn="ctr"/>
            <a:r>
              <a:rPr lang="en-US"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Cloud ASBR</a:t>
            </a:r>
          </a:p>
        </p:txBody>
      </p:sp>
      <p:pic>
        <p:nvPicPr>
          <p:cNvPr id="169" name="Picture 2" descr="G:\做的项目\公共\扁平图标切换\更新2015_01_21\oss扁平图标库2015_01_21更新-04.png"/>
          <p:cNvPicPr>
            <a:picLocks noChangeAspect="1" noChangeArrowheads="1"/>
          </p:cNvPicPr>
          <p:nvPr/>
        </p:nvPicPr>
        <p:blipFill>
          <a:blip r:embed="rId3" cstate="print">
            <a:grayscl/>
          </a:blip>
          <a:stretch>
            <a:fillRect/>
          </a:stretch>
        </p:blipFill>
        <p:spPr bwMode="gray">
          <a:xfrm>
            <a:off x="1352142" y="5363250"/>
            <a:ext cx="270829" cy="221587"/>
          </a:xfrm>
          <a:prstGeom prst="rect">
            <a:avLst/>
          </a:prstGeom>
          <a:noFill/>
        </p:spPr>
      </p:pic>
      <p:pic>
        <p:nvPicPr>
          <p:cNvPr id="171" name="Picture 2" descr="G:\做的项目\公共\扁平图标切换\更新2015_01_21\oss扁平图标库2015_01_21更新-04.png"/>
          <p:cNvPicPr>
            <a:picLocks noChangeAspect="1" noChangeArrowheads="1"/>
          </p:cNvPicPr>
          <p:nvPr/>
        </p:nvPicPr>
        <p:blipFill>
          <a:blip r:embed="rId3" cstate="print">
            <a:grayscl/>
          </a:blip>
          <a:stretch>
            <a:fillRect/>
          </a:stretch>
        </p:blipFill>
        <p:spPr bwMode="gray">
          <a:xfrm>
            <a:off x="2860291" y="3759731"/>
            <a:ext cx="270829" cy="221587"/>
          </a:xfrm>
          <a:prstGeom prst="rect">
            <a:avLst/>
          </a:prstGeom>
          <a:noFill/>
        </p:spPr>
      </p:pic>
      <p:pic>
        <p:nvPicPr>
          <p:cNvPr id="172" name="Picture 2" descr="G:\做的项目\公共\扁平图标切换\更新2015_01_21\oss扁平图标库2015_01_21更新-04.png"/>
          <p:cNvPicPr>
            <a:picLocks noChangeAspect="1" noChangeArrowheads="1"/>
          </p:cNvPicPr>
          <p:nvPr/>
        </p:nvPicPr>
        <p:blipFill>
          <a:blip r:embed="rId3" cstate="print">
            <a:grayscl/>
          </a:blip>
          <a:stretch>
            <a:fillRect/>
          </a:stretch>
        </p:blipFill>
        <p:spPr bwMode="gray">
          <a:xfrm>
            <a:off x="7179367" y="5363250"/>
            <a:ext cx="270829" cy="221587"/>
          </a:xfrm>
          <a:prstGeom prst="rect">
            <a:avLst/>
          </a:prstGeom>
          <a:noFill/>
        </p:spPr>
      </p:pic>
      <p:pic>
        <p:nvPicPr>
          <p:cNvPr id="17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9626207" y="5230341"/>
            <a:ext cx="270829" cy="221587"/>
          </a:xfrm>
          <a:prstGeom prst="rect">
            <a:avLst/>
          </a:prstGeom>
          <a:noFill/>
        </p:spPr>
      </p:pic>
      <p:pic>
        <p:nvPicPr>
          <p:cNvPr id="17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8799186" y="3960715"/>
            <a:ext cx="270829" cy="221587"/>
          </a:xfrm>
          <a:prstGeom prst="rect">
            <a:avLst/>
          </a:prstGeom>
          <a:noFill/>
        </p:spPr>
      </p:pic>
      <p:pic>
        <p:nvPicPr>
          <p:cNvPr id="175" name="图片 174"/>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692862" y="5763160"/>
            <a:ext cx="340349" cy="279086"/>
          </a:xfrm>
          <a:prstGeom prst="rect">
            <a:avLst/>
          </a:prstGeom>
        </p:spPr>
      </p:pic>
      <p:pic>
        <p:nvPicPr>
          <p:cNvPr id="176" name="图片 175"/>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586550" y="5763160"/>
            <a:ext cx="340349" cy="279086"/>
          </a:xfrm>
          <a:prstGeom prst="rect">
            <a:avLst/>
          </a:prstGeom>
        </p:spPr>
      </p:pic>
      <p:pic>
        <p:nvPicPr>
          <p:cNvPr id="177" name="图片 176" descr="数据中心-蓝.png"/>
          <p:cNvPicPr>
            <a:picLocks noChangeAspect="1"/>
          </p:cNvPicPr>
          <p:nvPr/>
        </p:nvPicPr>
        <p:blipFill>
          <a:blip r:embed="rId5" cstate="print"/>
          <a:stretch>
            <a:fillRect/>
          </a:stretch>
        </p:blipFill>
        <p:spPr bwMode="gray">
          <a:xfrm>
            <a:off x="2767316" y="3187723"/>
            <a:ext cx="456778" cy="373727"/>
          </a:xfrm>
          <a:prstGeom prst="rect">
            <a:avLst/>
          </a:prstGeom>
        </p:spPr>
      </p:pic>
      <p:pic>
        <p:nvPicPr>
          <p:cNvPr id="178" name="图片 177" descr="数据中心-蓝.png"/>
          <p:cNvPicPr>
            <a:picLocks noChangeAspect="1"/>
          </p:cNvPicPr>
          <p:nvPr/>
        </p:nvPicPr>
        <p:blipFill>
          <a:blip r:embed="rId5" cstate="print"/>
          <a:stretch>
            <a:fillRect/>
          </a:stretch>
        </p:blipFill>
        <p:spPr bwMode="gray">
          <a:xfrm>
            <a:off x="8706211" y="3187723"/>
            <a:ext cx="456778" cy="373727"/>
          </a:xfrm>
          <a:prstGeom prst="rect">
            <a:avLst/>
          </a:prstGeom>
        </p:spPr>
      </p:pic>
      <p:sp>
        <p:nvSpPr>
          <p:cNvPr id="52" name="Can 9"/>
          <p:cNvSpPr/>
          <p:nvPr/>
        </p:nvSpPr>
        <p:spPr bwMode="gray">
          <a:xfrm rot="19755416">
            <a:off x="9286626" y="4148709"/>
            <a:ext cx="212744" cy="1118539"/>
          </a:xfrm>
          <a:prstGeom prst="can">
            <a:avLst>
              <a:gd name="adj" fmla="val 40000"/>
            </a:avLst>
          </a:prstGeom>
          <a:solidFill>
            <a:schemeClr val="bg1"/>
          </a:solidFill>
          <a:ln w="12700">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文本框 52"/>
          <p:cNvSpPr txBox="1"/>
          <p:nvPr/>
        </p:nvSpPr>
        <p:spPr bwMode="gray">
          <a:xfrm>
            <a:off x="10771428" y="5307295"/>
            <a:ext cx="483640" cy="257369"/>
          </a:xfrm>
          <a:prstGeom prst="rect">
            <a:avLst/>
          </a:prstGeom>
          <a:noFill/>
        </p:spPr>
        <p:txBody>
          <a:bodyPr vert="horz" wrap="square" lIns="72000" tIns="36000" rIns="72000" bIns="36000" rtlCol="0">
            <a:spAutoFit/>
          </a:bodyPr>
          <a:lstStyle/>
          <a:p>
            <a:pPr fontAlgn="ctr"/>
            <a:r>
              <a:rPr lang="en-US"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SRv6</a:t>
            </a:r>
          </a:p>
        </p:txBody>
      </p:sp>
      <p:sp>
        <p:nvSpPr>
          <p:cNvPr id="54" name="文本框 53"/>
          <p:cNvSpPr txBox="1"/>
          <p:nvPr/>
        </p:nvSpPr>
        <p:spPr bwMode="gray">
          <a:xfrm rot="3459626">
            <a:off x="9125729" y="4525349"/>
            <a:ext cx="483640" cy="257369"/>
          </a:xfrm>
          <a:prstGeom prst="rect">
            <a:avLst/>
          </a:prstGeom>
          <a:noFill/>
        </p:spPr>
        <p:txBody>
          <a:bodyPr vert="horz" wrap="square" lIns="72000" tIns="36000" rIns="72000" bIns="36000"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cs typeface="+mn-ea"/>
                <a:sym typeface="Huawei Sans" panose="020C0503030203020204" pitchFamily="34" charset="0"/>
              </a:rPr>
              <a:t>SRv6</a:t>
            </a:r>
          </a:p>
        </p:txBody>
      </p:sp>
      <p:sp>
        <p:nvSpPr>
          <p:cNvPr id="64" name="五边形 63"/>
          <p:cNvSpPr/>
          <p:nvPr/>
        </p:nvSpPr>
        <p:spPr bwMode="gray">
          <a:xfrm>
            <a:off x="6223560" y="124239"/>
            <a:ext cx="720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SRv6</a:t>
            </a:r>
            <a:endParaRPr lang="zh-CN" alt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燕尾形 64"/>
          <p:cNvSpPr/>
          <p:nvPr/>
        </p:nvSpPr>
        <p:spPr bwMode="gray">
          <a:xfrm>
            <a:off x="6853694" y="124239"/>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Network Slicing</a:t>
            </a:r>
          </a:p>
        </p:txBody>
      </p:sp>
      <p:sp>
        <p:nvSpPr>
          <p:cNvPr id="66" name="燕尾形 65"/>
          <p:cNvSpPr/>
          <p:nvPr/>
        </p:nvSpPr>
        <p:spPr bwMode="gray">
          <a:xfrm>
            <a:off x="8203828" y="124239"/>
            <a:ext cx="23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In-band </a:t>
            </a:r>
            <a:r>
              <a:rPr lang="en-US" altLang="zh-CN" sz="1200" kern="0" dirty="0" smtClean="0">
                <a:latin typeface="Huawei Sans" panose="020C0503030203020204" pitchFamily="34" charset="0"/>
                <a:ea typeface="方正兰亭黑简体" panose="02000000000000000000" pitchFamily="2" charset="-122"/>
                <a:sym typeface="Huawei Sans" panose="020C0503030203020204" pitchFamily="34" charset="0"/>
              </a:rPr>
              <a:t>Flow Measurement</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燕尾形 66"/>
          <p:cNvSpPr/>
          <p:nvPr/>
        </p:nvSpPr>
        <p:spPr bwMode="gray">
          <a:xfrm>
            <a:off x="10453962" y="124239"/>
            <a:ext cx="1296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New Multicast</a:t>
            </a:r>
          </a:p>
        </p:txBody>
      </p:sp>
    </p:spTree>
    <p:extLst>
      <p:ext uri="{BB962C8B-B14F-4D97-AF65-F5344CB8AC3E}">
        <p14:creationId xmlns:p14="http://schemas.microsoft.com/office/powerpoint/2010/main" val="102235877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Can 9"/>
          <p:cNvSpPr/>
          <p:nvPr/>
        </p:nvSpPr>
        <p:spPr bwMode="gray">
          <a:xfrm rot="5400000">
            <a:off x="8428703" y="3396837"/>
            <a:ext cx="212744" cy="2979133"/>
          </a:xfrm>
          <a:prstGeom prst="can">
            <a:avLst>
              <a:gd name="adj" fmla="val 40000"/>
            </a:avLst>
          </a:prstGeom>
          <a:solidFill>
            <a:srgbClr val="ECF9FA"/>
          </a:soli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t>SRv6 Enables Fast E2E Service Provisioning and One-Hop Cloud Access</a:t>
            </a:r>
            <a:endParaRPr lang="en-US" dirty="0"/>
          </a:p>
        </p:txBody>
      </p:sp>
      <p:sp>
        <p:nvSpPr>
          <p:cNvPr id="162" name="文本占位符 161"/>
          <p:cNvSpPr>
            <a:spLocks noGrp="1"/>
          </p:cNvSpPr>
          <p:nvPr>
            <p:ph type="body" sz="quarter" idx="10"/>
          </p:nvPr>
        </p:nvSpPr>
        <p:spPr bwMode="gray">
          <a:xfrm>
            <a:off x="455613" y="1484312"/>
            <a:ext cx="11293476" cy="1065797"/>
          </a:xfrm>
        </p:spPr>
        <p:txBody>
          <a:bodyPr/>
          <a:lstStyle/>
          <a:p>
            <a:r>
              <a:rPr lang="en-US" sz="1600" dirty="0" smtClean="0"/>
              <a:t>With the acceleration of digital transformation, </a:t>
            </a:r>
            <a:r>
              <a:rPr lang="en-US" sz="1600" dirty="0" err="1" smtClean="0"/>
              <a:t>cloudification</a:t>
            </a:r>
            <a:r>
              <a:rPr lang="en-US" sz="1600" dirty="0" smtClean="0"/>
              <a:t> has become an inevitable trend of enterprise development. Traditional private lines cannot meet the agile requirements of the cloud era in terms of provisioning speed and service quality.</a:t>
            </a:r>
            <a:endParaRPr lang="en-US" sz="1600" dirty="0"/>
          </a:p>
        </p:txBody>
      </p:sp>
      <p:sp>
        <p:nvSpPr>
          <p:cNvPr id="52" name="Rectangle 4"/>
          <p:cNvSpPr>
            <a:spLocks noChangeArrowheads="1"/>
          </p:cNvSpPr>
          <p:nvPr/>
        </p:nvSpPr>
        <p:spPr bwMode="gray">
          <a:xfrm>
            <a:off x="5825796" y="2628129"/>
            <a:ext cx="5923237" cy="504985"/>
          </a:xfrm>
          <a:custGeom>
            <a:avLst/>
            <a:gdLst>
              <a:gd name="connsiteX0" fmla="*/ 0 w 5399233"/>
              <a:gd name="connsiteY0" fmla="*/ 0 h 294832"/>
              <a:gd name="connsiteX1" fmla="*/ 5399233 w 5399233"/>
              <a:gd name="connsiteY1" fmla="*/ 0 h 294832"/>
              <a:gd name="connsiteX2" fmla="*/ 5399233 w 5399233"/>
              <a:gd name="connsiteY2" fmla="*/ 294832 h 294832"/>
              <a:gd name="connsiteX3" fmla="*/ 0 w 5399233"/>
              <a:gd name="connsiteY3" fmla="*/ 294832 h 294832"/>
              <a:gd name="connsiteX4" fmla="*/ 0 w 5399233"/>
              <a:gd name="connsiteY4" fmla="*/ 0 h 294832"/>
              <a:gd name="connsiteX0" fmla="*/ 0 w 5399233"/>
              <a:gd name="connsiteY0" fmla="*/ 0 h 298642"/>
              <a:gd name="connsiteX1" fmla="*/ 5399233 w 5399233"/>
              <a:gd name="connsiteY1" fmla="*/ 0 h 298642"/>
              <a:gd name="connsiteX2" fmla="*/ 5399233 w 5399233"/>
              <a:gd name="connsiteY2" fmla="*/ 294832 h 298642"/>
              <a:gd name="connsiteX3" fmla="*/ 152400 w 5399233"/>
              <a:gd name="connsiteY3" fmla="*/ 298642 h 298642"/>
              <a:gd name="connsiteX4" fmla="*/ 0 w 5399233"/>
              <a:gd name="connsiteY4" fmla="*/ 0 h 298642"/>
              <a:gd name="connsiteX0" fmla="*/ 0 w 5338273"/>
              <a:gd name="connsiteY0" fmla="*/ 3810 h 298642"/>
              <a:gd name="connsiteX1" fmla="*/ 5338273 w 5338273"/>
              <a:gd name="connsiteY1" fmla="*/ 0 h 298642"/>
              <a:gd name="connsiteX2" fmla="*/ 5338273 w 5338273"/>
              <a:gd name="connsiteY2" fmla="*/ 294832 h 298642"/>
              <a:gd name="connsiteX3" fmla="*/ 91440 w 5338273"/>
              <a:gd name="connsiteY3" fmla="*/ 298642 h 298642"/>
              <a:gd name="connsiteX4" fmla="*/ 0 w 5338273"/>
              <a:gd name="connsiteY4" fmla="*/ 3810 h 298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38273" h="298642">
                <a:moveTo>
                  <a:pt x="0" y="3810"/>
                </a:moveTo>
                <a:lnTo>
                  <a:pt x="5338273" y="0"/>
                </a:lnTo>
                <a:lnTo>
                  <a:pt x="5338273" y="294832"/>
                </a:lnTo>
                <a:lnTo>
                  <a:pt x="91440" y="298642"/>
                </a:lnTo>
                <a:lnTo>
                  <a:pt x="0" y="3810"/>
                </a:lnTo>
                <a:close/>
              </a:path>
            </a:pathLst>
          </a:custGeom>
          <a:solidFill>
            <a:srgbClr val="ECF9FA"/>
          </a:solidFill>
          <a:ln w="9525">
            <a:noFill/>
          </a:ln>
          <a:effectLst/>
          <a:extLst/>
        </p:spPr>
        <p:txBody>
          <a:bodyPr wrap="square" lIns="180000" anchor="ctr"/>
          <a:lstStyle/>
          <a:p>
            <a:pPr defTabSz="914400" fontAlgn="ctr"/>
            <a:r>
              <a:rPr lang="en-US" sz="12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To-Be: Cloud-network convergence enables one-hop cloud access and provisioning of site-to-cloud private lines within two days.</a:t>
            </a:r>
          </a:p>
        </p:txBody>
      </p:sp>
      <p:sp>
        <p:nvSpPr>
          <p:cNvPr id="53" name="Rectangle 4"/>
          <p:cNvSpPr>
            <a:spLocks noChangeArrowheads="1"/>
          </p:cNvSpPr>
          <p:nvPr/>
        </p:nvSpPr>
        <p:spPr bwMode="gray">
          <a:xfrm>
            <a:off x="465040" y="2628129"/>
            <a:ext cx="5301488" cy="498542"/>
          </a:xfrm>
          <a:prstGeom prst="rect">
            <a:avLst/>
          </a:prstGeom>
          <a:gradFill flip="none" rotWithShape="1">
            <a:gsLst>
              <a:gs pos="73000">
                <a:srgbClr val="FBFBFB"/>
              </a:gs>
              <a:gs pos="0">
                <a:schemeClr val="bg1">
                  <a:lumMod val="95000"/>
                </a:schemeClr>
              </a:gs>
              <a:gs pos="100000">
                <a:schemeClr val="bg1"/>
              </a:gs>
            </a:gsLst>
            <a:lin ang="0" scaled="1"/>
            <a:tileRect/>
          </a:gradFill>
          <a:ln w="9525">
            <a:noFill/>
          </a:ln>
          <a:effectLst/>
          <a:extLst/>
        </p:spPr>
        <p:txBody>
          <a:bodyPr wrap="square" lIns="180000" anchor="ctr"/>
          <a:lstStyle/>
          <a:p>
            <a:pPr defTabSz="914400" fontAlgn="ctr"/>
            <a:r>
              <a:rPr lang="en-US" sz="1200" b="1" dirty="0">
                <a:solidFill>
                  <a:prstClr val="black"/>
                </a:solidFill>
                <a:latin typeface="Huawei Sans" panose="020C0503030203020204" pitchFamily="34" charset="0"/>
                <a:cs typeface="Arial" panose="020B0604020202020204" pitchFamily="34" charset="0"/>
                <a:sym typeface="Huawei Sans" panose="020C0503030203020204" pitchFamily="34" charset="0"/>
              </a:rPr>
              <a:t>As-Is: Cloud-network separation results in slow provisioning of site-to-cloud private lines for enterprises.</a:t>
            </a:r>
          </a:p>
        </p:txBody>
      </p:sp>
      <p:sp>
        <p:nvSpPr>
          <p:cNvPr id="54" name="五边形 53"/>
          <p:cNvSpPr/>
          <p:nvPr/>
        </p:nvSpPr>
        <p:spPr bwMode="gray">
          <a:xfrm>
            <a:off x="470380" y="2622689"/>
            <a:ext cx="5728445" cy="3528604"/>
          </a:xfrm>
          <a:prstGeom prst="homePlate">
            <a:avLst>
              <a:gd name="adj" fmla="val 12125"/>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sym typeface="Huawei Sans" panose="020C0503030203020204" pitchFamily="34" charset="0"/>
            </a:endParaRPr>
          </a:p>
        </p:txBody>
      </p:sp>
      <p:sp>
        <p:nvSpPr>
          <p:cNvPr id="55" name="任意多边形 54"/>
          <p:cNvSpPr/>
          <p:nvPr/>
        </p:nvSpPr>
        <p:spPr bwMode="gray">
          <a:xfrm>
            <a:off x="5833996" y="2622689"/>
            <a:ext cx="5915038" cy="3528604"/>
          </a:xfrm>
          <a:custGeom>
            <a:avLst/>
            <a:gdLst>
              <a:gd name="connsiteX0" fmla="*/ 0 w 5855017"/>
              <a:gd name="connsiteY0" fmla="*/ 0 h 3855720"/>
              <a:gd name="connsiteX1" fmla="*/ 762952 w 5855017"/>
              <a:gd name="connsiteY1" fmla="*/ 0 h 3855720"/>
              <a:gd name="connsiteX2" fmla="*/ 1082001 w 5855017"/>
              <a:gd name="connsiteY2" fmla="*/ 0 h 3855720"/>
              <a:gd name="connsiteX3" fmla="*/ 5855017 w 5855017"/>
              <a:gd name="connsiteY3" fmla="*/ 0 h 3855720"/>
              <a:gd name="connsiteX4" fmla="*/ 5855017 w 5855017"/>
              <a:gd name="connsiteY4" fmla="*/ 1927860 h 3855720"/>
              <a:gd name="connsiteX5" fmla="*/ 5855017 w 5855017"/>
              <a:gd name="connsiteY5" fmla="*/ 3855720 h 3855720"/>
              <a:gd name="connsiteX6" fmla="*/ 1082001 w 5855017"/>
              <a:gd name="connsiteY6" fmla="*/ 3855720 h 3855720"/>
              <a:gd name="connsiteX7" fmla="*/ 762952 w 5855017"/>
              <a:gd name="connsiteY7" fmla="*/ 3855720 h 3855720"/>
              <a:gd name="connsiteX8" fmla="*/ 0 w 5855017"/>
              <a:gd name="connsiteY8" fmla="*/ 3855720 h 3855720"/>
              <a:gd name="connsiteX9" fmla="*/ 693459 w 5855017"/>
              <a:gd name="connsiteY9" fmla="*/ 1927860 h 3855720"/>
              <a:gd name="connsiteX0" fmla="*/ 0 w 5855017"/>
              <a:gd name="connsiteY0" fmla="*/ 0 h 3855720"/>
              <a:gd name="connsiteX1" fmla="*/ 762952 w 5855017"/>
              <a:gd name="connsiteY1" fmla="*/ 0 h 3855720"/>
              <a:gd name="connsiteX2" fmla="*/ 1082001 w 5855017"/>
              <a:gd name="connsiteY2" fmla="*/ 0 h 3855720"/>
              <a:gd name="connsiteX3" fmla="*/ 5855017 w 5855017"/>
              <a:gd name="connsiteY3" fmla="*/ 0 h 3855720"/>
              <a:gd name="connsiteX4" fmla="*/ 5855017 w 5855017"/>
              <a:gd name="connsiteY4" fmla="*/ 1927860 h 3855720"/>
              <a:gd name="connsiteX5" fmla="*/ 5855017 w 5855017"/>
              <a:gd name="connsiteY5" fmla="*/ 3855720 h 3855720"/>
              <a:gd name="connsiteX6" fmla="*/ 1082001 w 5855017"/>
              <a:gd name="connsiteY6" fmla="*/ 3855720 h 3855720"/>
              <a:gd name="connsiteX7" fmla="*/ 762952 w 5855017"/>
              <a:gd name="connsiteY7" fmla="*/ 3855720 h 3855720"/>
              <a:gd name="connsiteX8" fmla="*/ 0 w 5855017"/>
              <a:gd name="connsiteY8" fmla="*/ 3855720 h 3855720"/>
              <a:gd name="connsiteX9" fmla="*/ 693459 w 5855017"/>
              <a:gd name="connsiteY9" fmla="*/ 1927860 h 3855720"/>
              <a:gd name="connsiteX10" fmla="*/ 0 w 5855017"/>
              <a:gd name="connsiteY10" fmla="*/ 0 h 3855720"/>
              <a:gd name="connsiteX0" fmla="*/ 0 w 5855017"/>
              <a:gd name="connsiteY0" fmla="*/ 0 h 3855720"/>
              <a:gd name="connsiteX1" fmla="*/ 762952 w 5855017"/>
              <a:gd name="connsiteY1" fmla="*/ 0 h 3855720"/>
              <a:gd name="connsiteX2" fmla="*/ 1082001 w 5855017"/>
              <a:gd name="connsiteY2" fmla="*/ 0 h 3855720"/>
              <a:gd name="connsiteX3" fmla="*/ 5855017 w 5855017"/>
              <a:gd name="connsiteY3" fmla="*/ 0 h 3855720"/>
              <a:gd name="connsiteX4" fmla="*/ 5855017 w 5855017"/>
              <a:gd name="connsiteY4" fmla="*/ 1927860 h 3855720"/>
              <a:gd name="connsiteX5" fmla="*/ 5855017 w 5855017"/>
              <a:gd name="connsiteY5" fmla="*/ 3855720 h 3855720"/>
              <a:gd name="connsiteX6" fmla="*/ 1082001 w 5855017"/>
              <a:gd name="connsiteY6" fmla="*/ 3855720 h 3855720"/>
              <a:gd name="connsiteX7" fmla="*/ 762952 w 5855017"/>
              <a:gd name="connsiteY7" fmla="*/ 3855720 h 3855720"/>
              <a:gd name="connsiteX8" fmla="*/ 0 w 5855017"/>
              <a:gd name="connsiteY8" fmla="*/ 3855720 h 3855720"/>
              <a:gd name="connsiteX9" fmla="*/ 513024 w 5855017"/>
              <a:gd name="connsiteY9" fmla="*/ 1939290 h 3855720"/>
              <a:gd name="connsiteX10" fmla="*/ 0 w 5855017"/>
              <a:gd name="connsiteY10" fmla="*/ 0 h 3855720"/>
              <a:gd name="connsiteX0" fmla="*/ 0 w 5855017"/>
              <a:gd name="connsiteY0" fmla="*/ 0 h 3855720"/>
              <a:gd name="connsiteX1" fmla="*/ 762952 w 5855017"/>
              <a:gd name="connsiteY1" fmla="*/ 0 h 3855720"/>
              <a:gd name="connsiteX2" fmla="*/ 1082001 w 5855017"/>
              <a:gd name="connsiteY2" fmla="*/ 0 h 3855720"/>
              <a:gd name="connsiteX3" fmla="*/ 5855017 w 5855017"/>
              <a:gd name="connsiteY3" fmla="*/ 0 h 3855720"/>
              <a:gd name="connsiteX4" fmla="*/ 5855017 w 5855017"/>
              <a:gd name="connsiteY4" fmla="*/ 1927860 h 3855720"/>
              <a:gd name="connsiteX5" fmla="*/ 5855017 w 5855017"/>
              <a:gd name="connsiteY5" fmla="*/ 3855720 h 3855720"/>
              <a:gd name="connsiteX6" fmla="*/ 1082001 w 5855017"/>
              <a:gd name="connsiteY6" fmla="*/ 3855720 h 3855720"/>
              <a:gd name="connsiteX7" fmla="*/ 762952 w 5855017"/>
              <a:gd name="connsiteY7" fmla="*/ 3855720 h 3855720"/>
              <a:gd name="connsiteX8" fmla="*/ 0 w 5855017"/>
              <a:gd name="connsiteY8" fmla="*/ 3855720 h 3855720"/>
              <a:gd name="connsiteX9" fmla="*/ 476201 w 5855017"/>
              <a:gd name="connsiteY9" fmla="*/ 1950720 h 3855720"/>
              <a:gd name="connsiteX10" fmla="*/ 0 w 5855017"/>
              <a:gd name="connsiteY10" fmla="*/ 0 h 3855720"/>
              <a:gd name="connsiteX0" fmla="*/ 0 w 5855017"/>
              <a:gd name="connsiteY0" fmla="*/ 0 h 3855720"/>
              <a:gd name="connsiteX1" fmla="*/ 762952 w 5855017"/>
              <a:gd name="connsiteY1" fmla="*/ 0 h 3855720"/>
              <a:gd name="connsiteX2" fmla="*/ 1082001 w 5855017"/>
              <a:gd name="connsiteY2" fmla="*/ 0 h 3855720"/>
              <a:gd name="connsiteX3" fmla="*/ 5855017 w 5855017"/>
              <a:gd name="connsiteY3" fmla="*/ 0 h 3855720"/>
              <a:gd name="connsiteX4" fmla="*/ 5855017 w 5855017"/>
              <a:gd name="connsiteY4" fmla="*/ 1927860 h 3855720"/>
              <a:gd name="connsiteX5" fmla="*/ 5855017 w 5855017"/>
              <a:gd name="connsiteY5" fmla="*/ 3855720 h 3855720"/>
              <a:gd name="connsiteX6" fmla="*/ 1082001 w 5855017"/>
              <a:gd name="connsiteY6" fmla="*/ 3855720 h 3855720"/>
              <a:gd name="connsiteX7" fmla="*/ 762952 w 5855017"/>
              <a:gd name="connsiteY7" fmla="*/ 3855720 h 3855720"/>
              <a:gd name="connsiteX8" fmla="*/ 0 w 5855017"/>
              <a:gd name="connsiteY8" fmla="*/ 3855720 h 3855720"/>
              <a:gd name="connsiteX9" fmla="*/ 419948 w 5855017"/>
              <a:gd name="connsiteY9" fmla="*/ 1959317 h 3855720"/>
              <a:gd name="connsiteX10" fmla="*/ 0 w 5855017"/>
              <a:gd name="connsiteY10" fmla="*/ 0 h 385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55017" h="3855720">
                <a:moveTo>
                  <a:pt x="0" y="0"/>
                </a:moveTo>
                <a:lnTo>
                  <a:pt x="762952" y="0"/>
                </a:lnTo>
                <a:lnTo>
                  <a:pt x="1082001" y="0"/>
                </a:lnTo>
                <a:lnTo>
                  <a:pt x="5855017" y="0"/>
                </a:lnTo>
                <a:lnTo>
                  <a:pt x="5855017" y="1927860"/>
                </a:lnTo>
                <a:lnTo>
                  <a:pt x="5855017" y="3855720"/>
                </a:lnTo>
                <a:lnTo>
                  <a:pt x="1082001" y="3855720"/>
                </a:lnTo>
                <a:lnTo>
                  <a:pt x="762952" y="3855720"/>
                </a:lnTo>
                <a:lnTo>
                  <a:pt x="0" y="3855720"/>
                </a:lnTo>
                <a:lnTo>
                  <a:pt x="419948" y="1959317"/>
                </a:lnTo>
                <a:lnTo>
                  <a:pt x="0" y="0"/>
                </a:lnTo>
                <a:close/>
              </a:path>
            </a:pathLst>
          </a:custGeom>
          <a:no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椭圆 55"/>
          <p:cNvSpPr/>
          <p:nvPr/>
        </p:nvSpPr>
        <p:spPr bwMode="gray">
          <a:xfrm>
            <a:off x="1654257" y="4013900"/>
            <a:ext cx="1161941" cy="641968"/>
          </a:xfrm>
          <a:prstGeom prst="ellipse">
            <a:avLst/>
          </a:prstGeom>
          <a:noFill/>
          <a:ln w="3175" cap="flat" cmpd="sng" algn="ctr">
            <a:solidFill>
              <a:srgbClr val="FFFFFF">
                <a:lumMod val="75000"/>
              </a:srgbClr>
            </a:solidFill>
            <a:prstDash val="solid"/>
            <a:miter lim="800000"/>
          </a:ln>
          <a:effectLst/>
        </p:spPr>
        <p:txBody>
          <a:bodyPr wrap="square"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200" b="0" i="0" u="none" strike="noStrike" kern="1200" cap="none" spc="0" normalizeH="0" baseline="0" noProof="0" dirty="0" smtClean="0">
              <a:ln>
                <a:noFill/>
              </a:ln>
              <a:solidFill>
                <a:srgbClr val="666666"/>
              </a:solidFill>
              <a:effectLst/>
              <a:uLnTx/>
              <a:uFillTx/>
              <a:latin typeface="Huawei Sans" panose="020C0503030203020204" pitchFamily="34" charset="0"/>
              <a:cs typeface="+mn-ea"/>
              <a:sym typeface="Huawei Sans" panose="020C0503030203020204" pitchFamily="34" charset="0"/>
            </a:endParaRPr>
          </a:p>
        </p:txBody>
      </p:sp>
      <p:sp>
        <p:nvSpPr>
          <p:cNvPr id="57" name="椭圆 56"/>
          <p:cNvSpPr/>
          <p:nvPr/>
        </p:nvSpPr>
        <p:spPr bwMode="gray">
          <a:xfrm>
            <a:off x="2861688" y="3922258"/>
            <a:ext cx="1685231" cy="825252"/>
          </a:xfrm>
          <a:prstGeom prst="ellipse">
            <a:avLst/>
          </a:prstGeom>
          <a:noFill/>
          <a:ln w="3175" cap="flat" cmpd="sng" algn="ctr">
            <a:solidFill>
              <a:srgbClr val="FFFFFF">
                <a:lumMod val="75000"/>
              </a:srgbClr>
            </a:solidFill>
            <a:prstDash val="solid"/>
            <a:miter lim="800000"/>
          </a:ln>
          <a:effectLst/>
        </p:spPr>
        <p:txBody>
          <a:bodyPr wrap="square"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200" b="0" i="0" u="none" strike="noStrike" kern="1200" cap="none" spc="0" normalizeH="0" baseline="0" noProof="0" dirty="0" smtClean="0">
              <a:ln>
                <a:noFill/>
              </a:ln>
              <a:solidFill>
                <a:srgbClr val="666666"/>
              </a:solidFill>
              <a:effectLst/>
              <a:uLnTx/>
              <a:uFillTx/>
              <a:latin typeface="Huawei Sans" panose="020C0503030203020204" pitchFamily="34" charset="0"/>
              <a:cs typeface="+mn-ea"/>
              <a:sym typeface="Huawei Sans" panose="020C0503030203020204" pitchFamily="34" charset="0"/>
            </a:endParaRPr>
          </a:p>
        </p:txBody>
      </p:sp>
      <p:sp>
        <p:nvSpPr>
          <p:cNvPr id="58" name="文本框 57"/>
          <p:cNvSpPr txBox="1"/>
          <p:nvPr/>
        </p:nvSpPr>
        <p:spPr bwMode="gray">
          <a:xfrm>
            <a:off x="1922478" y="4190195"/>
            <a:ext cx="683200" cy="276999"/>
          </a:xfrm>
          <a:prstGeom prst="rect">
            <a:avLst/>
          </a:prstGeom>
          <a:noFill/>
        </p:spPr>
        <p:txBody>
          <a:bodyPr vert="horz" wrap="square" rtlCol="0">
            <a:spAutoFit/>
          </a:bodyPr>
          <a:lstStyle/>
          <a:p>
            <a:pPr marL="0" marR="0" lvl="0" indent="0" defTabSz="914478"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solidFill>
                  <a:sysClr val="windowText" lastClr="000000"/>
                </a:solidFill>
                <a:uLnTx/>
                <a:uFillTx/>
                <a:latin typeface="Huawei Sans" panose="020C0503030203020204" pitchFamily="34" charset="0"/>
                <a:cs typeface="+mn-ea"/>
                <a:sym typeface="Huawei Sans" panose="020C0503030203020204" pitchFamily="34" charset="0"/>
              </a:rPr>
              <a:t>Metro</a:t>
            </a:r>
          </a:p>
        </p:txBody>
      </p:sp>
      <p:cxnSp>
        <p:nvCxnSpPr>
          <p:cNvPr id="64" name="直接连接符 63"/>
          <p:cNvCxnSpPr>
            <a:stCxn id="219" idx="3"/>
            <a:endCxn id="212" idx="1"/>
          </p:cNvCxnSpPr>
          <p:nvPr/>
        </p:nvCxnSpPr>
        <p:spPr bwMode="gray">
          <a:xfrm>
            <a:off x="1044034" y="4331113"/>
            <a:ext cx="254832" cy="0"/>
          </a:xfrm>
          <a:prstGeom prst="line">
            <a:avLst/>
          </a:prstGeom>
          <a:noFill/>
          <a:ln w="3175" cap="flat" cmpd="sng" algn="ctr">
            <a:solidFill>
              <a:srgbClr val="FFFFFF">
                <a:lumMod val="65000"/>
              </a:srgbClr>
            </a:solidFill>
            <a:prstDash val="solid"/>
            <a:miter lim="800000"/>
          </a:ln>
          <a:effectLst/>
        </p:spPr>
      </p:cxnSp>
      <p:cxnSp>
        <p:nvCxnSpPr>
          <p:cNvPr id="65" name="直接连接符 64"/>
          <p:cNvCxnSpPr>
            <a:stCxn id="212" idx="3"/>
            <a:endCxn id="213" idx="1"/>
          </p:cNvCxnSpPr>
          <p:nvPr/>
        </p:nvCxnSpPr>
        <p:spPr bwMode="gray">
          <a:xfrm>
            <a:off x="1569695" y="4331113"/>
            <a:ext cx="133075" cy="0"/>
          </a:xfrm>
          <a:prstGeom prst="line">
            <a:avLst/>
          </a:prstGeom>
          <a:noFill/>
          <a:ln w="3175" cap="flat" cmpd="sng" algn="ctr">
            <a:solidFill>
              <a:srgbClr val="FFFFFF">
                <a:lumMod val="65000"/>
              </a:srgbClr>
            </a:solidFill>
            <a:prstDash val="solid"/>
            <a:miter lim="800000"/>
          </a:ln>
          <a:effectLst/>
        </p:spPr>
      </p:cxnSp>
      <p:cxnSp>
        <p:nvCxnSpPr>
          <p:cNvPr id="66" name="直接连接符 65"/>
          <p:cNvCxnSpPr>
            <a:stCxn id="214" idx="3"/>
            <a:endCxn id="215" idx="1"/>
          </p:cNvCxnSpPr>
          <p:nvPr/>
        </p:nvCxnSpPr>
        <p:spPr bwMode="gray">
          <a:xfrm>
            <a:off x="2765454" y="4331113"/>
            <a:ext cx="114991" cy="0"/>
          </a:xfrm>
          <a:prstGeom prst="line">
            <a:avLst/>
          </a:prstGeom>
          <a:noFill/>
          <a:ln w="3175" cap="flat" cmpd="sng" algn="ctr">
            <a:solidFill>
              <a:srgbClr val="FFFFFF">
                <a:lumMod val="65000"/>
              </a:srgbClr>
            </a:solidFill>
            <a:prstDash val="solid"/>
            <a:miter lim="800000"/>
          </a:ln>
          <a:effectLst/>
        </p:spPr>
      </p:cxnSp>
      <p:sp>
        <p:nvSpPr>
          <p:cNvPr id="79" name="文本框 78"/>
          <p:cNvSpPr txBox="1"/>
          <p:nvPr/>
        </p:nvSpPr>
        <p:spPr bwMode="gray">
          <a:xfrm>
            <a:off x="3245331" y="4186556"/>
            <a:ext cx="973343" cy="276999"/>
          </a:xfrm>
          <a:prstGeom prst="rect">
            <a:avLst/>
          </a:prstGeom>
          <a:noFill/>
        </p:spPr>
        <p:txBody>
          <a:bodyPr vert="horz" wrap="square" rtlCol="0">
            <a:spAutoFit/>
          </a:bodyPr>
          <a:lstStyle/>
          <a:p>
            <a:pPr marL="0" marR="0" lvl="0" indent="0" defTabSz="914478"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solidFill>
                  <a:sysClr val="windowText" lastClr="000000"/>
                </a:solidFill>
                <a:uLnTx/>
                <a:uFillTx/>
                <a:latin typeface="Huawei Sans" panose="020C0503030203020204" pitchFamily="34" charset="0"/>
                <a:cs typeface="+mn-ea"/>
                <a:sym typeface="Huawei Sans" panose="020C0503030203020204" pitchFamily="34" charset="0"/>
              </a:rPr>
              <a:t>Backbone</a:t>
            </a:r>
          </a:p>
        </p:txBody>
      </p:sp>
      <p:cxnSp>
        <p:nvCxnSpPr>
          <p:cNvPr id="103" name="直接连接符 102"/>
          <p:cNvCxnSpPr/>
          <p:nvPr/>
        </p:nvCxnSpPr>
        <p:spPr bwMode="gray">
          <a:xfrm>
            <a:off x="1611567" y="4738136"/>
            <a:ext cx="0" cy="394541"/>
          </a:xfrm>
          <a:prstGeom prst="line">
            <a:avLst/>
          </a:prstGeom>
          <a:noFill/>
          <a:ln w="3175" cap="flat" cmpd="sng" algn="ctr">
            <a:solidFill>
              <a:srgbClr val="FFFFFF">
                <a:lumMod val="65000"/>
              </a:srgbClr>
            </a:solidFill>
            <a:prstDash val="solid"/>
            <a:miter lim="800000"/>
          </a:ln>
          <a:effectLst/>
        </p:spPr>
      </p:cxnSp>
      <p:cxnSp>
        <p:nvCxnSpPr>
          <p:cNvPr id="104" name="直接连接符 103"/>
          <p:cNvCxnSpPr/>
          <p:nvPr/>
        </p:nvCxnSpPr>
        <p:spPr bwMode="gray">
          <a:xfrm>
            <a:off x="2816198" y="4738136"/>
            <a:ext cx="0" cy="394541"/>
          </a:xfrm>
          <a:prstGeom prst="line">
            <a:avLst/>
          </a:prstGeom>
          <a:noFill/>
          <a:ln w="3175" cap="flat" cmpd="sng" algn="ctr">
            <a:solidFill>
              <a:srgbClr val="FFFFFF">
                <a:lumMod val="65000"/>
              </a:srgbClr>
            </a:solidFill>
            <a:prstDash val="solid"/>
            <a:miter lim="800000"/>
          </a:ln>
          <a:effectLst/>
        </p:spPr>
      </p:cxnSp>
      <p:cxnSp>
        <p:nvCxnSpPr>
          <p:cNvPr id="105" name="直接连接符 104"/>
          <p:cNvCxnSpPr/>
          <p:nvPr/>
        </p:nvCxnSpPr>
        <p:spPr bwMode="gray">
          <a:xfrm>
            <a:off x="4546920" y="4738136"/>
            <a:ext cx="0" cy="394541"/>
          </a:xfrm>
          <a:prstGeom prst="line">
            <a:avLst/>
          </a:prstGeom>
          <a:noFill/>
          <a:ln w="3175" cap="flat" cmpd="sng" algn="ctr">
            <a:solidFill>
              <a:srgbClr val="FFFFFF">
                <a:lumMod val="65000"/>
              </a:srgbClr>
            </a:solidFill>
            <a:prstDash val="solid"/>
            <a:miter lim="800000"/>
          </a:ln>
          <a:effectLst/>
        </p:spPr>
      </p:cxnSp>
      <p:sp>
        <p:nvSpPr>
          <p:cNvPr id="106" name="文本框 105"/>
          <p:cNvSpPr txBox="1"/>
          <p:nvPr/>
        </p:nvSpPr>
        <p:spPr bwMode="gray">
          <a:xfrm>
            <a:off x="420660" y="4704574"/>
            <a:ext cx="1253130" cy="461665"/>
          </a:xfrm>
          <a:prstGeom prst="rect">
            <a:avLst/>
          </a:prstGeom>
          <a:noFill/>
        </p:spPr>
        <p:txBody>
          <a:bodyPr vert="horz" wrap="square" rtlCol="0">
            <a:sp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solidFill>
                  <a:sysClr val="windowText" lastClr="000000"/>
                </a:solidFill>
                <a:uLnTx/>
                <a:uFillTx/>
                <a:latin typeface="Huawei Sans" panose="020C0503030203020204" pitchFamily="34" charset="0"/>
                <a:cs typeface="+mn-ea"/>
                <a:sym typeface="Huawei Sans" panose="020C0503030203020204" pitchFamily="34" charset="0"/>
              </a:rPr>
              <a:t>Enterprise-side deployment</a:t>
            </a:r>
          </a:p>
        </p:txBody>
      </p:sp>
      <p:sp>
        <p:nvSpPr>
          <p:cNvPr id="107" name="文本框 106"/>
          <p:cNvSpPr txBox="1"/>
          <p:nvPr/>
        </p:nvSpPr>
        <p:spPr bwMode="gray">
          <a:xfrm>
            <a:off x="1569030" y="4704574"/>
            <a:ext cx="1253627" cy="461665"/>
          </a:xfrm>
          <a:prstGeom prst="rect">
            <a:avLst/>
          </a:prstGeom>
          <a:noFill/>
        </p:spPr>
        <p:txBody>
          <a:bodyPr vert="horz" wrap="square" rtlCol="0">
            <a:sp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solidFill>
                  <a:sysClr val="windowText" lastClr="000000"/>
                </a:solidFill>
                <a:uLnTx/>
                <a:uFillTx/>
                <a:latin typeface="Huawei Sans" panose="020C0503030203020204" pitchFamily="34" charset="0"/>
                <a:cs typeface="+mn-ea"/>
                <a:sym typeface="Huawei Sans" panose="020C0503030203020204" pitchFamily="34" charset="0"/>
              </a:rPr>
              <a:t>Metro deployment</a:t>
            </a:r>
          </a:p>
        </p:txBody>
      </p:sp>
      <p:sp>
        <p:nvSpPr>
          <p:cNvPr id="108" name="文本框 107"/>
          <p:cNvSpPr txBox="1"/>
          <p:nvPr/>
        </p:nvSpPr>
        <p:spPr bwMode="gray">
          <a:xfrm>
            <a:off x="2928963" y="4704574"/>
            <a:ext cx="1465443" cy="461665"/>
          </a:xfrm>
          <a:prstGeom prst="rect">
            <a:avLst/>
          </a:prstGeom>
          <a:noFill/>
        </p:spPr>
        <p:txBody>
          <a:bodyPr vert="horz" wrap="square" rtlCol="0">
            <a:sp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solidFill>
                  <a:sysClr val="windowText" lastClr="000000"/>
                </a:solidFill>
                <a:uLnTx/>
                <a:uFillTx/>
                <a:latin typeface="Huawei Sans" panose="020C0503030203020204" pitchFamily="34" charset="0"/>
                <a:cs typeface="+mn-ea"/>
                <a:sym typeface="Huawei Sans" panose="020C0503030203020204" pitchFamily="34" charset="0"/>
              </a:rPr>
              <a:t>Backbone deployment</a:t>
            </a:r>
          </a:p>
        </p:txBody>
      </p:sp>
      <p:sp>
        <p:nvSpPr>
          <p:cNvPr id="109" name="文本框 108"/>
          <p:cNvSpPr txBox="1"/>
          <p:nvPr/>
        </p:nvSpPr>
        <p:spPr bwMode="gray">
          <a:xfrm>
            <a:off x="4399695" y="4704574"/>
            <a:ext cx="1515361" cy="461665"/>
          </a:xfrm>
          <a:prstGeom prst="rect">
            <a:avLst/>
          </a:prstGeom>
          <a:noFill/>
        </p:spPr>
        <p:txBody>
          <a:bodyPr vert="horz" wrap="square" rtlCol="0">
            <a:sp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solidFill>
                  <a:sysClr val="windowText" lastClr="000000"/>
                </a:solidFill>
                <a:uLnTx/>
                <a:uFillTx/>
                <a:latin typeface="Huawei Sans" panose="020C0503030203020204" pitchFamily="34" charset="0"/>
                <a:cs typeface="+mn-ea"/>
                <a:sym typeface="Huawei Sans" panose="020C0503030203020204" pitchFamily="34" charset="0"/>
              </a:rPr>
              <a:t>Cloud-side deployment</a:t>
            </a:r>
          </a:p>
        </p:txBody>
      </p:sp>
      <p:grpSp>
        <p:nvGrpSpPr>
          <p:cNvPr id="111" name="组合 110"/>
          <p:cNvGrpSpPr/>
          <p:nvPr/>
        </p:nvGrpSpPr>
        <p:grpSpPr bwMode="gray">
          <a:xfrm>
            <a:off x="4839469" y="4025937"/>
            <a:ext cx="980337" cy="462483"/>
            <a:chOff x="6144406" y="3781425"/>
            <a:chExt cx="1086411" cy="462483"/>
          </a:xfrm>
        </p:grpSpPr>
        <p:sp>
          <p:nvSpPr>
            <p:cNvPr id="118" name="Freeform 6"/>
            <p:cNvSpPr>
              <a:spLocks noChangeAspect="1"/>
            </p:cNvSpPr>
            <p:nvPr/>
          </p:nvSpPr>
          <p:spPr bwMode="gray">
            <a:xfrm>
              <a:off x="6144406" y="3781425"/>
              <a:ext cx="962832" cy="462483"/>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noFill/>
            <a:ln w="19050">
              <a:solidFill>
                <a:srgbClr val="9D9D9D"/>
              </a:solidFill>
            </a:ln>
            <a:effectLst/>
            <a:extLst/>
          </p:spPr>
          <p:txBody>
            <a:bodyPr vert="horz" wrap="square" lIns="145102" tIns="72550" rIns="145102" bIns="72550" anchor="ctr" anchorCtr="0">
              <a:noAutofit/>
            </a:bodyPr>
            <a:lstStyle/>
            <a:p>
              <a:pPr marL="0" marR="0" lvl="0" indent="0" algn="ctr" defTabSz="777320" eaLnBrk="1" fontAlgn="ctr" latinLnBrk="0" hangingPunct="1">
                <a:lnSpc>
                  <a:spcPct val="100000"/>
                </a:lnSpc>
                <a:spcBef>
                  <a:spcPct val="0"/>
                </a:spcBef>
                <a:spcAft>
                  <a:spcPct val="0"/>
                </a:spcAft>
                <a:buClr>
                  <a:srgbClr val="C00000"/>
                </a:buClr>
                <a:buSzPct val="60000"/>
                <a:buFontTx/>
                <a:buNone/>
                <a:tabLst/>
                <a:defRPr/>
              </a:pPr>
              <a:endParaRPr kumimoji="0" lang="en-US" altLang="zh-CN" sz="1200" b="0" i="0" u="none" strike="noStrike" kern="0" cap="none" spc="0" normalizeH="0" baseline="0" noProof="0" dirty="0" smtClean="0">
                <a:ln>
                  <a:noFill/>
                </a:ln>
                <a:solidFill>
                  <a:srgbClr val="2D2015"/>
                </a:solidFill>
                <a:effectLst/>
                <a:uLnTx/>
                <a:uFillTx/>
                <a:latin typeface="Huawei Sans" panose="020C0503030203020204" pitchFamily="34" charset="0"/>
                <a:cs typeface="+mn-ea"/>
                <a:sym typeface="Huawei Sans" panose="020C0503030203020204" pitchFamily="34" charset="0"/>
              </a:endParaRPr>
            </a:p>
          </p:txBody>
        </p:sp>
        <p:sp>
          <p:nvSpPr>
            <p:cNvPr id="119" name="文本框 118"/>
            <p:cNvSpPr txBox="1"/>
            <p:nvPr/>
          </p:nvSpPr>
          <p:spPr bwMode="gray">
            <a:xfrm>
              <a:off x="6277224" y="3941035"/>
              <a:ext cx="953593" cy="276999"/>
            </a:xfrm>
            <a:prstGeom prst="rect">
              <a:avLst/>
            </a:prstGeom>
            <a:noFill/>
          </p:spPr>
          <p:txBody>
            <a:bodyPr vert="horz" wrap="square" rtlCol="0">
              <a:sp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solidFill>
                    <a:sysClr val="windowText" lastClr="000000"/>
                  </a:solidFill>
                  <a:uLnTx/>
                  <a:uFillTx/>
                  <a:latin typeface="Huawei Sans" panose="020C0503030203020204" pitchFamily="34" charset="0"/>
                  <a:cs typeface="+mn-ea"/>
                  <a:sym typeface="Huawei Sans" panose="020C0503030203020204" pitchFamily="34" charset="0"/>
                </a:rPr>
                <a:t>Cloud</a:t>
              </a:r>
            </a:p>
          </p:txBody>
        </p:sp>
      </p:grpSp>
      <p:cxnSp>
        <p:nvCxnSpPr>
          <p:cNvPr id="120" name="直接连接符 119"/>
          <p:cNvCxnSpPr>
            <a:stCxn id="217" idx="3"/>
            <a:endCxn id="218" idx="1"/>
          </p:cNvCxnSpPr>
          <p:nvPr/>
        </p:nvCxnSpPr>
        <p:spPr bwMode="gray">
          <a:xfrm>
            <a:off x="4489503" y="4331113"/>
            <a:ext cx="397446" cy="0"/>
          </a:xfrm>
          <a:prstGeom prst="line">
            <a:avLst/>
          </a:prstGeom>
          <a:noFill/>
          <a:ln w="3175" cap="flat" cmpd="sng" algn="ctr">
            <a:solidFill>
              <a:srgbClr val="FFFFFF">
                <a:lumMod val="65000"/>
              </a:srgbClr>
            </a:solidFill>
            <a:prstDash val="solid"/>
            <a:miter lim="800000"/>
          </a:ln>
          <a:effectLst/>
        </p:spPr>
      </p:cxnSp>
      <p:sp>
        <p:nvSpPr>
          <p:cNvPr id="121" name="文本框 120"/>
          <p:cNvSpPr txBox="1"/>
          <p:nvPr/>
        </p:nvSpPr>
        <p:spPr bwMode="gray">
          <a:xfrm>
            <a:off x="4189929" y="4409647"/>
            <a:ext cx="357790" cy="276999"/>
          </a:xfrm>
          <a:prstGeom prst="rect">
            <a:avLst/>
          </a:prstGeom>
          <a:noFill/>
        </p:spPr>
        <p:txBody>
          <a:bodyPr vert="horz" wrap="square" rtlCol="0">
            <a:spAutoFit/>
          </a:bodyPr>
          <a:lstStyle/>
          <a:p>
            <a:pPr marL="0" marR="0" lvl="0" indent="0" defTabSz="914478"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solidFill>
                  <a:sysClr val="windowText" lastClr="000000"/>
                </a:solidFill>
                <a:uLnTx/>
                <a:uFillTx/>
                <a:latin typeface="Huawei Sans" panose="020C0503030203020204" pitchFamily="34" charset="0"/>
                <a:cs typeface="+mn-ea"/>
                <a:sym typeface="Huawei Sans" panose="020C0503030203020204" pitchFamily="34" charset="0"/>
              </a:rPr>
              <a:t>PE</a:t>
            </a:r>
          </a:p>
        </p:txBody>
      </p:sp>
      <p:grpSp>
        <p:nvGrpSpPr>
          <p:cNvPr id="122" name="组合 121"/>
          <p:cNvGrpSpPr/>
          <p:nvPr/>
        </p:nvGrpSpPr>
        <p:grpSpPr bwMode="gray">
          <a:xfrm>
            <a:off x="948249" y="3389621"/>
            <a:ext cx="4670306" cy="461665"/>
            <a:chOff x="3640394" y="3435192"/>
            <a:chExt cx="4768723" cy="461665"/>
          </a:xfrm>
        </p:grpSpPr>
        <p:sp>
          <p:nvSpPr>
            <p:cNvPr id="123" name="文本框 122"/>
            <p:cNvSpPr txBox="1"/>
            <p:nvPr/>
          </p:nvSpPr>
          <p:spPr bwMode="gray">
            <a:xfrm>
              <a:off x="3771858" y="3435192"/>
              <a:ext cx="4637259" cy="461665"/>
            </a:xfrm>
            <a:prstGeom prst="rect">
              <a:avLst/>
            </a:prstGeom>
            <a:noFill/>
          </p:spPr>
          <p:txBody>
            <a:bodyPr vert="horz" wrap="square" rtlCol="0">
              <a:spAutoFit/>
            </a:bodyPr>
            <a:lstStyle/>
            <a:p>
              <a:pPr marL="0" marR="0" lvl="0" indent="0" defTabSz="914478"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cs typeface="+mn-ea"/>
                  <a:sym typeface="Huawei Sans" panose="020C0503030203020204" pitchFamily="34" charset="0"/>
                </a:rPr>
                <a:t>Cloud-network separation, with cloud resources interconnected case by case based on enterprise </a:t>
              </a:r>
              <a:r>
                <a:rPr lang="en-US" sz="1200" dirty="0" smtClean="0">
                  <a:latin typeface="Huawei Sans" panose="020C0503030203020204" pitchFamily="34" charset="0"/>
                  <a:cs typeface="+mn-ea"/>
                  <a:sym typeface="Huawei Sans" panose="020C0503030203020204" pitchFamily="34" charset="0"/>
                </a:rPr>
                <a:t>requirements.</a:t>
              </a:r>
              <a:endParaRPr lang="en-US" sz="1200" dirty="0">
                <a:latin typeface="Huawei Sans" panose="020C0503030203020204" pitchFamily="34" charset="0"/>
                <a:cs typeface="+mn-ea"/>
                <a:sym typeface="Huawei Sans" panose="020C0503030203020204" pitchFamily="34" charset="0"/>
              </a:endParaRPr>
            </a:p>
          </p:txBody>
        </p:sp>
        <p:sp>
          <p:nvSpPr>
            <p:cNvPr id="124" name="椭圆 123"/>
            <p:cNvSpPr/>
            <p:nvPr/>
          </p:nvSpPr>
          <p:spPr bwMode="gray">
            <a:xfrm>
              <a:off x="3640394" y="3490725"/>
              <a:ext cx="172862" cy="172862"/>
            </a:xfrm>
            <a:prstGeom prst="ellipse">
              <a:avLst/>
            </a:prstGeom>
            <a:noFill/>
            <a:ln w="3175" cap="flat" cmpd="sng" algn="ctr">
              <a:solidFill>
                <a:srgbClr val="231815"/>
              </a:solidFill>
              <a:prstDash val="solid"/>
              <a:miter lim="800000"/>
            </a:ln>
            <a:effectLst/>
          </p:spPr>
          <p:txBody>
            <a:bodyPr wrap="square"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uLnTx/>
                  <a:uFillTx/>
                  <a:latin typeface="Huawei Sans" panose="020C0503030203020204" pitchFamily="34" charset="0"/>
                  <a:cs typeface="+mn-ea"/>
                  <a:sym typeface="Huawei Sans" panose="020C0503030203020204" pitchFamily="34" charset="0"/>
                </a:rPr>
                <a:t>1</a:t>
              </a:r>
            </a:p>
          </p:txBody>
        </p:sp>
      </p:grpSp>
      <p:grpSp>
        <p:nvGrpSpPr>
          <p:cNvPr id="125" name="组合 124"/>
          <p:cNvGrpSpPr/>
          <p:nvPr/>
        </p:nvGrpSpPr>
        <p:grpSpPr bwMode="gray">
          <a:xfrm>
            <a:off x="948249" y="5243072"/>
            <a:ext cx="4367950" cy="461665"/>
            <a:chOff x="3640394" y="3435192"/>
            <a:chExt cx="4459996" cy="461665"/>
          </a:xfrm>
        </p:grpSpPr>
        <p:sp>
          <p:nvSpPr>
            <p:cNvPr id="126" name="文本框 125"/>
            <p:cNvSpPr txBox="1"/>
            <p:nvPr/>
          </p:nvSpPr>
          <p:spPr bwMode="gray">
            <a:xfrm>
              <a:off x="3771859" y="3435192"/>
              <a:ext cx="4328531" cy="461665"/>
            </a:xfrm>
            <a:prstGeom prst="rect">
              <a:avLst/>
            </a:prstGeom>
            <a:noFill/>
          </p:spPr>
          <p:txBody>
            <a:bodyPr vert="horz" wrap="square" rtlCol="0">
              <a:spAutoFit/>
            </a:bodyPr>
            <a:lstStyle/>
            <a:p>
              <a:pPr marL="0" marR="0" lvl="0" indent="0" defTabSz="914478"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uLnTx/>
                  <a:uFillTx/>
                  <a:latin typeface="Huawei Sans" panose="020C0503030203020204" pitchFamily="34" charset="0"/>
                  <a:cs typeface="+mn-ea"/>
                  <a:sym typeface="Huawei Sans" panose="020C0503030203020204" pitchFamily="34" charset="0"/>
                </a:rPr>
                <a:t>Segment-by-segment deployment, multi-party collaboration required, deployment taking 1 to 2 </a:t>
              </a:r>
              <a:r>
                <a:rPr kumimoji="0" lang="en-US" sz="1200" b="0" i="0" u="none" strike="noStrike" cap="none" normalizeH="0" baseline="0" noProof="0" dirty="0" smtClean="0">
                  <a:ln>
                    <a:noFill/>
                  </a:ln>
                  <a:uLnTx/>
                  <a:uFillTx/>
                  <a:latin typeface="Huawei Sans" panose="020C0503030203020204" pitchFamily="34" charset="0"/>
                  <a:cs typeface="+mn-ea"/>
                  <a:sym typeface="Huawei Sans" panose="020C0503030203020204" pitchFamily="34" charset="0"/>
                </a:rPr>
                <a:t>months.</a:t>
              </a:r>
              <a:endParaRPr kumimoji="0" lang="en-US" sz="1200" b="0" i="0" u="none" strike="noStrike" cap="none" normalizeH="0" baseline="0" noProof="0" dirty="0">
                <a:ln>
                  <a:noFill/>
                </a:ln>
                <a:uLnTx/>
                <a:uFillTx/>
                <a:latin typeface="Huawei Sans" panose="020C0503030203020204" pitchFamily="34" charset="0"/>
                <a:cs typeface="+mn-ea"/>
                <a:sym typeface="Huawei Sans" panose="020C0503030203020204" pitchFamily="34" charset="0"/>
              </a:endParaRPr>
            </a:p>
          </p:txBody>
        </p:sp>
        <p:sp>
          <p:nvSpPr>
            <p:cNvPr id="127" name="椭圆 126"/>
            <p:cNvSpPr/>
            <p:nvPr/>
          </p:nvSpPr>
          <p:spPr bwMode="gray">
            <a:xfrm>
              <a:off x="3640394" y="3509775"/>
              <a:ext cx="172862" cy="172862"/>
            </a:xfrm>
            <a:prstGeom prst="ellipse">
              <a:avLst/>
            </a:prstGeom>
            <a:noFill/>
            <a:ln w="3175" cap="flat" cmpd="sng" algn="ctr">
              <a:solidFill>
                <a:srgbClr val="231815"/>
              </a:solidFill>
              <a:prstDash val="solid"/>
              <a:miter lim="800000"/>
            </a:ln>
            <a:effectLst/>
          </p:spPr>
          <p:txBody>
            <a:bodyPr wrap="square"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uLnTx/>
                  <a:uFillTx/>
                  <a:latin typeface="Huawei Sans" panose="020C0503030203020204" pitchFamily="34" charset="0"/>
                  <a:cs typeface="+mn-ea"/>
                  <a:sym typeface="Huawei Sans" panose="020C0503030203020204" pitchFamily="34" charset="0"/>
                </a:rPr>
                <a:t>2</a:t>
              </a:r>
            </a:p>
          </p:txBody>
        </p:sp>
      </p:grpSp>
      <p:sp>
        <p:nvSpPr>
          <p:cNvPr id="131" name="文本框 130"/>
          <p:cNvSpPr txBox="1"/>
          <p:nvPr/>
        </p:nvSpPr>
        <p:spPr bwMode="gray">
          <a:xfrm>
            <a:off x="1216668" y="4411677"/>
            <a:ext cx="452368" cy="276999"/>
          </a:xfrm>
          <a:prstGeom prst="rect">
            <a:avLst/>
          </a:prstGeom>
          <a:noFill/>
        </p:spPr>
        <p:txBody>
          <a:bodyPr vert="horz" wrap="square" rtlCol="0">
            <a:spAutoFit/>
          </a:bodyPr>
          <a:lstStyle/>
          <a:p>
            <a:pPr defTabSz="914478" fontAlgn="ctr" hangingPunct="1"/>
            <a:r>
              <a:rPr lang="en-US" sz="1200" dirty="0">
                <a:latin typeface="Huawei Sans" panose="020C0503030203020204" pitchFamily="34" charset="0"/>
                <a:cs typeface="+mn-ea"/>
                <a:sym typeface="Huawei Sans" panose="020C0503030203020204" pitchFamily="34" charset="0"/>
              </a:rPr>
              <a:t>CPE</a:t>
            </a:r>
          </a:p>
        </p:txBody>
      </p:sp>
      <p:sp>
        <p:nvSpPr>
          <p:cNvPr id="132" name="椭圆 131"/>
          <p:cNvSpPr/>
          <p:nvPr/>
        </p:nvSpPr>
        <p:spPr bwMode="gray">
          <a:xfrm>
            <a:off x="7264734" y="4013900"/>
            <a:ext cx="1186427" cy="641968"/>
          </a:xfrm>
          <a:prstGeom prst="ellipse">
            <a:avLst/>
          </a:prstGeom>
          <a:noFill/>
          <a:ln w="3175" cap="flat" cmpd="sng" algn="ctr">
            <a:solidFill>
              <a:srgbClr val="FFFFFF">
                <a:lumMod val="75000"/>
              </a:srgbClr>
            </a:solidFill>
            <a:prstDash val="solid"/>
            <a:miter lim="800000"/>
          </a:ln>
          <a:effectLst/>
        </p:spPr>
        <p:txBody>
          <a:bodyPr wrap="square"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smtClean="0">
              <a:ln>
                <a:noFill/>
              </a:ln>
              <a:solidFill>
                <a:srgbClr val="666666"/>
              </a:solidFill>
              <a:effectLst/>
              <a:uLnTx/>
              <a:uFillTx/>
              <a:latin typeface="Huawei Sans" panose="020C0503030203020204" pitchFamily="34" charset="0"/>
              <a:cs typeface="+mn-ea"/>
              <a:sym typeface="Huawei Sans" panose="020C0503030203020204" pitchFamily="34" charset="0"/>
            </a:endParaRPr>
          </a:p>
        </p:txBody>
      </p:sp>
      <p:sp>
        <p:nvSpPr>
          <p:cNvPr id="133" name="椭圆 132"/>
          <p:cNvSpPr/>
          <p:nvPr/>
        </p:nvSpPr>
        <p:spPr bwMode="gray">
          <a:xfrm>
            <a:off x="8497610" y="3922258"/>
            <a:ext cx="1720744" cy="825252"/>
          </a:xfrm>
          <a:prstGeom prst="ellipse">
            <a:avLst/>
          </a:prstGeom>
          <a:noFill/>
          <a:ln w="3175" cap="flat" cmpd="sng" algn="ctr">
            <a:solidFill>
              <a:srgbClr val="FFFFFF">
                <a:lumMod val="75000"/>
              </a:srgbClr>
            </a:solidFill>
            <a:prstDash val="solid"/>
            <a:miter lim="800000"/>
          </a:ln>
          <a:effectLst/>
        </p:spPr>
        <p:txBody>
          <a:bodyPr wrap="square"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smtClean="0">
              <a:ln>
                <a:noFill/>
              </a:ln>
              <a:solidFill>
                <a:srgbClr val="666666"/>
              </a:solidFill>
              <a:effectLst/>
              <a:uLnTx/>
              <a:uFillTx/>
              <a:latin typeface="Huawei Sans" panose="020C0503030203020204" pitchFamily="34" charset="0"/>
              <a:cs typeface="+mn-ea"/>
              <a:sym typeface="Huawei Sans" panose="020C0503030203020204" pitchFamily="34" charset="0"/>
            </a:endParaRPr>
          </a:p>
        </p:txBody>
      </p:sp>
      <p:sp>
        <p:nvSpPr>
          <p:cNvPr id="134" name="文本框 133"/>
          <p:cNvSpPr txBox="1"/>
          <p:nvPr/>
        </p:nvSpPr>
        <p:spPr bwMode="gray">
          <a:xfrm>
            <a:off x="7516347" y="4180996"/>
            <a:ext cx="683200" cy="307777"/>
          </a:xfrm>
          <a:prstGeom prst="rect">
            <a:avLst/>
          </a:prstGeom>
          <a:noFill/>
        </p:spPr>
        <p:txBody>
          <a:bodyPr vert="horz" wrap="square" rtlCol="0">
            <a:spAutoFit/>
          </a:bodyPr>
          <a:lstStyle/>
          <a:p>
            <a:pPr defTabSz="914478" fontAlgn="ctr" hangingPunct="1"/>
            <a:r>
              <a:rPr lang="en-US" sz="1400" dirty="0">
                <a:latin typeface="Huawei Sans" panose="020C0503030203020204" pitchFamily="34" charset="0"/>
                <a:cs typeface="+mn-ea"/>
                <a:sym typeface="Huawei Sans" panose="020C0503030203020204" pitchFamily="34" charset="0"/>
              </a:rPr>
              <a:t>Metro</a:t>
            </a:r>
          </a:p>
        </p:txBody>
      </p:sp>
      <p:cxnSp>
        <p:nvCxnSpPr>
          <p:cNvPr id="136" name="直接连接符 135"/>
          <p:cNvCxnSpPr>
            <a:stCxn id="220" idx="3"/>
            <a:endCxn id="211" idx="1"/>
          </p:cNvCxnSpPr>
          <p:nvPr/>
        </p:nvCxnSpPr>
        <p:spPr bwMode="gray">
          <a:xfrm>
            <a:off x="6642195" y="4329498"/>
            <a:ext cx="259753" cy="0"/>
          </a:xfrm>
          <a:prstGeom prst="line">
            <a:avLst/>
          </a:prstGeom>
          <a:noFill/>
          <a:ln w="3175" cap="flat" cmpd="sng" algn="ctr">
            <a:solidFill>
              <a:srgbClr val="FFFFFF">
                <a:lumMod val="65000"/>
              </a:srgbClr>
            </a:solidFill>
            <a:prstDash val="solid"/>
            <a:miter lim="800000"/>
          </a:ln>
          <a:effectLst/>
        </p:spPr>
      </p:cxnSp>
      <p:cxnSp>
        <p:nvCxnSpPr>
          <p:cNvPr id="137" name="直接连接符 136"/>
          <p:cNvCxnSpPr>
            <a:stCxn id="211" idx="3"/>
            <a:endCxn id="221" idx="1"/>
          </p:cNvCxnSpPr>
          <p:nvPr/>
        </p:nvCxnSpPr>
        <p:spPr bwMode="gray">
          <a:xfrm>
            <a:off x="7172777" y="4329498"/>
            <a:ext cx="120335" cy="0"/>
          </a:xfrm>
          <a:prstGeom prst="line">
            <a:avLst/>
          </a:prstGeom>
          <a:noFill/>
          <a:ln w="3175" cap="flat" cmpd="sng" algn="ctr">
            <a:solidFill>
              <a:srgbClr val="FFFFFF">
                <a:lumMod val="65000"/>
              </a:srgbClr>
            </a:solidFill>
            <a:prstDash val="solid"/>
            <a:miter lim="800000"/>
          </a:ln>
          <a:effectLst/>
        </p:spPr>
      </p:cxnSp>
      <p:cxnSp>
        <p:nvCxnSpPr>
          <p:cNvPr id="138" name="直接连接符 137"/>
          <p:cNvCxnSpPr>
            <a:stCxn id="223" idx="3"/>
            <a:endCxn id="224" idx="1"/>
          </p:cNvCxnSpPr>
          <p:nvPr/>
        </p:nvCxnSpPr>
        <p:spPr bwMode="gray">
          <a:xfrm>
            <a:off x="8412514" y="4329498"/>
            <a:ext cx="177619" cy="0"/>
          </a:xfrm>
          <a:prstGeom prst="line">
            <a:avLst/>
          </a:prstGeom>
          <a:noFill/>
          <a:ln w="3175" cap="flat" cmpd="sng" algn="ctr">
            <a:solidFill>
              <a:srgbClr val="FFFFFF">
                <a:lumMod val="65000"/>
              </a:srgbClr>
            </a:solidFill>
            <a:prstDash val="solid"/>
            <a:miter lim="800000"/>
          </a:ln>
          <a:effectLst/>
        </p:spPr>
      </p:cxnSp>
      <p:sp>
        <p:nvSpPr>
          <p:cNvPr id="154" name="文本框 153"/>
          <p:cNvSpPr txBox="1"/>
          <p:nvPr/>
        </p:nvSpPr>
        <p:spPr bwMode="gray">
          <a:xfrm>
            <a:off x="8660937" y="4104796"/>
            <a:ext cx="1357392" cy="523220"/>
          </a:xfrm>
          <a:prstGeom prst="rect">
            <a:avLst/>
          </a:prstGeom>
          <a:noFill/>
        </p:spPr>
        <p:txBody>
          <a:bodyPr vert="horz" wrap="square" rtlCol="0">
            <a:spAutoFit/>
          </a:bodyPr>
          <a:lstStyle/>
          <a:p>
            <a:pPr algn="ctr" defTabSz="914478" fontAlgn="ctr" hangingPunct="1"/>
            <a:r>
              <a:rPr lang="en-US" sz="1400" b="1" dirty="0">
                <a:solidFill>
                  <a:srgbClr val="C7000B"/>
                </a:solidFill>
                <a:latin typeface="Huawei Sans" panose="020C0503030203020204" pitchFamily="34" charset="0"/>
                <a:cs typeface="+mn-ea"/>
                <a:sym typeface="Huawei Sans" panose="020C0503030203020204" pitchFamily="34" charset="0"/>
              </a:rPr>
              <a:t>Cloud</a:t>
            </a:r>
            <a:r>
              <a:rPr lang="en-US" sz="1400" dirty="0">
                <a:latin typeface="Huawei Sans" panose="020C0503030203020204" pitchFamily="34" charset="0"/>
                <a:cs typeface="+mn-ea"/>
                <a:sym typeface="Huawei Sans" panose="020C0503030203020204" pitchFamily="34" charset="0"/>
              </a:rPr>
              <a:t> backbone</a:t>
            </a:r>
          </a:p>
        </p:txBody>
      </p:sp>
      <p:grpSp>
        <p:nvGrpSpPr>
          <p:cNvPr id="188" name="组合 187"/>
          <p:cNvGrpSpPr/>
          <p:nvPr/>
        </p:nvGrpSpPr>
        <p:grpSpPr bwMode="gray">
          <a:xfrm>
            <a:off x="10517035" y="4025937"/>
            <a:ext cx="923608" cy="462483"/>
            <a:chOff x="6144408" y="3781425"/>
            <a:chExt cx="1002426" cy="462483"/>
          </a:xfrm>
        </p:grpSpPr>
        <p:sp>
          <p:nvSpPr>
            <p:cNvPr id="195" name="Freeform 6"/>
            <p:cNvSpPr>
              <a:spLocks noChangeAspect="1"/>
            </p:cNvSpPr>
            <p:nvPr/>
          </p:nvSpPr>
          <p:spPr bwMode="gray">
            <a:xfrm>
              <a:off x="6144408" y="3781425"/>
              <a:ext cx="962833" cy="462483"/>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noFill/>
            <a:ln w="19050">
              <a:solidFill>
                <a:srgbClr val="9D9D9D"/>
              </a:solidFill>
            </a:ln>
            <a:effectLst/>
            <a:extLst/>
          </p:spPr>
          <p:txBody>
            <a:bodyPr vert="horz" wrap="square" lIns="145102" tIns="72550" rIns="145102" bIns="72550" anchor="ctr" anchorCtr="0">
              <a:noAutofit/>
            </a:bodyPr>
            <a:lstStyle/>
            <a:p>
              <a:pPr marL="0" marR="0" lvl="0" indent="0" algn="ctr" defTabSz="777320" eaLnBrk="1" fontAlgn="ctr" latinLnBrk="0" hangingPunct="1">
                <a:lnSpc>
                  <a:spcPct val="100000"/>
                </a:lnSpc>
                <a:spcBef>
                  <a:spcPct val="0"/>
                </a:spcBef>
                <a:spcAft>
                  <a:spcPct val="0"/>
                </a:spcAft>
                <a:buClr>
                  <a:srgbClr val="C00000"/>
                </a:buClr>
                <a:buSzPct val="60000"/>
                <a:buFontTx/>
                <a:buNone/>
                <a:tabLst/>
                <a:defRPr/>
              </a:pPr>
              <a:endParaRPr kumimoji="0" lang="en-US" altLang="zh-CN" sz="1200" b="0" i="0" u="none" strike="noStrike" kern="0" cap="none" spc="0" normalizeH="0" baseline="0" noProof="0" dirty="0" smtClean="0">
                <a:ln>
                  <a:noFill/>
                </a:ln>
                <a:solidFill>
                  <a:srgbClr val="2D2015"/>
                </a:solidFill>
                <a:effectLst/>
                <a:uLnTx/>
                <a:uFillTx/>
                <a:latin typeface="Huawei Sans" panose="020C0503030203020204" pitchFamily="34" charset="0"/>
                <a:cs typeface="+mn-ea"/>
                <a:sym typeface="Huawei Sans" panose="020C0503030203020204" pitchFamily="34" charset="0"/>
              </a:endParaRPr>
            </a:p>
          </p:txBody>
        </p:sp>
        <p:sp>
          <p:nvSpPr>
            <p:cNvPr id="196" name="文本框 195"/>
            <p:cNvSpPr txBox="1"/>
            <p:nvPr/>
          </p:nvSpPr>
          <p:spPr bwMode="gray">
            <a:xfrm>
              <a:off x="6414279" y="3931097"/>
              <a:ext cx="732555" cy="276999"/>
            </a:xfrm>
            <a:prstGeom prst="rect">
              <a:avLst/>
            </a:prstGeom>
            <a:noFill/>
          </p:spPr>
          <p:txBody>
            <a:bodyPr vert="horz" wrap="square" rtlCol="0">
              <a:sp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solidFill>
                    <a:sysClr val="windowText" lastClr="000000"/>
                  </a:solidFill>
                  <a:uLnTx/>
                  <a:uFillTx/>
                  <a:latin typeface="Huawei Sans" panose="020C0503030203020204" pitchFamily="34" charset="0"/>
                  <a:cs typeface="+mn-ea"/>
                  <a:sym typeface="Huawei Sans" panose="020C0503030203020204" pitchFamily="34" charset="0"/>
                </a:rPr>
                <a:t>Cloud</a:t>
              </a:r>
            </a:p>
          </p:txBody>
        </p:sp>
      </p:grpSp>
      <p:cxnSp>
        <p:nvCxnSpPr>
          <p:cNvPr id="197" name="直接连接符 196"/>
          <p:cNvCxnSpPr>
            <a:stCxn id="225" idx="3"/>
            <a:endCxn id="222" idx="1"/>
          </p:cNvCxnSpPr>
          <p:nvPr/>
        </p:nvCxnSpPr>
        <p:spPr bwMode="gray">
          <a:xfrm>
            <a:off x="10160057" y="4329498"/>
            <a:ext cx="430467" cy="0"/>
          </a:xfrm>
          <a:prstGeom prst="line">
            <a:avLst/>
          </a:prstGeom>
          <a:noFill/>
          <a:ln w="3175" cap="flat" cmpd="sng" algn="ctr">
            <a:solidFill>
              <a:srgbClr val="FFFFFF">
                <a:lumMod val="65000"/>
              </a:srgbClr>
            </a:solidFill>
            <a:prstDash val="solid"/>
            <a:miter lim="800000"/>
          </a:ln>
          <a:effectLst/>
        </p:spPr>
      </p:cxnSp>
      <p:sp>
        <p:nvSpPr>
          <p:cNvPr id="198" name="文本框 197"/>
          <p:cNvSpPr txBox="1"/>
          <p:nvPr/>
        </p:nvSpPr>
        <p:spPr bwMode="gray">
          <a:xfrm>
            <a:off x="9670432" y="4425215"/>
            <a:ext cx="808235" cy="276999"/>
          </a:xfrm>
          <a:prstGeom prst="rect">
            <a:avLst/>
          </a:prstGeom>
          <a:noFill/>
        </p:spPr>
        <p:txBody>
          <a:bodyPr vert="horz" wrap="square" rtlCol="0">
            <a:spAutoFit/>
          </a:bodyPr>
          <a:lstStyle/>
          <a:p>
            <a:pPr defTabSz="914478" fontAlgn="ctr" hangingPunct="1"/>
            <a:r>
              <a:rPr lang="en-US" sz="1200" dirty="0">
                <a:latin typeface="Huawei Sans" panose="020C0503030203020204" pitchFamily="34" charset="0"/>
                <a:cs typeface="+mn-ea"/>
                <a:sym typeface="Huawei Sans" panose="020C0503030203020204" pitchFamily="34" charset="0"/>
              </a:rPr>
              <a:t>Cloud PE</a:t>
            </a:r>
          </a:p>
        </p:txBody>
      </p:sp>
      <p:grpSp>
        <p:nvGrpSpPr>
          <p:cNvPr id="199" name="组合 198"/>
          <p:cNvGrpSpPr/>
          <p:nvPr/>
        </p:nvGrpSpPr>
        <p:grpSpPr bwMode="gray">
          <a:xfrm>
            <a:off x="6739331" y="3317395"/>
            <a:ext cx="3719096" cy="461665"/>
            <a:chOff x="3640394" y="3416338"/>
            <a:chExt cx="3719096" cy="461665"/>
          </a:xfrm>
        </p:grpSpPr>
        <p:sp>
          <p:nvSpPr>
            <p:cNvPr id="200" name="文本框 199"/>
            <p:cNvSpPr txBox="1"/>
            <p:nvPr/>
          </p:nvSpPr>
          <p:spPr bwMode="gray">
            <a:xfrm>
              <a:off x="3771858" y="3416338"/>
              <a:ext cx="3587632" cy="461665"/>
            </a:xfrm>
            <a:prstGeom prst="rect">
              <a:avLst/>
            </a:prstGeom>
            <a:noFill/>
          </p:spPr>
          <p:txBody>
            <a:bodyPr vert="horz" wrap="square" rtlCol="0">
              <a:spAutoFit/>
            </a:bodyPr>
            <a:lstStyle/>
            <a:p>
              <a:pPr marL="0" marR="0" lvl="0" indent="0" defTabSz="914478"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uLnTx/>
                  <a:uFillTx/>
                  <a:latin typeface="Huawei Sans" panose="020C0503030203020204" pitchFamily="34" charset="0"/>
                  <a:cs typeface="+mn-ea"/>
                  <a:sym typeface="Huawei Sans" panose="020C0503030203020204" pitchFamily="34" charset="0"/>
                </a:rPr>
                <a:t>Cloud-network convergence, with cloud PEs pre-integrated with numerous cloud </a:t>
              </a:r>
              <a:r>
                <a:rPr kumimoji="0" lang="en-US" sz="1200" b="0" i="0" u="none" strike="noStrike" cap="none" normalizeH="0" baseline="0" noProof="0" dirty="0" smtClean="0">
                  <a:ln>
                    <a:noFill/>
                  </a:ln>
                  <a:uLnTx/>
                  <a:uFillTx/>
                  <a:latin typeface="Huawei Sans" panose="020C0503030203020204" pitchFamily="34" charset="0"/>
                  <a:cs typeface="+mn-ea"/>
                  <a:sym typeface="Huawei Sans" panose="020C0503030203020204" pitchFamily="34" charset="0"/>
                </a:rPr>
                <a:t>resources.</a:t>
              </a:r>
              <a:endParaRPr kumimoji="0" lang="en-US" sz="1200" b="0" i="0" u="none" strike="noStrike" cap="none" normalizeH="0" baseline="0" noProof="0" dirty="0">
                <a:ln>
                  <a:noFill/>
                </a:ln>
                <a:uLnTx/>
                <a:uFillTx/>
                <a:latin typeface="Huawei Sans" panose="020C0503030203020204" pitchFamily="34" charset="0"/>
                <a:cs typeface="+mn-ea"/>
                <a:sym typeface="Huawei Sans" panose="020C0503030203020204" pitchFamily="34" charset="0"/>
              </a:endParaRPr>
            </a:p>
          </p:txBody>
        </p:sp>
        <p:sp>
          <p:nvSpPr>
            <p:cNvPr id="201" name="椭圆 200"/>
            <p:cNvSpPr/>
            <p:nvPr/>
          </p:nvSpPr>
          <p:spPr bwMode="gray">
            <a:xfrm>
              <a:off x="3640394" y="3471871"/>
              <a:ext cx="172862" cy="172862"/>
            </a:xfrm>
            <a:prstGeom prst="ellipse">
              <a:avLst/>
            </a:prstGeom>
            <a:noFill/>
            <a:ln w="3175" cap="flat" cmpd="sng" algn="ctr">
              <a:solidFill>
                <a:srgbClr val="231815"/>
              </a:solidFill>
              <a:prstDash val="solid"/>
              <a:miter lim="800000"/>
            </a:ln>
            <a:effectLst/>
          </p:spPr>
          <p:txBody>
            <a:bodyPr wrap="square"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uLnTx/>
                  <a:uFillTx/>
                  <a:latin typeface="Huawei Sans" panose="020C0503030203020204" pitchFamily="34" charset="0"/>
                  <a:cs typeface="+mn-ea"/>
                  <a:sym typeface="Huawei Sans" panose="020C0503030203020204" pitchFamily="34" charset="0"/>
                </a:rPr>
                <a:t>1</a:t>
              </a:r>
            </a:p>
          </p:txBody>
        </p:sp>
      </p:grpSp>
      <p:grpSp>
        <p:nvGrpSpPr>
          <p:cNvPr id="202" name="组合 201"/>
          <p:cNvGrpSpPr/>
          <p:nvPr/>
        </p:nvGrpSpPr>
        <p:grpSpPr bwMode="gray">
          <a:xfrm>
            <a:off x="6739331" y="5250980"/>
            <a:ext cx="3843212" cy="461665"/>
            <a:chOff x="3640394" y="3425765"/>
            <a:chExt cx="3843212" cy="461665"/>
          </a:xfrm>
        </p:grpSpPr>
        <p:sp>
          <p:nvSpPr>
            <p:cNvPr id="203" name="文本框 202"/>
            <p:cNvSpPr txBox="1"/>
            <p:nvPr/>
          </p:nvSpPr>
          <p:spPr bwMode="gray">
            <a:xfrm>
              <a:off x="3771858" y="3425765"/>
              <a:ext cx="3711748" cy="461665"/>
            </a:xfrm>
            <a:prstGeom prst="rect">
              <a:avLst/>
            </a:prstGeom>
            <a:noFill/>
          </p:spPr>
          <p:txBody>
            <a:bodyPr vert="horz" wrap="square" rtlCol="0">
              <a:spAutoFit/>
            </a:bodyPr>
            <a:lstStyle/>
            <a:p>
              <a:pPr marL="0" marR="0" lvl="0" indent="0" defTabSz="914478"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uLnTx/>
                  <a:uFillTx/>
                  <a:latin typeface="Huawei Sans" panose="020C0503030203020204" pitchFamily="34" charset="0"/>
                  <a:cs typeface="+mn-ea"/>
                  <a:sym typeface="Huawei Sans" panose="020C0503030203020204" pitchFamily="34" charset="0"/>
                </a:rPr>
                <a:t>E2E EVPN over SRv6 </a:t>
              </a:r>
              <a:r>
                <a:rPr kumimoji="0" lang="en-US" sz="1200" b="0" i="0" u="none" strike="noStrike" cap="none" normalizeH="0" baseline="0" noProof="0" dirty="0" smtClean="0">
                  <a:ln>
                    <a:noFill/>
                  </a:ln>
                  <a:uLnTx/>
                  <a:uFillTx/>
                  <a:latin typeface="Huawei Sans" panose="020C0503030203020204" pitchFamily="34" charset="0"/>
                  <a:cs typeface="+mn-ea"/>
                  <a:sym typeface="Huawei Sans" panose="020C0503030203020204" pitchFamily="34" charset="0"/>
                </a:rPr>
                <a:t>deployed </a:t>
              </a:r>
              <a:r>
                <a:rPr kumimoji="0" lang="en-US" sz="1200" b="0" i="0" u="none" strike="noStrike" cap="none" normalizeH="0" baseline="0" noProof="0" dirty="0">
                  <a:ln>
                    <a:noFill/>
                  </a:ln>
                  <a:uLnTx/>
                  <a:uFillTx/>
                  <a:latin typeface="Huawei Sans" panose="020C0503030203020204" pitchFamily="34" charset="0"/>
                  <a:cs typeface="+mn-ea"/>
                  <a:sym typeface="Huawei Sans" panose="020C0503030203020204" pitchFamily="34" charset="0"/>
                </a:rPr>
                <a:t>between CPEs and cloud PEs to enable one-hop cloud </a:t>
              </a:r>
              <a:r>
                <a:rPr kumimoji="0" lang="en-US" sz="1200" b="0" i="0" u="none" strike="noStrike" cap="none" normalizeH="0" baseline="0" noProof="0" dirty="0" smtClean="0">
                  <a:ln>
                    <a:noFill/>
                  </a:ln>
                  <a:uLnTx/>
                  <a:uFillTx/>
                  <a:latin typeface="Huawei Sans" panose="020C0503030203020204" pitchFamily="34" charset="0"/>
                  <a:cs typeface="+mn-ea"/>
                  <a:sym typeface="Huawei Sans" panose="020C0503030203020204" pitchFamily="34" charset="0"/>
                </a:rPr>
                <a:t>access</a:t>
              </a:r>
              <a:r>
                <a:rPr lang="en-US" sz="1200" dirty="0">
                  <a:latin typeface="Huawei Sans" panose="020C0503030203020204" pitchFamily="34" charset="0"/>
                  <a:cs typeface="+mn-ea"/>
                  <a:sym typeface="Huawei Sans" panose="020C0503030203020204" pitchFamily="34" charset="0"/>
                </a:rPr>
                <a:t>.</a:t>
              </a:r>
              <a:endParaRPr kumimoji="0" lang="en-US" sz="1200" b="0" i="0" u="none" strike="noStrike" cap="none" normalizeH="0" baseline="0" noProof="0" dirty="0">
                <a:ln>
                  <a:noFill/>
                </a:ln>
                <a:uLnTx/>
                <a:uFillTx/>
                <a:latin typeface="Huawei Sans" panose="020C0503030203020204" pitchFamily="34" charset="0"/>
                <a:cs typeface="+mn-ea"/>
                <a:sym typeface="Huawei Sans" panose="020C0503030203020204" pitchFamily="34" charset="0"/>
              </a:endParaRPr>
            </a:p>
          </p:txBody>
        </p:sp>
        <p:sp>
          <p:nvSpPr>
            <p:cNvPr id="204" name="椭圆 203"/>
            <p:cNvSpPr/>
            <p:nvPr/>
          </p:nvSpPr>
          <p:spPr bwMode="gray">
            <a:xfrm>
              <a:off x="3640394" y="3500446"/>
              <a:ext cx="172862" cy="172862"/>
            </a:xfrm>
            <a:prstGeom prst="ellipse">
              <a:avLst/>
            </a:prstGeom>
            <a:noFill/>
            <a:ln w="3175" cap="flat" cmpd="sng" algn="ctr">
              <a:solidFill>
                <a:srgbClr val="231815"/>
              </a:solidFill>
              <a:prstDash val="solid"/>
              <a:miter lim="800000"/>
            </a:ln>
            <a:effectLst/>
          </p:spPr>
          <p:txBody>
            <a:bodyPr wrap="square"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uLnTx/>
                  <a:uFillTx/>
                  <a:latin typeface="Huawei Sans" panose="020C0503030203020204" pitchFamily="34" charset="0"/>
                  <a:cs typeface="+mn-ea"/>
                  <a:sym typeface="Huawei Sans" panose="020C0503030203020204" pitchFamily="34" charset="0"/>
                </a:rPr>
                <a:t>2</a:t>
              </a:r>
            </a:p>
          </p:txBody>
        </p:sp>
      </p:grpSp>
      <p:sp>
        <p:nvSpPr>
          <p:cNvPr id="207" name="文本框 206"/>
          <p:cNvSpPr txBox="1"/>
          <p:nvPr/>
        </p:nvSpPr>
        <p:spPr bwMode="gray">
          <a:xfrm>
            <a:off x="7857947" y="4774179"/>
            <a:ext cx="1285190" cy="205637"/>
          </a:xfrm>
          <a:prstGeom prst="rect">
            <a:avLst/>
          </a:prstGeom>
          <a:noFill/>
        </p:spPr>
        <p:txBody>
          <a:bodyPr vert="horz" wrap="square" lIns="0" tIns="0" rIns="0" bIns="0" rtlCol="0" anchor="ctr" anchorCtr="0">
            <a:noAutofit/>
          </a:bodyPr>
          <a:lstStyle/>
          <a:p>
            <a:pPr marL="0" marR="0" lvl="0" indent="0" algn="ctr" defTabSz="914478" eaLnBrk="1" fontAlgn="ctr" latinLnBrk="0" hangingPunct="1">
              <a:spcBef>
                <a:spcPts val="0"/>
              </a:spcBef>
              <a:spcAft>
                <a:spcPts val="0"/>
              </a:spcAft>
              <a:buClrTx/>
              <a:buSzTx/>
              <a:buFontTx/>
              <a:buNone/>
              <a:tabLst/>
              <a:defRPr/>
            </a:pPr>
            <a:r>
              <a:rPr lang="en-US" sz="1200" dirty="0">
                <a:solidFill>
                  <a:sysClr val="windowText" lastClr="000000"/>
                </a:solidFill>
                <a:latin typeface="Huawei Sans" panose="020C0503030203020204" pitchFamily="34" charset="0"/>
                <a:cs typeface="+mn-ea"/>
                <a:sym typeface="Huawei Sans" panose="020C0503030203020204" pitchFamily="34" charset="0"/>
              </a:rPr>
              <a:t>EVPN</a:t>
            </a:r>
            <a:r>
              <a:rPr kumimoji="0" lang="en-US" sz="1200" b="0" i="0" u="none" strike="noStrike" cap="none" normalizeH="0" baseline="0" noProof="0" dirty="0">
                <a:ln>
                  <a:noFill/>
                </a:ln>
                <a:solidFill>
                  <a:sysClr val="windowText" lastClr="000000"/>
                </a:solidFill>
                <a:uLnTx/>
                <a:uFillTx/>
                <a:latin typeface="Huawei Sans" panose="020C0503030203020204" pitchFamily="34" charset="0"/>
                <a:cs typeface="+mn-ea"/>
                <a:sym typeface="Huawei Sans" panose="020C0503030203020204" pitchFamily="34" charset="0"/>
              </a:rPr>
              <a:t> over SRv6</a:t>
            </a:r>
          </a:p>
        </p:txBody>
      </p:sp>
      <p:cxnSp>
        <p:nvCxnSpPr>
          <p:cNvPr id="208" name="直接连接符 207"/>
          <p:cNvCxnSpPr/>
          <p:nvPr/>
        </p:nvCxnSpPr>
        <p:spPr bwMode="gray">
          <a:xfrm>
            <a:off x="10074550" y="4735962"/>
            <a:ext cx="0" cy="364138"/>
          </a:xfrm>
          <a:prstGeom prst="line">
            <a:avLst/>
          </a:prstGeom>
          <a:noFill/>
          <a:ln w="6350" cap="flat" cmpd="sng" algn="ctr">
            <a:solidFill>
              <a:srgbClr val="FFFFFF">
                <a:lumMod val="75000"/>
              </a:srgbClr>
            </a:solidFill>
            <a:prstDash val="dash"/>
            <a:miter lim="800000"/>
          </a:ln>
          <a:effectLst/>
        </p:spPr>
      </p:cxnSp>
      <p:cxnSp>
        <p:nvCxnSpPr>
          <p:cNvPr id="209" name="直接连接符 208"/>
          <p:cNvCxnSpPr/>
          <p:nvPr/>
        </p:nvCxnSpPr>
        <p:spPr bwMode="gray">
          <a:xfrm>
            <a:off x="7008463" y="4735962"/>
            <a:ext cx="0" cy="364138"/>
          </a:xfrm>
          <a:prstGeom prst="line">
            <a:avLst/>
          </a:prstGeom>
          <a:noFill/>
          <a:ln w="6350" cap="flat" cmpd="sng" algn="ctr">
            <a:solidFill>
              <a:srgbClr val="FFFFFF">
                <a:lumMod val="75000"/>
              </a:srgbClr>
            </a:solidFill>
            <a:prstDash val="dash"/>
            <a:miter lim="800000"/>
          </a:ln>
          <a:effectLst/>
        </p:spPr>
      </p:cxnSp>
      <p:sp>
        <p:nvSpPr>
          <p:cNvPr id="210" name="文本框 209"/>
          <p:cNvSpPr txBox="1"/>
          <p:nvPr/>
        </p:nvSpPr>
        <p:spPr bwMode="gray">
          <a:xfrm>
            <a:off x="6808298" y="4421996"/>
            <a:ext cx="452368" cy="276999"/>
          </a:xfrm>
          <a:prstGeom prst="rect">
            <a:avLst/>
          </a:prstGeom>
          <a:noFill/>
        </p:spPr>
        <p:txBody>
          <a:bodyPr vert="horz" wrap="square" rtlCol="0">
            <a:spAutoFit/>
          </a:bodyPr>
          <a:lstStyle/>
          <a:p>
            <a:pPr defTabSz="914478" fontAlgn="ctr" hangingPunct="1"/>
            <a:r>
              <a:rPr lang="en-US" sz="1200" dirty="0">
                <a:latin typeface="Huawei Sans" panose="020C0503030203020204" pitchFamily="34" charset="0"/>
                <a:cs typeface="+mn-ea"/>
                <a:sym typeface="Huawei Sans" panose="020C0503030203020204" pitchFamily="34" charset="0"/>
              </a:rPr>
              <a:t>CPE</a:t>
            </a:r>
          </a:p>
        </p:txBody>
      </p:sp>
      <p:pic>
        <p:nvPicPr>
          <p:cNvPr id="21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6901948" y="4218704"/>
            <a:ext cx="270829" cy="221587"/>
          </a:xfrm>
          <a:prstGeom prst="rect">
            <a:avLst/>
          </a:prstGeom>
          <a:noFill/>
        </p:spPr>
      </p:pic>
      <p:pic>
        <p:nvPicPr>
          <p:cNvPr id="212" name="Picture 2" descr="G:\做的项目\公共\扁平图标切换\更新2015_01_21\oss扁平图标库2015_01_21更新-04.png"/>
          <p:cNvPicPr>
            <a:picLocks noChangeAspect="1" noChangeArrowheads="1"/>
          </p:cNvPicPr>
          <p:nvPr/>
        </p:nvPicPr>
        <p:blipFill>
          <a:blip r:embed="rId3" cstate="print">
            <a:grayscl/>
          </a:blip>
          <a:stretch>
            <a:fillRect/>
          </a:stretch>
        </p:blipFill>
        <p:spPr bwMode="gray">
          <a:xfrm>
            <a:off x="1298866" y="4220319"/>
            <a:ext cx="270829" cy="221587"/>
          </a:xfrm>
          <a:prstGeom prst="rect">
            <a:avLst/>
          </a:prstGeom>
          <a:noFill/>
        </p:spPr>
      </p:pic>
      <p:pic>
        <p:nvPicPr>
          <p:cNvPr id="213" name="Picture 2" descr="G:\做的项目\公共\扁平图标切换\更新2015_01_21\oss扁平图标库2015_01_21更新-04.png"/>
          <p:cNvPicPr>
            <a:picLocks noChangeAspect="1" noChangeArrowheads="1"/>
          </p:cNvPicPr>
          <p:nvPr/>
        </p:nvPicPr>
        <p:blipFill>
          <a:blip r:embed="rId3" cstate="print">
            <a:grayscl/>
          </a:blip>
          <a:stretch>
            <a:fillRect/>
          </a:stretch>
        </p:blipFill>
        <p:spPr bwMode="gray">
          <a:xfrm>
            <a:off x="1702770" y="4220319"/>
            <a:ext cx="270829" cy="221587"/>
          </a:xfrm>
          <a:prstGeom prst="rect">
            <a:avLst/>
          </a:prstGeom>
          <a:noFill/>
        </p:spPr>
      </p:pic>
      <p:pic>
        <p:nvPicPr>
          <p:cNvPr id="214" name="Picture 2" descr="G:\做的项目\公共\扁平图标切换\更新2015_01_21\oss扁平图标库2015_01_21更新-04.png"/>
          <p:cNvPicPr>
            <a:picLocks noChangeAspect="1" noChangeArrowheads="1"/>
          </p:cNvPicPr>
          <p:nvPr/>
        </p:nvPicPr>
        <p:blipFill>
          <a:blip r:embed="rId3" cstate="print">
            <a:grayscl/>
          </a:blip>
          <a:stretch>
            <a:fillRect/>
          </a:stretch>
        </p:blipFill>
        <p:spPr bwMode="gray">
          <a:xfrm>
            <a:off x="2494625" y="4220319"/>
            <a:ext cx="270829" cy="221587"/>
          </a:xfrm>
          <a:prstGeom prst="rect">
            <a:avLst/>
          </a:prstGeom>
          <a:noFill/>
        </p:spPr>
      </p:pic>
      <p:pic>
        <p:nvPicPr>
          <p:cNvPr id="215" name="Picture 2" descr="G:\做的项目\公共\扁平图标切换\更新2015_01_21\oss扁平图标库2015_01_21更新-04.png"/>
          <p:cNvPicPr>
            <a:picLocks noChangeAspect="1" noChangeArrowheads="1"/>
          </p:cNvPicPr>
          <p:nvPr/>
        </p:nvPicPr>
        <p:blipFill>
          <a:blip r:embed="rId3" cstate="print">
            <a:grayscl/>
          </a:blip>
          <a:stretch>
            <a:fillRect/>
          </a:stretch>
        </p:blipFill>
        <p:spPr bwMode="gray">
          <a:xfrm>
            <a:off x="2880445" y="4220319"/>
            <a:ext cx="270829" cy="221587"/>
          </a:xfrm>
          <a:prstGeom prst="rect">
            <a:avLst/>
          </a:prstGeom>
          <a:noFill/>
        </p:spPr>
      </p:pic>
      <p:pic>
        <p:nvPicPr>
          <p:cNvPr id="217" name="Picture 2" descr="G:\做的项目\公共\扁平图标切换\更新2015_01_21\oss扁平图标库2015_01_21更新-04.png"/>
          <p:cNvPicPr>
            <a:picLocks noChangeAspect="1" noChangeArrowheads="1"/>
          </p:cNvPicPr>
          <p:nvPr/>
        </p:nvPicPr>
        <p:blipFill>
          <a:blip r:embed="rId3" cstate="print">
            <a:grayscl/>
          </a:blip>
          <a:stretch>
            <a:fillRect/>
          </a:stretch>
        </p:blipFill>
        <p:spPr bwMode="gray">
          <a:xfrm>
            <a:off x="4218674" y="4220319"/>
            <a:ext cx="270829" cy="221587"/>
          </a:xfrm>
          <a:prstGeom prst="rect">
            <a:avLst/>
          </a:prstGeom>
          <a:noFill/>
        </p:spPr>
      </p:pic>
      <p:pic>
        <p:nvPicPr>
          <p:cNvPr id="218" name="Picture 2" descr="G:\做的项目\公共\扁平图标切换\更新2015_01_21\oss扁平图标库2015_01_21更新-04.png"/>
          <p:cNvPicPr>
            <a:picLocks noChangeAspect="1" noChangeArrowheads="1"/>
          </p:cNvPicPr>
          <p:nvPr/>
        </p:nvPicPr>
        <p:blipFill>
          <a:blip r:embed="rId3" cstate="print">
            <a:grayscl/>
          </a:blip>
          <a:stretch>
            <a:fillRect/>
          </a:stretch>
        </p:blipFill>
        <p:spPr bwMode="gray">
          <a:xfrm>
            <a:off x="4886949" y="4220319"/>
            <a:ext cx="270829" cy="221587"/>
          </a:xfrm>
          <a:prstGeom prst="rect">
            <a:avLst/>
          </a:prstGeom>
          <a:noFill/>
        </p:spPr>
      </p:pic>
      <p:pic>
        <p:nvPicPr>
          <p:cNvPr id="219" name="图片 218"/>
          <p:cNvPicPr>
            <a:picLocks/>
          </p:cNvPicPr>
          <p:nvPr/>
        </p:nvPicPr>
        <p:blipFill>
          <a:blip r:embed="rId4" cstate="print">
            <a:grayscl/>
            <a:extLst>
              <a:ext uri="{28A0092B-C50C-407E-A947-70E740481C1C}">
                <a14:useLocalDpi xmlns:a14="http://schemas.microsoft.com/office/drawing/2010/main" val="0"/>
              </a:ext>
            </a:extLst>
          </a:blip>
          <a:stretch>
            <a:fillRect/>
          </a:stretch>
        </p:blipFill>
        <p:spPr bwMode="gray">
          <a:xfrm>
            <a:off x="770805" y="4219089"/>
            <a:ext cx="273229" cy="224047"/>
          </a:xfrm>
          <a:prstGeom prst="rect">
            <a:avLst/>
          </a:prstGeom>
        </p:spPr>
      </p:pic>
      <p:pic>
        <p:nvPicPr>
          <p:cNvPr id="220" name="图片 219"/>
          <p:cNvPicPr>
            <a:picLocks/>
          </p:cNvPicPr>
          <p:nvPr/>
        </p:nvPicPr>
        <p:blipFill>
          <a:blip r:embed="rId4" cstate="print">
            <a:grayscl/>
            <a:extLst>
              <a:ext uri="{28A0092B-C50C-407E-A947-70E740481C1C}">
                <a14:useLocalDpi xmlns:a14="http://schemas.microsoft.com/office/drawing/2010/main" val="0"/>
              </a:ext>
            </a:extLst>
          </a:blip>
          <a:stretch>
            <a:fillRect/>
          </a:stretch>
        </p:blipFill>
        <p:spPr bwMode="gray">
          <a:xfrm>
            <a:off x="6368966" y="4217474"/>
            <a:ext cx="273229" cy="224047"/>
          </a:xfrm>
          <a:prstGeom prst="rect">
            <a:avLst/>
          </a:prstGeom>
        </p:spPr>
      </p:pic>
      <p:pic>
        <p:nvPicPr>
          <p:cNvPr id="221" name="Picture 2" descr="G:\做的项目\公共\扁平图标切换\更新2015_01_21\oss扁平图标库2015_01_21更新-04.png"/>
          <p:cNvPicPr>
            <a:picLocks noChangeAspect="1" noChangeArrowheads="1"/>
          </p:cNvPicPr>
          <p:nvPr/>
        </p:nvPicPr>
        <p:blipFill>
          <a:blip r:embed="rId3" cstate="print">
            <a:grayscl/>
          </a:blip>
          <a:stretch>
            <a:fillRect/>
          </a:stretch>
        </p:blipFill>
        <p:spPr bwMode="gray">
          <a:xfrm>
            <a:off x="7293112" y="4218704"/>
            <a:ext cx="270829" cy="221587"/>
          </a:xfrm>
          <a:prstGeom prst="rect">
            <a:avLst/>
          </a:prstGeom>
          <a:noFill/>
        </p:spPr>
      </p:pic>
      <p:pic>
        <p:nvPicPr>
          <p:cNvPr id="222" name="Picture 2" descr="G:\做的项目\公共\扁平图标切换\更新2015_01_21\oss扁平图标库2015_01_21更新-04.png"/>
          <p:cNvPicPr>
            <a:picLocks noChangeAspect="1" noChangeArrowheads="1"/>
          </p:cNvPicPr>
          <p:nvPr/>
        </p:nvPicPr>
        <p:blipFill>
          <a:blip r:embed="rId3" cstate="print">
            <a:grayscl/>
          </a:blip>
          <a:stretch>
            <a:fillRect/>
          </a:stretch>
        </p:blipFill>
        <p:spPr bwMode="gray">
          <a:xfrm>
            <a:off x="10590524" y="4218704"/>
            <a:ext cx="270829" cy="221587"/>
          </a:xfrm>
          <a:prstGeom prst="rect">
            <a:avLst/>
          </a:prstGeom>
          <a:noFill/>
        </p:spPr>
      </p:pic>
      <p:pic>
        <p:nvPicPr>
          <p:cNvPr id="223" name="Picture 2" descr="G:\做的项目\公共\扁平图标切换\更新2015_01_21\oss扁平图标库2015_01_21更新-04.png"/>
          <p:cNvPicPr>
            <a:picLocks noChangeAspect="1" noChangeArrowheads="1"/>
          </p:cNvPicPr>
          <p:nvPr/>
        </p:nvPicPr>
        <p:blipFill>
          <a:blip r:embed="rId3" cstate="print">
            <a:grayscl/>
          </a:blip>
          <a:stretch>
            <a:fillRect/>
          </a:stretch>
        </p:blipFill>
        <p:spPr bwMode="gray">
          <a:xfrm>
            <a:off x="8141685" y="4218704"/>
            <a:ext cx="270829" cy="221587"/>
          </a:xfrm>
          <a:prstGeom prst="rect">
            <a:avLst/>
          </a:prstGeom>
          <a:noFill/>
        </p:spPr>
      </p:pic>
      <p:pic>
        <p:nvPicPr>
          <p:cNvPr id="22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8590133" y="4218704"/>
            <a:ext cx="270829" cy="221587"/>
          </a:xfrm>
          <a:prstGeom prst="rect">
            <a:avLst/>
          </a:prstGeom>
          <a:noFill/>
        </p:spPr>
      </p:pic>
      <p:pic>
        <p:nvPicPr>
          <p:cNvPr id="22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9889228" y="4218704"/>
            <a:ext cx="270829" cy="221587"/>
          </a:xfrm>
          <a:prstGeom prst="rect">
            <a:avLst/>
          </a:prstGeom>
          <a:noFill/>
        </p:spPr>
      </p:pic>
      <p:sp>
        <p:nvSpPr>
          <p:cNvPr id="82" name="五边形 81"/>
          <p:cNvSpPr/>
          <p:nvPr/>
        </p:nvSpPr>
        <p:spPr bwMode="gray">
          <a:xfrm>
            <a:off x="6223560" y="124239"/>
            <a:ext cx="720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SRv6</a:t>
            </a:r>
            <a:endParaRPr lang="zh-CN" alt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燕尾形 82"/>
          <p:cNvSpPr/>
          <p:nvPr/>
        </p:nvSpPr>
        <p:spPr bwMode="gray">
          <a:xfrm>
            <a:off x="6853694" y="124239"/>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Network Slicing</a:t>
            </a:r>
          </a:p>
        </p:txBody>
      </p:sp>
      <p:sp>
        <p:nvSpPr>
          <p:cNvPr id="84" name="燕尾形 83"/>
          <p:cNvSpPr/>
          <p:nvPr/>
        </p:nvSpPr>
        <p:spPr bwMode="gray">
          <a:xfrm>
            <a:off x="8203828" y="124239"/>
            <a:ext cx="23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In-band </a:t>
            </a:r>
            <a:r>
              <a:rPr lang="en-US" altLang="zh-CN" sz="1200" kern="0" dirty="0" smtClean="0">
                <a:latin typeface="Huawei Sans" panose="020C0503030203020204" pitchFamily="34" charset="0"/>
                <a:ea typeface="方正兰亭黑简体" panose="02000000000000000000" pitchFamily="2" charset="-122"/>
                <a:sym typeface="Huawei Sans" panose="020C0503030203020204" pitchFamily="34" charset="0"/>
              </a:rPr>
              <a:t>Flow Measurement</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燕尾形 84"/>
          <p:cNvSpPr/>
          <p:nvPr/>
        </p:nvSpPr>
        <p:spPr bwMode="gray">
          <a:xfrm>
            <a:off x="10453962" y="124239"/>
            <a:ext cx="1296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New Multicast</a:t>
            </a:r>
          </a:p>
        </p:txBody>
      </p:sp>
    </p:spTree>
    <p:extLst>
      <p:ext uri="{BB962C8B-B14F-4D97-AF65-F5344CB8AC3E}">
        <p14:creationId xmlns:p14="http://schemas.microsoft.com/office/powerpoint/2010/main" val="408874943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椭圆 88"/>
          <p:cNvSpPr/>
          <p:nvPr/>
        </p:nvSpPr>
        <p:spPr bwMode="gray">
          <a:xfrm>
            <a:off x="2398940" y="3600896"/>
            <a:ext cx="1697094" cy="1823282"/>
          </a:xfrm>
          <a:prstGeom prst="ellipse">
            <a:avLst/>
          </a:prstGeom>
          <a:noFill/>
          <a:ln w="3175" cap="flat" cmpd="sng" algn="ctr">
            <a:solidFill>
              <a:srgbClr val="FFFFFF">
                <a:lumMod val="65000"/>
              </a:srgbClr>
            </a:solidFill>
            <a:prstDash val="solid"/>
            <a:miter lim="800000"/>
          </a:ln>
          <a:effectLst/>
        </p:spPr>
        <p:txBody>
          <a:bodyPr wrap="square" rtlCol="0" anchor="ctr"/>
          <a:lstStyle/>
          <a:p>
            <a:pPr algn="ctr" defTabSz="914400" fontAlgn="ctr">
              <a:defRPr/>
            </a:pPr>
            <a:endParaRPr lang="en-US" altLang="zh-CN" sz="1200" kern="0" dirty="0" smtClean="0">
              <a:solidFill>
                <a:srgbClr val="666666"/>
              </a:solidFill>
              <a:latin typeface="Huawei Sans" panose="020C0503030203020204" pitchFamily="34" charset="0"/>
              <a:ea typeface="+mn-ea"/>
              <a:cs typeface="+mn-ea"/>
              <a:sym typeface="+mn-lt"/>
            </a:endParaRPr>
          </a:p>
        </p:txBody>
      </p:sp>
      <p:pic>
        <p:nvPicPr>
          <p:cNvPr id="232"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3011019" y="4176453"/>
            <a:ext cx="209654" cy="171535"/>
          </a:xfrm>
          <a:prstGeom prst="rect">
            <a:avLst/>
          </a:prstGeom>
          <a:noFill/>
        </p:spPr>
      </p:pic>
      <p:pic>
        <p:nvPicPr>
          <p:cNvPr id="233"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3306703" y="4176453"/>
            <a:ext cx="209654" cy="171535"/>
          </a:xfrm>
          <a:prstGeom prst="rect">
            <a:avLst/>
          </a:prstGeom>
          <a:noFill/>
        </p:spPr>
      </p:pic>
      <p:pic>
        <p:nvPicPr>
          <p:cNvPr id="234"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3011019" y="4672952"/>
            <a:ext cx="209654" cy="171535"/>
          </a:xfrm>
          <a:prstGeom prst="rect">
            <a:avLst/>
          </a:prstGeom>
          <a:noFill/>
        </p:spPr>
      </p:pic>
      <p:pic>
        <p:nvPicPr>
          <p:cNvPr id="235"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3306703" y="4672952"/>
            <a:ext cx="209654" cy="171535"/>
          </a:xfrm>
          <a:prstGeom prst="rect">
            <a:avLst/>
          </a:prstGeom>
          <a:noFill/>
        </p:spPr>
      </p:pic>
      <p:pic>
        <p:nvPicPr>
          <p:cNvPr id="228"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2486908" y="3905179"/>
            <a:ext cx="270829" cy="221587"/>
          </a:xfrm>
          <a:prstGeom prst="rect">
            <a:avLst/>
          </a:prstGeom>
          <a:noFill/>
        </p:spPr>
      </p:pic>
      <p:pic>
        <p:nvPicPr>
          <p:cNvPr id="229"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2461752" y="4878911"/>
            <a:ext cx="270829" cy="221587"/>
          </a:xfrm>
          <a:prstGeom prst="rect">
            <a:avLst/>
          </a:prstGeom>
          <a:noFill/>
        </p:spPr>
      </p:pic>
      <p:pic>
        <p:nvPicPr>
          <p:cNvPr id="230"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3732270" y="3905179"/>
            <a:ext cx="270829" cy="221587"/>
          </a:xfrm>
          <a:prstGeom prst="rect">
            <a:avLst/>
          </a:prstGeom>
          <a:noFill/>
        </p:spPr>
      </p:pic>
      <p:pic>
        <p:nvPicPr>
          <p:cNvPr id="231"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3707114" y="4878911"/>
            <a:ext cx="270829" cy="221587"/>
          </a:xfrm>
          <a:prstGeom prst="rect">
            <a:avLst/>
          </a:prstGeom>
          <a:noFill/>
        </p:spPr>
      </p:pic>
      <p:sp>
        <p:nvSpPr>
          <p:cNvPr id="179" name="椭圆 178"/>
          <p:cNvSpPr/>
          <p:nvPr/>
        </p:nvSpPr>
        <p:spPr bwMode="gray">
          <a:xfrm>
            <a:off x="1095080" y="3355296"/>
            <a:ext cx="733280" cy="859098"/>
          </a:xfrm>
          <a:prstGeom prst="ellipse">
            <a:avLst/>
          </a:prstGeom>
          <a:noFill/>
          <a:ln w="3175" cap="flat" cmpd="sng" algn="ctr">
            <a:solidFill>
              <a:srgbClr val="FFFFFF">
                <a:lumMod val="65000"/>
              </a:srgbClr>
            </a:solidFill>
            <a:prstDash val="solid"/>
            <a:miter lim="800000"/>
          </a:ln>
          <a:effectLst/>
        </p:spPr>
        <p:txBody>
          <a:bodyPr wrap="square" rtlCol="0" anchor="ctr"/>
          <a:lstStyle/>
          <a:p>
            <a:pPr algn="ctr" defTabSz="914400" fontAlgn="ctr">
              <a:defRPr/>
            </a:pPr>
            <a:endParaRPr lang="en-US" altLang="zh-CN" sz="1200" kern="0" dirty="0" smtClean="0">
              <a:solidFill>
                <a:srgbClr val="666666"/>
              </a:solidFill>
              <a:latin typeface="Huawei Sans" panose="020C0503030203020204" pitchFamily="34" charset="0"/>
              <a:ea typeface="+mn-ea"/>
              <a:cs typeface="+mn-ea"/>
              <a:sym typeface="+mn-lt"/>
            </a:endParaRPr>
          </a:p>
        </p:txBody>
      </p:sp>
      <p:sp>
        <p:nvSpPr>
          <p:cNvPr id="171" name="椭圆 170"/>
          <p:cNvSpPr/>
          <p:nvPr/>
        </p:nvSpPr>
        <p:spPr bwMode="gray">
          <a:xfrm>
            <a:off x="1095080" y="4695560"/>
            <a:ext cx="733280" cy="859098"/>
          </a:xfrm>
          <a:prstGeom prst="ellipse">
            <a:avLst/>
          </a:prstGeom>
          <a:noFill/>
          <a:ln w="3175" cap="flat" cmpd="sng" algn="ctr">
            <a:solidFill>
              <a:srgbClr val="FFFFFF">
                <a:lumMod val="65000"/>
              </a:srgbClr>
            </a:solidFill>
            <a:prstDash val="solid"/>
            <a:miter lim="800000"/>
          </a:ln>
          <a:effectLst/>
        </p:spPr>
        <p:txBody>
          <a:bodyPr wrap="square" rtlCol="0" anchor="ctr"/>
          <a:lstStyle/>
          <a:p>
            <a:pPr algn="ctr" defTabSz="914400" fontAlgn="ctr">
              <a:defRPr/>
            </a:pPr>
            <a:endParaRPr lang="en-US" altLang="zh-CN" sz="1200" kern="0" dirty="0" smtClean="0">
              <a:solidFill>
                <a:srgbClr val="666666"/>
              </a:solidFill>
              <a:latin typeface="Huawei Sans" panose="020C0503030203020204" pitchFamily="34" charset="0"/>
              <a:ea typeface="+mn-ea"/>
              <a:cs typeface="+mn-ea"/>
              <a:sym typeface="+mn-lt"/>
            </a:endParaRPr>
          </a:p>
        </p:txBody>
      </p:sp>
      <p:pic>
        <p:nvPicPr>
          <p:cNvPr id="226"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1659083" y="3732946"/>
            <a:ext cx="270829" cy="221587"/>
          </a:xfrm>
          <a:prstGeom prst="rect">
            <a:avLst/>
          </a:prstGeom>
          <a:noFill/>
        </p:spPr>
      </p:pic>
      <p:pic>
        <p:nvPicPr>
          <p:cNvPr id="227"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1659083" y="5152458"/>
            <a:ext cx="270829" cy="221587"/>
          </a:xfrm>
          <a:prstGeom prst="rect">
            <a:avLst/>
          </a:prstGeom>
          <a:noFill/>
        </p:spPr>
      </p:pic>
      <p:sp>
        <p:nvSpPr>
          <p:cNvPr id="2" name="标题 1"/>
          <p:cNvSpPr>
            <a:spLocks noGrp="1"/>
          </p:cNvSpPr>
          <p:nvPr>
            <p:ph type="title"/>
          </p:nvPr>
        </p:nvSpPr>
        <p:spPr bwMode="gray"/>
        <p:txBody>
          <a:bodyPr/>
          <a:lstStyle/>
          <a:p>
            <a:r>
              <a:rPr lang="en-US" smtClean="0"/>
              <a:t>SRv6 Implements Delay-based Path Computation and Flexible Optimization</a:t>
            </a:r>
            <a:endParaRPr lang="en-US" dirty="0"/>
          </a:p>
        </p:txBody>
      </p:sp>
      <p:sp>
        <p:nvSpPr>
          <p:cNvPr id="162" name="文本占位符 161"/>
          <p:cNvSpPr>
            <a:spLocks noGrp="1"/>
          </p:cNvSpPr>
          <p:nvPr>
            <p:ph type="body" sz="quarter" idx="10"/>
          </p:nvPr>
        </p:nvSpPr>
        <p:spPr bwMode="gray">
          <a:xfrm>
            <a:off x="455613" y="1484312"/>
            <a:ext cx="11293476" cy="1157445"/>
          </a:xfrm>
        </p:spPr>
        <p:txBody>
          <a:bodyPr/>
          <a:lstStyle/>
          <a:p>
            <a:r>
              <a:rPr lang="en-US" sz="1600" dirty="0" smtClean="0"/>
              <a:t>The backbone network of a carrier is a native IP network, which provides best-effort IP forwarding for services. The carrier wants to provide differentiated services for customers and increase revenue by improving the user experience of delay-sensitive services.</a:t>
            </a:r>
            <a:endParaRPr lang="en-US" sz="1600" dirty="0"/>
          </a:p>
        </p:txBody>
      </p:sp>
      <p:sp>
        <p:nvSpPr>
          <p:cNvPr id="52" name="Rectangle 4"/>
          <p:cNvSpPr>
            <a:spLocks noChangeArrowheads="1"/>
          </p:cNvSpPr>
          <p:nvPr/>
        </p:nvSpPr>
        <p:spPr bwMode="gray">
          <a:xfrm>
            <a:off x="5825797" y="2664343"/>
            <a:ext cx="5241632" cy="326381"/>
          </a:xfrm>
          <a:custGeom>
            <a:avLst/>
            <a:gdLst>
              <a:gd name="connsiteX0" fmla="*/ 0 w 5399233"/>
              <a:gd name="connsiteY0" fmla="*/ 0 h 294832"/>
              <a:gd name="connsiteX1" fmla="*/ 5399233 w 5399233"/>
              <a:gd name="connsiteY1" fmla="*/ 0 h 294832"/>
              <a:gd name="connsiteX2" fmla="*/ 5399233 w 5399233"/>
              <a:gd name="connsiteY2" fmla="*/ 294832 h 294832"/>
              <a:gd name="connsiteX3" fmla="*/ 0 w 5399233"/>
              <a:gd name="connsiteY3" fmla="*/ 294832 h 294832"/>
              <a:gd name="connsiteX4" fmla="*/ 0 w 5399233"/>
              <a:gd name="connsiteY4" fmla="*/ 0 h 294832"/>
              <a:gd name="connsiteX0" fmla="*/ 0 w 5399233"/>
              <a:gd name="connsiteY0" fmla="*/ 0 h 298642"/>
              <a:gd name="connsiteX1" fmla="*/ 5399233 w 5399233"/>
              <a:gd name="connsiteY1" fmla="*/ 0 h 298642"/>
              <a:gd name="connsiteX2" fmla="*/ 5399233 w 5399233"/>
              <a:gd name="connsiteY2" fmla="*/ 294832 h 298642"/>
              <a:gd name="connsiteX3" fmla="*/ 152400 w 5399233"/>
              <a:gd name="connsiteY3" fmla="*/ 298642 h 298642"/>
              <a:gd name="connsiteX4" fmla="*/ 0 w 5399233"/>
              <a:gd name="connsiteY4" fmla="*/ 0 h 298642"/>
              <a:gd name="connsiteX0" fmla="*/ 0 w 5338273"/>
              <a:gd name="connsiteY0" fmla="*/ 3810 h 298642"/>
              <a:gd name="connsiteX1" fmla="*/ 5338273 w 5338273"/>
              <a:gd name="connsiteY1" fmla="*/ 0 h 298642"/>
              <a:gd name="connsiteX2" fmla="*/ 5338273 w 5338273"/>
              <a:gd name="connsiteY2" fmla="*/ 294832 h 298642"/>
              <a:gd name="connsiteX3" fmla="*/ 91440 w 5338273"/>
              <a:gd name="connsiteY3" fmla="*/ 298642 h 298642"/>
              <a:gd name="connsiteX4" fmla="*/ 0 w 5338273"/>
              <a:gd name="connsiteY4" fmla="*/ 3810 h 298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38273" h="298642">
                <a:moveTo>
                  <a:pt x="0" y="3810"/>
                </a:moveTo>
                <a:lnTo>
                  <a:pt x="5338273" y="0"/>
                </a:lnTo>
                <a:lnTo>
                  <a:pt x="5338273" y="294832"/>
                </a:lnTo>
                <a:lnTo>
                  <a:pt x="91440" y="298642"/>
                </a:lnTo>
                <a:lnTo>
                  <a:pt x="0" y="3810"/>
                </a:lnTo>
                <a:close/>
              </a:path>
            </a:pathLst>
          </a:custGeom>
          <a:solidFill>
            <a:srgbClr val="ECF9FA"/>
          </a:solidFill>
          <a:ln w="9525">
            <a:noFill/>
          </a:ln>
          <a:effectLst/>
          <a:extLst/>
        </p:spPr>
        <p:txBody>
          <a:bodyPr wrap="square" lIns="180000" anchor="ctr"/>
          <a:lstStyle/>
          <a:p>
            <a:pPr defTabSz="914400" fontAlgn="ctr"/>
            <a:r>
              <a:rPr lang="en-US" sz="12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To-Be: SRv6-based low-delay and differentiated service experience</a:t>
            </a:r>
          </a:p>
        </p:txBody>
      </p:sp>
      <p:sp>
        <p:nvSpPr>
          <p:cNvPr id="53" name="Rectangle 4"/>
          <p:cNvSpPr>
            <a:spLocks noChangeArrowheads="1"/>
          </p:cNvSpPr>
          <p:nvPr/>
        </p:nvSpPr>
        <p:spPr bwMode="gray">
          <a:xfrm>
            <a:off x="465040" y="2664343"/>
            <a:ext cx="5301488" cy="322217"/>
          </a:xfrm>
          <a:prstGeom prst="rect">
            <a:avLst/>
          </a:prstGeom>
          <a:gradFill flip="none" rotWithShape="1">
            <a:gsLst>
              <a:gs pos="73000">
                <a:srgbClr val="FBFBFB"/>
              </a:gs>
              <a:gs pos="0">
                <a:schemeClr val="bg1">
                  <a:lumMod val="95000"/>
                </a:schemeClr>
              </a:gs>
              <a:gs pos="100000">
                <a:schemeClr val="bg1"/>
              </a:gs>
            </a:gsLst>
            <a:lin ang="0" scaled="1"/>
            <a:tileRect/>
          </a:gradFill>
          <a:ln w="9525">
            <a:noFill/>
          </a:ln>
          <a:effectLst/>
          <a:extLst/>
        </p:spPr>
        <p:txBody>
          <a:bodyPr wrap="square" lIns="180000" anchor="ctr"/>
          <a:lstStyle/>
          <a:p>
            <a:pPr defTabSz="914400" fontAlgn="ctr"/>
            <a:r>
              <a:rPr lang="en-US" sz="1200" b="1" dirty="0">
                <a:solidFill>
                  <a:prstClr val="black"/>
                </a:solidFill>
                <a:latin typeface="Huawei Sans" panose="020C0503030203020204" pitchFamily="34" charset="0"/>
                <a:cs typeface="Arial" panose="020B0604020202020204" pitchFamily="34" charset="0"/>
                <a:sym typeface="Huawei Sans" panose="020C0503030203020204" pitchFamily="34" charset="0"/>
              </a:rPr>
              <a:t>As-Is: unified service bearer, best-effort IP forwarding</a:t>
            </a:r>
          </a:p>
        </p:txBody>
      </p:sp>
      <p:sp>
        <p:nvSpPr>
          <p:cNvPr id="54" name="五边形 53"/>
          <p:cNvSpPr/>
          <p:nvPr/>
        </p:nvSpPr>
        <p:spPr bwMode="gray">
          <a:xfrm>
            <a:off x="470380" y="2658903"/>
            <a:ext cx="5728445" cy="3528604"/>
          </a:xfrm>
          <a:prstGeom prst="homePlate">
            <a:avLst>
              <a:gd name="adj" fmla="val 12125"/>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sz="1200" dirty="0">
              <a:latin typeface="Huawei Sans" panose="020C0503030203020204" pitchFamily="34" charset="0"/>
              <a:sym typeface="Huawei Sans" panose="020C0503030203020204" pitchFamily="34" charset="0"/>
            </a:endParaRPr>
          </a:p>
        </p:txBody>
      </p:sp>
      <p:sp>
        <p:nvSpPr>
          <p:cNvPr id="55" name="任意多边形 54"/>
          <p:cNvSpPr/>
          <p:nvPr/>
        </p:nvSpPr>
        <p:spPr bwMode="gray">
          <a:xfrm>
            <a:off x="5833996" y="2658903"/>
            <a:ext cx="5915038" cy="3528604"/>
          </a:xfrm>
          <a:custGeom>
            <a:avLst/>
            <a:gdLst>
              <a:gd name="connsiteX0" fmla="*/ 0 w 5855017"/>
              <a:gd name="connsiteY0" fmla="*/ 0 h 3855720"/>
              <a:gd name="connsiteX1" fmla="*/ 762952 w 5855017"/>
              <a:gd name="connsiteY1" fmla="*/ 0 h 3855720"/>
              <a:gd name="connsiteX2" fmla="*/ 1082001 w 5855017"/>
              <a:gd name="connsiteY2" fmla="*/ 0 h 3855720"/>
              <a:gd name="connsiteX3" fmla="*/ 5855017 w 5855017"/>
              <a:gd name="connsiteY3" fmla="*/ 0 h 3855720"/>
              <a:gd name="connsiteX4" fmla="*/ 5855017 w 5855017"/>
              <a:gd name="connsiteY4" fmla="*/ 1927860 h 3855720"/>
              <a:gd name="connsiteX5" fmla="*/ 5855017 w 5855017"/>
              <a:gd name="connsiteY5" fmla="*/ 3855720 h 3855720"/>
              <a:gd name="connsiteX6" fmla="*/ 1082001 w 5855017"/>
              <a:gd name="connsiteY6" fmla="*/ 3855720 h 3855720"/>
              <a:gd name="connsiteX7" fmla="*/ 762952 w 5855017"/>
              <a:gd name="connsiteY7" fmla="*/ 3855720 h 3855720"/>
              <a:gd name="connsiteX8" fmla="*/ 0 w 5855017"/>
              <a:gd name="connsiteY8" fmla="*/ 3855720 h 3855720"/>
              <a:gd name="connsiteX9" fmla="*/ 693459 w 5855017"/>
              <a:gd name="connsiteY9" fmla="*/ 1927860 h 3855720"/>
              <a:gd name="connsiteX0" fmla="*/ 0 w 5855017"/>
              <a:gd name="connsiteY0" fmla="*/ 0 h 3855720"/>
              <a:gd name="connsiteX1" fmla="*/ 762952 w 5855017"/>
              <a:gd name="connsiteY1" fmla="*/ 0 h 3855720"/>
              <a:gd name="connsiteX2" fmla="*/ 1082001 w 5855017"/>
              <a:gd name="connsiteY2" fmla="*/ 0 h 3855720"/>
              <a:gd name="connsiteX3" fmla="*/ 5855017 w 5855017"/>
              <a:gd name="connsiteY3" fmla="*/ 0 h 3855720"/>
              <a:gd name="connsiteX4" fmla="*/ 5855017 w 5855017"/>
              <a:gd name="connsiteY4" fmla="*/ 1927860 h 3855720"/>
              <a:gd name="connsiteX5" fmla="*/ 5855017 w 5855017"/>
              <a:gd name="connsiteY5" fmla="*/ 3855720 h 3855720"/>
              <a:gd name="connsiteX6" fmla="*/ 1082001 w 5855017"/>
              <a:gd name="connsiteY6" fmla="*/ 3855720 h 3855720"/>
              <a:gd name="connsiteX7" fmla="*/ 762952 w 5855017"/>
              <a:gd name="connsiteY7" fmla="*/ 3855720 h 3855720"/>
              <a:gd name="connsiteX8" fmla="*/ 0 w 5855017"/>
              <a:gd name="connsiteY8" fmla="*/ 3855720 h 3855720"/>
              <a:gd name="connsiteX9" fmla="*/ 693459 w 5855017"/>
              <a:gd name="connsiteY9" fmla="*/ 1927860 h 3855720"/>
              <a:gd name="connsiteX10" fmla="*/ 0 w 5855017"/>
              <a:gd name="connsiteY10" fmla="*/ 0 h 3855720"/>
              <a:gd name="connsiteX0" fmla="*/ 0 w 5855017"/>
              <a:gd name="connsiteY0" fmla="*/ 0 h 3855720"/>
              <a:gd name="connsiteX1" fmla="*/ 762952 w 5855017"/>
              <a:gd name="connsiteY1" fmla="*/ 0 h 3855720"/>
              <a:gd name="connsiteX2" fmla="*/ 1082001 w 5855017"/>
              <a:gd name="connsiteY2" fmla="*/ 0 h 3855720"/>
              <a:gd name="connsiteX3" fmla="*/ 5855017 w 5855017"/>
              <a:gd name="connsiteY3" fmla="*/ 0 h 3855720"/>
              <a:gd name="connsiteX4" fmla="*/ 5855017 w 5855017"/>
              <a:gd name="connsiteY4" fmla="*/ 1927860 h 3855720"/>
              <a:gd name="connsiteX5" fmla="*/ 5855017 w 5855017"/>
              <a:gd name="connsiteY5" fmla="*/ 3855720 h 3855720"/>
              <a:gd name="connsiteX6" fmla="*/ 1082001 w 5855017"/>
              <a:gd name="connsiteY6" fmla="*/ 3855720 h 3855720"/>
              <a:gd name="connsiteX7" fmla="*/ 762952 w 5855017"/>
              <a:gd name="connsiteY7" fmla="*/ 3855720 h 3855720"/>
              <a:gd name="connsiteX8" fmla="*/ 0 w 5855017"/>
              <a:gd name="connsiteY8" fmla="*/ 3855720 h 3855720"/>
              <a:gd name="connsiteX9" fmla="*/ 513024 w 5855017"/>
              <a:gd name="connsiteY9" fmla="*/ 1939290 h 3855720"/>
              <a:gd name="connsiteX10" fmla="*/ 0 w 5855017"/>
              <a:gd name="connsiteY10" fmla="*/ 0 h 3855720"/>
              <a:gd name="connsiteX0" fmla="*/ 0 w 5855017"/>
              <a:gd name="connsiteY0" fmla="*/ 0 h 3855720"/>
              <a:gd name="connsiteX1" fmla="*/ 762952 w 5855017"/>
              <a:gd name="connsiteY1" fmla="*/ 0 h 3855720"/>
              <a:gd name="connsiteX2" fmla="*/ 1082001 w 5855017"/>
              <a:gd name="connsiteY2" fmla="*/ 0 h 3855720"/>
              <a:gd name="connsiteX3" fmla="*/ 5855017 w 5855017"/>
              <a:gd name="connsiteY3" fmla="*/ 0 h 3855720"/>
              <a:gd name="connsiteX4" fmla="*/ 5855017 w 5855017"/>
              <a:gd name="connsiteY4" fmla="*/ 1927860 h 3855720"/>
              <a:gd name="connsiteX5" fmla="*/ 5855017 w 5855017"/>
              <a:gd name="connsiteY5" fmla="*/ 3855720 h 3855720"/>
              <a:gd name="connsiteX6" fmla="*/ 1082001 w 5855017"/>
              <a:gd name="connsiteY6" fmla="*/ 3855720 h 3855720"/>
              <a:gd name="connsiteX7" fmla="*/ 762952 w 5855017"/>
              <a:gd name="connsiteY7" fmla="*/ 3855720 h 3855720"/>
              <a:gd name="connsiteX8" fmla="*/ 0 w 5855017"/>
              <a:gd name="connsiteY8" fmla="*/ 3855720 h 3855720"/>
              <a:gd name="connsiteX9" fmla="*/ 476201 w 5855017"/>
              <a:gd name="connsiteY9" fmla="*/ 1950720 h 3855720"/>
              <a:gd name="connsiteX10" fmla="*/ 0 w 5855017"/>
              <a:gd name="connsiteY10" fmla="*/ 0 h 3855720"/>
              <a:gd name="connsiteX0" fmla="*/ 0 w 5855017"/>
              <a:gd name="connsiteY0" fmla="*/ 0 h 3855720"/>
              <a:gd name="connsiteX1" fmla="*/ 762952 w 5855017"/>
              <a:gd name="connsiteY1" fmla="*/ 0 h 3855720"/>
              <a:gd name="connsiteX2" fmla="*/ 1082001 w 5855017"/>
              <a:gd name="connsiteY2" fmla="*/ 0 h 3855720"/>
              <a:gd name="connsiteX3" fmla="*/ 5855017 w 5855017"/>
              <a:gd name="connsiteY3" fmla="*/ 0 h 3855720"/>
              <a:gd name="connsiteX4" fmla="*/ 5855017 w 5855017"/>
              <a:gd name="connsiteY4" fmla="*/ 1927860 h 3855720"/>
              <a:gd name="connsiteX5" fmla="*/ 5855017 w 5855017"/>
              <a:gd name="connsiteY5" fmla="*/ 3855720 h 3855720"/>
              <a:gd name="connsiteX6" fmla="*/ 1082001 w 5855017"/>
              <a:gd name="connsiteY6" fmla="*/ 3855720 h 3855720"/>
              <a:gd name="connsiteX7" fmla="*/ 762952 w 5855017"/>
              <a:gd name="connsiteY7" fmla="*/ 3855720 h 3855720"/>
              <a:gd name="connsiteX8" fmla="*/ 0 w 5855017"/>
              <a:gd name="connsiteY8" fmla="*/ 3855720 h 3855720"/>
              <a:gd name="connsiteX9" fmla="*/ 419948 w 5855017"/>
              <a:gd name="connsiteY9" fmla="*/ 1959317 h 3855720"/>
              <a:gd name="connsiteX10" fmla="*/ 0 w 5855017"/>
              <a:gd name="connsiteY10" fmla="*/ 0 h 385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55017" h="3855720">
                <a:moveTo>
                  <a:pt x="0" y="0"/>
                </a:moveTo>
                <a:lnTo>
                  <a:pt x="762952" y="0"/>
                </a:lnTo>
                <a:lnTo>
                  <a:pt x="1082001" y="0"/>
                </a:lnTo>
                <a:lnTo>
                  <a:pt x="5855017" y="0"/>
                </a:lnTo>
                <a:lnTo>
                  <a:pt x="5855017" y="1927860"/>
                </a:lnTo>
                <a:lnTo>
                  <a:pt x="5855017" y="3855720"/>
                </a:lnTo>
                <a:lnTo>
                  <a:pt x="1082001" y="3855720"/>
                </a:lnTo>
                <a:lnTo>
                  <a:pt x="762952" y="3855720"/>
                </a:lnTo>
                <a:lnTo>
                  <a:pt x="0" y="3855720"/>
                </a:lnTo>
                <a:lnTo>
                  <a:pt x="419948" y="1959317"/>
                </a:lnTo>
                <a:lnTo>
                  <a:pt x="0" y="0"/>
                </a:lnTo>
                <a:close/>
              </a:path>
            </a:pathLst>
          </a:custGeom>
          <a:no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7" name="组合 76"/>
          <p:cNvGrpSpPr/>
          <p:nvPr/>
        </p:nvGrpSpPr>
        <p:grpSpPr bwMode="gray">
          <a:xfrm>
            <a:off x="4637030" y="4291097"/>
            <a:ext cx="847979" cy="442881"/>
            <a:chOff x="4456449" y="4119674"/>
            <a:chExt cx="847979" cy="442881"/>
          </a:xfrm>
        </p:grpSpPr>
        <p:sp>
          <p:nvSpPr>
            <p:cNvPr id="85" name="Freeform 6"/>
            <p:cNvSpPr>
              <a:spLocks/>
            </p:cNvSpPr>
            <p:nvPr/>
          </p:nvSpPr>
          <p:spPr bwMode="gray">
            <a:xfrm>
              <a:off x="4456449" y="4119674"/>
              <a:ext cx="802601" cy="442881"/>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solidFill>
              <a:srgbClr val="FFFFFF"/>
            </a:solidFill>
            <a:ln w="6350" cap="flat">
              <a:solidFill>
                <a:srgbClr val="898989"/>
              </a:solidFill>
              <a:prstDash val="solid"/>
              <a:miter lim="800000"/>
              <a:headEnd/>
              <a:tailEnd/>
            </a:ln>
            <a:extLst/>
          </p:spPr>
          <p:txBody>
            <a:bodyPr wrap="square" lIns="37596" tIns="18797" rIns="37596" bIns="18797"/>
            <a:lstStyle>
              <a:defPPr>
                <a:defRPr lang="en-US"/>
              </a:defPPr>
              <a:lvl1pPr algn="l" rtl="0" fontAlgn="base">
                <a:spcBef>
                  <a:spcPct val="0"/>
                </a:spcBef>
                <a:spcAft>
                  <a:spcPct val="0"/>
                </a:spcAft>
                <a:defRPr sz="2800" b="1" kern="1200">
                  <a:solidFill>
                    <a:schemeClr val="tx1"/>
                  </a:solidFill>
                  <a:latin typeface="华文细黑"/>
                  <a:ea typeface="华文细黑"/>
                  <a:cs typeface="Arial" charset="0"/>
                </a:defRPr>
              </a:lvl1pPr>
              <a:lvl2pPr marL="457109" algn="l" rtl="0" fontAlgn="base">
                <a:spcBef>
                  <a:spcPct val="0"/>
                </a:spcBef>
                <a:spcAft>
                  <a:spcPct val="0"/>
                </a:spcAft>
                <a:defRPr sz="2800" b="1" kern="1200">
                  <a:solidFill>
                    <a:schemeClr val="tx1"/>
                  </a:solidFill>
                  <a:latin typeface="华文细黑"/>
                  <a:ea typeface="华文细黑"/>
                  <a:cs typeface="Arial" charset="0"/>
                </a:defRPr>
              </a:lvl2pPr>
              <a:lvl3pPr marL="914216" algn="l" rtl="0" fontAlgn="base">
                <a:spcBef>
                  <a:spcPct val="0"/>
                </a:spcBef>
                <a:spcAft>
                  <a:spcPct val="0"/>
                </a:spcAft>
                <a:defRPr sz="2800" b="1" kern="1200">
                  <a:solidFill>
                    <a:schemeClr val="tx1"/>
                  </a:solidFill>
                  <a:latin typeface="华文细黑"/>
                  <a:ea typeface="华文细黑"/>
                  <a:cs typeface="Arial" charset="0"/>
                </a:defRPr>
              </a:lvl3pPr>
              <a:lvl4pPr marL="1371325" algn="l" rtl="0" fontAlgn="base">
                <a:spcBef>
                  <a:spcPct val="0"/>
                </a:spcBef>
                <a:spcAft>
                  <a:spcPct val="0"/>
                </a:spcAft>
                <a:defRPr sz="2800" b="1" kern="1200">
                  <a:solidFill>
                    <a:schemeClr val="tx1"/>
                  </a:solidFill>
                  <a:latin typeface="华文细黑"/>
                  <a:ea typeface="华文细黑"/>
                  <a:cs typeface="Arial" charset="0"/>
                </a:defRPr>
              </a:lvl4pPr>
              <a:lvl5pPr marL="1828434" algn="l" rtl="0" fontAlgn="base">
                <a:spcBef>
                  <a:spcPct val="0"/>
                </a:spcBef>
                <a:spcAft>
                  <a:spcPct val="0"/>
                </a:spcAft>
                <a:defRPr sz="2800" b="1" kern="1200">
                  <a:solidFill>
                    <a:schemeClr val="tx1"/>
                  </a:solidFill>
                  <a:latin typeface="华文细黑"/>
                  <a:ea typeface="华文细黑"/>
                  <a:cs typeface="Arial" charset="0"/>
                </a:defRPr>
              </a:lvl5pPr>
              <a:lvl6pPr marL="2285544" algn="l" defTabSz="914216" rtl="0" eaLnBrk="1" latinLnBrk="0" hangingPunct="1">
                <a:defRPr sz="2800" b="1" kern="1200">
                  <a:solidFill>
                    <a:schemeClr val="tx1"/>
                  </a:solidFill>
                  <a:latin typeface="华文细黑"/>
                  <a:ea typeface="华文细黑"/>
                  <a:cs typeface="Arial" charset="0"/>
                </a:defRPr>
              </a:lvl6pPr>
              <a:lvl7pPr marL="2742648" algn="l" defTabSz="914216" rtl="0" eaLnBrk="1" latinLnBrk="0" hangingPunct="1">
                <a:defRPr sz="2800" b="1" kern="1200">
                  <a:solidFill>
                    <a:schemeClr val="tx1"/>
                  </a:solidFill>
                  <a:latin typeface="华文细黑"/>
                  <a:ea typeface="华文细黑"/>
                  <a:cs typeface="Arial" charset="0"/>
                </a:defRPr>
              </a:lvl7pPr>
              <a:lvl8pPr marL="3199760" algn="l" defTabSz="914216" rtl="0" eaLnBrk="1" latinLnBrk="0" hangingPunct="1">
                <a:defRPr sz="2800" b="1" kern="1200">
                  <a:solidFill>
                    <a:schemeClr val="tx1"/>
                  </a:solidFill>
                  <a:latin typeface="华文细黑"/>
                  <a:ea typeface="华文细黑"/>
                  <a:cs typeface="Arial" charset="0"/>
                </a:defRPr>
              </a:lvl8pPr>
              <a:lvl9pPr marL="3656867" algn="l" defTabSz="914216" rtl="0" eaLnBrk="1" latinLnBrk="0" hangingPunct="1">
                <a:defRPr sz="2800" b="1" kern="1200">
                  <a:solidFill>
                    <a:schemeClr val="tx1"/>
                  </a:solidFill>
                  <a:latin typeface="华文细黑"/>
                  <a:ea typeface="华文细黑"/>
                  <a:cs typeface="Arial" charset="0"/>
                </a:defRPr>
              </a:lvl9pPr>
            </a:lstStyle>
            <a:p>
              <a:pPr defTabSz="333386" fontAlgn="ctr">
                <a:defRPr/>
              </a:pPr>
              <a:endParaRPr lang="en-US" altLang="zh-CN" sz="1200" kern="0" dirty="0">
                <a:solidFill>
                  <a:srgbClr val="FFFFFF"/>
                </a:solidFill>
                <a:latin typeface="Huawei Sans" panose="020C0503030203020204" pitchFamily="34" charset="0"/>
                <a:ea typeface="+mn-ea"/>
                <a:cs typeface="+mn-ea"/>
                <a:sym typeface="+mn-lt"/>
              </a:endParaRPr>
            </a:p>
          </p:txBody>
        </p:sp>
        <p:sp>
          <p:nvSpPr>
            <p:cNvPr id="86" name="文本框 85"/>
            <p:cNvSpPr txBox="1"/>
            <p:nvPr/>
          </p:nvSpPr>
          <p:spPr bwMode="gray">
            <a:xfrm>
              <a:off x="4616642" y="4272748"/>
              <a:ext cx="687786" cy="276999"/>
            </a:xfrm>
            <a:prstGeom prst="rect">
              <a:avLst/>
            </a:prstGeom>
            <a:noFill/>
          </p:spPr>
          <p:txBody>
            <a:bodyPr wrap="square" rtlCol="0">
              <a:spAutoFit/>
            </a:bodyPr>
            <a:lstStyle/>
            <a:p>
              <a:pPr algn="ctr" defTabSz="1216590" fontAlgn="ctr">
                <a:defRPr/>
              </a:pPr>
              <a:r>
                <a:rPr lang="en-US" sz="1200" dirty="0">
                  <a:solidFill>
                    <a:srgbClr val="000000">
                      <a:lumMod val="75000"/>
                      <a:lumOff val="25000"/>
                    </a:srgbClr>
                  </a:solidFill>
                  <a:latin typeface="Huawei Sans" panose="020C0503030203020204" pitchFamily="34" charset="0"/>
                  <a:ea typeface="+mn-ea"/>
                  <a:cs typeface="+mn-ea"/>
                  <a:sym typeface="+mn-lt"/>
                </a:rPr>
                <a:t>DC</a:t>
              </a:r>
            </a:p>
          </p:txBody>
        </p:sp>
      </p:grpSp>
      <p:sp>
        <p:nvSpPr>
          <p:cNvPr id="181" name="文本框 180"/>
          <p:cNvSpPr txBox="1"/>
          <p:nvPr/>
        </p:nvSpPr>
        <p:spPr bwMode="gray">
          <a:xfrm>
            <a:off x="1123655" y="3476656"/>
            <a:ext cx="745717" cy="276999"/>
          </a:xfrm>
          <a:prstGeom prst="rect">
            <a:avLst/>
          </a:prstGeom>
          <a:noFill/>
        </p:spPr>
        <p:txBody>
          <a:bodyPr vert="horz" wrap="square" rtlCol="0">
            <a:spAutoFit/>
          </a:bodyPr>
          <a:lstStyle/>
          <a:p>
            <a:pPr defTabSz="914400" fontAlgn="ctr">
              <a:defRPr/>
            </a:pPr>
            <a:r>
              <a:rPr lang="en-US" sz="1200" dirty="0">
                <a:solidFill>
                  <a:srgbClr val="1D1D1A"/>
                </a:solidFill>
                <a:latin typeface="Huawei Sans" panose="020C0503030203020204" pitchFamily="34" charset="0"/>
                <a:ea typeface="+mn-ea"/>
                <a:cs typeface="+mn-ea"/>
                <a:sym typeface="+mn-lt"/>
              </a:rPr>
              <a:t>Metro 1</a:t>
            </a:r>
          </a:p>
        </p:txBody>
      </p:sp>
      <p:sp>
        <p:nvSpPr>
          <p:cNvPr id="173" name="文本框 172"/>
          <p:cNvSpPr txBox="1"/>
          <p:nvPr/>
        </p:nvSpPr>
        <p:spPr bwMode="gray">
          <a:xfrm>
            <a:off x="1106338" y="4811089"/>
            <a:ext cx="745717" cy="276999"/>
          </a:xfrm>
          <a:prstGeom prst="rect">
            <a:avLst/>
          </a:prstGeom>
          <a:noFill/>
        </p:spPr>
        <p:txBody>
          <a:bodyPr vert="horz" wrap="square" rtlCol="0">
            <a:spAutoFit/>
          </a:bodyPr>
          <a:lstStyle/>
          <a:p>
            <a:pPr defTabSz="914400" fontAlgn="ctr">
              <a:defRPr/>
            </a:pPr>
            <a:r>
              <a:rPr lang="en-US" sz="1200" dirty="0">
                <a:solidFill>
                  <a:srgbClr val="1D1D1A"/>
                </a:solidFill>
                <a:latin typeface="Huawei Sans" panose="020C0503030203020204" pitchFamily="34" charset="0"/>
                <a:ea typeface="+mn-ea"/>
                <a:cs typeface="+mn-ea"/>
                <a:sym typeface="+mn-lt"/>
              </a:rPr>
              <a:t>Metro 2</a:t>
            </a:r>
          </a:p>
        </p:txBody>
      </p:sp>
      <p:sp>
        <p:nvSpPr>
          <p:cNvPr id="190" name="文本框 189"/>
          <p:cNvSpPr txBox="1"/>
          <p:nvPr/>
        </p:nvSpPr>
        <p:spPr bwMode="gray">
          <a:xfrm>
            <a:off x="2834149" y="3697201"/>
            <a:ext cx="862737" cy="276999"/>
          </a:xfrm>
          <a:prstGeom prst="rect">
            <a:avLst/>
          </a:prstGeom>
          <a:noFill/>
        </p:spPr>
        <p:txBody>
          <a:bodyPr vert="horz" wrap="square" rtlCol="0">
            <a:spAutoFit/>
          </a:bodyPr>
          <a:lstStyle/>
          <a:p>
            <a:pPr fontAlgn="ctr"/>
            <a:r>
              <a:rPr lang="en-US" sz="1200" dirty="0">
                <a:solidFill>
                  <a:srgbClr val="1D1D1A"/>
                </a:solidFill>
                <a:latin typeface="Huawei Sans" panose="020C0503030203020204" pitchFamily="34" charset="0"/>
                <a:ea typeface="+mn-ea"/>
                <a:cs typeface="+mn-ea"/>
                <a:sym typeface="+mn-lt"/>
              </a:rPr>
              <a:t>Backbone</a:t>
            </a:r>
          </a:p>
        </p:txBody>
      </p:sp>
      <p:sp>
        <p:nvSpPr>
          <p:cNvPr id="191" name="文本框 190"/>
          <p:cNvSpPr txBox="1"/>
          <p:nvPr/>
        </p:nvSpPr>
        <p:spPr bwMode="gray">
          <a:xfrm>
            <a:off x="2218261" y="4365134"/>
            <a:ext cx="2096564" cy="267871"/>
          </a:xfrm>
          <a:prstGeom prst="rect">
            <a:avLst/>
          </a:prstGeom>
          <a:solidFill>
            <a:schemeClr val="bg1"/>
          </a:solidFill>
        </p:spPr>
        <p:txBody>
          <a:bodyPr vert="horz" wrap="square" rtlCol="0" anchor="ctr">
            <a:noAutofit/>
          </a:bodyPr>
          <a:lstStyle/>
          <a:p>
            <a:pPr algn="ctr" fontAlgn="ctr"/>
            <a:r>
              <a:rPr lang="en-US" sz="1200" b="1" dirty="0">
                <a:solidFill>
                  <a:srgbClr val="1D1D1A"/>
                </a:solidFill>
                <a:latin typeface="Huawei Sans" panose="020C0503030203020204" pitchFamily="34" charset="0"/>
                <a:ea typeface="+mn-ea"/>
                <a:cs typeface="+mn-ea"/>
                <a:sym typeface="+mn-lt"/>
              </a:rPr>
              <a:t>Unified service bearer, no service differentiation</a:t>
            </a:r>
          </a:p>
        </p:txBody>
      </p:sp>
      <p:grpSp>
        <p:nvGrpSpPr>
          <p:cNvPr id="4" name="组合 3"/>
          <p:cNvGrpSpPr/>
          <p:nvPr/>
        </p:nvGrpSpPr>
        <p:grpSpPr bwMode="gray">
          <a:xfrm>
            <a:off x="2041305" y="5371074"/>
            <a:ext cx="3873275" cy="461665"/>
            <a:chOff x="2332113" y="5309161"/>
            <a:chExt cx="3873275" cy="461665"/>
          </a:xfrm>
        </p:grpSpPr>
        <p:sp>
          <p:nvSpPr>
            <p:cNvPr id="192" name="文本框 191"/>
            <p:cNvSpPr txBox="1"/>
            <p:nvPr/>
          </p:nvSpPr>
          <p:spPr bwMode="gray">
            <a:xfrm>
              <a:off x="2448279" y="5309161"/>
              <a:ext cx="3757109" cy="461665"/>
            </a:xfrm>
            <a:prstGeom prst="rect">
              <a:avLst/>
            </a:prstGeom>
            <a:noFill/>
          </p:spPr>
          <p:txBody>
            <a:bodyPr vert="horz" wrap="square" rtlCol="0">
              <a:spAutoFit/>
            </a:bodyPr>
            <a:lstStyle/>
            <a:p>
              <a:pPr marL="0" marR="0" lvl="0" indent="0" defTabSz="914478"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solidFill>
                    <a:sysClr val="windowText" lastClr="000000"/>
                  </a:solidFill>
                  <a:uLnTx/>
                  <a:uFillTx/>
                  <a:latin typeface="Huawei Sans" panose="020C0503030203020204" pitchFamily="34" charset="0"/>
                  <a:ea typeface="+mn-ea"/>
                  <a:cs typeface="+mn-ea"/>
                  <a:sym typeface="+mn-lt"/>
                </a:rPr>
                <a:t>The network loads are uneven. Service paths are adjusted based on cost, complicating deployment.</a:t>
              </a:r>
            </a:p>
          </p:txBody>
        </p:sp>
        <p:sp>
          <p:nvSpPr>
            <p:cNvPr id="193" name="椭圆 192"/>
            <p:cNvSpPr/>
            <p:nvPr/>
          </p:nvSpPr>
          <p:spPr bwMode="gray">
            <a:xfrm>
              <a:off x="2332113" y="5371806"/>
              <a:ext cx="159029" cy="159029"/>
            </a:xfrm>
            <a:prstGeom prst="ellipse">
              <a:avLst/>
            </a:prstGeom>
            <a:noFill/>
            <a:ln w="3175" cap="flat" cmpd="sng" algn="ctr">
              <a:solidFill>
                <a:srgbClr val="231815"/>
              </a:solidFill>
              <a:prstDash val="solid"/>
              <a:miter lim="800000"/>
            </a:ln>
            <a:effectLst/>
          </p:spPr>
          <p:txBody>
            <a:bodyPr wrap="square"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uLnTx/>
                  <a:uFillTx/>
                  <a:latin typeface="Huawei Sans" panose="020C0503030203020204" pitchFamily="34" charset="0"/>
                  <a:ea typeface="+mn-ea"/>
                  <a:cs typeface="+mn-ea"/>
                  <a:sym typeface="+mn-lt"/>
                </a:rPr>
                <a:t>2</a:t>
              </a:r>
            </a:p>
          </p:txBody>
        </p:sp>
      </p:grpSp>
      <p:grpSp>
        <p:nvGrpSpPr>
          <p:cNvPr id="3" name="组合 2"/>
          <p:cNvGrpSpPr/>
          <p:nvPr/>
        </p:nvGrpSpPr>
        <p:grpSpPr bwMode="gray">
          <a:xfrm>
            <a:off x="2338891" y="3038035"/>
            <a:ext cx="2689356" cy="461665"/>
            <a:chOff x="2333695" y="3151096"/>
            <a:chExt cx="2689356" cy="461665"/>
          </a:xfrm>
        </p:grpSpPr>
        <p:sp>
          <p:nvSpPr>
            <p:cNvPr id="194" name="文本框 193"/>
            <p:cNvSpPr txBox="1"/>
            <p:nvPr/>
          </p:nvSpPr>
          <p:spPr bwMode="gray">
            <a:xfrm>
              <a:off x="2492724" y="3151096"/>
              <a:ext cx="2530327" cy="461665"/>
            </a:xfrm>
            <a:prstGeom prst="rect">
              <a:avLst/>
            </a:prstGeom>
            <a:noFill/>
          </p:spPr>
          <p:txBody>
            <a:bodyPr vert="horz" wrap="square" rtlCol="0">
              <a:spAutoFit/>
            </a:bodyPr>
            <a:lstStyle/>
            <a:p>
              <a:pPr marL="0" marR="0" lvl="0" indent="0" defTabSz="914478"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solidFill>
                    <a:sysClr val="windowText" lastClr="000000"/>
                  </a:solidFill>
                  <a:uLnTx/>
                  <a:uFillTx/>
                  <a:latin typeface="Huawei Sans" panose="020C0503030203020204" pitchFamily="34" charset="0"/>
                  <a:ea typeface="+mn-ea"/>
                  <a:cs typeface="+mn-ea"/>
                  <a:sym typeface="+mn-lt"/>
                </a:rPr>
                <a:t>Services treated equally regardless of service </a:t>
              </a:r>
              <a:r>
                <a:rPr kumimoji="0" lang="en-US" sz="1200" b="0" i="0" u="none" strike="noStrike" cap="none" normalizeH="0" baseline="0" noProof="0" dirty="0" smtClean="0">
                  <a:ln>
                    <a:noFill/>
                  </a:ln>
                  <a:solidFill>
                    <a:sysClr val="windowText" lastClr="000000"/>
                  </a:solidFill>
                  <a:uLnTx/>
                  <a:uFillTx/>
                  <a:latin typeface="Huawei Sans" panose="020C0503030203020204" pitchFamily="34" charset="0"/>
                  <a:ea typeface="+mn-ea"/>
                  <a:cs typeface="+mn-ea"/>
                  <a:sym typeface="+mn-lt"/>
                </a:rPr>
                <a:t>types.</a:t>
              </a:r>
              <a:endParaRPr kumimoji="0" lang="en-US" sz="1200" b="0" i="0" u="none" strike="noStrike" cap="none" normalizeH="0" baseline="0" noProof="0" dirty="0">
                <a:ln>
                  <a:noFill/>
                </a:ln>
                <a:solidFill>
                  <a:sysClr val="windowText" lastClr="000000"/>
                </a:solidFill>
                <a:uLnTx/>
                <a:uFillTx/>
                <a:latin typeface="Huawei Sans" panose="020C0503030203020204" pitchFamily="34" charset="0"/>
                <a:ea typeface="+mn-ea"/>
                <a:cs typeface="+mn-ea"/>
                <a:sym typeface="+mn-lt"/>
              </a:endParaRPr>
            </a:p>
          </p:txBody>
        </p:sp>
        <p:sp>
          <p:nvSpPr>
            <p:cNvPr id="205" name="椭圆 204"/>
            <p:cNvSpPr/>
            <p:nvPr/>
          </p:nvSpPr>
          <p:spPr bwMode="gray">
            <a:xfrm>
              <a:off x="2333695" y="3234712"/>
              <a:ext cx="159029" cy="159029"/>
            </a:xfrm>
            <a:prstGeom prst="ellipse">
              <a:avLst/>
            </a:prstGeom>
            <a:noFill/>
            <a:ln w="3175" cap="flat" cmpd="sng" algn="ctr">
              <a:solidFill>
                <a:srgbClr val="231815"/>
              </a:solidFill>
              <a:prstDash val="solid"/>
              <a:miter lim="800000"/>
            </a:ln>
            <a:effectLst/>
          </p:spPr>
          <p:txBody>
            <a:bodyPr wrap="square"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uLnTx/>
                  <a:uFillTx/>
                  <a:latin typeface="Huawei Sans" panose="020C0503030203020204" pitchFamily="34" charset="0"/>
                  <a:ea typeface="+mn-ea"/>
                  <a:cs typeface="+mn-ea"/>
                  <a:sym typeface="+mn-lt"/>
                </a:rPr>
                <a:t>1</a:t>
              </a:r>
            </a:p>
          </p:txBody>
        </p:sp>
      </p:grpSp>
      <p:grpSp>
        <p:nvGrpSpPr>
          <p:cNvPr id="5" name="组合 4"/>
          <p:cNvGrpSpPr/>
          <p:nvPr/>
        </p:nvGrpSpPr>
        <p:grpSpPr bwMode="gray">
          <a:xfrm>
            <a:off x="1027344" y="5792172"/>
            <a:ext cx="4778020" cy="276999"/>
            <a:chOff x="1027344" y="5608254"/>
            <a:chExt cx="4778020" cy="276999"/>
          </a:xfrm>
        </p:grpSpPr>
        <p:sp>
          <p:nvSpPr>
            <p:cNvPr id="206" name="文本框 205"/>
            <p:cNvSpPr txBox="1"/>
            <p:nvPr/>
          </p:nvSpPr>
          <p:spPr bwMode="gray">
            <a:xfrm>
              <a:off x="1143510" y="5608254"/>
              <a:ext cx="4661854" cy="276999"/>
            </a:xfrm>
            <a:prstGeom prst="rect">
              <a:avLst/>
            </a:prstGeom>
            <a:noFill/>
          </p:spPr>
          <p:txBody>
            <a:bodyPr vert="horz" wrap="square" rtlCol="0">
              <a:spAutoFit/>
            </a:bodyPr>
            <a:lstStyle/>
            <a:p>
              <a:pPr marL="0" marR="0" lvl="0" indent="0" defTabSz="914478" eaLnBrk="1" fontAlgn="ctr" latinLnBrk="0" hangingPunct="1">
                <a:lnSpc>
                  <a:spcPct val="100000"/>
                </a:lnSpc>
                <a:spcBef>
                  <a:spcPts val="0"/>
                </a:spcBef>
                <a:spcAft>
                  <a:spcPts val="0"/>
                </a:spcAft>
                <a:buClrTx/>
                <a:buSzTx/>
                <a:buFontTx/>
                <a:buNone/>
                <a:tabLst/>
                <a:defRPr/>
              </a:pPr>
              <a:r>
                <a:rPr lang="en-US" sz="1200" dirty="0">
                  <a:solidFill>
                    <a:sysClr val="windowText" lastClr="000000"/>
                  </a:solidFill>
                  <a:latin typeface="Huawei Sans" panose="020C0503030203020204" pitchFamily="34" charset="0"/>
                  <a:ea typeface="+mn-ea"/>
                  <a:cs typeface="+mn-ea"/>
                  <a:sym typeface="+mn-lt"/>
                </a:rPr>
                <a:t>There is no VPN service capability, and services are not isolated.</a:t>
              </a:r>
            </a:p>
          </p:txBody>
        </p:sp>
        <p:sp>
          <p:nvSpPr>
            <p:cNvPr id="216" name="椭圆 215"/>
            <p:cNvSpPr/>
            <p:nvPr/>
          </p:nvSpPr>
          <p:spPr bwMode="gray">
            <a:xfrm>
              <a:off x="1027344" y="5651849"/>
              <a:ext cx="159029" cy="159029"/>
            </a:xfrm>
            <a:prstGeom prst="ellipse">
              <a:avLst/>
            </a:prstGeom>
            <a:noFill/>
            <a:ln w="3175" cap="flat" cmpd="sng" algn="ctr">
              <a:solidFill>
                <a:srgbClr val="231815"/>
              </a:solidFill>
              <a:prstDash val="solid"/>
              <a:miter lim="800000"/>
            </a:ln>
            <a:effectLst/>
          </p:spPr>
          <p:txBody>
            <a:bodyPr wrap="square"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uLnTx/>
                  <a:uFillTx/>
                  <a:latin typeface="Huawei Sans" panose="020C0503030203020204" pitchFamily="34" charset="0"/>
                  <a:ea typeface="+mn-ea"/>
                  <a:cs typeface="+mn-ea"/>
                  <a:sym typeface="+mn-lt"/>
                </a:rPr>
                <a:t>3</a:t>
              </a:r>
            </a:p>
          </p:txBody>
        </p:sp>
      </p:grpSp>
      <p:pic>
        <p:nvPicPr>
          <p:cNvPr id="236"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4697725" y="4479794"/>
            <a:ext cx="270829" cy="221587"/>
          </a:xfrm>
          <a:prstGeom prst="rect">
            <a:avLst/>
          </a:prstGeom>
          <a:noFill/>
        </p:spPr>
      </p:pic>
      <p:sp>
        <p:nvSpPr>
          <p:cNvPr id="187" name="任意多边形 186"/>
          <p:cNvSpPr/>
          <p:nvPr/>
        </p:nvSpPr>
        <p:spPr bwMode="gray">
          <a:xfrm>
            <a:off x="697084" y="4663464"/>
            <a:ext cx="4116097" cy="629777"/>
          </a:xfrm>
          <a:custGeom>
            <a:avLst/>
            <a:gdLst>
              <a:gd name="connsiteX0" fmla="*/ 0 w 4085617"/>
              <a:gd name="connsiteY0" fmla="*/ 1191843 h 1204237"/>
              <a:gd name="connsiteX1" fmla="*/ 58366 w 4085617"/>
              <a:gd name="connsiteY1" fmla="*/ 1191843 h 1204237"/>
              <a:gd name="connsiteX2" fmla="*/ 1108953 w 4085617"/>
              <a:gd name="connsiteY2" fmla="*/ 1172387 h 1204237"/>
              <a:gd name="connsiteX3" fmla="*/ 1945532 w 4085617"/>
              <a:gd name="connsiteY3" fmla="*/ 831919 h 1204237"/>
              <a:gd name="connsiteX4" fmla="*/ 2422187 w 4085617"/>
              <a:gd name="connsiteY4" fmla="*/ 656821 h 1204237"/>
              <a:gd name="connsiteX5" fmla="*/ 2723745 w 4085617"/>
              <a:gd name="connsiteY5" fmla="*/ 656821 h 1204237"/>
              <a:gd name="connsiteX6" fmla="*/ 2752927 w 4085617"/>
              <a:gd name="connsiteY6" fmla="*/ 238532 h 1204237"/>
              <a:gd name="connsiteX7" fmla="*/ 3229583 w 4085617"/>
              <a:gd name="connsiteY7" fmla="*/ 5068 h 1204237"/>
              <a:gd name="connsiteX8" fmla="*/ 4085617 w 4085617"/>
              <a:gd name="connsiteY8" fmla="*/ 452540 h 1204237"/>
              <a:gd name="connsiteX0" fmla="*/ 0 w 4085617"/>
              <a:gd name="connsiteY0" fmla="*/ 955703 h 968097"/>
              <a:gd name="connsiteX1" fmla="*/ 58366 w 4085617"/>
              <a:gd name="connsiteY1" fmla="*/ 955703 h 968097"/>
              <a:gd name="connsiteX2" fmla="*/ 1108953 w 4085617"/>
              <a:gd name="connsiteY2" fmla="*/ 936247 h 968097"/>
              <a:gd name="connsiteX3" fmla="*/ 1945532 w 4085617"/>
              <a:gd name="connsiteY3" fmla="*/ 595779 h 968097"/>
              <a:gd name="connsiteX4" fmla="*/ 2422187 w 4085617"/>
              <a:gd name="connsiteY4" fmla="*/ 420681 h 968097"/>
              <a:gd name="connsiteX5" fmla="*/ 2723745 w 4085617"/>
              <a:gd name="connsiteY5" fmla="*/ 420681 h 968097"/>
              <a:gd name="connsiteX6" fmla="*/ 2752927 w 4085617"/>
              <a:gd name="connsiteY6" fmla="*/ 2392 h 968097"/>
              <a:gd name="connsiteX7" fmla="*/ 3663923 w 4085617"/>
              <a:gd name="connsiteY7" fmla="*/ 637608 h 968097"/>
              <a:gd name="connsiteX8" fmla="*/ 4085617 w 4085617"/>
              <a:gd name="connsiteY8" fmla="*/ 216400 h 968097"/>
              <a:gd name="connsiteX0" fmla="*/ 0 w 4085617"/>
              <a:gd name="connsiteY0" fmla="*/ 784694 h 797088"/>
              <a:gd name="connsiteX1" fmla="*/ 58366 w 4085617"/>
              <a:gd name="connsiteY1" fmla="*/ 784694 h 797088"/>
              <a:gd name="connsiteX2" fmla="*/ 1108953 w 4085617"/>
              <a:gd name="connsiteY2" fmla="*/ 765238 h 797088"/>
              <a:gd name="connsiteX3" fmla="*/ 1945532 w 4085617"/>
              <a:gd name="connsiteY3" fmla="*/ 424770 h 797088"/>
              <a:gd name="connsiteX4" fmla="*/ 2422187 w 4085617"/>
              <a:gd name="connsiteY4" fmla="*/ 249672 h 797088"/>
              <a:gd name="connsiteX5" fmla="*/ 2723745 w 4085617"/>
              <a:gd name="connsiteY5" fmla="*/ 249672 h 797088"/>
              <a:gd name="connsiteX6" fmla="*/ 3164407 w 4085617"/>
              <a:gd name="connsiteY6" fmla="*/ 463843 h 797088"/>
              <a:gd name="connsiteX7" fmla="*/ 3663923 w 4085617"/>
              <a:gd name="connsiteY7" fmla="*/ 466599 h 797088"/>
              <a:gd name="connsiteX8" fmla="*/ 4085617 w 4085617"/>
              <a:gd name="connsiteY8" fmla="*/ 45391 h 797088"/>
              <a:gd name="connsiteX0" fmla="*/ 0 w 4116097"/>
              <a:gd name="connsiteY0" fmla="*/ 670493 h 682887"/>
              <a:gd name="connsiteX1" fmla="*/ 58366 w 4116097"/>
              <a:gd name="connsiteY1" fmla="*/ 670493 h 682887"/>
              <a:gd name="connsiteX2" fmla="*/ 1108953 w 4116097"/>
              <a:gd name="connsiteY2" fmla="*/ 651037 h 682887"/>
              <a:gd name="connsiteX3" fmla="*/ 1945532 w 4116097"/>
              <a:gd name="connsiteY3" fmla="*/ 310569 h 682887"/>
              <a:gd name="connsiteX4" fmla="*/ 2422187 w 4116097"/>
              <a:gd name="connsiteY4" fmla="*/ 135471 h 682887"/>
              <a:gd name="connsiteX5" fmla="*/ 2723745 w 4116097"/>
              <a:gd name="connsiteY5" fmla="*/ 135471 h 682887"/>
              <a:gd name="connsiteX6" fmla="*/ 3164407 w 4116097"/>
              <a:gd name="connsiteY6" fmla="*/ 349642 h 682887"/>
              <a:gd name="connsiteX7" fmla="*/ 3663923 w 4116097"/>
              <a:gd name="connsiteY7" fmla="*/ 352398 h 682887"/>
              <a:gd name="connsiteX8" fmla="*/ 4116097 w 4116097"/>
              <a:gd name="connsiteY8" fmla="*/ 53110 h 682887"/>
              <a:gd name="connsiteX0" fmla="*/ 0 w 4116097"/>
              <a:gd name="connsiteY0" fmla="*/ 617383 h 629777"/>
              <a:gd name="connsiteX1" fmla="*/ 58366 w 4116097"/>
              <a:gd name="connsiteY1" fmla="*/ 617383 h 629777"/>
              <a:gd name="connsiteX2" fmla="*/ 1108953 w 4116097"/>
              <a:gd name="connsiteY2" fmla="*/ 597927 h 629777"/>
              <a:gd name="connsiteX3" fmla="*/ 1945532 w 4116097"/>
              <a:gd name="connsiteY3" fmla="*/ 257459 h 629777"/>
              <a:gd name="connsiteX4" fmla="*/ 2422187 w 4116097"/>
              <a:gd name="connsiteY4" fmla="*/ 82361 h 629777"/>
              <a:gd name="connsiteX5" fmla="*/ 2723745 w 4116097"/>
              <a:gd name="connsiteY5" fmla="*/ 82361 h 629777"/>
              <a:gd name="connsiteX6" fmla="*/ 3164407 w 4116097"/>
              <a:gd name="connsiteY6" fmla="*/ 296532 h 629777"/>
              <a:gd name="connsiteX7" fmla="*/ 3663923 w 4116097"/>
              <a:gd name="connsiteY7" fmla="*/ 299288 h 629777"/>
              <a:gd name="connsiteX8" fmla="*/ 4116097 w 4116097"/>
              <a:gd name="connsiteY8" fmla="*/ 0 h 629777"/>
              <a:gd name="connsiteX0" fmla="*/ 0 w 4116097"/>
              <a:gd name="connsiteY0" fmla="*/ 617383 h 629777"/>
              <a:gd name="connsiteX1" fmla="*/ 58366 w 4116097"/>
              <a:gd name="connsiteY1" fmla="*/ 617383 h 629777"/>
              <a:gd name="connsiteX2" fmla="*/ 1108953 w 4116097"/>
              <a:gd name="connsiteY2" fmla="*/ 597927 h 629777"/>
              <a:gd name="connsiteX3" fmla="*/ 1945532 w 4116097"/>
              <a:gd name="connsiteY3" fmla="*/ 257459 h 629777"/>
              <a:gd name="connsiteX4" fmla="*/ 2422187 w 4116097"/>
              <a:gd name="connsiteY4" fmla="*/ 82361 h 629777"/>
              <a:gd name="connsiteX5" fmla="*/ 2723745 w 4116097"/>
              <a:gd name="connsiteY5" fmla="*/ 82361 h 629777"/>
              <a:gd name="connsiteX6" fmla="*/ 3164407 w 4116097"/>
              <a:gd name="connsiteY6" fmla="*/ 296532 h 629777"/>
              <a:gd name="connsiteX7" fmla="*/ 3663923 w 4116097"/>
              <a:gd name="connsiteY7" fmla="*/ 299288 h 629777"/>
              <a:gd name="connsiteX8" fmla="*/ 4116097 w 4116097"/>
              <a:gd name="connsiteY8" fmla="*/ 0 h 629777"/>
              <a:gd name="connsiteX0" fmla="*/ 0 w 4116097"/>
              <a:gd name="connsiteY0" fmla="*/ 617383 h 629777"/>
              <a:gd name="connsiteX1" fmla="*/ 58366 w 4116097"/>
              <a:gd name="connsiteY1" fmla="*/ 617383 h 629777"/>
              <a:gd name="connsiteX2" fmla="*/ 1108953 w 4116097"/>
              <a:gd name="connsiteY2" fmla="*/ 597927 h 629777"/>
              <a:gd name="connsiteX3" fmla="*/ 1945532 w 4116097"/>
              <a:gd name="connsiteY3" fmla="*/ 257459 h 629777"/>
              <a:gd name="connsiteX4" fmla="*/ 2422187 w 4116097"/>
              <a:gd name="connsiteY4" fmla="*/ 82361 h 629777"/>
              <a:gd name="connsiteX5" fmla="*/ 2723745 w 4116097"/>
              <a:gd name="connsiteY5" fmla="*/ 82361 h 629777"/>
              <a:gd name="connsiteX6" fmla="*/ 3164407 w 4116097"/>
              <a:gd name="connsiteY6" fmla="*/ 296532 h 629777"/>
              <a:gd name="connsiteX7" fmla="*/ 3663923 w 4116097"/>
              <a:gd name="connsiteY7" fmla="*/ 299288 h 629777"/>
              <a:gd name="connsiteX8" fmla="*/ 4116097 w 4116097"/>
              <a:gd name="connsiteY8" fmla="*/ 0 h 629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16097" h="629777">
                <a:moveTo>
                  <a:pt x="0" y="617383"/>
                </a:moveTo>
                <a:lnTo>
                  <a:pt x="58366" y="617383"/>
                </a:lnTo>
                <a:cubicBezTo>
                  <a:pt x="243191" y="614140"/>
                  <a:pt x="794425" y="657914"/>
                  <a:pt x="1108953" y="597927"/>
                </a:cubicBezTo>
                <a:cubicBezTo>
                  <a:pt x="1423481" y="537940"/>
                  <a:pt x="1726660" y="343387"/>
                  <a:pt x="1945532" y="257459"/>
                </a:cubicBezTo>
                <a:cubicBezTo>
                  <a:pt x="2164404" y="171531"/>
                  <a:pt x="2292485" y="111544"/>
                  <a:pt x="2422187" y="82361"/>
                </a:cubicBezTo>
                <a:cubicBezTo>
                  <a:pt x="2551889" y="53178"/>
                  <a:pt x="2600042" y="46666"/>
                  <a:pt x="2723745" y="82361"/>
                </a:cubicBezTo>
                <a:cubicBezTo>
                  <a:pt x="2847448" y="118056"/>
                  <a:pt x="3007711" y="260378"/>
                  <a:pt x="3164407" y="296532"/>
                </a:cubicBezTo>
                <a:cubicBezTo>
                  <a:pt x="3321103" y="332687"/>
                  <a:pt x="3451968" y="371570"/>
                  <a:pt x="3663923" y="299288"/>
                </a:cubicBezTo>
                <a:cubicBezTo>
                  <a:pt x="3875878" y="227006"/>
                  <a:pt x="3799137" y="304638"/>
                  <a:pt x="4116097" y="0"/>
                </a:cubicBezTo>
              </a:path>
            </a:pathLst>
          </a:custGeom>
          <a:noFill/>
          <a:ln w="28575" cap="flat" cmpd="sng" algn="ctr">
            <a:solidFill>
              <a:schemeClr val="bg1">
                <a:lumMod val="75000"/>
              </a:schemeClr>
            </a:solidFill>
            <a:prstDash val="solid"/>
            <a:miter lim="800000"/>
            <a:headEnd type="arrow" w="med" len="med"/>
            <a:tailEnd type="arrow" w="med" len="med"/>
          </a:ln>
          <a:effectLst/>
        </p:spPr>
        <p:txBody>
          <a:bodyPr wrap="square" rtlCol="0" anchor="ctr"/>
          <a:lstStyle/>
          <a:p>
            <a:pPr algn="ctr" defTabSz="914400" fontAlgn="ctr">
              <a:defRPr/>
            </a:pPr>
            <a:endParaRPr lang="en-US" altLang="zh-CN" sz="1200" kern="0" dirty="0" smtClean="0">
              <a:solidFill>
                <a:srgbClr val="666666"/>
              </a:solidFill>
              <a:latin typeface="Huawei Sans" panose="020C0503030203020204" pitchFamily="34" charset="0"/>
              <a:ea typeface="+mn-ea"/>
              <a:cs typeface="+mn-ea"/>
              <a:sym typeface="+mn-lt"/>
            </a:endParaRPr>
          </a:p>
        </p:txBody>
      </p:sp>
      <p:sp>
        <p:nvSpPr>
          <p:cNvPr id="189" name="任意多边形 188"/>
          <p:cNvSpPr/>
          <p:nvPr/>
        </p:nvSpPr>
        <p:spPr bwMode="gray">
          <a:xfrm>
            <a:off x="920819" y="3831883"/>
            <a:ext cx="3900791" cy="593387"/>
          </a:xfrm>
          <a:custGeom>
            <a:avLst/>
            <a:gdLst>
              <a:gd name="connsiteX0" fmla="*/ 0 w 3005846"/>
              <a:gd name="connsiteY0" fmla="*/ 0 h 593387"/>
              <a:gd name="connsiteX1" fmla="*/ 768485 w 3005846"/>
              <a:gd name="connsiteY1" fmla="*/ 136187 h 593387"/>
              <a:gd name="connsiteX2" fmla="*/ 1245140 w 3005846"/>
              <a:gd name="connsiteY2" fmla="*/ 398834 h 593387"/>
              <a:gd name="connsiteX3" fmla="*/ 1566153 w 3005846"/>
              <a:gd name="connsiteY3" fmla="*/ 369651 h 593387"/>
              <a:gd name="connsiteX4" fmla="*/ 1935804 w 3005846"/>
              <a:gd name="connsiteY4" fmla="*/ 107004 h 593387"/>
              <a:gd name="connsiteX5" fmla="*/ 2568102 w 3005846"/>
              <a:gd name="connsiteY5" fmla="*/ 223736 h 593387"/>
              <a:gd name="connsiteX6" fmla="*/ 3005846 w 3005846"/>
              <a:gd name="connsiteY6" fmla="*/ 593387 h 593387"/>
              <a:gd name="connsiteX0" fmla="*/ 0 w 3900791"/>
              <a:gd name="connsiteY0" fmla="*/ 0 h 593387"/>
              <a:gd name="connsiteX1" fmla="*/ 1663430 w 3900791"/>
              <a:gd name="connsiteY1" fmla="*/ 136187 h 593387"/>
              <a:gd name="connsiteX2" fmla="*/ 2140085 w 3900791"/>
              <a:gd name="connsiteY2" fmla="*/ 398834 h 593387"/>
              <a:gd name="connsiteX3" fmla="*/ 2461098 w 3900791"/>
              <a:gd name="connsiteY3" fmla="*/ 369651 h 593387"/>
              <a:gd name="connsiteX4" fmla="*/ 2830749 w 3900791"/>
              <a:gd name="connsiteY4" fmla="*/ 107004 h 593387"/>
              <a:gd name="connsiteX5" fmla="*/ 3463047 w 3900791"/>
              <a:gd name="connsiteY5" fmla="*/ 223736 h 593387"/>
              <a:gd name="connsiteX6" fmla="*/ 3900791 w 3900791"/>
              <a:gd name="connsiteY6" fmla="*/ 593387 h 593387"/>
              <a:gd name="connsiteX0" fmla="*/ 0 w 3900791"/>
              <a:gd name="connsiteY0" fmla="*/ 6440 h 599827"/>
              <a:gd name="connsiteX1" fmla="*/ 1663430 w 3900791"/>
              <a:gd name="connsiteY1" fmla="*/ 142627 h 599827"/>
              <a:gd name="connsiteX2" fmla="*/ 2140085 w 3900791"/>
              <a:gd name="connsiteY2" fmla="*/ 405274 h 599827"/>
              <a:gd name="connsiteX3" fmla="*/ 2461098 w 3900791"/>
              <a:gd name="connsiteY3" fmla="*/ 376091 h 599827"/>
              <a:gd name="connsiteX4" fmla="*/ 2830749 w 3900791"/>
              <a:gd name="connsiteY4" fmla="*/ 113444 h 599827"/>
              <a:gd name="connsiteX5" fmla="*/ 3463047 w 3900791"/>
              <a:gd name="connsiteY5" fmla="*/ 230176 h 599827"/>
              <a:gd name="connsiteX6" fmla="*/ 3900791 w 3900791"/>
              <a:gd name="connsiteY6" fmla="*/ 599827 h 599827"/>
              <a:gd name="connsiteX0" fmla="*/ 0 w 3900791"/>
              <a:gd name="connsiteY0" fmla="*/ 0 h 593387"/>
              <a:gd name="connsiteX1" fmla="*/ 914401 w 3900791"/>
              <a:gd name="connsiteY1" fmla="*/ 29183 h 593387"/>
              <a:gd name="connsiteX2" fmla="*/ 1663430 w 3900791"/>
              <a:gd name="connsiteY2" fmla="*/ 136187 h 593387"/>
              <a:gd name="connsiteX3" fmla="*/ 2140085 w 3900791"/>
              <a:gd name="connsiteY3" fmla="*/ 398834 h 593387"/>
              <a:gd name="connsiteX4" fmla="*/ 2461098 w 3900791"/>
              <a:gd name="connsiteY4" fmla="*/ 369651 h 593387"/>
              <a:gd name="connsiteX5" fmla="*/ 2830749 w 3900791"/>
              <a:gd name="connsiteY5" fmla="*/ 107004 h 593387"/>
              <a:gd name="connsiteX6" fmla="*/ 3463047 w 3900791"/>
              <a:gd name="connsiteY6" fmla="*/ 223736 h 593387"/>
              <a:gd name="connsiteX7" fmla="*/ 3900791 w 3900791"/>
              <a:gd name="connsiteY7" fmla="*/ 593387 h 593387"/>
              <a:gd name="connsiteX0" fmla="*/ 0 w 3900791"/>
              <a:gd name="connsiteY0" fmla="*/ 0 h 593387"/>
              <a:gd name="connsiteX1" fmla="*/ 914401 w 3900791"/>
              <a:gd name="connsiteY1" fmla="*/ 29183 h 593387"/>
              <a:gd name="connsiteX2" fmla="*/ 1663430 w 3900791"/>
              <a:gd name="connsiteY2" fmla="*/ 136187 h 593387"/>
              <a:gd name="connsiteX3" fmla="*/ 2140085 w 3900791"/>
              <a:gd name="connsiteY3" fmla="*/ 398834 h 593387"/>
              <a:gd name="connsiteX4" fmla="*/ 2506818 w 3900791"/>
              <a:gd name="connsiteY4" fmla="*/ 415371 h 593387"/>
              <a:gd name="connsiteX5" fmla="*/ 2830749 w 3900791"/>
              <a:gd name="connsiteY5" fmla="*/ 107004 h 593387"/>
              <a:gd name="connsiteX6" fmla="*/ 3463047 w 3900791"/>
              <a:gd name="connsiteY6" fmla="*/ 223736 h 593387"/>
              <a:gd name="connsiteX7" fmla="*/ 3900791 w 3900791"/>
              <a:gd name="connsiteY7" fmla="*/ 593387 h 593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0791" h="593387">
                <a:moveTo>
                  <a:pt x="0" y="0"/>
                </a:moveTo>
                <a:cubicBezTo>
                  <a:pt x="152400" y="8106"/>
                  <a:pt x="637163" y="6485"/>
                  <a:pt x="914401" y="29183"/>
                </a:cubicBezTo>
                <a:cubicBezTo>
                  <a:pt x="1191639" y="51881"/>
                  <a:pt x="1459149" y="74579"/>
                  <a:pt x="1663430" y="136187"/>
                </a:cubicBezTo>
                <a:cubicBezTo>
                  <a:pt x="1867711" y="197796"/>
                  <a:pt x="1999520" y="352303"/>
                  <a:pt x="2140085" y="398834"/>
                </a:cubicBezTo>
                <a:cubicBezTo>
                  <a:pt x="2280650" y="445365"/>
                  <a:pt x="2391707" y="464009"/>
                  <a:pt x="2506818" y="415371"/>
                </a:cubicBezTo>
                <a:cubicBezTo>
                  <a:pt x="2621929" y="366733"/>
                  <a:pt x="2671378" y="138943"/>
                  <a:pt x="2830749" y="107004"/>
                </a:cubicBezTo>
                <a:cubicBezTo>
                  <a:pt x="2990121" y="75065"/>
                  <a:pt x="3284707" y="142672"/>
                  <a:pt x="3463047" y="223736"/>
                </a:cubicBezTo>
                <a:cubicBezTo>
                  <a:pt x="3641387" y="304800"/>
                  <a:pt x="3771089" y="449093"/>
                  <a:pt x="3900791" y="593387"/>
                </a:cubicBezTo>
              </a:path>
            </a:pathLst>
          </a:custGeom>
          <a:noFill/>
          <a:ln w="28575" cap="flat" cmpd="sng" algn="ctr">
            <a:solidFill>
              <a:schemeClr val="bg1">
                <a:lumMod val="75000"/>
              </a:schemeClr>
            </a:solidFill>
            <a:prstDash val="solid"/>
            <a:miter lim="800000"/>
            <a:headEnd type="arrow" w="med" len="med"/>
            <a:tailEnd type="arrow" w="med" len="med"/>
          </a:ln>
          <a:effectLst/>
        </p:spPr>
        <p:txBody>
          <a:bodyPr wrap="square" rtlCol="0" anchor="ctr"/>
          <a:lstStyle/>
          <a:p>
            <a:pPr algn="ctr" defTabSz="914400" fontAlgn="ctr">
              <a:defRPr/>
            </a:pPr>
            <a:endParaRPr lang="en-US" altLang="zh-CN" sz="1200" kern="0" dirty="0" smtClean="0">
              <a:solidFill>
                <a:srgbClr val="666666"/>
              </a:solidFill>
              <a:latin typeface="Huawei Sans" panose="020C0503030203020204" pitchFamily="34" charset="0"/>
              <a:ea typeface="+mn-ea"/>
              <a:cs typeface="+mn-ea"/>
              <a:sym typeface="+mn-lt"/>
            </a:endParaRPr>
          </a:p>
        </p:txBody>
      </p:sp>
      <p:sp>
        <p:nvSpPr>
          <p:cNvPr id="237" name="椭圆 236"/>
          <p:cNvSpPr/>
          <p:nvPr/>
        </p:nvSpPr>
        <p:spPr bwMode="gray">
          <a:xfrm>
            <a:off x="8347374" y="3789436"/>
            <a:ext cx="1697094" cy="1823282"/>
          </a:xfrm>
          <a:prstGeom prst="ellipse">
            <a:avLst/>
          </a:prstGeom>
          <a:noFill/>
          <a:ln w="3175" cap="flat" cmpd="sng" algn="ctr">
            <a:solidFill>
              <a:srgbClr val="FFFFFF">
                <a:lumMod val="65000"/>
              </a:srgbClr>
            </a:solidFill>
            <a:prstDash val="solid"/>
            <a:miter lim="800000"/>
          </a:ln>
          <a:effectLst/>
        </p:spPr>
        <p:txBody>
          <a:bodyPr wrap="square" rtlCol="0" anchor="ctr"/>
          <a:lstStyle/>
          <a:p>
            <a:pPr algn="ctr" defTabSz="914400" fontAlgn="ctr">
              <a:defRPr/>
            </a:pPr>
            <a:endParaRPr lang="en-US" altLang="zh-CN" sz="1200" kern="0" dirty="0" smtClean="0">
              <a:solidFill>
                <a:srgbClr val="666666"/>
              </a:solidFill>
              <a:latin typeface="Huawei Sans" panose="020C0503030203020204" pitchFamily="34" charset="0"/>
              <a:ea typeface="+mn-ea"/>
              <a:cs typeface="+mn-ea"/>
              <a:sym typeface="+mn-lt"/>
            </a:endParaRPr>
          </a:p>
        </p:txBody>
      </p:sp>
      <p:pic>
        <p:nvPicPr>
          <p:cNvPr id="238"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8959453" y="4336712"/>
            <a:ext cx="209654" cy="171535"/>
          </a:xfrm>
          <a:prstGeom prst="rect">
            <a:avLst/>
          </a:prstGeom>
          <a:noFill/>
        </p:spPr>
      </p:pic>
      <p:pic>
        <p:nvPicPr>
          <p:cNvPr id="239"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9255137" y="4336712"/>
            <a:ext cx="209654" cy="171535"/>
          </a:xfrm>
          <a:prstGeom prst="rect">
            <a:avLst/>
          </a:prstGeom>
          <a:noFill/>
        </p:spPr>
      </p:pic>
      <p:pic>
        <p:nvPicPr>
          <p:cNvPr id="240"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8959453" y="4833211"/>
            <a:ext cx="209654" cy="171535"/>
          </a:xfrm>
          <a:prstGeom prst="rect">
            <a:avLst/>
          </a:prstGeom>
          <a:noFill/>
        </p:spPr>
      </p:pic>
      <p:pic>
        <p:nvPicPr>
          <p:cNvPr id="241"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9255137" y="4833211"/>
            <a:ext cx="209654" cy="171535"/>
          </a:xfrm>
          <a:prstGeom prst="rect">
            <a:avLst/>
          </a:prstGeom>
          <a:noFill/>
        </p:spPr>
      </p:pic>
      <p:pic>
        <p:nvPicPr>
          <p:cNvPr id="242"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8435342" y="4065438"/>
            <a:ext cx="270829" cy="221587"/>
          </a:xfrm>
          <a:prstGeom prst="rect">
            <a:avLst/>
          </a:prstGeom>
          <a:noFill/>
        </p:spPr>
      </p:pic>
      <p:pic>
        <p:nvPicPr>
          <p:cNvPr id="243"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8410186" y="5039170"/>
            <a:ext cx="270829" cy="221587"/>
          </a:xfrm>
          <a:prstGeom prst="rect">
            <a:avLst/>
          </a:prstGeom>
          <a:noFill/>
        </p:spPr>
      </p:pic>
      <p:pic>
        <p:nvPicPr>
          <p:cNvPr id="244"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9680704" y="4065438"/>
            <a:ext cx="270829" cy="221587"/>
          </a:xfrm>
          <a:prstGeom prst="rect">
            <a:avLst/>
          </a:prstGeom>
          <a:noFill/>
        </p:spPr>
      </p:pic>
      <p:pic>
        <p:nvPicPr>
          <p:cNvPr id="245"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9655548" y="5039170"/>
            <a:ext cx="270829" cy="221587"/>
          </a:xfrm>
          <a:prstGeom prst="rect">
            <a:avLst/>
          </a:prstGeom>
          <a:noFill/>
        </p:spPr>
      </p:pic>
      <p:sp>
        <p:nvSpPr>
          <p:cNvPr id="246" name="椭圆 245"/>
          <p:cNvSpPr/>
          <p:nvPr/>
        </p:nvSpPr>
        <p:spPr bwMode="gray">
          <a:xfrm>
            <a:off x="7043514" y="4855819"/>
            <a:ext cx="733280" cy="859098"/>
          </a:xfrm>
          <a:prstGeom prst="ellipse">
            <a:avLst/>
          </a:prstGeom>
          <a:noFill/>
          <a:ln w="3175" cap="flat" cmpd="sng" algn="ctr">
            <a:solidFill>
              <a:srgbClr val="FFFFFF">
                <a:lumMod val="65000"/>
              </a:srgbClr>
            </a:solidFill>
            <a:prstDash val="solid"/>
            <a:miter lim="800000"/>
          </a:ln>
          <a:effectLst/>
        </p:spPr>
        <p:txBody>
          <a:bodyPr wrap="square" rtlCol="0" anchor="ctr"/>
          <a:lstStyle/>
          <a:p>
            <a:pPr algn="ctr" defTabSz="914400" fontAlgn="ctr">
              <a:defRPr/>
            </a:pPr>
            <a:endParaRPr lang="en-US" altLang="zh-CN" sz="1200" kern="0" dirty="0" smtClean="0">
              <a:solidFill>
                <a:srgbClr val="666666"/>
              </a:solidFill>
              <a:latin typeface="Huawei Sans" panose="020C0503030203020204" pitchFamily="34" charset="0"/>
              <a:ea typeface="+mn-ea"/>
              <a:cs typeface="+mn-ea"/>
              <a:sym typeface="+mn-lt"/>
            </a:endParaRPr>
          </a:p>
        </p:txBody>
      </p:sp>
      <p:pic>
        <p:nvPicPr>
          <p:cNvPr id="247"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7607517" y="3893205"/>
            <a:ext cx="270829" cy="221587"/>
          </a:xfrm>
          <a:prstGeom prst="rect">
            <a:avLst/>
          </a:prstGeom>
          <a:noFill/>
        </p:spPr>
      </p:pic>
      <p:pic>
        <p:nvPicPr>
          <p:cNvPr id="248"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7607517" y="5312717"/>
            <a:ext cx="270829" cy="221587"/>
          </a:xfrm>
          <a:prstGeom prst="rect">
            <a:avLst/>
          </a:prstGeom>
          <a:noFill/>
        </p:spPr>
      </p:pic>
      <p:grpSp>
        <p:nvGrpSpPr>
          <p:cNvPr id="249" name="组合 248"/>
          <p:cNvGrpSpPr/>
          <p:nvPr/>
        </p:nvGrpSpPr>
        <p:grpSpPr bwMode="gray">
          <a:xfrm>
            <a:off x="10585464" y="4451356"/>
            <a:ext cx="847979" cy="442881"/>
            <a:chOff x="4456449" y="4119674"/>
            <a:chExt cx="847979" cy="442881"/>
          </a:xfrm>
        </p:grpSpPr>
        <p:sp>
          <p:nvSpPr>
            <p:cNvPr id="250" name="Freeform 6"/>
            <p:cNvSpPr>
              <a:spLocks/>
            </p:cNvSpPr>
            <p:nvPr/>
          </p:nvSpPr>
          <p:spPr bwMode="gray">
            <a:xfrm>
              <a:off x="4456449" y="4119674"/>
              <a:ext cx="802601" cy="442881"/>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solidFill>
              <a:srgbClr val="FFFFFF"/>
            </a:solidFill>
            <a:ln w="6350" cap="flat">
              <a:solidFill>
                <a:srgbClr val="898989"/>
              </a:solidFill>
              <a:prstDash val="solid"/>
              <a:miter lim="800000"/>
              <a:headEnd/>
              <a:tailEnd/>
            </a:ln>
            <a:extLst/>
          </p:spPr>
          <p:txBody>
            <a:bodyPr wrap="square" lIns="37596" tIns="18797" rIns="37596" bIns="18797"/>
            <a:lstStyle>
              <a:defPPr>
                <a:defRPr lang="en-US"/>
              </a:defPPr>
              <a:lvl1pPr algn="l" rtl="0" fontAlgn="base">
                <a:spcBef>
                  <a:spcPct val="0"/>
                </a:spcBef>
                <a:spcAft>
                  <a:spcPct val="0"/>
                </a:spcAft>
                <a:defRPr sz="2800" b="1" kern="1200">
                  <a:solidFill>
                    <a:schemeClr val="tx1"/>
                  </a:solidFill>
                  <a:latin typeface="华文细黑"/>
                  <a:ea typeface="华文细黑"/>
                  <a:cs typeface="Arial" charset="0"/>
                </a:defRPr>
              </a:lvl1pPr>
              <a:lvl2pPr marL="457109" algn="l" rtl="0" fontAlgn="base">
                <a:spcBef>
                  <a:spcPct val="0"/>
                </a:spcBef>
                <a:spcAft>
                  <a:spcPct val="0"/>
                </a:spcAft>
                <a:defRPr sz="2800" b="1" kern="1200">
                  <a:solidFill>
                    <a:schemeClr val="tx1"/>
                  </a:solidFill>
                  <a:latin typeface="华文细黑"/>
                  <a:ea typeface="华文细黑"/>
                  <a:cs typeface="Arial" charset="0"/>
                </a:defRPr>
              </a:lvl2pPr>
              <a:lvl3pPr marL="914216" algn="l" rtl="0" fontAlgn="base">
                <a:spcBef>
                  <a:spcPct val="0"/>
                </a:spcBef>
                <a:spcAft>
                  <a:spcPct val="0"/>
                </a:spcAft>
                <a:defRPr sz="2800" b="1" kern="1200">
                  <a:solidFill>
                    <a:schemeClr val="tx1"/>
                  </a:solidFill>
                  <a:latin typeface="华文细黑"/>
                  <a:ea typeface="华文细黑"/>
                  <a:cs typeface="Arial" charset="0"/>
                </a:defRPr>
              </a:lvl3pPr>
              <a:lvl4pPr marL="1371325" algn="l" rtl="0" fontAlgn="base">
                <a:spcBef>
                  <a:spcPct val="0"/>
                </a:spcBef>
                <a:spcAft>
                  <a:spcPct val="0"/>
                </a:spcAft>
                <a:defRPr sz="2800" b="1" kern="1200">
                  <a:solidFill>
                    <a:schemeClr val="tx1"/>
                  </a:solidFill>
                  <a:latin typeface="华文细黑"/>
                  <a:ea typeface="华文细黑"/>
                  <a:cs typeface="Arial" charset="0"/>
                </a:defRPr>
              </a:lvl4pPr>
              <a:lvl5pPr marL="1828434" algn="l" rtl="0" fontAlgn="base">
                <a:spcBef>
                  <a:spcPct val="0"/>
                </a:spcBef>
                <a:spcAft>
                  <a:spcPct val="0"/>
                </a:spcAft>
                <a:defRPr sz="2800" b="1" kern="1200">
                  <a:solidFill>
                    <a:schemeClr val="tx1"/>
                  </a:solidFill>
                  <a:latin typeface="华文细黑"/>
                  <a:ea typeface="华文细黑"/>
                  <a:cs typeface="Arial" charset="0"/>
                </a:defRPr>
              </a:lvl5pPr>
              <a:lvl6pPr marL="2285544" algn="l" defTabSz="914216" rtl="0" eaLnBrk="1" latinLnBrk="0" hangingPunct="1">
                <a:defRPr sz="2800" b="1" kern="1200">
                  <a:solidFill>
                    <a:schemeClr val="tx1"/>
                  </a:solidFill>
                  <a:latin typeface="华文细黑"/>
                  <a:ea typeface="华文细黑"/>
                  <a:cs typeface="Arial" charset="0"/>
                </a:defRPr>
              </a:lvl6pPr>
              <a:lvl7pPr marL="2742648" algn="l" defTabSz="914216" rtl="0" eaLnBrk="1" latinLnBrk="0" hangingPunct="1">
                <a:defRPr sz="2800" b="1" kern="1200">
                  <a:solidFill>
                    <a:schemeClr val="tx1"/>
                  </a:solidFill>
                  <a:latin typeface="华文细黑"/>
                  <a:ea typeface="华文细黑"/>
                  <a:cs typeface="Arial" charset="0"/>
                </a:defRPr>
              </a:lvl7pPr>
              <a:lvl8pPr marL="3199760" algn="l" defTabSz="914216" rtl="0" eaLnBrk="1" latinLnBrk="0" hangingPunct="1">
                <a:defRPr sz="2800" b="1" kern="1200">
                  <a:solidFill>
                    <a:schemeClr val="tx1"/>
                  </a:solidFill>
                  <a:latin typeface="华文细黑"/>
                  <a:ea typeface="华文细黑"/>
                  <a:cs typeface="Arial" charset="0"/>
                </a:defRPr>
              </a:lvl8pPr>
              <a:lvl9pPr marL="3656867" algn="l" defTabSz="914216" rtl="0" eaLnBrk="1" latinLnBrk="0" hangingPunct="1">
                <a:defRPr sz="2800" b="1" kern="1200">
                  <a:solidFill>
                    <a:schemeClr val="tx1"/>
                  </a:solidFill>
                  <a:latin typeface="华文细黑"/>
                  <a:ea typeface="华文细黑"/>
                  <a:cs typeface="Arial" charset="0"/>
                </a:defRPr>
              </a:lvl9pPr>
            </a:lstStyle>
            <a:p>
              <a:pPr defTabSz="333386" fontAlgn="ctr">
                <a:defRPr/>
              </a:pPr>
              <a:endParaRPr lang="en-US" altLang="zh-CN" sz="1200" kern="0" dirty="0">
                <a:solidFill>
                  <a:srgbClr val="FFFFFF"/>
                </a:solidFill>
                <a:latin typeface="Huawei Sans" panose="020C0503030203020204" pitchFamily="34" charset="0"/>
                <a:ea typeface="+mn-ea"/>
                <a:cs typeface="+mn-ea"/>
                <a:sym typeface="+mn-lt"/>
              </a:endParaRPr>
            </a:p>
          </p:txBody>
        </p:sp>
        <p:sp>
          <p:nvSpPr>
            <p:cNvPr id="251" name="文本框 250"/>
            <p:cNvSpPr txBox="1"/>
            <p:nvPr/>
          </p:nvSpPr>
          <p:spPr bwMode="gray">
            <a:xfrm>
              <a:off x="4616642" y="4272748"/>
              <a:ext cx="687786" cy="276999"/>
            </a:xfrm>
            <a:prstGeom prst="rect">
              <a:avLst/>
            </a:prstGeom>
            <a:noFill/>
          </p:spPr>
          <p:txBody>
            <a:bodyPr wrap="square" rtlCol="0">
              <a:spAutoFit/>
            </a:bodyPr>
            <a:lstStyle/>
            <a:p>
              <a:pPr algn="ctr" defTabSz="1216590" fontAlgn="ctr">
                <a:defRPr/>
              </a:pPr>
              <a:r>
                <a:rPr lang="en-US" sz="1200" dirty="0">
                  <a:solidFill>
                    <a:srgbClr val="000000">
                      <a:lumMod val="75000"/>
                      <a:lumOff val="25000"/>
                    </a:srgbClr>
                  </a:solidFill>
                  <a:latin typeface="Huawei Sans" panose="020C0503030203020204" pitchFamily="34" charset="0"/>
                  <a:ea typeface="+mn-ea"/>
                  <a:cs typeface="+mn-ea"/>
                  <a:sym typeface="+mn-lt"/>
                </a:rPr>
                <a:t>DC</a:t>
              </a:r>
            </a:p>
          </p:txBody>
        </p:sp>
      </p:grpSp>
      <p:sp>
        <p:nvSpPr>
          <p:cNvPr id="253" name="文本框 252"/>
          <p:cNvSpPr txBox="1"/>
          <p:nvPr/>
        </p:nvSpPr>
        <p:spPr bwMode="gray">
          <a:xfrm>
            <a:off x="7059652" y="4971348"/>
            <a:ext cx="745717" cy="276999"/>
          </a:xfrm>
          <a:prstGeom prst="rect">
            <a:avLst/>
          </a:prstGeom>
          <a:noFill/>
        </p:spPr>
        <p:txBody>
          <a:bodyPr vert="horz" wrap="square" rtlCol="0">
            <a:spAutoFit/>
          </a:bodyPr>
          <a:lstStyle/>
          <a:p>
            <a:pPr defTabSz="914400" fontAlgn="ctr">
              <a:defRPr/>
            </a:pPr>
            <a:r>
              <a:rPr lang="en-US" sz="1200" dirty="0">
                <a:solidFill>
                  <a:srgbClr val="1D1D1A"/>
                </a:solidFill>
                <a:latin typeface="Huawei Sans" panose="020C0503030203020204" pitchFamily="34" charset="0"/>
                <a:ea typeface="+mn-ea"/>
                <a:cs typeface="+mn-ea"/>
                <a:sym typeface="+mn-lt"/>
              </a:rPr>
              <a:t>Metro 2</a:t>
            </a:r>
          </a:p>
        </p:txBody>
      </p:sp>
      <p:sp>
        <p:nvSpPr>
          <p:cNvPr id="254" name="文本框 253"/>
          <p:cNvSpPr txBox="1"/>
          <p:nvPr/>
        </p:nvSpPr>
        <p:spPr bwMode="gray">
          <a:xfrm>
            <a:off x="8764708" y="3947233"/>
            <a:ext cx="862737" cy="276999"/>
          </a:xfrm>
          <a:prstGeom prst="rect">
            <a:avLst/>
          </a:prstGeom>
          <a:noFill/>
        </p:spPr>
        <p:txBody>
          <a:bodyPr vert="horz" wrap="square" rtlCol="0">
            <a:spAutoFit/>
          </a:bodyPr>
          <a:lstStyle/>
          <a:p>
            <a:pPr fontAlgn="ctr"/>
            <a:r>
              <a:rPr lang="en-US" sz="1200" dirty="0">
                <a:solidFill>
                  <a:srgbClr val="1D1D1A"/>
                </a:solidFill>
                <a:latin typeface="Huawei Sans" panose="020C0503030203020204" pitchFamily="34" charset="0"/>
                <a:ea typeface="+mn-ea"/>
                <a:cs typeface="+mn-ea"/>
                <a:sym typeface="+mn-lt"/>
              </a:rPr>
              <a:t>Backbone</a:t>
            </a:r>
          </a:p>
        </p:txBody>
      </p:sp>
      <p:pic>
        <p:nvPicPr>
          <p:cNvPr id="256"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10646159" y="4640053"/>
            <a:ext cx="270829" cy="221587"/>
          </a:xfrm>
          <a:prstGeom prst="rect">
            <a:avLst/>
          </a:prstGeom>
          <a:noFill/>
        </p:spPr>
      </p:pic>
      <p:sp>
        <p:nvSpPr>
          <p:cNvPr id="257" name="任意多边形 256"/>
          <p:cNvSpPr/>
          <p:nvPr/>
        </p:nvSpPr>
        <p:spPr bwMode="gray">
          <a:xfrm>
            <a:off x="6645518" y="4867268"/>
            <a:ext cx="4116097" cy="629777"/>
          </a:xfrm>
          <a:custGeom>
            <a:avLst/>
            <a:gdLst>
              <a:gd name="connsiteX0" fmla="*/ 0 w 4085617"/>
              <a:gd name="connsiteY0" fmla="*/ 1191843 h 1204237"/>
              <a:gd name="connsiteX1" fmla="*/ 58366 w 4085617"/>
              <a:gd name="connsiteY1" fmla="*/ 1191843 h 1204237"/>
              <a:gd name="connsiteX2" fmla="*/ 1108953 w 4085617"/>
              <a:gd name="connsiteY2" fmla="*/ 1172387 h 1204237"/>
              <a:gd name="connsiteX3" fmla="*/ 1945532 w 4085617"/>
              <a:gd name="connsiteY3" fmla="*/ 831919 h 1204237"/>
              <a:gd name="connsiteX4" fmla="*/ 2422187 w 4085617"/>
              <a:gd name="connsiteY4" fmla="*/ 656821 h 1204237"/>
              <a:gd name="connsiteX5" fmla="*/ 2723745 w 4085617"/>
              <a:gd name="connsiteY5" fmla="*/ 656821 h 1204237"/>
              <a:gd name="connsiteX6" fmla="*/ 2752927 w 4085617"/>
              <a:gd name="connsiteY6" fmla="*/ 238532 h 1204237"/>
              <a:gd name="connsiteX7" fmla="*/ 3229583 w 4085617"/>
              <a:gd name="connsiteY7" fmla="*/ 5068 h 1204237"/>
              <a:gd name="connsiteX8" fmla="*/ 4085617 w 4085617"/>
              <a:gd name="connsiteY8" fmla="*/ 452540 h 1204237"/>
              <a:gd name="connsiteX0" fmla="*/ 0 w 4085617"/>
              <a:gd name="connsiteY0" fmla="*/ 955703 h 968097"/>
              <a:gd name="connsiteX1" fmla="*/ 58366 w 4085617"/>
              <a:gd name="connsiteY1" fmla="*/ 955703 h 968097"/>
              <a:gd name="connsiteX2" fmla="*/ 1108953 w 4085617"/>
              <a:gd name="connsiteY2" fmla="*/ 936247 h 968097"/>
              <a:gd name="connsiteX3" fmla="*/ 1945532 w 4085617"/>
              <a:gd name="connsiteY3" fmla="*/ 595779 h 968097"/>
              <a:gd name="connsiteX4" fmla="*/ 2422187 w 4085617"/>
              <a:gd name="connsiteY4" fmla="*/ 420681 h 968097"/>
              <a:gd name="connsiteX5" fmla="*/ 2723745 w 4085617"/>
              <a:gd name="connsiteY5" fmla="*/ 420681 h 968097"/>
              <a:gd name="connsiteX6" fmla="*/ 2752927 w 4085617"/>
              <a:gd name="connsiteY6" fmla="*/ 2392 h 968097"/>
              <a:gd name="connsiteX7" fmla="*/ 3663923 w 4085617"/>
              <a:gd name="connsiteY7" fmla="*/ 637608 h 968097"/>
              <a:gd name="connsiteX8" fmla="*/ 4085617 w 4085617"/>
              <a:gd name="connsiteY8" fmla="*/ 216400 h 968097"/>
              <a:gd name="connsiteX0" fmla="*/ 0 w 4085617"/>
              <a:gd name="connsiteY0" fmla="*/ 784694 h 797088"/>
              <a:gd name="connsiteX1" fmla="*/ 58366 w 4085617"/>
              <a:gd name="connsiteY1" fmla="*/ 784694 h 797088"/>
              <a:gd name="connsiteX2" fmla="*/ 1108953 w 4085617"/>
              <a:gd name="connsiteY2" fmla="*/ 765238 h 797088"/>
              <a:gd name="connsiteX3" fmla="*/ 1945532 w 4085617"/>
              <a:gd name="connsiteY3" fmla="*/ 424770 h 797088"/>
              <a:gd name="connsiteX4" fmla="*/ 2422187 w 4085617"/>
              <a:gd name="connsiteY4" fmla="*/ 249672 h 797088"/>
              <a:gd name="connsiteX5" fmla="*/ 2723745 w 4085617"/>
              <a:gd name="connsiteY5" fmla="*/ 249672 h 797088"/>
              <a:gd name="connsiteX6" fmla="*/ 3164407 w 4085617"/>
              <a:gd name="connsiteY6" fmla="*/ 463843 h 797088"/>
              <a:gd name="connsiteX7" fmla="*/ 3663923 w 4085617"/>
              <a:gd name="connsiteY7" fmla="*/ 466599 h 797088"/>
              <a:gd name="connsiteX8" fmla="*/ 4085617 w 4085617"/>
              <a:gd name="connsiteY8" fmla="*/ 45391 h 797088"/>
              <a:gd name="connsiteX0" fmla="*/ 0 w 4116097"/>
              <a:gd name="connsiteY0" fmla="*/ 670493 h 682887"/>
              <a:gd name="connsiteX1" fmla="*/ 58366 w 4116097"/>
              <a:gd name="connsiteY1" fmla="*/ 670493 h 682887"/>
              <a:gd name="connsiteX2" fmla="*/ 1108953 w 4116097"/>
              <a:gd name="connsiteY2" fmla="*/ 651037 h 682887"/>
              <a:gd name="connsiteX3" fmla="*/ 1945532 w 4116097"/>
              <a:gd name="connsiteY3" fmla="*/ 310569 h 682887"/>
              <a:gd name="connsiteX4" fmla="*/ 2422187 w 4116097"/>
              <a:gd name="connsiteY4" fmla="*/ 135471 h 682887"/>
              <a:gd name="connsiteX5" fmla="*/ 2723745 w 4116097"/>
              <a:gd name="connsiteY5" fmla="*/ 135471 h 682887"/>
              <a:gd name="connsiteX6" fmla="*/ 3164407 w 4116097"/>
              <a:gd name="connsiteY6" fmla="*/ 349642 h 682887"/>
              <a:gd name="connsiteX7" fmla="*/ 3663923 w 4116097"/>
              <a:gd name="connsiteY7" fmla="*/ 352398 h 682887"/>
              <a:gd name="connsiteX8" fmla="*/ 4116097 w 4116097"/>
              <a:gd name="connsiteY8" fmla="*/ 53110 h 682887"/>
              <a:gd name="connsiteX0" fmla="*/ 0 w 4116097"/>
              <a:gd name="connsiteY0" fmla="*/ 617383 h 629777"/>
              <a:gd name="connsiteX1" fmla="*/ 58366 w 4116097"/>
              <a:gd name="connsiteY1" fmla="*/ 617383 h 629777"/>
              <a:gd name="connsiteX2" fmla="*/ 1108953 w 4116097"/>
              <a:gd name="connsiteY2" fmla="*/ 597927 h 629777"/>
              <a:gd name="connsiteX3" fmla="*/ 1945532 w 4116097"/>
              <a:gd name="connsiteY3" fmla="*/ 257459 h 629777"/>
              <a:gd name="connsiteX4" fmla="*/ 2422187 w 4116097"/>
              <a:gd name="connsiteY4" fmla="*/ 82361 h 629777"/>
              <a:gd name="connsiteX5" fmla="*/ 2723745 w 4116097"/>
              <a:gd name="connsiteY5" fmla="*/ 82361 h 629777"/>
              <a:gd name="connsiteX6" fmla="*/ 3164407 w 4116097"/>
              <a:gd name="connsiteY6" fmla="*/ 296532 h 629777"/>
              <a:gd name="connsiteX7" fmla="*/ 3663923 w 4116097"/>
              <a:gd name="connsiteY7" fmla="*/ 299288 h 629777"/>
              <a:gd name="connsiteX8" fmla="*/ 4116097 w 4116097"/>
              <a:gd name="connsiteY8" fmla="*/ 0 h 629777"/>
              <a:gd name="connsiteX0" fmla="*/ 0 w 4116097"/>
              <a:gd name="connsiteY0" fmla="*/ 617383 h 629777"/>
              <a:gd name="connsiteX1" fmla="*/ 58366 w 4116097"/>
              <a:gd name="connsiteY1" fmla="*/ 617383 h 629777"/>
              <a:gd name="connsiteX2" fmla="*/ 1108953 w 4116097"/>
              <a:gd name="connsiteY2" fmla="*/ 597927 h 629777"/>
              <a:gd name="connsiteX3" fmla="*/ 1945532 w 4116097"/>
              <a:gd name="connsiteY3" fmla="*/ 257459 h 629777"/>
              <a:gd name="connsiteX4" fmla="*/ 2422187 w 4116097"/>
              <a:gd name="connsiteY4" fmla="*/ 82361 h 629777"/>
              <a:gd name="connsiteX5" fmla="*/ 2723745 w 4116097"/>
              <a:gd name="connsiteY5" fmla="*/ 82361 h 629777"/>
              <a:gd name="connsiteX6" fmla="*/ 3164407 w 4116097"/>
              <a:gd name="connsiteY6" fmla="*/ 296532 h 629777"/>
              <a:gd name="connsiteX7" fmla="*/ 3663923 w 4116097"/>
              <a:gd name="connsiteY7" fmla="*/ 299288 h 629777"/>
              <a:gd name="connsiteX8" fmla="*/ 4116097 w 4116097"/>
              <a:gd name="connsiteY8" fmla="*/ 0 h 629777"/>
              <a:gd name="connsiteX0" fmla="*/ 0 w 4116097"/>
              <a:gd name="connsiteY0" fmla="*/ 617383 h 629777"/>
              <a:gd name="connsiteX1" fmla="*/ 58366 w 4116097"/>
              <a:gd name="connsiteY1" fmla="*/ 617383 h 629777"/>
              <a:gd name="connsiteX2" fmla="*/ 1108953 w 4116097"/>
              <a:gd name="connsiteY2" fmla="*/ 597927 h 629777"/>
              <a:gd name="connsiteX3" fmla="*/ 1945532 w 4116097"/>
              <a:gd name="connsiteY3" fmla="*/ 257459 h 629777"/>
              <a:gd name="connsiteX4" fmla="*/ 2422187 w 4116097"/>
              <a:gd name="connsiteY4" fmla="*/ 82361 h 629777"/>
              <a:gd name="connsiteX5" fmla="*/ 2723745 w 4116097"/>
              <a:gd name="connsiteY5" fmla="*/ 82361 h 629777"/>
              <a:gd name="connsiteX6" fmla="*/ 3164407 w 4116097"/>
              <a:gd name="connsiteY6" fmla="*/ 296532 h 629777"/>
              <a:gd name="connsiteX7" fmla="*/ 3663923 w 4116097"/>
              <a:gd name="connsiteY7" fmla="*/ 299288 h 629777"/>
              <a:gd name="connsiteX8" fmla="*/ 4116097 w 4116097"/>
              <a:gd name="connsiteY8" fmla="*/ 0 h 629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16097" h="629777">
                <a:moveTo>
                  <a:pt x="0" y="617383"/>
                </a:moveTo>
                <a:lnTo>
                  <a:pt x="58366" y="617383"/>
                </a:lnTo>
                <a:cubicBezTo>
                  <a:pt x="243191" y="614140"/>
                  <a:pt x="794425" y="657914"/>
                  <a:pt x="1108953" y="597927"/>
                </a:cubicBezTo>
                <a:cubicBezTo>
                  <a:pt x="1423481" y="537940"/>
                  <a:pt x="1726660" y="343387"/>
                  <a:pt x="1945532" y="257459"/>
                </a:cubicBezTo>
                <a:cubicBezTo>
                  <a:pt x="2164404" y="171531"/>
                  <a:pt x="2292485" y="111544"/>
                  <a:pt x="2422187" y="82361"/>
                </a:cubicBezTo>
                <a:cubicBezTo>
                  <a:pt x="2551889" y="53178"/>
                  <a:pt x="2600042" y="46666"/>
                  <a:pt x="2723745" y="82361"/>
                </a:cubicBezTo>
                <a:cubicBezTo>
                  <a:pt x="2847448" y="118056"/>
                  <a:pt x="3007711" y="260378"/>
                  <a:pt x="3164407" y="296532"/>
                </a:cubicBezTo>
                <a:cubicBezTo>
                  <a:pt x="3321103" y="332687"/>
                  <a:pt x="3451968" y="371570"/>
                  <a:pt x="3663923" y="299288"/>
                </a:cubicBezTo>
                <a:cubicBezTo>
                  <a:pt x="3875878" y="227006"/>
                  <a:pt x="3799137" y="304638"/>
                  <a:pt x="4116097" y="0"/>
                </a:cubicBezTo>
              </a:path>
            </a:pathLst>
          </a:custGeom>
          <a:noFill/>
          <a:ln w="28575" cap="flat" cmpd="sng" algn="ctr">
            <a:solidFill>
              <a:srgbClr val="C7000B"/>
            </a:solidFill>
            <a:prstDash val="dash"/>
            <a:miter lim="800000"/>
            <a:headEnd type="arrow" w="med" len="med"/>
            <a:tailEnd type="arrow" w="med" len="med"/>
          </a:ln>
          <a:effectLst/>
        </p:spPr>
        <p:txBody>
          <a:bodyPr wrap="square" rtlCol="0" anchor="ctr"/>
          <a:lstStyle/>
          <a:p>
            <a:pPr algn="ctr" defTabSz="914400" fontAlgn="ctr">
              <a:defRPr/>
            </a:pPr>
            <a:endParaRPr lang="en-US" altLang="zh-CN" sz="1200" kern="0" dirty="0" smtClean="0">
              <a:solidFill>
                <a:srgbClr val="666666"/>
              </a:solidFill>
              <a:latin typeface="Huawei Sans" panose="020C0503030203020204" pitchFamily="34" charset="0"/>
              <a:ea typeface="+mn-ea"/>
              <a:cs typeface="+mn-ea"/>
              <a:sym typeface="+mn-lt"/>
            </a:endParaRPr>
          </a:p>
        </p:txBody>
      </p:sp>
      <p:sp>
        <p:nvSpPr>
          <p:cNvPr id="258" name="任意多边形 257"/>
          <p:cNvSpPr/>
          <p:nvPr/>
        </p:nvSpPr>
        <p:spPr bwMode="gray">
          <a:xfrm>
            <a:off x="6869253" y="3948597"/>
            <a:ext cx="3900791" cy="593387"/>
          </a:xfrm>
          <a:custGeom>
            <a:avLst/>
            <a:gdLst>
              <a:gd name="connsiteX0" fmla="*/ 0 w 3005846"/>
              <a:gd name="connsiteY0" fmla="*/ 0 h 593387"/>
              <a:gd name="connsiteX1" fmla="*/ 768485 w 3005846"/>
              <a:gd name="connsiteY1" fmla="*/ 136187 h 593387"/>
              <a:gd name="connsiteX2" fmla="*/ 1245140 w 3005846"/>
              <a:gd name="connsiteY2" fmla="*/ 398834 h 593387"/>
              <a:gd name="connsiteX3" fmla="*/ 1566153 w 3005846"/>
              <a:gd name="connsiteY3" fmla="*/ 369651 h 593387"/>
              <a:gd name="connsiteX4" fmla="*/ 1935804 w 3005846"/>
              <a:gd name="connsiteY4" fmla="*/ 107004 h 593387"/>
              <a:gd name="connsiteX5" fmla="*/ 2568102 w 3005846"/>
              <a:gd name="connsiteY5" fmla="*/ 223736 h 593387"/>
              <a:gd name="connsiteX6" fmla="*/ 3005846 w 3005846"/>
              <a:gd name="connsiteY6" fmla="*/ 593387 h 593387"/>
              <a:gd name="connsiteX0" fmla="*/ 0 w 3900791"/>
              <a:gd name="connsiteY0" fmla="*/ 0 h 593387"/>
              <a:gd name="connsiteX1" fmla="*/ 1663430 w 3900791"/>
              <a:gd name="connsiteY1" fmla="*/ 136187 h 593387"/>
              <a:gd name="connsiteX2" fmla="*/ 2140085 w 3900791"/>
              <a:gd name="connsiteY2" fmla="*/ 398834 h 593387"/>
              <a:gd name="connsiteX3" fmla="*/ 2461098 w 3900791"/>
              <a:gd name="connsiteY3" fmla="*/ 369651 h 593387"/>
              <a:gd name="connsiteX4" fmla="*/ 2830749 w 3900791"/>
              <a:gd name="connsiteY4" fmla="*/ 107004 h 593387"/>
              <a:gd name="connsiteX5" fmla="*/ 3463047 w 3900791"/>
              <a:gd name="connsiteY5" fmla="*/ 223736 h 593387"/>
              <a:gd name="connsiteX6" fmla="*/ 3900791 w 3900791"/>
              <a:gd name="connsiteY6" fmla="*/ 593387 h 593387"/>
              <a:gd name="connsiteX0" fmla="*/ 0 w 3900791"/>
              <a:gd name="connsiteY0" fmla="*/ 6440 h 599827"/>
              <a:gd name="connsiteX1" fmla="*/ 1663430 w 3900791"/>
              <a:gd name="connsiteY1" fmla="*/ 142627 h 599827"/>
              <a:gd name="connsiteX2" fmla="*/ 2140085 w 3900791"/>
              <a:gd name="connsiteY2" fmla="*/ 405274 h 599827"/>
              <a:gd name="connsiteX3" fmla="*/ 2461098 w 3900791"/>
              <a:gd name="connsiteY3" fmla="*/ 376091 h 599827"/>
              <a:gd name="connsiteX4" fmla="*/ 2830749 w 3900791"/>
              <a:gd name="connsiteY4" fmla="*/ 113444 h 599827"/>
              <a:gd name="connsiteX5" fmla="*/ 3463047 w 3900791"/>
              <a:gd name="connsiteY5" fmla="*/ 230176 h 599827"/>
              <a:gd name="connsiteX6" fmla="*/ 3900791 w 3900791"/>
              <a:gd name="connsiteY6" fmla="*/ 599827 h 599827"/>
              <a:gd name="connsiteX0" fmla="*/ 0 w 3900791"/>
              <a:gd name="connsiteY0" fmla="*/ 0 h 593387"/>
              <a:gd name="connsiteX1" fmla="*/ 914401 w 3900791"/>
              <a:gd name="connsiteY1" fmla="*/ 29183 h 593387"/>
              <a:gd name="connsiteX2" fmla="*/ 1663430 w 3900791"/>
              <a:gd name="connsiteY2" fmla="*/ 136187 h 593387"/>
              <a:gd name="connsiteX3" fmla="*/ 2140085 w 3900791"/>
              <a:gd name="connsiteY3" fmla="*/ 398834 h 593387"/>
              <a:gd name="connsiteX4" fmla="*/ 2461098 w 3900791"/>
              <a:gd name="connsiteY4" fmla="*/ 369651 h 593387"/>
              <a:gd name="connsiteX5" fmla="*/ 2830749 w 3900791"/>
              <a:gd name="connsiteY5" fmla="*/ 107004 h 593387"/>
              <a:gd name="connsiteX6" fmla="*/ 3463047 w 3900791"/>
              <a:gd name="connsiteY6" fmla="*/ 223736 h 593387"/>
              <a:gd name="connsiteX7" fmla="*/ 3900791 w 3900791"/>
              <a:gd name="connsiteY7" fmla="*/ 593387 h 593387"/>
              <a:gd name="connsiteX0" fmla="*/ 0 w 3900791"/>
              <a:gd name="connsiteY0" fmla="*/ 0 h 593387"/>
              <a:gd name="connsiteX1" fmla="*/ 914401 w 3900791"/>
              <a:gd name="connsiteY1" fmla="*/ 29183 h 593387"/>
              <a:gd name="connsiteX2" fmla="*/ 1663430 w 3900791"/>
              <a:gd name="connsiteY2" fmla="*/ 136187 h 593387"/>
              <a:gd name="connsiteX3" fmla="*/ 2140085 w 3900791"/>
              <a:gd name="connsiteY3" fmla="*/ 398834 h 593387"/>
              <a:gd name="connsiteX4" fmla="*/ 2506818 w 3900791"/>
              <a:gd name="connsiteY4" fmla="*/ 415371 h 593387"/>
              <a:gd name="connsiteX5" fmla="*/ 2830749 w 3900791"/>
              <a:gd name="connsiteY5" fmla="*/ 107004 h 593387"/>
              <a:gd name="connsiteX6" fmla="*/ 3463047 w 3900791"/>
              <a:gd name="connsiteY6" fmla="*/ 223736 h 593387"/>
              <a:gd name="connsiteX7" fmla="*/ 3900791 w 3900791"/>
              <a:gd name="connsiteY7" fmla="*/ 593387 h 593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0791" h="593387">
                <a:moveTo>
                  <a:pt x="0" y="0"/>
                </a:moveTo>
                <a:cubicBezTo>
                  <a:pt x="152400" y="8106"/>
                  <a:pt x="637163" y="6485"/>
                  <a:pt x="914401" y="29183"/>
                </a:cubicBezTo>
                <a:cubicBezTo>
                  <a:pt x="1191639" y="51881"/>
                  <a:pt x="1459149" y="74579"/>
                  <a:pt x="1663430" y="136187"/>
                </a:cubicBezTo>
                <a:cubicBezTo>
                  <a:pt x="1867711" y="197796"/>
                  <a:pt x="1999520" y="352303"/>
                  <a:pt x="2140085" y="398834"/>
                </a:cubicBezTo>
                <a:cubicBezTo>
                  <a:pt x="2280650" y="445365"/>
                  <a:pt x="2391707" y="464009"/>
                  <a:pt x="2506818" y="415371"/>
                </a:cubicBezTo>
                <a:cubicBezTo>
                  <a:pt x="2621929" y="366733"/>
                  <a:pt x="2671378" y="138943"/>
                  <a:pt x="2830749" y="107004"/>
                </a:cubicBezTo>
                <a:cubicBezTo>
                  <a:pt x="2990121" y="75065"/>
                  <a:pt x="3284707" y="142672"/>
                  <a:pt x="3463047" y="223736"/>
                </a:cubicBezTo>
                <a:cubicBezTo>
                  <a:pt x="3641387" y="304800"/>
                  <a:pt x="3771089" y="449093"/>
                  <a:pt x="3900791" y="593387"/>
                </a:cubicBezTo>
              </a:path>
            </a:pathLst>
          </a:custGeom>
          <a:noFill/>
          <a:ln w="28575" cap="flat" cmpd="sng" algn="ctr">
            <a:solidFill>
              <a:schemeClr val="bg1">
                <a:lumMod val="75000"/>
              </a:schemeClr>
            </a:solidFill>
            <a:prstDash val="solid"/>
            <a:miter lim="800000"/>
            <a:headEnd type="arrow" w="med" len="med"/>
            <a:tailEnd type="arrow" w="med" len="med"/>
          </a:ln>
          <a:effectLst/>
        </p:spPr>
        <p:txBody>
          <a:bodyPr wrap="square" rtlCol="0" anchor="ctr"/>
          <a:lstStyle/>
          <a:p>
            <a:pPr algn="ctr" defTabSz="914400" fontAlgn="ctr">
              <a:defRPr/>
            </a:pPr>
            <a:endParaRPr lang="en-US" altLang="zh-CN" sz="1200" kern="0" dirty="0" smtClean="0">
              <a:solidFill>
                <a:srgbClr val="666666"/>
              </a:solidFill>
              <a:latin typeface="Huawei Sans" panose="020C0503030203020204" pitchFamily="34" charset="0"/>
              <a:ea typeface="+mn-ea"/>
              <a:cs typeface="+mn-ea"/>
              <a:sym typeface="+mn-lt"/>
            </a:endParaRPr>
          </a:p>
        </p:txBody>
      </p:sp>
      <p:sp>
        <p:nvSpPr>
          <p:cNvPr id="259" name="椭圆 258"/>
          <p:cNvSpPr/>
          <p:nvPr/>
        </p:nvSpPr>
        <p:spPr bwMode="gray">
          <a:xfrm>
            <a:off x="7043514" y="3515555"/>
            <a:ext cx="733280" cy="859098"/>
          </a:xfrm>
          <a:prstGeom prst="ellipse">
            <a:avLst/>
          </a:prstGeom>
          <a:noFill/>
          <a:ln w="3175" cap="flat" cmpd="sng" algn="ctr">
            <a:solidFill>
              <a:srgbClr val="FFFFFF">
                <a:lumMod val="65000"/>
              </a:srgbClr>
            </a:solidFill>
            <a:prstDash val="solid"/>
            <a:miter lim="800000"/>
          </a:ln>
          <a:effectLst/>
        </p:spPr>
        <p:txBody>
          <a:bodyPr wrap="square" rtlCol="0" anchor="ctr"/>
          <a:lstStyle/>
          <a:p>
            <a:pPr algn="ctr" defTabSz="914400" fontAlgn="ctr">
              <a:defRPr/>
            </a:pPr>
            <a:endParaRPr lang="en-US" altLang="zh-CN" sz="1200" kern="0" dirty="0" smtClean="0">
              <a:solidFill>
                <a:srgbClr val="666666"/>
              </a:solidFill>
              <a:latin typeface="Huawei Sans" panose="020C0503030203020204" pitchFamily="34" charset="0"/>
              <a:ea typeface="+mn-ea"/>
              <a:cs typeface="+mn-ea"/>
              <a:sym typeface="+mn-lt"/>
            </a:endParaRPr>
          </a:p>
        </p:txBody>
      </p:sp>
      <p:sp>
        <p:nvSpPr>
          <p:cNvPr id="261" name="任意多边形 260"/>
          <p:cNvSpPr/>
          <p:nvPr/>
        </p:nvSpPr>
        <p:spPr bwMode="gray">
          <a:xfrm>
            <a:off x="6664523" y="4306967"/>
            <a:ext cx="3962400" cy="1074694"/>
          </a:xfrm>
          <a:custGeom>
            <a:avLst/>
            <a:gdLst>
              <a:gd name="connsiteX0" fmla="*/ 0 w 3962400"/>
              <a:gd name="connsiteY0" fmla="*/ 1048645 h 1074694"/>
              <a:gd name="connsiteX1" fmla="*/ 990600 w 3962400"/>
              <a:gd name="connsiteY1" fmla="*/ 1033405 h 1074694"/>
              <a:gd name="connsiteX2" fmla="*/ 1981200 w 3962400"/>
              <a:gd name="connsiteY2" fmla="*/ 660025 h 1074694"/>
              <a:gd name="connsiteX3" fmla="*/ 2316480 w 3962400"/>
              <a:gd name="connsiteY3" fmla="*/ 210445 h 1074694"/>
              <a:gd name="connsiteX4" fmla="*/ 2804160 w 3962400"/>
              <a:gd name="connsiteY4" fmla="*/ 179965 h 1074694"/>
              <a:gd name="connsiteX5" fmla="*/ 3131820 w 3962400"/>
              <a:gd name="connsiteY5" fmla="*/ 4705 h 1074694"/>
              <a:gd name="connsiteX6" fmla="*/ 3962400 w 3962400"/>
              <a:gd name="connsiteY6" fmla="*/ 393325 h 1074694"/>
              <a:gd name="connsiteX7" fmla="*/ 3962400 w 3962400"/>
              <a:gd name="connsiteY7" fmla="*/ 393325 h 1074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62400" h="1074694">
                <a:moveTo>
                  <a:pt x="0" y="1048645"/>
                </a:moveTo>
                <a:cubicBezTo>
                  <a:pt x="330200" y="1073410"/>
                  <a:pt x="660400" y="1098175"/>
                  <a:pt x="990600" y="1033405"/>
                </a:cubicBezTo>
                <a:cubicBezTo>
                  <a:pt x="1320800" y="968635"/>
                  <a:pt x="1760220" y="797185"/>
                  <a:pt x="1981200" y="660025"/>
                </a:cubicBezTo>
                <a:cubicBezTo>
                  <a:pt x="2202180" y="522865"/>
                  <a:pt x="2179320" y="290455"/>
                  <a:pt x="2316480" y="210445"/>
                </a:cubicBezTo>
                <a:cubicBezTo>
                  <a:pt x="2453640" y="130435"/>
                  <a:pt x="2668270" y="214255"/>
                  <a:pt x="2804160" y="179965"/>
                </a:cubicBezTo>
                <a:cubicBezTo>
                  <a:pt x="2940050" y="145675"/>
                  <a:pt x="2938780" y="-30855"/>
                  <a:pt x="3131820" y="4705"/>
                </a:cubicBezTo>
                <a:cubicBezTo>
                  <a:pt x="3324860" y="40265"/>
                  <a:pt x="3962400" y="393325"/>
                  <a:pt x="3962400" y="393325"/>
                </a:cubicBezTo>
                <a:lnTo>
                  <a:pt x="3962400" y="393325"/>
                </a:lnTo>
              </a:path>
            </a:pathLst>
          </a:custGeom>
          <a:noFill/>
          <a:ln w="28575" cap="flat" cmpd="sng" algn="ctr">
            <a:solidFill>
              <a:schemeClr val="bg1">
                <a:lumMod val="75000"/>
              </a:schemeClr>
            </a:solidFill>
            <a:prstDash val="solid"/>
            <a:miter lim="800000"/>
            <a:headEnd type="arrow" w="med" len="med"/>
            <a:tailEnd type="arrow" w="med" len="med"/>
          </a:ln>
          <a:effectLst/>
        </p:spPr>
        <p:txBody>
          <a:bodyPr wrap="square" rtlCol="0" anchor="ctr"/>
          <a:lstStyle/>
          <a:p>
            <a:pPr algn="ctr" defTabSz="914400" fontAlgn="ctr">
              <a:defRPr/>
            </a:pPr>
            <a:endParaRPr lang="en-US" altLang="zh-CN" sz="1200" kern="0" dirty="0" smtClean="0">
              <a:solidFill>
                <a:srgbClr val="666666"/>
              </a:solidFill>
              <a:latin typeface="Huawei Sans" panose="020C0503030203020204" pitchFamily="34" charset="0"/>
              <a:ea typeface="+mn-ea"/>
              <a:cs typeface="+mn-ea"/>
              <a:sym typeface="+mn-lt"/>
            </a:endParaRPr>
          </a:p>
        </p:txBody>
      </p:sp>
      <p:sp>
        <p:nvSpPr>
          <p:cNvPr id="262" name="任意多边形 261"/>
          <p:cNvSpPr/>
          <p:nvPr/>
        </p:nvSpPr>
        <p:spPr bwMode="gray">
          <a:xfrm>
            <a:off x="6899655" y="4054767"/>
            <a:ext cx="3703320" cy="975623"/>
          </a:xfrm>
          <a:custGeom>
            <a:avLst/>
            <a:gdLst>
              <a:gd name="connsiteX0" fmla="*/ 0 w 3703320"/>
              <a:gd name="connsiteY0" fmla="*/ 0 h 975623"/>
              <a:gd name="connsiteX1" fmla="*/ 883920 w 3703320"/>
              <a:gd name="connsiteY1" fmla="*/ 45720 h 975623"/>
              <a:gd name="connsiteX2" fmla="*/ 1699260 w 3703320"/>
              <a:gd name="connsiteY2" fmla="*/ 220980 h 975623"/>
              <a:gd name="connsiteX3" fmla="*/ 2072640 w 3703320"/>
              <a:gd name="connsiteY3" fmla="*/ 746760 h 975623"/>
              <a:gd name="connsiteX4" fmla="*/ 2552700 w 3703320"/>
              <a:gd name="connsiteY4" fmla="*/ 784860 h 975623"/>
              <a:gd name="connsiteX5" fmla="*/ 2903220 w 3703320"/>
              <a:gd name="connsiteY5" fmla="*/ 975360 h 975623"/>
              <a:gd name="connsiteX6" fmla="*/ 3703320 w 3703320"/>
              <a:gd name="connsiteY6" fmla="*/ 739140 h 975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03320" h="975623">
                <a:moveTo>
                  <a:pt x="0" y="0"/>
                </a:moveTo>
                <a:cubicBezTo>
                  <a:pt x="300355" y="4445"/>
                  <a:pt x="600710" y="8890"/>
                  <a:pt x="883920" y="45720"/>
                </a:cubicBezTo>
                <a:cubicBezTo>
                  <a:pt x="1167130" y="82550"/>
                  <a:pt x="1501140" y="104140"/>
                  <a:pt x="1699260" y="220980"/>
                </a:cubicBezTo>
                <a:cubicBezTo>
                  <a:pt x="1897380" y="337820"/>
                  <a:pt x="1930400" y="652780"/>
                  <a:pt x="2072640" y="746760"/>
                </a:cubicBezTo>
                <a:cubicBezTo>
                  <a:pt x="2214880" y="840740"/>
                  <a:pt x="2414270" y="746760"/>
                  <a:pt x="2552700" y="784860"/>
                </a:cubicBezTo>
                <a:cubicBezTo>
                  <a:pt x="2691130" y="822960"/>
                  <a:pt x="2711450" y="982980"/>
                  <a:pt x="2903220" y="975360"/>
                </a:cubicBezTo>
                <a:cubicBezTo>
                  <a:pt x="3094990" y="967740"/>
                  <a:pt x="3399155" y="853440"/>
                  <a:pt x="3703320" y="739140"/>
                </a:cubicBezTo>
              </a:path>
            </a:pathLst>
          </a:custGeom>
          <a:noFill/>
          <a:ln w="28575" cap="flat" cmpd="sng" algn="ctr">
            <a:solidFill>
              <a:srgbClr val="C7000B"/>
            </a:solidFill>
            <a:prstDash val="dash"/>
            <a:miter lim="800000"/>
            <a:headEnd type="arrow" w="med" len="med"/>
            <a:tailEnd type="arrow" w="med" len="med"/>
          </a:ln>
          <a:effectLst/>
        </p:spPr>
        <p:txBody>
          <a:bodyPr wrap="square" rtlCol="0" anchor="ctr"/>
          <a:lstStyle/>
          <a:p>
            <a:pPr algn="ctr" defTabSz="914400" fontAlgn="ctr">
              <a:defRPr/>
            </a:pPr>
            <a:endParaRPr lang="en-US" altLang="zh-CN" sz="1200" kern="0" dirty="0" smtClean="0">
              <a:solidFill>
                <a:srgbClr val="666666"/>
              </a:solidFill>
              <a:latin typeface="Huawei Sans" panose="020C0503030203020204" pitchFamily="34" charset="0"/>
              <a:ea typeface="+mn-ea"/>
              <a:cs typeface="+mn-ea"/>
              <a:sym typeface="+mn-lt"/>
            </a:endParaRPr>
          </a:p>
        </p:txBody>
      </p:sp>
      <p:cxnSp>
        <p:nvCxnSpPr>
          <p:cNvPr id="7" name="直接箭头连接符 6"/>
          <p:cNvCxnSpPr/>
          <p:nvPr/>
        </p:nvCxnSpPr>
        <p:spPr bwMode="gray">
          <a:xfrm>
            <a:off x="9987685" y="5345350"/>
            <a:ext cx="468000" cy="0"/>
          </a:xfrm>
          <a:prstGeom prst="straightConnector1">
            <a:avLst/>
          </a:prstGeom>
          <a:noFill/>
          <a:ln w="28575" cap="flat" cmpd="sng" algn="ctr">
            <a:solidFill>
              <a:schemeClr val="bg1">
                <a:lumMod val="75000"/>
              </a:schemeClr>
            </a:solidFill>
            <a:prstDash val="solid"/>
            <a:miter lim="800000"/>
            <a:headEnd type="arrow" w="med" len="med"/>
            <a:tailEnd type="arrow" w="med" len="med"/>
          </a:ln>
          <a:effectLst/>
        </p:spPr>
      </p:cxnSp>
      <p:cxnSp>
        <p:nvCxnSpPr>
          <p:cNvPr id="263" name="直接箭头连接符 262"/>
          <p:cNvCxnSpPr/>
          <p:nvPr/>
        </p:nvCxnSpPr>
        <p:spPr bwMode="gray">
          <a:xfrm>
            <a:off x="9987685" y="5549540"/>
            <a:ext cx="468000" cy="0"/>
          </a:xfrm>
          <a:prstGeom prst="straightConnector1">
            <a:avLst/>
          </a:prstGeom>
          <a:noFill/>
          <a:ln w="28575" cap="flat" cmpd="sng" algn="ctr">
            <a:solidFill>
              <a:srgbClr val="C7000B"/>
            </a:solidFill>
            <a:prstDash val="dash"/>
            <a:miter lim="800000"/>
            <a:headEnd type="arrow" w="med" len="med"/>
            <a:tailEnd type="arrow" w="med" len="med"/>
          </a:ln>
          <a:effectLst/>
        </p:spPr>
      </p:cxnSp>
      <p:sp>
        <p:nvSpPr>
          <p:cNvPr id="264" name="文本框 263"/>
          <p:cNvSpPr txBox="1"/>
          <p:nvPr/>
        </p:nvSpPr>
        <p:spPr bwMode="gray">
          <a:xfrm>
            <a:off x="10518709" y="5206851"/>
            <a:ext cx="1189749" cy="276999"/>
          </a:xfrm>
          <a:prstGeom prst="rect">
            <a:avLst/>
          </a:prstGeom>
          <a:noFill/>
        </p:spPr>
        <p:txBody>
          <a:bodyPr vert="horz" wrap="square" rtlCol="0">
            <a:spAutoFit/>
          </a:bodyPr>
          <a:lstStyle/>
          <a:p>
            <a:pPr fontAlgn="ctr"/>
            <a:r>
              <a:rPr lang="en-US" sz="1200" dirty="0">
                <a:solidFill>
                  <a:srgbClr val="1D1D1A"/>
                </a:solidFill>
                <a:latin typeface="Huawei Sans" panose="020C0503030203020204" pitchFamily="34" charset="0"/>
                <a:cs typeface="+mn-ea"/>
                <a:sym typeface="+mn-lt"/>
              </a:rPr>
              <a:t>Common links</a:t>
            </a:r>
          </a:p>
        </p:txBody>
      </p:sp>
      <p:sp>
        <p:nvSpPr>
          <p:cNvPr id="265" name="文本框 264"/>
          <p:cNvSpPr txBox="1"/>
          <p:nvPr/>
        </p:nvSpPr>
        <p:spPr bwMode="gray">
          <a:xfrm>
            <a:off x="10518709" y="5411040"/>
            <a:ext cx="1269899" cy="276999"/>
          </a:xfrm>
          <a:prstGeom prst="rect">
            <a:avLst/>
          </a:prstGeom>
          <a:noFill/>
        </p:spPr>
        <p:txBody>
          <a:bodyPr vert="horz" wrap="square" rtlCol="0">
            <a:spAutoFit/>
          </a:bodyPr>
          <a:lstStyle/>
          <a:p>
            <a:pPr fontAlgn="ctr"/>
            <a:r>
              <a:rPr lang="en-US" sz="1200" dirty="0">
                <a:solidFill>
                  <a:srgbClr val="1D1D1A"/>
                </a:solidFill>
                <a:latin typeface="Huawei Sans" panose="020C0503030203020204" pitchFamily="34" charset="0"/>
                <a:cs typeface="+mn-ea"/>
                <a:sym typeface="+mn-lt"/>
              </a:rPr>
              <a:t>Low-delay links</a:t>
            </a:r>
          </a:p>
        </p:txBody>
      </p:sp>
      <p:pic>
        <p:nvPicPr>
          <p:cNvPr id="269" name="图片 26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8552763" y="3071403"/>
            <a:ext cx="1129986" cy="208400"/>
          </a:xfrm>
          <a:prstGeom prst="rect">
            <a:avLst/>
          </a:prstGeom>
        </p:spPr>
      </p:pic>
      <p:cxnSp>
        <p:nvCxnSpPr>
          <p:cNvPr id="270" name="直接连接符 9">
            <a:extLst>
              <a:ext uri="{FF2B5EF4-FFF2-40B4-BE49-F238E27FC236}">
                <a16:creationId xmlns="" xmlns:a16="http://schemas.microsoft.com/office/drawing/2014/main" id="{1CCB6EA3-F9E8-49C4-ACEB-B2058B897A3E}"/>
              </a:ext>
            </a:extLst>
          </p:cNvPr>
          <p:cNvCxnSpPr>
            <a:cxnSpLocks/>
          </p:cNvCxnSpPr>
          <p:nvPr>
            <p:custDataLst>
              <p:tags r:id="rId1"/>
            </p:custDataLst>
          </p:nvPr>
        </p:nvCxnSpPr>
        <p:spPr bwMode="gray">
          <a:xfrm flipV="1">
            <a:off x="7878346" y="3286521"/>
            <a:ext cx="935515" cy="551977"/>
          </a:xfrm>
          <a:prstGeom prst="line">
            <a:avLst/>
          </a:prstGeom>
          <a:noFill/>
          <a:ln w="12700" cap="flat" cmpd="sng" algn="ctr">
            <a:solidFill>
              <a:schemeClr val="bg1">
                <a:lumMod val="50000"/>
              </a:schemeClr>
            </a:solidFill>
            <a:prstDash val="dash"/>
            <a:round/>
            <a:headEnd type="none" w="med" len="med"/>
            <a:tailEnd type="triangle" w="med" len="med"/>
          </a:ln>
        </p:spPr>
      </p:cxnSp>
      <p:cxnSp>
        <p:nvCxnSpPr>
          <p:cNvPr id="271" name="直接连接符 9">
            <a:extLst>
              <a:ext uri="{FF2B5EF4-FFF2-40B4-BE49-F238E27FC236}">
                <a16:creationId xmlns="" xmlns:a16="http://schemas.microsoft.com/office/drawing/2014/main" id="{1CCB6EA3-F9E8-49C4-ACEB-B2058B897A3E}"/>
              </a:ext>
            </a:extLst>
          </p:cNvPr>
          <p:cNvCxnSpPr>
            <a:cxnSpLocks/>
          </p:cNvCxnSpPr>
          <p:nvPr>
            <p:custDataLst>
              <p:tags r:id="rId2"/>
            </p:custDataLst>
          </p:nvPr>
        </p:nvCxnSpPr>
        <p:spPr bwMode="gray">
          <a:xfrm flipH="1" flipV="1">
            <a:off x="9616308" y="3307855"/>
            <a:ext cx="1183710" cy="825627"/>
          </a:xfrm>
          <a:prstGeom prst="line">
            <a:avLst/>
          </a:prstGeom>
          <a:noFill/>
          <a:ln w="12700" cap="flat" cmpd="sng" algn="ctr">
            <a:solidFill>
              <a:schemeClr val="bg1">
                <a:lumMod val="50000"/>
              </a:schemeClr>
            </a:solidFill>
            <a:prstDash val="dash"/>
            <a:round/>
            <a:headEnd type="triangle" w="med" len="med"/>
            <a:tailEnd type="none" w="med" len="med"/>
          </a:ln>
        </p:spPr>
      </p:cxnSp>
      <p:sp>
        <p:nvSpPr>
          <p:cNvPr id="272" name="文本框 271"/>
          <p:cNvSpPr txBox="1"/>
          <p:nvPr/>
        </p:nvSpPr>
        <p:spPr bwMode="gray">
          <a:xfrm>
            <a:off x="8110255" y="3365514"/>
            <a:ext cx="1002852" cy="608686"/>
          </a:xfrm>
          <a:prstGeom prst="rect">
            <a:avLst/>
          </a:prstGeom>
          <a:solidFill>
            <a:schemeClr val="bg1"/>
          </a:solidFill>
        </p:spPr>
        <p:txBody>
          <a:bodyPr vert="horz" wrap="square" rtlCol="0">
            <a:noAutofit/>
          </a:bodyPr>
          <a:lstStyle/>
          <a:p>
            <a:pPr algn="ctr" fontAlgn="ctr"/>
            <a:r>
              <a:rPr lang="en-US" sz="1200" dirty="0">
                <a:solidFill>
                  <a:srgbClr val="1D1D1A"/>
                </a:solidFill>
                <a:latin typeface="Huawei Sans" panose="020C0503030203020204" pitchFamily="34" charset="0"/>
                <a:cs typeface="+mn-ea"/>
                <a:sym typeface="+mn-lt"/>
              </a:rPr>
              <a:t>Network information collection</a:t>
            </a:r>
          </a:p>
        </p:txBody>
      </p:sp>
      <p:sp>
        <p:nvSpPr>
          <p:cNvPr id="273" name="文本框 272"/>
          <p:cNvSpPr txBox="1"/>
          <p:nvPr/>
        </p:nvSpPr>
        <p:spPr bwMode="gray">
          <a:xfrm>
            <a:off x="9498128" y="3365514"/>
            <a:ext cx="1263487" cy="417182"/>
          </a:xfrm>
          <a:prstGeom prst="rect">
            <a:avLst/>
          </a:prstGeom>
          <a:solidFill>
            <a:schemeClr val="bg1"/>
          </a:solidFill>
        </p:spPr>
        <p:txBody>
          <a:bodyPr vert="horz" wrap="square" rtlCol="0">
            <a:noAutofit/>
          </a:bodyPr>
          <a:lstStyle/>
          <a:p>
            <a:pPr algn="ctr" fontAlgn="ctr"/>
            <a:r>
              <a:rPr lang="en-US" sz="1200" dirty="0">
                <a:solidFill>
                  <a:srgbClr val="1D1D1A"/>
                </a:solidFill>
                <a:latin typeface="Huawei Sans" panose="020C0503030203020204" pitchFamily="34" charset="0"/>
                <a:cs typeface="+mn-ea"/>
                <a:sym typeface="+mn-lt"/>
              </a:rPr>
              <a:t>Low-delay path orchestration</a:t>
            </a:r>
          </a:p>
        </p:txBody>
      </p:sp>
      <p:grpSp>
        <p:nvGrpSpPr>
          <p:cNvPr id="19" name="组合 18"/>
          <p:cNvGrpSpPr/>
          <p:nvPr/>
        </p:nvGrpSpPr>
        <p:grpSpPr bwMode="gray">
          <a:xfrm>
            <a:off x="6052776" y="2932812"/>
            <a:ext cx="2357410" cy="646331"/>
            <a:chOff x="6119310" y="6473517"/>
            <a:chExt cx="2357410" cy="646331"/>
          </a:xfrm>
        </p:grpSpPr>
        <p:sp>
          <p:nvSpPr>
            <p:cNvPr id="274" name="文本框 273"/>
            <p:cNvSpPr txBox="1"/>
            <p:nvPr/>
          </p:nvSpPr>
          <p:spPr bwMode="gray">
            <a:xfrm>
              <a:off x="6251420" y="6473517"/>
              <a:ext cx="2225300" cy="646331"/>
            </a:xfrm>
            <a:prstGeom prst="rect">
              <a:avLst/>
            </a:prstGeom>
            <a:noFill/>
          </p:spPr>
          <p:txBody>
            <a:bodyPr vert="horz" wrap="square" rtlCol="0">
              <a:spAutoFit/>
            </a:bodyPr>
            <a:lstStyle>
              <a:defPPr>
                <a:defRPr lang="en-US"/>
              </a:defPPr>
              <a:lvl1pPr marR="0" lvl="0" indent="0" fontAlgn="auto">
                <a:lnSpc>
                  <a:spcPct val="100000"/>
                </a:lnSpc>
                <a:spcBef>
                  <a:spcPts val="0"/>
                </a:spcBef>
                <a:spcAft>
                  <a:spcPts val="0"/>
                </a:spcAft>
                <a:buClrTx/>
                <a:buSzTx/>
                <a:buFontTx/>
                <a:buNone/>
                <a:tabLst/>
                <a:defRPr kumimoji="0" sz="1200" b="0" i="0" u="none" strike="noStrike" cap="none" spc="0" normalizeH="0" baseline="0">
                  <a:ln>
                    <a:noFill/>
                  </a:ln>
                  <a:solidFill>
                    <a:sysClr val="windowText" lastClr="000000"/>
                  </a:solidFill>
                  <a:effectLst/>
                  <a:uLnTx/>
                  <a:uFillTx/>
                  <a:cs typeface="+mn-ea"/>
                </a:defRPr>
              </a:lvl1pPr>
            </a:lstStyle>
            <a:p>
              <a:pPr fontAlgn="ctr"/>
              <a:r>
                <a:rPr lang="en-US" dirty="0">
                  <a:latin typeface="Huawei Sans" panose="020C0503030203020204" pitchFamily="34" charset="0"/>
                </a:rPr>
                <a:t>The controller orchestrates service paths based on service delay requirements.</a:t>
              </a:r>
            </a:p>
          </p:txBody>
        </p:sp>
        <p:sp>
          <p:nvSpPr>
            <p:cNvPr id="275" name="椭圆 274"/>
            <p:cNvSpPr/>
            <p:nvPr/>
          </p:nvSpPr>
          <p:spPr bwMode="gray">
            <a:xfrm>
              <a:off x="6119310" y="6538045"/>
              <a:ext cx="159029" cy="159029"/>
            </a:xfrm>
            <a:prstGeom prst="ellipse">
              <a:avLst/>
            </a:prstGeom>
            <a:noFill/>
            <a:ln w="3175" cap="flat" cmpd="sng" algn="ctr">
              <a:solidFill>
                <a:srgbClr val="231815"/>
              </a:solidFill>
              <a:prstDash val="solid"/>
              <a:miter lim="800000"/>
            </a:ln>
            <a:effectLst/>
          </p:spPr>
          <p:txBody>
            <a:bodyPr wrap="square"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uLnTx/>
                  <a:uFillTx/>
                  <a:latin typeface="Huawei Sans" panose="020C0503030203020204" pitchFamily="34" charset="0"/>
                  <a:ea typeface="+mn-ea"/>
                  <a:cs typeface="+mn-ea"/>
                  <a:sym typeface="+mn-lt"/>
                </a:rPr>
                <a:t>1</a:t>
              </a:r>
            </a:p>
          </p:txBody>
        </p:sp>
      </p:grpSp>
      <p:grpSp>
        <p:nvGrpSpPr>
          <p:cNvPr id="276" name="组合 275"/>
          <p:cNvGrpSpPr/>
          <p:nvPr/>
        </p:nvGrpSpPr>
        <p:grpSpPr bwMode="gray">
          <a:xfrm>
            <a:off x="7895192" y="5713796"/>
            <a:ext cx="3904685" cy="461665"/>
            <a:chOff x="6119310" y="6454467"/>
            <a:chExt cx="3904685" cy="461665"/>
          </a:xfrm>
        </p:grpSpPr>
        <p:sp>
          <p:nvSpPr>
            <p:cNvPr id="277" name="文本框 276"/>
            <p:cNvSpPr txBox="1"/>
            <p:nvPr/>
          </p:nvSpPr>
          <p:spPr bwMode="gray">
            <a:xfrm>
              <a:off x="6251419" y="6454467"/>
              <a:ext cx="3772576" cy="461665"/>
            </a:xfrm>
            <a:prstGeom prst="rect">
              <a:avLst/>
            </a:prstGeom>
            <a:noFill/>
          </p:spPr>
          <p:txBody>
            <a:bodyPr vert="horz" wrap="square" rtlCol="0">
              <a:spAutoFit/>
            </a:bodyPr>
            <a:lstStyle>
              <a:defPPr>
                <a:defRPr lang="en-US"/>
              </a:defPPr>
              <a:lvl1pPr marR="0" lvl="0" indent="0" fontAlgn="auto">
                <a:lnSpc>
                  <a:spcPct val="100000"/>
                </a:lnSpc>
                <a:spcBef>
                  <a:spcPts val="0"/>
                </a:spcBef>
                <a:spcAft>
                  <a:spcPts val="0"/>
                </a:spcAft>
                <a:buClrTx/>
                <a:buSzTx/>
                <a:buFontTx/>
                <a:buNone/>
                <a:tabLst/>
                <a:defRPr kumimoji="0" sz="1200" b="0" i="0" u="none" strike="noStrike" cap="none" spc="0" normalizeH="0" baseline="0">
                  <a:ln>
                    <a:noFill/>
                  </a:ln>
                  <a:solidFill>
                    <a:sysClr val="windowText" lastClr="000000"/>
                  </a:solidFill>
                  <a:effectLst/>
                  <a:uLnTx/>
                  <a:uFillTx/>
                  <a:cs typeface="+mn-ea"/>
                </a:defRPr>
              </a:lvl1pPr>
            </a:lstStyle>
            <a:p>
              <a:pPr fontAlgn="ctr"/>
              <a:r>
                <a:rPr lang="en-US" dirty="0">
                  <a:latin typeface="Huawei Sans" panose="020C0503030203020204" pitchFamily="34" charset="0"/>
                </a:rPr>
                <a:t>Some services are flexibly and dynamically steered to other paths based on link loads and delay.</a:t>
              </a:r>
            </a:p>
          </p:txBody>
        </p:sp>
        <p:sp>
          <p:nvSpPr>
            <p:cNvPr id="278" name="椭圆 277"/>
            <p:cNvSpPr/>
            <p:nvPr/>
          </p:nvSpPr>
          <p:spPr bwMode="gray">
            <a:xfrm>
              <a:off x="6119310" y="6538045"/>
              <a:ext cx="159029" cy="159029"/>
            </a:xfrm>
            <a:prstGeom prst="ellipse">
              <a:avLst/>
            </a:prstGeom>
            <a:noFill/>
            <a:ln w="3175" cap="flat" cmpd="sng" algn="ctr">
              <a:solidFill>
                <a:srgbClr val="231815"/>
              </a:solidFill>
              <a:prstDash val="solid"/>
              <a:miter lim="800000"/>
            </a:ln>
            <a:effectLst/>
          </p:spPr>
          <p:txBody>
            <a:bodyPr wrap="square"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uLnTx/>
                  <a:uFillTx/>
                  <a:latin typeface="Huawei Sans" panose="020C0503030203020204" pitchFamily="34" charset="0"/>
                  <a:ea typeface="+mn-ea"/>
                  <a:cs typeface="+mn-ea"/>
                  <a:sym typeface="+mn-lt"/>
                </a:rPr>
                <a:t>2</a:t>
              </a:r>
            </a:p>
          </p:txBody>
        </p:sp>
      </p:grpSp>
      <p:grpSp>
        <p:nvGrpSpPr>
          <p:cNvPr id="279" name="组合 278"/>
          <p:cNvGrpSpPr/>
          <p:nvPr/>
        </p:nvGrpSpPr>
        <p:grpSpPr bwMode="gray">
          <a:xfrm>
            <a:off x="6052776" y="5721016"/>
            <a:ext cx="1831146" cy="461665"/>
            <a:chOff x="6119310" y="6473517"/>
            <a:chExt cx="1831146" cy="461665"/>
          </a:xfrm>
        </p:grpSpPr>
        <p:sp>
          <p:nvSpPr>
            <p:cNvPr id="280" name="文本框 279"/>
            <p:cNvSpPr txBox="1"/>
            <p:nvPr/>
          </p:nvSpPr>
          <p:spPr bwMode="gray">
            <a:xfrm>
              <a:off x="6251419" y="6473517"/>
              <a:ext cx="1699037" cy="461665"/>
            </a:xfrm>
            <a:prstGeom prst="rect">
              <a:avLst/>
            </a:prstGeom>
            <a:noFill/>
          </p:spPr>
          <p:txBody>
            <a:bodyPr vert="horz" wrap="square" rtlCol="0">
              <a:spAutoFit/>
            </a:bodyPr>
            <a:lstStyle>
              <a:defPPr>
                <a:defRPr lang="en-US"/>
              </a:defPPr>
              <a:lvl1pPr marR="0" lvl="0" indent="0" fontAlgn="auto">
                <a:lnSpc>
                  <a:spcPct val="100000"/>
                </a:lnSpc>
                <a:spcBef>
                  <a:spcPts val="0"/>
                </a:spcBef>
                <a:spcAft>
                  <a:spcPts val="0"/>
                </a:spcAft>
                <a:buClrTx/>
                <a:buSzTx/>
                <a:buFontTx/>
                <a:buNone/>
                <a:tabLst/>
                <a:defRPr kumimoji="0" sz="1200" b="0" i="0" u="none" strike="noStrike" cap="none" spc="0" normalizeH="0" baseline="0">
                  <a:ln>
                    <a:noFill/>
                  </a:ln>
                  <a:solidFill>
                    <a:sysClr val="windowText" lastClr="000000"/>
                  </a:solidFill>
                  <a:effectLst/>
                  <a:uLnTx/>
                  <a:uFillTx/>
                  <a:cs typeface="+mn-ea"/>
                </a:defRPr>
              </a:lvl1pPr>
            </a:lstStyle>
            <a:p>
              <a:pPr fontAlgn="ctr"/>
              <a:r>
                <a:rPr lang="en-US" dirty="0">
                  <a:latin typeface="Huawei Sans" panose="020C0503030203020204" pitchFamily="34" charset="0"/>
                </a:rPr>
                <a:t>SRv6 L3VPN provides service isolation.</a:t>
              </a:r>
            </a:p>
          </p:txBody>
        </p:sp>
        <p:sp>
          <p:nvSpPr>
            <p:cNvPr id="281" name="椭圆 280"/>
            <p:cNvSpPr/>
            <p:nvPr/>
          </p:nvSpPr>
          <p:spPr bwMode="gray">
            <a:xfrm>
              <a:off x="6119310" y="6538045"/>
              <a:ext cx="159029" cy="159029"/>
            </a:xfrm>
            <a:prstGeom prst="ellipse">
              <a:avLst/>
            </a:prstGeom>
            <a:noFill/>
            <a:ln w="3175" cap="flat" cmpd="sng" algn="ctr">
              <a:solidFill>
                <a:srgbClr val="231815"/>
              </a:solidFill>
              <a:prstDash val="solid"/>
              <a:miter lim="800000"/>
            </a:ln>
            <a:effectLst/>
          </p:spPr>
          <p:txBody>
            <a:bodyPr wrap="square"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uLnTx/>
                  <a:uFillTx/>
                  <a:latin typeface="Huawei Sans" panose="020C0503030203020204" pitchFamily="34" charset="0"/>
                  <a:ea typeface="+mn-ea"/>
                  <a:cs typeface="+mn-ea"/>
                  <a:sym typeface="+mn-lt"/>
                </a:rPr>
                <a:t>3</a:t>
              </a:r>
            </a:p>
          </p:txBody>
        </p:sp>
      </p:grpSp>
      <p:sp>
        <p:nvSpPr>
          <p:cNvPr id="252" name="文本框 251"/>
          <p:cNvSpPr txBox="1"/>
          <p:nvPr/>
        </p:nvSpPr>
        <p:spPr bwMode="gray">
          <a:xfrm>
            <a:off x="7057196" y="3636915"/>
            <a:ext cx="745717" cy="276999"/>
          </a:xfrm>
          <a:prstGeom prst="rect">
            <a:avLst/>
          </a:prstGeom>
          <a:noFill/>
        </p:spPr>
        <p:txBody>
          <a:bodyPr vert="horz" wrap="square" rtlCol="0">
            <a:spAutoFit/>
          </a:bodyPr>
          <a:lstStyle/>
          <a:p>
            <a:pPr defTabSz="914400" fontAlgn="ctr">
              <a:defRPr/>
            </a:pPr>
            <a:r>
              <a:rPr lang="en-US" sz="1200" dirty="0">
                <a:solidFill>
                  <a:srgbClr val="1D1D1A"/>
                </a:solidFill>
                <a:latin typeface="Huawei Sans" panose="020C0503030203020204" pitchFamily="34" charset="0"/>
                <a:ea typeface="+mn-ea"/>
                <a:cs typeface="+mn-ea"/>
                <a:sym typeface="+mn-lt"/>
              </a:rPr>
              <a:t>Metro 1</a:t>
            </a:r>
          </a:p>
        </p:txBody>
      </p:sp>
      <p:sp>
        <p:nvSpPr>
          <p:cNvPr id="93" name="五边形 92"/>
          <p:cNvSpPr/>
          <p:nvPr/>
        </p:nvSpPr>
        <p:spPr bwMode="gray">
          <a:xfrm>
            <a:off x="6223560" y="124239"/>
            <a:ext cx="720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SRv6</a:t>
            </a:r>
            <a:endParaRPr lang="zh-CN" alt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燕尾形 93"/>
          <p:cNvSpPr/>
          <p:nvPr/>
        </p:nvSpPr>
        <p:spPr bwMode="gray">
          <a:xfrm>
            <a:off x="6853694" y="124239"/>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Network Slicing</a:t>
            </a:r>
          </a:p>
        </p:txBody>
      </p:sp>
      <p:sp>
        <p:nvSpPr>
          <p:cNvPr id="95" name="燕尾形 94"/>
          <p:cNvSpPr/>
          <p:nvPr/>
        </p:nvSpPr>
        <p:spPr bwMode="gray">
          <a:xfrm>
            <a:off x="8203828" y="124239"/>
            <a:ext cx="23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In-band </a:t>
            </a:r>
            <a:r>
              <a:rPr lang="en-US" altLang="zh-CN" sz="1200" kern="0" dirty="0" smtClean="0">
                <a:latin typeface="Huawei Sans" panose="020C0503030203020204" pitchFamily="34" charset="0"/>
                <a:ea typeface="方正兰亭黑简体" panose="02000000000000000000" pitchFamily="2" charset="-122"/>
                <a:sym typeface="Huawei Sans" panose="020C0503030203020204" pitchFamily="34" charset="0"/>
              </a:rPr>
              <a:t>Flow Measurement</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燕尾形 95"/>
          <p:cNvSpPr/>
          <p:nvPr/>
        </p:nvSpPr>
        <p:spPr bwMode="gray">
          <a:xfrm>
            <a:off x="10453962" y="124239"/>
            <a:ext cx="1296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New Multicast</a:t>
            </a:r>
          </a:p>
        </p:txBody>
      </p:sp>
    </p:spTree>
    <p:extLst>
      <p:ext uri="{BB962C8B-B14F-4D97-AF65-F5344CB8AC3E}">
        <p14:creationId xmlns:p14="http://schemas.microsoft.com/office/powerpoint/2010/main" val="229568852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Multi-Service Bearer Through Network Slicing in a Power Company</a:t>
            </a:r>
            <a:endParaRPr lang="en-US" dirty="0"/>
          </a:p>
        </p:txBody>
      </p:sp>
      <p:sp>
        <p:nvSpPr>
          <p:cNvPr id="4" name="平行四边形 85"/>
          <p:cNvSpPr/>
          <p:nvPr/>
        </p:nvSpPr>
        <p:spPr bwMode="gray">
          <a:xfrm>
            <a:off x="3138285" y="5247403"/>
            <a:ext cx="5136885" cy="899476"/>
          </a:xfrm>
          <a:prstGeom prst="parallelogram">
            <a:avLst>
              <a:gd name="adj" fmla="val 88195"/>
            </a:avLst>
          </a:prstGeom>
          <a:solidFill>
            <a:srgbClr val="F2F2F2">
              <a:alpha val="70980"/>
            </a:srgbClr>
          </a:solidFill>
          <a:ln w="12700">
            <a:noFill/>
          </a:ln>
          <a:effectLst>
            <a:outerShdw blurRad="50800" dist="38100" dir="2700000" algn="tl" rotWithShape="0">
              <a:prstClr val="black">
                <a:alpha val="40000"/>
              </a:prstClr>
            </a:outerShdw>
          </a:effectLst>
        </p:spPr>
        <p:txBody>
          <a:bodyPr wrap="square" lIns="0" tIns="0" rIns="0" bIns="0" anchor="ctr" anchorCtr="0"/>
          <a:lstStyle/>
          <a:p>
            <a:pPr algn="ctr" defTabSz="646805" fontAlgn="ctr">
              <a:spcBef>
                <a:spcPct val="0"/>
              </a:spcBef>
              <a:spcAft>
                <a:spcPts val="189"/>
              </a:spcAft>
              <a:buClr>
                <a:srgbClr val="C00000"/>
              </a:buClr>
              <a:buSzPct val="70000"/>
              <a:buFont typeface="Wingdings" pitchFamily="2" charset="2"/>
              <a:buChar char="n"/>
            </a:pPr>
            <a:endParaRPr lang="en-US" altLang="zh-CN" sz="1200" b="1"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5" name="直接连接符 502"/>
          <p:cNvCxnSpPr/>
          <p:nvPr/>
        </p:nvCxnSpPr>
        <p:spPr bwMode="gray">
          <a:xfrm flipH="1">
            <a:off x="4517841" y="5548184"/>
            <a:ext cx="899791" cy="175740"/>
          </a:xfrm>
          <a:prstGeom prst="line">
            <a:avLst/>
          </a:prstGeom>
          <a:noFill/>
          <a:ln w="25400" cap="flat" cmpd="sng" algn="ctr">
            <a:solidFill>
              <a:srgbClr val="4F81BD">
                <a:lumMod val="75000"/>
              </a:srgbClr>
            </a:solidFill>
            <a:prstDash val="solid"/>
          </a:ln>
          <a:effectLst/>
        </p:spPr>
      </p:cxnSp>
      <p:cxnSp>
        <p:nvCxnSpPr>
          <p:cNvPr id="6" name="直接连接符 503"/>
          <p:cNvCxnSpPr/>
          <p:nvPr/>
        </p:nvCxnSpPr>
        <p:spPr bwMode="gray">
          <a:xfrm flipH="1" flipV="1">
            <a:off x="4517843" y="5766103"/>
            <a:ext cx="1420559" cy="183135"/>
          </a:xfrm>
          <a:prstGeom prst="line">
            <a:avLst/>
          </a:prstGeom>
          <a:noFill/>
          <a:ln w="25400" cap="flat" cmpd="sng" algn="ctr">
            <a:solidFill>
              <a:srgbClr val="4F81BD">
                <a:lumMod val="75000"/>
              </a:srgbClr>
            </a:solidFill>
            <a:prstDash val="solid"/>
          </a:ln>
          <a:effectLst/>
        </p:spPr>
      </p:cxnSp>
      <p:cxnSp>
        <p:nvCxnSpPr>
          <p:cNvPr id="7" name="直接连接符 506"/>
          <p:cNvCxnSpPr/>
          <p:nvPr/>
        </p:nvCxnSpPr>
        <p:spPr bwMode="gray">
          <a:xfrm flipH="1" flipV="1">
            <a:off x="5704090" y="5523580"/>
            <a:ext cx="1420561" cy="183136"/>
          </a:xfrm>
          <a:prstGeom prst="line">
            <a:avLst/>
          </a:prstGeom>
          <a:noFill/>
          <a:ln w="25400" cap="flat" cmpd="sng" algn="ctr">
            <a:solidFill>
              <a:srgbClr val="4F81BD">
                <a:lumMod val="75000"/>
              </a:srgbClr>
            </a:solidFill>
            <a:prstDash val="solid"/>
          </a:ln>
          <a:effectLst/>
        </p:spPr>
      </p:cxnSp>
      <p:cxnSp>
        <p:nvCxnSpPr>
          <p:cNvPr id="8" name="直接连接符 510"/>
          <p:cNvCxnSpPr/>
          <p:nvPr/>
        </p:nvCxnSpPr>
        <p:spPr bwMode="gray">
          <a:xfrm flipH="1">
            <a:off x="6161014" y="5732711"/>
            <a:ext cx="906820" cy="207103"/>
          </a:xfrm>
          <a:prstGeom prst="line">
            <a:avLst/>
          </a:prstGeom>
          <a:noFill/>
          <a:ln w="25400" cap="flat" cmpd="sng" algn="ctr">
            <a:solidFill>
              <a:srgbClr val="4F81BD">
                <a:lumMod val="75000"/>
              </a:srgbClr>
            </a:solidFill>
            <a:prstDash val="solid"/>
          </a:ln>
          <a:effectLst/>
        </p:spPr>
      </p:cxnSp>
      <p:cxnSp>
        <p:nvCxnSpPr>
          <p:cNvPr id="9" name="直接连接符 511"/>
          <p:cNvCxnSpPr/>
          <p:nvPr/>
        </p:nvCxnSpPr>
        <p:spPr bwMode="gray">
          <a:xfrm flipH="1">
            <a:off x="4528386" y="5723923"/>
            <a:ext cx="2460365" cy="36906"/>
          </a:xfrm>
          <a:prstGeom prst="line">
            <a:avLst/>
          </a:prstGeom>
          <a:noFill/>
          <a:ln w="25400" cap="flat" cmpd="sng" algn="ctr">
            <a:solidFill>
              <a:srgbClr val="4F81BD">
                <a:lumMod val="75000"/>
              </a:srgbClr>
            </a:solidFill>
            <a:prstDash val="solid"/>
          </a:ln>
          <a:effectLst/>
        </p:spPr>
      </p:cxnSp>
      <p:cxnSp>
        <p:nvCxnSpPr>
          <p:cNvPr id="10" name="直接连接符 512"/>
          <p:cNvCxnSpPr/>
          <p:nvPr/>
        </p:nvCxnSpPr>
        <p:spPr bwMode="gray">
          <a:xfrm flipH="1" flipV="1">
            <a:off x="5614463" y="5625511"/>
            <a:ext cx="379520" cy="223723"/>
          </a:xfrm>
          <a:prstGeom prst="line">
            <a:avLst/>
          </a:prstGeom>
          <a:noFill/>
          <a:ln w="25400" cap="flat" cmpd="sng" algn="ctr">
            <a:solidFill>
              <a:srgbClr val="4F81BD">
                <a:lumMod val="75000"/>
              </a:srgbClr>
            </a:solidFill>
            <a:prstDash val="solid"/>
          </a:ln>
          <a:effectLst/>
        </p:spPr>
      </p:cxnSp>
      <p:cxnSp>
        <p:nvCxnSpPr>
          <p:cNvPr id="11" name="直接连接符 513"/>
          <p:cNvCxnSpPr/>
          <p:nvPr/>
        </p:nvCxnSpPr>
        <p:spPr bwMode="gray">
          <a:xfrm>
            <a:off x="4364713" y="2139391"/>
            <a:ext cx="3752" cy="3566817"/>
          </a:xfrm>
          <a:prstGeom prst="line">
            <a:avLst/>
          </a:prstGeom>
          <a:noFill/>
          <a:ln w="9525" cap="flat" cmpd="sng" algn="ctr">
            <a:solidFill>
              <a:srgbClr val="4F81BD">
                <a:shade val="95000"/>
                <a:satMod val="105000"/>
              </a:srgbClr>
            </a:solidFill>
            <a:prstDash val="dash"/>
          </a:ln>
          <a:effectLst/>
        </p:spPr>
      </p:cxnSp>
      <p:cxnSp>
        <p:nvCxnSpPr>
          <p:cNvPr id="12" name="直接连接符 514"/>
          <p:cNvCxnSpPr/>
          <p:nvPr/>
        </p:nvCxnSpPr>
        <p:spPr bwMode="gray">
          <a:xfrm>
            <a:off x="5545687" y="1991770"/>
            <a:ext cx="17811" cy="3461373"/>
          </a:xfrm>
          <a:prstGeom prst="line">
            <a:avLst/>
          </a:prstGeom>
          <a:noFill/>
          <a:ln w="9525" cap="flat" cmpd="sng" algn="ctr">
            <a:solidFill>
              <a:srgbClr val="4F81BD">
                <a:shade val="95000"/>
                <a:satMod val="105000"/>
              </a:srgbClr>
            </a:solidFill>
            <a:prstDash val="dash"/>
          </a:ln>
          <a:effectLst/>
        </p:spPr>
      </p:cxnSp>
      <p:cxnSp>
        <p:nvCxnSpPr>
          <p:cNvPr id="13" name="直接连接符 515"/>
          <p:cNvCxnSpPr/>
          <p:nvPr/>
        </p:nvCxnSpPr>
        <p:spPr bwMode="gray">
          <a:xfrm flipH="1">
            <a:off x="6081931" y="2255378"/>
            <a:ext cx="1521" cy="3668747"/>
          </a:xfrm>
          <a:prstGeom prst="line">
            <a:avLst/>
          </a:prstGeom>
          <a:noFill/>
          <a:ln w="9525" cap="flat" cmpd="sng" algn="ctr">
            <a:solidFill>
              <a:srgbClr val="4F81BD">
                <a:shade val="95000"/>
                <a:satMod val="105000"/>
              </a:srgbClr>
            </a:solidFill>
            <a:prstDash val="dash"/>
          </a:ln>
          <a:effectLst/>
        </p:spPr>
      </p:cxnSp>
      <p:cxnSp>
        <p:nvCxnSpPr>
          <p:cNvPr id="14" name="直接连接符 516"/>
          <p:cNvCxnSpPr/>
          <p:nvPr/>
        </p:nvCxnSpPr>
        <p:spPr bwMode="gray">
          <a:xfrm>
            <a:off x="7119501" y="2244836"/>
            <a:ext cx="0" cy="3358741"/>
          </a:xfrm>
          <a:prstGeom prst="line">
            <a:avLst/>
          </a:prstGeom>
          <a:noFill/>
          <a:ln w="9525" cap="flat" cmpd="sng" algn="ctr">
            <a:solidFill>
              <a:srgbClr val="4F81BD">
                <a:shade val="95000"/>
                <a:satMod val="105000"/>
              </a:srgbClr>
            </a:solidFill>
            <a:prstDash val="dash"/>
          </a:ln>
          <a:effectLst/>
        </p:spPr>
      </p:cxnSp>
      <p:pic>
        <p:nvPicPr>
          <p:cNvPr id="15" name="图片 93"/>
          <p:cNvPicPr>
            <a:picLocks noChangeAspect="1"/>
          </p:cNvPicPr>
          <p:nvPr/>
        </p:nvPicPr>
        <p:blipFill rotWithShape="1">
          <a:blip r:embed="rId3" cstate="print">
            <a:duotone>
              <a:prstClr val="black"/>
              <a:srgbClr val="C00000">
                <a:tint val="45000"/>
                <a:satMod val="400000"/>
              </a:srgbClr>
            </a:duotone>
            <a:extLst>
              <a:ext uri="{28A0092B-C50C-407E-A947-70E740481C1C}">
                <a14:useLocalDpi xmlns:a14="http://schemas.microsoft.com/office/drawing/2010/main" val="0"/>
              </a:ext>
            </a:extLst>
          </a:blip>
          <a:srcRect b="12708"/>
          <a:stretch/>
        </p:blipFill>
        <p:spPr bwMode="gray">
          <a:xfrm>
            <a:off x="4052548" y="4348283"/>
            <a:ext cx="3419263" cy="641295"/>
          </a:xfrm>
          <a:prstGeom prst="rect">
            <a:avLst/>
          </a:prstGeom>
        </p:spPr>
      </p:pic>
      <p:pic>
        <p:nvPicPr>
          <p:cNvPr id="28" name="图片 93"/>
          <p:cNvPicPr>
            <a:picLocks noChangeAspect="1"/>
          </p:cNvPicPr>
          <p:nvPr/>
        </p:nvPicPr>
        <p:blipFill rotWithShape="1">
          <a:blip r:embed="rId3" cstate="print">
            <a:duotone>
              <a:srgbClr val="E9002F">
                <a:shade val="45000"/>
                <a:satMod val="135000"/>
              </a:srgbClr>
              <a:prstClr val="white"/>
            </a:duotone>
            <a:extLst>
              <a:ext uri="{28A0092B-C50C-407E-A947-70E740481C1C}">
                <a14:useLocalDpi xmlns:a14="http://schemas.microsoft.com/office/drawing/2010/main" val="0"/>
              </a:ext>
            </a:extLst>
          </a:blip>
          <a:srcRect b="12708"/>
          <a:stretch/>
        </p:blipFill>
        <p:spPr bwMode="gray">
          <a:xfrm>
            <a:off x="4042003" y="3631263"/>
            <a:ext cx="3419263" cy="641295"/>
          </a:xfrm>
          <a:prstGeom prst="rect">
            <a:avLst/>
          </a:prstGeom>
        </p:spPr>
      </p:pic>
      <p:pic>
        <p:nvPicPr>
          <p:cNvPr id="42" name="图片 93"/>
          <p:cNvPicPr>
            <a:picLocks noChangeAspect="1"/>
          </p:cNvPicPr>
          <p:nvPr/>
        </p:nvPicPr>
        <p:blipFill rotWithShape="1">
          <a:blip r:embed="rId3" cstate="print">
            <a:duotone>
              <a:srgbClr val="F79646">
                <a:shade val="45000"/>
                <a:satMod val="135000"/>
              </a:srgbClr>
              <a:prstClr val="white"/>
            </a:duotone>
            <a:extLst>
              <a:ext uri="{28A0092B-C50C-407E-A947-70E740481C1C}">
                <a14:useLocalDpi xmlns:a14="http://schemas.microsoft.com/office/drawing/2010/main" val="0"/>
              </a:ext>
            </a:extLst>
          </a:blip>
          <a:srcRect b="12708"/>
          <a:stretch/>
        </p:blipFill>
        <p:spPr bwMode="gray">
          <a:xfrm>
            <a:off x="4073636" y="2864430"/>
            <a:ext cx="3419263" cy="641295"/>
          </a:xfrm>
          <a:prstGeom prst="rect">
            <a:avLst/>
          </a:prstGeom>
        </p:spPr>
      </p:pic>
      <p:pic>
        <p:nvPicPr>
          <p:cNvPr id="55" name="图片 93"/>
          <p:cNvPicPr>
            <a:picLocks noChangeAspect="1"/>
          </p:cNvPicPr>
          <p:nvPr/>
        </p:nvPicPr>
        <p:blipFill rotWithShape="1">
          <a:blip r:embed="rId3" cstate="print">
            <a:extLst>
              <a:ext uri="{28A0092B-C50C-407E-A947-70E740481C1C}">
                <a14:useLocalDpi xmlns:a14="http://schemas.microsoft.com/office/drawing/2010/main" val="0"/>
              </a:ext>
            </a:extLst>
          </a:blip>
          <a:srcRect b="12708"/>
          <a:stretch/>
        </p:blipFill>
        <p:spPr bwMode="gray">
          <a:xfrm>
            <a:off x="3899975" y="1503146"/>
            <a:ext cx="3419263" cy="641295"/>
          </a:xfrm>
          <a:prstGeom prst="rect">
            <a:avLst/>
          </a:prstGeom>
        </p:spPr>
      </p:pic>
      <p:sp>
        <p:nvSpPr>
          <p:cNvPr id="68" name="矩形 690"/>
          <p:cNvSpPr/>
          <p:nvPr/>
        </p:nvSpPr>
        <p:spPr bwMode="gray">
          <a:xfrm>
            <a:off x="540110" y="5635834"/>
            <a:ext cx="1116960" cy="461665"/>
          </a:xfrm>
          <a:prstGeom prst="rect">
            <a:avLst/>
          </a:prstGeom>
        </p:spPr>
        <p:txBody>
          <a:bodyPr wrap="square">
            <a:spAutoFit/>
          </a:bodyPr>
          <a:lstStyle/>
          <a:p>
            <a:pPr algn="r" defTabSz="913851" fontAlgn="ctr">
              <a:spcBef>
                <a:spcPct val="0"/>
              </a:spcBef>
              <a:spcAft>
                <a:spcPct val="0"/>
              </a:spcAft>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Relay protection</a:t>
            </a:r>
          </a:p>
        </p:txBody>
      </p:sp>
      <p:sp>
        <p:nvSpPr>
          <p:cNvPr id="69" name="矩形 698"/>
          <p:cNvSpPr/>
          <p:nvPr/>
        </p:nvSpPr>
        <p:spPr bwMode="gray">
          <a:xfrm>
            <a:off x="553421" y="4588059"/>
            <a:ext cx="1103649" cy="461665"/>
          </a:xfrm>
          <a:prstGeom prst="rect">
            <a:avLst/>
          </a:prstGeom>
        </p:spPr>
        <p:txBody>
          <a:bodyPr wrap="square">
            <a:spAutoFit/>
          </a:bodyPr>
          <a:lstStyle/>
          <a:p>
            <a:pPr algn="r" defTabSz="913851" fontAlgn="ctr">
              <a:spcBef>
                <a:spcPts val="600"/>
              </a:spcBef>
              <a:spcAft>
                <a:spcPts val="600"/>
              </a:spcAft>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Production O&amp;M</a:t>
            </a:r>
          </a:p>
        </p:txBody>
      </p:sp>
      <p:sp>
        <p:nvSpPr>
          <p:cNvPr id="70" name="矩形 699"/>
          <p:cNvSpPr/>
          <p:nvPr/>
        </p:nvSpPr>
        <p:spPr bwMode="gray">
          <a:xfrm>
            <a:off x="521275" y="4177245"/>
            <a:ext cx="1135795" cy="461665"/>
          </a:xfrm>
          <a:prstGeom prst="rect">
            <a:avLst/>
          </a:prstGeom>
        </p:spPr>
        <p:txBody>
          <a:bodyPr wrap="square">
            <a:spAutoFit/>
          </a:bodyPr>
          <a:lstStyle/>
          <a:p>
            <a:pPr algn="r" defTabSz="913851" fontAlgn="ctr">
              <a:spcBef>
                <a:spcPts val="600"/>
              </a:spcBef>
              <a:spcAft>
                <a:spcPts val="600"/>
              </a:spcAft>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Video surveillance</a:t>
            </a:r>
          </a:p>
        </p:txBody>
      </p:sp>
      <p:sp>
        <p:nvSpPr>
          <p:cNvPr id="71" name="矩形 703"/>
          <p:cNvSpPr/>
          <p:nvPr/>
        </p:nvSpPr>
        <p:spPr bwMode="gray">
          <a:xfrm>
            <a:off x="592361" y="5225021"/>
            <a:ext cx="1064709" cy="461665"/>
          </a:xfrm>
          <a:prstGeom prst="rect">
            <a:avLst/>
          </a:prstGeom>
        </p:spPr>
        <p:txBody>
          <a:bodyPr wrap="square">
            <a:spAutoFit/>
          </a:bodyPr>
          <a:lstStyle/>
          <a:p>
            <a:pPr algn="r" defTabSz="913851" fontAlgn="ctr">
              <a:spcBef>
                <a:spcPts val="600"/>
              </a:spcBef>
              <a:spcAft>
                <a:spcPts val="600"/>
              </a:spcAft>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Dispatch phone</a:t>
            </a:r>
          </a:p>
        </p:txBody>
      </p:sp>
      <p:grpSp>
        <p:nvGrpSpPr>
          <p:cNvPr id="72" name="组合 520"/>
          <p:cNvGrpSpPr>
            <a:grpSpLocks noChangeAspect="1"/>
          </p:cNvGrpSpPr>
          <p:nvPr/>
        </p:nvGrpSpPr>
        <p:grpSpPr bwMode="gray">
          <a:xfrm>
            <a:off x="1611439" y="5722843"/>
            <a:ext cx="330640" cy="330639"/>
            <a:chOff x="-1398141" y="2139713"/>
            <a:chExt cx="788399" cy="788400"/>
          </a:xfrm>
        </p:grpSpPr>
        <p:sp>
          <p:nvSpPr>
            <p:cNvPr id="73" name="椭圆 693"/>
            <p:cNvSpPr/>
            <p:nvPr/>
          </p:nvSpPr>
          <p:spPr bwMode="gray">
            <a:xfrm>
              <a:off x="-1398141" y="2139713"/>
              <a:ext cx="788399" cy="788400"/>
            </a:xfrm>
            <a:prstGeom prst="ellipse">
              <a:avLst/>
            </a:prstGeom>
            <a:solidFill>
              <a:sysClr val="windowText" lastClr="000000">
                <a:lumMod val="50000"/>
                <a:lumOff val="50000"/>
              </a:sysClr>
            </a:solidFill>
            <a:ln>
              <a:noFill/>
            </a:ln>
            <a:effectLst/>
            <a:extLst/>
          </p:spPr>
          <p:txBody>
            <a:bodyPr wrap="square"/>
            <a:lstStyle/>
            <a:p>
              <a:pPr defTabSz="913851" fontAlgn="ctr">
                <a:spcBef>
                  <a:spcPct val="0"/>
                </a:spcBef>
                <a:spcAft>
                  <a:spcPct val="0"/>
                </a:spcAft>
                <a:buClr>
                  <a:srgbClr val="CC9900"/>
                </a:buClr>
                <a:buFont typeface="Wingdings" pitchFamily="2" charset="2"/>
                <a:buChar char="n"/>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74" name="组合 73"/>
            <p:cNvGrpSpPr/>
            <p:nvPr/>
          </p:nvGrpSpPr>
          <p:grpSpPr bwMode="gray">
            <a:xfrm>
              <a:off x="-1174881" y="2260600"/>
              <a:ext cx="377162" cy="549275"/>
              <a:chOff x="1963738" y="4656138"/>
              <a:chExt cx="563562" cy="820737"/>
            </a:xfrm>
            <a:solidFill>
              <a:sysClr val="window" lastClr="FFFFFF"/>
            </a:solidFill>
          </p:grpSpPr>
          <p:sp>
            <p:nvSpPr>
              <p:cNvPr id="75" name="Freeform 28"/>
              <p:cNvSpPr>
                <a:spLocks noEditPoints="1"/>
              </p:cNvSpPr>
              <p:nvPr/>
            </p:nvSpPr>
            <p:spPr bwMode="gray">
              <a:xfrm>
                <a:off x="1963738" y="4656138"/>
                <a:ext cx="563562" cy="820737"/>
              </a:xfrm>
              <a:custGeom>
                <a:avLst/>
                <a:gdLst/>
                <a:ahLst/>
                <a:cxnLst>
                  <a:cxn ang="0">
                    <a:pos x="10841" y="15373"/>
                  </a:cxn>
                  <a:cxn ang="0">
                    <a:pos x="10348" y="16027"/>
                  </a:cxn>
                  <a:cxn ang="0">
                    <a:pos x="986" y="16027"/>
                  </a:cxn>
                  <a:cxn ang="0">
                    <a:pos x="329" y="15700"/>
                  </a:cxn>
                  <a:cxn ang="0">
                    <a:pos x="0" y="15046"/>
                  </a:cxn>
                  <a:cxn ang="0">
                    <a:pos x="0" y="491"/>
                  </a:cxn>
                  <a:cxn ang="0">
                    <a:pos x="657" y="0"/>
                  </a:cxn>
                  <a:cxn ang="0">
                    <a:pos x="10020" y="0"/>
                  </a:cxn>
                  <a:cxn ang="0">
                    <a:pos x="10676" y="163"/>
                  </a:cxn>
                  <a:cxn ang="0">
                    <a:pos x="11005" y="982"/>
                  </a:cxn>
                  <a:cxn ang="0">
                    <a:pos x="5421" y="2781"/>
                  </a:cxn>
                  <a:cxn ang="0">
                    <a:pos x="4107" y="3271"/>
                  </a:cxn>
                  <a:cxn ang="0">
                    <a:pos x="3450" y="4743"/>
                  </a:cxn>
                  <a:cxn ang="0">
                    <a:pos x="4107" y="6214"/>
                  </a:cxn>
                  <a:cxn ang="0">
                    <a:pos x="5421" y="6705"/>
                  </a:cxn>
                  <a:cxn ang="0">
                    <a:pos x="6898" y="6214"/>
                  </a:cxn>
                  <a:cxn ang="0">
                    <a:pos x="7555" y="4743"/>
                  </a:cxn>
                  <a:cxn ang="0">
                    <a:pos x="6898" y="3271"/>
                  </a:cxn>
                  <a:cxn ang="0">
                    <a:pos x="5421" y="2781"/>
                  </a:cxn>
                  <a:cxn ang="0">
                    <a:pos x="4600" y="7196"/>
                  </a:cxn>
                  <a:cxn ang="0">
                    <a:pos x="3285" y="7686"/>
                  </a:cxn>
                  <a:cxn ang="0">
                    <a:pos x="2135" y="8831"/>
                  </a:cxn>
                  <a:cxn ang="0">
                    <a:pos x="1643" y="10303"/>
                  </a:cxn>
                  <a:cxn ang="0">
                    <a:pos x="1643" y="11775"/>
                  </a:cxn>
                  <a:cxn ang="0">
                    <a:pos x="2135" y="13246"/>
                  </a:cxn>
                  <a:cxn ang="0">
                    <a:pos x="3285" y="14391"/>
                  </a:cxn>
                  <a:cxn ang="0">
                    <a:pos x="4600" y="14882"/>
                  </a:cxn>
                  <a:cxn ang="0">
                    <a:pos x="6241" y="14882"/>
                  </a:cxn>
                  <a:cxn ang="0">
                    <a:pos x="7720" y="14391"/>
                  </a:cxn>
                  <a:cxn ang="0">
                    <a:pos x="8870" y="13246"/>
                  </a:cxn>
                  <a:cxn ang="0">
                    <a:pos x="9362" y="11775"/>
                  </a:cxn>
                  <a:cxn ang="0">
                    <a:pos x="9362" y="10303"/>
                  </a:cxn>
                  <a:cxn ang="0">
                    <a:pos x="8870" y="8831"/>
                  </a:cxn>
                  <a:cxn ang="0">
                    <a:pos x="7720" y="7686"/>
                  </a:cxn>
                  <a:cxn ang="0">
                    <a:pos x="6241" y="7196"/>
                  </a:cxn>
                </a:cxnLst>
                <a:rect l="0" t="0" r="r" b="b"/>
                <a:pathLst>
                  <a:path w="11005" h="16027">
                    <a:moveTo>
                      <a:pt x="11005" y="15046"/>
                    </a:moveTo>
                    <a:lnTo>
                      <a:pt x="10841" y="15373"/>
                    </a:lnTo>
                    <a:lnTo>
                      <a:pt x="10676" y="15700"/>
                    </a:lnTo>
                    <a:lnTo>
                      <a:pt x="10348" y="16027"/>
                    </a:lnTo>
                    <a:lnTo>
                      <a:pt x="10020" y="16027"/>
                    </a:lnTo>
                    <a:lnTo>
                      <a:pt x="986" y="16027"/>
                    </a:lnTo>
                    <a:lnTo>
                      <a:pt x="657" y="16027"/>
                    </a:lnTo>
                    <a:lnTo>
                      <a:pt x="329" y="15700"/>
                    </a:lnTo>
                    <a:lnTo>
                      <a:pt x="0" y="15373"/>
                    </a:lnTo>
                    <a:lnTo>
                      <a:pt x="0" y="15046"/>
                    </a:lnTo>
                    <a:lnTo>
                      <a:pt x="0" y="982"/>
                    </a:lnTo>
                    <a:lnTo>
                      <a:pt x="0" y="491"/>
                    </a:lnTo>
                    <a:lnTo>
                      <a:pt x="329" y="163"/>
                    </a:lnTo>
                    <a:lnTo>
                      <a:pt x="657" y="0"/>
                    </a:lnTo>
                    <a:lnTo>
                      <a:pt x="986" y="0"/>
                    </a:lnTo>
                    <a:lnTo>
                      <a:pt x="10020" y="0"/>
                    </a:lnTo>
                    <a:lnTo>
                      <a:pt x="10348" y="0"/>
                    </a:lnTo>
                    <a:lnTo>
                      <a:pt x="10676" y="163"/>
                    </a:lnTo>
                    <a:lnTo>
                      <a:pt x="10841" y="491"/>
                    </a:lnTo>
                    <a:lnTo>
                      <a:pt x="11005" y="982"/>
                    </a:lnTo>
                    <a:lnTo>
                      <a:pt x="11005" y="15046"/>
                    </a:lnTo>
                    <a:close/>
                    <a:moveTo>
                      <a:pt x="5421" y="2781"/>
                    </a:moveTo>
                    <a:lnTo>
                      <a:pt x="4764" y="2944"/>
                    </a:lnTo>
                    <a:lnTo>
                      <a:pt x="4107" y="3271"/>
                    </a:lnTo>
                    <a:lnTo>
                      <a:pt x="3614" y="3925"/>
                    </a:lnTo>
                    <a:lnTo>
                      <a:pt x="3450" y="4743"/>
                    </a:lnTo>
                    <a:lnTo>
                      <a:pt x="3614" y="5560"/>
                    </a:lnTo>
                    <a:lnTo>
                      <a:pt x="4107" y="6214"/>
                    </a:lnTo>
                    <a:lnTo>
                      <a:pt x="4764" y="6542"/>
                    </a:lnTo>
                    <a:lnTo>
                      <a:pt x="5421" y="6705"/>
                    </a:lnTo>
                    <a:lnTo>
                      <a:pt x="6241" y="6542"/>
                    </a:lnTo>
                    <a:lnTo>
                      <a:pt x="6898" y="6214"/>
                    </a:lnTo>
                    <a:lnTo>
                      <a:pt x="7391" y="5560"/>
                    </a:lnTo>
                    <a:lnTo>
                      <a:pt x="7555" y="4743"/>
                    </a:lnTo>
                    <a:lnTo>
                      <a:pt x="7391" y="3925"/>
                    </a:lnTo>
                    <a:lnTo>
                      <a:pt x="6898" y="3271"/>
                    </a:lnTo>
                    <a:lnTo>
                      <a:pt x="6241" y="2944"/>
                    </a:lnTo>
                    <a:lnTo>
                      <a:pt x="5421" y="2781"/>
                    </a:lnTo>
                    <a:close/>
                    <a:moveTo>
                      <a:pt x="5421" y="7033"/>
                    </a:moveTo>
                    <a:lnTo>
                      <a:pt x="4600" y="7196"/>
                    </a:lnTo>
                    <a:lnTo>
                      <a:pt x="3943" y="7359"/>
                    </a:lnTo>
                    <a:lnTo>
                      <a:pt x="3285" y="7686"/>
                    </a:lnTo>
                    <a:lnTo>
                      <a:pt x="2628" y="8177"/>
                    </a:lnTo>
                    <a:lnTo>
                      <a:pt x="2135" y="8831"/>
                    </a:lnTo>
                    <a:lnTo>
                      <a:pt x="1807" y="9485"/>
                    </a:lnTo>
                    <a:lnTo>
                      <a:pt x="1643" y="10303"/>
                    </a:lnTo>
                    <a:lnTo>
                      <a:pt x="1479" y="11121"/>
                    </a:lnTo>
                    <a:lnTo>
                      <a:pt x="1643" y="11775"/>
                    </a:lnTo>
                    <a:lnTo>
                      <a:pt x="1807" y="12593"/>
                    </a:lnTo>
                    <a:lnTo>
                      <a:pt x="2135" y="13246"/>
                    </a:lnTo>
                    <a:lnTo>
                      <a:pt x="2628" y="13901"/>
                    </a:lnTo>
                    <a:lnTo>
                      <a:pt x="3285" y="14391"/>
                    </a:lnTo>
                    <a:lnTo>
                      <a:pt x="3943" y="14719"/>
                    </a:lnTo>
                    <a:lnTo>
                      <a:pt x="4600" y="14882"/>
                    </a:lnTo>
                    <a:lnTo>
                      <a:pt x="5421" y="15046"/>
                    </a:lnTo>
                    <a:lnTo>
                      <a:pt x="6241" y="14882"/>
                    </a:lnTo>
                    <a:lnTo>
                      <a:pt x="7063" y="14719"/>
                    </a:lnTo>
                    <a:lnTo>
                      <a:pt x="7720" y="14391"/>
                    </a:lnTo>
                    <a:lnTo>
                      <a:pt x="8377" y="13901"/>
                    </a:lnTo>
                    <a:lnTo>
                      <a:pt x="8870" y="13246"/>
                    </a:lnTo>
                    <a:lnTo>
                      <a:pt x="9198" y="12593"/>
                    </a:lnTo>
                    <a:lnTo>
                      <a:pt x="9362" y="11775"/>
                    </a:lnTo>
                    <a:lnTo>
                      <a:pt x="9527" y="11121"/>
                    </a:lnTo>
                    <a:lnTo>
                      <a:pt x="9362" y="10303"/>
                    </a:lnTo>
                    <a:lnTo>
                      <a:pt x="9198" y="9485"/>
                    </a:lnTo>
                    <a:lnTo>
                      <a:pt x="8870" y="8831"/>
                    </a:lnTo>
                    <a:lnTo>
                      <a:pt x="8377" y="8177"/>
                    </a:lnTo>
                    <a:lnTo>
                      <a:pt x="7720" y="7686"/>
                    </a:lnTo>
                    <a:lnTo>
                      <a:pt x="7063" y="7359"/>
                    </a:lnTo>
                    <a:lnTo>
                      <a:pt x="6241" y="7196"/>
                    </a:lnTo>
                    <a:lnTo>
                      <a:pt x="5421" y="703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6" name="Freeform 29"/>
              <p:cNvSpPr>
                <a:spLocks noEditPoints="1"/>
              </p:cNvSpPr>
              <p:nvPr/>
            </p:nvSpPr>
            <p:spPr bwMode="gray">
              <a:xfrm>
                <a:off x="2073275" y="5057775"/>
                <a:ext cx="336550" cy="334962"/>
              </a:xfrm>
              <a:custGeom>
                <a:avLst/>
                <a:gdLst/>
                <a:ahLst/>
                <a:cxnLst>
                  <a:cxn ang="0">
                    <a:pos x="3286" y="6541"/>
                  </a:cxn>
                  <a:cxn ang="0">
                    <a:pos x="2629" y="6378"/>
                  </a:cxn>
                  <a:cxn ang="0">
                    <a:pos x="2136" y="6215"/>
                  </a:cxn>
                  <a:cxn ang="0">
                    <a:pos x="1479" y="5887"/>
                  </a:cxn>
                  <a:cxn ang="0">
                    <a:pos x="986" y="5561"/>
                  </a:cxn>
                  <a:cxn ang="0">
                    <a:pos x="658" y="5070"/>
                  </a:cxn>
                  <a:cxn ang="0">
                    <a:pos x="329" y="4416"/>
                  </a:cxn>
                  <a:cxn ang="0">
                    <a:pos x="165" y="3925"/>
                  </a:cxn>
                  <a:cxn ang="0">
                    <a:pos x="0" y="3271"/>
                  </a:cxn>
                  <a:cxn ang="0">
                    <a:pos x="165" y="2617"/>
                  </a:cxn>
                  <a:cxn ang="0">
                    <a:pos x="329" y="1963"/>
                  </a:cxn>
                  <a:cxn ang="0">
                    <a:pos x="658" y="1308"/>
                  </a:cxn>
                  <a:cxn ang="0">
                    <a:pos x="986" y="818"/>
                  </a:cxn>
                  <a:cxn ang="0">
                    <a:pos x="1479" y="491"/>
                  </a:cxn>
                  <a:cxn ang="0">
                    <a:pos x="2136" y="164"/>
                  </a:cxn>
                  <a:cxn ang="0">
                    <a:pos x="2629" y="0"/>
                  </a:cxn>
                  <a:cxn ang="0">
                    <a:pos x="3286" y="0"/>
                  </a:cxn>
                  <a:cxn ang="0">
                    <a:pos x="3942" y="0"/>
                  </a:cxn>
                  <a:cxn ang="0">
                    <a:pos x="4599" y="164"/>
                  </a:cxn>
                  <a:cxn ang="0">
                    <a:pos x="5256" y="491"/>
                  </a:cxn>
                  <a:cxn ang="0">
                    <a:pos x="5749" y="818"/>
                  </a:cxn>
                  <a:cxn ang="0">
                    <a:pos x="6077" y="1308"/>
                  </a:cxn>
                  <a:cxn ang="0">
                    <a:pos x="6406" y="1963"/>
                  </a:cxn>
                  <a:cxn ang="0">
                    <a:pos x="6570" y="2617"/>
                  </a:cxn>
                  <a:cxn ang="0">
                    <a:pos x="6570" y="3271"/>
                  </a:cxn>
                  <a:cxn ang="0">
                    <a:pos x="6570" y="3925"/>
                  </a:cxn>
                  <a:cxn ang="0">
                    <a:pos x="6406" y="4416"/>
                  </a:cxn>
                  <a:cxn ang="0">
                    <a:pos x="6077" y="5070"/>
                  </a:cxn>
                  <a:cxn ang="0">
                    <a:pos x="5749" y="5561"/>
                  </a:cxn>
                  <a:cxn ang="0">
                    <a:pos x="5256" y="5887"/>
                  </a:cxn>
                  <a:cxn ang="0">
                    <a:pos x="4599" y="6215"/>
                  </a:cxn>
                  <a:cxn ang="0">
                    <a:pos x="3942" y="6378"/>
                  </a:cxn>
                  <a:cxn ang="0">
                    <a:pos x="3286" y="6541"/>
                  </a:cxn>
                  <a:cxn ang="0">
                    <a:pos x="5585" y="3271"/>
                  </a:cxn>
                  <a:cxn ang="0">
                    <a:pos x="5420" y="4088"/>
                  </a:cxn>
                  <a:cxn ang="0">
                    <a:pos x="4928" y="4743"/>
                  </a:cxn>
                  <a:cxn ang="0">
                    <a:pos x="4271" y="5233"/>
                  </a:cxn>
                  <a:cxn ang="0">
                    <a:pos x="3286" y="5561"/>
                  </a:cxn>
                  <a:cxn ang="0">
                    <a:pos x="2465" y="5233"/>
                  </a:cxn>
                  <a:cxn ang="0">
                    <a:pos x="1643" y="4743"/>
                  </a:cxn>
                  <a:cxn ang="0">
                    <a:pos x="1150" y="4088"/>
                  </a:cxn>
                  <a:cxn ang="0">
                    <a:pos x="986" y="3271"/>
                  </a:cxn>
                  <a:cxn ang="0">
                    <a:pos x="1150" y="2289"/>
                  </a:cxn>
                  <a:cxn ang="0">
                    <a:pos x="1643" y="1635"/>
                  </a:cxn>
                  <a:cxn ang="0">
                    <a:pos x="2465" y="1145"/>
                  </a:cxn>
                  <a:cxn ang="0">
                    <a:pos x="3286" y="981"/>
                  </a:cxn>
                  <a:cxn ang="0">
                    <a:pos x="4271" y="1145"/>
                  </a:cxn>
                  <a:cxn ang="0">
                    <a:pos x="4928" y="1635"/>
                  </a:cxn>
                  <a:cxn ang="0">
                    <a:pos x="5420" y="2289"/>
                  </a:cxn>
                  <a:cxn ang="0">
                    <a:pos x="5585" y="3271"/>
                  </a:cxn>
                </a:cxnLst>
                <a:rect l="0" t="0" r="r" b="b"/>
                <a:pathLst>
                  <a:path w="6570" h="6541">
                    <a:moveTo>
                      <a:pt x="3286" y="6541"/>
                    </a:moveTo>
                    <a:lnTo>
                      <a:pt x="2629" y="6378"/>
                    </a:lnTo>
                    <a:lnTo>
                      <a:pt x="2136" y="6215"/>
                    </a:lnTo>
                    <a:lnTo>
                      <a:pt x="1479" y="5887"/>
                    </a:lnTo>
                    <a:lnTo>
                      <a:pt x="986" y="5561"/>
                    </a:lnTo>
                    <a:lnTo>
                      <a:pt x="658" y="5070"/>
                    </a:lnTo>
                    <a:lnTo>
                      <a:pt x="329" y="4416"/>
                    </a:lnTo>
                    <a:lnTo>
                      <a:pt x="165" y="3925"/>
                    </a:lnTo>
                    <a:lnTo>
                      <a:pt x="0" y="3271"/>
                    </a:lnTo>
                    <a:lnTo>
                      <a:pt x="165" y="2617"/>
                    </a:lnTo>
                    <a:lnTo>
                      <a:pt x="329" y="1963"/>
                    </a:lnTo>
                    <a:lnTo>
                      <a:pt x="658" y="1308"/>
                    </a:lnTo>
                    <a:lnTo>
                      <a:pt x="986" y="818"/>
                    </a:lnTo>
                    <a:lnTo>
                      <a:pt x="1479" y="491"/>
                    </a:lnTo>
                    <a:lnTo>
                      <a:pt x="2136" y="164"/>
                    </a:lnTo>
                    <a:lnTo>
                      <a:pt x="2629" y="0"/>
                    </a:lnTo>
                    <a:lnTo>
                      <a:pt x="3286" y="0"/>
                    </a:lnTo>
                    <a:lnTo>
                      <a:pt x="3942" y="0"/>
                    </a:lnTo>
                    <a:lnTo>
                      <a:pt x="4599" y="164"/>
                    </a:lnTo>
                    <a:lnTo>
                      <a:pt x="5256" y="491"/>
                    </a:lnTo>
                    <a:lnTo>
                      <a:pt x="5749" y="818"/>
                    </a:lnTo>
                    <a:lnTo>
                      <a:pt x="6077" y="1308"/>
                    </a:lnTo>
                    <a:lnTo>
                      <a:pt x="6406" y="1963"/>
                    </a:lnTo>
                    <a:lnTo>
                      <a:pt x="6570" y="2617"/>
                    </a:lnTo>
                    <a:lnTo>
                      <a:pt x="6570" y="3271"/>
                    </a:lnTo>
                    <a:lnTo>
                      <a:pt x="6570" y="3925"/>
                    </a:lnTo>
                    <a:lnTo>
                      <a:pt x="6406" y="4416"/>
                    </a:lnTo>
                    <a:lnTo>
                      <a:pt x="6077" y="5070"/>
                    </a:lnTo>
                    <a:lnTo>
                      <a:pt x="5749" y="5561"/>
                    </a:lnTo>
                    <a:lnTo>
                      <a:pt x="5256" y="5887"/>
                    </a:lnTo>
                    <a:lnTo>
                      <a:pt x="4599" y="6215"/>
                    </a:lnTo>
                    <a:lnTo>
                      <a:pt x="3942" y="6378"/>
                    </a:lnTo>
                    <a:lnTo>
                      <a:pt x="3286" y="6541"/>
                    </a:lnTo>
                    <a:close/>
                    <a:moveTo>
                      <a:pt x="5585" y="3271"/>
                    </a:moveTo>
                    <a:lnTo>
                      <a:pt x="5420" y="4088"/>
                    </a:lnTo>
                    <a:lnTo>
                      <a:pt x="4928" y="4743"/>
                    </a:lnTo>
                    <a:lnTo>
                      <a:pt x="4271" y="5233"/>
                    </a:lnTo>
                    <a:lnTo>
                      <a:pt x="3286" y="5561"/>
                    </a:lnTo>
                    <a:lnTo>
                      <a:pt x="2465" y="5233"/>
                    </a:lnTo>
                    <a:lnTo>
                      <a:pt x="1643" y="4743"/>
                    </a:lnTo>
                    <a:lnTo>
                      <a:pt x="1150" y="4088"/>
                    </a:lnTo>
                    <a:lnTo>
                      <a:pt x="986" y="3271"/>
                    </a:lnTo>
                    <a:lnTo>
                      <a:pt x="1150" y="2289"/>
                    </a:lnTo>
                    <a:lnTo>
                      <a:pt x="1643" y="1635"/>
                    </a:lnTo>
                    <a:lnTo>
                      <a:pt x="2465" y="1145"/>
                    </a:lnTo>
                    <a:lnTo>
                      <a:pt x="3286" y="981"/>
                    </a:lnTo>
                    <a:lnTo>
                      <a:pt x="4271" y="1145"/>
                    </a:lnTo>
                    <a:lnTo>
                      <a:pt x="4928" y="1635"/>
                    </a:lnTo>
                    <a:lnTo>
                      <a:pt x="5420" y="2289"/>
                    </a:lnTo>
                    <a:lnTo>
                      <a:pt x="5585" y="3271"/>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7" name="Freeform 30"/>
              <p:cNvSpPr>
                <a:spLocks noEditPoints="1"/>
              </p:cNvSpPr>
              <p:nvPr/>
            </p:nvSpPr>
            <p:spPr bwMode="gray">
              <a:xfrm>
                <a:off x="2173288" y="4832350"/>
                <a:ext cx="134937" cy="133350"/>
              </a:xfrm>
              <a:custGeom>
                <a:avLst/>
                <a:gdLst/>
                <a:ahLst/>
                <a:cxnLst>
                  <a:cxn ang="0">
                    <a:pos x="1314" y="2616"/>
                  </a:cxn>
                  <a:cxn ang="0">
                    <a:pos x="821" y="2453"/>
                  </a:cxn>
                  <a:cxn ang="0">
                    <a:pos x="493" y="2289"/>
                  </a:cxn>
                  <a:cxn ang="0">
                    <a:pos x="164" y="1798"/>
                  </a:cxn>
                  <a:cxn ang="0">
                    <a:pos x="0" y="1308"/>
                  </a:cxn>
                  <a:cxn ang="0">
                    <a:pos x="164" y="817"/>
                  </a:cxn>
                  <a:cxn ang="0">
                    <a:pos x="493" y="326"/>
                  </a:cxn>
                  <a:cxn ang="0">
                    <a:pos x="821" y="163"/>
                  </a:cxn>
                  <a:cxn ang="0">
                    <a:pos x="1314" y="0"/>
                  </a:cxn>
                  <a:cxn ang="0">
                    <a:pos x="1806" y="163"/>
                  </a:cxn>
                  <a:cxn ang="0">
                    <a:pos x="2299" y="326"/>
                  </a:cxn>
                  <a:cxn ang="0">
                    <a:pos x="2627" y="817"/>
                  </a:cxn>
                  <a:cxn ang="0">
                    <a:pos x="2627" y="1308"/>
                  </a:cxn>
                  <a:cxn ang="0">
                    <a:pos x="2627" y="1798"/>
                  </a:cxn>
                  <a:cxn ang="0">
                    <a:pos x="2299" y="2289"/>
                  </a:cxn>
                  <a:cxn ang="0">
                    <a:pos x="1806" y="2453"/>
                  </a:cxn>
                  <a:cxn ang="0">
                    <a:pos x="1314" y="2616"/>
                  </a:cxn>
                  <a:cxn ang="0">
                    <a:pos x="2134" y="1308"/>
                  </a:cxn>
                  <a:cxn ang="0">
                    <a:pos x="2134" y="1635"/>
                  </a:cxn>
                  <a:cxn ang="0">
                    <a:pos x="1970" y="1798"/>
                  </a:cxn>
                  <a:cxn ang="0">
                    <a:pos x="1641" y="1962"/>
                  </a:cxn>
                  <a:cxn ang="0">
                    <a:pos x="1314" y="2125"/>
                  </a:cxn>
                  <a:cxn ang="0">
                    <a:pos x="985" y="1962"/>
                  </a:cxn>
                  <a:cxn ang="0">
                    <a:pos x="821" y="1798"/>
                  </a:cxn>
                  <a:cxn ang="0">
                    <a:pos x="657" y="1635"/>
                  </a:cxn>
                  <a:cxn ang="0">
                    <a:pos x="493" y="1308"/>
                  </a:cxn>
                  <a:cxn ang="0">
                    <a:pos x="657" y="980"/>
                  </a:cxn>
                  <a:cxn ang="0">
                    <a:pos x="821" y="654"/>
                  </a:cxn>
                  <a:cxn ang="0">
                    <a:pos x="985" y="490"/>
                  </a:cxn>
                  <a:cxn ang="0">
                    <a:pos x="1314" y="490"/>
                  </a:cxn>
                  <a:cxn ang="0">
                    <a:pos x="1641" y="490"/>
                  </a:cxn>
                  <a:cxn ang="0">
                    <a:pos x="1970" y="654"/>
                  </a:cxn>
                  <a:cxn ang="0">
                    <a:pos x="2134" y="980"/>
                  </a:cxn>
                  <a:cxn ang="0">
                    <a:pos x="2134" y="1308"/>
                  </a:cxn>
                </a:cxnLst>
                <a:rect l="0" t="0" r="r" b="b"/>
                <a:pathLst>
                  <a:path w="2627" h="2616">
                    <a:moveTo>
                      <a:pt x="1314" y="2616"/>
                    </a:moveTo>
                    <a:lnTo>
                      <a:pt x="821" y="2453"/>
                    </a:lnTo>
                    <a:lnTo>
                      <a:pt x="493" y="2289"/>
                    </a:lnTo>
                    <a:lnTo>
                      <a:pt x="164" y="1798"/>
                    </a:lnTo>
                    <a:lnTo>
                      <a:pt x="0" y="1308"/>
                    </a:lnTo>
                    <a:lnTo>
                      <a:pt x="164" y="817"/>
                    </a:lnTo>
                    <a:lnTo>
                      <a:pt x="493" y="326"/>
                    </a:lnTo>
                    <a:lnTo>
                      <a:pt x="821" y="163"/>
                    </a:lnTo>
                    <a:lnTo>
                      <a:pt x="1314" y="0"/>
                    </a:lnTo>
                    <a:lnTo>
                      <a:pt x="1806" y="163"/>
                    </a:lnTo>
                    <a:lnTo>
                      <a:pt x="2299" y="326"/>
                    </a:lnTo>
                    <a:lnTo>
                      <a:pt x="2627" y="817"/>
                    </a:lnTo>
                    <a:lnTo>
                      <a:pt x="2627" y="1308"/>
                    </a:lnTo>
                    <a:lnTo>
                      <a:pt x="2627" y="1798"/>
                    </a:lnTo>
                    <a:lnTo>
                      <a:pt x="2299" y="2289"/>
                    </a:lnTo>
                    <a:lnTo>
                      <a:pt x="1806" y="2453"/>
                    </a:lnTo>
                    <a:lnTo>
                      <a:pt x="1314" y="2616"/>
                    </a:lnTo>
                    <a:close/>
                    <a:moveTo>
                      <a:pt x="2134" y="1308"/>
                    </a:moveTo>
                    <a:lnTo>
                      <a:pt x="2134" y="1635"/>
                    </a:lnTo>
                    <a:lnTo>
                      <a:pt x="1970" y="1798"/>
                    </a:lnTo>
                    <a:lnTo>
                      <a:pt x="1641" y="1962"/>
                    </a:lnTo>
                    <a:lnTo>
                      <a:pt x="1314" y="2125"/>
                    </a:lnTo>
                    <a:lnTo>
                      <a:pt x="985" y="1962"/>
                    </a:lnTo>
                    <a:lnTo>
                      <a:pt x="821" y="1798"/>
                    </a:lnTo>
                    <a:lnTo>
                      <a:pt x="657" y="1635"/>
                    </a:lnTo>
                    <a:lnTo>
                      <a:pt x="493" y="1308"/>
                    </a:lnTo>
                    <a:lnTo>
                      <a:pt x="657" y="980"/>
                    </a:lnTo>
                    <a:lnTo>
                      <a:pt x="821" y="654"/>
                    </a:lnTo>
                    <a:lnTo>
                      <a:pt x="985" y="490"/>
                    </a:lnTo>
                    <a:lnTo>
                      <a:pt x="1314" y="490"/>
                    </a:lnTo>
                    <a:lnTo>
                      <a:pt x="1641" y="490"/>
                    </a:lnTo>
                    <a:lnTo>
                      <a:pt x="1970" y="654"/>
                    </a:lnTo>
                    <a:lnTo>
                      <a:pt x="2134" y="980"/>
                    </a:lnTo>
                    <a:lnTo>
                      <a:pt x="2134" y="1308"/>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grpSp>
        <p:nvGrpSpPr>
          <p:cNvPr id="78" name="组合 14"/>
          <p:cNvGrpSpPr>
            <a:grpSpLocks noChangeAspect="1"/>
          </p:cNvGrpSpPr>
          <p:nvPr/>
        </p:nvGrpSpPr>
        <p:grpSpPr bwMode="gray">
          <a:xfrm>
            <a:off x="1611439" y="4974575"/>
            <a:ext cx="330640" cy="330639"/>
            <a:chOff x="-814908" y="1851670"/>
            <a:chExt cx="582749" cy="582749"/>
          </a:xfrm>
        </p:grpSpPr>
        <p:sp>
          <p:nvSpPr>
            <p:cNvPr id="79" name="椭圆 566"/>
            <p:cNvSpPr/>
            <p:nvPr/>
          </p:nvSpPr>
          <p:spPr bwMode="gray">
            <a:xfrm>
              <a:off x="-814908" y="1851670"/>
              <a:ext cx="582749" cy="582749"/>
            </a:xfrm>
            <a:prstGeom prst="ellipse">
              <a:avLst/>
            </a:prstGeom>
            <a:solidFill>
              <a:sysClr val="windowText" lastClr="000000">
                <a:lumMod val="50000"/>
                <a:lumOff val="50000"/>
              </a:sysClr>
            </a:solidFill>
            <a:ln>
              <a:noFill/>
            </a:ln>
            <a:effectLst/>
            <a:extLst/>
          </p:spPr>
          <p:txBody>
            <a:bodyPr wrap="square"/>
            <a:lstStyle/>
            <a:p>
              <a:pPr defTabSz="913851" fontAlgn="ctr">
                <a:spcBef>
                  <a:spcPct val="0"/>
                </a:spcBef>
                <a:spcAft>
                  <a:spcPct val="0"/>
                </a:spcAft>
                <a:buClr>
                  <a:srgbClr val="CC9900"/>
                </a:buClr>
                <a:buFont typeface="Wingdings" pitchFamily="2" charset="2"/>
                <a:buChar char="n"/>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80" name="组合 398"/>
            <p:cNvGrpSpPr/>
            <p:nvPr/>
          </p:nvGrpSpPr>
          <p:grpSpPr bwMode="gray">
            <a:xfrm>
              <a:off x="-673027" y="1962040"/>
              <a:ext cx="298988" cy="362008"/>
              <a:chOff x="10287403" y="1826574"/>
              <a:chExt cx="2327275" cy="2817813"/>
            </a:xfrm>
            <a:solidFill>
              <a:sysClr val="window" lastClr="FFFFFF">
                <a:lumMod val="95000"/>
              </a:sysClr>
            </a:solidFill>
          </p:grpSpPr>
          <p:sp>
            <p:nvSpPr>
              <p:cNvPr id="81" name="Freeform 21"/>
              <p:cNvSpPr>
                <a:spLocks/>
              </p:cNvSpPr>
              <p:nvPr/>
            </p:nvSpPr>
            <p:spPr bwMode="gray">
              <a:xfrm>
                <a:off x="11073215" y="2025012"/>
                <a:ext cx="203200" cy="33338"/>
              </a:xfrm>
              <a:custGeom>
                <a:avLst/>
                <a:gdLst/>
                <a:ahLst/>
                <a:cxnLst>
                  <a:cxn ang="0">
                    <a:pos x="1169" y="0"/>
                  </a:cxn>
                  <a:cxn ang="0">
                    <a:pos x="1190" y="2"/>
                  </a:cxn>
                  <a:cxn ang="0">
                    <a:pos x="1212" y="9"/>
                  </a:cxn>
                  <a:cxn ang="0">
                    <a:pos x="1229" y="19"/>
                  </a:cxn>
                  <a:cxn ang="0">
                    <a:pos x="1246" y="32"/>
                  </a:cxn>
                  <a:cxn ang="0">
                    <a:pos x="1259" y="49"/>
                  </a:cxn>
                  <a:cxn ang="0">
                    <a:pos x="1269" y="66"/>
                  </a:cxn>
                  <a:cxn ang="0">
                    <a:pos x="1276" y="87"/>
                  </a:cxn>
                  <a:cxn ang="0">
                    <a:pos x="1278" y="110"/>
                  </a:cxn>
                  <a:cxn ang="0">
                    <a:pos x="1276" y="131"/>
                  </a:cxn>
                  <a:cxn ang="0">
                    <a:pos x="1269" y="152"/>
                  </a:cxn>
                  <a:cxn ang="0">
                    <a:pos x="1259" y="170"/>
                  </a:cxn>
                  <a:cxn ang="0">
                    <a:pos x="1246" y="186"/>
                  </a:cxn>
                  <a:cxn ang="0">
                    <a:pos x="1229" y="200"/>
                  </a:cxn>
                  <a:cxn ang="0">
                    <a:pos x="1212" y="210"/>
                  </a:cxn>
                  <a:cxn ang="0">
                    <a:pos x="1190" y="216"/>
                  </a:cxn>
                  <a:cxn ang="0">
                    <a:pos x="1169" y="218"/>
                  </a:cxn>
                  <a:cxn ang="0">
                    <a:pos x="97" y="217"/>
                  </a:cxn>
                  <a:cxn ang="0">
                    <a:pos x="76" y="213"/>
                  </a:cxn>
                  <a:cxn ang="0">
                    <a:pos x="56" y="205"/>
                  </a:cxn>
                  <a:cxn ang="0">
                    <a:pos x="38" y="193"/>
                  </a:cxn>
                  <a:cxn ang="0">
                    <a:pos x="24" y="178"/>
                  </a:cxn>
                  <a:cxn ang="0">
                    <a:pos x="12" y="161"/>
                  </a:cxn>
                  <a:cxn ang="0">
                    <a:pos x="4" y="142"/>
                  </a:cxn>
                  <a:cxn ang="0">
                    <a:pos x="0" y="121"/>
                  </a:cxn>
                  <a:cxn ang="0">
                    <a:pos x="0" y="99"/>
                  </a:cxn>
                  <a:cxn ang="0">
                    <a:pos x="4" y="76"/>
                  </a:cxn>
                  <a:cxn ang="0">
                    <a:pos x="12" y="58"/>
                  </a:cxn>
                  <a:cxn ang="0">
                    <a:pos x="24" y="40"/>
                  </a:cxn>
                  <a:cxn ang="0">
                    <a:pos x="38" y="25"/>
                  </a:cxn>
                  <a:cxn ang="0">
                    <a:pos x="56" y="13"/>
                  </a:cxn>
                  <a:cxn ang="0">
                    <a:pos x="76" y="5"/>
                  </a:cxn>
                  <a:cxn ang="0">
                    <a:pos x="97" y="1"/>
                  </a:cxn>
                </a:cxnLst>
                <a:rect l="0" t="0" r="r" b="b"/>
                <a:pathLst>
                  <a:path w="1278" h="218">
                    <a:moveTo>
                      <a:pt x="108" y="0"/>
                    </a:moveTo>
                    <a:lnTo>
                      <a:pt x="1169" y="0"/>
                    </a:lnTo>
                    <a:lnTo>
                      <a:pt x="1180" y="1"/>
                    </a:lnTo>
                    <a:lnTo>
                      <a:pt x="1190" y="2"/>
                    </a:lnTo>
                    <a:lnTo>
                      <a:pt x="1202" y="5"/>
                    </a:lnTo>
                    <a:lnTo>
                      <a:pt x="1212" y="9"/>
                    </a:lnTo>
                    <a:lnTo>
                      <a:pt x="1220" y="13"/>
                    </a:lnTo>
                    <a:lnTo>
                      <a:pt x="1229" y="19"/>
                    </a:lnTo>
                    <a:lnTo>
                      <a:pt x="1238" y="25"/>
                    </a:lnTo>
                    <a:lnTo>
                      <a:pt x="1246" y="32"/>
                    </a:lnTo>
                    <a:lnTo>
                      <a:pt x="1253" y="40"/>
                    </a:lnTo>
                    <a:lnTo>
                      <a:pt x="1259" y="49"/>
                    </a:lnTo>
                    <a:lnTo>
                      <a:pt x="1265" y="58"/>
                    </a:lnTo>
                    <a:lnTo>
                      <a:pt x="1269" y="66"/>
                    </a:lnTo>
                    <a:lnTo>
                      <a:pt x="1272" y="76"/>
                    </a:lnTo>
                    <a:lnTo>
                      <a:pt x="1276" y="87"/>
                    </a:lnTo>
                    <a:lnTo>
                      <a:pt x="1277" y="99"/>
                    </a:lnTo>
                    <a:lnTo>
                      <a:pt x="1278" y="110"/>
                    </a:lnTo>
                    <a:lnTo>
                      <a:pt x="1277" y="121"/>
                    </a:lnTo>
                    <a:lnTo>
                      <a:pt x="1276" y="131"/>
                    </a:lnTo>
                    <a:lnTo>
                      <a:pt x="1272" y="142"/>
                    </a:lnTo>
                    <a:lnTo>
                      <a:pt x="1269" y="152"/>
                    </a:lnTo>
                    <a:lnTo>
                      <a:pt x="1265" y="161"/>
                    </a:lnTo>
                    <a:lnTo>
                      <a:pt x="1259" y="170"/>
                    </a:lnTo>
                    <a:lnTo>
                      <a:pt x="1253" y="178"/>
                    </a:lnTo>
                    <a:lnTo>
                      <a:pt x="1246" y="186"/>
                    </a:lnTo>
                    <a:lnTo>
                      <a:pt x="1238" y="193"/>
                    </a:lnTo>
                    <a:lnTo>
                      <a:pt x="1229" y="200"/>
                    </a:lnTo>
                    <a:lnTo>
                      <a:pt x="1220" y="205"/>
                    </a:lnTo>
                    <a:lnTo>
                      <a:pt x="1212" y="210"/>
                    </a:lnTo>
                    <a:lnTo>
                      <a:pt x="1202" y="213"/>
                    </a:lnTo>
                    <a:lnTo>
                      <a:pt x="1190" y="216"/>
                    </a:lnTo>
                    <a:lnTo>
                      <a:pt x="1180" y="217"/>
                    </a:lnTo>
                    <a:lnTo>
                      <a:pt x="1169" y="218"/>
                    </a:lnTo>
                    <a:lnTo>
                      <a:pt x="108" y="218"/>
                    </a:lnTo>
                    <a:lnTo>
                      <a:pt x="97" y="217"/>
                    </a:lnTo>
                    <a:lnTo>
                      <a:pt x="86" y="216"/>
                    </a:lnTo>
                    <a:lnTo>
                      <a:pt x="76" y="213"/>
                    </a:lnTo>
                    <a:lnTo>
                      <a:pt x="66" y="210"/>
                    </a:lnTo>
                    <a:lnTo>
                      <a:pt x="56" y="205"/>
                    </a:lnTo>
                    <a:lnTo>
                      <a:pt x="47" y="200"/>
                    </a:lnTo>
                    <a:lnTo>
                      <a:pt x="38" y="193"/>
                    </a:lnTo>
                    <a:lnTo>
                      <a:pt x="31" y="186"/>
                    </a:lnTo>
                    <a:lnTo>
                      <a:pt x="24" y="178"/>
                    </a:lnTo>
                    <a:lnTo>
                      <a:pt x="17" y="170"/>
                    </a:lnTo>
                    <a:lnTo>
                      <a:pt x="12" y="161"/>
                    </a:lnTo>
                    <a:lnTo>
                      <a:pt x="7" y="152"/>
                    </a:lnTo>
                    <a:lnTo>
                      <a:pt x="4" y="142"/>
                    </a:lnTo>
                    <a:lnTo>
                      <a:pt x="2" y="131"/>
                    </a:lnTo>
                    <a:lnTo>
                      <a:pt x="0" y="121"/>
                    </a:lnTo>
                    <a:lnTo>
                      <a:pt x="0" y="110"/>
                    </a:lnTo>
                    <a:lnTo>
                      <a:pt x="0" y="99"/>
                    </a:lnTo>
                    <a:lnTo>
                      <a:pt x="2" y="87"/>
                    </a:lnTo>
                    <a:lnTo>
                      <a:pt x="4" y="76"/>
                    </a:lnTo>
                    <a:lnTo>
                      <a:pt x="7" y="66"/>
                    </a:lnTo>
                    <a:lnTo>
                      <a:pt x="12" y="58"/>
                    </a:lnTo>
                    <a:lnTo>
                      <a:pt x="17" y="49"/>
                    </a:lnTo>
                    <a:lnTo>
                      <a:pt x="24" y="40"/>
                    </a:lnTo>
                    <a:lnTo>
                      <a:pt x="31" y="32"/>
                    </a:lnTo>
                    <a:lnTo>
                      <a:pt x="38" y="25"/>
                    </a:lnTo>
                    <a:lnTo>
                      <a:pt x="47" y="19"/>
                    </a:lnTo>
                    <a:lnTo>
                      <a:pt x="56" y="13"/>
                    </a:lnTo>
                    <a:lnTo>
                      <a:pt x="66" y="9"/>
                    </a:lnTo>
                    <a:lnTo>
                      <a:pt x="76" y="5"/>
                    </a:lnTo>
                    <a:lnTo>
                      <a:pt x="86" y="2"/>
                    </a:lnTo>
                    <a:lnTo>
                      <a:pt x="97" y="1"/>
                    </a:lnTo>
                    <a:lnTo>
                      <a:pt x="108" y="0"/>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2" name="Freeform 22"/>
              <p:cNvSpPr>
                <a:spLocks/>
              </p:cNvSpPr>
              <p:nvPr/>
            </p:nvSpPr>
            <p:spPr bwMode="gray">
              <a:xfrm>
                <a:off x="10455678" y="2025012"/>
                <a:ext cx="28575" cy="30163"/>
              </a:xfrm>
              <a:custGeom>
                <a:avLst/>
                <a:gdLst/>
                <a:ahLst/>
                <a:cxnLst>
                  <a:cxn ang="0">
                    <a:pos x="101" y="182"/>
                  </a:cxn>
                  <a:cxn ang="0">
                    <a:pos x="119" y="178"/>
                  </a:cxn>
                  <a:cxn ang="0">
                    <a:pos x="135" y="170"/>
                  </a:cxn>
                  <a:cxn ang="0">
                    <a:pos x="150" y="162"/>
                  </a:cxn>
                  <a:cxn ang="0">
                    <a:pos x="162" y="148"/>
                  </a:cxn>
                  <a:cxn ang="0">
                    <a:pos x="172" y="134"/>
                  </a:cxn>
                  <a:cxn ang="0">
                    <a:pos x="179" y="117"/>
                  </a:cxn>
                  <a:cxn ang="0">
                    <a:pos x="182" y="99"/>
                  </a:cxn>
                  <a:cxn ang="0">
                    <a:pos x="182" y="82"/>
                  </a:cxn>
                  <a:cxn ang="0">
                    <a:pos x="179" y="64"/>
                  </a:cxn>
                  <a:cxn ang="0">
                    <a:pos x="172" y="47"/>
                  </a:cxn>
                  <a:cxn ang="0">
                    <a:pos x="162" y="33"/>
                  </a:cxn>
                  <a:cxn ang="0">
                    <a:pos x="150" y="21"/>
                  </a:cxn>
                  <a:cxn ang="0">
                    <a:pos x="135" y="11"/>
                  </a:cxn>
                  <a:cxn ang="0">
                    <a:pos x="119" y="3"/>
                  </a:cxn>
                  <a:cxn ang="0">
                    <a:pos x="101" y="0"/>
                  </a:cxn>
                  <a:cxn ang="0">
                    <a:pos x="82" y="0"/>
                  </a:cxn>
                  <a:cxn ang="0">
                    <a:pos x="64" y="3"/>
                  </a:cxn>
                  <a:cxn ang="0">
                    <a:pos x="48" y="11"/>
                  </a:cxn>
                  <a:cxn ang="0">
                    <a:pos x="33" y="21"/>
                  </a:cxn>
                  <a:cxn ang="0">
                    <a:pos x="21" y="33"/>
                  </a:cxn>
                  <a:cxn ang="0">
                    <a:pos x="11" y="47"/>
                  </a:cxn>
                  <a:cxn ang="0">
                    <a:pos x="4" y="64"/>
                  </a:cxn>
                  <a:cxn ang="0">
                    <a:pos x="0" y="82"/>
                  </a:cxn>
                  <a:cxn ang="0">
                    <a:pos x="0" y="99"/>
                  </a:cxn>
                  <a:cxn ang="0">
                    <a:pos x="4" y="117"/>
                  </a:cxn>
                  <a:cxn ang="0">
                    <a:pos x="11" y="134"/>
                  </a:cxn>
                  <a:cxn ang="0">
                    <a:pos x="21" y="148"/>
                  </a:cxn>
                  <a:cxn ang="0">
                    <a:pos x="33" y="162"/>
                  </a:cxn>
                  <a:cxn ang="0">
                    <a:pos x="48" y="170"/>
                  </a:cxn>
                  <a:cxn ang="0">
                    <a:pos x="64" y="178"/>
                  </a:cxn>
                  <a:cxn ang="0">
                    <a:pos x="82" y="182"/>
                  </a:cxn>
                </a:cxnLst>
                <a:rect l="0" t="0" r="r" b="b"/>
                <a:pathLst>
                  <a:path w="183" h="182">
                    <a:moveTo>
                      <a:pt x="91" y="182"/>
                    </a:moveTo>
                    <a:lnTo>
                      <a:pt x="101" y="182"/>
                    </a:lnTo>
                    <a:lnTo>
                      <a:pt x="110" y="180"/>
                    </a:lnTo>
                    <a:lnTo>
                      <a:pt x="119" y="178"/>
                    </a:lnTo>
                    <a:lnTo>
                      <a:pt x="126" y="175"/>
                    </a:lnTo>
                    <a:lnTo>
                      <a:pt x="135" y="170"/>
                    </a:lnTo>
                    <a:lnTo>
                      <a:pt x="142" y="166"/>
                    </a:lnTo>
                    <a:lnTo>
                      <a:pt x="150" y="162"/>
                    </a:lnTo>
                    <a:lnTo>
                      <a:pt x="156" y="155"/>
                    </a:lnTo>
                    <a:lnTo>
                      <a:pt x="162" y="148"/>
                    </a:lnTo>
                    <a:lnTo>
                      <a:pt x="167" y="142"/>
                    </a:lnTo>
                    <a:lnTo>
                      <a:pt x="172" y="134"/>
                    </a:lnTo>
                    <a:lnTo>
                      <a:pt x="175" y="126"/>
                    </a:lnTo>
                    <a:lnTo>
                      <a:pt x="179" y="117"/>
                    </a:lnTo>
                    <a:lnTo>
                      <a:pt x="181" y="109"/>
                    </a:lnTo>
                    <a:lnTo>
                      <a:pt x="182" y="99"/>
                    </a:lnTo>
                    <a:lnTo>
                      <a:pt x="183" y="91"/>
                    </a:lnTo>
                    <a:lnTo>
                      <a:pt x="182" y="82"/>
                    </a:lnTo>
                    <a:lnTo>
                      <a:pt x="181" y="72"/>
                    </a:lnTo>
                    <a:lnTo>
                      <a:pt x="179" y="64"/>
                    </a:lnTo>
                    <a:lnTo>
                      <a:pt x="175" y="55"/>
                    </a:lnTo>
                    <a:lnTo>
                      <a:pt x="172" y="47"/>
                    </a:lnTo>
                    <a:lnTo>
                      <a:pt x="167" y="40"/>
                    </a:lnTo>
                    <a:lnTo>
                      <a:pt x="162" y="33"/>
                    </a:lnTo>
                    <a:lnTo>
                      <a:pt x="156" y="26"/>
                    </a:lnTo>
                    <a:lnTo>
                      <a:pt x="150" y="21"/>
                    </a:lnTo>
                    <a:lnTo>
                      <a:pt x="142" y="15"/>
                    </a:lnTo>
                    <a:lnTo>
                      <a:pt x="135" y="11"/>
                    </a:lnTo>
                    <a:lnTo>
                      <a:pt x="126" y="6"/>
                    </a:lnTo>
                    <a:lnTo>
                      <a:pt x="119" y="3"/>
                    </a:lnTo>
                    <a:lnTo>
                      <a:pt x="110" y="1"/>
                    </a:lnTo>
                    <a:lnTo>
                      <a:pt x="101" y="0"/>
                    </a:lnTo>
                    <a:lnTo>
                      <a:pt x="91" y="0"/>
                    </a:lnTo>
                    <a:lnTo>
                      <a:pt x="82" y="0"/>
                    </a:lnTo>
                    <a:lnTo>
                      <a:pt x="73" y="1"/>
                    </a:lnTo>
                    <a:lnTo>
                      <a:pt x="64" y="3"/>
                    </a:lnTo>
                    <a:lnTo>
                      <a:pt x="55" y="6"/>
                    </a:lnTo>
                    <a:lnTo>
                      <a:pt x="48" y="11"/>
                    </a:lnTo>
                    <a:lnTo>
                      <a:pt x="40" y="15"/>
                    </a:lnTo>
                    <a:lnTo>
                      <a:pt x="33" y="21"/>
                    </a:lnTo>
                    <a:lnTo>
                      <a:pt x="27" y="26"/>
                    </a:lnTo>
                    <a:lnTo>
                      <a:pt x="21" y="33"/>
                    </a:lnTo>
                    <a:lnTo>
                      <a:pt x="16" y="40"/>
                    </a:lnTo>
                    <a:lnTo>
                      <a:pt x="11" y="47"/>
                    </a:lnTo>
                    <a:lnTo>
                      <a:pt x="7" y="55"/>
                    </a:lnTo>
                    <a:lnTo>
                      <a:pt x="4" y="64"/>
                    </a:lnTo>
                    <a:lnTo>
                      <a:pt x="2" y="72"/>
                    </a:lnTo>
                    <a:lnTo>
                      <a:pt x="0" y="82"/>
                    </a:lnTo>
                    <a:lnTo>
                      <a:pt x="0" y="91"/>
                    </a:lnTo>
                    <a:lnTo>
                      <a:pt x="0" y="99"/>
                    </a:lnTo>
                    <a:lnTo>
                      <a:pt x="2" y="109"/>
                    </a:lnTo>
                    <a:lnTo>
                      <a:pt x="4" y="117"/>
                    </a:lnTo>
                    <a:lnTo>
                      <a:pt x="7" y="126"/>
                    </a:lnTo>
                    <a:lnTo>
                      <a:pt x="11" y="134"/>
                    </a:lnTo>
                    <a:lnTo>
                      <a:pt x="16" y="142"/>
                    </a:lnTo>
                    <a:lnTo>
                      <a:pt x="21" y="148"/>
                    </a:lnTo>
                    <a:lnTo>
                      <a:pt x="27" y="155"/>
                    </a:lnTo>
                    <a:lnTo>
                      <a:pt x="33" y="162"/>
                    </a:lnTo>
                    <a:lnTo>
                      <a:pt x="40" y="166"/>
                    </a:lnTo>
                    <a:lnTo>
                      <a:pt x="48" y="170"/>
                    </a:lnTo>
                    <a:lnTo>
                      <a:pt x="55" y="175"/>
                    </a:lnTo>
                    <a:lnTo>
                      <a:pt x="64" y="178"/>
                    </a:lnTo>
                    <a:lnTo>
                      <a:pt x="73" y="180"/>
                    </a:lnTo>
                    <a:lnTo>
                      <a:pt x="82" y="182"/>
                    </a:lnTo>
                    <a:lnTo>
                      <a:pt x="91" y="182"/>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3" name="Freeform 23"/>
              <p:cNvSpPr>
                <a:spLocks/>
              </p:cNvSpPr>
              <p:nvPr/>
            </p:nvSpPr>
            <p:spPr bwMode="gray">
              <a:xfrm>
                <a:off x="10495365" y="2025012"/>
                <a:ext cx="30163" cy="30163"/>
              </a:xfrm>
              <a:custGeom>
                <a:avLst/>
                <a:gdLst/>
                <a:ahLst/>
                <a:cxnLst>
                  <a:cxn ang="0">
                    <a:pos x="101" y="182"/>
                  </a:cxn>
                  <a:cxn ang="0">
                    <a:pos x="119" y="178"/>
                  </a:cxn>
                  <a:cxn ang="0">
                    <a:pos x="135" y="170"/>
                  </a:cxn>
                  <a:cxn ang="0">
                    <a:pos x="150" y="162"/>
                  </a:cxn>
                  <a:cxn ang="0">
                    <a:pos x="162" y="148"/>
                  </a:cxn>
                  <a:cxn ang="0">
                    <a:pos x="172" y="134"/>
                  </a:cxn>
                  <a:cxn ang="0">
                    <a:pos x="178" y="117"/>
                  </a:cxn>
                  <a:cxn ang="0">
                    <a:pos x="182" y="99"/>
                  </a:cxn>
                  <a:cxn ang="0">
                    <a:pos x="182" y="82"/>
                  </a:cxn>
                  <a:cxn ang="0">
                    <a:pos x="178" y="64"/>
                  </a:cxn>
                  <a:cxn ang="0">
                    <a:pos x="172" y="47"/>
                  </a:cxn>
                  <a:cxn ang="0">
                    <a:pos x="162" y="33"/>
                  </a:cxn>
                  <a:cxn ang="0">
                    <a:pos x="150" y="21"/>
                  </a:cxn>
                  <a:cxn ang="0">
                    <a:pos x="135" y="11"/>
                  </a:cxn>
                  <a:cxn ang="0">
                    <a:pos x="119" y="3"/>
                  </a:cxn>
                  <a:cxn ang="0">
                    <a:pos x="101" y="0"/>
                  </a:cxn>
                  <a:cxn ang="0">
                    <a:pos x="82" y="0"/>
                  </a:cxn>
                  <a:cxn ang="0">
                    <a:pos x="64" y="3"/>
                  </a:cxn>
                  <a:cxn ang="0">
                    <a:pos x="48" y="11"/>
                  </a:cxn>
                  <a:cxn ang="0">
                    <a:pos x="33" y="21"/>
                  </a:cxn>
                  <a:cxn ang="0">
                    <a:pos x="21" y="33"/>
                  </a:cxn>
                  <a:cxn ang="0">
                    <a:pos x="11" y="47"/>
                  </a:cxn>
                  <a:cxn ang="0">
                    <a:pos x="4" y="64"/>
                  </a:cxn>
                  <a:cxn ang="0">
                    <a:pos x="1" y="82"/>
                  </a:cxn>
                  <a:cxn ang="0">
                    <a:pos x="1" y="99"/>
                  </a:cxn>
                  <a:cxn ang="0">
                    <a:pos x="4" y="117"/>
                  </a:cxn>
                  <a:cxn ang="0">
                    <a:pos x="11" y="134"/>
                  </a:cxn>
                  <a:cxn ang="0">
                    <a:pos x="21" y="148"/>
                  </a:cxn>
                  <a:cxn ang="0">
                    <a:pos x="33" y="162"/>
                  </a:cxn>
                  <a:cxn ang="0">
                    <a:pos x="48" y="170"/>
                  </a:cxn>
                  <a:cxn ang="0">
                    <a:pos x="64" y="178"/>
                  </a:cxn>
                  <a:cxn ang="0">
                    <a:pos x="82" y="182"/>
                  </a:cxn>
                </a:cxnLst>
                <a:rect l="0" t="0" r="r" b="b"/>
                <a:pathLst>
                  <a:path w="183" h="182">
                    <a:moveTo>
                      <a:pt x="92" y="182"/>
                    </a:moveTo>
                    <a:lnTo>
                      <a:pt x="101" y="182"/>
                    </a:lnTo>
                    <a:lnTo>
                      <a:pt x="110" y="180"/>
                    </a:lnTo>
                    <a:lnTo>
                      <a:pt x="119" y="178"/>
                    </a:lnTo>
                    <a:lnTo>
                      <a:pt x="127" y="175"/>
                    </a:lnTo>
                    <a:lnTo>
                      <a:pt x="135" y="170"/>
                    </a:lnTo>
                    <a:lnTo>
                      <a:pt x="142" y="166"/>
                    </a:lnTo>
                    <a:lnTo>
                      <a:pt x="150" y="162"/>
                    </a:lnTo>
                    <a:lnTo>
                      <a:pt x="156" y="155"/>
                    </a:lnTo>
                    <a:lnTo>
                      <a:pt x="162" y="148"/>
                    </a:lnTo>
                    <a:lnTo>
                      <a:pt x="167" y="142"/>
                    </a:lnTo>
                    <a:lnTo>
                      <a:pt x="172" y="134"/>
                    </a:lnTo>
                    <a:lnTo>
                      <a:pt x="175" y="126"/>
                    </a:lnTo>
                    <a:lnTo>
                      <a:pt x="178" y="117"/>
                    </a:lnTo>
                    <a:lnTo>
                      <a:pt x="181" y="109"/>
                    </a:lnTo>
                    <a:lnTo>
                      <a:pt x="182" y="99"/>
                    </a:lnTo>
                    <a:lnTo>
                      <a:pt x="183" y="91"/>
                    </a:lnTo>
                    <a:lnTo>
                      <a:pt x="182" y="82"/>
                    </a:lnTo>
                    <a:lnTo>
                      <a:pt x="181" y="72"/>
                    </a:lnTo>
                    <a:lnTo>
                      <a:pt x="178" y="64"/>
                    </a:lnTo>
                    <a:lnTo>
                      <a:pt x="175" y="55"/>
                    </a:lnTo>
                    <a:lnTo>
                      <a:pt x="172" y="47"/>
                    </a:lnTo>
                    <a:lnTo>
                      <a:pt x="167" y="40"/>
                    </a:lnTo>
                    <a:lnTo>
                      <a:pt x="162" y="33"/>
                    </a:lnTo>
                    <a:lnTo>
                      <a:pt x="156" y="26"/>
                    </a:lnTo>
                    <a:lnTo>
                      <a:pt x="150" y="21"/>
                    </a:lnTo>
                    <a:lnTo>
                      <a:pt x="142" y="15"/>
                    </a:lnTo>
                    <a:lnTo>
                      <a:pt x="135" y="11"/>
                    </a:lnTo>
                    <a:lnTo>
                      <a:pt x="127" y="6"/>
                    </a:lnTo>
                    <a:lnTo>
                      <a:pt x="119" y="3"/>
                    </a:lnTo>
                    <a:lnTo>
                      <a:pt x="110" y="1"/>
                    </a:lnTo>
                    <a:lnTo>
                      <a:pt x="101" y="0"/>
                    </a:lnTo>
                    <a:lnTo>
                      <a:pt x="92" y="0"/>
                    </a:lnTo>
                    <a:lnTo>
                      <a:pt x="82" y="0"/>
                    </a:lnTo>
                    <a:lnTo>
                      <a:pt x="73" y="1"/>
                    </a:lnTo>
                    <a:lnTo>
                      <a:pt x="64" y="3"/>
                    </a:lnTo>
                    <a:lnTo>
                      <a:pt x="55" y="6"/>
                    </a:lnTo>
                    <a:lnTo>
                      <a:pt x="48" y="11"/>
                    </a:lnTo>
                    <a:lnTo>
                      <a:pt x="40" y="15"/>
                    </a:lnTo>
                    <a:lnTo>
                      <a:pt x="33" y="21"/>
                    </a:lnTo>
                    <a:lnTo>
                      <a:pt x="26" y="26"/>
                    </a:lnTo>
                    <a:lnTo>
                      <a:pt x="21" y="33"/>
                    </a:lnTo>
                    <a:lnTo>
                      <a:pt x="15" y="40"/>
                    </a:lnTo>
                    <a:lnTo>
                      <a:pt x="11" y="47"/>
                    </a:lnTo>
                    <a:lnTo>
                      <a:pt x="8" y="55"/>
                    </a:lnTo>
                    <a:lnTo>
                      <a:pt x="4" y="64"/>
                    </a:lnTo>
                    <a:lnTo>
                      <a:pt x="2" y="72"/>
                    </a:lnTo>
                    <a:lnTo>
                      <a:pt x="1" y="82"/>
                    </a:lnTo>
                    <a:lnTo>
                      <a:pt x="0" y="91"/>
                    </a:lnTo>
                    <a:lnTo>
                      <a:pt x="1" y="99"/>
                    </a:lnTo>
                    <a:lnTo>
                      <a:pt x="2" y="109"/>
                    </a:lnTo>
                    <a:lnTo>
                      <a:pt x="4" y="117"/>
                    </a:lnTo>
                    <a:lnTo>
                      <a:pt x="8" y="126"/>
                    </a:lnTo>
                    <a:lnTo>
                      <a:pt x="11" y="134"/>
                    </a:lnTo>
                    <a:lnTo>
                      <a:pt x="15" y="142"/>
                    </a:lnTo>
                    <a:lnTo>
                      <a:pt x="21" y="148"/>
                    </a:lnTo>
                    <a:lnTo>
                      <a:pt x="26" y="155"/>
                    </a:lnTo>
                    <a:lnTo>
                      <a:pt x="33" y="162"/>
                    </a:lnTo>
                    <a:lnTo>
                      <a:pt x="40" y="166"/>
                    </a:lnTo>
                    <a:lnTo>
                      <a:pt x="48" y="170"/>
                    </a:lnTo>
                    <a:lnTo>
                      <a:pt x="55" y="175"/>
                    </a:lnTo>
                    <a:lnTo>
                      <a:pt x="64" y="178"/>
                    </a:lnTo>
                    <a:lnTo>
                      <a:pt x="73" y="180"/>
                    </a:lnTo>
                    <a:lnTo>
                      <a:pt x="82" y="182"/>
                    </a:lnTo>
                    <a:lnTo>
                      <a:pt x="92" y="182"/>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4" name="Freeform 24"/>
              <p:cNvSpPr>
                <a:spLocks/>
              </p:cNvSpPr>
              <p:nvPr/>
            </p:nvSpPr>
            <p:spPr bwMode="gray">
              <a:xfrm>
                <a:off x="10536640" y="2025012"/>
                <a:ext cx="28575" cy="30163"/>
              </a:xfrm>
              <a:custGeom>
                <a:avLst/>
                <a:gdLst/>
                <a:ahLst/>
                <a:cxnLst>
                  <a:cxn ang="0">
                    <a:pos x="101" y="182"/>
                  </a:cxn>
                  <a:cxn ang="0">
                    <a:pos x="118" y="178"/>
                  </a:cxn>
                  <a:cxn ang="0">
                    <a:pos x="135" y="170"/>
                  </a:cxn>
                  <a:cxn ang="0">
                    <a:pos x="149" y="162"/>
                  </a:cxn>
                  <a:cxn ang="0">
                    <a:pos x="162" y="148"/>
                  </a:cxn>
                  <a:cxn ang="0">
                    <a:pos x="172" y="134"/>
                  </a:cxn>
                  <a:cxn ang="0">
                    <a:pos x="178" y="117"/>
                  </a:cxn>
                  <a:cxn ang="0">
                    <a:pos x="183" y="99"/>
                  </a:cxn>
                  <a:cxn ang="0">
                    <a:pos x="183" y="82"/>
                  </a:cxn>
                  <a:cxn ang="0">
                    <a:pos x="178" y="64"/>
                  </a:cxn>
                  <a:cxn ang="0">
                    <a:pos x="172" y="47"/>
                  </a:cxn>
                  <a:cxn ang="0">
                    <a:pos x="162" y="33"/>
                  </a:cxn>
                  <a:cxn ang="0">
                    <a:pos x="149" y="21"/>
                  </a:cxn>
                  <a:cxn ang="0">
                    <a:pos x="135" y="11"/>
                  </a:cxn>
                  <a:cxn ang="0">
                    <a:pos x="118" y="3"/>
                  </a:cxn>
                  <a:cxn ang="0">
                    <a:pos x="101" y="0"/>
                  </a:cxn>
                  <a:cxn ang="0">
                    <a:pos x="82" y="0"/>
                  </a:cxn>
                  <a:cxn ang="0">
                    <a:pos x="64" y="3"/>
                  </a:cxn>
                  <a:cxn ang="0">
                    <a:pos x="47" y="11"/>
                  </a:cxn>
                  <a:cxn ang="0">
                    <a:pos x="33" y="21"/>
                  </a:cxn>
                  <a:cxn ang="0">
                    <a:pos x="21" y="33"/>
                  </a:cxn>
                  <a:cxn ang="0">
                    <a:pos x="11" y="47"/>
                  </a:cxn>
                  <a:cxn ang="0">
                    <a:pos x="4" y="64"/>
                  </a:cxn>
                  <a:cxn ang="0">
                    <a:pos x="1" y="82"/>
                  </a:cxn>
                  <a:cxn ang="0">
                    <a:pos x="1" y="99"/>
                  </a:cxn>
                  <a:cxn ang="0">
                    <a:pos x="4" y="117"/>
                  </a:cxn>
                  <a:cxn ang="0">
                    <a:pos x="11" y="134"/>
                  </a:cxn>
                  <a:cxn ang="0">
                    <a:pos x="21" y="148"/>
                  </a:cxn>
                  <a:cxn ang="0">
                    <a:pos x="33" y="162"/>
                  </a:cxn>
                  <a:cxn ang="0">
                    <a:pos x="47" y="170"/>
                  </a:cxn>
                  <a:cxn ang="0">
                    <a:pos x="64" y="178"/>
                  </a:cxn>
                  <a:cxn ang="0">
                    <a:pos x="82" y="182"/>
                  </a:cxn>
                </a:cxnLst>
                <a:rect l="0" t="0" r="r" b="b"/>
                <a:pathLst>
                  <a:path w="183" h="182">
                    <a:moveTo>
                      <a:pt x="92" y="182"/>
                    </a:moveTo>
                    <a:lnTo>
                      <a:pt x="101" y="182"/>
                    </a:lnTo>
                    <a:lnTo>
                      <a:pt x="109" y="180"/>
                    </a:lnTo>
                    <a:lnTo>
                      <a:pt x="118" y="178"/>
                    </a:lnTo>
                    <a:lnTo>
                      <a:pt x="127" y="175"/>
                    </a:lnTo>
                    <a:lnTo>
                      <a:pt x="135" y="170"/>
                    </a:lnTo>
                    <a:lnTo>
                      <a:pt x="143" y="166"/>
                    </a:lnTo>
                    <a:lnTo>
                      <a:pt x="149" y="162"/>
                    </a:lnTo>
                    <a:lnTo>
                      <a:pt x="156" y="155"/>
                    </a:lnTo>
                    <a:lnTo>
                      <a:pt x="162" y="148"/>
                    </a:lnTo>
                    <a:lnTo>
                      <a:pt x="167" y="142"/>
                    </a:lnTo>
                    <a:lnTo>
                      <a:pt x="172" y="134"/>
                    </a:lnTo>
                    <a:lnTo>
                      <a:pt x="176" y="126"/>
                    </a:lnTo>
                    <a:lnTo>
                      <a:pt x="178" y="117"/>
                    </a:lnTo>
                    <a:lnTo>
                      <a:pt x="180" y="109"/>
                    </a:lnTo>
                    <a:lnTo>
                      <a:pt x="183" y="99"/>
                    </a:lnTo>
                    <a:lnTo>
                      <a:pt x="183" y="91"/>
                    </a:lnTo>
                    <a:lnTo>
                      <a:pt x="183" y="82"/>
                    </a:lnTo>
                    <a:lnTo>
                      <a:pt x="180" y="72"/>
                    </a:lnTo>
                    <a:lnTo>
                      <a:pt x="178" y="64"/>
                    </a:lnTo>
                    <a:lnTo>
                      <a:pt x="176" y="55"/>
                    </a:lnTo>
                    <a:lnTo>
                      <a:pt x="172" y="47"/>
                    </a:lnTo>
                    <a:lnTo>
                      <a:pt x="167" y="40"/>
                    </a:lnTo>
                    <a:lnTo>
                      <a:pt x="162" y="33"/>
                    </a:lnTo>
                    <a:lnTo>
                      <a:pt x="156" y="26"/>
                    </a:lnTo>
                    <a:lnTo>
                      <a:pt x="149" y="21"/>
                    </a:lnTo>
                    <a:lnTo>
                      <a:pt x="143" y="15"/>
                    </a:lnTo>
                    <a:lnTo>
                      <a:pt x="135" y="11"/>
                    </a:lnTo>
                    <a:lnTo>
                      <a:pt x="127" y="6"/>
                    </a:lnTo>
                    <a:lnTo>
                      <a:pt x="118" y="3"/>
                    </a:lnTo>
                    <a:lnTo>
                      <a:pt x="109" y="1"/>
                    </a:lnTo>
                    <a:lnTo>
                      <a:pt x="101" y="0"/>
                    </a:lnTo>
                    <a:lnTo>
                      <a:pt x="92" y="0"/>
                    </a:lnTo>
                    <a:lnTo>
                      <a:pt x="82" y="0"/>
                    </a:lnTo>
                    <a:lnTo>
                      <a:pt x="73" y="1"/>
                    </a:lnTo>
                    <a:lnTo>
                      <a:pt x="64" y="3"/>
                    </a:lnTo>
                    <a:lnTo>
                      <a:pt x="56" y="6"/>
                    </a:lnTo>
                    <a:lnTo>
                      <a:pt x="47" y="11"/>
                    </a:lnTo>
                    <a:lnTo>
                      <a:pt x="41" y="15"/>
                    </a:lnTo>
                    <a:lnTo>
                      <a:pt x="33" y="21"/>
                    </a:lnTo>
                    <a:lnTo>
                      <a:pt x="26" y="26"/>
                    </a:lnTo>
                    <a:lnTo>
                      <a:pt x="21" y="33"/>
                    </a:lnTo>
                    <a:lnTo>
                      <a:pt x="15" y="40"/>
                    </a:lnTo>
                    <a:lnTo>
                      <a:pt x="11" y="47"/>
                    </a:lnTo>
                    <a:lnTo>
                      <a:pt x="7" y="55"/>
                    </a:lnTo>
                    <a:lnTo>
                      <a:pt x="4" y="64"/>
                    </a:lnTo>
                    <a:lnTo>
                      <a:pt x="2" y="72"/>
                    </a:lnTo>
                    <a:lnTo>
                      <a:pt x="1" y="82"/>
                    </a:lnTo>
                    <a:lnTo>
                      <a:pt x="0" y="91"/>
                    </a:lnTo>
                    <a:lnTo>
                      <a:pt x="1" y="99"/>
                    </a:lnTo>
                    <a:lnTo>
                      <a:pt x="2" y="109"/>
                    </a:lnTo>
                    <a:lnTo>
                      <a:pt x="4" y="117"/>
                    </a:lnTo>
                    <a:lnTo>
                      <a:pt x="7" y="126"/>
                    </a:lnTo>
                    <a:lnTo>
                      <a:pt x="11" y="134"/>
                    </a:lnTo>
                    <a:lnTo>
                      <a:pt x="15" y="142"/>
                    </a:lnTo>
                    <a:lnTo>
                      <a:pt x="21" y="148"/>
                    </a:lnTo>
                    <a:lnTo>
                      <a:pt x="26" y="155"/>
                    </a:lnTo>
                    <a:lnTo>
                      <a:pt x="33" y="162"/>
                    </a:lnTo>
                    <a:lnTo>
                      <a:pt x="41" y="166"/>
                    </a:lnTo>
                    <a:lnTo>
                      <a:pt x="47" y="170"/>
                    </a:lnTo>
                    <a:lnTo>
                      <a:pt x="56" y="175"/>
                    </a:lnTo>
                    <a:lnTo>
                      <a:pt x="64" y="178"/>
                    </a:lnTo>
                    <a:lnTo>
                      <a:pt x="73" y="180"/>
                    </a:lnTo>
                    <a:lnTo>
                      <a:pt x="82" y="182"/>
                    </a:lnTo>
                    <a:lnTo>
                      <a:pt x="92" y="182"/>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5" name="Freeform 25"/>
              <p:cNvSpPr>
                <a:spLocks/>
              </p:cNvSpPr>
              <p:nvPr/>
            </p:nvSpPr>
            <p:spPr bwMode="gray">
              <a:xfrm>
                <a:off x="10576328" y="2025012"/>
                <a:ext cx="28575" cy="30163"/>
              </a:xfrm>
              <a:custGeom>
                <a:avLst/>
                <a:gdLst/>
                <a:ahLst/>
                <a:cxnLst>
                  <a:cxn ang="0">
                    <a:pos x="100" y="182"/>
                  </a:cxn>
                  <a:cxn ang="0">
                    <a:pos x="118" y="178"/>
                  </a:cxn>
                  <a:cxn ang="0">
                    <a:pos x="135" y="170"/>
                  </a:cxn>
                  <a:cxn ang="0">
                    <a:pos x="149" y="162"/>
                  </a:cxn>
                  <a:cxn ang="0">
                    <a:pos x="161" y="148"/>
                  </a:cxn>
                  <a:cxn ang="0">
                    <a:pos x="171" y="134"/>
                  </a:cxn>
                  <a:cxn ang="0">
                    <a:pos x="178" y="117"/>
                  </a:cxn>
                  <a:cxn ang="0">
                    <a:pos x="182" y="99"/>
                  </a:cxn>
                  <a:cxn ang="0">
                    <a:pos x="182" y="82"/>
                  </a:cxn>
                  <a:cxn ang="0">
                    <a:pos x="178" y="64"/>
                  </a:cxn>
                  <a:cxn ang="0">
                    <a:pos x="171" y="47"/>
                  </a:cxn>
                  <a:cxn ang="0">
                    <a:pos x="161" y="33"/>
                  </a:cxn>
                  <a:cxn ang="0">
                    <a:pos x="149" y="21"/>
                  </a:cxn>
                  <a:cxn ang="0">
                    <a:pos x="135" y="11"/>
                  </a:cxn>
                  <a:cxn ang="0">
                    <a:pos x="118" y="3"/>
                  </a:cxn>
                  <a:cxn ang="0">
                    <a:pos x="100" y="0"/>
                  </a:cxn>
                  <a:cxn ang="0">
                    <a:pos x="82" y="0"/>
                  </a:cxn>
                  <a:cxn ang="0">
                    <a:pos x="64" y="3"/>
                  </a:cxn>
                  <a:cxn ang="0">
                    <a:pos x="48" y="11"/>
                  </a:cxn>
                  <a:cxn ang="0">
                    <a:pos x="33" y="21"/>
                  </a:cxn>
                  <a:cxn ang="0">
                    <a:pos x="21" y="33"/>
                  </a:cxn>
                  <a:cxn ang="0">
                    <a:pos x="11" y="47"/>
                  </a:cxn>
                  <a:cxn ang="0">
                    <a:pos x="4" y="64"/>
                  </a:cxn>
                  <a:cxn ang="0">
                    <a:pos x="1" y="82"/>
                  </a:cxn>
                  <a:cxn ang="0">
                    <a:pos x="1" y="99"/>
                  </a:cxn>
                  <a:cxn ang="0">
                    <a:pos x="4" y="117"/>
                  </a:cxn>
                  <a:cxn ang="0">
                    <a:pos x="11" y="134"/>
                  </a:cxn>
                  <a:cxn ang="0">
                    <a:pos x="21" y="148"/>
                  </a:cxn>
                  <a:cxn ang="0">
                    <a:pos x="33" y="162"/>
                  </a:cxn>
                  <a:cxn ang="0">
                    <a:pos x="48" y="170"/>
                  </a:cxn>
                  <a:cxn ang="0">
                    <a:pos x="64" y="178"/>
                  </a:cxn>
                  <a:cxn ang="0">
                    <a:pos x="82" y="182"/>
                  </a:cxn>
                </a:cxnLst>
                <a:rect l="0" t="0" r="r" b="b"/>
                <a:pathLst>
                  <a:path w="182" h="182">
                    <a:moveTo>
                      <a:pt x="92" y="182"/>
                    </a:moveTo>
                    <a:lnTo>
                      <a:pt x="100" y="182"/>
                    </a:lnTo>
                    <a:lnTo>
                      <a:pt x="109" y="180"/>
                    </a:lnTo>
                    <a:lnTo>
                      <a:pt x="118" y="178"/>
                    </a:lnTo>
                    <a:lnTo>
                      <a:pt x="127" y="175"/>
                    </a:lnTo>
                    <a:lnTo>
                      <a:pt x="135" y="170"/>
                    </a:lnTo>
                    <a:lnTo>
                      <a:pt x="143" y="166"/>
                    </a:lnTo>
                    <a:lnTo>
                      <a:pt x="149" y="162"/>
                    </a:lnTo>
                    <a:lnTo>
                      <a:pt x="156" y="155"/>
                    </a:lnTo>
                    <a:lnTo>
                      <a:pt x="161" y="148"/>
                    </a:lnTo>
                    <a:lnTo>
                      <a:pt x="167" y="142"/>
                    </a:lnTo>
                    <a:lnTo>
                      <a:pt x="171" y="134"/>
                    </a:lnTo>
                    <a:lnTo>
                      <a:pt x="176" y="126"/>
                    </a:lnTo>
                    <a:lnTo>
                      <a:pt x="178" y="117"/>
                    </a:lnTo>
                    <a:lnTo>
                      <a:pt x="180" y="109"/>
                    </a:lnTo>
                    <a:lnTo>
                      <a:pt x="182" y="99"/>
                    </a:lnTo>
                    <a:lnTo>
                      <a:pt x="182" y="91"/>
                    </a:lnTo>
                    <a:lnTo>
                      <a:pt x="182" y="82"/>
                    </a:lnTo>
                    <a:lnTo>
                      <a:pt x="180" y="72"/>
                    </a:lnTo>
                    <a:lnTo>
                      <a:pt x="178" y="64"/>
                    </a:lnTo>
                    <a:lnTo>
                      <a:pt x="176" y="55"/>
                    </a:lnTo>
                    <a:lnTo>
                      <a:pt x="171" y="47"/>
                    </a:lnTo>
                    <a:lnTo>
                      <a:pt x="167" y="40"/>
                    </a:lnTo>
                    <a:lnTo>
                      <a:pt x="161" y="33"/>
                    </a:lnTo>
                    <a:lnTo>
                      <a:pt x="156" y="26"/>
                    </a:lnTo>
                    <a:lnTo>
                      <a:pt x="149" y="21"/>
                    </a:lnTo>
                    <a:lnTo>
                      <a:pt x="143" y="15"/>
                    </a:lnTo>
                    <a:lnTo>
                      <a:pt x="135" y="11"/>
                    </a:lnTo>
                    <a:lnTo>
                      <a:pt x="127" y="6"/>
                    </a:lnTo>
                    <a:lnTo>
                      <a:pt x="118" y="3"/>
                    </a:lnTo>
                    <a:lnTo>
                      <a:pt x="109" y="1"/>
                    </a:lnTo>
                    <a:lnTo>
                      <a:pt x="100" y="0"/>
                    </a:lnTo>
                    <a:lnTo>
                      <a:pt x="92" y="0"/>
                    </a:lnTo>
                    <a:lnTo>
                      <a:pt x="82" y="0"/>
                    </a:lnTo>
                    <a:lnTo>
                      <a:pt x="73" y="1"/>
                    </a:lnTo>
                    <a:lnTo>
                      <a:pt x="64" y="3"/>
                    </a:lnTo>
                    <a:lnTo>
                      <a:pt x="56" y="6"/>
                    </a:lnTo>
                    <a:lnTo>
                      <a:pt x="48" y="11"/>
                    </a:lnTo>
                    <a:lnTo>
                      <a:pt x="41" y="15"/>
                    </a:lnTo>
                    <a:lnTo>
                      <a:pt x="33" y="21"/>
                    </a:lnTo>
                    <a:lnTo>
                      <a:pt x="27" y="26"/>
                    </a:lnTo>
                    <a:lnTo>
                      <a:pt x="21" y="33"/>
                    </a:lnTo>
                    <a:lnTo>
                      <a:pt x="16" y="40"/>
                    </a:lnTo>
                    <a:lnTo>
                      <a:pt x="11" y="47"/>
                    </a:lnTo>
                    <a:lnTo>
                      <a:pt x="7" y="55"/>
                    </a:lnTo>
                    <a:lnTo>
                      <a:pt x="4" y="64"/>
                    </a:lnTo>
                    <a:lnTo>
                      <a:pt x="2" y="72"/>
                    </a:lnTo>
                    <a:lnTo>
                      <a:pt x="1" y="82"/>
                    </a:lnTo>
                    <a:lnTo>
                      <a:pt x="0" y="91"/>
                    </a:lnTo>
                    <a:lnTo>
                      <a:pt x="1" y="99"/>
                    </a:lnTo>
                    <a:lnTo>
                      <a:pt x="2" y="109"/>
                    </a:lnTo>
                    <a:lnTo>
                      <a:pt x="4" y="117"/>
                    </a:lnTo>
                    <a:lnTo>
                      <a:pt x="7" y="126"/>
                    </a:lnTo>
                    <a:lnTo>
                      <a:pt x="11" y="134"/>
                    </a:lnTo>
                    <a:lnTo>
                      <a:pt x="16" y="142"/>
                    </a:lnTo>
                    <a:lnTo>
                      <a:pt x="21" y="148"/>
                    </a:lnTo>
                    <a:lnTo>
                      <a:pt x="27" y="155"/>
                    </a:lnTo>
                    <a:lnTo>
                      <a:pt x="33" y="162"/>
                    </a:lnTo>
                    <a:lnTo>
                      <a:pt x="41" y="166"/>
                    </a:lnTo>
                    <a:lnTo>
                      <a:pt x="48" y="170"/>
                    </a:lnTo>
                    <a:lnTo>
                      <a:pt x="56" y="175"/>
                    </a:lnTo>
                    <a:lnTo>
                      <a:pt x="64" y="178"/>
                    </a:lnTo>
                    <a:lnTo>
                      <a:pt x="73" y="180"/>
                    </a:lnTo>
                    <a:lnTo>
                      <a:pt x="82" y="182"/>
                    </a:lnTo>
                    <a:lnTo>
                      <a:pt x="92" y="182"/>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6" name="Freeform 26"/>
              <p:cNvSpPr>
                <a:spLocks/>
              </p:cNvSpPr>
              <p:nvPr/>
            </p:nvSpPr>
            <p:spPr bwMode="gray">
              <a:xfrm>
                <a:off x="10616015" y="2025012"/>
                <a:ext cx="28575" cy="30163"/>
              </a:xfrm>
              <a:custGeom>
                <a:avLst/>
                <a:gdLst/>
                <a:ahLst/>
                <a:cxnLst>
                  <a:cxn ang="0">
                    <a:pos x="100" y="182"/>
                  </a:cxn>
                  <a:cxn ang="0">
                    <a:pos x="118" y="178"/>
                  </a:cxn>
                  <a:cxn ang="0">
                    <a:pos x="135" y="170"/>
                  </a:cxn>
                  <a:cxn ang="0">
                    <a:pos x="149" y="162"/>
                  </a:cxn>
                  <a:cxn ang="0">
                    <a:pos x="161" y="148"/>
                  </a:cxn>
                  <a:cxn ang="0">
                    <a:pos x="171" y="134"/>
                  </a:cxn>
                  <a:cxn ang="0">
                    <a:pos x="179" y="117"/>
                  </a:cxn>
                  <a:cxn ang="0">
                    <a:pos x="182" y="99"/>
                  </a:cxn>
                  <a:cxn ang="0">
                    <a:pos x="182" y="82"/>
                  </a:cxn>
                  <a:cxn ang="0">
                    <a:pos x="179" y="64"/>
                  </a:cxn>
                  <a:cxn ang="0">
                    <a:pos x="171" y="47"/>
                  </a:cxn>
                  <a:cxn ang="0">
                    <a:pos x="161" y="33"/>
                  </a:cxn>
                  <a:cxn ang="0">
                    <a:pos x="149" y="21"/>
                  </a:cxn>
                  <a:cxn ang="0">
                    <a:pos x="135" y="11"/>
                  </a:cxn>
                  <a:cxn ang="0">
                    <a:pos x="118" y="3"/>
                  </a:cxn>
                  <a:cxn ang="0">
                    <a:pos x="100" y="0"/>
                  </a:cxn>
                  <a:cxn ang="0">
                    <a:pos x="82" y="0"/>
                  </a:cxn>
                  <a:cxn ang="0">
                    <a:pos x="64" y="3"/>
                  </a:cxn>
                  <a:cxn ang="0">
                    <a:pos x="48" y="11"/>
                  </a:cxn>
                  <a:cxn ang="0">
                    <a:pos x="34" y="21"/>
                  </a:cxn>
                  <a:cxn ang="0">
                    <a:pos x="20" y="33"/>
                  </a:cxn>
                  <a:cxn ang="0">
                    <a:pos x="10" y="47"/>
                  </a:cxn>
                  <a:cxn ang="0">
                    <a:pos x="4" y="64"/>
                  </a:cxn>
                  <a:cxn ang="0">
                    <a:pos x="0" y="82"/>
                  </a:cxn>
                  <a:cxn ang="0">
                    <a:pos x="0" y="99"/>
                  </a:cxn>
                  <a:cxn ang="0">
                    <a:pos x="4" y="117"/>
                  </a:cxn>
                  <a:cxn ang="0">
                    <a:pos x="10" y="134"/>
                  </a:cxn>
                  <a:cxn ang="0">
                    <a:pos x="20" y="148"/>
                  </a:cxn>
                  <a:cxn ang="0">
                    <a:pos x="34" y="162"/>
                  </a:cxn>
                  <a:cxn ang="0">
                    <a:pos x="48" y="170"/>
                  </a:cxn>
                  <a:cxn ang="0">
                    <a:pos x="64" y="178"/>
                  </a:cxn>
                  <a:cxn ang="0">
                    <a:pos x="82" y="182"/>
                  </a:cxn>
                </a:cxnLst>
                <a:rect l="0" t="0" r="r" b="b"/>
                <a:pathLst>
                  <a:path w="182" h="182">
                    <a:moveTo>
                      <a:pt x="91" y="182"/>
                    </a:moveTo>
                    <a:lnTo>
                      <a:pt x="100" y="182"/>
                    </a:lnTo>
                    <a:lnTo>
                      <a:pt x="109" y="180"/>
                    </a:lnTo>
                    <a:lnTo>
                      <a:pt x="118" y="178"/>
                    </a:lnTo>
                    <a:lnTo>
                      <a:pt x="127" y="175"/>
                    </a:lnTo>
                    <a:lnTo>
                      <a:pt x="135" y="170"/>
                    </a:lnTo>
                    <a:lnTo>
                      <a:pt x="142" y="166"/>
                    </a:lnTo>
                    <a:lnTo>
                      <a:pt x="149" y="162"/>
                    </a:lnTo>
                    <a:lnTo>
                      <a:pt x="156" y="155"/>
                    </a:lnTo>
                    <a:lnTo>
                      <a:pt x="161" y="148"/>
                    </a:lnTo>
                    <a:lnTo>
                      <a:pt x="167" y="142"/>
                    </a:lnTo>
                    <a:lnTo>
                      <a:pt x="171" y="134"/>
                    </a:lnTo>
                    <a:lnTo>
                      <a:pt x="176" y="126"/>
                    </a:lnTo>
                    <a:lnTo>
                      <a:pt x="179" y="117"/>
                    </a:lnTo>
                    <a:lnTo>
                      <a:pt x="181" y="109"/>
                    </a:lnTo>
                    <a:lnTo>
                      <a:pt x="182" y="99"/>
                    </a:lnTo>
                    <a:lnTo>
                      <a:pt x="182" y="91"/>
                    </a:lnTo>
                    <a:lnTo>
                      <a:pt x="182" y="82"/>
                    </a:lnTo>
                    <a:lnTo>
                      <a:pt x="181" y="72"/>
                    </a:lnTo>
                    <a:lnTo>
                      <a:pt x="179" y="64"/>
                    </a:lnTo>
                    <a:lnTo>
                      <a:pt x="176" y="55"/>
                    </a:lnTo>
                    <a:lnTo>
                      <a:pt x="171" y="47"/>
                    </a:lnTo>
                    <a:lnTo>
                      <a:pt x="167" y="40"/>
                    </a:lnTo>
                    <a:lnTo>
                      <a:pt x="161" y="33"/>
                    </a:lnTo>
                    <a:lnTo>
                      <a:pt x="156" y="26"/>
                    </a:lnTo>
                    <a:lnTo>
                      <a:pt x="149" y="21"/>
                    </a:lnTo>
                    <a:lnTo>
                      <a:pt x="142" y="15"/>
                    </a:lnTo>
                    <a:lnTo>
                      <a:pt x="135" y="11"/>
                    </a:lnTo>
                    <a:lnTo>
                      <a:pt x="127" y="6"/>
                    </a:lnTo>
                    <a:lnTo>
                      <a:pt x="118" y="3"/>
                    </a:lnTo>
                    <a:lnTo>
                      <a:pt x="109" y="1"/>
                    </a:lnTo>
                    <a:lnTo>
                      <a:pt x="100" y="0"/>
                    </a:lnTo>
                    <a:lnTo>
                      <a:pt x="91" y="0"/>
                    </a:lnTo>
                    <a:lnTo>
                      <a:pt x="82" y="0"/>
                    </a:lnTo>
                    <a:lnTo>
                      <a:pt x="73" y="1"/>
                    </a:lnTo>
                    <a:lnTo>
                      <a:pt x="64" y="3"/>
                    </a:lnTo>
                    <a:lnTo>
                      <a:pt x="56" y="6"/>
                    </a:lnTo>
                    <a:lnTo>
                      <a:pt x="48" y="11"/>
                    </a:lnTo>
                    <a:lnTo>
                      <a:pt x="40" y="15"/>
                    </a:lnTo>
                    <a:lnTo>
                      <a:pt x="34" y="21"/>
                    </a:lnTo>
                    <a:lnTo>
                      <a:pt x="27" y="26"/>
                    </a:lnTo>
                    <a:lnTo>
                      <a:pt x="20" y="33"/>
                    </a:lnTo>
                    <a:lnTo>
                      <a:pt x="16" y="40"/>
                    </a:lnTo>
                    <a:lnTo>
                      <a:pt x="10" y="47"/>
                    </a:lnTo>
                    <a:lnTo>
                      <a:pt x="7" y="55"/>
                    </a:lnTo>
                    <a:lnTo>
                      <a:pt x="4" y="64"/>
                    </a:lnTo>
                    <a:lnTo>
                      <a:pt x="2" y="72"/>
                    </a:lnTo>
                    <a:lnTo>
                      <a:pt x="0" y="82"/>
                    </a:lnTo>
                    <a:lnTo>
                      <a:pt x="0" y="91"/>
                    </a:lnTo>
                    <a:lnTo>
                      <a:pt x="0" y="99"/>
                    </a:lnTo>
                    <a:lnTo>
                      <a:pt x="2" y="109"/>
                    </a:lnTo>
                    <a:lnTo>
                      <a:pt x="4" y="117"/>
                    </a:lnTo>
                    <a:lnTo>
                      <a:pt x="7" y="126"/>
                    </a:lnTo>
                    <a:lnTo>
                      <a:pt x="10" y="134"/>
                    </a:lnTo>
                    <a:lnTo>
                      <a:pt x="16" y="142"/>
                    </a:lnTo>
                    <a:lnTo>
                      <a:pt x="20" y="148"/>
                    </a:lnTo>
                    <a:lnTo>
                      <a:pt x="27" y="155"/>
                    </a:lnTo>
                    <a:lnTo>
                      <a:pt x="34" y="162"/>
                    </a:lnTo>
                    <a:lnTo>
                      <a:pt x="40" y="166"/>
                    </a:lnTo>
                    <a:lnTo>
                      <a:pt x="48" y="170"/>
                    </a:lnTo>
                    <a:lnTo>
                      <a:pt x="56" y="175"/>
                    </a:lnTo>
                    <a:lnTo>
                      <a:pt x="64" y="178"/>
                    </a:lnTo>
                    <a:lnTo>
                      <a:pt x="73" y="180"/>
                    </a:lnTo>
                    <a:lnTo>
                      <a:pt x="82" y="182"/>
                    </a:lnTo>
                    <a:lnTo>
                      <a:pt x="91" y="182"/>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7" name="Freeform 27"/>
              <p:cNvSpPr>
                <a:spLocks/>
              </p:cNvSpPr>
              <p:nvPr/>
            </p:nvSpPr>
            <p:spPr bwMode="gray">
              <a:xfrm>
                <a:off x="11073215" y="2212337"/>
                <a:ext cx="203200" cy="34925"/>
              </a:xfrm>
              <a:custGeom>
                <a:avLst/>
                <a:gdLst/>
                <a:ahLst/>
                <a:cxnLst>
                  <a:cxn ang="0">
                    <a:pos x="1169" y="0"/>
                  </a:cxn>
                  <a:cxn ang="0">
                    <a:pos x="1190" y="3"/>
                  </a:cxn>
                  <a:cxn ang="0">
                    <a:pos x="1212" y="9"/>
                  </a:cxn>
                  <a:cxn ang="0">
                    <a:pos x="1229" y="19"/>
                  </a:cxn>
                  <a:cxn ang="0">
                    <a:pos x="1246" y="33"/>
                  </a:cxn>
                  <a:cxn ang="0">
                    <a:pos x="1259" y="49"/>
                  </a:cxn>
                  <a:cxn ang="0">
                    <a:pos x="1269" y="67"/>
                  </a:cxn>
                  <a:cxn ang="0">
                    <a:pos x="1276" y="88"/>
                  </a:cxn>
                  <a:cxn ang="0">
                    <a:pos x="1278" y="109"/>
                  </a:cxn>
                  <a:cxn ang="0">
                    <a:pos x="1276" y="131"/>
                  </a:cxn>
                  <a:cxn ang="0">
                    <a:pos x="1269" y="152"/>
                  </a:cxn>
                  <a:cxn ang="0">
                    <a:pos x="1259" y="170"/>
                  </a:cxn>
                  <a:cxn ang="0">
                    <a:pos x="1246" y="187"/>
                  </a:cxn>
                  <a:cxn ang="0">
                    <a:pos x="1229" y="200"/>
                  </a:cxn>
                  <a:cxn ang="0">
                    <a:pos x="1212" y="210"/>
                  </a:cxn>
                  <a:cxn ang="0">
                    <a:pos x="1190" y="217"/>
                  </a:cxn>
                  <a:cxn ang="0">
                    <a:pos x="1169" y="219"/>
                  </a:cxn>
                  <a:cxn ang="0">
                    <a:pos x="97" y="218"/>
                  </a:cxn>
                  <a:cxn ang="0">
                    <a:pos x="76" y="213"/>
                  </a:cxn>
                  <a:cxn ang="0">
                    <a:pos x="56" y="206"/>
                  </a:cxn>
                  <a:cxn ang="0">
                    <a:pos x="38" y="193"/>
                  </a:cxn>
                  <a:cxn ang="0">
                    <a:pos x="24" y="179"/>
                  </a:cxn>
                  <a:cxn ang="0">
                    <a:pos x="12" y="161"/>
                  </a:cxn>
                  <a:cxn ang="0">
                    <a:pos x="4" y="142"/>
                  </a:cxn>
                  <a:cxn ang="0">
                    <a:pos x="0" y="120"/>
                  </a:cxn>
                  <a:cxn ang="0">
                    <a:pos x="0" y="98"/>
                  </a:cxn>
                  <a:cxn ang="0">
                    <a:pos x="4" y="77"/>
                  </a:cxn>
                  <a:cxn ang="0">
                    <a:pos x="12" y="58"/>
                  </a:cxn>
                  <a:cxn ang="0">
                    <a:pos x="24" y="40"/>
                  </a:cxn>
                  <a:cxn ang="0">
                    <a:pos x="38" y="26"/>
                  </a:cxn>
                  <a:cxn ang="0">
                    <a:pos x="56" y="14"/>
                  </a:cxn>
                  <a:cxn ang="0">
                    <a:pos x="76" y="6"/>
                  </a:cxn>
                  <a:cxn ang="0">
                    <a:pos x="97" y="2"/>
                  </a:cxn>
                </a:cxnLst>
                <a:rect l="0" t="0" r="r" b="b"/>
                <a:pathLst>
                  <a:path w="1278" h="219">
                    <a:moveTo>
                      <a:pt x="108" y="0"/>
                    </a:moveTo>
                    <a:lnTo>
                      <a:pt x="1169" y="0"/>
                    </a:lnTo>
                    <a:lnTo>
                      <a:pt x="1180" y="2"/>
                    </a:lnTo>
                    <a:lnTo>
                      <a:pt x="1190" y="3"/>
                    </a:lnTo>
                    <a:lnTo>
                      <a:pt x="1202" y="6"/>
                    </a:lnTo>
                    <a:lnTo>
                      <a:pt x="1212" y="9"/>
                    </a:lnTo>
                    <a:lnTo>
                      <a:pt x="1220" y="14"/>
                    </a:lnTo>
                    <a:lnTo>
                      <a:pt x="1229" y="19"/>
                    </a:lnTo>
                    <a:lnTo>
                      <a:pt x="1238" y="26"/>
                    </a:lnTo>
                    <a:lnTo>
                      <a:pt x="1246" y="33"/>
                    </a:lnTo>
                    <a:lnTo>
                      <a:pt x="1253" y="40"/>
                    </a:lnTo>
                    <a:lnTo>
                      <a:pt x="1259" y="49"/>
                    </a:lnTo>
                    <a:lnTo>
                      <a:pt x="1265" y="58"/>
                    </a:lnTo>
                    <a:lnTo>
                      <a:pt x="1269" y="67"/>
                    </a:lnTo>
                    <a:lnTo>
                      <a:pt x="1272" y="77"/>
                    </a:lnTo>
                    <a:lnTo>
                      <a:pt x="1276" y="88"/>
                    </a:lnTo>
                    <a:lnTo>
                      <a:pt x="1277" y="98"/>
                    </a:lnTo>
                    <a:lnTo>
                      <a:pt x="1278" y="109"/>
                    </a:lnTo>
                    <a:lnTo>
                      <a:pt x="1277" y="120"/>
                    </a:lnTo>
                    <a:lnTo>
                      <a:pt x="1276" y="131"/>
                    </a:lnTo>
                    <a:lnTo>
                      <a:pt x="1272" y="142"/>
                    </a:lnTo>
                    <a:lnTo>
                      <a:pt x="1269" y="152"/>
                    </a:lnTo>
                    <a:lnTo>
                      <a:pt x="1265" y="161"/>
                    </a:lnTo>
                    <a:lnTo>
                      <a:pt x="1259" y="170"/>
                    </a:lnTo>
                    <a:lnTo>
                      <a:pt x="1253" y="179"/>
                    </a:lnTo>
                    <a:lnTo>
                      <a:pt x="1246" y="187"/>
                    </a:lnTo>
                    <a:lnTo>
                      <a:pt x="1238" y="193"/>
                    </a:lnTo>
                    <a:lnTo>
                      <a:pt x="1229" y="200"/>
                    </a:lnTo>
                    <a:lnTo>
                      <a:pt x="1220" y="206"/>
                    </a:lnTo>
                    <a:lnTo>
                      <a:pt x="1212" y="210"/>
                    </a:lnTo>
                    <a:lnTo>
                      <a:pt x="1202" y="213"/>
                    </a:lnTo>
                    <a:lnTo>
                      <a:pt x="1190" y="217"/>
                    </a:lnTo>
                    <a:lnTo>
                      <a:pt x="1180" y="218"/>
                    </a:lnTo>
                    <a:lnTo>
                      <a:pt x="1169" y="219"/>
                    </a:lnTo>
                    <a:lnTo>
                      <a:pt x="108" y="219"/>
                    </a:lnTo>
                    <a:lnTo>
                      <a:pt x="97" y="218"/>
                    </a:lnTo>
                    <a:lnTo>
                      <a:pt x="86" y="217"/>
                    </a:lnTo>
                    <a:lnTo>
                      <a:pt x="76" y="213"/>
                    </a:lnTo>
                    <a:lnTo>
                      <a:pt x="66" y="210"/>
                    </a:lnTo>
                    <a:lnTo>
                      <a:pt x="56" y="206"/>
                    </a:lnTo>
                    <a:lnTo>
                      <a:pt x="47" y="200"/>
                    </a:lnTo>
                    <a:lnTo>
                      <a:pt x="38" y="193"/>
                    </a:lnTo>
                    <a:lnTo>
                      <a:pt x="31" y="187"/>
                    </a:lnTo>
                    <a:lnTo>
                      <a:pt x="24" y="179"/>
                    </a:lnTo>
                    <a:lnTo>
                      <a:pt x="17" y="170"/>
                    </a:lnTo>
                    <a:lnTo>
                      <a:pt x="12" y="161"/>
                    </a:lnTo>
                    <a:lnTo>
                      <a:pt x="7" y="152"/>
                    </a:lnTo>
                    <a:lnTo>
                      <a:pt x="4" y="142"/>
                    </a:lnTo>
                    <a:lnTo>
                      <a:pt x="2" y="131"/>
                    </a:lnTo>
                    <a:lnTo>
                      <a:pt x="0" y="120"/>
                    </a:lnTo>
                    <a:lnTo>
                      <a:pt x="0" y="109"/>
                    </a:lnTo>
                    <a:lnTo>
                      <a:pt x="0" y="98"/>
                    </a:lnTo>
                    <a:lnTo>
                      <a:pt x="2" y="88"/>
                    </a:lnTo>
                    <a:lnTo>
                      <a:pt x="4" y="77"/>
                    </a:lnTo>
                    <a:lnTo>
                      <a:pt x="7" y="67"/>
                    </a:lnTo>
                    <a:lnTo>
                      <a:pt x="12" y="58"/>
                    </a:lnTo>
                    <a:lnTo>
                      <a:pt x="17" y="49"/>
                    </a:lnTo>
                    <a:lnTo>
                      <a:pt x="24" y="40"/>
                    </a:lnTo>
                    <a:lnTo>
                      <a:pt x="31" y="33"/>
                    </a:lnTo>
                    <a:lnTo>
                      <a:pt x="38" y="26"/>
                    </a:lnTo>
                    <a:lnTo>
                      <a:pt x="47" y="19"/>
                    </a:lnTo>
                    <a:lnTo>
                      <a:pt x="56" y="14"/>
                    </a:lnTo>
                    <a:lnTo>
                      <a:pt x="66" y="9"/>
                    </a:lnTo>
                    <a:lnTo>
                      <a:pt x="76" y="6"/>
                    </a:lnTo>
                    <a:lnTo>
                      <a:pt x="86" y="3"/>
                    </a:lnTo>
                    <a:lnTo>
                      <a:pt x="97" y="2"/>
                    </a:lnTo>
                    <a:lnTo>
                      <a:pt x="108" y="0"/>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8" name="Freeform 28"/>
              <p:cNvSpPr>
                <a:spLocks/>
              </p:cNvSpPr>
              <p:nvPr/>
            </p:nvSpPr>
            <p:spPr bwMode="gray">
              <a:xfrm>
                <a:off x="10455678" y="2213924"/>
                <a:ext cx="28575" cy="28575"/>
              </a:xfrm>
              <a:custGeom>
                <a:avLst/>
                <a:gdLst/>
                <a:ahLst/>
                <a:cxnLst>
                  <a:cxn ang="0">
                    <a:pos x="101" y="182"/>
                  </a:cxn>
                  <a:cxn ang="0">
                    <a:pos x="119" y="179"/>
                  </a:cxn>
                  <a:cxn ang="0">
                    <a:pos x="135" y="171"/>
                  </a:cxn>
                  <a:cxn ang="0">
                    <a:pos x="150" y="161"/>
                  </a:cxn>
                  <a:cxn ang="0">
                    <a:pos x="162" y="149"/>
                  </a:cxn>
                  <a:cxn ang="0">
                    <a:pos x="172" y="134"/>
                  </a:cxn>
                  <a:cxn ang="0">
                    <a:pos x="179" y="118"/>
                  </a:cxn>
                  <a:cxn ang="0">
                    <a:pos x="182" y="100"/>
                  </a:cxn>
                  <a:cxn ang="0">
                    <a:pos x="182" y="82"/>
                  </a:cxn>
                  <a:cxn ang="0">
                    <a:pos x="179" y="63"/>
                  </a:cxn>
                  <a:cxn ang="0">
                    <a:pos x="172" y="48"/>
                  </a:cxn>
                  <a:cxn ang="0">
                    <a:pos x="162" y="33"/>
                  </a:cxn>
                  <a:cxn ang="0">
                    <a:pos x="150" y="20"/>
                  </a:cxn>
                  <a:cxn ang="0">
                    <a:pos x="135" y="11"/>
                  </a:cxn>
                  <a:cxn ang="0">
                    <a:pos x="119" y="4"/>
                  </a:cxn>
                  <a:cxn ang="0">
                    <a:pos x="101" y="0"/>
                  </a:cxn>
                  <a:cxn ang="0">
                    <a:pos x="82" y="0"/>
                  </a:cxn>
                  <a:cxn ang="0">
                    <a:pos x="64" y="4"/>
                  </a:cxn>
                  <a:cxn ang="0">
                    <a:pos x="48" y="11"/>
                  </a:cxn>
                  <a:cxn ang="0">
                    <a:pos x="33" y="20"/>
                  </a:cxn>
                  <a:cxn ang="0">
                    <a:pos x="21" y="33"/>
                  </a:cxn>
                  <a:cxn ang="0">
                    <a:pos x="11" y="48"/>
                  </a:cxn>
                  <a:cxn ang="0">
                    <a:pos x="4" y="63"/>
                  </a:cxn>
                  <a:cxn ang="0">
                    <a:pos x="0" y="82"/>
                  </a:cxn>
                  <a:cxn ang="0">
                    <a:pos x="0" y="100"/>
                  </a:cxn>
                  <a:cxn ang="0">
                    <a:pos x="4" y="118"/>
                  </a:cxn>
                  <a:cxn ang="0">
                    <a:pos x="11" y="134"/>
                  </a:cxn>
                  <a:cxn ang="0">
                    <a:pos x="21" y="149"/>
                  </a:cxn>
                  <a:cxn ang="0">
                    <a:pos x="33" y="161"/>
                  </a:cxn>
                  <a:cxn ang="0">
                    <a:pos x="48" y="171"/>
                  </a:cxn>
                  <a:cxn ang="0">
                    <a:pos x="64" y="179"/>
                  </a:cxn>
                  <a:cxn ang="0">
                    <a:pos x="82" y="182"/>
                  </a:cxn>
                </a:cxnLst>
                <a:rect l="0" t="0" r="r" b="b"/>
                <a:pathLst>
                  <a:path w="183" h="182">
                    <a:moveTo>
                      <a:pt x="91" y="182"/>
                    </a:moveTo>
                    <a:lnTo>
                      <a:pt x="101" y="182"/>
                    </a:lnTo>
                    <a:lnTo>
                      <a:pt x="110" y="181"/>
                    </a:lnTo>
                    <a:lnTo>
                      <a:pt x="119" y="179"/>
                    </a:lnTo>
                    <a:lnTo>
                      <a:pt x="126" y="175"/>
                    </a:lnTo>
                    <a:lnTo>
                      <a:pt x="135" y="171"/>
                    </a:lnTo>
                    <a:lnTo>
                      <a:pt x="142" y="167"/>
                    </a:lnTo>
                    <a:lnTo>
                      <a:pt x="150" y="161"/>
                    </a:lnTo>
                    <a:lnTo>
                      <a:pt x="156" y="156"/>
                    </a:lnTo>
                    <a:lnTo>
                      <a:pt x="162" y="149"/>
                    </a:lnTo>
                    <a:lnTo>
                      <a:pt x="167" y="142"/>
                    </a:lnTo>
                    <a:lnTo>
                      <a:pt x="172" y="134"/>
                    </a:lnTo>
                    <a:lnTo>
                      <a:pt x="175" y="127"/>
                    </a:lnTo>
                    <a:lnTo>
                      <a:pt x="179" y="118"/>
                    </a:lnTo>
                    <a:lnTo>
                      <a:pt x="181" y="109"/>
                    </a:lnTo>
                    <a:lnTo>
                      <a:pt x="182" y="100"/>
                    </a:lnTo>
                    <a:lnTo>
                      <a:pt x="183" y="91"/>
                    </a:lnTo>
                    <a:lnTo>
                      <a:pt x="182" y="82"/>
                    </a:lnTo>
                    <a:lnTo>
                      <a:pt x="181" y="72"/>
                    </a:lnTo>
                    <a:lnTo>
                      <a:pt x="179" y="63"/>
                    </a:lnTo>
                    <a:lnTo>
                      <a:pt x="175" y="56"/>
                    </a:lnTo>
                    <a:lnTo>
                      <a:pt x="172" y="48"/>
                    </a:lnTo>
                    <a:lnTo>
                      <a:pt x="167" y="40"/>
                    </a:lnTo>
                    <a:lnTo>
                      <a:pt x="162" y="33"/>
                    </a:lnTo>
                    <a:lnTo>
                      <a:pt x="156" y="27"/>
                    </a:lnTo>
                    <a:lnTo>
                      <a:pt x="150" y="20"/>
                    </a:lnTo>
                    <a:lnTo>
                      <a:pt x="142" y="16"/>
                    </a:lnTo>
                    <a:lnTo>
                      <a:pt x="135" y="11"/>
                    </a:lnTo>
                    <a:lnTo>
                      <a:pt x="126" y="7"/>
                    </a:lnTo>
                    <a:lnTo>
                      <a:pt x="119" y="4"/>
                    </a:lnTo>
                    <a:lnTo>
                      <a:pt x="110" y="1"/>
                    </a:lnTo>
                    <a:lnTo>
                      <a:pt x="101" y="0"/>
                    </a:lnTo>
                    <a:lnTo>
                      <a:pt x="91" y="0"/>
                    </a:lnTo>
                    <a:lnTo>
                      <a:pt x="82" y="0"/>
                    </a:lnTo>
                    <a:lnTo>
                      <a:pt x="73" y="1"/>
                    </a:lnTo>
                    <a:lnTo>
                      <a:pt x="64" y="4"/>
                    </a:lnTo>
                    <a:lnTo>
                      <a:pt x="55" y="7"/>
                    </a:lnTo>
                    <a:lnTo>
                      <a:pt x="48" y="11"/>
                    </a:lnTo>
                    <a:lnTo>
                      <a:pt x="40" y="16"/>
                    </a:lnTo>
                    <a:lnTo>
                      <a:pt x="33" y="20"/>
                    </a:lnTo>
                    <a:lnTo>
                      <a:pt x="27" y="27"/>
                    </a:lnTo>
                    <a:lnTo>
                      <a:pt x="21" y="33"/>
                    </a:lnTo>
                    <a:lnTo>
                      <a:pt x="16" y="40"/>
                    </a:lnTo>
                    <a:lnTo>
                      <a:pt x="11" y="48"/>
                    </a:lnTo>
                    <a:lnTo>
                      <a:pt x="7" y="56"/>
                    </a:lnTo>
                    <a:lnTo>
                      <a:pt x="4" y="63"/>
                    </a:lnTo>
                    <a:lnTo>
                      <a:pt x="2" y="72"/>
                    </a:lnTo>
                    <a:lnTo>
                      <a:pt x="0" y="82"/>
                    </a:lnTo>
                    <a:lnTo>
                      <a:pt x="0" y="91"/>
                    </a:lnTo>
                    <a:lnTo>
                      <a:pt x="0" y="100"/>
                    </a:lnTo>
                    <a:lnTo>
                      <a:pt x="2" y="109"/>
                    </a:lnTo>
                    <a:lnTo>
                      <a:pt x="4" y="118"/>
                    </a:lnTo>
                    <a:lnTo>
                      <a:pt x="7" y="127"/>
                    </a:lnTo>
                    <a:lnTo>
                      <a:pt x="11" y="134"/>
                    </a:lnTo>
                    <a:lnTo>
                      <a:pt x="16" y="142"/>
                    </a:lnTo>
                    <a:lnTo>
                      <a:pt x="21" y="149"/>
                    </a:lnTo>
                    <a:lnTo>
                      <a:pt x="27" y="156"/>
                    </a:lnTo>
                    <a:lnTo>
                      <a:pt x="33" y="161"/>
                    </a:lnTo>
                    <a:lnTo>
                      <a:pt x="40" y="167"/>
                    </a:lnTo>
                    <a:lnTo>
                      <a:pt x="48" y="171"/>
                    </a:lnTo>
                    <a:lnTo>
                      <a:pt x="55" y="175"/>
                    </a:lnTo>
                    <a:lnTo>
                      <a:pt x="64" y="179"/>
                    </a:lnTo>
                    <a:lnTo>
                      <a:pt x="73" y="181"/>
                    </a:lnTo>
                    <a:lnTo>
                      <a:pt x="82" y="182"/>
                    </a:lnTo>
                    <a:lnTo>
                      <a:pt x="91" y="182"/>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9" name="Freeform 29"/>
              <p:cNvSpPr>
                <a:spLocks/>
              </p:cNvSpPr>
              <p:nvPr/>
            </p:nvSpPr>
            <p:spPr bwMode="gray">
              <a:xfrm>
                <a:off x="10495365" y="2213924"/>
                <a:ext cx="30163" cy="28575"/>
              </a:xfrm>
              <a:custGeom>
                <a:avLst/>
                <a:gdLst/>
                <a:ahLst/>
                <a:cxnLst>
                  <a:cxn ang="0">
                    <a:pos x="101" y="182"/>
                  </a:cxn>
                  <a:cxn ang="0">
                    <a:pos x="119" y="179"/>
                  </a:cxn>
                  <a:cxn ang="0">
                    <a:pos x="135" y="171"/>
                  </a:cxn>
                  <a:cxn ang="0">
                    <a:pos x="150" y="161"/>
                  </a:cxn>
                  <a:cxn ang="0">
                    <a:pos x="162" y="149"/>
                  </a:cxn>
                  <a:cxn ang="0">
                    <a:pos x="172" y="134"/>
                  </a:cxn>
                  <a:cxn ang="0">
                    <a:pos x="178" y="118"/>
                  </a:cxn>
                  <a:cxn ang="0">
                    <a:pos x="182" y="100"/>
                  </a:cxn>
                  <a:cxn ang="0">
                    <a:pos x="182" y="82"/>
                  </a:cxn>
                  <a:cxn ang="0">
                    <a:pos x="178" y="63"/>
                  </a:cxn>
                  <a:cxn ang="0">
                    <a:pos x="172" y="48"/>
                  </a:cxn>
                  <a:cxn ang="0">
                    <a:pos x="162" y="33"/>
                  </a:cxn>
                  <a:cxn ang="0">
                    <a:pos x="150" y="20"/>
                  </a:cxn>
                  <a:cxn ang="0">
                    <a:pos x="135" y="11"/>
                  </a:cxn>
                  <a:cxn ang="0">
                    <a:pos x="119" y="4"/>
                  </a:cxn>
                  <a:cxn ang="0">
                    <a:pos x="101" y="0"/>
                  </a:cxn>
                  <a:cxn ang="0">
                    <a:pos x="82" y="0"/>
                  </a:cxn>
                  <a:cxn ang="0">
                    <a:pos x="64" y="4"/>
                  </a:cxn>
                  <a:cxn ang="0">
                    <a:pos x="48" y="11"/>
                  </a:cxn>
                  <a:cxn ang="0">
                    <a:pos x="33" y="20"/>
                  </a:cxn>
                  <a:cxn ang="0">
                    <a:pos x="21" y="33"/>
                  </a:cxn>
                  <a:cxn ang="0">
                    <a:pos x="11" y="48"/>
                  </a:cxn>
                  <a:cxn ang="0">
                    <a:pos x="4" y="63"/>
                  </a:cxn>
                  <a:cxn ang="0">
                    <a:pos x="1" y="82"/>
                  </a:cxn>
                  <a:cxn ang="0">
                    <a:pos x="1" y="100"/>
                  </a:cxn>
                  <a:cxn ang="0">
                    <a:pos x="4" y="118"/>
                  </a:cxn>
                  <a:cxn ang="0">
                    <a:pos x="11" y="134"/>
                  </a:cxn>
                  <a:cxn ang="0">
                    <a:pos x="21" y="149"/>
                  </a:cxn>
                  <a:cxn ang="0">
                    <a:pos x="33" y="161"/>
                  </a:cxn>
                  <a:cxn ang="0">
                    <a:pos x="48" y="171"/>
                  </a:cxn>
                  <a:cxn ang="0">
                    <a:pos x="64" y="179"/>
                  </a:cxn>
                  <a:cxn ang="0">
                    <a:pos x="82" y="182"/>
                  </a:cxn>
                </a:cxnLst>
                <a:rect l="0" t="0" r="r" b="b"/>
                <a:pathLst>
                  <a:path w="183" h="182">
                    <a:moveTo>
                      <a:pt x="92" y="182"/>
                    </a:moveTo>
                    <a:lnTo>
                      <a:pt x="101" y="182"/>
                    </a:lnTo>
                    <a:lnTo>
                      <a:pt x="110" y="181"/>
                    </a:lnTo>
                    <a:lnTo>
                      <a:pt x="119" y="179"/>
                    </a:lnTo>
                    <a:lnTo>
                      <a:pt x="127" y="175"/>
                    </a:lnTo>
                    <a:lnTo>
                      <a:pt x="135" y="171"/>
                    </a:lnTo>
                    <a:lnTo>
                      <a:pt x="142" y="167"/>
                    </a:lnTo>
                    <a:lnTo>
                      <a:pt x="150" y="161"/>
                    </a:lnTo>
                    <a:lnTo>
                      <a:pt x="156" y="156"/>
                    </a:lnTo>
                    <a:lnTo>
                      <a:pt x="162" y="149"/>
                    </a:lnTo>
                    <a:lnTo>
                      <a:pt x="167" y="142"/>
                    </a:lnTo>
                    <a:lnTo>
                      <a:pt x="172" y="134"/>
                    </a:lnTo>
                    <a:lnTo>
                      <a:pt x="175" y="127"/>
                    </a:lnTo>
                    <a:lnTo>
                      <a:pt x="178" y="118"/>
                    </a:lnTo>
                    <a:lnTo>
                      <a:pt x="181" y="109"/>
                    </a:lnTo>
                    <a:lnTo>
                      <a:pt x="182" y="100"/>
                    </a:lnTo>
                    <a:lnTo>
                      <a:pt x="183" y="91"/>
                    </a:lnTo>
                    <a:lnTo>
                      <a:pt x="182" y="82"/>
                    </a:lnTo>
                    <a:lnTo>
                      <a:pt x="181" y="72"/>
                    </a:lnTo>
                    <a:lnTo>
                      <a:pt x="178" y="63"/>
                    </a:lnTo>
                    <a:lnTo>
                      <a:pt x="175" y="56"/>
                    </a:lnTo>
                    <a:lnTo>
                      <a:pt x="172" y="48"/>
                    </a:lnTo>
                    <a:lnTo>
                      <a:pt x="167" y="40"/>
                    </a:lnTo>
                    <a:lnTo>
                      <a:pt x="162" y="33"/>
                    </a:lnTo>
                    <a:lnTo>
                      <a:pt x="156" y="27"/>
                    </a:lnTo>
                    <a:lnTo>
                      <a:pt x="150" y="20"/>
                    </a:lnTo>
                    <a:lnTo>
                      <a:pt x="142" y="16"/>
                    </a:lnTo>
                    <a:lnTo>
                      <a:pt x="135" y="11"/>
                    </a:lnTo>
                    <a:lnTo>
                      <a:pt x="127" y="7"/>
                    </a:lnTo>
                    <a:lnTo>
                      <a:pt x="119" y="4"/>
                    </a:lnTo>
                    <a:lnTo>
                      <a:pt x="110" y="1"/>
                    </a:lnTo>
                    <a:lnTo>
                      <a:pt x="101" y="0"/>
                    </a:lnTo>
                    <a:lnTo>
                      <a:pt x="92" y="0"/>
                    </a:lnTo>
                    <a:lnTo>
                      <a:pt x="82" y="0"/>
                    </a:lnTo>
                    <a:lnTo>
                      <a:pt x="73" y="1"/>
                    </a:lnTo>
                    <a:lnTo>
                      <a:pt x="64" y="4"/>
                    </a:lnTo>
                    <a:lnTo>
                      <a:pt x="55" y="7"/>
                    </a:lnTo>
                    <a:lnTo>
                      <a:pt x="48" y="11"/>
                    </a:lnTo>
                    <a:lnTo>
                      <a:pt x="40" y="16"/>
                    </a:lnTo>
                    <a:lnTo>
                      <a:pt x="33" y="20"/>
                    </a:lnTo>
                    <a:lnTo>
                      <a:pt x="26" y="27"/>
                    </a:lnTo>
                    <a:lnTo>
                      <a:pt x="21" y="33"/>
                    </a:lnTo>
                    <a:lnTo>
                      <a:pt x="15" y="40"/>
                    </a:lnTo>
                    <a:lnTo>
                      <a:pt x="11" y="48"/>
                    </a:lnTo>
                    <a:lnTo>
                      <a:pt x="8" y="56"/>
                    </a:lnTo>
                    <a:lnTo>
                      <a:pt x="4" y="63"/>
                    </a:lnTo>
                    <a:lnTo>
                      <a:pt x="2" y="72"/>
                    </a:lnTo>
                    <a:lnTo>
                      <a:pt x="1" y="82"/>
                    </a:lnTo>
                    <a:lnTo>
                      <a:pt x="0" y="91"/>
                    </a:lnTo>
                    <a:lnTo>
                      <a:pt x="1" y="100"/>
                    </a:lnTo>
                    <a:lnTo>
                      <a:pt x="2" y="109"/>
                    </a:lnTo>
                    <a:lnTo>
                      <a:pt x="4" y="118"/>
                    </a:lnTo>
                    <a:lnTo>
                      <a:pt x="8" y="127"/>
                    </a:lnTo>
                    <a:lnTo>
                      <a:pt x="11" y="134"/>
                    </a:lnTo>
                    <a:lnTo>
                      <a:pt x="15" y="142"/>
                    </a:lnTo>
                    <a:lnTo>
                      <a:pt x="21" y="149"/>
                    </a:lnTo>
                    <a:lnTo>
                      <a:pt x="26" y="156"/>
                    </a:lnTo>
                    <a:lnTo>
                      <a:pt x="33" y="161"/>
                    </a:lnTo>
                    <a:lnTo>
                      <a:pt x="40" y="167"/>
                    </a:lnTo>
                    <a:lnTo>
                      <a:pt x="48" y="171"/>
                    </a:lnTo>
                    <a:lnTo>
                      <a:pt x="55" y="175"/>
                    </a:lnTo>
                    <a:lnTo>
                      <a:pt x="64" y="179"/>
                    </a:lnTo>
                    <a:lnTo>
                      <a:pt x="73" y="181"/>
                    </a:lnTo>
                    <a:lnTo>
                      <a:pt x="82" y="182"/>
                    </a:lnTo>
                    <a:lnTo>
                      <a:pt x="92" y="182"/>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0" name="Freeform 30"/>
              <p:cNvSpPr>
                <a:spLocks/>
              </p:cNvSpPr>
              <p:nvPr/>
            </p:nvSpPr>
            <p:spPr bwMode="gray">
              <a:xfrm>
                <a:off x="10536640" y="2213924"/>
                <a:ext cx="28575" cy="28575"/>
              </a:xfrm>
              <a:custGeom>
                <a:avLst/>
                <a:gdLst/>
                <a:ahLst/>
                <a:cxnLst>
                  <a:cxn ang="0">
                    <a:pos x="101" y="182"/>
                  </a:cxn>
                  <a:cxn ang="0">
                    <a:pos x="118" y="179"/>
                  </a:cxn>
                  <a:cxn ang="0">
                    <a:pos x="135" y="171"/>
                  </a:cxn>
                  <a:cxn ang="0">
                    <a:pos x="149" y="161"/>
                  </a:cxn>
                  <a:cxn ang="0">
                    <a:pos x="162" y="149"/>
                  </a:cxn>
                  <a:cxn ang="0">
                    <a:pos x="172" y="134"/>
                  </a:cxn>
                  <a:cxn ang="0">
                    <a:pos x="178" y="118"/>
                  </a:cxn>
                  <a:cxn ang="0">
                    <a:pos x="183" y="100"/>
                  </a:cxn>
                  <a:cxn ang="0">
                    <a:pos x="183" y="82"/>
                  </a:cxn>
                  <a:cxn ang="0">
                    <a:pos x="178" y="63"/>
                  </a:cxn>
                  <a:cxn ang="0">
                    <a:pos x="172" y="48"/>
                  </a:cxn>
                  <a:cxn ang="0">
                    <a:pos x="162" y="33"/>
                  </a:cxn>
                  <a:cxn ang="0">
                    <a:pos x="149" y="20"/>
                  </a:cxn>
                  <a:cxn ang="0">
                    <a:pos x="135" y="11"/>
                  </a:cxn>
                  <a:cxn ang="0">
                    <a:pos x="118" y="4"/>
                  </a:cxn>
                  <a:cxn ang="0">
                    <a:pos x="101" y="0"/>
                  </a:cxn>
                  <a:cxn ang="0">
                    <a:pos x="82" y="0"/>
                  </a:cxn>
                  <a:cxn ang="0">
                    <a:pos x="64" y="4"/>
                  </a:cxn>
                  <a:cxn ang="0">
                    <a:pos x="47" y="11"/>
                  </a:cxn>
                  <a:cxn ang="0">
                    <a:pos x="33" y="20"/>
                  </a:cxn>
                  <a:cxn ang="0">
                    <a:pos x="21" y="33"/>
                  </a:cxn>
                  <a:cxn ang="0">
                    <a:pos x="11" y="48"/>
                  </a:cxn>
                  <a:cxn ang="0">
                    <a:pos x="4" y="63"/>
                  </a:cxn>
                  <a:cxn ang="0">
                    <a:pos x="1" y="82"/>
                  </a:cxn>
                  <a:cxn ang="0">
                    <a:pos x="1" y="100"/>
                  </a:cxn>
                  <a:cxn ang="0">
                    <a:pos x="4" y="118"/>
                  </a:cxn>
                  <a:cxn ang="0">
                    <a:pos x="11" y="134"/>
                  </a:cxn>
                  <a:cxn ang="0">
                    <a:pos x="21" y="149"/>
                  </a:cxn>
                  <a:cxn ang="0">
                    <a:pos x="33" y="161"/>
                  </a:cxn>
                  <a:cxn ang="0">
                    <a:pos x="47" y="171"/>
                  </a:cxn>
                  <a:cxn ang="0">
                    <a:pos x="64" y="179"/>
                  </a:cxn>
                  <a:cxn ang="0">
                    <a:pos x="82" y="182"/>
                  </a:cxn>
                </a:cxnLst>
                <a:rect l="0" t="0" r="r" b="b"/>
                <a:pathLst>
                  <a:path w="183" h="182">
                    <a:moveTo>
                      <a:pt x="92" y="182"/>
                    </a:moveTo>
                    <a:lnTo>
                      <a:pt x="101" y="182"/>
                    </a:lnTo>
                    <a:lnTo>
                      <a:pt x="109" y="181"/>
                    </a:lnTo>
                    <a:lnTo>
                      <a:pt x="118" y="179"/>
                    </a:lnTo>
                    <a:lnTo>
                      <a:pt x="127" y="175"/>
                    </a:lnTo>
                    <a:lnTo>
                      <a:pt x="135" y="171"/>
                    </a:lnTo>
                    <a:lnTo>
                      <a:pt x="143" y="167"/>
                    </a:lnTo>
                    <a:lnTo>
                      <a:pt x="149" y="161"/>
                    </a:lnTo>
                    <a:lnTo>
                      <a:pt x="156" y="156"/>
                    </a:lnTo>
                    <a:lnTo>
                      <a:pt x="162" y="149"/>
                    </a:lnTo>
                    <a:lnTo>
                      <a:pt x="167" y="142"/>
                    </a:lnTo>
                    <a:lnTo>
                      <a:pt x="172" y="134"/>
                    </a:lnTo>
                    <a:lnTo>
                      <a:pt x="176" y="127"/>
                    </a:lnTo>
                    <a:lnTo>
                      <a:pt x="178" y="118"/>
                    </a:lnTo>
                    <a:lnTo>
                      <a:pt x="180" y="109"/>
                    </a:lnTo>
                    <a:lnTo>
                      <a:pt x="183" y="100"/>
                    </a:lnTo>
                    <a:lnTo>
                      <a:pt x="183" y="91"/>
                    </a:lnTo>
                    <a:lnTo>
                      <a:pt x="183" y="82"/>
                    </a:lnTo>
                    <a:lnTo>
                      <a:pt x="180" y="72"/>
                    </a:lnTo>
                    <a:lnTo>
                      <a:pt x="178" y="63"/>
                    </a:lnTo>
                    <a:lnTo>
                      <a:pt x="176" y="56"/>
                    </a:lnTo>
                    <a:lnTo>
                      <a:pt x="172" y="48"/>
                    </a:lnTo>
                    <a:lnTo>
                      <a:pt x="167" y="40"/>
                    </a:lnTo>
                    <a:lnTo>
                      <a:pt x="162" y="33"/>
                    </a:lnTo>
                    <a:lnTo>
                      <a:pt x="156" y="27"/>
                    </a:lnTo>
                    <a:lnTo>
                      <a:pt x="149" y="20"/>
                    </a:lnTo>
                    <a:lnTo>
                      <a:pt x="143" y="16"/>
                    </a:lnTo>
                    <a:lnTo>
                      <a:pt x="135" y="11"/>
                    </a:lnTo>
                    <a:lnTo>
                      <a:pt x="127" y="7"/>
                    </a:lnTo>
                    <a:lnTo>
                      <a:pt x="118" y="4"/>
                    </a:lnTo>
                    <a:lnTo>
                      <a:pt x="109" y="1"/>
                    </a:lnTo>
                    <a:lnTo>
                      <a:pt x="101" y="0"/>
                    </a:lnTo>
                    <a:lnTo>
                      <a:pt x="92" y="0"/>
                    </a:lnTo>
                    <a:lnTo>
                      <a:pt x="82" y="0"/>
                    </a:lnTo>
                    <a:lnTo>
                      <a:pt x="73" y="1"/>
                    </a:lnTo>
                    <a:lnTo>
                      <a:pt x="64" y="4"/>
                    </a:lnTo>
                    <a:lnTo>
                      <a:pt x="56" y="7"/>
                    </a:lnTo>
                    <a:lnTo>
                      <a:pt x="47" y="11"/>
                    </a:lnTo>
                    <a:lnTo>
                      <a:pt x="41" y="16"/>
                    </a:lnTo>
                    <a:lnTo>
                      <a:pt x="33" y="20"/>
                    </a:lnTo>
                    <a:lnTo>
                      <a:pt x="26" y="27"/>
                    </a:lnTo>
                    <a:lnTo>
                      <a:pt x="21" y="33"/>
                    </a:lnTo>
                    <a:lnTo>
                      <a:pt x="15" y="40"/>
                    </a:lnTo>
                    <a:lnTo>
                      <a:pt x="11" y="48"/>
                    </a:lnTo>
                    <a:lnTo>
                      <a:pt x="7" y="56"/>
                    </a:lnTo>
                    <a:lnTo>
                      <a:pt x="4" y="63"/>
                    </a:lnTo>
                    <a:lnTo>
                      <a:pt x="2" y="72"/>
                    </a:lnTo>
                    <a:lnTo>
                      <a:pt x="1" y="82"/>
                    </a:lnTo>
                    <a:lnTo>
                      <a:pt x="0" y="91"/>
                    </a:lnTo>
                    <a:lnTo>
                      <a:pt x="1" y="100"/>
                    </a:lnTo>
                    <a:lnTo>
                      <a:pt x="2" y="109"/>
                    </a:lnTo>
                    <a:lnTo>
                      <a:pt x="4" y="118"/>
                    </a:lnTo>
                    <a:lnTo>
                      <a:pt x="7" y="127"/>
                    </a:lnTo>
                    <a:lnTo>
                      <a:pt x="11" y="134"/>
                    </a:lnTo>
                    <a:lnTo>
                      <a:pt x="15" y="142"/>
                    </a:lnTo>
                    <a:lnTo>
                      <a:pt x="21" y="149"/>
                    </a:lnTo>
                    <a:lnTo>
                      <a:pt x="26" y="156"/>
                    </a:lnTo>
                    <a:lnTo>
                      <a:pt x="33" y="161"/>
                    </a:lnTo>
                    <a:lnTo>
                      <a:pt x="41" y="167"/>
                    </a:lnTo>
                    <a:lnTo>
                      <a:pt x="47" y="171"/>
                    </a:lnTo>
                    <a:lnTo>
                      <a:pt x="56" y="175"/>
                    </a:lnTo>
                    <a:lnTo>
                      <a:pt x="64" y="179"/>
                    </a:lnTo>
                    <a:lnTo>
                      <a:pt x="73" y="181"/>
                    </a:lnTo>
                    <a:lnTo>
                      <a:pt x="82" y="182"/>
                    </a:lnTo>
                    <a:lnTo>
                      <a:pt x="92" y="182"/>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1" name="Freeform 31"/>
              <p:cNvSpPr>
                <a:spLocks/>
              </p:cNvSpPr>
              <p:nvPr/>
            </p:nvSpPr>
            <p:spPr bwMode="gray">
              <a:xfrm>
                <a:off x="10576328" y="2213924"/>
                <a:ext cx="28575" cy="28575"/>
              </a:xfrm>
              <a:custGeom>
                <a:avLst/>
                <a:gdLst/>
                <a:ahLst/>
                <a:cxnLst>
                  <a:cxn ang="0">
                    <a:pos x="100" y="182"/>
                  </a:cxn>
                  <a:cxn ang="0">
                    <a:pos x="118" y="179"/>
                  </a:cxn>
                  <a:cxn ang="0">
                    <a:pos x="135" y="171"/>
                  </a:cxn>
                  <a:cxn ang="0">
                    <a:pos x="149" y="161"/>
                  </a:cxn>
                  <a:cxn ang="0">
                    <a:pos x="161" y="149"/>
                  </a:cxn>
                  <a:cxn ang="0">
                    <a:pos x="171" y="134"/>
                  </a:cxn>
                  <a:cxn ang="0">
                    <a:pos x="178" y="118"/>
                  </a:cxn>
                  <a:cxn ang="0">
                    <a:pos x="182" y="100"/>
                  </a:cxn>
                  <a:cxn ang="0">
                    <a:pos x="182" y="82"/>
                  </a:cxn>
                  <a:cxn ang="0">
                    <a:pos x="178" y="63"/>
                  </a:cxn>
                  <a:cxn ang="0">
                    <a:pos x="171" y="48"/>
                  </a:cxn>
                  <a:cxn ang="0">
                    <a:pos x="161" y="33"/>
                  </a:cxn>
                  <a:cxn ang="0">
                    <a:pos x="149" y="20"/>
                  </a:cxn>
                  <a:cxn ang="0">
                    <a:pos x="135" y="11"/>
                  </a:cxn>
                  <a:cxn ang="0">
                    <a:pos x="118" y="4"/>
                  </a:cxn>
                  <a:cxn ang="0">
                    <a:pos x="100" y="0"/>
                  </a:cxn>
                  <a:cxn ang="0">
                    <a:pos x="82" y="0"/>
                  </a:cxn>
                  <a:cxn ang="0">
                    <a:pos x="64" y="4"/>
                  </a:cxn>
                  <a:cxn ang="0">
                    <a:pos x="48" y="11"/>
                  </a:cxn>
                  <a:cxn ang="0">
                    <a:pos x="33" y="20"/>
                  </a:cxn>
                  <a:cxn ang="0">
                    <a:pos x="21" y="33"/>
                  </a:cxn>
                  <a:cxn ang="0">
                    <a:pos x="11" y="48"/>
                  </a:cxn>
                  <a:cxn ang="0">
                    <a:pos x="4" y="63"/>
                  </a:cxn>
                  <a:cxn ang="0">
                    <a:pos x="1" y="82"/>
                  </a:cxn>
                  <a:cxn ang="0">
                    <a:pos x="1" y="100"/>
                  </a:cxn>
                  <a:cxn ang="0">
                    <a:pos x="4" y="118"/>
                  </a:cxn>
                  <a:cxn ang="0">
                    <a:pos x="11" y="134"/>
                  </a:cxn>
                  <a:cxn ang="0">
                    <a:pos x="21" y="149"/>
                  </a:cxn>
                  <a:cxn ang="0">
                    <a:pos x="33" y="161"/>
                  </a:cxn>
                  <a:cxn ang="0">
                    <a:pos x="48" y="171"/>
                  </a:cxn>
                  <a:cxn ang="0">
                    <a:pos x="64" y="179"/>
                  </a:cxn>
                  <a:cxn ang="0">
                    <a:pos x="82" y="182"/>
                  </a:cxn>
                </a:cxnLst>
                <a:rect l="0" t="0" r="r" b="b"/>
                <a:pathLst>
                  <a:path w="182" h="182">
                    <a:moveTo>
                      <a:pt x="92" y="182"/>
                    </a:moveTo>
                    <a:lnTo>
                      <a:pt x="100" y="182"/>
                    </a:lnTo>
                    <a:lnTo>
                      <a:pt x="109" y="181"/>
                    </a:lnTo>
                    <a:lnTo>
                      <a:pt x="118" y="179"/>
                    </a:lnTo>
                    <a:lnTo>
                      <a:pt x="127" y="175"/>
                    </a:lnTo>
                    <a:lnTo>
                      <a:pt x="135" y="171"/>
                    </a:lnTo>
                    <a:lnTo>
                      <a:pt x="143" y="167"/>
                    </a:lnTo>
                    <a:lnTo>
                      <a:pt x="149" y="161"/>
                    </a:lnTo>
                    <a:lnTo>
                      <a:pt x="156" y="156"/>
                    </a:lnTo>
                    <a:lnTo>
                      <a:pt x="161" y="149"/>
                    </a:lnTo>
                    <a:lnTo>
                      <a:pt x="167" y="142"/>
                    </a:lnTo>
                    <a:lnTo>
                      <a:pt x="171" y="134"/>
                    </a:lnTo>
                    <a:lnTo>
                      <a:pt x="176" y="127"/>
                    </a:lnTo>
                    <a:lnTo>
                      <a:pt x="178" y="118"/>
                    </a:lnTo>
                    <a:lnTo>
                      <a:pt x="180" y="109"/>
                    </a:lnTo>
                    <a:lnTo>
                      <a:pt x="182" y="100"/>
                    </a:lnTo>
                    <a:lnTo>
                      <a:pt x="182" y="91"/>
                    </a:lnTo>
                    <a:lnTo>
                      <a:pt x="182" y="82"/>
                    </a:lnTo>
                    <a:lnTo>
                      <a:pt x="180" y="72"/>
                    </a:lnTo>
                    <a:lnTo>
                      <a:pt x="178" y="63"/>
                    </a:lnTo>
                    <a:lnTo>
                      <a:pt x="176" y="56"/>
                    </a:lnTo>
                    <a:lnTo>
                      <a:pt x="171" y="48"/>
                    </a:lnTo>
                    <a:lnTo>
                      <a:pt x="167" y="40"/>
                    </a:lnTo>
                    <a:lnTo>
                      <a:pt x="161" y="33"/>
                    </a:lnTo>
                    <a:lnTo>
                      <a:pt x="156" y="27"/>
                    </a:lnTo>
                    <a:lnTo>
                      <a:pt x="149" y="20"/>
                    </a:lnTo>
                    <a:lnTo>
                      <a:pt x="143" y="16"/>
                    </a:lnTo>
                    <a:lnTo>
                      <a:pt x="135" y="11"/>
                    </a:lnTo>
                    <a:lnTo>
                      <a:pt x="127" y="7"/>
                    </a:lnTo>
                    <a:lnTo>
                      <a:pt x="118" y="4"/>
                    </a:lnTo>
                    <a:lnTo>
                      <a:pt x="109" y="1"/>
                    </a:lnTo>
                    <a:lnTo>
                      <a:pt x="100" y="0"/>
                    </a:lnTo>
                    <a:lnTo>
                      <a:pt x="92" y="0"/>
                    </a:lnTo>
                    <a:lnTo>
                      <a:pt x="82" y="0"/>
                    </a:lnTo>
                    <a:lnTo>
                      <a:pt x="73" y="1"/>
                    </a:lnTo>
                    <a:lnTo>
                      <a:pt x="64" y="4"/>
                    </a:lnTo>
                    <a:lnTo>
                      <a:pt x="56" y="7"/>
                    </a:lnTo>
                    <a:lnTo>
                      <a:pt x="48" y="11"/>
                    </a:lnTo>
                    <a:lnTo>
                      <a:pt x="41" y="16"/>
                    </a:lnTo>
                    <a:lnTo>
                      <a:pt x="33" y="20"/>
                    </a:lnTo>
                    <a:lnTo>
                      <a:pt x="27" y="27"/>
                    </a:lnTo>
                    <a:lnTo>
                      <a:pt x="21" y="33"/>
                    </a:lnTo>
                    <a:lnTo>
                      <a:pt x="16" y="40"/>
                    </a:lnTo>
                    <a:lnTo>
                      <a:pt x="11" y="48"/>
                    </a:lnTo>
                    <a:lnTo>
                      <a:pt x="7" y="56"/>
                    </a:lnTo>
                    <a:lnTo>
                      <a:pt x="4" y="63"/>
                    </a:lnTo>
                    <a:lnTo>
                      <a:pt x="2" y="72"/>
                    </a:lnTo>
                    <a:lnTo>
                      <a:pt x="1" y="82"/>
                    </a:lnTo>
                    <a:lnTo>
                      <a:pt x="0" y="91"/>
                    </a:lnTo>
                    <a:lnTo>
                      <a:pt x="1" y="100"/>
                    </a:lnTo>
                    <a:lnTo>
                      <a:pt x="2" y="109"/>
                    </a:lnTo>
                    <a:lnTo>
                      <a:pt x="4" y="118"/>
                    </a:lnTo>
                    <a:lnTo>
                      <a:pt x="7" y="127"/>
                    </a:lnTo>
                    <a:lnTo>
                      <a:pt x="11" y="134"/>
                    </a:lnTo>
                    <a:lnTo>
                      <a:pt x="16" y="142"/>
                    </a:lnTo>
                    <a:lnTo>
                      <a:pt x="21" y="149"/>
                    </a:lnTo>
                    <a:lnTo>
                      <a:pt x="27" y="156"/>
                    </a:lnTo>
                    <a:lnTo>
                      <a:pt x="33" y="161"/>
                    </a:lnTo>
                    <a:lnTo>
                      <a:pt x="41" y="167"/>
                    </a:lnTo>
                    <a:lnTo>
                      <a:pt x="48" y="171"/>
                    </a:lnTo>
                    <a:lnTo>
                      <a:pt x="56" y="175"/>
                    </a:lnTo>
                    <a:lnTo>
                      <a:pt x="64" y="179"/>
                    </a:lnTo>
                    <a:lnTo>
                      <a:pt x="73" y="181"/>
                    </a:lnTo>
                    <a:lnTo>
                      <a:pt x="82" y="182"/>
                    </a:lnTo>
                    <a:lnTo>
                      <a:pt x="92" y="182"/>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2" name="Freeform 32"/>
              <p:cNvSpPr>
                <a:spLocks/>
              </p:cNvSpPr>
              <p:nvPr/>
            </p:nvSpPr>
            <p:spPr bwMode="gray">
              <a:xfrm>
                <a:off x="10616015" y="2213924"/>
                <a:ext cx="28575" cy="28575"/>
              </a:xfrm>
              <a:custGeom>
                <a:avLst/>
                <a:gdLst/>
                <a:ahLst/>
                <a:cxnLst>
                  <a:cxn ang="0">
                    <a:pos x="100" y="182"/>
                  </a:cxn>
                  <a:cxn ang="0">
                    <a:pos x="118" y="179"/>
                  </a:cxn>
                  <a:cxn ang="0">
                    <a:pos x="135" y="171"/>
                  </a:cxn>
                  <a:cxn ang="0">
                    <a:pos x="149" y="161"/>
                  </a:cxn>
                  <a:cxn ang="0">
                    <a:pos x="161" y="149"/>
                  </a:cxn>
                  <a:cxn ang="0">
                    <a:pos x="171" y="134"/>
                  </a:cxn>
                  <a:cxn ang="0">
                    <a:pos x="179" y="118"/>
                  </a:cxn>
                  <a:cxn ang="0">
                    <a:pos x="182" y="100"/>
                  </a:cxn>
                  <a:cxn ang="0">
                    <a:pos x="182" y="82"/>
                  </a:cxn>
                  <a:cxn ang="0">
                    <a:pos x="179" y="63"/>
                  </a:cxn>
                  <a:cxn ang="0">
                    <a:pos x="171" y="48"/>
                  </a:cxn>
                  <a:cxn ang="0">
                    <a:pos x="161" y="33"/>
                  </a:cxn>
                  <a:cxn ang="0">
                    <a:pos x="149" y="20"/>
                  </a:cxn>
                  <a:cxn ang="0">
                    <a:pos x="135" y="11"/>
                  </a:cxn>
                  <a:cxn ang="0">
                    <a:pos x="118" y="4"/>
                  </a:cxn>
                  <a:cxn ang="0">
                    <a:pos x="100" y="0"/>
                  </a:cxn>
                  <a:cxn ang="0">
                    <a:pos x="82" y="0"/>
                  </a:cxn>
                  <a:cxn ang="0">
                    <a:pos x="64" y="4"/>
                  </a:cxn>
                  <a:cxn ang="0">
                    <a:pos x="48" y="11"/>
                  </a:cxn>
                  <a:cxn ang="0">
                    <a:pos x="34" y="20"/>
                  </a:cxn>
                  <a:cxn ang="0">
                    <a:pos x="20" y="33"/>
                  </a:cxn>
                  <a:cxn ang="0">
                    <a:pos x="10" y="48"/>
                  </a:cxn>
                  <a:cxn ang="0">
                    <a:pos x="4" y="63"/>
                  </a:cxn>
                  <a:cxn ang="0">
                    <a:pos x="0" y="82"/>
                  </a:cxn>
                  <a:cxn ang="0">
                    <a:pos x="0" y="100"/>
                  </a:cxn>
                  <a:cxn ang="0">
                    <a:pos x="4" y="118"/>
                  </a:cxn>
                  <a:cxn ang="0">
                    <a:pos x="10" y="134"/>
                  </a:cxn>
                  <a:cxn ang="0">
                    <a:pos x="20" y="149"/>
                  </a:cxn>
                  <a:cxn ang="0">
                    <a:pos x="34" y="161"/>
                  </a:cxn>
                  <a:cxn ang="0">
                    <a:pos x="48" y="171"/>
                  </a:cxn>
                  <a:cxn ang="0">
                    <a:pos x="64" y="179"/>
                  </a:cxn>
                  <a:cxn ang="0">
                    <a:pos x="82" y="182"/>
                  </a:cxn>
                </a:cxnLst>
                <a:rect l="0" t="0" r="r" b="b"/>
                <a:pathLst>
                  <a:path w="182" h="182">
                    <a:moveTo>
                      <a:pt x="91" y="182"/>
                    </a:moveTo>
                    <a:lnTo>
                      <a:pt x="100" y="182"/>
                    </a:lnTo>
                    <a:lnTo>
                      <a:pt x="109" y="181"/>
                    </a:lnTo>
                    <a:lnTo>
                      <a:pt x="118" y="179"/>
                    </a:lnTo>
                    <a:lnTo>
                      <a:pt x="127" y="175"/>
                    </a:lnTo>
                    <a:lnTo>
                      <a:pt x="135" y="171"/>
                    </a:lnTo>
                    <a:lnTo>
                      <a:pt x="142" y="167"/>
                    </a:lnTo>
                    <a:lnTo>
                      <a:pt x="149" y="161"/>
                    </a:lnTo>
                    <a:lnTo>
                      <a:pt x="156" y="156"/>
                    </a:lnTo>
                    <a:lnTo>
                      <a:pt x="161" y="149"/>
                    </a:lnTo>
                    <a:lnTo>
                      <a:pt x="167" y="142"/>
                    </a:lnTo>
                    <a:lnTo>
                      <a:pt x="171" y="134"/>
                    </a:lnTo>
                    <a:lnTo>
                      <a:pt x="176" y="127"/>
                    </a:lnTo>
                    <a:lnTo>
                      <a:pt x="179" y="118"/>
                    </a:lnTo>
                    <a:lnTo>
                      <a:pt x="181" y="109"/>
                    </a:lnTo>
                    <a:lnTo>
                      <a:pt x="182" y="100"/>
                    </a:lnTo>
                    <a:lnTo>
                      <a:pt x="182" y="91"/>
                    </a:lnTo>
                    <a:lnTo>
                      <a:pt x="182" y="82"/>
                    </a:lnTo>
                    <a:lnTo>
                      <a:pt x="181" y="72"/>
                    </a:lnTo>
                    <a:lnTo>
                      <a:pt x="179" y="63"/>
                    </a:lnTo>
                    <a:lnTo>
                      <a:pt x="176" y="56"/>
                    </a:lnTo>
                    <a:lnTo>
                      <a:pt x="171" y="48"/>
                    </a:lnTo>
                    <a:lnTo>
                      <a:pt x="167" y="40"/>
                    </a:lnTo>
                    <a:lnTo>
                      <a:pt x="161" y="33"/>
                    </a:lnTo>
                    <a:lnTo>
                      <a:pt x="156" y="27"/>
                    </a:lnTo>
                    <a:lnTo>
                      <a:pt x="149" y="20"/>
                    </a:lnTo>
                    <a:lnTo>
                      <a:pt x="142" y="16"/>
                    </a:lnTo>
                    <a:lnTo>
                      <a:pt x="135" y="11"/>
                    </a:lnTo>
                    <a:lnTo>
                      <a:pt x="127" y="7"/>
                    </a:lnTo>
                    <a:lnTo>
                      <a:pt x="118" y="4"/>
                    </a:lnTo>
                    <a:lnTo>
                      <a:pt x="109" y="1"/>
                    </a:lnTo>
                    <a:lnTo>
                      <a:pt x="100" y="0"/>
                    </a:lnTo>
                    <a:lnTo>
                      <a:pt x="91" y="0"/>
                    </a:lnTo>
                    <a:lnTo>
                      <a:pt x="82" y="0"/>
                    </a:lnTo>
                    <a:lnTo>
                      <a:pt x="73" y="1"/>
                    </a:lnTo>
                    <a:lnTo>
                      <a:pt x="64" y="4"/>
                    </a:lnTo>
                    <a:lnTo>
                      <a:pt x="56" y="7"/>
                    </a:lnTo>
                    <a:lnTo>
                      <a:pt x="48" y="11"/>
                    </a:lnTo>
                    <a:lnTo>
                      <a:pt x="40" y="16"/>
                    </a:lnTo>
                    <a:lnTo>
                      <a:pt x="34" y="20"/>
                    </a:lnTo>
                    <a:lnTo>
                      <a:pt x="27" y="27"/>
                    </a:lnTo>
                    <a:lnTo>
                      <a:pt x="20" y="33"/>
                    </a:lnTo>
                    <a:lnTo>
                      <a:pt x="16" y="40"/>
                    </a:lnTo>
                    <a:lnTo>
                      <a:pt x="10" y="48"/>
                    </a:lnTo>
                    <a:lnTo>
                      <a:pt x="7" y="56"/>
                    </a:lnTo>
                    <a:lnTo>
                      <a:pt x="4" y="63"/>
                    </a:lnTo>
                    <a:lnTo>
                      <a:pt x="2" y="72"/>
                    </a:lnTo>
                    <a:lnTo>
                      <a:pt x="0" y="82"/>
                    </a:lnTo>
                    <a:lnTo>
                      <a:pt x="0" y="91"/>
                    </a:lnTo>
                    <a:lnTo>
                      <a:pt x="0" y="100"/>
                    </a:lnTo>
                    <a:lnTo>
                      <a:pt x="2" y="109"/>
                    </a:lnTo>
                    <a:lnTo>
                      <a:pt x="4" y="118"/>
                    </a:lnTo>
                    <a:lnTo>
                      <a:pt x="7" y="127"/>
                    </a:lnTo>
                    <a:lnTo>
                      <a:pt x="10" y="134"/>
                    </a:lnTo>
                    <a:lnTo>
                      <a:pt x="16" y="142"/>
                    </a:lnTo>
                    <a:lnTo>
                      <a:pt x="20" y="149"/>
                    </a:lnTo>
                    <a:lnTo>
                      <a:pt x="27" y="156"/>
                    </a:lnTo>
                    <a:lnTo>
                      <a:pt x="34" y="161"/>
                    </a:lnTo>
                    <a:lnTo>
                      <a:pt x="40" y="167"/>
                    </a:lnTo>
                    <a:lnTo>
                      <a:pt x="48" y="171"/>
                    </a:lnTo>
                    <a:lnTo>
                      <a:pt x="56" y="175"/>
                    </a:lnTo>
                    <a:lnTo>
                      <a:pt x="64" y="179"/>
                    </a:lnTo>
                    <a:lnTo>
                      <a:pt x="73" y="181"/>
                    </a:lnTo>
                    <a:lnTo>
                      <a:pt x="82" y="182"/>
                    </a:lnTo>
                    <a:lnTo>
                      <a:pt x="91" y="182"/>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3" name="Freeform 33"/>
              <p:cNvSpPr>
                <a:spLocks/>
              </p:cNvSpPr>
              <p:nvPr/>
            </p:nvSpPr>
            <p:spPr bwMode="gray">
              <a:xfrm>
                <a:off x="11073215" y="2399662"/>
                <a:ext cx="203200" cy="34925"/>
              </a:xfrm>
              <a:custGeom>
                <a:avLst/>
                <a:gdLst/>
                <a:ahLst/>
                <a:cxnLst>
                  <a:cxn ang="0">
                    <a:pos x="1169" y="0"/>
                  </a:cxn>
                  <a:cxn ang="0">
                    <a:pos x="1190" y="2"/>
                  </a:cxn>
                  <a:cxn ang="0">
                    <a:pos x="1212" y="9"/>
                  </a:cxn>
                  <a:cxn ang="0">
                    <a:pos x="1229" y="19"/>
                  </a:cxn>
                  <a:cxn ang="0">
                    <a:pos x="1246" y="32"/>
                  </a:cxn>
                  <a:cxn ang="0">
                    <a:pos x="1259" y="49"/>
                  </a:cxn>
                  <a:cxn ang="0">
                    <a:pos x="1269" y="67"/>
                  </a:cxn>
                  <a:cxn ang="0">
                    <a:pos x="1276" y="88"/>
                  </a:cxn>
                  <a:cxn ang="0">
                    <a:pos x="1278" y="109"/>
                  </a:cxn>
                  <a:cxn ang="0">
                    <a:pos x="1276" y="131"/>
                  </a:cxn>
                  <a:cxn ang="0">
                    <a:pos x="1269" y="151"/>
                  </a:cxn>
                  <a:cxn ang="0">
                    <a:pos x="1259" y="170"/>
                  </a:cxn>
                  <a:cxn ang="0">
                    <a:pos x="1246" y="186"/>
                  </a:cxn>
                  <a:cxn ang="0">
                    <a:pos x="1229" y="200"/>
                  </a:cxn>
                  <a:cxn ang="0">
                    <a:pos x="1212" y="210"/>
                  </a:cxn>
                  <a:cxn ang="0">
                    <a:pos x="1190" y="216"/>
                  </a:cxn>
                  <a:cxn ang="0">
                    <a:pos x="1169" y="219"/>
                  </a:cxn>
                  <a:cxn ang="0">
                    <a:pos x="97" y="217"/>
                  </a:cxn>
                  <a:cxn ang="0">
                    <a:pos x="76" y="213"/>
                  </a:cxn>
                  <a:cxn ang="0">
                    <a:pos x="56" y="205"/>
                  </a:cxn>
                  <a:cxn ang="0">
                    <a:pos x="38" y="193"/>
                  </a:cxn>
                  <a:cxn ang="0">
                    <a:pos x="24" y="179"/>
                  </a:cxn>
                  <a:cxn ang="0">
                    <a:pos x="12" y="161"/>
                  </a:cxn>
                  <a:cxn ang="0">
                    <a:pos x="4" y="142"/>
                  </a:cxn>
                  <a:cxn ang="0">
                    <a:pos x="0" y="120"/>
                  </a:cxn>
                  <a:cxn ang="0">
                    <a:pos x="0" y="98"/>
                  </a:cxn>
                  <a:cxn ang="0">
                    <a:pos x="4" y="77"/>
                  </a:cxn>
                  <a:cxn ang="0">
                    <a:pos x="12" y="58"/>
                  </a:cxn>
                  <a:cxn ang="0">
                    <a:pos x="24" y="40"/>
                  </a:cxn>
                  <a:cxn ang="0">
                    <a:pos x="38" y="26"/>
                  </a:cxn>
                  <a:cxn ang="0">
                    <a:pos x="56" y="13"/>
                  </a:cxn>
                  <a:cxn ang="0">
                    <a:pos x="76" y="6"/>
                  </a:cxn>
                  <a:cxn ang="0">
                    <a:pos x="97" y="1"/>
                  </a:cxn>
                </a:cxnLst>
                <a:rect l="0" t="0" r="r" b="b"/>
                <a:pathLst>
                  <a:path w="1278" h="219">
                    <a:moveTo>
                      <a:pt x="108" y="0"/>
                    </a:moveTo>
                    <a:lnTo>
                      <a:pt x="1169" y="0"/>
                    </a:lnTo>
                    <a:lnTo>
                      <a:pt x="1180" y="1"/>
                    </a:lnTo>
                    <a:lnTo>
                      <a:pt x="1190" y="2"/>
                    </a:lnTo>
                    <a:lnTo>
                      <a:pt x="1202" y="6"/>
                    </a:lnTo>
                    <a:lnTo>
                      <a:pt x="1212" y="9"/>
                    </a:lnTo>
                    <a:lnTo>
                      <a:pt x="1220" y="13"/>
                    </a:lnTo>
                    <a:lnTo>
                      <a:pt x="1229" y="19"/>
                    </a:lnTo>
                    <a:lnTo>
                      <a:pt x="1238" y="26"/>
                    </a:lnTo>
                    <a:lnTo>
                      <a:pt x="1246" y="32"/>
                    </a:lnTo>
                    <a:lnTo>
                      <a:pt x="1253" y="40"/>
                    </a:lnTo>
                    <a:lnTo>
                      <a:pt x="1259" y="49"/>
                    </a:lnTo>
                    <a:lnTo>
                      <a:pt x="1265" y="58"/>
                    </a:lnTo>
                    <a:lnTo>
                      <a:pt x="1269" y="67"/>
                    </a:lnTo>
                    <a:lnTo>
                      <a:pt x="1272" y="77"/>
                    </a:lnTo>
                    <a:lnTo>
                      <a:pt x="1276" y="88"/>
                    </a:lnTo>
                    <a:lnTo>
                      <a:pt x="1277" y="98"/>
                    </a:lnTo>
                    <a:lnTo>
                      <a:pt x="1278" y="109"/>
                    </a:lnTo>
                    <a:lnTo>
                      <a:pt x="1277" y="120"/>
                    </a:lnTo>
                    <a:lnTo>
                      <a:pt x="1276" y="131"/>
                    </a:lnTo>
                    <a:lnTo>
                      <a:pt x="1272" y="142"/>
                    </a:lnTo>
                    <a:lnTo>
                      <a:pt x="1269" y="151"/>
                    </a:lnTo>
                    <a:lnTo>
                      <a:pt x="1265" y="161"/>
                    </a:lnTo>
                    <a:lnTo>
                      <a:pt x="1259" y="170"/>
                    </a:lnTo>
                    <a:lnTo>
                      <a:pt x="1253" y="179"/>
                    </a:lnTo>
                    <a:lnTo>
                      <a:pt x="1246" y="186"/>
                    </a:lnTo>
                    <a:lnTo>
                      <a:pt x="1238" y="193"/>
                    </a:lnTo>
                    <a:lnTo>
                      <a:pt x="1229" y="200"/>
                    </a:lnTo>
                    <a:lnTo>
                      <a:pt x="1220" y="205"/>
                    </a:lnTo>
                    <a:lnTo>
                      <a:pt x="1212" y="210"/>
                    </a:lnTo>
                    <a:lnTo>
                      <a:pt x="1202" y="213"/>
                    </a:lnTo>
                    <a:lnTo>
                      <a:pt x="1190" y="216"/>
                    </a:lnTo>
                    <a:lnTo>
                      <a:pt x="1180" y="217"/>
                    </a:lnTo>
                    <a:lnTo>
                      <a:pt x="1169" y="219"/>
                    </a:lnTo>
                    <a:lnTo>
                      <a:pt x="108" y="219"/>
                    </a:lnTo>
                    <a:lnTo>
                      <a:pt x="97" y="217"/>
                    </a:lnTo>
                    <a:lnTo>
                      <a:pt x="86" y="216"/>
                    </a:lnTo>
                    <a:lnTo>
                      <a:pt x="76" y="213"/>
                    </a:lnTo>
                    <a:lnTo>
                      <a:pt x="66" y="210"/>
                    </a:lnTo>
                    <a:lnTo>
                      <a:pt x="56" y="205"/>
                    </a:lnTo>
                    <a:lnTo>
                      <a:pt x="47" y="200"/>
                    </a:lnTo>
                    <a:lnTo>
                      <a:pt x="38" y="193"/>
                    </a:lnTo>
                    <a:lnTo>
                      <a:pt x="31" y="186"/>
                    </a:lnTo>
                    <a:lnTo>
                      <a:pt x="24" y="179"/>
                    </a:lnTo>
                    <a:lnTo>
                      <a:pt x="17" y="170"/>
                    </a:lnTo>
                    <a:lnTo>
                      <a:pt x="12" y="161"/>
                    </a:lnTo>
                    <a:lnTo>
                      <a:pt x="7" y="151"/>
                    </a:lnTo>
                    <a:lnTo>
                      <a:pt x="4" y="142"/>
                    </a:lnTo>
                    <a:lnTo>
                      <a:pt x="2" y="131"/>
                    </a:lnTo>
                    <a:lnTo>
                      <a:pt x="0" y="120"/>
                    </a:lnTo>
                    <a:lnTo>
                      <a:pt x="0" y="109"/>
                    </a:lnTo>
                    <a:lnTo>
                      <a:pt x="0" y="98"/>
                    </a:lnTo>
                    <a:lnTo>
                      <a:pt x="2" y="88"/>
                    </a:lnTo>
                    <a:lnTo>
                      <a:pt x="4" y="77"/>
                    </a:lnTo>
                    <a:lnTo>
                      <a:pt x="7" y="67"/>
                    </a:lnTo>
                    <a:lnTo>
                      <a:pt x="12" y="58"/>
                    </a:lnTo>
                    <a:lnTo>
                      <a:pt x="17" y="49"/>
                    </a:lnTo>
                    <a:lnTo>
                      <a:pt x="24" y="40"/>
                    </a:lnTo>
                    <a:lnTo>
                      <a:pt x="31" y="32"/>
                    </a:lnTo>
                    <a:lnTo>
                      <a:pt x="38" y="26"/>
                    </a:lnTo>
                    <a:lnTo>
                      <a:pt x="47" y="19"/>
                    </a:lnTo>
                    <a:lnTo>
                      <a:pt x="56" y="13"/>
                    </a:lnTo>
                    <a:lnTo>
                      <a:pt x="66" y="9"/>
                    </a:lnTo>
                    <a:lnTo>
                      <a:pt x="76" y="6"/>
                    </a:lnTo>
                    <a:lnTo>
                      <a:pt x="86" y="2"/>
                    </a:lnTo>
                    <a:lnTo>
                      <a:pt x="97" y="1"/>
                    </a:lnTo>
                    <a:lnTo>
                      <a:pt x="108" y="0"/>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4" name="Freeform 34"/>
              <p:cNvSpPr>
                <a:spLocks/>
              </p:cNvSpPr>
              <p:nvPr/>
            </p:nvSpPr>
            <p:spPr bwMode="gray">
              <a:xfrm>
                <a:off x="10455678" y="2401249"/>
                <a:ext cx="28575" cy="28575"/>
              </a:xfrm>
              <a:custGeom>
                <a:avLst/>
                <a:gdLst/>
                <a:ahLst/>
                <a:cxnLst>
                  <a:cxn ang="0">
                    <a:pos x="101" y="183"/>
                  </a:cxn>
                  <a:cxn ang="0">
                    <a:pos x="119" y="179"/>
                  </a:cxn>
                  <a:cxn ang="0">
                    <a:pos x="135" y="172"/>
                  </a:cxn>
                  <a:cxn ang="0">
                    <a:pos x="150" y="162"/>
                  </a:cxn>
                  <a:cxn ang="0">
                    <a:pos x="162" y="149"/>
                  </a:cxn>
                  <a:cxn ang="0">
                    <a:pos x="172" y="135"/>
                  </a:cxn>
                  <a:cxn ang="0">
                    <a:pos x="179" y="118"/>
                  </a:cxn>
                  <a:cxn ang="0">
                    <a:pos x="182" y="101"/>
                  </a:cxn>
                  <a:cxn ang="0">
                    <a:pos x="182" y="82"/>
                  </a:cxn>
                  <a:cxn ang="0">
                    <a:pos x="179" y="64"/>
                  </a:cxn>
                  <a:cxn ang="0">
                    <a:pos x="172" y="48"/>
                  </a:cxn>
                  <a:cxn ang="0">
                    <a:pos x="162" y="33"/>
                  </a:cxn>
                  <a:cxn ang="0">
                    <a:pos x="150" y="21"/>
                  </a:cxn>
                  <a:cxn ang="0">
                    <a:pos x="135" y="11"/>
                  </a:cxn>
                  <a:cxn ang="0">
                    <a:pos x="119" y="4"/>
                  </a:cxn>
                  <a:cxn ang="0">
                    <a:pos x="101" y="1"/>
                  </a:cxn>
                  <a:cxn ang="0">
                    <a:pos x="82" y="1"/>
                  </a:cxn>
                  <a:cxn ang="0">
                    <a:pos x="64" y="4"/>
                  </a:cxn>
                  <a:cxn ang="0">
                    <a:pos x="48" y="11"/>
                  </a:cxn>
                  <a:cxn ang="0">
                    <a:pos x="33" y="21"/>
                  </a:cxn>
                  <a:cxn ang="0">
                    <a:pos x="21" y="33"/>
                  </a:cxn>
                  <a:cxn ang="0">
                    <a:pos x="11" y="48"/>
                  </a:cxn>
                  <a:cxn ang="0">
                    <a:pos x="4" y="64"/>
                  </a:cxn>
                  <a:cxn ang="0">
                    <a:pos x="0" y="82"/>
                  </a:cxn>
                  <a:cxn ang="0">
                    <a:pos x="0" y="101"/>
                  </a:cxn>
                  <a:cxn ang="0">
                    <a:pos x="4" y="118"/>
                  </a:cxn>
                  <a:cxn ang="0">
                    <a:pos x="11" y="135"/>
                  </a:cxn>
                  <a:cxn ang="0">
                    <a:pos x="21" y="149"/>
                  </a:cxn>
                  <a:cxn ang="0">
                    <a:pos x="33" y="162"/>
                  </a:cxn>
                  <a:cxn ang="0">
                    <a:pos x="48" y="172"/>
                  </a:cxn>
                  <a:cxn ang="0">
                    <a:pos x="64" y="179"/>
                  </a:cxn>
                  <a:cxn ang="0">
                    <a:pos x="82" y="183"/>
                  </a:cxn>
                </a:cxnLst>
                <a:rect l="0" t="0" r="r" b="b"/>
                <a:pathLst>
                  <a:path w="183" h="183">
                    <a:moveTo>
                      <a:pt x="91" y="183"/>
                    </a:moveTo>
                    <a:lnTo>
                      <a:pt x="101" y="183"/>
                    </a:lnTo>
                    <a:lnTo>
                      <a:pt x="110" y="182"/>
                    </a:lnTo>
                    <a:lnTo>
                      <a:pt x="119" y="179"/>
                    </a:lnTo>
                    <a:lnTo>
                      <a:pt x="126" y="176"/>
                    </a:lnTo>
                    <a:lnTo>
                      <a:pt x="135" y="172"/>
                    </a:lnTo>
                    <a:lnTo>
                      <a:pt x="142" y="167"/>
                    </a:lnTo>
                    <a:lnTo>
                      <a:pt x="150" y="162"/>
                    </a:lnTo>
                    <a:lnTo>
                      <a:pt x="156" y="156"/>
                    </a:lnTo>
                    <a:lnTo>
                      <a:pt x="162" y="149"/>
                    </a:lnTo>
                    <a:lnTo>
                      <a:pt x="167" y="143"/>
                    </a:lnTo>
                    <a:lnTo>
                      <a:pt x="172" y="135"/>
                    </a:lnTo>
                    <a:lnTo>
                      <a:pt x="175" y="127"/>
                    </a:lnTo>
                    <a:lnTo>
                      <a:pt x="179" y="118"/>
                    </a:lnTo>
                    <a:lnTo>
                      <a:pt x="181" y="110"/>
                    </a:lnTo>
                    <a:lnTo>
                      <a:pt x="182" y="101"/>
                    </a:lnTo>
                    <a:lnTo>
                      <a:pt x="183" y="92"/>
                    </a:lnTo>
                    <a:lnTo>
                      <a:pt x="182" y="82"/>
                    </a:lnTo>
                    <a:lnTo>
                      <a:pt x="181" y="73"/>
                    </a:lnTo>
                    <a:lnTo>
                      <a:pt x="179" y="64"/>
                    </a:lnTo>
                    <a:lnTo>
                      <a:pt x="175" y="56"/>
                    </a:lnTo>
                    <a:lnTo>
                      <a:pt x="172" y="48"/>
                    </a:lnTo>
                    <a:lnTo>
                      <a:pt x="167" y="41"/>
                    </a:lnTo>
                    <a:lnTo>
                      <a:pt x="162" y="33"/>
                    </a:lnTo>
                    <a:lnTo>
                      <a:pt x="156" y="27"/>
                    </a:lnTo>
                    <a:lnTo>
                      <a:pt x="150" y="21"/>
                    </a:lnTo>
                    <a:lnTo>
                      <a:pt x="142" y="16"/>
                    </a:lnTo>
                    <a:lnTo>
                      <a:pt x="135" y="11"/>
                    </a:lnTo>
                    <a:lnTo>
                      <a:pt x="126" y="7"/>
                    </a:lnTo>
                    <a:lnTo>
                      <a:pt x="119" y="4"/>
                    </a:lnTo>
                    <a:lnTo>
                      <a:pt x="110" y="2"/>
                    </a:lnTo>
                    <a:lnTo>
                      <a:pt x="101" y="1"/>
                    </a:lnTo>
                    <a:lnTo>
                      <a:pt x="91" y="0"/>
                    </a:lnTo>
                    <a:lnTo>
                      <a:pt x="82" y="1"/>
                    </a:lnTo>
                    <a:lnTo>
                      <a:pt x="73" y="2"/>
                    </a:lnTo>
                    <a:lnTo>
                      <a:pt x="64" y="4"/>
                    </a:lnTo>
                    <a:lnTo>
                      <a:pt x="55" y="7"/>
                    </a:lnTo>
                    <a:lnTo>
                      <a:pt x="48" y="11"/>
                    </a:lnTo>
                    <a:lnTo>
                      <a:pt x="40" y="16"/>
                    </a:lnTo>
                    <a:lnTo>
                      <a:pt x="33" y="21"/>
                    </a:lnTo>
                    <a:lnTo>
                      <a:pt x="27" y="27"/>
                    </a:lnTo>
                    <a:lnTo>
                      <a:pt x="21" y="33"/>
                    </a:lnTo>
                    <a:lnTo>
                      <a:pt x="16" y="41"/>
                    </a:lnTo>
                    <a:lnTo>
                      <a:pt x="11" y="48"/>
                    </a:lnTo>
                    <a:lnTo>
                      <a:pt x="7" y="56"/>
                    </a:lnTo>
                    <a:lnTo>
                      <a:pt x="4" y="64"/>
                    </a:lnTo>
                    <a:lnTo>
                      <a:pt x="2" y="73"/>
                    </a:lnTo>
                    <a:lnTo>
                      <a:pt x="0" y="82"/>
                    </a:lnTo>
                    <a:lnTo>
                      <a:pt x="0" y="92"/>
                    </a:lnTo>
                    <a:lnTo>
                      <a:pt x="0" y="101"/>
                    </a:lnTo>
                    <a:lnTo>
                      <a:pt x="2" y="110"/>
                    </a:lnTo>
                    <a:lnTo>
                      <a:pt x="4" y="118"/>
                    </a:lnTo>
                    <a:lnTo>
                      <a:pt x="7" y="127"/>
                    </a:lnTo>
                    <a:lnTo>
                      <a:pt x="11" y="135"/>
                    </a:lnTo>
                    <a:lnTo>
                      <a:pt x="16" y="143"/>
                    </a:lnTo>
                    <a:lnTo>
                      <a:pt x="21" y="149"/>
                    </a:lnTo>
                    <a:lnTo>
                      <a:pt x="27" y="156"/>
                    </a:lnTo>
                    <a:lnTo>
                      <a:pt x="33" y="162"/>
                    </a:lnTo>
                    <a:lnTo>
                      <a:pt x="40" y="167"/>
                    </a:lnTo>
                    <a:lnTo>
                      <a:pt x="48" y="172"/>
                    </a:lnTo>
                    <a:lnTo>
                      <a:pt x="55" y="176"/>
                    </a:lnTo>
                    <a:lnTo>
                      <a:pt x="64" y="179"/>
                    </a:lnTo>
                    <a:lnTo>
                      <a:pt x="73" y="182"/>
                    </a:lnTo>
                    <a:lnTo>
                      <a:pt x="82" y="183"/>
                    </a:lnTo>
                    <a:lnTo>
                      <a:pt x="91"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5" name="Freeform 35"/>
              <p:cNvSpPr>
                <a:spLocks/>
              </p:cNvSpPr>
              <p:nvPr/>
            </p:nvSpPr>
            <p:spPr bwMode="gray">
              <a:xfrm>
                <a:off x="10495365" y="2401249"/>
                <a:ext cx="30163" cy="28575"/>
              </a:xfrm>
              <a:custGeom>
                <a:avLst/>
                <a:gdLst/>
                <a:ahLst/>
                <a:cxnLst>
                  <a:cxn ang="0">
                    <a:pos x="101" y="183"/>
                  </a:cxn>
                  <a:cxn ang="0">
                    <a:pos x="119" y="179"/>
                  </a:cxn>
                  <a:cxn ang="0">
                    <a:pos x="135" y="172"/>
                  </a:cxn>
                  <a:cxn ang="0">
                    <a:pos x="150" y="162"/>
                  </a:cxn>
                  <a:cxn ang="0">
                    <a:pos x="162" y="149"/>
                  </a:cxn>
                  <a:cxn ang="0">
                    <a:pos x="172" y="135"/>
                  </a:cxn>
                  <a:cxn ang="0">
                    <a:pos x="178" y="118"/>
                  </a:cxn>
                  <a:cxn ang="0">
                    <a:pos x="182" y="101"/>
                  </a:cxn>
                  <a:cxn ang="0">
                    <a:pos x="182" y="82"/>
                  </a:cxn>
                  <a:cxn ang="0">
                    <a:pos x="178" y="64"/>
                  </a:cxn>
                  <a:cxn ang="0">
                    <a:pos x="172" y="48"/>
                  </a:cxn>
                  <a:cxn ang="0">
                    <a:pos x="162" y="33"/>
                  </a:cxn>
                  <a:cxn ang="0">
                    <a:pos x="150" y="21"/>
                  </a:cxn>
                  <a:cxn ang="0">
                    <a:pos x="135" y="11"/>
                  </a:cxn>
                  <a:cxn ang="0">
                    <a:pos x="119" y="4"/>
                  </a:cxn>
                  <a:cxn ang="0">
                    <a:pos x="101" y="1"/>
                  </a:cxn>
                  <a:cxn ang="0">
                    <a:pos x="82" y="1"/>
                  </a:cxn>
                  <a:cxn ang="0">
                    <a:pos x="64" y="4"/>
                  </a:cxn>
                  <a:cxn ang="0">
                    <a:pos x="48" y="11"/>
                  </a:cxn>
                  <a:cxn ang="0">
                    <a:pos x="33" y="21"/>
                  </a:cxn>
                  <a:cxn ang="0">
                    <a:pos x="21" y="33"/>
                  </a:cxn>
                  <a:cxn ang="0">
                    <a:pos x="11" y="48"/>
                  </a:cxn>
                  <a:cxn ang="0">
                    <a:pos x="4" y="64"/>
                  </a:cxn>
                  <a:cxn ang="0">
                    <a:pos x="1" y="82"/>
                  </a:cxn>
                  <a:cxn ang="0">
                    <a:pos x="1" y="101"/>
                  </a:cxn>
                  <a:cxn ang="0">
                    <a:pos x="4" y="118"/>
                  </a:cxn>
                  <a:cxn ang="0">
                    <a:pos x="11" y="135"/>
                  </a:cxn>
                  <a:cxn ang="0">
                    <a:pos x="21" y="149"/>
                  </a:cxn>
                  <a:cxn ang="0">
                    <a:pos x="33" y="162"/>
                  </a:cxn>
                  <a:cxn ang="0">
                    <a:pos x="48" y="172"/>
                  </a:cxn>
                  <a:cxn ang="0">
                    <a:pos x="64" y="179"/>
                  </a:cxn>
                  <a:cxn ang="0">
                    <a:pos x="82" y="183"/>
                  </a:cxn>
                </a:cxnLst>
                <a:rect l="0" t="0" r="r" b="b"/>
                <a:pathLst>
                  <a:path w="183" h="183">
                    <a:moveTo>
                      <a:pt x="92" y="183"/>
                    </a:moveTo>
                    <a:lnTo>
                      <a:pt x="101" y="183"/>
                    </a:lnTo>
                    <a:lnTo>
                      <a:pt x="110" y="182"/>
                    </a:lnTo>
                    <a:lnTo>
                      <a:pt x="119" y="179"/>
                    </a:lnTo>
                    <a:lnTo>
                      <a:pt x="127" y="176"/>
                    </a:lnTo>
                    <a:lnTo>
                      <a:pt x="135" y="172"/>
                    </a:lnTo>
                    <a:lnTo>
                      <a:pt x="142" y="167"/>
                    </a:lnTo>
                    <a:lnTo>
                      <a:pt x="150" y="162"/>
                    </a:lnTo>
                    <a:lnTo>
                      <a:pt x="156" y="156"/>
                    </a:lnTo>
                    <a:lnTo>
                      <a:pt x="162" y="149"/>
                    </a:lnTo>
                    <a:lnTo>
                      <a:pt x="167" y="143"/>
                    </a:lnTo>
                    <a:lnTo>
                      <a:pt x="172" y="135"/>
                    </a:lnTo>
                    <a:lnTo>
                      <a:pt x="175" y="127"/>
                    </a:lnTo>
                    <a:lnTo>
                      <a:pt x="178" y="118"/>
                    </a:lnTo>
                    <a:lnTo>
                      <a:pt x="181" y="110"/>
                    </a:lnTo>
                    <a:lnTo>
                      <a:pt x="182" y="101"/>
                    </a:lnTo>
                    <a:lnTo>
                      <a:pt x="183" y="92"/>
                    </a:lnTo>
                    <a:lnTo>
                      <a:pt x="182" y="82"/>
                    </a:lnTo>
                    <a:lnTo>
                      <a:pt x="181" y="73"/>
                    </a:lnTo>
                    <a:lnTo>
                      <a:pt x="178" y="64"/>
                    </a:lnTo>
                    <a:lnTo>
                      <a:pt x="175" y="56"/>
                    </a:lnTo>
                    <a:lnTo>
                      <a:pt x="172" y="48"/>
                    </a:lnTo>
                    <a:lnTo>
                      <a:pt x="167" y="41"/>
                    </a:lnTo>
                    <a:lnTo>
                      <a:pt x="162" y="33"/>
                    </a:lnTo>
                    <a:lnTo>
                      <a:pt x="156" y="27"/>
                    </a:lnTo>
                    <a:lnTo>
                      <a:pt x="150" y="21"/>
                    </a:lnTo>
                    <a:lnTo>
                      <a:pt x="142" y="16"/>
                    </a:lnTo>
                    <a:lnTo>
                      <a:pt x="135" y="11"/>
                    </a:lnTo>
                    <a:lnTo>
                      <a:pt x="127" y="7"/>
                    </a:lnTo>
                    <a:lnTo>
                      <a:pt x="119" y="4"/>
                    </a:lnTo>
                    <a:lnTo>
                      <a:pt x="110" y="2"/>
                    </a:lnTo>
                    <a:lnTo>
                      <a:pt x="101" y="1"/>
                    </a:lnTo>
                    <a:lnTo>
                      <a:pt x="92" y="0"/>
                    </a:lnTo>
                    <a:lnTo>
                      <a:pt x="82" y="1"/>
                    </a:lnTo>
                    <a:lnTo>
                      <a:pt x="73" y="2"/>
                    </a:lnTo>
                    <a:lnTo>
                      <a:pt x="64" y="4"/>
                    </a:lnTo>
                    <a:lnTo>
                      <a:pt x="55" y="7"/>
                    </a:lnTo>
                    <a:lnTo>
                      <a:pt x="48" y="11"/>
                    </a:lnTo>
                    <a:lnTo>
                      <a:pt x="40" y="16"/>
                    </a:lnTo>
                    <a:lnTo>
                      <a:pt x="33" y="21"/>
                    </a:lnTo>
                    <a:lnTo>
                      <a:pt x="26" y="27"/>
                    </a:lnTo>
                    <a:lnTo>
                      <a:pt x="21" y="33"/>
                    </a:lnTo>
                    <a:lnTo>
                      <a:pt x="15" y="41"/>
                    </a:lnTo>
                    <a:lnTo>
                      <a:pt x="11" y="48"/>
                    </a:lnTo>
                    <a:lnTo>
                      <a:pt x="8" y="56"/>
                    </a:lnTo>
                    <a:lnTo>
                      <a:pt x="4" y="64"/>
                    </a:lnTo>
                    <a:lnTo>
                      <a:pt x="2" y="73"/>
                    </a:lnTo>
                    <a:lnTo>
                      <a:pt x="1" y="82"/>
                    </a:lnTo>
                    <a:lnTo>
                      <a:pt x="0" y="92"/>
                    </a:lnTo>
                    <a:lnTo>
                      <a:pt x="1" y="101"/>
                    </a:lnTo>
                    <a:lnTo>
                      <a:pt x="2" y="110"/>
                    </a:lnTo>
                    <a:lnTo>
                      <a:pt x="4" y="118"/>
                    </a:lnTo>
                    <a:lnTo>
                      <a:pt x="8" y="127"/>
                    </a:lnTo>
                    <a:lnTo>
                      <a:pt x="11" y="135"/>
                    </a:lnTo>
                    <a:lnTo>
                      <a:pt x="15" y="143"/>
                    </a:lnTo>
                    <a:lnTo>
                      <a:pt x="21" y="149"/>
                    </a:lnTo>
                    <a:lnTo>
                      <a:pt x="26" y="156"/>
                    </a:lnTo>
                    <a:lnTo>
                      <a:pt x="33" y="162"/>
                    </a:lnTo>
                    <a:lnTo>
                      <a:pt x="40" y="167"/>
                    </a:lnTo>
                    <a:lnTo>
                      <a:pt x="48" y="172"/>
                    </a:lnTo>
                    <a:lnTo>
                      <a:pt x="55" y="176"/>
                    </a:lnTo>
                    <a:lnTo>
                      <a:pt x="64" y="179"/>
                    </a:lnTo>
                    <a:lnTo>
                      <a:pt x="73" y="182"/>
                    </a:lnTo>
                    <a:lnTo>
                      <a:pt x="82" y="183"/>
                    </a:lnTo>
                    <a:lnTo>
                      <a:pt x="92"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6" name="Freeform 36"/>
              <p:cNvSpPr>
                <a:spLocks/>
              </p:cNvSpPr>
              <p:nvPr/>
            </p:nvSpPr>
            <p:spPr bwMode="gray">
              <a:xfrm>
                <a:off x="10536640" y="2401249"/>
                <a:ext cx="28575" cy="28575"/>
              </a:xfrm>
              <a:custGeom>
                <a:avLst/>
                <a:gdLst/>
                <a:ahLst/>
                <a:cxnLst>
                  <a:cxn ang="0">
                    <a:pos x="101" y="183"/>
                  </a:cxn>
                  <a:cxn ang="0">
                    <a:pos x="118" y="179"/>
                  </a:cxn>
                  <a:cxn ang="0">
                    <a:pos x="135" y="172"/>
                  </a:cxn>
                  <a:cxn ang="0">
                    <a:pos x="149" y="162"/>
                  </a:cxn>
                  <a:cxn ang="0">
                    <a:pos x="162" y="149"/>
                  </a:cxn>
                  <a:cxn ang="0">
                    <a:pos x="172" y="135"/>
                  </a:cxn>
                  <a:cxn ang="0">
                    <a:pos x="178" y="118"/>
                  </a:cxn>
                  <a:cxn ang="0">
                    <a:pos x="183" y="101"/>
                  </a:cxn>
                  <a:cxn ang="0">
                    <a:pos x="183" y="82"/>
                  </a:cxn>
                  <a:cxn ang="0">
                    <a:pos x="178" y="64"/>
                  </a:cxn>
                  <a:cxn ang="0">
                    <a:pos x="172" y="48"/>
                  </a:cxn>
                  <a:cxn ang="0">
                    <a:pos x="162" y="33"/>
                  </a:cxn>
                  <a:cxn ang="0">
                    <a:pos x="149" y="21"/>
                  </a:cxn>
                  <a:cxn ang="0">
                    <a:pos x="135" y="11"/>
                  </a:cxn>
                  <a:cxn ang="0">
                    <a:pos x="118" y="4"/>
                  </a:cxn>
                  <a:cxn ang="0">
                    <a:pos x="101" y="1"/>
                  </a:cxn>
                  <a:cxn ang="0">
                    <a:pos x="82" y="1"/>
                  </a:cxn>
                  <a:cxn ang="0">
                    <a:pos x="64" y="4"/>
                  </a:cxn>
                  <a:cxn ang="0">
                    <a:pos x="47" y="11"/>
                  </a:cxn>
                  <a:cxn ang="0">
                    <a:pos x="33" y="21"/>
                  </a:cxn>
                  <a:cxn ang="0">
                    <a:pos x="21" y="33"/>
                  </a:cxn>
                  <a:cxn ang="0">
                    <a:pos x="11" y="48"/>
                  </a:cxn>
                  <a:cxn ang="0">
                    <a:pos x="4" y="64"/>
                  </a:cxn>
                  <a:cxn ang="0">
                    <a:pos x="1" y="82"/>
                  </a:cxn>
                  <a:cxn ang="0">
                    <a:pos x="1" y="101"/>
                  </a:cxn>
                  <a:cxn ang="0">
                    <a:pos x="4" y="118"/>
                  </a:cxn>
                  <a:cxn ang="0">
                    <a:pos x="11" y="135"/>
                  </a:cxn>
                  <a:cxn ang="0">
                    <a:pos x="21" y="149"/>
                  </a:cxn>
                  <a:cxn ang="0">
                    <a:pos x="33" y="162"/>
                  </a:cxn>
                  <a:cxn ang="0">
                    <a:pos x="47" y="172"/>
                  </a:cxn>
                  <a:cxn ang="0">
                    <a:pos x="64" y="179"/>
                  </a:cxn>
                  <a:cxn ang="0">
                    <a:pos x="82" y="183"/>
                  </a:cxn>
                </a:cxnLst>
                <a:rect l="0" t="0" r="r" b="b"/>
                <a:pathLst>
                  <a:path w="183" h="183">
                    <a:moveTo>
                      <a:pt x="92" y="183"/>
                    </a:moveTo>
                    <a:lnTo>
                      <a:pt x="101" y="183"/>
                    </a:lnTo>
                    <a:lnTo>
                      <a:pt x="109" y="182"/>
                    </a:lnTo>
                    <a:lnTo>
                      <a:pt x="118" y="179"/>
                    </a:lnTo>
                    <a:lnTo>
                      <a:pt x="127" y="176"/>
                    </a:lnTo>
                    <a:lnTo>
                      <a:pt x="135" y="172"/>
                    </a:lnTo>
                    <a:lnTo>
                      <a:pt x="143" y="167"/>
                    </a:lnTo>
                    <a:lnTo>
                      <a:pt x="149" y="162"/>
                    </a:lnTo>
                    <a:lnTo>
                      <a:pt x="156" y="156"/>
                    </a:lnTo>
                    <a:lnTo>
                      <a:pt x="162" y="149"/>
                    </a:lnTo>
                    <a:lnTo>
                      <a:pt x="167" y="143"/>
                    </a:lnTo>
                    <a:lnTo>
                      <a:pt x="172" y="135"/>
                    </a:lnTo>
                    <a:lnTo>
                      <a:pt x="176" y="127"/>
                    </a:lnTo>
                    <a:lnTo>
                      <a:pt x="178" y="118"/>
                    </a:lnTo>
                    <a:lnTo>
                      <a:pt x="180" y="110"/>
                    </a:lnTo>
                    <a:lnTo>
                      <a:pt x="183" y="101"/>
                    </a:lnTo>
                    <a:lnTo>
                      <a:pt x="183" y="92"/>
                    </a:lnTo>
                    <a:lnTo>
                      <a:pt x="183" y="82"/>
                    </a:lnTo>
                    <a:lnTo>
                      <a:pt x="180" y="73"/>
                    </a:lnTo>
                    <a:lnTo>
                      <a:pt x="178" y="64"/>
                    </a:lnTo>
                    <a:lnTo>
                      <a:pt x="176" y="56"/>
                    </a:lnTo>
                    <a:lnTo>
                      <a:pt x="172" y="48"/>
                    </a:lnTo>
                    <a:lnTo>
                      <a:pt x="167" y="41"/>
                    </a:lnTo>
                    <a:lnTo>
                      <a:pt x="162" y="33"/>
                    </a:lnTo>
                    <a:lnTo>
                      <a:pt x="156" y="27"/>
                    </a:lnTo>
                    <a:lnTo>
                      <a:pt x="149" y="21"/>
                    </a:lnTo>
                    <a:lnTo>
                      <a:pt x="143" y="16"/>
                    </a:lnTo>
                    <a:lnTo>
                      <a:pt x="135" y="11"/>
                    </a:lnTo>
                    <a:lnTo>
                      <a:pt x="127" y="7"/>
                    </a:lnTo>
                    <a:lnTo>
                      <a:pt x="118" y="4"/>
                    </a:lnTo>
                    <a:lnTo>
                      <a:pt x="109" y="2"/>
                    </a:lnTo>
                    <a:lnTo>
                      <a:pt x="101" y="1"/>
                    </a:lnTo>
                    <a:lnTo>
                      <a:pt x="92" y="0"/>
                    </a:lnTo>
                    <a:lnTo>
                      <a:pt x="82" y="1"/>
                    </a:lnTo>
                    <a:lnTo>
                      <a:pt x="73" y="2"/>
                    </a:lnTo>
                    <a:lnTo>
                      <a:pt x="64" y="4"/>
                    </a:lnTo>
                    <a:lnTo>
                      <a:pt x="56" y="7"/>
                    </a:lnTo>
                    <a:lnTo>
                      <a:pt x="47" y="11"/>
                    </a:lnTo>
                    <a:lnTo>
                      <a:pt x="41" y="16"/>
                    </a:lnTo>
                    <a:lnTo>
                      <a:pt x="33" y="21"/>
                    </a:lnTo>
                    <a:lnTo>
                      <a:pt x="26" y="27"/>
                    </a:lnTo>
                    <a:lnTo>
                      <a:pt x="21" y="33"/>
                    </a:lnTo>
                    <a:lnTo>
                      <a:pt x="15" y="41"/>
                    </a:lnTo>
                    <a:lnTo>
                      <a:pt x="11" y="48"/>
                    </a:lnTo>
                    <a:lnTo>
                      <a:pt x="7" y="56"/>
                    </a:lnTo>
                    <a:lnTo>
                      <a:pt x="4" y="64"/>
                    </a:lnTo>
                    <a:lnTo>
                      <a:pt x="2" y="73"/>
                    </a:lnTo>
                    <a:lnTo>
                      <a:pt x="1" y="82"/>
                    </a:lnTo>
                    <a:lnTo>
                      <a:pt x="0" y="92"/>
                    </a:lnTo>
                    <a:lnTo>
                      <a:pt x="1" y="101"/>
                    </a:lnTo>
                    <a:lnTo>
                      <a:pt x="2" y="110"/>
                    </a:lnTo>
                    <a:lnTo>
                      <a:pt x="4" y="118"/>
                    </a:lnTo>
                    <a:lnTo>
                      <a:pt x="7" y="127"/>
                    </a:lnTo>
                    <a:lnTo>
                      <a:pt x="11" y="135"/>
                    </a:lnTo>
                    <a:lnTo>
                      <a:pt x="15" y="143"/>
                    </a:lnTo>
                    <a:lnTo>
                      <a:pt x="21" y="149"/>
                    </a:lnTo>
                    <a:lnTo>
                      <a:pt x="26" y="156"/>
                    </a:lnTo>
                    <a:lnTo>
                      <a:pt x="33" y="162"/>
                    </a:lnTo>
                    <a:lnTo>
                      <a:pt x="41" y="167"/>
                    </a:lnTo>
                    <a:lnTo>
                      <a:pt x="47" y="172"/>
                    </a:lnTo>
                    <a:lnTo>
                      <a:pt x="56" y="176"/>
                    </a:lnTo>
                    <a:lnTo>
                      <a:pt x="64" y="179"/>
                    </a:lnTo>
                    <a:lnTo>
                      <a:pt x="73" y="182"/>
                    </a:lnTo>
                    <a:lnTo>
                      <a:pt x="82" y="183"/>
                    </a:lnTo>
                    <a:lnTo>
                      <a:pt x="92"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7" name="Freeform 37"/>
              <p:cNvSpPr>
                <a:spLocks/>
              </p:cNvSpPr>
              <p:nvPr/>
            </p:nvSpPr>
            <p:spPr bwMode="gray">
              <a:xfrm>
                <a:off x="10576328" y="2401249"/>
                <a:ext cx="28575" cy="28575"/>
              </a:xfrm>
              <a:custGeom>
                <a:avLst/>
                <a:gdLst/>
                <a:ahLst/>
                <a:cxnLst>
                  <a:cxn ang="0">
                    <a:pos x="100" y="183"/>
                  </a:cxn>
                  <a:cxn ang="0">
                    <a:pos x="118" y="179"/>
                  </a:cxn>
                  <a:cxn ang="0">
                    <a:pos x="135" y="172"/>
                  </a:cxn>
                  <a:cxn ang="0">
                    <a:pos x="149" y="162"/>
                  </a:cxn>
                  <a:cxn ang="0">
                    <a:pos x="161" y="149"/>
                  </a:cxn>
                  <a:cxn ang="0">
                    <a:pos x="171" y="135"/>
                  </a:cxn>
                  <a:cxn ang="0">
                    <a:pos x="178" y="118"/>
                  </a:cxn>
                  <a:cxn ang="0">
                    <a:pos x="182" y="101"/>
                  </a:cxn>
                  <a:cxn ang="0">
                    <a:pos x="182" y="82"/>
                  </a:cxn>
                  <a:cxn ang="0">
                    <a:pos x="178" y="64"/>
                  </a:cxn>
                  <a:cxn ang="0">
                    <a:pos x="171" y="48"/>
                  </a:cxn>
                  <a:cxn ang="0">
                    <a:pos x="161" y="33"/>
                  </a:cxn>
                  <a:cxn ang="0">
                    <a:pos x="149" y="21"/>
                  </a:cxn>
                  <a:cxn ang="0">
                    <a:pos x="135" y="11"/>
                  </a:cxn>
                  <a:cxn ang="0">
                    <a:pos x="118" y="4"/>
                  </a:cxn>
                  <a:cxn ang="0">
                    <a:pos x="100" y="1"/>
                  </a:cxn>
                  <a:cxn ang="0">
                    <a:pos x="82" y="1"/>
                  </a:cxn>
                  <a:cxn ang="0">
                    <a:pos x="64" y="4"/>
                  </a:cxn>
                  <a:cxn ang="0">
                    <a:pos x="48" y="11"/>
                  </a:cxn>
                  <a:cxn ang="0">
                    <a:pos x="33" y="21"/>
                  </a:cxn>
                  <a:cxn ang="0">
                    <a:pos x="21" y="33"/>
                  </a:cxn>
                  <a:cxn ang="0">
                    <a:pos x="11" y="48"/>
                  </a:cxn>
                  <a:cxn ang="0">
                    <a:pos x="4" y="64"/>
                  </a:cxn>
                  <a:cxn ang="0">
                    <a:pos x="1" y="82"/>
                  </a:cxn>
                  <a:cxn ang="0">
                    <a:pos x="1" y="101"/>
                  </a:cxn>
                  <a:cxn ang="0">
                    <a:pos x="4" y="118"/>
                  </a:cxn>
                  <a:cxn ang="0">
                    <a:pos x="11" y="135"/>
                  </a:cxn>
                  <a:cxn ang="0">
                    <a:pos x="21" y="149"/>
                  </a:cxn>
                  <a:cxn ang="0">
                    <a:pos x="33" y="162"/>
                  </a:cxn>
                  <a:cxn ang="0">
                    <a:pos x="48" y="172"/>
                  </a:cxn>
                  <a:cxn ang="0">
                    <a:pos x="64" y="179"/>
                  </a:cxn>
                  <a:cxn ang="0">
                    <a:pos x="82" y="183"/>
                  </a:cxn>
                </a:cxnLst>
                <a:rect l="0" t="0" r="r" b="b"/>
                <a:pathLst>
                  <a:path w="182" h="183">
                    <a:moveTo>
                      <a:pt x="92" y="183"/>
                    </a:moveTo>
                    <a:lnTo>
                      <a:pt x="100" y="183"/>
                    </a:lnTo>
                    <a:lnTo>
                      <a:pt x="109" y="182"/>
                    </a:lnTo>
                    <a:lnTo>
                      <a:pt x="118" y="179"/>
                    </a:lnTo>
                    <a:lnTo>
                      <a:pt x="127" y="176"/>
                    </a:lnTo>
                    <a:lnTo>
                      <a:pt x="135" y="172"/>
                    </a:lnTo>
                    <a:lnTo>
                      <a:pt x="143" y="167"/>
                    </a:lnTo>
                    <a:lnTo>
                      <a:pt x="149" y="162"/>
                    </a:lnTo>
                    <a:lnTo>
                      <a:pt x="156" y="156"/>
                    </a:lnTo>
                    <a:lnTo>
                      <a:pt x="161" y="149"/>
                    </a:lnTo>
                    <a:lnTo>
                      <a:pt x="167" y="143"/>
                    </a:lnTo>
                    <a:lnTo>
                      <a:pt x="171" y="135"/>
                    </a:lnTo>
                    <a:lnTo>
                      <a:pt x="176" y="127"/>
                    </a:lnTo>
                    <a:lnTo>
                      <a:pt x="178" y="118"/>
                    </a:lnTo>
                    <a:lnTo>
                      <a:pt x="180" y="110"/>
                    </a:lnTo>
                    <a:lnTo>
                      <a:pt x="182" y="101"/>
                    </a:lnTo>
                    <a:lnTo>
                      <a:pt x="182" y="92"/>
                    </a:lnTo>
                    <a:lnTo>
                      <a:pt x="182" y="82"/>
                    </a:lnTo>
                    <a:lnTo>
                      <a:pt x="180" y="73"/>
                    </a:lnTo>
                    <a:lnTo>
                      <a:pt x="178" y="64"/>
                    </a:lnTo>
                    <a:lnTo>
                      <a:pt x="176" y="56"/>
                    </a:lnTo>
                    <a:lnTo>
                      <a:pt x="171" y="48"/>
                    </a:lnTo>
                    <a:lnTo>
                      <a:pt x="167" y="41"/>
                    </a:lnTo>
                    <a:lnTo>
                      <a:pt x="161" y="33"/>
                    </a:lnTo>
                    <a:lnTo>
                      <a:pt x="156" y="27"/>
                    </a:lnTo>
                    <a:lnTo>
                      <a:pt x="149" y="21"/>
                    </a:lnTo>
                    <a:lnTo>
                      <a:pt x="143" y="16"/>
                    </a:lnTo>
                    <a:lnTo>
                      <a:pt x="135" y="11"/>
                    </a:lnTo>
                    <a:lnTo>
                      <a:pt x="127" y="7"/>
                    </a:lnTo>
                    <a:lnTo>
                      <a:pt x="118" y="4"/>
                    </a:lnTo>
                    <a:lnTo>
                      <a:pt x="109" y="2"/>
                    </a:lnTo>
                    <a:lnTo>
                      <a:pt x="100" y="1"/>
                    </a:lnTo>
                    <a:lnTo>
                      <a:pt x="92" y="0"/>
                    </a:lnTo>
                    <a:lnTo>
                      <a:pt x="82" y="1"/>
                    </a:lnTo>
                    <a:lnTo>
                      <a:pt x="73" y="2"/>
                    </a:lnTo>
                    <a:lnTo>
                      <a:pt x="64" y="4"/>
                    </a:lnTo>
                    <a:lnTo>
                      <a:pt x="56" y="7"/>
                    </a:lnTo>
                    <a:lnTo>
                      <a:pt x="48" y="11"/>
                    </a:lnTo>
                    <a:lnTo>
                      <a:pt x="41" y="16"/>
                    </a:lnTo>
                    <a:lnTo>
                      <a:pt x="33" y="21"/>
                    </a:lnTo>
                    <a:lnTo>
                      <a:pt x="27" y="27"/>
                    </a:lnTo>
                    <a:lnTo>
                      <a:pt x="21" y="33"/>
                    </a:lnTo>
                    <a:lnTo>
                      <a:pt x="16" y="41"/>
                    </a:lnTo>
                    <a:lnTo>
                      <a:pt x="11" y="48"/>
                    </a:lnTo>
                    <a:lnTo>
                      <a:pt x="7" y="56"/>
                    </a:lnTo>
                    <a:lnTo>
                      <a:pt x="4" y="64"/>
                    </a:lnTo>
                    <a:lnTo>
                      <a:pt x="2" y="73"/>
                    </a:lnTo>
                    <a:lnTo>
                      <a:pt x="1" y="82"/>
                    </a:lnTo>
                    <a:lnTo>
                      <a:pt x="0" y="92"/>
                    </a:lnTo>
                    <a:lnTo>
                      <a:pt x="1" y="101"/>
                    </a:lnTo>
                    <a:lnTo>
                      <a:pt x="2" y="110"/>
                    </a:lnTo>
                    <a:lnTo>
                      <a:pt x="4" y="118"/>
                    </a:lnTo>
                    <a:lnTo>
                      <a:pt x="7" y="127"/>
                    </a:lnTo>
                    <a:lnTo>
                      <a:pt x="11" y="135"/>
                    </a:lnTo>
                    <a:lnTo>
                      <a:pt x="16" y="143"/>
                    </a:lnTo>
                    <a:lnTo>
                      <a:pt x="21" y="149"/>
                    </a:lnTo>
                    <a:lnTo>
                      <a:pt x="27" y="156"/>
                    </a:lnTo>
                    <a:lnTo>
                      <a:pt x="33" y="162"/>
                    </a:lnTo>
                    <a:lnTo>
                      <a:pt x="41" y="167"/>
                    </a:lnTo>
                    <a:lnTo>
                      <a:pt x="48" y="172"/>
                    </a:lnTo>
                    <a:lnTo>
                      <a:pt x="56" y="176"/>
                    </a:lnTo>
                    <a:lnTo>
                      <a:pt x="64" y="179"/>
                    </a:lnTo>
                    <a:lnTo>
                      <a:pt x="73" y="182"/>
                    </a:lnTo>
                    <a:lnTo>
                      <a:pt x="82" y="183"/>
                    </a:lnTo>
                    <a:lnTo>
                      <a:pt x="92"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8" name="Freeform 38"/>
              <p:cNvSpPr>
                <a:spLocks/>
              </p:cNvSpPr>
              <p:nvPr/>
            </p:nvSpPr>
            <p:spPr bwMode="gray">
              <a:xfrm>
                <a:off x="10616015" y="2401249"/>
                <a:ext cx="28575" cy="28575"/>
              </a:xfrm>
              <a:custGeom>
                <a:avLst/>
                <a:gdLst/>
                <a:ahLst/>
                <a:cxnLst>
                  <a:cxn ang="0">
                    <a:pos x="100" y="183"/>
                  </a:cxn>
                  <a:cxn ang="0">
                    <a:pos x="118" y="179"/>
                  </a:cxn>
                  <a:cxn ang="0">
                    <a:pos x="135" y="172"/>
                  </a:cxn>
                  <a:cxn ang="0">
                    <a:pos x="149" y="162"/>
                  </a:cxn>
                  <a:cxn ang="0">
                    <a:pos x="161" y="149"/>
                  </a:cxn>
                  <a:cxn ang="0">
                    <a:pos x="171" y="135"/>
                  </a:cxn>
                  <a:cxn ang="0">
                    <a:pos x="179" y="118"/>
                  </a:cxn>
                  <a:cxn ang="0">
                    <a:pos x="182" y="101"/>
                  </a:cxn>
                  <a:cxn ang="0">
                    <a:pos x="182" y="82"/>
                  </a:cxn>
                  <a:cxn ang="0">
                    <a:pos x="179" y="64"/>
                  </a:cxn>
                  <a:cxn ang="0">
                    <a:pos x="171" y="48"/>
                  </a:cxn>
                  <a:cxn ang="0">
                    <a:pos x="161" y="33"/>
                  </a:cxn>
                  <a:cxn ang="0">
                    <a:pos x="149" y="21"/>
                  </a:cxn>
                  <a:cxn ang="0">
                    <a:pos x="135" y="11"/>
                  </a:cxn>
                  <a:cxn ang="0">
                    <a:pos x="118" y="4"/>
                  </a:cxn>
                  <a:cxn ang="0">
                    <a:pos x="100" y="1"/>
                  </a:cxn>
                  <a:cxn ang="0">
                    <a:pos x="82" y="1"/>
                  </a:cxn>
                  <a:cxn ang="0">
                    <a:pos x="64" y="4"/>
                  </a:cxn>
                  <a:cxn ang="0">
                    <a:pos x="48" y="11"/>
                  </a:cxn>
                  <a:cxn ang="0">
                    <a:pos x="34" y="21"/>
                  </a:cxn>
                  <a:cxn ang="0">
                    <a:pos x="20" y="33"/>
                  </a:cxn>
                  <a:cxn ang="0">
                    <a:pos x="10" y="48"/>
                  </a:cxn>
                  <a:cxn ang="0">
                    <a:pos x="4" y="64"/>
                  </a:cxn>
                  <a:cxn ang="0">
                    <a:pos x="0" y="82"/>
                  </a:cxn>
                  <a:cxn ang="0">
                    <a:pos x="0" y="101"/>
                  </a:cxn>
                  <a:cxn ang="0">
                    <a:pos x="4" y="118"/>
                  </a:cxn>
                  <a:cxn ang="0">
                    <a:pos x="10" y="135"/>
                  </a:cxn>
                  <a:cxn ang="0">
                    <a:pos x="20" y="149"/>
                  </a:cxn>
                  <a:cxn ang="0">
                    <a:pos x="34" y="162"/>
                  </a:cxn>
                  <a:cxn ang="0">
                    <a:pos x="48" y="172"/>
                  </a:cxn>
                  <a:cxn ang="0">
                    <a:pos x="64" y="179"/>
                  </a:cxn>
                  <a:cxn ang="0">
                    <a:pos x="82" y="183"/>
                  </a:cxn>
                </a:cxnLst>
                <a:rect l="0" t="0" r="r" b="b"/>
                <a:pathLst>
                  <a:path w="182" h="183">
                    <a:moveTo>
                      <a:pt x="91" y="183"/>
                    </a:moveTo>
                    <a:lnTo>
                      <a:pt x="100" y="183"/>
                    </a:lnTo>
                    <a:lnTo>
                      <a:pt x="109" y="182"/>
                    </a:lnTo>
                    <a:lnTo>
                      <a:pt x="118" y="179"/>
                    </a:lnTo>
                    <a:lnTo>
                      <a:pt x="127" y="176"/>
                    </a:lnTo>
                    <a:lnTo>
                      <a:pt x="135" y="172"/>
                    </a:lnTo>
                    <a:lnTo>
                      <a:pt x="142" y="167"/>
                    </a:lnTo>
                    <a:lnTo>
                      <a:pt x="149" y="162"/>
                    </a:lnTo>
                    <a:lnTo>
                      <a:pt x="156" y="156"/>
                    </a:lnTo>
                    <a:lnTo>
                      <a:pt x="161" y="149"/>
                    </a:lnTo>
                    <a:lnTo>
                      <a:pt x="167" y="143"/>
                    </a:lnTo>
                    <a:lnTo>
                      <a:pt x="171" y="135"/>
                    </a:lnTo>
                    <a:lnTo>
                      <a:pt x="176" y="127"/>
                    </a:lnTo>
                    <a:lnTo>
                      <a:pt x="179" y="118"/>
                    </a:lnTo>
                    <a:lnTo>
                      <a:pt x="181" y="110"/>
                    </a:lnTo>
                    <a:lnTo>
                      <a:pt x="182" y="101"/>
                    </a:lnTo>
                    <a:lnTo>
                      <a:pt x="182" y="92"/>
                    </a:lnTo>
                    <a:lnTo>
                      <a:pt x="182" y="82"/>
                    </a:lnTo>
                    <a:lnTo>
                      <a:pt x="181" y="73"/>
                    </a:lnTo>
                    <a:lnTo>
                      <a:pt x="179" y="64"/>
                    </a:lnTo>
                    <a:lnTo>
                      <a:pt x="176" y="56"/>
                    </a:lnTo>
                    <a:lnTo>
                      <a:pt x="171" y="48"/>
                    </a:lnTo>
                    <a:lnTo>
                      <a:pt x="167" y="41"/>
                    </a:lnTo>
                    <a:lnTo>
                      <a:pt x="161" y="33"/>
                    </a:lnTo>
                    <a:lnTo>
                      <a:pt x="156" y="27"/>
                    </a:lnTo>
                    <a:lnTo>
                      <a:pt x="149" y="21"/>
                    </a:lnTo>
                    <a:lnTo>
                      <a:pt x="142" y="16"/>
                    </a:lnTo>
                    <a:lnTo>
                      <a:pt x="135" y="11"/>
                    </a:lnTo>
                    <a:lnTo>
                      <a:pt x="127" y="7"/>
                    </a:lnTo>
                    <a:lnTo>
                      <a:pt x="118" y="4"/>
                    </a:lnTo>
                    <a:lnTo>
                      <a:pt x="109" y="2"/>
                    </a:lnTo>
                    <a:lnTo>
                      <a:pt x="100" y="1"/>
                    </a:lnTo>
                    <a:lnTo>
                      <a:pt x="91" y="0"/>
                    </a:lnTo>
                    <a:lnTo>
                      <a:pt x="82" y="1"/>
                    </a:lnTo>
                    <a:lnTo>
                      <a:pt x="73" y="2"/>
                    </a:lnTo>
                    <a:lnTo>
                      <a:pt x="64" y="4"/>
                    </a:lnTo>
                    <a:lnTo>
                      <a:pt x="56" y="7"/>
                    </a:lnTo>
                    <a:lnTo>
                      <a:pt x="48" y="11"/>
                    </a:lnTo>
                    <a:lnTo>
                      <a:pt x="40" y="16"/>
                    </a:lnTo>
                    <a:lnTo>
                      <a:pt x="34" y="21"/>
                    </a:lnTo>
                    <a:lnTo>
                      <a:pt x="27" y="27"/>
                    </a:lnTo>
                    <a:lnTo>
                      <a:pt x="20" y="33"/>
                    </a:lnTo>
                    <a:lnTo>
                      <a:pt x="16" y="41"/>
                    </a:lnTo>
                    <a:lnTo>
                      <a:pt x="10" y="48"/>
                    </a:lnTo>
                    <a:lnTo>
                      <a:pt x="7" y="56"/>
                    </a:lnTo>
                    <a:lnTo>
                      <a:pt x="4" y="64"/>
                    </a:lnTo>
                    <a:lnTo>
                      <a:pt x="2" y="73"/>
                    </a:lnTo>
                    <a:lnTo>
                      <a:pt x="0" y="82"/>
                    </a:lnTo>
                    <a:lnTo>
                      <a:pt x="0" y="92"/>
                    </a:lnTo>
                    <a:lnTo>
                      <a:pt x="0" y="101"/>
                    </a:lnTo>
                    <a:lnTo>
                      <a:pt x="2" y="110"/>
                    </a:lnTo>
                    <a:lnTo>
                      <a:pt x="4" y="118"/>
                    </a:lnTo>
                    <a:lnTo>
                      <a:pt x="7" y="127"/>
                    </a:lnTo>
                    <a:lnTo>
                      <a:pt x="10" y="135"/>
                    </a:lnTo>
                    <a:lnTo>
                      <a:pt x="16" y="143"/>
                    </a:lnTo>
                    <a:lnTo>
                      <a:pt x="20" y="149"/>
                    </a:lnTo>
                    <a:lnTo>
                      <a:pt x="27" y="156"/>
                    </a:lnTo>
                    <a:lnTo>
                      <a:pt x="34" y="162"/>
                    </a:lnTo>
                    <a:lnTo>
                      <a:pt x="40" y="167"/>
                    </a:lnTo>
                    <a:lnTo>
                      <a:pt x="48" y="172"/>
                    </a:lnTo>
                    <a:lnTo>
                      <a:pt x="56" y="176"/>
                    </a:lnTo>
                    <a:lnTo>
                      <a:pt x="64" y="179"/>
                    </a:lnTo>
                    <a:lnTo>
                      <a:pt x="73" y="182"/>
                    </a:lnTo>
                    <a:lnTo>
                      <a:pt x="82" y="183"/>
                    </a:lnTo>
                    <a:lnTo>
                      <a:pt x="91"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9" name="Freeform 39"/>
              <p:cNvSpPr>
                <a:spLocks/>
              </p:cNvSpPr>
              <p:nvPr/>
            </p:nvSpPr>
            <p:spPr bwMode="gray">
              <a:xfrm>
                <a:off x="11073215" y="3714112"/>
                <a:ext cx="203200" cy="34925"/>
              </a:xfrm>
              <a:custGeom>
                <a:avLst/>
                <a:gdLst/>
                <a:ahLst/>
                <a:cxnLst>
                  <a:cxn ang="0">
                    <a:pos x="1169" y="0"/>
                  </a:cxn>
                  <a:cxn ang="0">
                    <a:pos x="1190" y="2"/>
                  </a:cxn>
                  <a:cxn ang="0">
                    <a:pos x="1212" y="9"/>
                  </a:cxn>
                  <a:cxn ang="0">
                    <a:pos x="1229" y="19"/>
                  </a:cxn>
                  <a:cxn ang="0">
                    <a:pos x="1246" y="32"/>
                  </a:cxn>
                  <a:cxn ang="0">
                    <a:pos x="1259" y="49"/>
                  </a:cxn>
                  <a:cxn ang="0">
                    <a:pos x="1269" y="68"/>
                  </a:cxn>
                  <a:cxn ang="0">
                    <a:pos x="1276" y="88"/>
                  </a:cxn>
                  <a:cxn ang="0">
                    <a:pos x="1278" y="110"/>
                  </a:cxn>
                  <a:cxn ang="0">
                    <a:pos x="1276" y="131"/>
                  </a:cxn>
                  <a:cxn ang="0">
                    <a:pos x="1269" y="152"/>
                  </a:cxn>
                  <a:cxn ang="0">
                    <a:pos x="1259" y="170"/>
                  </a:cxn>
                  <a:cxn ang="0">
                    <a:pos x="1246" y="186"/>
                  </a:cxn>
                  <a:cxn ang="0">
                    <a:pos x="1229" y="200"/>
                  </a:cxn>
                  <a:cxn ang="0">
                    <a:pos x="1212" y="210"/>
                  </a:cxn>
                  <a:cxn ang="0">
                    <a:pos x="1190" y="216"/>
                  </a:cxn>
                  <a:cxn ang="0">
                    <a:pos x="1169" y="219"/>
                  </a:cxn>
                  <a:cxn ang="0">
                    <a:pos x="97" y="218"/>
                  </a:cxn>
                  <a:cxn ang="0">
                    <a:pos x="76" y="213"/>
                  </a:cxn>
                  <a:cxn ang="0">
                    <a:pos x="56" y="205"/>
                  </a:cxn>
                  <a:cxn ang="0">
                    <a:pos x="38" y="193"/>
                  </a:cxn>
                  <a:cxn ang="0">
                    <a:pos x="24" y="179"/>
                  </a:cxn>
                  <a:cxn ang="0">
                    <a:pos x="12" y="161"/>
                  </a:cxn>
                  <a:cxn ang="0">
                    <a:pos x="4" y="142"/>
                  </a:cxn>
                  <a:cxn ang="0">
                    <a:pos x="0" y="121"/>
                  </a:cxn>
                  <a:cxn ang="0">
                    <a:pos x="0" y="99"/>
                  </a:cxn>
                  <a:cxn ang="0">
                    <a:pos x="4" y="78"/>
                  </a:cxn>
                  <a:cxn ang="0">
                    <a:pos x="12" y="58"/>
                  </a:cxn>
                  <a:cxn ang="0">
                    <a:pos x="24" y="40"/>
                  </a:cxn>
                  <a:cxn ang="0">
                    <a:pos x="38" y="26"/>
                  </a:cxn>
                  <a:cxn ang="0">
                    <a:pos x="56" y="13"/>
                  </a:cxn>
                  <a:cxn ang="0">
                    <a:pos x="76" y="6"/>
                  </a:cxn>
                  <a:cxn ang="0">
                    <a:pos x="97" y="1"/>
                  </a:cxn>
                </a:cxnLst>
                <a:rect l="0" t="0" r="r" b="b"/>
                <a:pathLst>
                  <a:path w="1278" h="219">
                    <a:moveTo>
                      <a:pt x="108" y="0"/>
                    </a:moveTo>
                    <a:lnTo>
                      <a:pt x="1169" y="0"/>
                    </a:lnTo>
                    <a:lnTo>
                      <a:pt x="1180" y="1"/>
                    </a:lnTo>
                    <a:lnTo>
                      <a:pt x="1190" y="2"/>
                    </a:lnTo>
                    <a:lnTo>
                      <a:pt x="1202" y="6"/>
                    </a:lnTo>
                    <a:lnTo>
                      <a:pt x="1212" y="9"/>
                    </a:lnTo>
                    <a:lnTo>
                      <a:pt x="1220" y="13"/>
                    </a:lnTo>
                    <a:lnTo>
                      <a:pt x="1229" y="19"/>
                    </a:lnTo>
                    <a:lnTo>
                      <a:pt x="1238" y="26"/>
                    </a:lnTo>
                    <a:lnTo>
                      <a:pt x="1246" y="32"/>
                    </a:lnTo>
                    <a:lnTo>
                      <a:pt x="1253" y="40"/>
                    </a:lnTo>
                    <a:lnTo>
                      <a:pt x="1259" y="49"/>
                    </a:lnTo>
                    <a:lnTo>
                      <a:pt x="1265" y="58"/>
                    </a:lnTo>
                    <a:lnTo>
                      <a:pt x="1269" y="68"/>
                    </a:lnTo>
                    <a:lnTo>
                      <a:pt x="1272" y="78"/>
                    </a:lnTo>
                    <a:lnTo>
                      <a:pt x="1276" y="88"/>
                    </a:lnTo>
                    <a:lnTo>
                      <a:pt x="1277" y="99"/>
                    </a:lnTo>
                    <a:lnTo>
                      <a:pt x="1278" y="110"/>
                    </a:lnTo>
                    <a:lnTo>
                      <a:pt x="1277" y="121"/>
                    </a:lnTo>
                    <a:lnTo>
                      <a:pt x="1276" y="131"/>
                    </a:lnTo>
                    <a:lnTo>
                      <a:pt x="1272" y="142"/>
                    </a:lnTo>
                    <a:lnTo>
                      <a:pt x="1269" y="152"/>
                    </a:lnTo>
                    <a:lnTo>
                      <a:pt x="1265" y="161"/>
                    </a:lnTo>
                    <a:lnTo>
                      <a:pt x="1259" y="170"/>
                    </a:lnTo>
                    <a:lnTo>
                      <a:pt x="1253" y="179"/>
                    </a:lnTo>
                    <a:lnTo>
                      <a:pt x="1246" y="186"/>
                    </a:lnTo>
                    <a:lnTo>
                      <a:pt x="1238" y="193"/>
                    </a:lnTo>
                    <a:lnTo>
                      <a:pt x="1229" y="200"/>
                    </a:lnTo>
                    <a:lnTo>
                      <a:pt x="1220" y="205"/>
                    </a:lnTo>
                    <a:lnTo>
                      <a:pt x="1212" y="210"/>
                    </a:lnTo>
                    <a:lnTo>
                      <a:pt x="1202" y="213"/>
                    </a:lnTo>
                    <a:lnTo>
                      <a:pt x="1190" y="216"/>
                    </a:lnTo>
                    <a:lnTo>
                      <a:pt x="1180" y="218"/>
                    </a:lnTo>
                    <a:lnTo>
                      <a:pt x="1169" y="219"/>
                    </a:lnTo>
                    <a:lnTo>
                      <a:pt x="108" y="219"/>
                    </a:lnTo>
                    <a:lnTo>
                      <a:pt x="97" y="218"/>
                    </a:lnTo>
                    <a:lnTo>
                      <a:pt x="86" y="216"/>
                    </a:lnTo>
                    <a:lnTo>
                      <a:pt x="76" y="213"/>
                    </a:lnTo>
                    <a:lnTo>
                      <a:pt x="66" y="210"/>
                    </a:lnTo>
                    <a:lnTo>
                      <a:pt x="56" y="205"/>
                    </a:lnTo>
                    <a:lnTo>
                      <a:pt x="47" y="200"/>
                    </a:lnTo>
                    <a:lnTo>
                      <a:pt x="38" y="193"/>
                    </a:lnTo>
                    <a:lnTo>
                      <a:pt x="31" y="186"/>
                    </a:lnTo>
                    <a:lnTo>
                      <a:pt x="24" y="179"/>
                    </a:lnTo>
                    <a:lnTo>
                      <a:pt x="17" y="170"/>
                    </a:lnTo>
                    <a:lnTo>
                      <a:pt x="12" y="161"/>
                    </a:lnTo>
                    <a:lnTo>
                      <a:pt x="7" y="152"/>
                    </a:lnTo>
                    <a:lnTo>
                      <a:pt x="4" y="142"/>
                    </a:lnTo>
                    <a:lnTo>
                      <a:pt x="2" y="131"/>
                    </a:lnTo>
                    <a:lnTo>
                      <a:pt x="0" y="121"/>
                    </a:lnTo>
                    <a:lnTo>
                      <a:pt x="0" y="110"/>
                    </a:lnTo>
                    <a:lnTo>
                      <a:pt x="0" y="99"/>
                    </a:lnTo>
                    <a:lnTo>
                      <a:pt x="2" y="88"/>
                    </a:lnTo>
                    <a:lnTo>
                      <a:pt x="4" y="78"/>
                    </a:lnTo>
                    <a:lnTo>
                      <a:pt x="7" y="68"/>
                    </a:lnTo>
                    <a:lnTo>
                      <a:pt x="12" y="58"/>
                    </a:lnTo>
                    <a:lnTo>
                      <a:pt x="17" y="49"/>
                    </a:lnTo>
                    <a:lnTo>
                      <a:pt x="24" y="40"/>
                    </a:lnTo>
                    <a:lnTo>
                      <a:pt x="31" y="32"/>
                    </a:lnTo>
                    <a:lnTo>
                      <a:pt x="38" y="26"/>
                    </a:lnTo>
                    <a:lnTo>
                      <a:pt x="47" y="19"/>
                    </a:lnTo>
                    <a:lnTo>
                      <a:pt x="56" y="13"/>
                    </a:lnTo>
                    <a:lnTo>
                      <a:pt x="66" y="9"/>
                    </a:lnTo>
                    <a:lnTo>
                      <a:pt x="76" y="6"/>
                    </a:lnTo>
                    <a:lnTo>
                      <a:pt x="86" y="2"/>
                    </a:lnTo>
                    <a:lnTo>
                      <a:pt x="97" y="1"/>
                    </a:lnTo>
                    <a:lnTo>
                      <a:pt x="108" y="0"/>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0" name="Freeform 40"/>
              <p:cNvSpPr>
                <a:spLocks/>
              </p:cNvSpPr>
              <p:nvPr/>
            </p:nvSpPr>
            <p:spPr bwMode="gray">
              <a:xfrm>
                <a:off x="10455678" y="3715699"/>
                <a:ext cx="28575" cy="28575"/>
              </a:xfrm>
              <a:custGeom>
                <a:avLst/>
                <a:gdLst/>
                <a:ahLst/>
                <a:cxnLst>
                  <a:cxn ang="0">
                    <a:pos x="101" y="182"/>
                  </a:cxn>
                  <a:cxn ang="0">
                    <a:pos x="119" y="178"/>
                  </a:cxn>
                  <a:cxn ang="0">
                    <a:pos x="135" y="172"/>
                  </a:cxn>
                  <a:cxn ang="0">
                    <a:pos x="150" y="162"/>
                  </a:cxn>
                  <a:cxn ang="0">
                    <a:pos x="162" y="150"/>
                  </a:cxn>
                  <a:cxn ang="0">
                    <a:pos x="172" y="134"/>
                  </a:cxn>
                  <a:cxn ang="0">
                    <a:pos x="179" y="119"/>
                  </a:cxn>
                  <a:cxn ang="0">
                    <a:pos x="182" y="101"/>
                  </a:cxn>
                  <a:cxn ang="0">
                    <a:pos x="182" y="82"/>
                  </a:cxn>
                  <a:cxn ang="0">
                    <a:pos x="179" y="64"/>
                  </a:cxn>
                  <a:cxn ang="0">
                    <a:pos x="172" y="48"/>
                  </a:cxn>
                  <a:cxn ang="0">
                    <a:pos x="162" y="33"/>
                  </a:cxn>
                  <a:cxn ang="0">
                    <a:pos x="150" y="21"/>
                  </a:cxn>
                  <a:cxn ang="0">
                    <a:pos x="135" y="11"/>
                  </a:cxn>
                  <a:cxn ang="0">
                    <a:pos x="119" y="3"/>
                  </a:cxn>
                  <a:cxn ang="0">
                    <a:pos x="101" y="0"/>
                  </a:cxn>
                  <a:cxn ang="0">
                    <a:pos x="82" y="0"/>
                  </a:cxn>
                  <a:cxn ang="0">
                    <a:pos x="64" y="3"/>
                  </a:cxn>
                  <a:cxn ang="0">
                    <a:pos x="48" y="11"/>
                  </a:cxn>
                  <a:cxn ang="0">
                    <a:pos x="33" y="21"/>
                  </a:cxn>
                  <a:cxn ang="0">
                    <a:pos x="21" y="33"/>
                  </a:cxn>
                  <a:cxn ang="0">
                    <a:pos x="11" y="48"/>
                  </a:cxn>
                  <a:cxn ang="0">
                    <a:pos x="4" y="64"/>
                  </a:cxn>
                  <a:cxn ang="0">
                    <a:pos x="0" y="82"/>
                  </a:cxn>
                  <a:cxn ang="0">
                    <a:pos x="0" y="101"/>
                  </a:cxn>
                  <a:cxn ang="0">
                    <a:pos x="4" y="119"/>
                  </a:cxn>
                  <a:cxn ang="0">
                    <a:pos x="11" y="134"/>
                  </a:cxn>
                  <a:cxn ang="0">
                    <a:pos x="21" y="150"/>
                  </a:cxn>
                  <a:cxn ang="0">
                    <a:pos x="33" y="162"/>
                  </a:cxn>
                  <a:cxn ang="0">
                    <a:pos x="48" y="172"/>
                  </a:cxn>
                  <a:cxn ang="0">
                    <a:pos x="64" y="178"/>
                  </a:cxn>
                  <a:cxn ang="0">
                    <a:pos x="82" y="182"/>
                  </a:cxn>
                </a:cxnLst>
                <a:rect l="0" t="0" r="r" b="b"/>
                <a:pathLst>
                  <a:path w="183" h="182">
                    <a:moveTo>
                      <a:pt x="91" y="182"/>
                    </a:moveTo>
                    <a:lnTo>
                      <a:pt x="101" y="182"/>
                    </a:lnTo>
                    <a:lnTo>
                      <a:pt x="110" y="181"/>
                    </a:lnTo>
                    <a:lnTo>
                      <a:pt x="119" y="178"/>
                    </a:lnTo>
                    <a:lnTo>
                      <a:pt x="126" y="175"/>
                    </a:lnTo>
                    <a:lnTo>
                      <a:pt x="135" y="172"/>
                    </a:lnTo>
                    <a:lnTo>
                      <a:pt x="142" y="166"/>
                    </a:lnTo>
                    <a:lnTo>
                      <a:pt x="150" y="162"/>
                    </a:lnTo>
                    <a:lnTo>
                      <a:pt x="156" y="155"/>
                    </a:lnTo>
                    <a:lnTo>
                      <a:pt x="162" y="150"/>
                    </a:lnTo>
                    <a:lnTo>
                      <a:pt x="167" y="142"/>
                    </a:lnTo>
                    <a:lnTo>
                      <a:pt x="172" y="134"/>
                    </a:lnTo>
                    <a:lnTo>
                      <a:pt x="175" y="126"/>
                    </a:lnTo>
                    <a:lnTo>
                      <a:pt x="179" y="119"/>
                    </a:lnTo>
                    <a:lnTo>
                      <a:pt x="181" y="110"/>
                    </a:lnTo>
                    <a:lnTo>
                      <a:pt x="182" y="101"/>
                    </a:lnTo>
                    <a:lnTo>
                      <a:pt x="183" y="91"/>
                    </a:lnTo>
                    <a:lnTo>
                      <a:pt x="182" y="82"/>
                    </a:lnTo>
                    <a:lnTo>
                      <a:pt x="181" y="73"/>
                    </a:lnTo>
                    <a:lnTo>
                      <a:pt x="179" y="64"/>
                    </a:lnTo>
                    <a:lnTo>
                      <a:pt x="175" y="55"/>
                    </a:lnTo>
                    <a:lnTo>
                      <a:pt x="172" y="48"/>
                    </a:lnTo>
                    <a:lnTo>
                      <a:pt x="167" y="40"/>
                    </a:lnTo>
                    <a:lnTo>
                      <a:pt x="162" y="33"/>
                    </a:lnTo>
                    <a:lnTo>
                      <a:pt x="156" y="26"/>
                    </a:lnTo>
                    <a:lnTo>
                      <a:pt x="150" y="21"/>
                    </a:lnTo>
                    <a:lnTo>
                      <a:pt x="142" y="15"/>
                    </a:lnTo>
                    <a:lnTo>
                      <a:pt x="135" y="11"/>
                    </a:lnTo>
                    <a:lnTo>
                      <a:pt x="126" y="6"/>
                    </a:lnTo>
                    <a:lnTo>
                      <a:pt x="119" y="3"/>
                    </a:lnTo>
                    <a:lnTo>
                      <a:pt x="110" y="1"/>
                    </a:lnTo>
                    <a:lnTo>
                      <a:pt x="101" y="0"/>
                    </a:lnTo>
                    <a:lnTo>
                      <a:pt x="91" y="0"/>
                    </a:lnTo>
                    <a:lnTo>
                      <a:pt x="82" y="0"/>
                    </a:lnTo>
                    <a:lnTo>
                      <a:pt x="73" y="1"/>
                    </a:lnTo>
                    <a:lnTo>
                      <a:pt x="64" y="3"/>
                    </a:lnTo>
                    <a:lnTo>
                      <a:pt x="55" y="6"/>
                    </a:lnTo>
                    <a:lnTo>
                      <a:pt x="48" y="11"/>
                    </a:lnTo>
                    <a:lnTo>
                      <a:pt x="40" y="15"/>
                    </a:lnTo>
                    <a:lnTo>
                      <a:pt x="33" y="21"/>
                    </a:lnTo>
                    <a:lnTo>
                      <a:pt x="27" y="26"/>
                    </a:lnTo>
                    <a:lnTo>
                      <a:pt x="21" y="33"/>
                    </a:lnTo>
                    <a:lnTo>
                      <a:pt x="16" y="40"/>
                    </a:lnTo>
                    <a:lnTo>
                      <a:pt x="11" y="48"/>
                    </a:lnTo>
                    <a:lnTo>
                      <a:pt x="7" y="55"/>
                    </a:lnTo>
                    <a:lnTo>
                      <a:pt x="4" y="64"/>
                    </a:lnTo>
                    <a:lnTo>
                      <a:pt x="2" y="73"/>
                    </a:lnTo>
                    <a:lnTo>
                      <a:pt x="0" y="82"/>
                    </a:lnTo>
                    <a:lnTo>
                      <a:pt x="0" y="91"/>
                    </a:lnTo>
                    <a:lnTo>
                      <a:pt x="0" y="101"/>
                    </a:lnTo>
                    <a:lnTo>
                      <a:pt x="2" y="110"/>
                    </a:lnTo>
                    <a:lnTo>
                      <a:pt x="4" y="119"/>
                    </a:lnTo>
                    <a:lnTo>
                      <a:pt x="7" y="126"/>
                    </a:lnTo>
                    <a:lnTo>
                      <a:pt x="11" y="134"/>
                    </a:lnTo>
                    <a:lnTo>
                      <a:pt x="16" y="142"/>
                    </a:lnTo>
                    <a:lnTo>
                      <a:pt x="21" y="150"/>
                    </a:lnTo>
                    <a:lnTo>
                      <a:pt x="27" y="155"/>
                    </a:lnTo>
                    <a:lnTo>
                      <a:pt x="33" y="162"/>
                    </a:lnTo>
                    <a:lnTo>
                      <a:pt x="40" y="166"/>
                    </a:lnTo>
                    <a:lnTo>
                      <a:pt x="48" y="172"/>
                    </a:lnTo>
                    <a:lnTo>
                      <a:pt x="55" y="175"/>
                    </a:lnTo>
                    <a:lnTo>
                      <a:pt x="64" y="178"/>
                    </a:lnTo>
                    <a:lnTo>
                      <a:pt x="73" y="181"/>
                    </a:lnTo>
                    <a:lnTo>
                      <a:pt x="82" y="182"/>
                    </a:lnTo>
                    <a:lnTo>
                      <a:pt x="91" y="182"/>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1" name="Freeform 41"/>
              <p:cNvSpPr>
                <a:spLocks/>
              </p:cNvSpPr>
              <p:nvPr/>
            </p:nvSpPr>
            <p:spPr bwMode="gray">
              <a:xfrm>
                <a:off x="10495365" y="3715699"/>
                <a:ext cx="30163" cy="28575"/>
              </a:xfrm>
              <a:custGeom>
                <a:avLst/>
                <a:gdLst/>
                <a:ahLst/>
                <a:cxnLst>
                  <a:cxn ang="0">
                    <a:pos x="101" y="182"/>
                  </a:cxn>
                  <a:cxn ang="0">
                    <a:pos x="119" y="178"/>
                  </a:cxn>
                  <a:cxn ang="0">
                    <a:pos x="135" y="172"/>
                  </a:cxn>
                  <a:cxn ang="0">
                    <a:pos x="150" y="162"/>
                  </a:cxn>
                  <a:cxn ang="0">
                    <a:pos x="162" y="150"/>
                  </a:cxn>
                  <a:cxn ang="0">
                    <a:pos x="172" y="134"/>
                  </a:cxn>
                  <a:cxn ang="0">
                    <a:pos x="178" y="119"/>
                  </a:cxn>
                  <a:cxn ang="0">
                    <a:pos x="182" y="101"/>
                  </a:cxn>
                  <a:cxn ang="0">
                    <a:pos x="182" y="82"/>
                  </a:cxn>
                  <a:cxn ang="0">
                    <a:pos x="178" y="64"/>
                  </a:cxn>
                  <a:cxn ang="0">
                    <a:pos x="172" y="48"/>
                  </a:cxn>
                  <a:cxn ang="0">
                    <a:pos x="162" y="33"/>
                  </a:cxn>
                  <a:cxn ang="0">
                    <a:pos x="150" y="21"/>
                  </a:cxn>
                  <a:cxn ang="0">
                    <a:pos x="135" y="11"/>
                  </a:cxn>
                  <a:cxn ang="0">
                    <a:pos x="119" y="3"/>
                  </a:cxn>
                  <a:cxn ang="0">
                    <a:pos x="101" y="0"/>
                  </a:cxn>
                  <a:cxn ang="0">
                    <a:pos x="82" y="0"/>
                  </a:cxn>
                  <a:cxn ang="0">
                    <a:pos x="64" y="3"/>
                  </a:cxn>
                  <a:cxn ang="0">
                    <a:pos x="48" y="11"/>
                  </a:cxn>
                  <a:cxn ang="0">
                    <a:pos x="33" y="21"/>
                  </a:cxn>
                  <a:cxn ang="0">
                    <a:pos x="21" y="33"/>
                  </a:cxn>
                  <a:cxn ang="0">
                    <a:pos x="11" y="48"/>
                  </a:cxn>
                  <a:cxn ang="0">
                    <a:pos x="4" y="64"/>
                  </a:cxn>
                  <a:cxn ang="0">
                    <a:pos x="1" y="82"/>
                  </a:cxn>
                  <a:cxn ang="0">
                    <a:pos x="1" y="101"/>
                  </a:cxn>
                  <a:cxn ang="0">
                    <a:pos x="4" y="119"/>
                  </a:cxn>
                  <a:cxn ang="0">
                    <a:pos x="11" y="134"/>
                  </a:cxn>
                  <a:cxn ang="0">
                    <a:pos x="21" y="150"/>
                  </a:cxn>
                  <a:cxn ang="0">
                    <a:pos x="33" y="162"/>
                  </a:cxn>
                  <a:cxn ang="0">
                    <a:pos x="48" y="172"/>
                  </a:cxn>
                  <a:cxn ang="0">
                    <a:pos x="64" y="178"/>
                  </a:cxn>
                  <a:cxn ang="0">
                    <a:pos x="82" y="182"/>
                  </a:cxn>
                </a:cxnLst>
                <a:rect l="0" t="0" r="r" b="b"/>
                <a:pathLst>
                  <a:path w="183" h="182">
                    <a:moveTo>
                      <a:pt x="92" y="182"/>
                    </a:moveTo>
                    <a:lnTo>
                      <a:pt x="101" y="182"/>
                    </a:lnTo>
                    <a:lnTo>
                      <a:pt x="110" y="181"/>
                    </a:lnTo>
                    <a:lnTo>
                      <a:pt x="119" y="178"/>
                    </a:lnTo>
                    <a:lnTo>
                      <a:pt x="127" y="175"/>
                    </a:lnTo>
                    <a:lnTo>
                      <a:pt x="135" y="172"/>
                    </a:lnTo>
                    <a:lnTo>
                      <a:pt x="142" y="166"/>
                    </a:lnTo>
                    <a:lnTo>
                      <a:pt x="150" y="162"/>
                    </a:lnTo>
                    <a:lnTo>
                      <a:pt x="156" y="155"/>
                    </a:lnTo>
                    <a:lnTo>
                      <a:pt x="162" y="150"/>
                    </a:lnTo>
                    <a:lnTo>
                      <a:pt x="167" y="142"/>
                    </a:lnTo>
                    <a:lnTo>
                      <a:pt x="172" y="134"/>
                    </a:lnTo>
                    <a:lnTo>
                      <a:pt x="175" y="126"/>
                    </a:lnTo>
                    <a:lnTo>
                      <a:pt x="178" y="119"/>
                    </a:lnTo>
                    <a:lnTo>
                      <a:pt x="181" y="110"/>
                    </a:lnTo>
                    <a:lnTo>
                      <a:pt x="182" y="101"/>
                    </a:lnTo>
                    <a:lnTo>
                      <a:pt x="183" y="91"/>
                    </a:lnTo>
                    <a:lnTo>
                      <a:pt x="182" y="82"/>
                    </a:lnTo>
                    <a:lnTo>
                      <a:pt x="181" y="73"/>
                    </a:lnTo>
                    <a:lnTo>
                      <a:pt x="178" y="64"/>
                    </a:lnTo>
                    <a:lnTo>
                      <a:pt x="175" y="55"/>
                    </a:lnTo>
                    <a:lnTo>
                      <a:pt x="172" y="48"/>
                    </a:lnTo>
                    <a:lnTo>
                      <a:pt x="167" y="40"/>
                    </a:lnTo>
                    <a:lnTo>
                      <a:pt x="162" y="33"/>
                    </a:lnTo>
                    <a:lnTo>
                      <a:pt x="156" y="26"/>
                    </a:lnTo>
                    <a:lnTo>
                      <a:pt x="150" y="21"/>
                    </a:lnTo>
                    <a:lnTo>
                      <a:pt x="142" y="15"/>
                    </a:lnTo>
                    <a:lnTo>
                      <a:pt x="135" y="11"/>
                    </a:lnTo>
                    <a:lnTo>
                      <a:pt x="127" y="6"/>
                    </a:lnTo>
                    <a:lnTo>
                      <a:pt x="119" y="3"/>
                    </a:lnTo>
                    <a:lnTo>
                      <a:pt x="110" y="1"/>
                    </a:lnTo>
                    <a:lnTo>
                      <a:pt x="101" y="0"/>
                    </a:lnTo>
                    <a:lnTo>
                      <a:pt x="92" y="0"/>
                    </a:lnTo>
                    <a:lnTo>
                      <a:pt x="82" y="0"/>
                    </a:lnTo>
                    <a:lnTo>
                      <a:pt x="73" y="1"/>
                    </a:lnTo>
                    <a:lnTo>
                      <a:pt x="64" y="3"/>
                    </a:lnTo>
                    <a:lnTo>
                      <a:pt x="55" y="6"/>
                    </a:lnTo>
                    <a:lnTo>
                      <a:pt x="48" y="11"/>
                    </a:lnTo>
                    <a:lnTo>
                      <a:pt x="40" y="15"/>
                    </a:lnTo>
                    <a:lnTo>
                      <a:pt x="33" y="21"/>
                    </a:lnTo>
                    <a:lnTo>
                      <a:pt x="26" y="26"/>
                    </a:lnTo>
                    <a:lnTo>
                      <a:pt x="21" y="33"/>
                    </a:lnTo>
                    <a:lnTo>
                      <a:pt x="15" y="40"/>
                    </a:lnTo>
                    <a:lnTo>
                      <a:pt x="11" y="48"/>
                    </a:lnTo>
                    <a:lnTo>
                      <a:pt x="8" y="55"/>
                    </a:lnTo>
                    <a:lnTo>
                      <a:pt x="4" y="64"/>
                    </a:lnTo>
                    <a:lnTo>
                      <a:pt x="2" y="73"/>
                    </a:lnTo>
                    <a:lnTo>
                      <a:pt x="1" y="82"/>
                    </a:lnTo>
                    <a:lnTo>
                      <a:pt x="0" y="91"/>
                    </a:lnTo>
                    <a:lnTo>
                      <a:pt x="1" y="101"/>
                    </a:lnTo>
                    <a:lnTo>
                      <a:pt x="2" y="110"/>
                    </a:lnTo>
                    <a:lnTo>
                      <a:pt x="4" y="119"/>
                    </a:lnTo>
                    <a:lnTo>
                      <a:pt x="8" y="126"/>
                    </a:lnTo>
                    <a:lnTo>
                      <a:pt x="11" y="134"/>
                    </a:lnTo>
                    <a:lnTo>
                      <a:pt x="15" y="142"/>
                    </a:lnTo>
                    <a:lnTo>
                      <a:pt x="21" y="150"/>
                    </a:lnTo>
                    <a:lnTo>
                      <a:pt x="26" y="155"/>
                    </a:lnTo>
                    <a:lnTo>
                      <a:pt x="33" y="162"/>
                    </a:lnTo>
                    <a:lnTo>
                      <a:pt x="40" y="166"/>
                    </a:lnTo>
                    <a:lnTo>
                      <a:pt x="48" y="172"/>
                    </a:lnTo>
                    <a:lnTo>
                      <a:pt x="55" y="175"/>
                    </a:lnTo>
                    <a:lnTo>
                      <a:pt x="64" y="178"/>
                    </a:lnTo>
                    <a:lnTo>
                      <a:pt x="73" y="181"/>
                    </a:lnTo>
                    <a:lnTo>
                      <a:pt x="82" y="182"/>
                    </a:lnTo>
                    <a:lnTo>
                      <a:pt x="92" y="182"/>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2" name="Freeform 42"/>
              <p:cNvSpPr>
                <a:spLocks/>
              </p:cNvSpPr>
              <p:nvPr/>
            </p:nvSpPr>
            <p:spPr bwMode="gray">
              <a:xfrm>
                <a:off x="10536640" y="3715699"/>
                <a:ext cx="28575" cy="28575"/>
              </a:xfrm>
              <a:custGeom>
                <a:avLst/>
                <a:gdLst/>
                <a:ahLst/>
                <a:cxnLst>
                  <a:cxn ang="0">
                    <a:pos x="101" y="182"/>
                  </a:cxn>
                  <a:cxn ang="0">
                    <a:pos x="118" y="178"/>
                  </a:cxn>
                  <a:cxn ang="0">
                    <a:pos x="135" y="172"/>
                  </a:cxn>
                  <a:cxn ang="0">
                    <a:pos x="149" y="162"/>
                  </a:cxn>
                  <a:cxn ang="0">
                    <a:pos x="162" y="150"/>
                  </a:cxn>
                  <a:cxn ang="0">
                    <a:pos x="172" y="134"/>
                  </a:cxn>
                  <a:cxn ang="0">
                    <a:pos x="178" y="119"/>
                  </a:cxn>
                  <a:cxn ang="0">
                    <a:pos x="183" y="101"/>
                  </a:cxn>
                  <a:cxn ang="0">
                    <a:pos x="183" y="82"/>
                  </a:cxn>
                  <a:cxn ang="0">
                    <a:pos x="178" y="64"/>
                  </a:cxn>
                  <a:cxn ang="0">
                    <a:pos x="172" y="48"/>
                  </a:cxn>
                  <a:cxn ang="0">
                    <a:pos x="162" y="33"/>
                  </a:cxn>
                  <a:cxn ang="0">
                    <a:pos x="149" y="21"/>
                  </a:cxn>
                  <a:cxn ang="0">
                    <a:pos x="135" y="11"/>
                  </a:cxn>
                  <a:cxn ang="0">
                    <a:pos x="118" y="3"/>
                  </a:cxn>
                  <a:cxn ang="0">
                    <a:pos x="101" y="0"/>
                  </a:cxn>
                  <a:cxn ang="0">
                    <a:pos x="82" y="0"/>
                  </a:cxn>
                  <a:cxn ang="0">
                    <a:pos x="64" y="3"/>
                  </a:cxn>
                  <a:cxn ang="0">
                    <a:pos x="47" y="11"/>
                  </a:cxn>
                  <a:cxn ang="0">
                    <a:pos x="33" y="21"/>
                  </a:cxn>
                  <a:cxn ang="0">
                    <a:pos x="21" y="33"/>
                  </a:cxn>
                  <a:cxn ang="0">
                    <a:pos x="11" y="48"/>
                  </a:cxn>
                  <a:cxn ang="0">
                    <a:pos x="4" y="64"/>
                  </a:cxn>
                  <a:cxn ang="0">
                    <a:pos x="1" y="82"/>
                  </a:cxn>
                  <a:cxn ang="0">
                    <a:pos x="1" y="101"/>
                  </a:cxn>
                  <a:cxn ang="0">
                    <a:pos x="4" y="119"/>
                  </a:cxn>
                  <a:cxn ang="0">
                    <a:pos x="11" y="134"/>
                  </a:cxn>
                  <a:cxn ang="0">
                    <a:pos x="21" y="150"/>
                  </a:cxn>
                  <a:cxn ang="0">
                    <a:pos x="33" y="162"/>
                  </a:cxn>
                  <a:cxn ang="0">
                    <a:pos x="47" y="172"/>
                  </a:cxn>
                  <a:cxn ang="0">
                    <a:pos x="64" y="178"/>
                  </a:cxn>
                  <a:cxn ang="0">
                    <a:pos x="82" y="182"/>
                  </a:cxn>
                </a:cxnLst>
                <a:rect l="0" t="0" r="r" b="b"/>
                <a:pathLst>
                  <a:path w="183" h="182">
                    <a:moveTo>
                      <a:pt x="92" y="182"/>
                    </a:moveTo>
                    <a:lnTo>
                      <a:pt x="101" y="182"/>
                    </a:lnTo>
                    <a:lnTo>
                      <a:pt x="109" y="181"/>
                    </a:lnTo>
                    <a:lnTo>
                      <a:pt x="118" y="178"/>
                    </a:lnTo>
                    <a:lnTo>
                      <a:pt x="127" y="175"/>
                    </a:lnTo>
                    <a:lnTo>
                      <a:pt x="135" y="172"/>
                    </a:lnTo>
                    <a:lnTo>
                      <a:pt x="143" y="166"/>
                    </a:lnTo>
                    <a:lnTo>
                      <a:pt x="149" y="162"/>
                    </a:lnTo>
                    <a:lnTo>
                      <a:pt x="156" y="155"/>
                    </a:lnTo>
                    <a:lnTo>
                      <a:pt x="162" y="150"/>
                    </a:lnTo>
                    <a:lnTo>
                      <a:pt x="167" y="142"/>
                    </a:lnTo>
                    <a:lnTo>
                      <a:pt x="172" y="134"/>
                    </a:lnTo>
                    <a:lnTo>
                      <a:pt x="176" y="126"/>
                    </a:lnTo>
                    <a:lnTo>
                      <a:pt x="178" y="119"/>
                    </a:lnTo>
                    <a:lnTo>
                      <a:pt x="180" y="110"/>
                    </a:lnTo>
                    <a:lnTo>
                      <a:pt x="183" y="101"/>
                    </a:lnTo>
                    <a:lnTo>
                      <a:pt x="183" y="91"/>
                    </a:lnTo>
                    <a:lnTo>
                      <a:pt x="183" y="82"/>
                    </a:lnTo>
                    <a:lnTo>
                      <a:pt x="180" y="73"/>
                    </a:lnTo>
                    <a:lnTo>
                      <a:pt x="178" y="64"/>
                    </a:lnTo>
                    <a:lnTo>
                      <a:pt x="176" y="55"/>
                    </a:lnTo>
                    <a:lnTo>
                      <a:pt x="172" y="48"/>
                    </a:lnTo>
                    <a:lnTo>
                      <a:pt x="167" y="40"/>
                    </a:lnTo>
                    <a:lnTo>
                      <a:pt x="162" y="33"/>
                    </a:lnTo>
                    <a:lnTo>
                      <a:pt x="156" y="26"/>
                    </a:lnTo>
                    <a:lnTo>
                      <a:pt x="149" y="21"/>
                    </a:lnTo>
                    <a:lnTo>
                      <a:pt x="143" y="15"/>
                    </a:lnTo>
                    <a:lnTo>
                      <a:pt x="135" y="11"/>
                    </a:lnTo>
                    <a:lnTo>
                      <a:pt x="127" y="6"/>
                    </a:lnTo>
                    <a:lnTo>
                      <a:pt x="118" y="3"/>
                    </a:lnTo>
                    <a:lnTo>
                      <a:pt x="109" y="1"/>
                    </a:lnTo>
                    <a:lnTo>
                      <a:pt x="101" y="0"/>
                    </a:lnTo>
                    <a:lnTo>
                      <a:pt x="92" y="0"/>
                    </a:lnTo>
                    <a:lnTo>
                      <a:pt x="82" y="0"/>
                    </a:lnTo>
                    <a:lnTo>
                      <a:pt x="73" y="1"/>
                    </a:lnTo>
                    <a:lnTo>
                      <a:pt x="64" y="3"/>
                    </a:lnTo>
                    <a:lnTo>
                      <a:pt x="56" y="6"/>
                    </a:lnTo>
                    <a:lnTo>
                      <a:pt x="47" y="11"/>
                    </a:lnTo>
                    <a:lnTo>
                      <a:pt x="41" y="15"/>
                    </a:lnTo>
                    <a:lnTo>
                      <a:pt x="33" y="21"/>
                    </a:lnTo>
                    <a:lnTo>
                      <a:pt x="26" y="26"/>
                    </a:lnTo>
                    <a:lnTo>
                      <a:pt x="21" y="33"/>
                    </a:lnTo>
                    <a:lnTo>
                      <a:pt x="15" y="40"/>
                    </a:lnTo>
                    <a:lnTo>
                      <a:pt x="11" y="48"/>
                    </a:lnTo>
                    <a:lnTo>
                      <a:pt x="7" y="55"/>
                    </a:lnTo>
                    <a:lnTo>
                      <a:pt x="4" y="64"/>
                    </a:lnTo>
                    <a:lnTo>
                      <a:pt x="2" y="73"/>
                    </a:lnTo>
                    <a:lnTo>
                      <a:pt x="1" y="82"/>
                    </a:lnTo>
                    <a:lnTo>
                      <a:pt x="0" y="91"/>
                    </a:lnTo>
                    <a:lnTo>
                      <a:pt x="1" y="101"/>
                    </a:lnTo>
                    <a:lnTo>
                      <a:pt x="2" y="110"/>
                    </a:lnTo>
                    <a:lnTo>
                      <a:pt x="4" y="119"/>
                    </a:lnTo>
                    <a:lnTo>
                      <a:pt x="7" y="126"/>
                    </a:lnTo>
                    <a:lnTo>
                      <a:pt x="11" y="134"/>
                    </a:lnTo>
                    <a:lnTo>
                      <a:pt x="15" y="142"/>
                    </a:lnTo>
                    <a:lnTo>
                      <a:pt x="21" y="150"/>
                    </a:lnTo>
                    <a:lnTo>
                      <a:pt x="26" y="155"/>
                    </a:lnTo>
                    <a:lnTo>
                      <a:pt x="33" y="162"/>
                    </a:lnTo>
                    <a:lnTo>
                      <a:pt x="41" y="166"/>
                    </a:lnTo>
                    <a:lnTo>
                      <a:pt x="47" y="172"/>
                    </a:lnTo>
                    <a:lnTo>
                      <a:pt x="56" y="175"/>
                    </a:lnTo>
                    <a:lnTo>
                      <a:pt x="64" y="178"/>
                    </a:lnTo>
                    <a:lnTo>
                      <a:pt x="73" y="181"/>
                    </a:lnTo>
                    <a:lnTo>
                      <a:pt x="82" y="182"/>
                    </a:lnTo>
                    <a:lnTo>
                      <a:pt x="92" y="182"/>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3" name="Freeform 43"/>
              <p:cNvSpPr>
                <a:spLocks/>
              </p:cNvSpPr>
              <p:nvPr/>
            </p:nvSpPr>
            <p:spPr bwMode="gray">
              <a:xfrm>
                <a:off x="10576328" y="3715699"/>
                <a:ext cx="28575" cy="28575"/>
              </a:xfrm>
              <a:custGeom>
                <a:avLst/>
                <a:gdLst/>
                <a:ahLst/>
                <a:cxnLst>
                  <a:cxn ang="0">
                    <a:pos x="100" y="182"/>
                  </a:cxn>
                  <a:cxn ang="0">
                    <a:pos x="118" y="178"/>
                  </a:cxn>
                  <a:cxn ang="0">
                    <a:pos x="135" y="172"/>
                  </a:cxn>
                  <a:cxn ang="0">
                    <a:pos x="149" y="162"/>
                  </a:cxn>
                  <a:cxn ang="0">
                    <a:pos x="161" y="150"/>
                  </a:cxn>
                  <a:cxn ang="0">
                    <a:pos x="171" y="134"/>
                  </a:cxn>
                  <a:cxn ang="0">
                    <a:pos x="178" y="119"/>
                  </a:cxn>
                  <a:cxn ang="0">
                    <a:pos x="182" y="101"/>
                  </a:cxn>
                  <a:cxn ang="0">
                    <a:pos x="182" y="82"/>
                  </a:cxn>
                  <a:cxn ang="0">
                    <a:pos x="178" y="64"/>
                  </a:cxn>
                  <a:cxn ang="0">
                    <a:pos x="171" y="48"/>
                  </a:cxn>
                  <a:cxn ang="0">
                    <a:pos x="161" y="33"/>
                  </a:cxn>
                  <a:cxn ang="0">
                    <a:pos x="149" y="21"/>
                  </a:cxn>
                  <a:cxn ang="0">
                    <a:pos x="135" y="11"/>
                  </a:cxn>
                  <a:cxn ang="0">
                    <a:pos x="118" y="3"/>
                  </a:cxn>
                  <a:cxn ang="0">
                    <a:pos x="100" y="0"/>
                  </a:cxn>
                  <a:cxn ang="0">
                    <a:pos x="82" y="0"/>
                  </a:cxn>
                  <a:cxn ang="0">
                    <a:pos x="64" y="3"/>
                  </a:cxn>
                  <a:cxn ang="0">
                    <a:pos x="48" y="11"/>
                  </a:cxn>
                  <a:cxn ang="0">
                    <a:pos x="33" y="21"/>
                  </a:cxn>
                  <a:cxn ang="0">
                    <a:pos x="21" y="33"/>
                  </a:cxn>
                  <a:cxn ang="0">
                    <a:pos x="11" y="48"/>
                  </a:cxn>
                  <a:cxn ang="0">
                    <a:pos x="4" y="64"/>
                  </a:cxn>
                  <a:cxn ang="0">
                    <a:pos x="1" y="82"/>
                  </a:cxn>
                  <a:cxn ang="0">
                    <a:pos x="1" y="101"/>
                  </a:cxn>
                  <a:cxn ang="0">
                    <a:pos x="4" y="119"/>
                  </a:cxn>
                  <a:cxn ang="0">
                    <a:pos x="11" y="134"/>
                  </a:cxn>
                  <a:cxn ang="0">
                    <a:pos x="21" y="150"/>
                  </a:cxn>
                  <a:cxn ang="0">
                    <a:pos x="33" y="162"/>
                  </a:cxn>
                  <a:cxn ang="0">
                    <a:pos x="48" y="172"/>
                  </a:cxn>
                  <a:cxn ang="0">
                    <a:pos x="64" y="178"/>
                  </a:cxn>
                  <a:cxn ang="0">
                    <a:pos x="82" y="182"/>
                  </a:cxn>
                </a:cxnLst>
                <a:rect l="0" t="0" r="r" b="b"/>
                <a:pathLst>
                  <a:path w="182" h="182">
                    <a:moveTo>
                      <a:pt x="92" y="182"/>
                    </a:moveTo>
                    <a:lnTo>
                      <a:pt x="100" y="182"/>
                    </a:lnTo>
                    <a:lnTo>
                      <a:pt x="109" y="181"/>
                    </a:lnTo>
                    <a:lnTo>
                      <a:pt x="118" y="178"/>
                    </a:lnTo>
                    <a:lnTo>
                      <a:pt x="127" y="175"/>
                    </a:lnTo>
                    <a:lnTo>
                      <a:pt x="135" y="172"/>
                    </a:lnTo>
                    <a:lnTo>
                      <a:pt x="143" y="166"/>
                    </a:lnTo>
                    <a:lnTo>
                      <a:pt x="149" y="162"/>
                    </a:lnTo>
                    <a:lnTo>
                      <a:pt x="156" y="155"/>
                    </a:lnTo>
                    <a:lnTo>
                      <a:pt x="161" y="150"/>
                    </a:lnTo>
                    <a:lnTo>
                      <a:pt x="167" y="142"/>
                    </a:lnTo>
                    <a:lnTo>
                      <a:pt x="171" y="134"/>
                    </a:lnTo>
                    <a:lnTo>
                      <a:pt x="176" y="126"/>
                    </a:lnTo>
                    <a:lnTo>
                      <a:pt x="178" y="119"/>
                    </a:lnTo>
                    <a:lnTo>
                      <a:pt x="180" y="110"/>
                    </a:lnTo>
                    <a:lnTo>
                      <a:pt x="182" y="101"/>
                    </a:lnTo>
                    <a:lnTo>
                      <a:pt x="182" y="91"/>
                    </a:lnTo>
                    <a:lnTo>
                      <a:pt x="182" y="82"/>
                    </a:lnTo>
                    <a:lnTo>
                      <a:pt x="180" y="73"/>
                    </a:lnTo>
                    <a:lnTo>
                      <a:pt x="178" y="64"/>
                    </a:lnTo>
                    <a:lnTo>
                      <a:pt x="176" y="55"/>
                    </a:lnTo>
                    <a:lnTo>
                      <a:pt x="171" y="48"/>
                    </a:lnTo>
                    <a:lnTo>
                      <a:pt x="167" y="40"/>
                    </a:lnTo>
                    <a:lnTo>
                      <a:pt x="161" y="33"/>
                    </a:lnTo>
                    <a:lnTo>
                      <a:pt x="156" y="26"/>
                    </a:lnTo>
                    <a:lnTo>
                      <a:pt x="149" y="21"/>
                    </a:lnTo>
                    <a:lnTo>
                      <a:pt x="143" y="15"/>
                    </a:lnTo>
                    <a:lnTo>
                      <a:pt x="135" y="11"/>
                    </a:lnTo>
                    <a:lnTo>
                      <a:pt x="127" y="6"/>
                    </a:lnTo>
                    <a:lnTo>
                      <a:pt x="118" y="3"/>
                    </a:lnTo>
                    <a:lnTo>
                      <a:pt x="109" y="1"/>
                    </a:lnTo>
                    <a:lnTo>
                      <a:pt x="100" y="0"/>
                    </a:lnTo>
                    <a:lnTo>
                      <a:pt x="92" y="0"/>
                    </a:lnTo>
                    <a:lnTo>
                      <a:pt x="82" y="0"/>
                    </a:lnTo>
                    <a:lnTo>
                      <a:pt x="73" y="1"/>
                    </a:lnTo>
                    <a:lnTo>
                      <a:pt x="64" y="3"/>
                    </a:lnTo>
                    <a:lnTo>
                      <a:pt x="56" y="6"/>
                    </a:lnTo>
                    <a:lnTo>
                      <a:pt x="48" y="11"/>
                    </a:lnTo>
                    <a:lnTo>
                      <a:pt x="41" y="15"/>
                    </a:lnTo>
                    <a:lnTo>
                      <a:pt x="33" y="21"/>
                    </a:lnTo>
                    <a:lnTo>
                      <a:pt x="27" y="26"/>
                    </a:lnTo>
                    <a:lnTo>
                      <a:pt x="21" y="33"/>
                    </a:lnTo>
                    <a:lnTo>
                      <a:pt x="16" y="40"/>
                    </a:lnTo>
                    <a:lnTo>
                      <a:pt x="11" y="48"/>
                    </a:lnTo>
                    <a:lnTo>
                      <a:pt x="7" y="55"/>
                    </a:lnTo>
                    <a:lnTo>
                      <a:pt x="4" y="64"/>
                    </a:lnTo>
                    <a:lnTo>
                      <a:pt x="2" y="73"/>
                    </a:lnTo>
                    <a:lnTo>
                      <a:pt x="1" y="82"/>
                    </a:lnTo>
                    <a:lnTo>
                      <a:pt x="0" y="91"/>
                    </a:lnTo>
                    <a:lnTo>
                      <a:pt x="1" y="101"/>
                    </a:lnTo>
                    <a:lnTo>
                      <a:pt x="2" y="110"/>
                    </a:lnTo>
                    <a:lnTo>
                      <a:pt x="4" y="119"/>
                    </a:lnTo>
                    <a:lnTo>
                      <a:pt x="7" y="126"/>
                    </a:lnTo>
                    <a:lnTo>
                      <a:pt x="11" y="134"/>
                    </a:lnTo>
                    <a:lnTo>
                      <a:pt x="16" y="142"/>
                    </a:lnTo>
                    <a:lnTo>
                      <a:pt x="21" y="150"/>
                    </a:lnTo>
                    <a:lnTo>
                      <a:pt x="27" y="155"/>
                    </a:lnTo>
                    <a:lnTo>
                      <a:pt x="33" y="162"/>
                    </a:lnTo>
                    <a:lnTo>
                      <a:pt x="41" y="166"/>
                    </a:lnTo>
                    <a:lnTo>
                      <a:pt x="48" y="172"/>
                    </a:lnTo>
                    <a:lnTo>
                      <a:pt x="56" y="175"/>
                    </a:lnTo>
                    <a:lnTo>
                      <a:pt x="64" y="178"/>
                    </a:lnTo>
                    <a:lnTo>
                      <a:pt x="73" y="181"/>
                    </a:lnTo>
                    <a:lnTo>
                      <a:pt x="82" y="182"/>
                    </a:lnTo>
                    <a:lnTo>
                      <a:pt x="92" y="182"/>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4" name="Freeform 44"/>
              <p:cNvSpPr>
                <a:spLocks/>
              </p:cNvSpPr>
              <p:nvPr/>
            </p:nvSpPr>
            <p:spPr bwMode="gray">
              <a:xfrm>
                <a:off x="10616015" y="3715699"/>
                <a:ext cx="28575" cy="28575"/>
              </a:xfrm>
              <a:custGeom>
                <a:avLst/>
                <a:gdLst/>
                <a:ahLst/>
                <a:cxnLst>
                  <a:cxn ang="0">
                    <a:pos x="100" y="182"/>
                  </a:cxn>
                  <a:cxn ang="0">
                    <a:pos x="118" y="178"/>
                  </a:cxn>
                  <a:cxn ang="0">
                    <a:pos x="135" y="172"/>
                  </a:cxn>
                  <a:cxn ang="0">
                    <a:pos x="149" y="162"/>
                  </a:cxn>
                  <a:cxn ang="0">
                    <a:pos x="161" y="150"/>
                  </a:cxn>
                  <a:cxn ang="0">
                    <a:pos x="171" y="134"/>
                  </a:cxn>
                  <a:cxn ang="0">
                    <a:pos x="179" y="119"/>
                  </a:cxn>
                  <a:cxn ang="0">
                    <a:pos x="182" y="101"/>
                  </a:cxn>
                  <a:cxn ang="0">
                    <a:pos x="182" y="82"/>
                  </a:cxn>
                  <a:cxn ang="0">
                    <a:pos x="179" y="64"/>
                  </a:cxn>
                  <a:cxn ang="0">
                    <a:pos x="171" y="48"/>
                  </a:cxn>
                  <a:cxn ang="0">
                    <a:pos x="161" y="33"/>
                  </a:cxn>
                  <a:cxn ang="0">
                    <a:pos x="149" y="21"/>
                  </a:cxn>
                  <a:cxn ang="0">
                    <a:pos x="135" y="11"/>
                  </a:cxn>
                  <a:cxn ang="0">
                    <a:pos x="118" y="3"/>
                  </a:cxn>
                  <a:cxn ang="0">
                    <a:pos x="100" y="0"/>
                  </a:cxn>
                  <a:cxn ang="0">
                    <a:pos x="82" y="0"/>
                  </a:cxn>
                  <a:cxn ang="0">
                    <a:pos x="64" y="3"/>
                  </a:cxn>
                  <a:cxn ang="0">
                    <a:pos x="48" y="11"/>
                  </a:cxn>
                  <a:cxn ang="0">
                    <a:pos x="34" y="21"/>
                  </a:cxn>
                  <a:cxn ang="0">
                    <a:pos x="20" y="33"/>
                  </a:cxn>
                  <a:cxn ang="0">
                    <a:pos x="10" y="48"/>
                  </a:cxn>
                  <a:cxn ang="0">
                    <a:pos x="4" y="64"/>
                  </a:cxn>
                  <a:cxn ang="0">
                    <a:pos x="0" y="82"/>
                  </a:cxn>
                  <a:cxn ang="0">
                    <a:pos x="0" y="101"/>
                  </a:cxn>
                  <a:cxn ang="0">
                    <a:pos x="4" y="119"/>
                  </a:cxn>
                  <a:cxn ang="0">
                    <a:pos x="10" y="134"/>
                  </a:cxn>
                  <a:cxn ang="0">
                    <a:pos x="20" y="150"/>
                  </a:cxn>
                  <a:cxn ang="0">
                    <a:pos x="34" y="162"/>
                  </a:cxn>
                  <a:cxn ang="0">
                    <a:pos x="48" y="172"/>
                  </a:cxn>
                  <a:cxn ang="0">
                    <a:pos x="64" y="178"/>
                  </a:cxn>
                  <a:cxn ang="0">
                    <a:pos x="82" y="182"/>
                  </a:cxn>
                </a:cxnLst>
                <a:rect l="0" t="0" r="r" b="b"/>
                <a:pathLst>
                  <a:path w="182" h="182">
                    <a:moveTo>
                      <a:pt x="91" y="182"/>
                    </a:moveTo>
                    <a:lnTo>
                      <a:pt x="100" y="182"/>
                    </a:lnTo>
                    <a:lnTo>
                      <a:pt x="109" y="181"/>
                    </a:lnTo>
                    <a:lnTo>
                      <a:pt x="118" y="178"/>
                    </a:lnTo>
                    <a:lnTo>
                      <a:pt x="127" y="175"/>
                    </a:lnTo>
                    <a:lnTo>
                      <a:pt x="135" y="172"/>
                    </a:lnTo>
                    <a:lnTo>
                      <a:pt x="142" y="166"/>
                    </a:lnTo>
                    <a:lnTo>
                      <a:pt x="149" y="162"/>
                    </a:lnTo>
                    <a:lnTo>
                      <a:pt x="156" y="155"/>
                    </a:lnTo>
                    <a:lnTo>
                      <a:pt x="161" y="150"/>
                    </a:lnTo>
                    <a:lnTo>
                      <a:pt x="167" y="142"/>
                    </a:lnTo>
                    <a:lnTo>
                      <a:pt x="171" y="134"/>
                    </a:lnTo>
                    <a:lnTo>
                      <a:pt x="176" y="126"/>
                    </a:lnTo>
                    <a:lnTo>
                      <a:pt x="179" y="119"/>
                    </a:lnTo>
                    <a:lnTo>
                      <a:pt x="181" y="110"/>
                    </a:lnTo>
                    <a:lnTo>
                      <a:pt x="182" y="101"/>
                    </a:lnTo>
                    <a:lnTo>
                      <a:pt x="182" y="91"/>
                    </a:lnTo>
                    <a:lnTo>
                      <a:pt x="182" y="82"/>
                    </a:lnTo>
                    <a:lnTo>
                      <a:pt x="181" y="73"/>
                    </a:lnTo>
                    <a:lnTo>
                      <a:pt x="179" y="64"/>
                    </a:lnTo>
                    <a:lnTo>
                      <a:pt x="176" y="55"/>
                    </a:lnTo>
                    <a:lnTo>
                      <a:pt x="171" y="48"/>
                    </a:lnTo>
                    <a:lnTo>
                      <a:pt x="167" y="40"/>
                    </a:lnTo>
                    <a:lnTo>
                      <a:pt x="161" y="33"/>
                    </a:lnTo>
                    <a:lnTo>
                      <a:pt x="156" y="26"/>
                    </a:lnTo>
                    <a:lnTo>
                      <a:pt x="149" y="21"/>
                    </a:lnTo>
                    <a:lnTo>
                      <a:pt x="142" y="15"/>
                    </a:lnTo>
                    <a:lnTo>
                      <a:pt x="135" y="11"/>
                    </a:lnTo>
                    <a:lnTo>
                      <a:pt x="127" y="6"/>
                    </a:lnTo>
                    <a:lnTo>
                      <a:pt x="118" y="3"/>
                    </a:lnTo>
                    <a:lnTo>
                      <a:pt x="109" y="1"/>
                    </a:lnTo>
                    <a:lnTo>
                      <a:pt x="100" y="0"/>
                    </a:lnTo>
                    <a:lnTo>
                      <a:pt x="91" y="0"/>
                    </a:lnTo>
                    <a:lnTo>
                      <a:pt x="82" y="0"/>
                    </a:lnTo>
                    <a:lnTo>
                      <a:pt x="73" y="1"/>
                    </a:lnTo>
                    <a:lnTo>
                      <a:pt x="64" y="3"/>
                    </a:lnTo>
                    <a:lnTo>
                      <a:pt x="56" y="6"/>
                    </a:lnTo>
                    <a:lnTo>
                      <a:pt x="48" y="11"/>
                    </a:lnTo>
                    <a:lnTo>
                      <a:pt x="40" y="15"/>
                    </a:lnTo>
                    <a:lnTo>
                      <a:pt x="34" y="21"/>
                    </a:lnTo>
                    <a:lnTo>
                      <a:pt x="27" y="26"/>
                    </a:lnTo>
                    <a:lnTo>
                      <a:pt x="20" y="33"/>
                    </a:lnTo>
                    <a:lnTo>
                      <a:pt x="16" y="40"/>
                    </a:lnTo>
                    <a:lnTo>
                      <a:pt x="10" y="48"/>
                    </a:lnTo>
                    <a:lnTo>
                      <a:pt x="7" y="55"/>
                    </a:lnTo>
                    <a:lnTo>
                      <a:pt x="4" y="64"/>
                    </a:lnTo>
                    <a:lnTo>
                      <a:pt x="2" y="73"/>
                    </a:lnTo>
                    <a:lnTo>
                      <a:pt x="0" y="82"/>
                    </a:lnTo>
                    <a:lnTo>
                      <a:pt x="0" y="91"/>
                    </a:lnTo>
                    <a:lnTo>
                      <a:pt x="0" y="101"/>
                    </a:lnTo>
                    <a:lnTo>
                      <a:pt x="2" y="110"/>
                    </a:lnTo>
                    <a:lnTo>
                      <a:pt x="4" y="119"/>
                    </a:lnTo>
                    <a:lnTo>
                      <a:pt x="7" y="126"/>
                    </a:lnTo>
                    <a:lnTo>
                      <a:pt x="10" y="134"/>
                    </a:lnTo>
                    <a:lnTo>
                      <a:pt x="16" y="142"/>
                    </a:lnTo>
                    <a:lnTo>
                      <a:pt x="20" y="150"/>
                    </a:lnTo>
                    <a:lnTo>
                      <a:pt x="27" y="155"/>
                    </a:lnTo>
                    <a:lnTo>
                      <a:pt x="34" y="162"/>
                    </a:lnTo>
                    <a:lnTo>
                      <a:pt x="40" y="166"/>
                    </a:lnTo>
                    <a:lnTo>
                      <a:pt x="48" y="172"/>
                    </a:lnTo>
                    <a:lnTo>
                      <a:pt x="56" y="175"/>
                    </a:lnTo>
                    <a:lnTo>
                      <a:pt x="64" y="178"/>
                    </a:lnTo>
                    <a:lnTo>
                      <a:pt x="73" y="181"/>
                    </a:lnTo>
                    <a:lnTo>
                      <a:pt x="82" y="182"/>
                    </a:lnTo>
                    <a:lnTo>
                      <a:pt x="91" y="182"/>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5" name="Freeform 45"/>
              <p:cNvSpPr>
                <a:spLocks/>
              </p:cNvSpPr>
              <p:nvPr/>
            </p:nvSpPr>
            <p:spPr bwMode="gray">
              <a:xfrm>
                <a:off x="11073215" y="2775899"/>
                <a:ext cx="203200" cy="33338"/>
              </a:xfrm>
              <a:custGeom>
                <a:avLst/>
                <a:gdLst/>
                <a:ahLst/>
                <a:cxnLst>
                  <a:cxn ang="0">
                    <a:pos x="1169" y="0"/>
                  </a:cxn>
                  <a:cxn ang="0">
                    <a:pos x="1190" y="2"/>
                  </a:cxn>
                  <a:cxn ang="0">
                    <a:pos x="1212" y="9"/>
                  </a:cxn>
                  <a:cxn ang="0">
                    <a:pos x="1229" y="19"/>
                  </a:cxn>
                  <a:cxn ang="0">
                    <a:pos x="1246" y="32"/>
                  </a:cxn>
                  <a:cxn ang="0">
                    <a:pos x="1259" y="48"/>
                  </a:cxn>
                  <a:cxn ang="0">
                    <a:pos x="1269" y="67"/>
                  </a:cxn>
                  <a:cxn ang="0">
                    <a:pos x="1276" y="87"/>
                  </a:cxn>
                  <a:cxn ang="0">
                    <a:pos x="1278" y="109"/>
                  </a:cxn>
                  <a:cxn ang="0">
                    <a:pos x="1276" y="131"/>
                  </a:cxn>
                  <a:cxn ang="0">
                    <a:pos x="1269" y="151"/>
                  </a:cxn>
                  <a:cxn ang="0">
                    <a:pos x="1259" y="170"/>
                  </a:cxn>
                  <a:cxn ang="0">
                    <a:pos x="1246" y="187"/>
                  </a:cxn>
                  <a:cxn ang="0">
                    <a:pos x="1229" y="200"/>
                  </a:cxn>
                  <a:cxn ang="0">
                    <a:pos x="1212" y="210"/>
                  </a:cxn>
                  <a:cxn ang="0">
                    <a:pos x="1190" y="215"/>
                  </a:cxn>
                  <a:cxn ang="0">
                    <a:pos x="1169" y="218"/>
                  </a:cxn>
                  <a:cxn ang="0">
                    <a:pos x="97" y="218"/>
                  </a:cxn>
                  <a:cxn ang="0">
                    <a:pos x="76" y="213"/>
                  </a:cxn>
                  <a:cxn ang="0">
                    <a:pos x="56" y="204"/>
                  </a:cxn>
                  <a:cxn ang="0">
                    <a:pos x="38" y="193"/>
                  </a:cxn>
                  <a:cxn ang="0">
                    <a:pos x="24" y="179"/>
                  </a:cxn>
                  <a:cxn ang="0">
                    <a:pos x="12" y="161"/>
                  </a:cxn>
                  <a:cxn ang="0">
                    <a:pos x="4" y="141"/>
                  </a:cxn>
                  <a:cxn ang="0">
                    <a:pos x="0" y="120"/>
                  </a:cxn>
                  <a:cxn ang="0">
                    <a:pos x="0" y="98"/>
                  </a:cxn>
                  <a:cxn ang="0">
                    <a:pos x="4" y="77"/>
                  </a:cxn>
                  <a:cxn ang="0">
                    <a:pos x="12" y="57"/>
                  </a:cxn>
                  <a:cxn ang="0">
                    <a:pos x="24" y="40"/>
                  </a:cxn>
                  <a:cxn ang="0">
                    <a:pos x="38" y="25"/>
                  </a:cxn>
                  <a:cxn ang="0">
                    <a:pos x="56" y="14"/>
                  </a:cxn>
                  <a:cxn ang="0">
                    <a:pos x="76" y="5"/>
                  </a:cxn>
                  <a:cxn ang="0">
                    <a:pos x="97" y="0"/>
                  </a:cxn>
                </a:cxnLst>
                <a:rect l="0" t="0" r="r" b="b"/>
                <a:pathLst>
                  <a:path w="1278" h="218">
                    <a:moveTo>
                      <a:pt x="108" y="0"/>
                    </a:moveTo>
                    <a:lnTo>
                      <a:pt x="1169" y="0"/>
                    </a:lnTo>
                    <a:lnTo>
                      <a:pt x="1180" y="0"/>
                    </a:lnTo>
                    <a:lnTo>
                      <a:pt x="1190" y="2"/>
                    </a:lnTo>
                    <a:lnTo>
                      <a:pt x="1202" y="5"/>
                    </a:lnTo>
                    <a:lnTo>
                      <a:pt x="1212" y="9"/>
                    </a:lnTo>
                    <a:lnTo>
                      <a:pt x="1220" y="14"/>
                    </a:lnTo>
                    <a:lnTo>
                      <a:pt x="1229" y="19"/>
                    </a:lnTo>
                    <a:lnTo>
                      <a:pt x="1238" y="25"/>
                    </a:lnTo>
                    <a:lnTo>
                      <a:pt x="1246" y="32"/>
                    </a:lnTo>
                    <a:lnTo>
                      <a:pt x="1253" y="40"/>
                    </a:lnTo>
                    <a:lnTo>
                      <a:pt x="1259" y="48"/>
                    </a:lnTo>
                    <a:lnTo>
                      <a:pt x="1265" y="57"/>
                    </a:lnTo>
                    <a:lnTo>
                      <a:pt x="1269" y="67"/>
                    </a:lnTo>
                    <a:lnTo>
                      <a:pt x="1272" y="77"/>
                    </a:lnTo>
                    <a:lnTo>
                      <a:pt x="1276" y="87"/>
                    </a:lnTo>
                    <a:lnTo>
                      <a:pt x="1277" y="98"/>
                    </a:lnTo>
                    <a:lnTo>
                      <a:pt x="1278" y="109"/>
                    </a:lnTo>
                    <a:lnTo>
                      <a:pt x="1277" y="120"/>
                    </a:lnTo>
                    <a:lnTo>
                      <a:pt x="1276" y="131"/>
                    </a:lnTo>
                    <a:lnTo>
                      <a:pt x="1272" y="141"/>
                    </a:lnTo>
                    <a:lnTo>
                      <a:pt x="1269" y="151"/>
                    </a:lnTo>
                    <a:lnTo>
                      <a:pt x="1265" y="161"/>
                    </a:lnTo>
                    <a:lnTo>
                      <a:pt x="1259" y="170"/>
                    </a:lnTo>
                    <a:lnTo>
                      <a:pt x="1253" y="179"/>
                    </a:lnTo>
                    <a:lnTo>
                      <a:pt x="1246" y="187"/>
                    </a:lnTo>
                    <a:lnTo>
                      <a:pt x="1238" y="193"/>
                    </a:lnTo>
                    <a:lnTo>
                      <a:pt x="1229" y="200"/>
                    </a:lnTo>
                    <a:lnTo>
                      <a:pt x="1220" y="204"/>
                    </a:lnTo>
                    <a:lnTo>
                      <a:pt x="1212" y="210"/>
                    </a:lnTo>
                    <a:lnTo>
                      <a:pt x="1202" y="213"/>
                    </a:lnTo>
                    <a:lnTo>
                      <a:pt x="1190" y="215"/>
                    </a:lnTo>
                    <a:lnTo>
                      <a:pt x="1180" y="218"/>
                    </a:lnTo>
                    <a:lnTo>
                      <a:pt x="1169" y="218"/>
                    </a:lnTo>
                    <a:lnTo>
                      <a:pt x="108" y="218"/>
                    </a:lnTo>
                    <a:lnTo>
                      <a:pt x="97" y="218"/>
                    </a:lnTo>
                    <a:lnTo>
                      <a:pt x="86" y="215"/>
                    </a:lnTo>
                    <a:lnTo>
                      <a:pt x="76" y="213"/>
                    </a:lnTo>
                    <a:lnTo>
                      <a:pt x="66" y="210"/>
                    </a:lnTo>
                    <a:lnTo>
                      <a:pt x="56" y="204"/>
                    </a:lnTo>
                    <a:lnTo>
                      <a:pt x="47" y="200"/>
                    </a:lnTo>
                    <a:lnTo>
                      <a:pt x="38" y="193"/>
                    </a:lnTo>
                    <a:lnTo>
                      <a:pt x="31" y="187"/>
                    </a:lnTo>
                    <a:lnTo>
                      <a:pt x="24" y="179"/>
                    </a:lnTo>
                    <a:lnTo>
                      <a:pt x="17" y="170"/>
                    </a:lnTo>
                    <a:lnTo>
                      <a:pt x="12" y="161"/>
                    </a:lnTo>
                    <a:lnTo>
                      <a:pt x="7" y="151"/>
                    </a:lnTo>
                    <a:lnTo>
                      <a:pt x="4" y="141"/>
                    </a:lnTo>
                    <a:lnTo>
                      <a:pt x="2" y="131"/>
                    </a:lnTo>
                    <a:lnTo>
                      <a:pt x="0" y="120"/>
                    </a:lnTo>
                    <a:lnTo>
                      <a:pt x="0" y="109"/>
                    </a:lnTo>
                    <a:lnTo>
                      <a:pt x="0" y="98"/>
                    </a:lnTo>
                    <a:lnTo>
                      <a:pt x="2" y="87"/>
                    </a:lnTo>
                    <a:lnTo>
                      <a:pt x="4" y="77"/>
                    </a:lnTo>
                    <a:lnTo>
                      <a:pt x="7" y="67"/>
                    </a:lnTo>
                    <a:lnTo>
                      <a:pt x="12" y="57"/>
                    </a:lnTo>
                    <a:lnTo>
                      <a:pt x="17" y="48"/>
                    </a:lnTo>
                    <a:lnTo>
                      <a:pt x="24" y="40"/>
                    </a:lnTo>
                    <a:lnTo>
                      <a:pt x="31" y="32"/>
                    </a:lnTo>
                    <a:lnTo>
                      <a:pt x="38" y="25"/>
                    </a:lnTo>
                    <a:lnTo>
                      <a:pt x="47" y="19"/>
                    </a:lnTo>
                    <a:lnTo>
                      <a:pt x="56" y="14"/>
                    </a:lnTo>
                    <a:lnTo>
                      <a:pt x="66" y="9"/>
                    </a:lnTo>
                    <a:lnTo>
                      <a:pt x="76" y="5"/>
                    </a:lnTo>
                    <a:lnTo>
                      <a:pt x="86" y="2"/>
                    </a:lnTo>
                    <a:lnTo>
                      <a:pt x="97" y="0"/>
                    </a:lnTo>
                    <a:lnTo>
                      <a:pt x="108" y="0"/>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6" name="Freeform 46"/>
              <p:cNvSpPr>
                <a:spLocks/>
              </p:cNvSpPr>
              <p:nvPr/>
            </p:nvSpPr>
            <p:spPr bwMode="gray">
              <a:xfrm>
                <a:off x="10455678" y="2775899"/>
                <a:ext cx="28575" cy="30163"/>
              </a:xfrm>
              <a:custGeom>
                <a:avLst/>
                <a:gdLst/>
                <a:ahLst/>
                <a:cxnLst>
                  <a:cxn ang="0">
                    <a:pos x="101" y="183"/>
                  </a:cxn>
                  <a:cxn ang="0">
                    <a:pos x="119" y="178"/>
                  </a:cxn>
                  <a:cxn ang="0">
                    <a:pos x="135" y="172"/>
                  </a:cxn>
                  <a:cxn ang="0">
                    <a:pos x="150" y="162"/>
                  </a:cxn>
                  <a:cxn ang="0">
                    <a:pos x="162" y="150"/>
                  </a:cxn>
                  <a:cxn ang="0">
                    <a:pos x="172" y="135"/>
                  </a:cxn>
                  <a:cxn ang="0">
                    <a:pos x="179" y="119"/>
                  </a:cxn>
                  <a:cxn ang="0">
                    <a:pos x="182" y="101"/>
                  </a:cxn>
                  <a:cxn ang="0">
                    <a:pos x="182" y="82"/>
                  </a:cxn>
                  <a:cxn ang="0">
                    <a:pos x="179" y="64"/>
                  </a:cxn>
                  <a:cxn ang="0">
                    <a:pos x="172" y="48"/>
                  </a:cxn>
                  <a:cxn ang="0">
                    <a:pos x="162" y="33"/>
                  </a:cxn>
                  <a:cxn ang="0">
                    <a:pos x="150" y="21"/>
                  </a:cxn>
                  <a:cxn ang="0">
                    <a:pos x="135" y="11"/>
                  </a:cxn>
                  <a:cxn ang="0">
                    <a:pos x="119" y="4"/>
                  </a:cxn>
                  <a:cxn ang="0">
                    <a:pos x="101" y="1"/>
                  </a:cxn>
                  <a:cxn ang="0">
                    <a:pos x="82" y="1"/>
                  </a:cxn>
                  <a:cxn ang="0">
                    <a:pos x="64" y="4"/>
                  </a:cxn>
                  <a:cxn ang="0">
                    <a:pos x="48" y="11"/>
                  </a:cxn>
                  <a:cxn ang="0">
                    <a:pos x="33" y="21"/>
                  </a:cxn>
                  <a:cxn ang="0">
                    <a:pos x="21" y="33"/>
                  </a:cxn>
                  <a:cxn ang="0">
                    <a:pos x="11" y="48"/>
                  </a:cxn>
                  <a:cxn ang="0">
                    <a:pos x="4" y="64"/>
                  </a:cxn>
                  <a:cxn ang="0">
                    <a:pos x="0" y="82"/>
                  </a:cxn>
                  <a:cxn ang="0">
                    <a:pos x="0" y="101"/>
                  </a:cxn>
                  <a:cxn ang="0">
                    <a:pos x="4" y="119"/>
                  </a:cxn>
                  <a:cxn ang="0">
                    <a:pos x="11" y="135"/>
                  </a:cxn>
                  <a:cxn ang="0">
                    <a:pos x="21" y="150"/>
                  </a:cxn>
                  <a:cxn ang="0">
                    <a:pos x="33" y="162"/>
                  </a:cxn>
                  <a:cxn ang="0">
                    <a:pos x="48" y="172"/>
                  </a:cxn>
                  <a:cxn ang="0">
                    <a:pos x="64" y="178"/>
                  </a:cxn>
                  <a:cxn ang="0">
                    <a:pos x="82" y="183"/>
                  </a:cxn>
                </a:cxnLst>
                <a:rect l="0" t="0" r="r" b="b"/>
                <a:pathLst>
                  <a:path w="183" h="183">
                    <a:moveTo>
                      <a:pt x="91" y="183"/>
                    </a:moveTo>
                    <a:lnTo>
                      <a:pt x="101" y="183"/>
                    </a:lnTo>
                    <a:lnTo>
                      <a:pt x="110" y="181"/>
                    </a:lnTo>
                    <a:lnTo>
                      <a:pt x="119" y="178"/>
                    </a:lnTo>
                    <a:lnTo>
                      <a:pt x="126" y="176"/>
                    </a:lnTo>
                    <a:lnTo>
                      <a:pt x="135" y="172"/>
                    </a:lnTo>
                    <a:lnTo>
                      <a:pt x="142" y="167"/>
                    </a:lnTo>
                    <a:lnTo>
                      <a:pt x="150" y="162"/>
                    </a:lnTo>
                    <a:lnTo>
                      <a:pt x="156" y="156"/>
                    </a:lnTo>
                    <a:lnTo>
                      <a:pt x="162" y="150"/>
                    </a:lnTo>
                    <a:lnTo>
                      <a:pt x="167" y="143"/>
                    </a:lnTo>
                    <a:lnTo>
                      <a:pt x="172" y="135"/>
                    </a:lnTo>
                    <a:lnTo>
                      <a:pt x="175" y="127"/>
                    </a:lnTo>
                    <a:lnTo>
                      <a:pt x="179" y="119"/>
                    </a:lnTo>
                    <a:lnTo>
                      <a:pt x="181" y="110"/>
                    </a:lnTo>
                    <a:lnTo>
                      <a:pt x="182" y="101"/>
                    </a:lnTo>
                    <a:lnTo>
                      <a:pt x="183" y="92"/>
                    </a:lnTo>
                    <a:lnTo>
                      <a:pt x="182" y="82"/>
                    </a:lnTo>
                    <a:lnTo>
                      <a:pt x="181" y="73"/>
                    </a:lnTo>
                    <a:lnTo>
                      <a:pt x="179" y="64"/>
                    </a:lnTo>
                    <a:lnTo>
                      <a:pt x="175" y="56"/>
                    </a:lnTo>
                    <a:lnTo>
                      <a:pt x="172" y="48"/>
                    </a:lnTo>
                    <a:lnTo>
                      <a:pt x="167" y="41"/>
                    </a:lnTo>
                    <a:lnTo>
                      <a:pt x="162" y="33"/>
                    </a:lnTo>
                    <a:lnTo>
                      <a:pt x="156" y="26"/>
                    </a:lnTo>
                    <a:lnTo>
                      <a:pt x="150" y="21"/>
                    </a:lnTo>
                    <a:lnTo>
                      <a:pt x="142" y="15"/>
                    </a:lnTo>
                    <a:lnTo>
                      <a:pt x="135" y="11"/>
                    </a:lnTo>
                    <a:lnTo>
                      <a:pt x="126" y="8"/>
                    </a:lnTo>
                    <a:lnTo>
                      <a:pt x="119" y="4"/>
                    </a:lnTo>
                    <a:lnTo>
                      <a:pt x="110" y="2"/>
                    </a:lnTo>
                    <a:lnTo>
                      <a:pt x="101" y="1"/>
                    </a:lnTo>
                    <a:lnTo>
                      <a:pt x="91" y="0"/>
                    </a:lnTo>
                    <a:lnTo>
                      <a:pt x="82" y="1"/>
                    </a:lnTo>
                    <a:lnTo>
                      <a:pt x="73" y="2"/>
                    </a:lnTo>
                    <a:lnTo>
                      <a:pt x="64" y="4"/>
                    </a:lnTo>
                    <a:lnTo>
                      <a:pt x="55" y="8"/>
                    </a:lnTo>
                    <a:lnTo>
                      <a:pt x="48" y="11"/>
                    </a:lnTo>
                    <a:lnTo>
                      <a:pt x="40" y="15"/>
                    </a:lnTo>
                    <a:lnTo>
                      <a:pt x="33" y="21"/>
                    </a:lnTo>
                    <a:lnTo>
                      <a:pt x="27" y="26"/>
                    </a:lnTo>
                    <a:lnTo>
                      <a:pt x="21" y="33"/>
                    </a:lnTo>
                    <a:lnTo>
                      <a:pt x="16" y="41"/>
                    </a:lnTo>
                    <a:lnTo>
                      <a:pt x="11" y="48"/>
                    </a:lnTo>
                    <a:lnTo>
                      <a:pt x="7" y="56"/>
                    </a:lnTo>
                    <a:lnTo>
                      <a:pt x="4" y="64"/>
                    </a:lnTo>
                    <a:lnTo>
                      <a:pt x="2" y="73"/>
                    </a:lnTo>
                    <a:lnTo>
                      <a:pt x="0" y="82"/>
                    </a:lnTo>
                    <a:lnTo>
                      <a:pt x="0" y="92"/>
                    </a:lnTo>
                    <a:lnTo>
                      <a:pt x="0" y="101"/>
                    </a:lnTo>
                    <a:lnTo>
                      <a:pt x="2" y="110"/>
                    </a:lnTo>
                    <a:lnTo>
                      <a:pt x="4" y="119"/>
                    </a:lnTo>
                    <a:lnTo>
                      <a:pt x="7" y="127"/>
                    </a:lnTo>
                    <a:lnTo>
                      <a:pt x="11" y="135"/>
                    </a:lnTo>
                    <a:lnTo>
                      <a:pt x="16" y="143"/>
                    </a:lnTo>
                    <a:lnTo>
                      <a:pt x="21" y="150"/>
                    </a:lnTo>
                    <a:lnTo>
                      <a:pt x="27" y="156"/>
                    </a:lnTo>
                    <a:lnTo>
                      <a:pt x="33" y="162"/>
                    </a:lnTo>
                    <a:lnTo>
                      <a:pt x="40" y="167"/>
                    </a:lnTo>
                    <a:lnTo>
                      <a:pt x="48" y="172"/>
                    </a:lnTo>
                    <a:lnTo>
                      <a:pt x="55" y="176"/>
                    </a:lnTo>
                    <a:lnTo>
                      <a:pt x="64" y="178"/>
                    </a:lnTo>
                    <a:lnTo>
                      <a:pt x="73" y="181"/>
                    </a:lnTo>
                    <a:lnTo>
                      <a:pt x="82" y="183"/>
                    </a:lnTo>
                    <a:lnTo>
                      <a:pt x="91"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7" name="Freeform 47"/>
              <p:cNvSpPr>
                <a:spLocks/>
              </p:cNvSpPr>
              <p:nvPr/>
            </p:nvSpPr>
            <p:spPr bwMode="gray">
              <a:xfrm>
                <a:off x="10495365" y="2775899"/>
                <a:ext cx="30163" cy="30163"/>
              </a:xfrm>
              <a:custGeom>
                <a:avLst/>
                <a:gdLst/>
                <a:ahLst/>
                <a:cxnLst>
                  <a:cxn ang="0">
                    <a:pos x="101" y="183"/>
                  </a:cxn>
                  <a:cxn ang="0">
                    <a:pos x="119" y="178"/>
                  </a:cxn>
                  <a:cxn ang="0">
                    <a:pos x="135" y="172"/>
                  </a:cxn>
                  <a:cxn ang="0">
                    <a:pos x="150" y="162"/>
                  </a:cxn>
                  <a:cxn ang="0">
                    <a:pos x="162" y="150"/>
                  </a:cxn>
                  <a:cxn ang="0">
                    <a:pos x="172" y="135"/>
                  </a:cxn>
                  <a:cxn ang="0">
                    <a:pos x="178" y="119"/>
                  </a:cxn>
                  <a:cxn ang="0">
                    <a:pos x="182" y="101"/>
                  </a:cxn>
                  <a:cxn ang="0">
                    <a:pos x="182" y="82"/>
                  </a:cxn>
                  <a:cxn ang="0">
                    <a:pos x="178" y="64"/>
                  </a:cxn>
                  <a:cxn ang="0">
                    <a:pos x="172" y="48"/>
                  </a:cxn>
                  <a:cxn ang="0">
                    <a:pos x="162" y="33"/>
                  </a:cxn>
                  <a:cxn ang="0">
                    <a:pos x="150" y="21"/>
                  </a:cxn>
                  <a:cxn ang="0">
                    <a:pos x="135" y="11"/>
                  </a:cxn>
                  <a:cxn ang="0">
                    <a:pos x="119" y="4"/>
                  </a:cxn>
                  <a:cxn ang="0">
                    <a:pos x="101" y="1"/>
                  </a:cxn>
                  <a:cxn ang="0">
                    <a:pos x="82" y="1"/>
                  </a:cxn>
                  <a:cxn ang="0">
                    <a:pos x="64" y="4"/>
                  </a:cxn>
                  <a:cxn ang="0">
                    <a:pos x="48" y="11"/>
                  </a:cxn>
                  <a:cxn ang="0">
                    <a:pos x="33" y="21"/>
                  </a:cxn>
                  <a:cxn ang="0">
                    <a:pos x="21" y="33"/>
                  </a:cxn>
                  <a:cxn ang="0">
                    <a:pos x="11" y="48"/>
                  </a:cxn>
                  <a:cxn ang="0">
                    <a:pos x="4" y="64"/>
                  </a:cxn>
                  <a:cxn ang="0">
                    <a:pos x="1" y="82"/>
                  </a:cxn>
                  <a:cxn ang="0">
                    <a:pos x="1" y="101"/>
                  </a:cxn>
                  <a:cxn ang="0">
                    <a:pos x="4" y="119"/>
                  </a:cxn>
                  <a:cxn ang="0">
                    <a:pos x="11" y="135"/>
                  </a:cxn>
                  <a:cxn ang="0">
                    <a:pos x="21" y="150"/>
                  </a:cxn>
                  <a:cxn ang="0">
                    <a:pos x="33" y="162"/>
                  </a:cxn>
                  <a:cxn ang="0">
                    <a:pos x="48" y="172"/>
                  </a:cxn>
                  <a:cxn ang="0">
                    <a:pos x="64" y="178"/>
                  </a:cxn>
                  <a:cxn ang="0">
                    <a:pos x="82" y="183"/>
                  </a:cxn>
                </a:cxnLst>
                <a:rect l="0" t="0" r="r" b="b"/>
                <a:pathLst>
                  <a:path w="183" h="183">
                    <a:moveTo>
                      <a:pt x="92" y="183"/>
                    </a:moveTo>
                    <a:lnTo>
                      <a:pt x="101" y="183"/>
                    </a:lnTo>
                    <a:lnTo>
                      <a:pt x="110" y="181"/>
                    </a:lnTo>
                    <a:lnTo>
                      <a:pt x="119" y="178"/>
                    </a:lnTo>
                    <a:lnTo>
                      <a:pt x="127" y="176"/>
                    </a:lnTo>
                    <a:lnTo>
                      <a:pt x="135" y="172"/>
                    </a:lnTo>
                    <a:lnTo>
                      <a:pt x="142" y="167"/>
                    </a:lnTo>
                    <a:lnTo>
                      <a:pt x="150" y="162"/>
                    </a:lnTo>
                    <a:lnTo>
                      <a:pt x="156" y="156"/>
                    </a:lnTo>
                    <a:lnTo>
                      <a:pt x="162" y="150"/>
                    </a:lnTo>
                    <a:lnTo>
                      <a:pt x="167" y="143"/>
                    </a:lnTo>
                    <a:lnTo>
                      <a:pt x="172" y="135"/>
                    </a:lnTo>
                    <a:lnTo>
                      <a:pt x="175" y="127"/>
                    </a:lnTo>
                    <a:lnTo>
                      <a:pt x="178" y="119"/>
                    </a:lnTo>
                    <a:lnTo>
                      <a:pt x="181" y="110"/>
                    </a:lnTo>
                    <a:lnTo>
                      <a:pt x="182" y="101"/>
                    </a:lnTo>
                    <a:lnTo>
                      <a:pt x="183" y="92"/>
                    </a:lnTo>
                    <a:lnTo>
                      <a:pt x="182" y="82"/>
                    </a:lnTo>
                    <a:lnTo>
                      <a:pt x="181" y="73"/>
                    </a:lnTo>
                    <a:lnTo>
                      <a:pt x="178" y="64"/>
                    </a:lnTo>
                    <a:lnTo>
                      <a:pt x="175" y="56"/>
                    </a:lnTo>
                    <a:lnTo>
                      <a:pt x="172" y="48"/>
                    </a:lnTo>
                    <a:lnTo>
                      <a:pt x="167" y="41"/>
                    </a:lnTo>
                    <a:lnTo>
                      <a:pt x="162" y="33"/>
                    </a:lnTo>
                    <a:lnTo>
                      <a:pt x="156" y="26"/>
                    </a:lnTo>
                    <a:lnTo>
                      <a:pt x="150" y="21"/>
                    </a:lnTo>
                    <a:lnTo>
                      <a:pt x="142" y="15"/>
                    </a:lnTo>
                    <a:lnTo>
                      <a:pt x="135" y="11"/>
                    </a:lnTo>
                    <a:lnTo>
                      <a:pt x="127" y="8"/>
                    </a:lnTo>
                    <a:lnTo>
                      <a:pt x="119" y="4"/>
                    </a:lnTo>
                    <a:lnTo>
                      <a:pt x="110" y="2"/>
                    </a:lnTo>
                    <a:lnTo>
                      <a:pt x="101" y="1"/>
                    </a:lnTo>
                    <a:lnTo>
                      <a:pt x="92" y="0"/>
                    </a:lnTo>
                    <a:lnTo>
                      <a:pt x="82" y="1"/>
                    </a:lnTo>
                    <a:lnTo>
                      <a:pt x="73" y="2"/>
                    </a:lnTo>
                    <a:lnTo>
                      <a:pt x="64" y="4"/>
                    </a:lnTo>
                    <a:lnTo>
                      <a:pt x="55" y="8"/>
                    </a:lnTo>
                    <a:lnTo>
                      <a:pt x="48" y="11"/>
                    </a:lnTo>
                    <a:lnTo>
                      <a:pt x="40" y="15"/>
                    </a:lnTo>
                    <a:lnTo>
                      <a:pt x="33" y="21"/>
                    </a:lnTo>
                    <a:lnTo>
                      <a:pt x="26" y="26"/>
                    </a:lnTo>
                    <a:lnTo>
                      <a:pt x="21" y="33"/>
                    </a:lnTo>
                    <a:lnTo>
                      <a:pt x="15" y="41"/>
                    </a:lnTo>
                    <a:lnTo>
                      <a:pt x="11" y="48"/>
                    </a:lnTo>
                    <a:lnTo>
                      <a:pt x="8" y="56"/>
                    </a:lnTo>
                    <a:lnTo>
                      <a:pt x="4" y="64"/>
                    </a:lnTo>
                    <a:lnTo>
                      <a:pt x="2" y="73"/>
                    </a:lnTo>
                    <a:lnTo>
                      <a:pt x="1" y="82"/>
                    </a:lnTo>
                    <a:lnTo>
                      <a:pt x="0" y="92"/>
                    </a:lnTo>
                    <a:lnTo>
                      <a:pt x="1" y="101"/>
                    </a:lnTo>
                    <a:lnTo>
                      <a:pt x="2" y="110"/>
                    </a:lnTo>
                    <a:lnTo>
                      <a:pt x="4" y="119"/>
                    </a:lnTo>
                    <a:lnTo>
                      <a:pt x="8" y="127"/>
                    </a:lnTo>
                    <a:lnTo>
                      <a:pt x="11" y="135"/>
                    </a:lnTo>
                    <a:lnTo>
                      <a:pt x="15" y="143"/>
                    </a:lnTo>
                    <a:lnTo>
                      <a:pt x="21" y="150"/>
                    </a:lnTo>
                    <a:lnTo>
                      <a:pt x="26" y="156"/>
                    </a:lnTo>
                    <a:lnTo>
                      <a:pt x="33" y="162"/>
                    </a:lnTo>
                    <a:lnTo>
                      <a:pt x="40" y="167"/>
                    </a:lnTo>
                    <a:lnTo>
                      <a:pt x="48" y="172"/>
                    </a:lnTo>
                    <a:lnTo>
                      <a:pt x="55" y="176"/>
                    </a:lnTo>
                    <a:lnTo>
                      <a:pt x="64" y="178"/>
                    </a:lnTo>
                    <a:lnTo>
                      <a:pt x="73" y="181"/>
                    </a:lnTo>
                    <a:lnTo>
                      <a:pt x="82" y="183"/>
                    </a:lnTo>
                    <a:lnTo>
                      <a:pt x="92"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8" name="Freeform 48"/>
              <p:cNvSpPr>
                <a:spLocks/>
              </p:cNvSpPr>
              <p:nvPr/>
            </p:nvSpPr>
            <p:spPr bwMode="gray">
              <a:xfrm>
                <a:off x="10536640" y="2775899"/>
                <a:ext cx="28575" cy="30163"/>
              </a:xfrm>
              <a:custGeom>
                <a:avLst/>
                <a:gdLst/>
                <a:ahLst/>
                <a:cxnLst>
                  <a:cxn ang="0">
                    <a:pos x="101" y="183"/>
                  </a:cxn>
                  <a:cxn ang="0">
                    <a:pos x="118" y="178"/>
                  </a:cxn>
                  <a:cxn ang="0">
                    <a:pos x="135" y="172"/>
                  </a:cxn>
                  <a:cxn ang="0">
                    <a:pos x="149" y="162"/>
                  </a:cxn>
                  <a:cxn ang="0">
                    <a:pos x="162" y="150"/>
                  </a:cxn>
                  <a:cxn ang="0">
                    <a:pos x="172" y="135"/>
                  </a:cxn>
                  <a:cxn ang="0">
                    <a:pos x="178" y="119"/>
                  </a:cxn>
                  <a:cxn ang="0">
                    <a:pos x="183" y="101"/>
                  </a:cxn>
                  <a:cxn ang="0">
                    <a:pos x="183" y="82"/>
                  </a:cxn>
                  <a:cxn ang="0">
                    <a:pos x="178" y="64"/>
                  </a:cxn>
                  <a:cxn ang="0">
                    <a:pos x="172" y="48"/>
                  </a:cxn>
                  <a:cxn ang="0">
                    <a:pos x="162" y="33"/>
                  </a:cxn>
                  <a:cxn ang="0">
                    <a:pos x="149" y="21"/>
                  </a:cxn>
                  <a:cxn ang="0">
                    <a:pos x="135" y="11"/>
                  </a:cxn>
                  <a:cxn ang="0">
                    <a:pos x="118" y="4"/>
                  </a:cxn>
                  <a:cxn ang="0">
                    <a:pos x="101" y="1"/>
                  </a:cxn>
                  <a:cxn ang="0">
                    <a:pos x="82" y="1"/>
                  </a:cxn>
                  <a:cxn ang="0">
                    <a:pos x="64" y="4"/>
                  </a:cxn>
                  <a:cxn ang="0">
                    <a:pos x="47" y="11"/>
                  </a:cxn>
                  <a:cxn ang="0">
                    <a:pos x="33" y="21"/>
                  </a:cxn>
                  <a:cxn ang="0">
                    <a:pos x="21" y="33"/>
                  </a:cxn>
                  <a:cxn ang="0">
                    <a:pos x="11" y="48"/>
                  </a:cxn>
                  <a:cxn ang="0">
                    <a:pos x="4" y="64"/>
                  </a:cxn>
                  <a:cxn ang="0">
                    <a:pos x="1" y="82"/>
                  </a:cxn>
                  <a:cxn ang="0">
                    <a:pos x="1" y="101"/>
                  </a:cxn>
                  <a:cxn ang="0">
                    <a:pos x="4" y="119"/>
                  </a:cxn>
                  <a:cxn ang="0">
                    <a:pos x="11" y="135"/>
                  </a:cxn>
                  <a:cxn ang="0">
                    <a:pos x="21" y="150"/>
                  </a:cxn>
                  <a:cxn ang="0">
                    <a:pos x="33" y="162"/>
                  </a:cxn>
                  <a:cxn ang="0">
                    <a:pos x="47" y="172"/>
                  </a:cxn>
                  <a:cxn ang="0">
                    <a:pos x="64" y="178"/>
                  </a:cxn>
                  <a:cxn ang="0">
                    <a:pos x="82" y="183"/>
                  </a:cxn>
                </a:cxnLst>
                <a:rect l="0" t="0" r="r" b="b"/>
                <a:pathLst>
                  <a:path w="183" h="183">
                    <a:moveTo>
                      <a:pt x="92" y="183"/>
                    </a:moveTo>
                    <a:lnTo>
                      <a:pt x="101" y="183"/>
                    </a:lnTo>
                    <a:lnTo>
                      <a:pt x="109" y="181"/>
                    </a:lnTo>
                    <a:lnTo>
                      <a:pt x="118" y="178"/>
                    </a:lnTo>
                    <a:lnTo>
                      <a:pt x="127" y="176"/>
                    </a:lnTo>
                    <a:lnTo>
                      <a:pt x="135" y="172"/>
                    </a:lnTo>
                    <a:lnTo>
                      <a:pt x="143" y="167"/>
                    </a:lnTo>
                    <a:lnTo>
                      <a:pt x="149" y="162"/>
                    </a:lnTo>
                    <a:lnTo>
                      <a:pt x="156" y="156"/>
                    </a:lnTo>
                    <a:lnTo>
                      <a:pt x="162" y="150"/>
                    </a:lnTo>
                    <a:lnTo>
                      <a:pt x="167" y="143"/>
                    </a:lnTo>
                    <a:lnTo>
                      <a:pt x="172" y="135"/>
                    </a:lnTo>
                    <a:lnTo>
                      <a:pt x="176" y="127"/>
                    </a:lnTo>
                    <a:lnTo>
                      <a:pt x="178" y="119"/>
                    </a:lnTo>
                    <a:lnTo>
                      <a:pt x="180" y="110"/>
                    </a:lnTo>
                    <a:lnTo>
                      <a:pt x="183" y="101"/>
                    </a:lnTo>
                    <a:lnTo>
                      <a:pt x="183" y="92"/>
                    </a:lnTo>
                    <a:lnTo>
                      <a:pt x="183" y="82"/>
                    </a:lnTo>
                    <a:lnTo>
                      <a:pt x="180" y="73"/>
                    </a:lnTo>
                    <a:lnTo>
                      <a:pt x="178" y="64"/>
                    </a:lnTo>
                    <a:lnTo>
                      <a:pt x="176" y="56"/>
                    </a:lnTo>
                    <a:lnTo>
                      <a:pt x="172" y="48"/>
                    </a:lnTo>
                    <a:lnTo>
                      <a:pt x="167" y="41"/>
                    </a:lnTo>
                    <a:lnTo>
                      <a:pt x="162" y="33"/>
                    </a:lnTo>
                    <a:lnTo>
                      <a:pt x="156" y="26"/>
                    </a:lnTo>
                    <a:lnTo>
                      <a:pt x="149" y="21"/>
                    </a:lnTo>
                    <a:lnTo>
                      <a:pt x="143" y="15"/>
                    </a:lnTo>
                    <a:lnTo>
                      <a:pt x="135" y="11"/>
                    </a:lnTo>
                    <a:lnTo>
                      <a:pt x="127" y="8"/>
                    </a:lnTo>
                    <a:lnTo>
                      <a:pt x="118" y="4"/>
                    </a:lnTo>
                    <a:lnTo>
                      <a:pt x="109" y="2"/>
                    </a:lnTo>
                    <a:lnTo>
                      <a:pt x="101" y="1"/>
                    </a:lnTo>
                    <a:lnTo>
                      <a:pt x="92" y="0"/>
                    </a:lnTo>
                    <a:lnTo>
                      <a:pt x="82" y="1"/>
                    </a:lnTo>
                    <a:lnTo>
                      <a:pt x="73" y="2"/>
                    </a:lnTo>
                    <a:lnTo>
                      <a:pt x="64" y="4"/>
                    </a:lnTo>
                    <a:lnTo>
                      <a:pt x="56" y="8"/>
                    </a:lnTo>
                    <a:lnTo>
                      <a:pt x="47" y="11"/>
                    </a:lnTo>
                    <a:lnTo>
                      <a:pt x="41" y="15"/>
                    </a:lnTo>
                    <a:lnTo>
                      <a:pt x="33" y="21"/>
                    </a:lnTo>
                    <a:lnTo>
                      <a:pt x="26" y="26"/>
                    </a:lnTo>
                    <a:lnTo>
                      <a:pt x="21" y="33"/>
                    </a:lnTo>
                    <a:lnTo>
                      <a:pt x="15" y="41"/>
                    </a:lnTo>
                    <a:lnTo>
                      <a:pt x="11" y="48"/>
                    </a:lnTo>
                    <a:lnTo>
                      <a:pt x="7" y="56"/>
                    </a:lnTo>
                    <a:lnTo>
                      <a:pt x="4" y="64"/>
                    </a:lnTo>
                    <a:lnTo>
                      <a:pt x="2" y="73"/>
                    </a:lnTo>
                    <a:lnTo>
                      <a:pt x="1" y="82"/>
                    </a:lnTo>
                    <a:lnTo>
                      <a:pt x="0" y="92"/>
                    </a:lnTo>
                    <a:lnTo>
                      <a:pt x="1" y="101"/>
                    </a:lnTo>
                    <a:lnTo>
                      <a:pt x="2" y="110"/>
                    </a:lnTo>
                    <a:lnTo>
                      <a:pt x="4" y="119"/>
                    </a:lnTo>
                    <a:lnTo>
                      <a:pt x="7" y="127"/>
                    </a:lnTo>
                    <a:lnTo>
                      <a:pt x="11" y="135"/>
                    </a:lnTo>
                    <a:lnTo>
                      <a:pt x="15" y="143"/>
                    </a:lnTo>
                    <a:lnTo>
                      <a:pt x="21" y="150"/>
                    </a:lnTo>
                    <a:lnTo>
                      <a:pt x="26" y="156"/>
                    </a:lnTo>
                    <a:lnTo>
                      <a:pt x="33" y="162"/>
                    </a:lnTo>
                    <a:lnTo>
                      <a:pt x="41" y="167"/>
                    </a:lnTo>
                    <a:lnTo>
                      <a:pt x="47" y="172"/>
                    </a:lnTo>
                    <a:lnTo>
                      <a:pt x="56" y="176"/>
                    </a:lnTo>
                    <a:lnTo>
                      <a:pt x="64" y="178"/>
                    </a:lnTo>
                    <a:lnTo>
                      <a:pt x="73" y="181"/>
                    </a:lnTo>
                    <a:lnTo>
                      <a:pt x="82" y="183"/>
                    </a:lnTo>
                    <a:lnTo>
                      <a:pt x="92"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9" name="Freeform 49"/>
              <p:cNvSpPr>
                <a:spLocks/>
              </p:cNvSpPr>
              <p:nvPr/>
            </p:nvSpPr>
            <p:spPr bwMode="gray">
              <a:xfrm>
                <a:off x="10576328" y="2775899"/>
                <a:ext cx="28575" cy="30163"/>
              </a:xfrm>
              <a:custGeom>
                <a:avLst/>
                <a:gdLst/>
                <a:ahLst/>
                <a:cxnLst>
                  <a:cxn ang="0">
                    <a:pos x="100" y="183"/>
                  </a:cxn>
                  <a:cxn ang="0">
                    <a:pos x="118" y="178"/>
                  </a:cxn>
                  <a:cxn ang="0">
                    <a:pos x="135" y="172"/>
                  </a:cxn>
                  <a:cxn ang="0">
                    <a:pos x="149" y="162"/>
                  </a:cxn>
                  <a:cxn ang="0">
                    <a:pos x="161" y="150"/>
                  </a:cxn>
                  <a:cxn ang="0">
                    <a:pos x="171" y="135"/>
                  </a:cxn>
                  <a:cxn ang="0">
                    <a:pos x="178" y="119"/>
                  </a:cxn>
                  <a:cxn ang="0">
                    <a:pos x="182" y="101"/>
                  </a:cxn>
                  <a:cxn ang="0">
                    <a:pos x="182" y="82"/>
                  </a:cxn>
                  <a:cxn ang="0">
                    <a:pos x="178" y="64"/>
                  </a:cxn>
                  <a:cxn ang="0">
                    <a:pos x="171" y="48"/>
                  </a:cxn>
                  <a:cxn ang="0">
                    <a:pos x="161" y="33"/>
                  </a:cxn>
                  <a:cxn ang="0">
                    <a:pos x="149" y="21"/>
                  </a:cxn>
                  <a:cxn ang="0">
                    <a:pos x="135" y="11"/>
                  </a:cxn>
                  <a:cxn ang="0">
                    <a:pos x="118" y="4"/>
                  </a:cxn>
                  <a:cxn ang="0">
                    <a:pos x="100" y="1"/>
                  </a:cxn>
                  <a:cxn ang="0">
                    <a:pos x="82" y="1"/>
                  </a:cxn>
                  <a:cxn ang="0">
                    <a:pos x="64" y="4"/>
                  </a:cxn>
                  <a:cxn ang="0">
                    <a:pos x="48" y="11"/>
                  </a:cxn>
                  <a:cxn ang="0">
                    <a:pos x="33" y="21"/>
                  </a:cxn>
                  <a:cxn ang="0">
                    <a:pos x="21" y="33"/>
                  </a:cxn>
                  <a:cxn ang="0">
                    <a:pos x="11" y="48"/>
                  </a:cxn>
                  <a:cxn ang="0">
                    <a:pos x="4" y="64"/>
                  </a:cxn>
                  <a:cxn ang="0">
                    <a:pos x="1" y="82"/>
                  </a:cxn>
                  <a:cxn ang="0">
                    <a:pos x="1" y="101"/>
                  </a:cxn>
                  <a:cxn ang="0">
                    <a:pos x="4" y="119"/>
                  </a:cxn>
                  <a:cxn ang="0">
                    <a:pos x="11" y="135"/>
                  </a:cxn>
                  <a:cxn ang="0">
                    <a:pos x="21" y="150"/>
                  </a:cxn>
                  <a:cxn ang="0">
                    <a:pos x="33" y="162"/>
                  </a:cxn>
                  <a:cxn ang="0">
                    <a:pos x="48" y="172"/>
                  </a:cxn>
                  <a:cxn ang="0">
                    <a:pos x="64" y="178"/>
                  </a:cxn>
                  <a:cxn ang="0">
                    <a:pos x="82" y="183"/>
                  </a:cxn>
                </a:cxnLst>
                <a:rect l="0" t="0" r="r" b="b"/>
                <a:pathLst>
                  <a:path w="182" h="183">
                    <a:moveTo>
                      <a:pt x="92" y="183"/>
                    </a:moveTo>
                    <a:lnTo>
                      <a:pt x="100" y="183"/>
                    </a:lnTo>
                    <a:lnTo>
                      <a:pt x="109" y="181"/>
                    </a:lnTo>
                    <a:lnTo>
                      <a:pt x="118" y="178"/>
                    </a:lnTo>
                    <a:lnTo>
                      <a:pt x="127" y="176"/>
                    </a:lnTo>
                    <a:lnTo>
                      <a:pt x="135" y="172"/>
                    </a:lnTo>
                    <a:lnTo>
                      <a:pt x="143" y="167"/>
                    </a:lnTo>
                    <a:lnTo>
                      <a:pt x="149" y="162"/>
                    </a:lnTo>
                    <a:lnTo>
                      <a:pt x="156" y="156"/>
                    </a:lnTo>
                    <a:lnTo>
                      <a:pt x="161" y="150"/>
                    </a:lnTo>
                    <a:lnTo>
                      <a:pt x="167" y="143"/>
                    </a:lnTo>
                    <a:lnTo>
                      <a:pt x="171" y="135"/>
                    </a:lnTo>
                    <a:lnTo>
                      <a:pt x="176" y="127"/>
                    </a:lnTo>
                    <a:lnTo>
                      <a:pt x="178" y="119"/>
                    </a:lnTo>
                    <a:lnTo>
                      <a:pt x="180" y="110"/>
                    </a:lnTo>
                    <a:lnTo>
                      <a:pt x="182" y="101"/>
                    </a:lnTo>
                    <a:lnTo>
                      <a:pt x="182" y="92"/>
                    </a:lnTo>
                    <a:lnTo>
                      <a:pt x="182" y="82"/>
                    </a:lnTo>
                    <a:lnTo>
                      <a:pt x="180" y="73"/>
                    </a:lnTo>
                    <a:lnTo>
                      <a:pt x="178" y="64"/>
                    </a:lnTo>
                    <a:lnTo>
                      <a:pt x="176" y="56"/>
                    </a:lnTo>
                    <a:lnTo>
                      <a:pt x="171" y="48"/>
                    </a:lnTo>
                    <a:lnTo>
                      <a:pt x="167" y="41"/>
                    </a:lnTo>
                    <a:lnTo>
                      <a:pt x="161" y="33"/>
                    </a:lnTo>
                    <a:lnTo>
                      <a:pt x="156" y="26"/>
                    </a:lnTo>
                    <a:lnTo>
                      <a:pt x="149" y="21"/>
                    </a:lnTo>
                    <a:lnTo>
                      <a:pt x="143" y="15"/>
                    </a:lnTo>
                    <a:lnTo>
                      <a:pt x="135" y="11"/>
                    </a:lnTo>
                    <a:lnTo>
                      <a:pt x="127" y="8"/>
                    </a:lnTo>
                    <a:lnTo>
                      <a:pt x="118" y="4"/>
                    </a:lnTo>
                    <a:lnTo>
                      <a:pt x="109" y="2"/>
                    </a:lnTo>
                    <a:lnTo>
                      <a:pt x="100" y="1"/>
                    </a:lnTo>
                    <a:lnTo>
                      <a:pt x="92" y="0"/>
                    </a:lnTo>
                    <a:lnTo>
                      <a:pt x="82" y="1"/>
                    </a:lnTo>
                    <a:lnTo>
                      <a:pt x="73" y="2"/>
                    </a:lnTo>
                    <a:lnTo>
                      <a:pt x="64" y="4"/>
                    </a:lnTo>
                    <a:lnTo>
                      <a:pt x="56" y="8"/>
                    </a:lnTo>
                    <a:lnTo>
                      <a:pt x="48" y="11"/>
                    </a:lnTo>
                    <a:lnTo>
                      <a:pt x="41" y="15"/>
                    </a:lnTo>
                    <a:lnTo>
                      <a:pt x="33" y="21"/>
                    </a:lnTo>
                    <a:lnTo>
                      <a:pt x="27" y="26"/>
                    </a:lnTo>
                    <a:lnTo>
                      <a:pt x="21" y="33"/>
                    </a:lnTo>
                    <a:lnTo>
                      <a:pt x="16" y="41"/>
                    </a:lnTo>
                    <a:lnTo>
                      <a:pt x="11" y="48"/>
                    </a:lnTo>
                    <a:lnTo>
                      <a:pt x="7" y="56"/>
                    </a:lnTo>
                    <a:lnTo>
                      <a:pt x="4" y="64"/>
                    </a:lnTo>
                    <a:lnTo>
                      <a:pt x="2" y="73"/>
                    </a:lnTo>
                    <a:lnTo>
                      <a:pt x="1" y="82"/>
                    </a:lnTo>
                    <a:lnTo>
                      <a:pt x="0" y="92"/>
                    </a:lnTo>
                    <a:lnTo>
                      <a:pt x="1" y="101"/>
                    </a:lnTo>
                    <a:lnTo>
                      <a:pt x="2" y="110"/>
                    </a:lnTo>
                    <a:lnTo>
                      <a:pt x="4" y="119"/>
                    </a:lnTo>
                    <a:lnTo>
                      <a:pt x="7" y="127"/>
                    </a:lnTo>
                    <a:lnTo>
                      <a:pt x="11" y="135"/>
                    </a:lnTo>
                    <a:lnTo>
                      <a:pt x="16" y="143"/>
                    </a:lnTo>
                    <a:lnTo>
                      <a:pt x="21" y="150"/>
                    </a:lnTo>
                    <a:lnTo>
                      <a:pt x="27" y="156"/>
                    </a:lnTo>
                    <a:lnTo>
                      <a:pt x="33" y="162"/>
                    </a:lnTo>
                    <a:lnTo>
                      <a:pt x="41" y="167"/>
                    </a:lnTo>
                    <a:lnTo>
                      <a:pt x="48" y="172"/>
                    </a:lnTo>
                    <a:lnTo>
                      <a:pt x="56" y="176"/>
                    </a:lnTo>
                    <a:lnTo>
                      <a:pt x="64" y="178"/>
                    </a:lnTo>
                    <a:lnTo>
                      <a:pt x="73" y="181"/>
                    </a:lnTo>
                    <a:lnTo>
                      <a:pt x="82" y="183"/>
                    </a:lnTo>
                    <a:lnTo>
                      <a:pt x="92"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0" name="Freeform 50"/>
              <p:cNvSpPr>
                <a:spLocks/>
              </p:cNvSpPr>
              <p:nvPr/>
            </p:nvSpPr>
            <p:spPr bwMode="gray">
              <a:xfrm>
                <a:off x="10616015" y="2775899"/>
                <a:ext cx="28575" cy="30163"/>
              </a:xfrm>
              <a:custGeom>
                <a:avLst/>
                <a:gdLst/>
                <a:ahLst/>
                <a:cxnLst>
                  <a:cxn ang="0">
                    <a:pos x="100" y="183"/>
                  </a:cxn>
                  <a:cxn ang="0">
                    <a:pos x="118" y="178"/>
                  </a:cxn>
                  <a:cxn ang="0">
                    <a:pos x="135" y="172"/>
                  </a:cxn>
                  <a:cxn ang="0">
                    <a:pos x="149" y="162"/>
                  </a:cxn>
                  <a:cxn ang="0">
                    <a:pos x="161" y="150"/>
                  </a:cxn>
                  <a:cxn ang="0">
                    <a:pos x="171" y="135"/>
                  </a:cxn>
                  <a:cxn ang="0">
                    <a:pos x="179" y="119"/>
                  </a:cxn>
                  <a:cxn ang="0">
                    <a:pos x="182" y="101"/>
                  </a:cxn>
                  <a:cxn ang="0">
                    <a:pos x="182" y="82"/>
                  </a:cxn>
                  <a:cxn ang="0">
                    <a:pos x="179" y="64"/>
                  </a:cxn>
                  <a:cxn ang="0">
                    <a:pos x="171" y="48"/>
                  </a:cxn>
                  <a:cxn ang="0">
                    <a:pos x="161" y="33"/>
                  </a:cxn>
                  <a:cxn ang="0">
                    <a:pos x="149" y="21"/>
                  </a:cxn>
                  <a:cxn ang="0">
                    <a:pos x="135" y="11"/>
                  </a:cxn>
                  <a:cxn ang="0">
                    <a:pos x="118" y="4"/>
                  </a:cxn>
                  <a:cxn ang="0">
                    <a:pos x="100" y="1"/>
                  </a:cxn>
                  <a:cxn ang="0">
                    <a:pos x="82" y="1"/>
                  </a:cxn>
                  <a:cxn ang="0">
                    <a:pos x="64" y="4"/>
                  </a:cxn>
                  <a:cxn ang="0">
                    <a:pos x="48" y="11"/>
                  </a:cxn>
                  <a:cxn ang="0">
                    <a:pos x="34" y="21"/>
                  </a:cxn>
                  <a:cxn ang="0">
                    <a:pos x="20" y="33"/>
                  </a:cxn>
                  <a:cxn ang="0">
                    <a:pos x="10" y="48"/>
                  </a:cxn>
                  <a:cxn ang="0">
                    <a:pos x="4" y="64"/>
                  </a:cxn>
                  <a:cxn ang="0">
                    <a:pos x="0" y="82"/>
                  </a:cxn>
                  <a:cxn ang="0">
                    <a:pos x="0" y="101"/>
                  </a:cxn>
                  <a:cxn ang="0">
                    <a:pos x="4" y="119"/>
                  </a:cxn>
                  <a:cxn ang="0">
                    <a:pos x="10" y="135"/>
                  </a:cxn>
                  <a:cxn ang="0">
                    <a:pos x="20" y="150"/>
                  </a:cxn>
                  <a:cxn ang="0">
                    <a:pos x="34" y="162"/>
                  </a:cxn>
                  <a:cxn ang="0">
                    <a:pos x="48" y="172"/>
                  </a:cxn>
                  <a:cxn ang="0">
                    <a:pos x="64" y="178"/>
                  </a:cxn>
                  <a:cxn ang="0">
                    <a:pos x="82" y="183"/>
                  </a:cxn>
                </a:cxnLst>
                <a:rect l="0" t="0" r="r" b="b"/>
                <a:pathLst>
                  <a:path w="182" h="183">
                    <a:moveTo>
                      <a:pt x="91" y="183"/>
                    </a:moveTo>
                    <a:lnTo>
                      <a:pt x="100" y="183"/>
                    </a:lnTo>
                    <a:lnTo>
                      <a:pt x="109" y="181"/>
                    </a:lnTo>
                    <a:lnTo>
                      <a:pt x="118" y="178"/>
                    </a:lnTo>
                    <a:lnTo>
                      <a:pt x="127" y="176"/>
                    </a:lnTo>
                    <a:lnTo>
                      <a:pt x="135" y="172"/>
                    </a:lnTo>
                    <a:lnTo>
                      <a:pt x="142" y="167"/>
                    </a:lnTo>
                    <a:lnTo>
                      <a:pt x="149" y="162"/>
                    </a:lnTo>
                    <a:lnTo>
                      <a:pt x="156" y="156"/>
                    </a:lnTo>
                    <a:lnTo>
                      <a:pt x="161" y="150"/>
                    </a:lnTo>
                    <a:lnTo>
                      <a:pt x="167" y="143"/>
                    </a:lnTo>
                    <a:lnTo>
                      <a:pt x="171" y="135"/>
                    </a:lnTo>
                    <a:lnTo>
                      <a:pt x="176" y="127"/>
                    </a:lnTo>
                    <a:lnTo>
                      <a:pt x="179" y="119"/>
                    </a:lnTo>
                    <a:lnTo>
                      <a:pt x="181" y="110"/>
                    </a:lnTo>
                    <a:lnTo>
                      <a:pt x="182" y="101"/>
                    </a:lnTo>
                    <a:lnTo>
                      <a:pt x="182" y="92"/>
                    </a:lnTo>
                    <a:lnTo>
                      <a:pt x="182" y="82"/>
                    </a:lnTo>
                    <a:lnTo>
                      <a:pt x="181" y="73"/>
                    </a:lnTo>
                    <a:lnTo>
                      <a:pt x="179" y="64"/>
                    </a:lnTo>
                    <a:lnTo>
                      <a:pt x="176" y="56"/>
                    </a:lnTo>
                    <a:lnTo>
                      <a:pt x="171" y="48"/>
                    </a:lnTo>
                    <a:lnTo>
                      <a:pt x="167" y="41"/>
                    </a:lnTo>
                    <a:lnTo>
                      <a:pt x="161" y="33"/>
                    </a:lnTo>
                    <a:lnTo>
                      <a:pt x="156" y="26"/>
                    </a:lnTo>
                    <a:lnTo>
                      <a:pt x="149" y="21"/>
                    </a:lnTo>
                    <a:lnTo>
                      <a:pt x="142" y="15"/>
                    </a:lnTo>
                    <a:lnTo>
                      <a:pt x="135" y="11"/>
                    </a:lnTo>
                    <a:lnTo>
                      <a:pt x="127" y="8"/>
                    </a:lnTo>
                    <a:lnTo>
                      <a:pt x="118" y="4"/>
                    </a:lnTo>
                    <a:lnTo>
                      <a:pt x="109" y="2"/>
                    </a:lnTo>
                    <a:lnTo>
                      <a:pt x="100" y="1"/>
                    </a:lnTo>
                    <a:lnTo>
                      <a:pt x="91" y="0"/>
                    </a:lnTo>
                    <a:lnTo>
                      <a:pt x="82" y="1"/>
                    </a:lnTo>
                    <a:lnTo>
                      <a:pt x="73" y="2"/>
                    </a:lnTo>
                    <a:lnTo>
                      <a:pt x="64" y="4"/>
                    </a:lnTo>
                    <a:lnTo>
                      <a:pt x="56" y="8"/>
                    </a:lnTo>
                    <a:lnTo>
                      <a:pt x="48" y="11"/>
                    </a:lnTo>
                    <a:lnTo>
                      <a:pt x="40" y="15"/>
                    </a:lnTo>
                    <a:lnTo>
                      <a:pt x="34" y="21"/>
                    </a:lnTo>
                    <a:lnTo>
                      <a:pt x="27" y="26"/>
                    </a:lnTo>
                    <a:lnTo>
                      <a:pt x="20" y="33"/>
                    </a:lnTo>
                    <a:lnTo>
                      <a:pt x="16" y="41"/>
                    </a:lnTo>
                    <a:lnTo>
                      <a:pt x="10" y="48"/>
                    </a:lnTo>
                    <a:lnTo>
                      <a:pt x="7" y="56"/>
                    </a:lnTo>
                    <a:lnTo>
                      <a:pt x="4" y="64"/>
                    </a:lnTo>
                    <a:lnTo>
                      <a:pt x="2" y="73"/>
                    </a:lnTo>
                    <a:lnTo>
                      <a:pt x="0" y="82"/>
                    </a:lnTo>
                    <a:lnTo>
                      <a:pt x="0" y="92"/>
                    </a:lnTo>
                    <a:lnTo>
                      <a:pt x="0" y="101"/>
                    </a:lnTo>
                    <a:lnTo>
                      <a:pt x="2" y="110"/>
                    </a:lnTo>
                    <a:lnTo>
                      <a:pt x="4" y="119"/>
                    </a:lnTo>
                    <a:lnTo>
                      <a:pt x="7" y="127"/>
                    </a:lnTo>
                    <a:lnTo>
                      <a:pt x="10" y="135"/>
                    </a:lnTo>
                    <a:lnTo>
                      <a:pt x="16" y="143"/>
                    </a:lnTo>
                    <a:lnTo>
                      <a:pt x="20" y="150"/>
                    </a:lnTo>
                    <a:lnTo>
                      <a:pt x="27" y="156"/>
                    </a:lnTo>
                    <a:lnTo>
                      <a:pt x="34" y="162"/>
                    </a:lnTo>
                    <a:lnTo>
                      <a:pt x="40" y="167"/>
                    </a:lnTo>
                    <a:lnTo>
                      <a:pt x="48" y="172"/>
                    </a:lnTo>
                    <a:lnTo>
                      <a:pt x="56" y="176"/>
                    </a:lnTo>
                    <a:lnTo>
                      <a:pt x="64" y="178"/>
                    </a:lnTo>
                    <a:lnTo>
                      <a:pt x="73" y="181"/>
                    </a:lnTo>
                    <a:lnTo>
                      <a:pt x="82" y="183"/>
                    </a:lnTo>
                    <a:lnTo>
                      <a:pt x="91"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1" name="Freeform 51"/>
              <p:cNvSpPr>
                <a:spLocks/>
              </p:cNvSpPr>
              <p:nvPr/>
            </p:nvSpPr>
            <p:spPr bwMode="gray">
              <a:xfrm>
                <a:off x="11073215" y="2963224"/>
                <a:ext cx="203200" cy="34925"/>
              </a:xfrm>
              <a:custGeom>
                <a:avLst/>
                <a:gdLst/>
                <a:ahLst/>
                <a:cxnLst>
                  <a:cxn ang="0">
                    <a:pos x="1169" y="0"/>
                  </a:cxn>
                  <a:cxn ang="0">
                    <a:pos x="1190" y="2"/>
                  </a:cxn>
                  <a:cxn ang="0">
                    <a:pos x="1212" y="9"/>
                  </a:cxn>
                  <a:cxn ang="0">
                    <a:pos x="1229" y="19"/>
                  </a:cxn>
                  <a:cxn ang="0">
                    <a:pos x="1246" y="32"/>
                  </a:cxn>
                  <a:cxn ang="0">
                    <a:pos x="1259" y="48"/>
                  </a:cxn>
                  <a:cxn ang="0">
                    <a:pos x="1269" y="66"/>
                  </a:cxn>
                  <a:cxn ang="0">
                    <a:pos x="1276" y="86"/>
                  </a:cxn>
                  <a:cxn ang="0">
                    <a:pos x="1278" y="109"/>
                  </a:cxn>
                  <a:cxn ang="0">
                    <a:pos x="1276" y="131"/>
                  </a:cxn>
                  <a:cxn ang="0">
                    <a:pos x="1269" y="151"/>
                  </a:cxn>
                  <a:cxn ang="0">
                    <a:pos x="1259" y="170"/>
                  </a:cxn>
                  <a:cxn ang="0">
                    <a:pos x="1246" y="185"/>
                  </a:cxn>
                  <a:cxn ang="0">
                    <a:pos x="1229" y="198"/>
                  </a:cxn>
                  <a:cxn ang="0">
                    <a:pos x="1212" y="209"/>
                  </a:cxn>
                  <a:cxn ang="0">
                    <a:pos x="1190" y="215"/>
                  </a:cxn>
                  <a:cxn ang="0">
                    <a:pos x="1169" y="217"/>
                  </a:cxn>
                  <a:cxn ang="0">
                    <a:pos x="97" y="217"/>
                  </a:cxn>
                  <a:cxn ang="0">
                    <a:pos x="76" y="213"/>
                  </a:cxn>
                  <a:cxn ang="0">
                    <a:pos x="56" y="204"/>
                  </a:cxn>
                  <a:cxn ang="0">
                    <a:pos x="38" y="193"/>
                  </a:cxn>
                  <a:cxn ang="0">
                    <a:pos x="24" y="177"/>
                  </a:cxn>
                  <a:cxn ang="0">
                    <a:pos x="12" y="161"/>
                  </a:cxn>
                  <a:cxn ang="0">
                    <a:pos x="4" y="141"/>
                  </a:cxn>
                  <a:cxn ang="0">
                    <a:pos x="0" y="120"/>
                  </a:cxn>
                  <a:cxn ang="0">
                    <a:pos x="0" y="97"/>
                  </a:cxn>
                  <a:cxn ang="0">
                    <a:pos x="4" y="76"/>
                  </a:cxn>
                  <a:cxn ang="0">
                    <a:pos x="12" y="56"/>
                  </a:cxn>
                  <a:cxn ang="0">
                    <a:pos x="24" y="40"/>
                  </a:cxn>
                  <a:cxn ang="0">
                    <a:pos x="38" y="24"/>
                  </a:cxn>
                  <a:cxn ang="0">
                    <a:pos x="56" y="13"/>
                  </a:cxn>
                  <a:cxn ang="0">
                    <a:pos x="76" y="4"/>
                  </a:cxn>
                  <a:cxn ang="0">
                    <a:pos x="97" y="0"/>
                  </a:cxn>
                </a:cxnLst>
                <a:rect l="0" t="0" r="r" b="b"/>
                <a:pathLst>
                  <a:path w="1278" h="217">
                    <a:moveTo>
                      <a:pt x="108" y="0"/>
                    </a:moveTo>
                    <a:lnTo>
                      <a:pt x="1169" y="0"/>
                    </a:lnTo>
                    <a:lnTo>
                      <a:pt x="1180" y="0"/>
                    </a:lnTo>
                    <a:lnTo>
                      <a:pt x="1190" y="2"/>
                    </a:lnTo>
                    <a:lnTo>
                      <a:pt x="1202" y="4"/>
                    </a:lnTo>
                    <a:lnTo>
                      <a:pt x="1212" y="9"/>
                    </a:lnTo>
                    <a:lnTo>
                      <a:pt x="1220" y="13"/>
                    </a:lnTo>
                    <a:lnTo>
                      <a:pt x="1229" y="19"/>
                    </a:lnTo>
                    <a:lnTo>
                      <a:pt x="1238" y="24"/>
                    </a:lnTo>
                    <a:lnTo>
                      <a:pt x="1246" y="32"/>
                    </a:lnTo>
                    <a:lnTo>
                      <a:pt x="1253" y="40"/>
                    </a:lnTo>
                    <a:lnTo>
                      <a:pt x="1259" y="48"/>
                    </a:lnTo>
                    <a:lnTo>
                      <a:pt x="1265" y="56"/>
                    </a:lnTo>
                    <a:lnTo>
                      <a:pt x="1269" y="66"/>
                    </a:lnTo>
                    <a:lnTo>
                      <a:pt x="1272" y="76"/>
                    </a:lnTo>
                    <a:lnTo>
                      <a:pt x="1276" y="86"/>
                    </a:lnTo>
                    <a:lnTo>
                      <a:pt x="1277" y="97"/>
                    </a:lnTo>
                    <a:lnTo>
                      <a:pt x="1278" y="109"/>
                    </a:lnTo>
                    <a:lnTo>
                      <a:pt x="1277" y="120"/>
                    </a:lnTo>
                    <a:lnTo>
                      <a:pt x="1276" y="131"/>
                    </a:lnTo>
                    <a:lnTo>
                      <a:pt x="1272" y="141"/>
                    </a:lnTo>
                    <a:lnTo>
                      <a:pt x="1269" y="151"/>
                    </a:lnTo>
                    <a:lnTo>
                      <a:pt x="1265" y="161"/>
                    </a:lnTo>
                    <a:lnTo>
                      <a:pt x="1259" y="170"/>
                    </a:lnTo>
                    <a:lnTo>
                      <a:pt x="1253" y="177"/>
                    </a:lnTo>
                    <a:lnTo>
                      <a:pt x="1246" y="185"/>
                    </a:lnTo>
                    <a:lnTo>
                      <a:pt x="1238" y="193"/>
                    </a:lnTo>
                    <a:lnTo>
                      <a:pt x="1229" y="198"/>
                    </a:lnTo>
                    <a:lnTo>
                      <a:pt x="1220" y="204"/>
                    </a:lnTo>
                    <a:lnTo>
                      <a:pt x="1212" y="209"/>
                    </a:lnTo>
                    <a:lnTo>
                      <a:pt x="1202" y="213"/>
                    </a:lnTo>
                    <a:lnTo>
                      <a:pt x="1190" y="215"/>
                    </a:lnTo>
                    <a:lnTo>
                      <a:pt x="1180" y="217"/>
                    </a:lnTo>
                    <a:lnTo>
                      <a:pt x="1169" y="217"/>
                    </a:lnTo>
                    <a:lnTo>
                      <a:pt x="108" y="217"/>
                    </a:lnTo>
                    <a:lnTo>
                      <a:pt x="97" y="217"/>
                    </a:lnTo>
                    <a:lnTo>
                      <a:pt x="86" y="215"/>
                    </a:lnTo>
                    <a:lnTo>
                      <a:pt x="76" y="213"/>
                    </a:lnTo>
                    <a:lnTo>
                      <a:pt x="66" y="209"/>
                    </a:lnTo>
                    <a:lnTo>
                      <a:pt x="56" y="204"/>
                    </a:lnTo>
                    <a:lnTo>
                      <a:pt x="47" y="198"/>
                    </a:lnTo>
                    <a:lnTo>
                      <a:pt x="38" y="193"/>
                    </a:lnTo>
                    <a:lnTo>
                      <a:pt x="31" y="185"/>
                    </a:lnTo>
                    <a:lnTo>
                      <a:pt x="24" y="177"/>
                    </a:lnTo>
                    <a:lnTo>
                      <a:pt x="17" y="170"/>
                    </a:lnTo>
                    <a:lnTo>
                      <a:pt x="12" y="161"/>
                    </a:lnTo>
                    <a:lnTo>
                      <a:pt x="7" y="151"/>
                    </a:lnTo>
                    <a:lnTo>
                      <a:pt x="4" y="141"/>
                    </a:lnTo>
                    <a:lnTo>
                      <a:pt x="2" y="131"/>
                    </a:lnTo>
                    <a:lnTo>
                      <a:pt x="0" y="120"/>
                    </a:lnTo>
                    <a:lnTo>
                      <a:pt x="0" y="109"/>
                    </a:lnTo>
                    <a:lnTo>
                      <a:pt x="0" y="97"/>
                    </a:lnTo>
                    <a:lnTo>
                      <a:pt x="2" y="86"/>
                    </a:lnTo>
                    <a:lnTo>
                      <a:pt x="4" y="76"/>
                    </a:lnTo>
                    <a:lnTo>
                      <a:pt x="7" y="66"/>
                    </a:lnTo>
                    <a:lnTo>
                      <a:pt x="12" y="56"/>
                    </a:lnTo>
                    <a:lnTo>
                      <a:pt x="17" y="48"/>
                    </a:lnTo>
                    <a:lnTo>
                      <a:pt x="24" y="40"/>
                    </a:lnTo>
                    <a:lnTo>
                      <a:pt x="31" y="32"/>
                    </a:lnTo>
                    <a:lnTo>
                      <a:pt x="38" y="24"/>
                    </a:lnTo>
                    <a:lnTo>
                      <a:pt x="47" y="19"/>
                    </a:lnTo>
                    <a:lnTo>
                      <a:pt x="56" y="13"/>
                    </a:lnTo>
                    <a:lnTo>
                      <a:pt x="66" y="9"/>
                    </a:lnTo>
                    <a:lnTo>
                      <a:pt x="76" y="4"/>
                    </a:lnTo>
                    <a:lnTo>
                      <a:pt x="86" y="2"/>
                    </a:lnTo>
                    <a:lnTo>
                      <a:pt x="97" y="0"/>
                    </a:lnTo>
                    <a:lnTo>
                      <a:pt x="108" y="0"/>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2" name="Freeform 52"/>
              <p:cNvSpPr>
                <a:spLocks/>
              </p:cNvSpPr>
              <p:nvPr/>
            </p:nvSpPr>
            <p:spPr bwMode="gray">
              <a:xfrm>
                <a:off x="10455678" y="2964812"/>
                <a:ext cx="28575" cy="28575"/>
              </a:xfrm>
              <a:custGeom>
                <a:avLst/>
                <a:gdLst/>
                <a:ahLst/>
                <a:cxnLst>
                  <a:cxn ang="0">
                    <a:pos x="101" y="182"/>
                  </a:cxn>
                  <a:cxn ang="0">
                    <a:pos x="119" y="179"/>
                  </a:cxn>
                  <a:cxn ang="0">
                    <a:pos x="135" y="172"/>
                  </a:cxn>
                  <a:cxn ang="0">
                    <a:pos x="150" y="162"/>
                  </a:cxn>
                  <a:cxn ang="0">
                    <a:pos x="162" y="150"/>
                  </a:cxn>
                  <a:cxn ang="0">
                    <a:pos x="172" y="136"/>
                  </a:cxn>
                  <a:cxn ang="0">
                    <a:pos x="179" y="119"/>
                  </a:cxn>
                  <a:cxn ang="0">
                    <a:pos x="182" y="101"/>
                  </a:cxn>
                  <a:cxn ang="0">
                    <a:pos x="182" y="83"/>
                  </a:cxn>
                  <a:cxn ang="0">
                    <a:pos x="179" y="65"/>
                  </a:cxn>
                  <a:cxn ang="0">
                    <a:pos x="172" y="48"/>
                  </a:cxn>
                  <a:cxn ang="0">
                    <a:pos x="162" y="34"/>
                  </a:cxn>
                  <a:cxn ang="0">
                    <a:pos x="150" y="22"/>
                  </a:cxn>
                  <a:cxn ang="0">
                    <a:pos x="135" y="12"/>
                  </a:cxn>
                  <a:cxn ang="0">
                    <a:pos x="119" y="5"/>
                  </a:cxn>
                  <a:cxn ang="0">
                    <a:pos x="101" y="2"/>
                  </a:cxn>
                  <a:cxn ang="0">
                    <a:pos x="82" y="2"/>
                  </a:cxn>
                  <a:cxn ang="0">
                    <a:pos x="64" y="5"/>
                  </a:cxn>
                  <a:cxn ang="0">
                    <a:pos x="48" y="12"/>
                  </a:cxn>
                  <a:cxn ang="0">
                    <a:pos x="33" y="22"/>
                  </a:cxn>
                  <a:cxn ang="0">
                    <a:pos x="21" y="34"/>
                  </a:cxn>
                  <a:cxn ang="0">
                    <a:pos x="11" y="48"/>
                  </a:cxn>
                  <a:cxn ang="0">
                    <a:pos x="4" y="65"/>
                  </a:cxn>
                  <a:cxn ang="0">
                    <a:pos x="0" y="83"/>
                  </a:cxn>
                  <a:cxn ang="0">
                    <a:pos x="0" y="101"/>
                  </a:cxn>
                  <a:cxn ang="0">
                    <a:pos x="4" y="119"/>
                  </a:cxn>
                  <a:cxn ang="0">
                    <a:pos x="11" y="136"/>
                  </a:cxn>
                  <a:cxn ang="0">
                    <a:pos x="21" y="150"/>
                  </a:cxn>
                  <a:cxn ang="0">
                    <a:pos x="33" y="162"/>
                  </a:cxn>
                  <a:cxn ang="0">
                    <a:pos x="48" y="172"/>
                  </a:cxn>
                  <a:cxn ang="0">
                    <a:pos x="64" y="179"/>
                  </a:cxn>
                  <a:cxn ang="0">
                    <a:pos x="82" y="182"/>
                  </a:cxn>
                </a:cxnLst>
                <a:rect l="0" t="0" r="r" b="b"/>
                <a:pathLst>
                  <a:path w="183" h="184">
                    <a:moveTo>
                      <a:pt x="91" y="184"/>
                    </a:moveTo>
                    <a:lnTo>
                      <a:pt x="101" y="182"/>
                    </a:lnTo>
                    <a:lnTo>
                      <a:pt x="110" y="181"/>
                    </a:lnTo>
                    <a:lnTo>
                      <a:pt x="119" y="179"/>
                    </a:lnTo>
                    <a:lnTo>
                      <a:pt x="126" y="176"/>
                    </a:lnTo>
                    <a:lnTo>
                      <a:pt x="135" y="172"/>
                    </a:lnTo>
                    <a:lnTo>
                      <a:pt x="142" y="168"/>
                    </a:lnTo>
                    <a:lnTo>
                      <a:pt x="150" y="162"/>
                    </a:lnTo>
                    <a:lnTo>
                      <a:pt x="156" y="157"/>
                    </a:lnTo>
                    <a:lnTo>
                      <a:pt x="162" y="150"/>
                    </a:lnTo>
                    <a:lnTo>
                      <a:pt x="167" y="144"/>
                    </a:lnTo>
                    <a:lnTo>
                      <a:pt x="172" y="136"/>
                    </a:lnTo>
                    <a:lnTo>
                      <a:pt x="175" y="128"/>
                    </a:lnTo>
                    <a:lnTo>
                      <a:pt x="179" y="119"/>
                    </a:lnTo>
                    <a:lnTo>
                      <a:pt x="181" y="110"/>
                    </a:lnTo>
                    <a:lnTo>
                      <a:pt x="182" y="101"/>
                    </a:lnTo>
                    <a:lnTo>
                      <a:pt x="183" y="93"/>
                    </a:lnTo>
                    <a:lnTo>
                      <a:pt x="182" y="83"/>
                    </a:lnTo>
                    <a:lnTo>
                      <a:pt x="181" y="74"/>
                    </a:lnTo>
                    <a:lnTo>
                      <a:pt x="179" y="65"/>
                    </a:lnTo>
                    <a:lnTo>
                      <a:pt x="175" y="57"/>
                    </a:lnTo>
                    <a:lnTo>
                      <a:pt x="172" y="48"/>
                    </a:lnTo>
                    <a:lnTo>
                      <a:pt x="167" y="42"/>
                    </a:lnTo>
                    <a:lnTo>
                      <a:pt x="162" y="34"/>
                    </a:lnTo>
                    <a:lnTo>
                      <a:pt x="156" y="27"/>
                    </a:lnTo>
                    <a:lnTo>
                      <a:pt x="150" y="22"/>
                    </a:lnTo>
                    <a:lnTo>
                      <a:pt x="142" y="16"/>
                    </a:lnTo>
                    <a:lnTo>
                      <a:pt x="135" y="12"/>
                    </a:lnTo>
                    <a:lnTo>
                      <a:pt x="126" y="8"/>
                    </a:lnTo>
                    <a:lnTo>
                      <a:pt x="119" y="5"/>
                    </a:lnTo>
                    <a:lnTo>
                      <a:pt x="110" y="3"/>
                    </a:lnTo>
                    <a:lnTo>
                      <a:pt x="101" y="2"/>
                    </a:lnTo>
                    <a:lnTo>
                      <a:pt x="91" y="0"/>
                    </a:lnTo>
                    <a:lnTo>
                      <a:pt x="82" y="2"/>
                    </a:lnTo>
                    <a:lnTo>
                      <a:pt x="73" y="3"/>
                    </a:lnTo>
                    <a:lnTo>
                      <a:pt x="64" y="5"/>
                    </a:lnTo>
                    <a:lnTo>
                      <a:pt x="55" y="8"/>
                    </a:lnTo>
                    <a:lnTo>
                      <a:pt x="48" y="12"/>
                    </a:lnTo>
                    <a:lnTo>
                      <a:pt x="40" y="16"/>
                    </a:lnTo>
                    <a:lnTo>
                      <a:pt x="33" y="22"/>
                    </a:lnTo>
                    <a:lnTo>
                      <a:pt x="27" y="27"/>
                    </a:lnTo>
                    <a:lnTo>
                      <a:pt x="21" y="34"/>
                    </a:lnTo>
                    <a:lnTo>
                      <a:pt x="16" y="42"/>
                    </a:lnTo>
                    <a:lnTo>
                      <a:pt x="11" y="48"/>
                    </a:lnTo>
                    <a:lnTo>
                      <a:pt x="7" y="57"/>
                    </a:lnTo>
                    <a:lnTo>
                      <a:pt x="4" y="65"/>
                    </a:lnTo>
                    <a:lnTo>
                      <a:pt x="2" y="74"/>
                    </a:lnTo>
                    <a:lnTo>
                      <a:pt x="0" y="83"/>
                    </a:lnTo>
                    <a:lnTo>
                      <a:pt x="0" y="93"/>
                    </a:lnTo>
                    <a:lnTo>
                      <a:pt x="0" y="101"/>
                    </a:lnTo>
                    <a:lnTo>
                      <a:pt x="2" y="110"/>
                    </a:lnTo>
                    <a:lnTo>
                      <a:pt x="4" y="119"/>
                    </a:lnTo>
                    <a:lnTo>
                      <a:pt x="7" y="128"/>
                    </a:lnTo>
                    <a:lnTo>
                      <a:pt x="11" y="136"/>
                    </a:lnTo>
                    <a:lnTo>
                      <a:pt x="16" y="144"/>
                    </a:lnTo>
                    <a:lnTo>
                      <a:pt x="21" y="150"/>
                    </a:lnTo>
                    <a:lnTo>
                      <a:pt x="27" y="157"/>
                    </a:lnTo>
                    <a:lnTo>
                      <a:pt x="33" y="162"/>
                    </a:lnTo>
                    <a:lnTo>
                      <a:pt x="40" y="168"/>
                    </a:lnTo>
                    <a:lnTo>
                      <a:pt x="48" y="172"/>
                    </a:lnTo>
                    <a:lnTo>
                      <a:pt x="55" y="176"/>
                    </a:lnTo>
                    <a:lnTo>
                      <a:pt x="64" y="179"/>
                    </a:lnTo>
                    <a:lnTo>
                      <a:pt x="73" y="181"/>
                    </a:lnTo>
                    <a:lnTo>
                      <a:pt x="82" y="182"/>
                    </a:lnTo>
                    <a:lnTo>
                      <a:pt x="91" y="184"/>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3" name="Freeform 53"/>
              <p:cNvSpPr>
                <a:spLocks/>
              </p:cNvSpPr>
              <p:nvPr/>
            </p:nvSpPr>
            <p:spPr bwMode="gray">
              <a:xfrm>
                <a:off x="10495365" y="2964812"/>
                <a:ext cx="30163" cy="28575"/>
              </a:xfrm>
              <a:custGeom>
                <a:avLst/>
                <a:gdLst/>
                <a:ahLst/>
                <a:cxnLst>
                  <a:cxn ang="0">
                    <a:pos x="101" y="182"/>
                  </a:cxn>
                  <a:cxn ang="0">
                    <a:pos x="119" y="179"/>
                  </a:cxn>
                  <a:cxn ang="0">
                    <a:pos x="135" y="172"/>
                  </a:cxn>
                  <a:cxn ang="0">
                    <a:pos x="150" y="162"/>
                  </a:cxn>
                  <a:cxn ang="0">
                    <a:pos x="162" y="150"/>
                  </a:cxn>
                  <a:cxn ang="0">
                    <a:pos x="172" y="136"/>
                  </a:cxn>
                  <a:cxn ang="0">
                    <a:pos x="178" y="119"/>
                  </a:cxn>
                  <a:cxn ang="0">
                    <a:pos x="182" y="101"/>
                  </a:cxn>
                  <a:cxn ang="0">
                    <a:pos x="182" y="83"/>
                  </a:cxn>
                  <a:cxn ang="0">
                    <a:pos x="178" y="65"/>
                  </a:cxn>
                  <a:cxn ang="0">
                    <a:pos x="172" y="48"/>
                  </a:cxn>
                  <a:cxn ang="0">
                    <a:pos x="162" y="34"/>
                  </a:cxn>
                  <a:cxn ang="0">
                    <a:pos x="150" y="22"/>
                  </a:cxn>
                  <a:cxn ang="0">
                    <a:pos x="135" y="12"/>
                  </a:cxn>
                  <a:cxn ang="0">
                    <a:pos x="119" y="5"/>
                  </a:cxn>
                  <a:cxn ang="0">
                    <a:pos x="101" y="2"/>
                  </a:cxn>
                  <a:cxn ang="0">
                    <a:pos x="82" y="2"/>
                  </a:cxn>
                  <a:cxn ang="0">
                    <a:pos x="64" y="5"/>
                  </a:cxn>
                  <a:cxn ang="0">
                    <a:pos x="48" y="12"/>
                  </a:cxn>
                  <a:cxn ang="0">
                    <a:pos x="33" y="22"/>
                  </a:cxn>
                  <a:cxn ang="0">
                    <a:pos x="21" y="34"/>
                  </a:cxn>
                  <a:cxn ang="0">
                    <a:pos x="11" y="48"/>
                  </a:cxn>
                  <a:cxn ang="0">
                    <a:pos x="4" y="65"/>
                  </a:cxn>
                  <a:cxn ang="0">
                    <a:pos x="1" y="83"/>
                  </a:cxn>
                  <a:cxn ang="0">
                    <a:pos x="1" y="101"/>
                  </a:cxn>
                  <a:cxn ang="0">
                    <a:pos x="4" y="119"/>
                  </a:cxn>
                  <a:cxn ang="0">
                    <a:pos x="11" y="136"/>
                  </a:cxn>
                  <a:cxn ang="0">
                    <a:pos x="21" y="150"/>
                  </a:cxn>
                  <a:cxn ang="0">
                    <a:pos x="33" y="162"/>
                  </a:cxn>
                  <a:cxn ang="0">
                    <a:pos x="48" y="172"/>
                  </a:cxn>
                  <a:cxn ang="0">
                    <a:pos x="64" y="179"/>
                  </a:cxn>
                  <a:cxn ang="0">
                    <a:pos x="82" y="182"/>
                  </a:cxn>
                </a:cxnLst>
                <a:rect l="0" t="0" r="r" b="b"/>
                <a:pathLst>
                  <a:path w="183" h="184">
                    <a:moveTo>
                      <a:pt x="92" y="184"/>
                    </a:moveTo>
                    <a:lnTo>
                      <a:pt x="101" y="182"/>
                    </a:lnTo>
                    <a:lnTo>
                      <a:pt x="110" y="181"/>
                    </a:lnTo>
                    <a:lnTo>
                      <a:pt x="119" y="179"/>
                    </a:lnTo>
                    <a:lnTo>
                      <a:pt x="127" y="176"/>
                    </a:lnTo>
                    <a:lnTo>
                      <a:pt x="135" y="172"/>
                    </a:lnTo>
                    <a:lnTo>
                      <a:pt x="142" y="168"/>
                    </a:lnTo>
                    <a:lnTo>
                      <a:pt x="150" y="162"/>
                    </a:lnTo>
                    <a:lnTo>
                      <a:pt x="156" y="157"/>
                    </a:lnTo>
                    <a:lnTo>
                      <a:pt x="162" y="150"/>
                    </a:lnTo>
                    <a:lnTo>
                      <a:pt x="167" y="144"/>
                    </a:lnTo>
                    <a:lnTo>
                      <a:pt x="172" y="136"/>
                    </a:lnTo>
                    <a:lnTo>
                      <a:pt x="175" y="128"/>
                    </a:lnTo>
                    <a:lnTo>
                      <a:pt x="178" y="119"/>
                    </a:lnTo>
                    <a:lnTo>
                      <a:pt x="181" y="110"/>
                    </a:lnTo>
                    <a:lnTo>
                      <a:pt x="182" y="101"/>
                    </a:lnTo>
                    <a:lnTo>
                      <a:pt x="183" y="93"/>
                    </a:lnTo>
                    <a:lnTo>
                      <a:pt x="182" y="83"/>
                    </a:lnTo>
                    <a:lnTo>
                      <a:pt x="181" y="74"/>
                    </a:lnTo>
                    <a:lnTo>
                      <a:pt x="178" y="65"/>
                    </a:lnTo>
                    <a:lnTo>
                      <a:pt x="175" y="57"/>
                    </a:lnTo>
                    <a:lnTo>
                      <a:pt x="172" y="48"/>
                    </a:lnTo>
                    <a:lnTo>
                      <a:pt x="167" y="42"/>
                    </a:lnTo>
                    <a:lnTo>
                      <a:pt x="162" y="34"/>
                    </a:lnTo>
                    <a:lnTo>
                      <a:pt x="156" y="27"/>
                    </a:lnTo>
                    <a:lnTo>
                      <a:pt x="150" y="22"/>
                    </a:lnTo>
                    <a:lnTo>
                      <a:pt x="142" y="16"/>
                    </a:lnTo>
                    <a:lnTo>
                      <a:pt x="135" y="12"/>
                    </a:lnTo>
                    <a:lnTo>
                      <a:pt x="127" y="8"/>
                    </a:lnTo>
                    <a:lnTo>
                      <a:pt x="119" y="5"/>
                    </a:lnTo>
                    <a:lnTo>
                      <a:pt x="110" y="3"/>
                    </a:lnTo>
                    <a:lnTo>
                      <a:pt x="101" y="2"/>
                    </a:lnTo>
                    <a:lnTo>
                      <a:pt x="92" y="0"/>
                    </a:lnTo>
                    <a:lnTo>
                      <a:pt x="82" y="2"/>
                    </a:lnTo>
                    <a:lnTo>
                      <a:pt x="73" y="3"/>
                    </a:lnTo>
                    <a:lnTo>
                      <a:pt x="64" y="5"/>
                    </a:lnTo>
                    <a:lnTo>
                      <a:pt x="55" y="8"/>
                    </a:lnTo>
                    <a:lnTo>
                      <a:pt x="48" y="12"/>
                    </a:lnTo>
                    <a:lnTo>
                      <a:pt x="40" y="16"/>
                    </a:lnTo>
                    <a:lnTo>
                      <a:pt x="33" y="22"/>
                    </a:lnTo>
                    <a:lnTo>
                      <a:pt x="26" y="27"/>
                    </a:lnTo>
                    <a:lnTo>
                      <a:pt x="21" y="34"/>
                    </a:lnTo>
                    <a:lnTo>
                      <a:pt x="15" y="42"/>
                    </a:lnTo>
                    <a:lnTo>
                      <a:pt x="11" y="48"/>
                    </a:lnTo>
                    <a:lnTo>
                      <a:pt x="8" y="57"/>
                    </a:lnTo>
                    <a:lnTo>
                      <a:pt x="4" y="65"/>
                    </a:lnTo>
                    <a:lnTo>
                      <a:pt x="2" y="74"/>
                    </a:lnTo>
                    <a:lnTo>
                      <a:pt x="1" y="83"/>
                    </a:lnTo>
                    <a:lnTo>
                      <a:pt x="0" y="93"/>
                    </a:lnTo>
                    <a:lnTo>
                      <a:pt x="1" y="101"/>
                    </a:lnTo>
                    <a:lnTo>
                      <a:pt x="2" y="110"/>
                    </a:lnTo>
                    <a:lnTo>
                      <a:pt x="4" y="119"/>
                    </a:lnTo>
                    <a:lnTo>
                      <a:pt x="8" y="128"/>
                    </a:lnTo>
                    <a:lnTo>
                      <a:pt x="11" y="136"/>
                    </a:lnTo>
                    <a:lnTo>
                      <a:pt x="15" y="144"/>
                    </a:lnTo>
                    <a:lnTo>
                      <a:pt x="21" y="150"/>
                    </a:lnTo>
                    <a:lnTo>
                      <a:pt x="26" y="157"/>
                    </a:lnTo>
                    <a:lnTo>
                      <a:pt x="33" y="162"/>
                    </a:lnTo>
                    <a:lnTo>
                      <a:pt x="40" y="168"/>
                    </a:lnTo>
                    <a:lnTo>
                      <a:pt x="48" y="172"/>
                    </a:lnTo>
                    <a:lnTo>
                      <a:pt x="55" y="176"/>
                    </a:lnTo>
                    <a:lnTo>
                      <a:pt x="64" y="179"/>
                    </a:lnTo>
                    <a:lnTo>
                      <a:pt x="73" y="181"/>
                    </a:lnTo>
                    <a:lnTo>
                      <a:pt x="82" y="182"/>
                    </a:lnTo>
                    <a:lnTo>
                      <a:pt x="92" y="184"/>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4" name="Freeform 54"/>
              <p:cNvSpPr>
                <a:spLocks/>
              </p:cNvSpPr>
              <p:nvPr/>
            </p:nvSpPr>
            <p:spPr bwMode="gray">
              <a:xfrm>
                <a:off x="10536640" y="2964812"/>
                <a:ext cx="28575" cy="28575"/>
              </a:xfrm>
              <a:custGeom>
                <a:avLst/>
                <a:gdLst/>
                <a:ahLst/>
                <a:cxnLst>
                  <a:cxn ang="0">
                    <a:pos x="101" y="182"/>
                  </a:cxn>
                  <a:cxn ang="0">
                    <a:pos x="118" y="179"/>
                  </a:cxn>
                  <a:cxn ang="0">
                    <a:pos x="135" y="172"/>
                  </a:cxn>
                  <a:cxn ang="0">
                    <a:pos x="149" y="162"/>
                  </a:cxn>
                  <a:cxn ang="0">
                    <a:pos x="162" y="150"/>
                  </a:cxn>
                  <a:cxn ang="0">
                    <a:pos x="172" y="136"/>
                  </a:cxn>
                  <a:cxn ang="0">
                    <a:pos x="178" y="119"/>
                  </a:cxn>
                  <a:cxn ang="0">
                    <a:pos x="183" y="101"/>
                  </a:cxn>
                  <a:cxn ang="0">
                    <a:pos x="183" y="83"/>
                  </a:cxn>
                  <a:cxn ang="0">
                    <a:pos x="178" y="65"/>
                  </a:cxn>
                  <a:cxn ang="0">
                    <a:pos x="172" y="48"/>
                  </a:cxn>
                  <a:cxn ang="0">
                    <a:pos x="162" y="34"/>
                  </a:cxn>
                  <a:cxn ang="0">
                    <a:pos x="149" y="22"/>
                  </a:cxn>
                  <a:cxn ang="0">
                    <a:pos x="135" y="12"/>
                  </a:cxn>
                  <a:cxn ang="0">
                    <a:pos x="118" y="5"/>
                  </a:cxn>
                  <a:cxn ang="0">
                    <a:pos x="101" y="2"/>
                  </a:cxn>
                  <a:cxn ang="0">
                    <a:pos x="82" y="2"/>
                  </a:cxn>
                  <a:cxn ang="0">
                    <a:pos x="64" y="5"/>
                  </a:cxn>
                  <a:cxn ang="0">
                    <a:pos x="47" y="12"/>
                  </a:cxn>
                  <a:cxn ang="0">
                    <a:pos x="33" y="22"/>
                  </a:cxn>
                  <a:cxn ang="0">
                    <a:pos x="21" y="34"/>
                  </a:cxn>
                  <a:cxn ang="0">
                    <a:pos x="11" y="48"/>
                  </a:cxn>
                  <a:cxn ang="0">
                    <a:pos x="4" y="65"/>
                  </a:cxn>
                  <a:cxn ang="0">
                    <a:pos x="1" y="83"/>
                  </a:cxn>
                  <a:cxn ang="0">
                    <a:pos x="1" y="101"/>
                  </a:cxn>
                  <a:cxn ang="0">
                    <a:pos x="4" y="119"/>
                  </a:cxn>
                  <a:cxn ang="0">
                    <a:pos x="11" y="136"/>
                  </a:cxn>
                  <a:cxn ang="0">
                    <a:pos x="21" y="150"/>
                  </a:cxn>
                  <a:cxn ang="0">
                    <a:pos x="33" y="162"/>
                  </a:cxn>
                  <a:cxn ang="0">
                    <a:pos x="47" y="172"/>
                  </a:cxn>
                  <a:cxn ang="0">
                    <a:pos x="64" y="179"/>
                  </a:cxn>
                  <a:cxn ang="0">
                    <a:pos x="82" y="182"/>
                  </a:cxn>
                </a:cxnLst>
                <a:rect l="0" t="0" r="r" b="b"/>
                <a:pathLst>
                  <a:path w="183" h="184">
                    <a:moveTo>
                      <a:pt x="92" y="184"/>
                    </a:moveTo>
                    <a:lnTo>
                      <a:pt x="101" y="182"/>
                    </a:lnTo>
                    <a:lnTo>
                      <a:pt x="109" y="181"/>
                    </a:lnTo>
                    <a:lnTo>
                      <a:pt x="118" y="179"/>
                    </a:lnTo>
                    <a:lnTo>
                      <a:pt x="127" y="176"/>
                    </a:lnTo>
                    <a:lnTo>
                      <a:pt x="135" y="172"/>
                    </a:lnTo>
                    <a:lnTo>
                      <a:pt x="143" y="168"/>
                    </a:lnTo>
                    <a:lnTo>
                      <a:pt x="149" y="162"/>
                    </a:lnTo>
                    <a:lnTo>
                      <a:pt x="156" y="157"/>
                    </a:lnTo>
                    <a:lnTo>
                      <a:pt x="162" y="150"/>
                    </a:lnTo>
                    <a:lnTo>
                      <a:pt x="167" y="144"/>
                    </a:lnTo>
                    <a:lnTo>
                      <a:pt x="172" y="136"/>
                    </a:lnTo>
                    <a:lnTo>
                      <a:pt x="176" y="128"/>
                    </a:lnTo>
                    <a:lnTo>
                      <a:pt x="178" y="119"/>
                    </a:lnTo>
                    <a:lnTo>
                      <a:pt x="180" y="110"/>
                    </a:lnTo>
                    <a:lnTo>
                      <a:pt x="183" y="101"/>
                    </a:lnTo>
                    <a:lnTo>
                      <a:pt x="183" y="93"/>
                    </a:lnTo>
                    <a:lnTo>
                      <a:pt x="183" y="83"/>
                    </a:lnTo>
                    <a:lnTo>
                      <a:pt x="180" y="74"/>
                    </a:lnTo>
                    <a:lnTo>
                      <a:pt x="178" y="65"/>
                    </a:lnTo>
                    <a:lnTo>
                      <a:pt x="176" y="57"/>
                    </a:lnTo>
                    <a:lnTo>
                      <a:pt x="172" y="48"/>
                    </a:lnTo>
                    <a:lnTo>
                      <a:pt x="167" y="42"/>
                    </a:lnTo>
                    <a:lnTo>
                      <a:pt x="162" y="34"/>
                    </a:lnTo>
                    <a:lnTo>
                      <a:pt x="156" y="27"/>
                    </a:lnTo>
                    <a:lnTo>
                      <a:pt x="149" y="22"/>
                    </a:lnTo>
                    <a:lnTo>
                      <a:pt x="143" y="16"/>
                    </a:lnTo>
                    <a:lnTo>
                      <a:pt x="135" y="12"/>
                    </a:lnTo>
                    <a:lnTo>
                      <a:pt x="127" y="8"/>
                    </a:lnTo>
                    <a:lnTo>
                      <a:pt x="118" y="5"/>
                    </a:lnTo>
                    <a:lnTo>
                      <a:pt x="109" y="3"/>
                    </a:lnTo>
                    <a:lnTo>
                      <a:pt x="101" y="2"/>
                    </a:lnTo>
                    <a:lnTo>
                      <a:pt x="92" y="0"/>
                    </a:lnTo>
                    <a:lnTo>
                      <a:pt x="82" y="2"/>
                    </a:lnTo>
                    <a:lnTo>
                      <a:pt x="73" y="3"/>
                    </a:lnTo>
                    <a:lnTo>
                      <a:pt x="64" y="5"/>
                    </a:lnTo>
                    <a:lnTo>
                      <a:pt x="56" y="8"/>
                    </a:lnTo>
                    <a:lnTo>
                      <a:pt x="47" y="12"/>
                    </a:lnTo>
                    <a:lnTo>
                      <a:pt x="41" y="16"/>
                    </a:lnTo>
                    <a:lnTo>
                      <a:pt x="33" y="22"/>
                    </a:lnTo>
                    <a:lnTo>
                      <a:pt x="26" y="27"/>
                    </a:lnTo>
                    <a:lnTo>
                      <a:pt x="21" y="34"/>
                    </a:lnTo>
                    <a:lnTo>
                      <a:pt x="15" y="42"/>
                    </a:lnTo>
                    <a:lnTo>
                      <a:pt x="11" y="48"/>
                    </a:lnTo>
                    <a:lnTo>
                      <a:pt x="7" y="57"/>
                    </a:lnTo>
                    <a:lnTo>
                      <a:pt x="4" y="65"/>
                    </a:lnTo>
                    <a:lnTo>
                      <a:pt x="2" y="74"/>
                    </a:lnTo>
                    <a:lnTo>
                      <a:pt x="1" y="83"/>
                    </a:lnTo>
                    <a:lnTo>
                      <a:pt x="0" y="93"/>
                    </a:lnTo>
                    <a:lnTo>
                      <a:pt x="1" y="101"/>
                    </a:lnTo>
                    <a:lnTo>
                      <a:pt x="2" y="110"/>
                    </a:lnTo>
                    <a:lnTo>
                      <a:pt x="4" y="119"/>
                    </a:lnTo>
                    <a:lnTo>
                      <a:pt x="7" y="128"/>
                    </a:lnTo>
                    <a:lnTo>
                      <a:pt x="11" y="136"/>
                    </a:lnTo>
                    <a:lnTo>
                      <a:pt x="15" y="144"/>
                    </a:lnTo>
                    <a:lnTo>
                      <a:pt x="21" y="150"/>
                    </a:lnTo>
                    <a:lnTo>
                      <a:pt x="26" y="157"/>
                    </a:lnTo>
                    <a:lnTo>
                      <a:pt x="33" y="162"/>
                    </a:lnTo>
                    <a:lnTo>
                      <a:pt x="41" y="168"/>
                    </a:lnTo>
                    <a:lnTo>
                      <a:pt x="47" y="172"/>
                    </a:lnTo>
                    <a:lnTo>
                      <a:pt x="56" y="176"/>
                    </a:lnTo>
                    <a:lnTo>
                      <a:pt x="64" y="179"/>
                    </a:lnTo>
                    <a:lnTo>
                      <a:pt x="73" y="181"/>
                    </a:lnTo>
                    <a:lnTo>
                      <a:pt x="82" y="182"/>
                    </a:lnTo>
                    <a:lnTo>
                      <a:pt x="92" y="184"/>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5" name="Freeform 55"/>
              <p:cNvSpPr>
                <a:spLocks/>
              </p:cNvSpPr>
              <p:nvPr/>
            </p:nvSpPr>
            <p:spPr bwMode="gray">
              <a:xfrm>
                <a:off x="10576328" y="2964812"/>
                <a:ext cx="28575" cy="28575"/>
              </a:xfrm>
              <a:custGeom>
                <a:avLst/>
                <a:gdLst/>
                <a:ahLst/>
                <a:cxnLst>
                  <a:cxn ang="0">
                    <a:pos x="100" y="182"/>
                  </a:cxn>
                  <a:cxn ang="0">
                    <a:pos x="118" y="179"/>
                  </a:cxn>
                  <a:cxn ang="0">
                    <a:pos x="135" y="172"/>
                  </a:cxn>
                  <a:cxn ang="0">
                    <a:pos x="149" y="162"/>
                  </a:cxn>
                  <a:cxn ang="0">
                    <a:pos x="161" y="150"/>
                  </a:cxn>
                  <a:cxn ang="0">
                    <a:pos x="171" y="136"/>
                  </a:cxn>
                  <a:cxn ang="0">
                    <a:pos x="178" y="119"/>
                  </a:cxn>
                  <a:cxn ang="0">
                    <a:pos x="182" y="101"/>
                  </a:cxn>
                  <a:cxn ang="0">
                    <a:pos x="182" y="83"/>
                  </a:cxn>
                  <a:cxn ang="0">
                    <a:pos x="178" y="65"/>
                  </a:cxn>
                  <a:cxn ang="0">
                    <a:pos x="171" y="48"/>
                  </a:cxn>
                  <a:cxn ang="0">
                    <a:pos x="161" y="34"/>
                  </a:cxn>
                  <a:cxn ang="0">
                    <a:pos x="149" y="22"/>
                  </a:cxn>
                  <a:cxn ang="0">
                    <a:pos x="135" y="12"/>
                  </a:cxn>
                  <a:cxn ang="0">
                    <a:pos x="118" y="5"/>
                  </a:cxn>
                  <a:cxn ang="0">
                    <a:pos x="100" y="2"/>
                  </a:cxn>
                  <a:cxn ang="0">
                    <a:pos x="82" y="2"/>
                  </a:cxn>
                  <a:cxn ang="0">
                    <a:pos x="64" y="5"/>
                  </a:cxn>
                  <a:cxn ang="0">
                    <a:pos x="48" y="12"/>
                  </a:cxn>
                  <a:cxn ang="0">
                    <a:pos x="33" y="22"/>
                  </a:cxn>
                  <a:cxn ang="0">
                    <a:pos x="21" y="34"/>
                  </a:cxn>
                  <a:cxn ang="0">
                    <a:pos x="11" y="48"/>
                  </a:cxn>
                  <a:cxn ang="0">
                    <a:pos x="4" y="65"/>
                  </a:cxn>
                  <a:cxn ang="0">
                    <a:pos x="1" y="83"/>
                  </a:cxn>
                  <a:cxn ang="0">
                    <a:pos x="1" y="101"/>
                  </a:cxn>
                  <a:cxn ang="0">
                    <a:pos x="4" y="119"/>
                  </a:cxn>
                  <a:cxn ang="0">
                    <a:pos x="11" y="136"/>
                  </a:cxn>
                  <a:cxn ang="0">
                    <a:pos x="21" y="150"/>
                  </a:cxn>
                  <a:cxn ang="0">
                    <a:pos x="33" y="162"/>
                  </a:cxn>
                  <a:cxn ang="0">
                    <a:pos x="48" y="172"/>
                  </a:cxn>
                  <a:cxn ang="0">
                    <a:pos x="64" y="179"/>
                  </a:cxn>
                  <a:cxn ang="0">
                    <a:pos x="82" y="182"/>
                  </a:cxn>
                </a:cxnLst>
                <a:rect l="0" t="0" r="r" b="b"/>
                <a:pathLst>
                  <a:path w="182" h="184">
                    <a:moveTo>
                      <a:pt x="92" y="184"/>
                    </a:moveTo>
                    <a:lnTo>
                      <a:pt x="100" y="182"/>
                    </a:lnTo>
                    <a:lnTo>
                      <a:pt x="109" y="181"/>
                    </a:lnTo>
                    <a:lnTo>
                      <a:pt x="118" y="179"/>
                    </a:lnTo>
                    <a:lnTo>
                      <a:pt x="127" y="176"/>
                    </a:lnTo>
                    <a:lnTo>
                      <a:pt x="135" y="172"/>
                    </a:lnTo>
                    <a:lnTo>
                      <a:pt x="143" y="168"/>
                    </a:lnTo>
                    <a:lnTo>
                      <a:pt x="149" y="162"/>
                    </a:lnTo>
                    <a:lnTo>
                      <a:pt x="156" y="157"/>
                    </a:lnTo>
                    <a:lnTo>
                      <a:pt x="161" y="150"/>
                    </a:lnTo>
                    <a:lnTo>
                      <a:pt x="167" y="144"/>
                    </a:lnTo>
                    <a:lnTo>
                      <a:pt x="171" y="136"/>
                    </a:lnTo>
                    <a:lnTo>
                      <a:pt x="176" y="128"/>
                    </a:lnTo>
                    <a:lnTo>
                      <a:pt x="178" y="119"/>
                    </a:lnTo>
                    <a:lnTo>
                      <a:pt x="180" y="110"/>
                    </a:lnTo>
                    <a:lnTo>
                      <a:pt x="182" y="101"/>
                    </a:lnTo>
                    <a:lnTo>
                      <a:pt x="182" y="93"/>
                    </a:lnTo>
                    <a:lnTo>
                      <a:pt x="182" y="83"/>
                    </a:lnTo>
                    <a:lnTo>
                      <a:pt x="180" y="74"/>
                    </a:lnTo>
                    <a:lnTo>
                      <a:pt x="178" y="65"/>
                    </a:lnTo>
                    <a:lnTo>
                      <a:pt x="176" y="57"/>
                    </a:lnTo>
                    <a:lnTo>
                      <a:pt x="171" y="48"/>
                    </a:lnTo>
                    <a:lnTo>
                      <a:pt x="167" y="42"/>
                    </a:lnTo>
                    <a:lnTo>
                      <a:pt x="161" y="34"/>
                    </a:lnTo>
                    <a:lnTo>
                      <a:pt x="156" y="27"/>
                    </a:lnTo>
                    <a:lnTo>
                      <a:pt x="149" y="22"/>
                    </a:lnTo>
                    <a:lnTo>
                      <a:pt x="143" y="16"/>
                    </a:lnTo>
                    <a:lnTo>
                      <a:pt x="135" y="12"/>
                    </a:lnTo>
                    <a:lnTo>
                      <a:pt x="127" y="8"/>
                    </a:lnTo>
                    <a:lnTo>
                      <a:pt x="118" y="5"/>
                    </a:lnTo>
                    <a:lnTo>
                      <a:pt x="109" y="3"/>
                    </a:lnTo>
                    <a:lnTo>
                      <a:pt x="100" y="2"/>
                    </a:lnTo>
                    <a:lnTo>
                      <a:pt x="92" y="0"/>
                    </a:lnTo>
                    <a:lnTo>
                      <a:pt x="82" y="2"/>
                    </a:lnTo>
                    <a:lnTo>
                      <a:pt x="73" y="3"/>
                    </a:lnTo>
                    <a:lnTo>
                      <a:pt x="64" y="5"/>
                    </a:lnTo>
                    <a:lnTo>
                      <a:pt x="56" y="8"/>
                    </a:lnTo>
                    <a:lnTo>
                      <a:pt x="48" y="12"/>
                    </a:lnTo>
                    <a:lnTo>
                      <a:pt x="41" y="16"/>
                    </a:lnTo>
                    <a:lnTo>
                      <a:pt x="33" y="22"/>
                    </a:lnTo>
                    <a:lnTo>
                      <a:pt x="27" y="27"/>
                    </a:lnTo>
                    <a:lnTo>
                      <a:pt x="21" y="34"/>
                    </a:lnTo>
                    <a:lnTo>
                      <a:pt x="16" y="42"/>
                    </a:lnTo>
                    <a:lnTo>
                      <a:pt x="11" y="48"/>
                    </a:lnTo>
                    <a:lnTo>
                      <a:pt x="7" y="57"/>
                    </a:lnTo>
                    <a:lnTo>
                      <a:pt x="4" y="65"/>
                    </a:lnTo>
                    <a:lnTo>
                      <a:pt x="2" y="74"/>
                    </a:lnTo>
                    <a:lnTo>
                      <a:pt x="1" y="83"/>
                    </a:lnTo>
                    <a:lnTo>
                      <a:pt x="0" y="93"/>
                    </a:lnTo>
                    <a:lnTo>
                      <a:pt x="1" y="101"/>
                    </a:lnTo>
                    <a:lnTo>
                      <a:pt x="2" y="110"/>
                    </a:lnTo>
                    <a:lnTo>
                      <a:pt x="4" y="119"/>
                    </a:lnTo>
                    <a:lnTo>
                      <a:pt x="7" y="128"/>
                    </a:lnTo>
                    <a:lnTo>
                      <a:pt x="11" y="136"/>
                    </a:lnTo>
                    <a:lnTo>
                      <a:pt x="16" y="144"/>
                    </a:lnTo>
                    <a:lnTo>
                      <a:pt x="21" y="150"/>
                    </a:lnTo>
                    <a:lnTo>
                      <a:pt x="27" y="157"/>
                    </a:lnTo>
                    <a:lnTo>
                      <a:pt x="33" y="162"/>
                    </a:lnTo>
                    <a:lnTo>
                      <a:pt x="41" y="168"/>
                    </a:lnTo>
                    <a:lnTo>
                      <a:pt x="48" y="172"/>
                    </a:lnTo>
                    <a:lnTo>
                      <a:pt x="56" y="176"/>
                    </a:lnTo>
                    <a:lnTo>
                      <a:pt x="64" y="179"/>
                    </a:lnTo>
                    <a:lnTo>
                      <a:pt x="73" y="181"/>
                    </a:lnTo>
                    <a:lnTo>
                      <a:pt x="82" y="182"/>
                    </a:lnTo>
                    <a:lnTo>
                      <a:pt x="92" y="184"/>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6" name="Freeform 56"/>
              <p:cNvSpPr>
                <a:spLocks/>
              </p:cNvSpPr>
              <p:nvPr/>
            </p:nvSpPr>
            <p:spPr bwMode="gray">
              <a:xfrm>
                <a:off x="10616015" y="2964812"/>
                <a:ext cx="28575" cy="28575"/>
              </a:xfrm>
              <a:custGeom>
                <a:avLst/>
                <a:gdLst/>
                <a:ahLst/>
                <a:cxnLst>
                  <a:cxn ang="0">
                    <a:pos x="100" y="182"/>
                  </a:cxn>
                  <a:cxn ang="0">
                    <a:pos x="118" y="179"/>
                  </a:cxn>
                  <a:cxn ang="0">
                    <a:pos x="135" y="172"/>
                  </a:cxn>
                  <a:cxn ang="0">
                    <a:pos x="149" y="162"/>
                  </a:cxn>
                  <a:cxn ang="0">
                    <a:pos x="161" y="150"/>
                  </a:cxn>
                  <a:cxn ang="0">
                    <a:pos x="171" y="136"/>
                  </a:cxn>
                  <a:cxn ang="0">
                    <a:pos x="179" y="119"/>
                  </a:cxn>
                  <a:cxn ang="0">
                    <a:pos x="182" y="101"/>
                  </a:cxn>
                  <a:cxn ang="0">
                    <a:pos x="182" y="83"/>
                  </a:cxn>
                  <a:cxn ang="0">
                    <a:pos x="179" y="65"/>
                  </a:cxn>
                  <a:cxn ang="0">
                    <a:pos x="171" y="48"/>
                  </a:cxn>
                  <a:cxn ang="0">
                    <a:pos x="161" y="34"/>
                  </a:cxn>
                  <a:cxn ang="0">
                    <a:pos x="149" y="22"/>
                  </a:cxn>
                  <a:cxn ang="0">
                    <a:pos x="135" y="12"/>
                  </a:cxn>
                  <a:cxn ang="0">
                    <a:pos x="118" y="5"/>
                  </a:cxn>
                  <a:cxn ang="0">
                    <a:pos x="100" y="2"/>
                  </a:cxn>
                  <a:cxn ang="0">
                    <a:pos x="82" y="2"/>
                  </a:cxn>
                  <a:cxn ang="0">
                    <a:pos x="64" y="5"/>
                  </a:cxn>
                  <a:cxn ang="0">
                    <a:pos x="48" y="12"/>
                  </a:cxn>
                  <a:cxn ang="0">
                    <a:pos x="34" y="22"/>
                  </a:cxn>
                  <a:cxn ang="0">
                    <a:pos x="20" y="34"/>
                  </a:cxn>
                  <a:cxn ang="0">
                    <a:pos x="10" y="48"/>
                  </a:cxn>
                  <a:cxn ang="0">
                    <a:pos x="4" y="65"/>
                  </a:cxn>
                  <a:cxn ang="0">
                    <a:pos x="0" y="83"/>
                  </a:cxn>
                  <a:cxn ang="0">
                    <a:pos x="0" y="101"/>
                  </a:cxn>
                  <a:cxn ang="0">
                    <a:pos x="4" y="119"/>
                  </a:cxn>
                  <a:cxn ang="0">
                    <a:pos x="10" y="136"/>
                  </a:cxn>
                  <a:cxn ang="0">
                    <a:pos x="20" y="150"/>
                  </a:cxn>
                  <a:cxn ang="0">
                    <a:pos x="34" y="162"/>
                  </a:cxn>
                  <a:cxn ang="0">
                    <a:pos x="48" y="172"/>
                  </a:cxn>
                  <a:cxn ang="0">
                    <a:pos x="64" y="179"/>
                  </a:cxn>
                  <a:cxn ang="0">
                    <a:pos x="82" y="182"/>
                  </a:cxn>
                </a:cxnLst>
                <a:rect l="0" t="0" r="r" b="b"/>
                <a:pathLst>
                  <a:path w="182" h="184">
                    <a:moveTo>
                      <a:pt x="91" y="184"/>
                    </a:moveTo>
                    <a:lnTo>
                      <a:pt x="100" y="182"/>
                    </a:lnTo>
                    <a:lnTo>
                      <a:pt x="109" y="181"/>
                    </a:lnTo>
                    <a:lnTo>
                      <a:pt x="118" y="179"/>
                    </a:lnTo>
                    <a:lnTo>
                      <a:pt x="127" y="176"/>
                    </a:lnTo>
                    <a:lnTo>
                      <a:pt x="135" y="172"/>
                    </a:lnTo>
                    <a:lnTo>
                      <a:pt x="142" y="168"/>
                    </a:lnTo>
                    <a:lnTo>
                      <a:pt x="149" y="162"/>
                    </a:lnTo>
                    <a:lnTo>
                      <a:pt x="156" y="157"/>
                    </a:lnTo>
                    <a:lnTo>
                      <a:pt x="161" y="150"/>
                    </a:lnTo>
                    <a:lnTo>
                      <a:pt x="167" y="144"/>
                    </a:lnTo>
                    <a:lnTo>
                      <a:pt x="171" y="136"/>
                    </a:lnTo>
                    <a:lnTo>
                      <a:pt x="176" y="128"/>
                    </a:lnTo>
                    <a:lnTo>
                      <a:pt x="179" y="119"/>
                    </a:lnTo>
                    <a:lnTo>
                      <a:pt x="181" y="110"/>
                    </a:lnTo>
                    <a:lnTo>
                      <a:pt x="182" y="101"/>
                    </a:lnTo>
                    <a:lnTo>
                      <a:pt x="182" y="93"/>
                    </a:lnTo>
                    <a:lnTo>
                      <a:pt x="182" y="83"/>
                    </a:lnTo>
                    <a:lnTo>
                      <a:pt x="181" y="74"/>
                    </a:lnTo>
                    <a:lnTo>
                      <a:pt x="179" y="65"/>
                    </a:lnTo>
                    <a:lnTo>
                      <a:pt x="176" y="57"/>
                    </a:lnTo>
                    <a:lnTo>
                      <a:pt x="171" y="48"/>
                    </a:lnTo>
                    <a:lnTo>
                      <a:pt x="167" y="42"/>
                    </a:lnTo>
                    <a:lnTo>
                      <a:pt x="161" y="34"/>
                    </a:lnTo>
                    <a:lnTo>
                      <a:pt x="156" y="27"/>
                    </a:lnTo>
                    <a:lnTo>
                      <a:pt x="149" y="22"/>
                    </a:lnTo>
                    <a:lnTo>
                      <a:pt x="142" y="16"/>
                    </a:lnTo>
                    <a:lnTo>
                      <a:pt x="135" y="12"/>
                    </a:lnTo>
                    <a:lnTo>
                      <a:pt x="127" y="8"/>
                    </a:lnTo>
                    <a:lnTo>
                      <a:pt x="118" y="5"/>
                    </a:lnTo>
                    <a:lnTo>
                      <a:pt x="109" y="3"/>
                    </a:lnTo>
                    <a:lnTo>
                      <a:pt x="100" y="2"/>
                    </a:lnTo>
                    <a:lnTo>
                      <a:pt x="91" y="0"/>
                    </a:lnTo>
                    <a:lnTo>
                      <a:pt x="82" y="2"/>
                    </a:lnTo>
                    <a:lnTo>
                      <a:pt x="73" y="3"/>
                    </a:lnTo>
                    <a:lnTo>
                      <a:pt x="64" y="5"/>
                    </a:lnTo>
                    <a:lnTo>
                      <a:pt x="56" y="8"/>
                    </a:lnTo>
                    <a:lnTo>
                      <a:pt x="48" y="12"/>
                    </a:lnTo>
                    <a:lnTo>
                      <a:pt x="40" y="16"/>
                    </a:lnTo>
                    <a:lnTo>
                      <a:pt x="34" y="22"/>
                    </a:lnTo>
                    <a:lnTo>
                      <a:pt x="27" y="27"/>
                    </a:lnTo>
                    <a:lnTo>
                      <a:pt x="20" y="34"/>
                    </a:lnTo>
                    <a:lnTo>
                      <a:pt x="16" y="42"/>
                    </a:lnTo>
                    <a:lnTo>
                      <a:pt x="10" y="48"/>
                    </a:lnTo>
                    <a:lnTo>
                      <a:pt x="7" y="57"/>
                    </a:lnTo>
                    <a:lnTo>
                      <a:pt x="4" y="65"/>
                    </a:lnTo>
                    <a:lnTo>
                      <a:pt x="2" y="74"/>
                    </a:lnTo>
                    <a:lnTo>
                      <a:pt x="0" y="83"/>
                    </a:lnTo>
                    <a:lnTo>
                      <a:pt x="0" y="93"/>
                    </a:lnTo>
                    <a:lnTo>
                      <a:pt x="0" y="101"/>
                    </a:lnTo>
                    <a:lnTo>
                      <a:pt x="2" y="110"/>
                    </a:lnTo>
                    <a:lnTo>
                      <a:pt x="4" y="119"/>
                    </a:lnTo>
                    <a:lnTo>
                      <a:pt x="7" y="128"/>
                    </a:lnTo>
                    <a:lnTo>
                      <a:pt x="10" y="136"/>
                    </a:lnTo>
                    <a:lnTo>
                      <a:pt x="16" y="144"/>
                    </a:lnTo>
                    <a:lnTo>
                      <a:pt x="20" y="150"/>
                    </a:lnTo>
                    <a:lnTo>
                      <a:pt x="27" y="157"/>
                    </a:lnTo>
                    <a:lnTo>
                      <a:pt x="34" y="162"/>
                    </a:lnTo>
                    <a:lnTo>
                      <a:pt x="40" y="168"/>
                    </a:lnTo>
                    <a:lnTo>
                      <a:pt x="48" y="172"/>
                    </a:lnTo>
                    <a:lnTo>
                      <a:pt x="56" y="176"/>
                    </a:lnTo>
                    <a:lnTo>
                      <a:pt x="64" y="179"/>
                    </a:lnTo>
                    <a:lnTo>
                      <a:pt x="73" y="181"/>
                    </a:lnTo>
                    <a:lnTo>
                      <a:pt x="82" y="182"/>
                    </a:lnTo>
                    <a:lnTo>
                      <a:pt x="91" y="184"/>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7" name="Freeform 57"/>
              <p:cNvSpPr>
                <a:spLocks/>
              </p:cNvSpPr>
              <p:nvPr/>
            </p:nvSpPr>
            <p:spPr bwMode="gray">
              <a:xfrm>
                <a:off x="11073215" y="3150549"/>
                <a:ext cx="203200" cy="34925"/>
              </a:xfrm>
              <a:custGeom>
                <a:avLst/>
                <a:gdLst/>
                <a:ahLst/>
                <a:cxnLst>
                  <a:cxn ang="0">
                    <a:pos x="1169" y="0"/>
                  </a:cxn>
                  <a:cxn ang="0">
                    <a:pos x="1190" y="3"/>
                  </a:cxn>
                  <a:cxn ang="0">
                    <a:pos x="1212" y="8"/>
                  </a:cxn>
                  <a:cxn ang="0">
                    <a:pos x="1229" y="19"/>
                  </a:cxn>
                  <a:cxn ang="0">
                    <a:pos x="1246" y="33"/>
                  </a:cxn>
                  <a:cxn ang="0">
                    <a:pos x="1259" y="48"/>
                  </a:cxn>
                  <a:cxn ang="0">
                    <a:pos x="1269" y="67"/>
                  </a:cxn>
                  <a:cxn ang="0">
                    <a:pos x="1276" y="87"/>
                  </a:cxn>
                  <a:cxn ang="0">
                    <a:pos x="1278" y="109"/>
                  </a:cxn>
                  <a:cxn ang="0">
                    <a:pos x="1276" y="131"/>
                  </a:cxn>
                  <a:cxn ang="0">
                    <a:pos x="1269" y="151"/>
                  </a:cxn>
                  <a:cxn ang="0">
                    <a:pos x="1259" y="170"/>
                  </a:cxn>
                  <a:cxn ang="0">
                    <a:pos x="1246" y="186"/>
                  </a:cxn>
                  <a:cxn ang="0">
                    <a:pos x="1229" y="199"/>
                  </a:cxn>
                  <a:cxn ang="0">
                    <a:pos x="1212" y="209"/>
                  </a:cxn>
                  <a:cxn ang="0">
                    <a:pos x="1190" y="216"/>
                  </a:cxn>
                  <a:cxn ang="0">
                    <a:pos x="1169" y="218"/>
                  </a:cxn>
                  <a:cxn ang="0">
                    <a:pos x="97" y="218"/>
                  </a:cxn>
                  <a:cxn ang="0">
                    <a:pos x="76" y="213"/>
                  </a:cxn>
                  <a:cxn ang="0">
                    <a:pos x="56" y="205"/>
                  </a:cxn>
                  <a:cxn ang="0">
                    <a:pos x="38" y="193"/>
                  </a:cxn>
                  <a:cxn ang="0">
                    <a:pos x="24" y="178"/>
                  </a:cxn>
                  <a:cxn ang="0">
                    <a:pos x="12" y="161"/>
                  </a:cxn>
                  <a:cxn ang="0">
                    <a:pos x="4" y="141"/>
                  </a:cxn>
                  <a:cxn ang="0">
                    <a:pos x="0" y="120"/>
                  </a:cxn>
                  <a:cxn ang="0">
                    <a:pos x="0" y="98"/>
                  </a:cxn>
                  <a:cxn ang="0">
                    <a:pos x="4" y="77"/>
                  </a:cxn>
                  <a:cxn ang="0">
                    <a:pos x="12" y="57"/>
                  </a:cxn>
                  <a:cxn ang="0">
                    <a:pos x="24" y="40"/>
                  </a:cxn>
                  <a:cxn ang="0">
                    <a:pos x="38" y="25"/>
                  </a:cxn>
                  <a:cxn ang="0">
                    <a:pos x="56" y="14"/>
                  </a:cxn>
                  <a:cxn ang="0">
                    <a:pos x="76" y="5"/>
                  </a:cxn>
                  <a:cxn ang="0">
                    <a:pos x="97" y="0"/>
                  </a:cxn>
                </a:cxnLst>
                <a:rect l="0" t="0" r="r" b="b"/>
                <a:pathLst>
                  <a:path w="1278" h="218">
                    <a:moveTo>
                      <a:pt x="108" y="0"/>
                    </a:moveTo>
                    <a:lnTo>
                      <a:pt x="1169" y="0"/>
                    </a:lnTo>
                    <a:lnTo>
                      <a:pt x="1180" y="0"/>
                    </a:lnTo>
                    <a:lnTo>
                      <a:pt x="1190" y="3"/>
                    </a:lnTo>
                    <a:lnTo>
                      <a:pt x="1202" y="5"/>
                    </a:lnTo>
                    <a:lnTo>
                      <a:pt x="1212" y="8"/>
                    </a:lnTo>
                    <a:lnTo>
                      <a:pt x="1220" y="14"/>
                    </a:lnTo>
                    <a:lnTo>
                      <a:pt x="1229" y="19"/>
                    </a:lnTo>
                    <a:lnTo>
                      <a:pt x="1238" y="25"/>
                    </a:lnTo>
                    <a:lnTo>
                      <a:pt x="1246" y="33"/>
                    </a:lnTo>
                    <a:lnTo>
                      <a:pt x="1253" y="40"/>
                    </a:lnTo>
                    <a:lnTo>
                      <a:pt x="1259" y="48"/>
                    </a:lnTo>
                    <a:lnTo>
                      <a:pt x="1265" y="57"/>
                    </a:lnTo>
                    <a:lnTo>
                      <a:pt x="1269" y="67"/>
                    </a:lnTo>
                    <a:lnTo>
                      <a:pt x="1272" y="77"/>
                    </a:lnTo>
                    <a:lnTo>
                      <a:pt x="1276" y="87"/>
                    </a:lnTo>
                    <a:lnTo>
                      <a:pt x="1277" y="98"/>
                    </a:lnTo>
                    <a:lnTo>
                      <a:pt x="1278" y="109"/>
                    </a:lnTo>
                    <a:lnTo>
                      <a:pt x="1277" y="120"/>
                    </a:lnTo>
                    <a:lnTo>
                      <a:pt x="1276" y="131"/>
                    </a:lnTo>
                    <a:lnTo>
                      <a:pt x="1272" y="141"/>
                    </a:lnTo>
                    <a:lnTo>
                      <a:pt x="1269" y="151"/>
                    </a:lnTo>
                    <a:lnTo>
                      <a:pt x="1265" y="161"/>
                    </a:lnTo>
                    <a:lnTo>
                      <a:pt x="1259" y="170"/>
                    </a:lnTo>
                    <a:lnTo>
                      <a:pt x="1253" y="178"/>
                    </a:lnTo>
                    <a:lnTo>
                      <a:pt x="1246" y="186"/>
                    </a:lnTo>
                    <a:lnTo>
                      <a:pt x="1238" y="193"/>
                    </a:lnTo>
                    <a:lnTo>
                      <a:pt x="1229" y="199"/>
                    </a:lnTo>
                    <a:lnTo>
                      <a:pt x="1220" y="205"/>
                    </a:lnTo>
                    <a:lnTo>
                      <a:pt x="1212" y="209"/>
                    </a:lnTo>
                    <a:lnTo>
                      <a:pt x="1202" y="213"/>
                    </a:lnTo>
                    <a:lnTo>
                      <a:pt x="1190" y="216"/>
                    </a:lnTo>
                    <a:lnTo>
                      <a:pt x="1180" y="218"/>
                    </a:lnTo>
                    <a:lnTo>
                      <a:pt x="1169" y="218"/>
                    </a:lnTo>
                    <a:lnTo>
                      <a:pt x="108" y="218"/>
                    </a:lnTo>
                    <a:lnTo>
                      <a:pt x="97" y="218"/>
                    </a:lnTo>
                    <a:lnTo>
                      <a:pt x="86" y="216"/>
                    </a:lnTo>
                    <a:lnTo>
                      <a:pt x="76" y="213"/>
                    </a:lnTo>
                    <a:lnTo>
                      <a:pt x="66" y="209"/>
                    </a:lnTo>
                    <a:lnTo>
                      <a:pt x="56" y="205"/>
                    </a:lnTo>
                    <a:lnTo>
                      <a:pt x="47" y="199"/>
                    </a:lnTo>
                    <a:lnTo>
                      <a:pt x="38" y="193"/>
                    </a:lnTo>
                    <a:lnTo>
                      <a:pt x="31" y="186"/>
                    </a:lnTo>
                    <a:lnTo>
                      <a:pt x="24" y="178"/>
                    </a:lnTo>
                    <a:lnTo>
                      <a:pt x="17" y="170"/>
                    </a:lnTo>
                    <a:lnTo>
                      <a:pt x="12" y="161"/>
                    </a:lnTo>
                    <a:lnTo>
                      <a:pt x="7" y="151"/>
                    </a:lnTo>
                    <a:lnTo>
                      <a:pt x="4" y="141"/>
                    </a:lnTo>
                    <a:lnTo>
                      <a:pt x="2" y="131"/>
                    </a:lnTo>
                    <a:lnTo>
                      <a:pt x="0" y="120"/>
                    </a:lnTo>
                    <a:lnTo>
                      <a:pt x="0" y="109"/>
                    </a:lnTo>
                    <a:lnTo>
                      <a:pt x="0" y="98"/>
                    </a:lnTo>
                    <a:lnTo>
                      <a:pt x="2" y="87"/>
                    </a:lnTo>
                    <a:lnTo>
                      <a:pt x="4" y="77"/>
                    </a:lnTo>
                    <a:lnTo>
                      <a:pt x="7" y="67"/>
                    </a:lnTo>
                    <a:lnTo>
                      <a:pt x="12" y="57"/>
                    </a:lnTo>
                    <a:lnTo>
                      <a:pt x="17" y="48"/>
                    </a:lnTo>
                    <a:lnTo>
                      <a:pt x="24" y="40"/>
                    </a:lnTo>
                    <a:lnTo>
                      <a:pt x="31" y="33"/>
                    </a:lnTo>
                    <a:lnTo>
                      <a:pt x="38" y="25"/>
                    </a:lnTo>
                    <a:lnTo>
                      <a:pt x="47" y="19"/>
                    </a:lnTo>
                    <a:lnTo>
                      <a:pt x="56" y="14"/>
                    </a:lnTo>
                    <a:lnTo>
                      <a:pt x="66" y="8"/>
                    </a:lnTo>
                    <a:lnTo>
                      <a:pt x="76" y="5"/>
                    </a:lnTo>
                    <a:lnTo>
                      <a:pt x="86" y="3"/>
                    </a:lnTo>
                    <a:lnTo>
                      <a:pt x="97" y="0"/>
                    </a:lnTo>
                    <a:lnTo>
                      <a:pt x="108" y="0"/>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8" name="Freeform 58"/>
              <p:cNvSpPr>
                <a:spLocks/>
              </p:cNvSpPr>
              <p:nvPr/>
            </p:nvSpPr>
            <p:spPr bwMode="gray">
              <a:xfrm>
                <a:off x="10455678" y="3152137"/>
                <a:ext cx="28575" cy="28575"/>
              </a:xfrm>
              <a:custGeom>
                <a:avLst/>
                <a:gdLst/>
                <a:ahLst/>
                <a:cxnLst>
                  <a:cxn ang="0">
                    <a:pos x="101" y="182"/>
                  </a:cxn>
                  <a:cxn ang="0">
                    <a:pos x="119" y="179"/>
                  </a:cxn>
                  <a:cxn ang="0">
                    <a:pos x="135" y="172"/>
                  </a:cxn>
                  <a:cxn ang="0">
                    <a:pos x="150" y="162"/>
                  </a:cxn>
                  <a:cxn ang="0">
                    <a:pos x="162" y="150"/>
                  </a:cxn>
                  <a:cxn ang="0">
                    <a:pos x="172" y="135"/>
                  </a:cxn>
                  <a:cxn ang="0">
                    <a:pos x="179" y="119"/>
                  </a:cxn>
                  <a:cxn ang="0">
                    <a:pos x="182" y="101"/>
                  </a:cxn>
                  <a:cxn ang="0">
                    <a:pos x="182" y="82"/>
                  </a:cxn>
                  <a:cxn ang="0">
                    <a:pos x="179" y="64"/>
                  </a:cxn>
                  <a:cxn ang="0">
                    <a:pos x="172" y="48"/>
                  </a:cxn>
                  <a:cxn ang="0">
                    <a:pos x="162" y="33"/>
                  </a:cxn>
                  <a:cxn ang="0">
                    <a:pos x="150" y="21"/>
                  </a:cxn>
                  <a:cxn ang="0">
                    <a:pos x="135" y="11"/>
                  </a:cxn>
                  <a:cxn ang="0">
                    <a:pos x="119" y="4"/>
                  </a:cxn>
                  <a:cxn ang="0">
                    <a:pos x="101" y="0"/>
                  </a:cxn>
                  <a:cxn ang="0">
                    <a:pos x="82" y="0"/>
                  </a:cxn>
                  <a:cxn ang="0">
                    <a:pos x="64" y="4"/>
                  </a:cxn>
                  <a:cxn ang="0">
                    <a:pos x="48" y="11"/>
                  </a:cxn>
                  <a:cxn ang="0">
                    <a:pos x="33" y="21"/>
                  </a:cxn>
                  <a:cxn ang="0">
                    <a:pos x="21" y="33"/>
                  </a:cxn>
                  <a:cxn ang="0">
                    <a:pos x="11" y="48"/>
                  </a:cxn>
                  <a:cxn ang="0">
                    <a:pos x="4" y="64"/>
                  </a:cxn>
                  <a:cxn ang="0">
                    <a:pos x="0" y="82"/>
                  </a:cxn>
                  <a:cxn ang="0">
                    <a:pos x="0" y="101"/>
                  </a:cxn>
                  <a:cxn ang="0">
                    <a:pos x="4" y="119"/>
                  </a:cxn>
                  <a:cxn ang="0">
                    <a:pos x="11" y="135"/>
                  </a:cxn>
                  <a:cxn ang="0">
                    <a:pos x="21" y="150"/>
                  </a:cxn>
                  <a:cxn ang="0">
                    <a:pos x="33" y="162"/>
                  </a:cxn>
                  <a:cxn ang="0">
                    <a:pos x="48" y="172"/>
                  </a:cxn>
                  <a:cxn ang="0">
                    <a:pos x="64" y="179"/>
                  </a:cxn>
                  <a:cxn ang="0">
                    <a:pos x="82" y="182"/>
                  </a:cxn>
                </a:cxnLst>
                <a:rect l="0" t="0" r="r" b="b"/>
                <a:pathLst>
                  <a:path w="183" h="183">
                    <a:moveTo>
                      <a:pt x="91" y="183"/>
                    </a:moveTo>
                    <a:lnTo>
                      <a:pt x="101" y="182"/>
                    </a:lnTo>
                    <a:lnTo>
                      <a:pt x="110" y="181"/>
                    </a:lnTo>
                    <a:lnTo>
                      <a:pt x="119" y="179"/>
                    </a:lnTo>
                    <a:lnTo>
                      <a:pt x="126" y="175"/>
                    </a:lnTo>
                    <a:lnTo>
                      <a:pt x="135" y="172"/>
                    </a:lnTo>
                    <a:lnTo>
                      <a:pt x="142" y="168"/>
                    </a:lnTo>
                    <a:lnTo>
                      <a:pt x="150" y="162"/>
                    </a:lnTo>
                    <a:lnTo>
                      <a:pt x="156" y="156"/>
                    </a:lnTo>
                    <a:lnTo>
                      <a:pt x="162" y="150"/>
                    </a:lnTo>
                    <a:lnTo>
                      <a:pt x="167" y="142"/>
                    </a:lnTo>
                    <a:lnTo>
                      <a:pt x="172" y="135"/>
                    </a:lnTo>
                    <a:lnTo>
                      <a:pt x="175" y="127"/>
                    </a:lnTo>
                    <a:lnTo>
                      <a:pt x="179" y="119"/>
                    </a:lnTo>
                    <a:lnTo>
                      <a:pt x="181" y="110"/>
                    </a:lnTo>
                    <a:lnTo>
                      <a:pt x="182" y="101"/>
                    </a:lnTo>
                    <a:lnTo>
                      <a:pt x="183" y="91"/>
                    </a:lnTo>
                    <a:lnTo>
                      <a:pt x="182" y="82"/>
                    </a:lnTo>
                    <a:lnTo>
                      <a:pt x="181" y="73"/>
                    </a:lnTo>
                    <a:lnTo>
                      <a:pt x="179" y="64"/>
                    </a:lnTo>
                    <a:lnTo>
                      <a:pt x="175" y="56"/>
                    </a:lnTo>
                    <a:lnTo>
                      <a:pt x="172" y="48"/>
                    </a:lnTo>
                    <a:lnTo>
                      <a:pt x="167" y="40"/>
                    </a:lnTo>
                    <a:lnTo>
                      <a:pt x="162" y="33"/>
                    </a:lnTo>
                    <a:lnTo>
                      <a:pt x="156" y="27"/>
                    </a:lnTo>
                    <a:lnTo>
                      <a:pt x="150" y="21"/>
                    </a:lnTo>
                    <a:lnTo>
                      <a:pt x="142" y="16"/>
                    </a:lnTo>
                    <a:lnTo>
                      <a:pt x="135" y="11"/>
                    </a:lnTo>
                    <a:lnTo>
                      <a:pt x="126" y="8"/>
                    </a:lnTo>
                    <a:lnTo>
                      <a:pt x="119" y="4"/>
                    </a:lnTo>
                    <a:lnTo>
                      <a:pt x="110" y="2"/>
                    </a:lnTo>
                    <a:lnTo>
                      <a:pt x="101" y="0"/>
                    </a:lnTo>
                    <a:lnTo>
                      <a:pt x="91" y="0"/>
                    </a:lnTo>
                    <a:lnTo>
                      <a:pt x="82" y="0"/>
                    </a:lnTo>
                    <a:lnTo>
                      <a:pt x="73" y="2"/>
                    </a:lnTo>
                    <a:lnTo>
                      <a:pt x="64" y="4"/>
                    </a:lnTo>
                    <a:lnTo>
                      <a:pt x="55" y="8"/>
                    </a:lnTo>
                    <a:lnTo>
                      <a:pt x="48" y="11"/>
                    </a:lnTo>
                    <a:lnTo>
                      <a:pt x="40" y="16"/>
                    </a:lnTo>
                    <a:lnTo>
                      <a:pt x="33" y="21"/>
                    </a:lnTo>
                    <a:lnTo>
                      <a:pt x="27" y="27"/>
                    </a:lnTo>
                    <a:lnTo>
                      <a:pt x="21" y="33"/>
                    </a:lnTo>
                    <a:lnTo>
                      <a:pt x="16" y="40"/>
                    </a:lnTo>
                    <a:lnTo>
                      <a:pt x="11" y="48"/>
                    </a:lnTo>
                    <a:lnTo>
                      <a:pt x="7" y="56"/>
                    </a:lnTo>
                    <a:lnTo>
                      <a:pt x="4" y="64"/>
                    </a:lnTo>
                    <a:lnTo>
                      <a:pt x="2" y="73"/>
                    </a:lnTo>
                    <a:lnTo>
                      <a:pt x="0" y="82"/>
                    </a:lnTo>
                    <a:lnTo>
                      <a:pt x="0" y="91"/>
                    </a:lnTo>
                    <a:lnTo>
                      <a:pt x="0" y="101"/>
                    </a:lnTo>
                    <a:lnTo>
                      <a:pt x="2" y="110"/>
                    </a:lnTo>
                    <a:lnTo>
                      <a:pt x="4" y="119"/>
                    </a:lnTo>
                    <a:lnTo>
                      <a:pt x="7" y="127"/>
                    </a:lnTo>
                    <a:lnTo>
                      <a:pt x="11" y="135"/>
                    </a:lnTo>
                    <a:lnTo>
                      <a:pt x="16" y="142"/>
                    </a:lnTo>
                    <a:lnTo>
                      <a:pt x="21" y="150"/>
                    </a:lnTo>
                    <a:lnTo>
                      <a:pt x="27" y="156"/>
                    </a:lnTo>
                    <a:lnTo>
                      <a:pt x="33" y="162"/>
                    </a:lnTo>
                    <a:lnTo>
                      <a:pt x="40" y="168"/>
                    </a:lnTo>
                    <a:lnTo>
                      <a:pt x="48" y="172"/>
                    </a:lnTo>
                    <a:lnTo>
                      <a:pt x="55" y="175"/>
                    </a:lnTo>
                    <a:lnTo>
                      <a:pt x="64" y="179"/>
                    </a:lnTo>
                    <a:lnTo>
                      <a:pt x="73" y="181"/>
                    </a:lnTo>
                    <a:lnTo>
                      <a:pt x="82" y="182"/>
                    </a:lnTo>
                    <a:lnTo>
                      <a:pt x="91"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9" name="Freeform 59"/>
              <p:cNvSpPr>
                <a:spLocks/>
              </p:cNvSpPr>
              <p:nvPr/>
            </p:nvSpPr>
            <p:spPr bwMode="gray">
              <a:xfrm>
                <a:off x="10495365" y="3152137"/>
                <a:ext cx="30163" cy="28575"/>
              </a:xfrm>
              <a:custGeom>
                <a:avLst/>
                <a:gdLst/>
                <a:ahLst/>
                <a:cxnLst>
                  <a:cxn ang="0">
                    <a:pos x="101" y="182"/>
                  </a:cxn>
                  <a:cxn ang="0">
                    <a:pos x="119" y="179"/>
                  </a:cxn>
                  <a:cxn ang="0">
                    <a:pos x="135" y="172"/>
                  </a:cxn>
                  <a:cxn ang="0">
                    <a:pos x="150" y="162"/>
                  </a:cxn>
                  <a:cxn ang="0">
                    <a:pos x="162" y="150"/>
                  </a:cxn>
                  <a:cxn ang="0">
                    <a:pos x="172" y="135"/>
                  </a:cxn>
                  <a:cxn ang="0">
                    <a:pos x="178" y="119"/>
                  </a:cxn>
                  <a:cxn ang="0">
                    <a:pos x="182" y="101"/>
                  </a:cxn>
                  <a:cxn ang="0">
                    <a:pos x="182" y="82"/>
                  </a:cxn>
                  <a:cxn ang="0">
                    <a:pos x="178" y="64"/>
                  </a:cxn>
                  <a:cxn ang="0">
                    <a:pos x="172" y="48"/>
                  </a:cxn>
                  <a:cxn ang="0">
                    <a:pos x="162" y="33"/>
                  </a:cxn>
                  <a:cxn ang="0">
                    <a:pos x="150" y="21"/>
                  </a:cxn>
                  <a:cxn ang="0">
                    <a:pos x="135" y="11"/>
                  </a:cxn>
                  <a:cxn ang="0">
                    <a:pos x="119" y="4"/>
                  </a:cxn>
                  <a:cxn ang="0">
                    <a:pos x="101" y="0"/>
                  </a:cxn>
                  <a:cxn ang="0">
                    <a:pos x="82" y="0"/>
                  </a:cxn>
                  <a:cxn ang="0">
                    <a:pos x="64" y="4"/>
                  </a:cxn>
                  <a:cxn ang="0">
                    <a:pos x="48" y="11"/>
                  </a:cxn>
                  <a:cxn ang="0">
                    <a:pos x="33" y="21"/>
                  </a:cxn>
                  <a:cxn ang="0">
                    <a:pos x="21" y="33"/>
                  </a:cxn>
                  <a:cxn ang="0">
                    <a:pos x="11" y="48"/>
                  </a:cxn>
                  <a:cxn ang="0">
                    <a:pos x="4" y="64"/>
                  </a:cxn>
                  <a:cxn ang="0">
                    <a:pos x="1" y="82"/>
                  </a:cxn>
                  <a:cxn ang="0">
                    <a:pos x="1" y="101"/>
                  </a:cxn>
                  <a:cxn ang="0">
                    <a:pos x="4" y="119"/>
                  </a:cxn>
                  <a:cxn ang="0">
                    <a:pos x="11" y="135"/>
                  </a:cxn>
                  <a:cxn ang="0">
                    <a:pos x="21" y="150"/>
                  </a:cxn>
                  <a:cxn ang="0">
                    <a:pos x="33" y="162"/>
                  </a:cxn>
                  <a:cxn ang="0">
                    <a:pos x="48" y="172"/>
                  </a:cxn>
                  <a:cxn ang="0">
                    <a:pos x="64" y="179"/>
                  </a:cxn>
                  <a:cxn ang="0">
                    <a:pos x="82" y="182"/>
                  </a:cxn>
                </a:cxnLst>
                <a:rect l="0" t="0" r="r" b="b"/>
                <a:pathLst>
                  <a:path w="183" h="183">
                    <a:moveTo>
                      <a:pt x="92" y="183"/>
                    </a:moveTo>
                    <a:lnTo>
                      <a:pt x="101" y="182"/>
                    </a:lnTo>
                    <a:lnTo>
                      <a:pt x="110" y="181"/>
                    </a:lnTo>
                    <a:lnTo>
                      <a:pt x="119" y="179"/>
                    </a:lnTo>
                    <a:lnTo>
                      <a:pt x="127" y="175"/>
                    </a:lnTo>
                    <a:lnTo>
                      <a:pt x="135" y="172"/>
                    </a:lnTo>
                    <a:lnTo>
                      <a:pt x="142" y="168"/>
                    </a:lnTo>
                    <a:lnTo>
                      <a:pt x="150" y="162"/>
                    </a:lnTo>
                    <a:lnTo>
                      <a:pt x="156" y="156"/>
                    </a:lnTo>
                    <a:lnTo>
                      <a:pt x="162" y="150"/>
                    </a:lnTo>
                    <a:lnTo>
                      <a:pt x="167" y="142"/>
                    </a:lnTo>
                    <a:lnTo>
                      <a:pt x="172" y="135"/>
                    </a:lnTo>
                    <a:lnTo>
                      <a:pt x="175" y="127"/>
                    </a:lnTo>
                    <a:lnTo>
                      <a:pt x="178" y="119"/>
                    </a:lnTo>
                    <a:lnTo>
                      <a:pt x="181" y="110"/>
                    </a:lnTo>
                    <a:lnTo>
                      <a:pt x="182" y="101"/>
                    </a:lnTo>
                    <a:lnTo>
                      <a:pt x="183" y="91"/>
                    </a:lnTo>
                    <a:lnTo>
                      <a:pt x="182" y="82"/>
                    </a:lnTo>
                    <a:lnTo>
                      <a:pt x="181" y="73"/>
                    </a:lnTo>
                    <a:lnTo>
                      <a:pt x="178" y="64"/>
                    </a:lnTo>
                    <a:lnTo>
                      <a:pt x="175" y="56"/>
                    </a:lnTo>
                    <a:lnTo>
                      <a:pt x="172" y="48"/>
                    </a:lnTo>
                    <a:lnTo>
                      <a:pt x="167" y="40"/>
                    </a:lnTo>
                    <a:lnTo>
                      <a:pt x="162" y="33"/>
                    </a:lnTo>
                    <a:lnTo>
                      <a:pt x="156" y="27"/>
                    </a:lnTo>
                    <a:lnTo>
                      <a:pt x="150" y="21"/>
                    </a:lnTo>
                    <a:lnTo>
                      <a:pt x="142" y="16"/>
                    </a:lnTo>
                    <a:lnTo>
                      <a:pt x="135" y="11"/>
                    </a:lnTo>
                    <a:lnTo>
                      <a:pt x="127" y="8"/>
                    </a:lnTo>
                    <a:lnTo>
                      <a:pt x="119" y="4"/>
                    </a:lnTo>
                    <a:lnTo>
                      <a:pt x="110" y="2"/>
                    </a:lnTo>
                    <a:lnTo>
                      <a:pt x="101" y="0"/>
                    </a:lnTo>
                    <a:lnTo>
                      <a:pt x="92" y="0"/>
                    </a:lnTo>
                    <a:lnTo>
                      <a:pt x="82" y="0"/>
                    </a:lnTo>
                    <a:lnTo>
                      <a:pt x="73" y="2"/>
                    </a:lnTo>
                    <a:lnTo>
                      <a:pt x="64" y="4"/>
                    </a:lnTo>
                    <a:lnTo>
                      <a:pt x="55" y="8"/>
                    </a:lnTo>
                    <a:lnTo>
                      <a:pt x="48" y="11"/>
                    </a:lnTo>
                    <a:lnTo>
                      <a:pt x="40" y="16"/>
                    </a:lnTo>
                    <a:lnTo>
                      <a:pt x="33" y="21"/>
                    </a:lnTo>
                    <a:lnTo>
                      <a:pt x="26" y="27"/>
                    </a:lnTo>
                    <a:lnTo>
                      <a:pt x="21" y="33"/>
                    </a:lnTo>
                    <a:lnTo>
                      <a:pt x="15" y="40"/>
                    </a:lnTo>
                    <a:lnTo>
                      <a:pt x="11" y="48"/>
                    </a:lnTo>
                    <a:lnTo>
                      <a:pt x="8" y="56"/>
                    </a:lnTo>
                    <a:lnTo>
                      <a:pt x="4" y="64"/>
                    </a:lnTo>
                    <a:lnTo>
                      <a:pt x="2" y="73"/>
                    </a:lnTo>
                    <a:lnTo>
                      <a:pt x="1" y="82"/>
                    </a:lnTo>
                    <a:lnTo>
                      <a:pt x="0" y="91"/>
                    </a:lnTo>
                    <a:lnTo>
                      <a:pt x="1" y="101"/>
                    </a:lnTo>
                    <a:lnTo>
                      <a:pt x="2" y="110"/>
                    </a:lnTo>
                    <a:lnTo>
                      <a:pt x="4" y="119"/>
                    </a:lnTo>
                    <a:lnTo>
                      <a:pt x="8" y="127"/>
                    </a:lnTo>
                    <a:lnTo>
                      <a:pt x="11" y="135"/>
                    </a:lnTo>
                    <a:lnTo>
                      <a:pt x="15" y="142"/>
                    </a:lnTo>
                    <a:lnTo>
                      <a:pt x="21" y="150"/>
                    </a:lnTo>
                    <a:lnTo>
                      <a:pt x="26" y="156"/>
                    </a:lnTo>
                    <a:lnTo>
                      <a:pt x="33" y="162"/>
                    </a:lnTo>
                    <a:lnTo>
                      <a:pt x="40" y="168"/>
                    </a:lnTo>
                    <a:lnTo>
                      <a:pt x="48" y="172"/>
                    </a:lnTo>
                    <a:lnTo>
                      <a:pt x="55" y="175"/>
                    </a:lnTo>
                    <a:lnTo>
                      <a:pt x="64" y="179"/>
                    </a:lnTo>
                    <a:lnTo>
                      <a:pt x="73" y="181"/>
                    </a:lnTo>
                    <a:lnTo>
                      <a:pt x="82" y="182"/>
                    </a:lnTo>
                    <a:lnTo>
                      <a:pt x="92"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0" name="Freeform 60"/>
              <p:cNvSpPr>
                <a:spLocks/>
              </p:cNvSpPr>
              <p:nvPr/>
            </p:nvSpPr>
            <p:spPr bwMode="gray">
              <a:xfrm>
                <a:off x="10536640" y="3152137"/>
                <a:ext cx="28575" cy="28575"/>
              </a:xfrm>
              <a:custGeom>
                <a:avLst/>
                <a:gdLst/>
                <a:ahLst/>
                <a:cxnLst>
                  <a:cxn ang="0">
                    <a:pos x="101" y="182"/>
                  </a:cxn>
                  <a:cxn ang="0">
                    <a:pos x="118" y="179"/>
                  </a:cxn>
                  <a:cxn ang="0">
                    <a:pos x="135" y="172"/>
                  </a:cxn>
                  <a:cxn ang="0">
                    <a:pos x="149" y="162"/>
                  </a:cxn>
                  <a:cxn ang="0">
                    <a:pos x="162" y="150"/>
                  </a:cxn>
                  <a:cxn ang="0">
                    <a:pos x="172" y="135"/>
                  </a:cxn>
                  <a:cxn ang="0">
                    <a:pos x="178" y="119"/>
                  </a:cxn>
                  <a:cxn ang="0">
                    <a:pos x="183" y="101"/>
                  </a:cxn>
                  <a:cxn ang="0">
                    <a:pos x="183" y="82"/>
                  </a:cxn>
                  <a:cxn ang="0">
                    <a:pos x="178" y="64"/>
                  </a:cxn>
                  <a:cxn ang="0">
                    <a:pos x="172" y="48"/>
                  </a:cxn>
                  <a:cxn ang="0">
                    <a:pos x="162" y="33"/>
                  </a:cxn>
                  <a:cxn ang="0">
                    <a:pos x="149" y="21"/>
                  </a:cxn>
                  <a:cxn ang="0">
                    <a:pos x="135" y="11"/>
                  </a:cxn>
                  <a:cxn ang="0">
                    <a:pos x="118" y="4"/>
                  </a:cxn>
                  <a:cxn ang="0">
                    <a:pos x="101" y="0"/>
                  </a:cxn>
                  <a:cxn ang="0">
                    <a:pos x="82" y="0"/>
                  </a:cxn>
                  <a:cxn ang="0">
                    <a:pos x="64" y="4"/>
                  </a:cxn>
                  <a:cxn ang="0">
                    <a:pos x="47" y="11"/>
                  </a:cxn>
                  <a:cxn ang="0">
                    <a:pos x="33" y="21"/>
                  </a:cxn>
                  <a:cxn ang="0">
                    <a:pos x="21" y="33"/>
                  </a:cxn>
                  <a:cxn ang="0">
                    <a:pos x="11" y="48"/>
                  </a:cxn>
                  <a:cxn ang="0">
                    <a:pos x="4" y="64"/>
                  </a:cxn>
                  <a:cxn ang="0">
                    <a:pos x="1" y="82"/>
                  </a:cxn>
                  <a:cxn ang="0">
                    <a:pos x="1" y="101"/>
                  </a:cxn>
                  <a:cxn ang="0">
                    <a:pos x="4" y="119"/>
                  </a:cxn>
                  <a:cxn ang="0">
                    <a:pos x="11" y="135"/>
                  </a:cxn>
                  <a:cxn ang="0">
                    <a:pos x="21" y="150"/>
                  </a:cxn>
                  <a:cxn ang="0">
                    <a:pos x="33" y="162"/>
                  </a:cxn>
                  <a:cxn ang="0">
                    <a:pos x="47" y="172"/>
                  </a:cxn>
                  <a:cxn ang="0">
                    <a:pos x="64" y="179"/>
                  </a:cxn>
                  <a:cxn ang="0">
                    <a:pos x="82" y="182"/>
                  </a:cxn>
                </a:cxnLst>
                <a:rect l="0" t="0" r="r" b="b"/>
                <a:pathLst>
                  <a:path w="183" h="183">
                    <a:moveTo>
                      <a:pt x="92" y="183"/>
                    </a:moveTo>
                    <a:lnTo>
                      <a:pt x="101" y="182"/>
                    </a:lnTo>
                    <a:lnTo>
                      <a:pt x="109" y="181"/>
                    </a:lnTo>
                    <a:lnTo>
                      <a:pt x="118" y="179"/>
                    </a:lnTo>
                    <a:lnTo>
                      <a:pt x="127" y="175"/>
                    </a:lnTo>
                    <a:lnTo>
                      <a:pt x="135" y="172"/>
                    </a:lnTo>
                    <a:lnTo>
                      <a:pt x="143" y="168"/>
                    </a:lnTo>
                    <a:lnTo>
                      <a:pt x="149" y="162"/>
                    </a:lnTo>
                    <a:lnTo>
                      <a:pt x="156" y="156"/>
                    </a:lnTo>
                    <a:lnTo>
                      <a:pt x="162" y="150"/>
                    </a:lnTo>
                    <a:lnTo>
                      <a:pt x="167" y="142"/>
                    </a:lnTo>
                    <a:lnTo>
                      <a:pt x="172" y="135"/>
                    </a:lnTo>
                    <a:lnTo>
                      <a:pt x="176" y="127"/>
                    </a:lnTo>
                    <a:lnTo>
                      <a:pt x="178" y="119"/>
                    </a:lnTo>
                    <a:lnTo>
                      <a:pt x="180" y="110"/>
                    </a:lnTo>
                    <a:lnTo>
                      <a:pt x="183" y="101"/>
                    </a:lnTo>
                    <a:lnTo>
                      <a:pt x="183" y="91"/>
                    </a:lnTo>
                    <a:lnTo>
                      <a:pt x="183" y="82"/>
                    </a:lnTo>
                    <a:lnTo>
                      <a:pt x="180" y="73"/>
                    </a:lnTo>
                    <a:lnTo>
                      <a:pt x="178" y="64"/>
                    </a:lnTo>
                    <a:lnTo>
                      <a:pt x="176" y="56"/>
                    </a:lnTo>
                    <a:lnTo>
                      <a:pt x="172" y="48"/>
                    </a:lnTo>
                    <a:lnTo>
                      <a:pt x="167" y="40"/>
                    </a:lnTo>
                    <a:lnTo>
                      <a:pt x="162" y="33"/>
                    </a:lnTo>
                    <a:lnTo>
                      <a:pt x="156" y="27"/>
                    </a:lnTo>
                    <a:lnTo>
                      <a:pt x="149" y="21"/>
                    </a:lnTo>
                    <a:lnTo>
                      <a:pt x="143" y="16"/>
                    </a:lnTo>
                    <a:lnTo>
                      <a:pt x="135" y="11"/>
                    </a:lnTo>
                    <a:lnTo>
                      <a:pt x="127" y="8"/>
                    </a:lnTo>
                    <a:lnTo>
                      <a:pt x="118" y="4"/>
                    </a:lnTo>
                    <a:lnTo>
                      <a:pt x="109" y="2"/>
                    </a:lnTo>
                    <a:lnTo>
                      <a:pt x="101" y="0"/>
                    </a:lnTo>
                    <a:lnTo>
                      <a:pt x="92" y="0"/>
                    </a:lnTo>
                    <a:lnTo>
                      <a:pt x="82" y="0"/>
                    </a:lnTo>
                    <a:lnTo>
                      <a:pt x="73" y="2"/>
                    </a:lnTo>
                    <a:lnTo>
                      <a:pt x="64" y="4"/>
                    </a:lnTo>
                    <a:lnTo>
                      <a:pt x="56" y="8"/>
                    </a:lnTo>
                    <a:lnTo>
                      <a:pt x="47" y="11"/>
                    </a:lnTo>
                    <a:lnTo>
                      <a:pt x="41" y="16"/>
                    </a:lnTo>
                    <a:lnTo>
                      <a:pt x="33" y="21"/>
                    </a:lnTo>
                    <a:lnTo>
                      <a:pt x="26" y="27"/>
                    </a:lnTo>
                    <a:lnTo>
                      <a:pt x="21" y="33"/>
                    </a:lnTo>
                    <a:lnTo>
                      <a:pt x="15" y="40"/>
                    </a:lnTo>
                    <a:lnTo>
                      <a:pt x="11" y="48"/>
                    </a:lnTo>
                    <a:lnTo>
                      <a:pt x="7" y="56"/>
                    </a:lnTo>
                    <a:lnTo>
                      <a:pt x="4" y="64"/>
                    </a:lnTo>
                    <a:lnTo>
                      <a:pt x="2" y="73"/>
                    </a:lnTo>
                    <a:lnTo>
                      <a:pt x="1" y="82"/>
                    </a:lnTo>
                    <a:lnTo>
                      <a:pt x="0" y="91"/>
                    </a:lnTo>
                    <a:lnTo>
                      <a:pt x="1" y="101"/>
                    </a:lnTo>
                    <a:lnTo>
                      <a:pt x="2" y="110"/>
                    </a:lnTo>
                    <a:lnTo>
                      <a:pt x="4" y="119"/>
                    </a:lnTo>
                    <a:lnTo>
                      <a:pt x="7" y="127"/>
                    </a:lnTo>
                    <a:lnTo>
                      <a:pt x="11" y="135"/>
                    </a:lnTo>
                    <a:lnTo>
                      <a:pt x="15" y="142"/>
                    </a:lnTo>
                    <a:lnTo>
                      <a:pt x="21" y="150"/>
                    </a:lnTo>
                    <a:lnTo>
                      <a:pt x="26" y="156"/>
                    </a:lnTo>
                    <a:lnTo>
                      <a:pt x="33" y="162"/>
                    </a:lnTo>
                    <a:lnTo>
                      <a:pt x="41" y="168"/>
                    </a:lnTo>
                    <a:lnTo>
                      <a:pt x="47" y="172"/>
                    </a:lnTo>
                    <a:lnTo>
                      <a:pt x="56" y="175"/>
                    </a:lnTo>
                    <a:lnTo>
                      <a:pt x="64" y="179"/>
                    </a:lnTo>
                    <a:lnTo>
                      <a:pt x="73" y="181"/>
                    </a:lnTo>
                    <a:lnTo>
                      <a:pt x="82" y="182"/>
                    </a:lnTo>
                    <a:lnTo>
                      <a:pt x="92"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1" name="Freeform 61"/>
              <p:cNvSpPr>
                <a:spLocks/>
              </p:cNvSpPr>
              <p:nvPr/>
            </p:nvSpPr>
            <p:spPr bwMode="gray">
              <a:xfrm>
                <a:off x="10576328" y="3152137"/>
                <a:ext cx="28575" cy="28575"/>
              </a:xfrm>
              <a:custGeom>
                <a:avLst/>
                <a:gdLst/>
                <a:ahLst/>
                <a:cxnLst>
                  <a:cxn ang="0">
                    <a:pos x="100" y="182"/>
                  </a:cxn>
                  <a:cxn ang="0">
                    <a:pos x="118" y="179"/>
                  </a:cxn>
                  <a:cxn ang="0">
                    <a:pos x="135" y="172"/>
                  </a:cxn>
                  <a:cxn ang="0">
                    <a:pos x="149" y="162"/>
                  </a:cxn>
                  <a:cxn ang="0">
                    <a:pos x="161" y="150"/>
                  </a:cxn>
                  <a:cxn ang="0">
                    <a:pos x="171" y="135"/>
                  </a:cxn>
                  <a:cxn ang="0">
                    <a:pos x="178" y="119"/>
                  </a:cxn>
                  <a:cxn ang="0">
                    <a:pos x="182" y="101"/>
                  </a:cxn>
                  <a:cxn ang="0">
                    <a:pos x="182" y="82"/>
                  </a:cxn>
                  <a:cxn ang="0">
                    <a:pos x="178" y="64"/>
                  </a:cxn>
                  <a:cxn ang="0">
                    <a:pos x="171" y="48"/>
                  </a:cxn>
                  <a:cxn ang="0">
                    <a:pos x="161" y="33"/>
                  </a:cxn>
                  <a:cxn ang="0">
                    <a:pos x="149" y="21"/>
                  </a:cxn>
                  <a:cxn ang="0">
                    <a:pos x="135" y="11"/>
                  </a:cxn>
                  <a:cxn ang="0">
                    <a:pos x="118" y="4"/>
                  </a:cxn>
                  <a:cxn ang="0">
                    <a:pos x="100" y="0"/>
                  </a:cxn>
                  <a:cxn ang="0">
                    <a:pos x="82" y="0"/>
                  </a:cxn>
                  <a:cxn ang="0">
                    <a:pos x="64" y="4"/>
                  </a:cxn>
                  <a:cxn ang="0">
                    <a:pos x="48" y="11"/>
                  </a:cxn>
                  <a:cxn ang="0">
                    <a:pos x="33" y="21"/>
                  </a:cxn>
                  <a:cxn ang="0">
                    <a:pos x="21" y="33"/>
                  </a:cxn>
                  <a:cxn ang="0">
                    <a:pos x="11" y="48"/>
                  </a:cxn>
                  <a:cxn ang="0">
                    <a:pos x="4" y="64"/>
                  </a:cxn>
                  <a:cxn ang="0">
                    <a:pos x="1" y="82"/>
                  </a:cxn>
                  <a:cxn ang="0">
                    <a:pos x="1" y="101"/>
                  </a:cxn>
                  <a:cxn ang="0">
                    <a:pos x="4" y="119"/>
                  </a:cxn>
                  <a:cxn ang="0">
                    <a:pos x="11" y="135"/>
                  </a:cxn>
                  <a:cxn ang="0">
                    <a:pos x="21" y="150"/>
                  </a:cxn>
                  <a:cxn ang="0">
                    <a:pos x="33" y="162"/>
                  </a:cxn>
                  <a:cxn ang="0">
                    <a:pos x="48" y="172"/>
                  </a:cxn>
                  <a:cxn ang="0">
                    <a:pos x="64" y="179"/>
                  </a:cxn>
                  <a:cxn ang="0">
                    <a:pos x="82" y="182"/>
                  </a:cxn>
                </a:cxnLst>
                <a:rect l="0" t="0" r="r" b="b"/>
                <a:pathLst>
                  <a:path w="182" h="183">
                    <a:moveTo>
                      <a:pt x="92" y="183"/>
                    </a:moveTo>
                    <a:lnTo>
                      <a:pt x="100" y="182"/>
                    </a:lnTo>
                    <a:lnTo>
                      <a:pt x="109" y="181"/>
                    </a:lnTo>
                    <a:lnTo>
                      <a:pt x="118" y="179"/>
                    </a:lnTo>
                    <a:lnTo>
                      <a:pt x="127" y="175"/>
                    </a:lnTo>
                    <a:lnTo>
                      <a:pt x="135" y="172"/>
                    </a:lnTo>
                    <a:lnTo>
                      <a:pt x="143" y="168"/>
                    </a:lnTo>
                    <a:lnTo>
                      <a:pt x="149" y="162"/>
                    </a:lnTo>
                    <a:lnTo>
                      <a:pt x="156" y="156"/>
                    </a:lnTo>
                    <a:lnTo>
                      <a:pt x="161" y="150"/>
                    </a:lnTo>
                    <a:lnTo>
                      <a:pt x="167" y="142"/>
                    </a:lnTo>
                    <a:lnTo>
                      <a:pt x="171" y="135"/>
                    </a:lnTo>
                    <a:lnTo>
                      <a:pt x="176" y="127"/>
                    </a:lnTo>
                    <a:lnTo>
                      <a:pt x="178" y="119"/>
                    </a:lnTo>
                    <a:lnTo>
                      <a:pt x="180" y="110"/>
                    </a:lnTo>
                    <a:lnTo>
                      <a:pt x="182" y="101"/>
                    </a:lnTo>
                    <a:lnTo>
                      <a:pt x="182" y="91"/>
                    </a:lnTo>
                    <a:lnTo>
                      <a:pt x="182" y="82"/>
                    </a:lnTo>
                    <a:lnTo>
                      <a:pt x="180" y="73"/>
                    </a:lnTo>
                    <a:lnTo>
                      <a:pt x="178" y="64"/>
                    </a:lnTo>
                    <a:lnTo>
                      <a:pt x="176" y="56"/>
                    </a:lnTo>
                    <a:lnTo>
                      <a:pt x="171" y="48"/>
                    </a:lnTo>
                    <a:lnTo>
                      <a:pt x="167" y="40"/>
                    </a:lnTo>
                    <a:lnTo>
                      <a:pt x="161" y="33"/>
                    </a:lnTo>
                    <a:lnTo>
                      <a:pt x="156" y="27"/>
                    </a:lnTo>
                    <a:lnTo>
                      <a:pt x="149" y="21"/>
                    </a:lnTo>
                    <a:lnTo>
                      <a:pt x="143" y="16"/>
                    </a:lnTo>
                    <a:lnTo>
                      <a:pt x="135" y="11"/>
                    </a:lnTo>
                    <a:lnTo>
                      <a:pt x="127" y="8"/>
                    </a:lnTo>
                    <a:lnTo>
                      <a:pt x="118" y="4"/>
                    </a:lnTo>
                    <a:lnTo>
                      <a:pt x="109" y="2"/>
                    </a:lnTo>
                    <a:lnTo>
                      <a:pt x="100" y="0"/>
                    </a:lnTo>
                    <a:lnTo>
                      <a:pt x="92" y="0"/>
                    </a:lnTo>
                    <a:lnTo>
                      <a:pt x="82" y="0"/>
                    </a:lnTo>
                    <a:lnTo>
                      <a:pt x="73" y="2"/>
                    </a:lnTo>
                    <a:lnTo>
                      <a:pt x="64" y="4"/>
                    </a:lnTo>
                    <a:lnTo>
                      <a:pt x="56" y="8"/>
                    </a:lnTo>
                    <a:lnTo>
                      <a:pt x="48" y="11"/>
                    </a:lnTo>
                    <a:lnTo>
                      <a:pt x="41" y="16"/>
                    </a:lnTo>
                    <a:lnTo>
                      <a:pt x="33" y="21"/>
                    </a:lnTo>
                    <a:lnTo>
                      <a:pt x="27" y="27"/>
                    </a:lnTo>
                    <a:lnTo>
                      <a:pt x="21" y="33"/>
                    </a:lnTo>
                    <a:lnTo>
                      <a:pt x="16" y="40"/>
                    </a:lnTo>
                    <a:lnTo>
                      <a:pt x="11" y="48"/>
                    </a:lnTo>
                    <a:lnTo>
                      <a:pt x="7" y="56"/>
                    </a:lnTo>
                    <a:lnTo>
                      <a:pt x="4" y="64"/>
                    </a:lnTo>
                    <a:lnTo>
                      <a:pt x="2" y="73"/>
                    </a:lnTo>
                    <a:lnTo>
                      <a:pt x="1" y="82"/>
                    </a:lnTo>
                    <a:lnTo>
                      <a:pt x="0" y="91"/>
                    </a:lnTo>
                    <a:lnTo>
                      <a:pt x="1" y="101"/>
                    </a:lnTo>
                    <a:lnTo>
                      <a:pt x="2" y="110"/>
                    </a:lnTo>
                    <a:lnTo>
                      <a:pt x="4" y="119"/>
                    </a:lnTo>
                    <a:lnTo>
                      <a:pt x="7" y="127"/>
                    </a:lnTo>
                    <a:lnTo>
                      <a:pt x="11" y="135"/>
                    </a:lnTo>
                    <a:lnTo>
                      <a:pt x="16" y="142"/>
                    </a:lnTo>
                    <a:lnTo>
                      <a:pt x="21" y="150"/>
                    </a:lnTo>
                    <a:lnTo>
                      <a:pt x="27" y="156"/>
                    </a:lnTo>
                    <a:lnTo>
                      <a:pt x="33" y="162"/>
                    </a:lnTo>
                    <a:lnTo>
                      <a:pt x="41" y="168"/>
                    </a:lnTo>
                    <a:lnTo>
                      <a:pt x="48" y="172"/>
                    </a:lnTo>
                    <a:lnTo>
                      <a:pt x="56" y="175"/>
                    </a:lnTo>
                    <a:lnTo>
                      <a:pt x="64" y="179"/>
                    </a:lnTo>
                    <a:lnTo>
                      <a:pt x="73" y="181"/>
                    </a:lnTo>
                    <a:lnTo>
                      <a:pt x="82" y="182"/>
                    </a:lnTo>
                    <a:lnTo>
                      <a:pt x="92"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2" name="Freeform 62"/>
              <p:cNvSpPr>
                <a:spLocks/>
              </p:cNvSpPr>
              <p:nvPr/>
            </p:nvSpPr>
            <p:spPr bwMode="gray">
              <a:xfrm>
                <a:off x="10616015" y="3152137"/>
                <a:ext cx="28575" cy="28575"/>
              </a:xfrm>
              <a:custGeom>
                <a:avLst/>
                <a:gdLst/>
                <a:ahLst/>
                <a:cxnLst>
                  <a:cxn ang="0">
                    <a:pos x="100" y="182"/>
                  </a:cxn>
                  <a:cxn ang="0">
                    <a:pos x="118" y="179"/>
                  </a:cxn>
                  <a:cxn ang="0">
                    <a:pos x="135" y="172"/>
                  </a:cxn>
                  <a:cxn ang="0">
                    <a:pos x="149" y="162"/>
                  </a:cxn>
                  <a:cxn ang="0">
                    <a:pos x="161" y="150"/>
                  </a:cxn>
                  <a:cxn ang="0">
                    <a:pos x="171" y="135"/>
                  </a:cxn>
                  <a:cxn ang="0">
                    <a:pos x="179" y="119"/>
                  </a:cxn>
                  <a:cxn ang="0">
                    <a:pos x="182" y="101"/>
                  </a:cxn>
                  <a:cxn ang="0">
                    <a:pos x="182" y="82"/>
                  </a:cxn>
                  <a:cxn ang="0">
                    <a:pos x="179" y="64"/>
                  </a:cxn>
                  <a:cxn ang="0">
                    <a:pos x="171" y="48"/>
                  </a:cxn>
                  <a:cxn ang="0">
                    <a:pos x="161" y="33"/>
                  </a:cxn>
                  <a:cxn ang="0">
                    <a:pos x="149" y="21"/>
                  </a:cxn>
                  <a:cxn ang="0">
                    <a:pos x="135" y="11"/>
                  </a:cxn>
                  <a:cxn ang="0">
                    <a:pos x="118" y="4"/>
                  </a:cxn>
                  <a:cxn ang="0">
                    <a:pos x="100" y="0"/>
                  </a:cxn>
                  <a:cxn ang="0">
                    <a:pos x="82" y="0"/>
                  </a:cxn>
                  <a:cxn ang="0">
                    <a:pos x="64" y="4"/>
                  </a:cxn>
                  <a:cxn ang="0">
                    <a:pos x="48" y="11"/>
                  </a:cxn>
                  <a:cxn ang="0">
                    <a:pos x="34" y="21"/>
                  </a:cxn>
                  <a:cxn ang="0">
                    <a:pos x="20" y="33"/>
                  </a:cxn>
                  <a:cxn ang="0">
                    <a:pos x="10" y="48"/>
                  </a:cxn>
                  <a:cxn ang="0">
                    <a:pos x="4" y="64"/>
                  </a:cxn>
                  <a:cxn ang="0">
                    <a:pos x="0" y="82"/>
                  </a:cxn>
                  <a:cxn ang="0">
                    <a:pos x="0" y="101"/>
                  </a:cxn>
                  <a:cxn ang="0">
                    <a:pos x="4" y="119"/>
                  </a:cxn>
                  <a:cxn ang="0">
                    <a:pos x="10" y="135"/>
                  </a:cxn>
                  <a:cxn ang="0">
                    <a:pos x="20" y="150"/>
                  </a:cxn>
                  <a:cxn ang="0">
                    <a:pos x="34" y="162"/>
                  </a:cxn>
                  <a:cxn ang="0">
                    <a:pos x="48" y="172"/>
                  </a:cxn>
                  <a:cxn ang="0">
                    <a:pos x="64" y="179"/>
                  </a:cxn>
                  <a:cxn ang="0">
                    <a:pos x="82" y="182"/>
                  </a:cxn>
                </a:cxnLst>
                <a:rect l="0" t="0" r="r" b="b"/>
                <a:pathLst>
                  <a:path w="182" h="183">
                    <a:moveTo>
                      <a:pt x="91" y="183"/>
                    </a:moveTo>
                    <a:lnTo>
                      <a:pt x="100" y="182"/>
                    </a:lnTo>
                    <a:lnTo>
                      <a:pt x="109" y="181"/>
                    </a:lnTo>
                    <a:lnTo>
                      <a:pt x="118" y="179"/>
                    </a:lnTo>
                    <a:lnTo>
                      <a:pt x="127" y="175"/>
                    </a:lnTo>
                    <a:lnTo>
                      <a:pt x="135" y="172"/>
                    </a:lnTo>
                    <a:lnTo>
                      <a:pt x="142" y="168"/>
                    </a:lnTo>
                    <a:lnTo>
                      <a:pt x="149" y="162"/>
                    </a:lnTo>
                    <a:lnTo>
                      <a:pt x="156" y="156"/>
                    </a:lnTo>
                    <a:lnTo>
                      <a:pt x="161" y="150"/>
                    </a:lnTo>
                    <a:lnTo>
                      <a:pt x="167" y="142"/>
                    </a:lnTo>
                    <a:lnTo>
                      <a:pt x="171" y="135"/>
                    </a:lnTo>
                    <a:lnTo>
                      <a:pt x="176" y="127"/>
                    </a:lnTo>
                    <a:lnTo>
                      <a:pt x="179" y="119"/>
                    </a:lnTo>
                    <a:lnTo>
                      <a:pt x="181" y="110"/>
                    </a:lnTo>
                    <a:lnTo>
                      <a:pt x="182" y="101"/>
                    </a:lnTo>
                    <a:lnTo>
                      <a:pt x="182" y="91"/>
                    </a:lnTo>
                    <a:lnTo>
                      <a:pt x="182" y="82"/>
                    </a:lnTo>
                    <a:lnTo>
                      <a:pt x="181" y="73"/>
                    </a:lnTo>
                    <a:lnTo>
                      <a:pt x="179" y="64"/>
                    </a:lnTo>
                    <a:lnTo>
                      <a:pt x="176" y="56"/>
                    </a:lnTo>
                    <a:lnTo>
                      <a:pt x="171" y="48"/>
                    </a:lnTo>
                    <a:lnTo>
                      <a:pt x="167" y="40"/>
                    </a:lnTo>
                    <a:lnTo>
                      <a:pt x="161" y="33"/>
                    </a:lnTo>
                    <a:lnTo>
                      <a:pt x="156" y="27"/>
                    </a:lnTo>
                    <a:lnTo>
                      <a:pt x="149" y="21"/>
                    </a:lnTo>
                    <a:lnTo>
                      <a:pt x="142" y="16"/>
                    </a:lnTo>
                    <a:lnTo>
                      <a:pt x="135" y="11"/>
                    </a:lnTo>
                    <a:lnTo>
                      <a:pt x="127" y="8"/>
                    </a:lnTo>
                    <a:lnTo>
                      <a:pt x="118" y="4"/>
                    </a:lnTo>
                    <a:lnTo>
                      <a:pt x="109" y="2"/>
                    </a:lnTo>
                    <a:lnTo>
                      <a:pt x="100" y="0"/>
                    </a:lnTo>
                    <a:lnTo>
                      <a:pt x="91" y="0"/>
                    </a:lnTo>
                    <a:lnTo>
                      <a:pt x="82" y="0"/>
                    </a:lnTo>
                    <a:lnTo>
                      <a:pt x="73" y="2"/>
                    </a:lnTo>
                    <a:lnTo>
                      <a:pt x="64" y="4"/>
                    </a:lnTo>
                    <a:lnTo>
                      <a:pt x="56" y="8"/>
                    </a:lnTo>
                    <a:lnTo>
                      <a:pt x="48" y="11"/>
                    </a:lnTo>
                    <a:lnTo>
                      <a:pt x="40" y="16"/>
                    </a:lnTo>
                    <a:lnTo>
                      <a:pt x="34" y="21"/>
                    </a:lnTo>
                    <a:lnTo>
                      <a:pt x="27" y="27"/>
                    </a:lnTo>
                    <a:lnTo>
                      <a:pt x="20" y="33"/>
                    </a:lnTo>
                    <a:lnTo>
                      <a:pt x="16" y="40"/>
                    </a:lnTo>
                    <a:lnTo>
                      <a:pt x="10" y="48"/>
                    </a:lnTo>
                    <a:lnTo>
                      <a:pt x="7" y="56"/>
                    </a:lnTo>
                    <a:lnTo>
                      <a:pt x="4" y="64"/>
                    </a:lnTo>
                    <a:lnTo>
                      <a:pt x="2" y="73"/>
                    </a:lnTo>
                    <a:lnTo>
                      <a:pt x="0" y="82"/>
                    </a:lnTo>
                    <a:lnTo>
                      <a:pt x="0" y="91"/>
                    </a:lnTo>
                    <a:lnTo>
                      <a:pt x="0" y="101"/>
                    </a:lnTo>
                    <a:lnTo>
                      <a:pt x="2" y="110"/>
                    </a:lnTo>
                    <a:lnTo>
                      <a:pt x="4" y="119"/>
                    </a:lnTo>
                    <a:lnTo>
                      <a:pt x="7" y="127"/>
                    </a:lnTo>
                    <a:lnTo>
                      <a:pt x="10" y="135"/>
                    </a:lnTo>
                    <a:lnTo>
                      <a:pt x="16" y="142"/>
                    </a:lnTo>
                    <a:lnTo>
                      <a:pt x="20" y="150"/>
                    </a:lnTo>
                    <a:lnTo>
                      <a:pt x="27" y="156"/>
                    </a:lnTo>
                    <a:lnTo>
                      <a:pt x="34" y="162"/>
                    </a:lnTo>
                    <a:lnTo>
                      <a:pt x="40" y="168"/>
                    </a:lnTo>
                    <a:lnTo>
                      <a:pt x="48" y="172"/>
                    </a:lnTo>
                    <a:lnTo>
                      <a:pt x="56" y="175"/>
                    </a:lnTo>
                    <a:lnTo>
                      <a:pt x="64" y="179"/>
                    </a:lnTo>
                    <a:lnTo>
                      <a:pt x="73" y="181"/>
                    </a:lnTo>
                    <a:lnTo>
                      <a:pt x="82" y="182"/>
                    </a:lnTo>
                    <a:lnTo>
                      <a:pt x="91"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3" name="Freeform 63"/>
              <p:cNvSpPr>
                <a:spLocks/>
              </p:cNvSpPr>
              <p:nvPr/>
            </p:nvSpPr>
            <p:spPr bwMode="gray">
              <a:xfrm>
                <a:off x="11073215" y="3337874"/>
                <a:ext cx="203200" cy="34925"/>
              </a:xfrm>
              <a:custGeom>
                <a:avLst/>
                <a:gdLst/>
                <a:ahLst/>
                <a:cxnLst>
                  <a:cxn ang="0">
                    <a:pos x="1169" y="0"/>
                  </a:cxn>
                  <a:cxn ang="0">
                    <a:pos x="1190" y="2"/>
                  </a:cxn>
                  <a:cxn ang="0">
                    <a:pos x="1212" y="8"/>
                  </a:cxn>
                  <a:cxn ang="0">
                    <a:pos x="1229" y="18"/>
                  </a:cxn>
                  <a:cxn ang="0">
                    <a:pos x="1246" y="31"/>
                  </a:cxn>
                  <a:cxn ang="0">
                    <a:pos x="1259" y="48"/>
                  </a:cxn>
                  <a:cxn ang="0">
                    <a:pos x="1269" y="67"/>
                  </a:cxn>
                  <a:cxn ang="0">
                    <a:pos x="1276" y="87"/>
                  </a:cxn>
                  <a:cxn ang="0">
                    <a:pos x="1278" y="109"/>
                  </a:cxn>
                  <a:cxn ang="0">
                    <a:pos x="1276" y="131"/>
                  </a:cxn>
                  <a:cxn ang="0">
                    <a:pos x="1269" y="151"/>
                  </a:cxn>
                  <a:cxn ang="0">
                    <a:pos x="1259" y="170"/>
                  </a:cxn>
                  <a:cxn ang="0">
                    <a:pos x="1246" y="185"/>
                  </a:cxn>
                  <a:cxn ang="0">
                    <a:pos x="1229" y="199"/>
                  </a:cxn>
                  <a:cxn ang="0">
                    <a:pos x="1212" y="209"/>
                  </a:cxn>
                  <a:cxn ang="0">
                    <a:pos x="1190" y="215"/>
                  </a:cxn>
                  <a:cxn ang="0">
                    <a:pos x="1169" y="217"/>
                  </a:cxn>
                  <a:cxn ang="0">
                    <a:pos x="97" y="217"/>
                  </a:cxn>
                  <a:cxn ang="0">
                    <a:pos x="76" y="213"/>
                  </a:cxn>
                  <a:cxn ang="0">
                    <a:pos x="56" y="204"/>
                  </a:cxn>
                  <a:cxn ang="0">
                    <a:pos x="38" y="193"/>
                  </a:cxn>
                  <a:cxn ang="0">
                    <a:pos x="24" y="177"/>
                  </a:cxn>
                  <a:cxn ang="0">
                    <a:pos x="12" y="161"/>
                  </a:cxn>
                  <a:cxn ang="0">
                    <a:pos x="4" y="141"/>
                  </a:cxn>
                  <a:cxn ang="0">
                    <a:pos x="0" y="120"/>
                  </a:cxn>
                  <a:cxn ang="0">
                    <a:pos x="0" y="98"/>
                  </a:cxn>
                  <a:cxn ang="0">
                    <a:pos x="4" y="77"/>
                  </a:cxn>
                  <a:cxn ang="0">
                    <a:pos x="12" y="57"/>
                  </a:cxn>
                  <a:cxn ang="0">
                    <a:pos x="24" y="39"/>
                  </a:cxn>
                  <a:cxn ang="0">
                    <a:pos x="38" y="24"/>
                  </a:cxn>
                  <a:cxn ang="0">
                    <a:pos x="56" y="13"/>
                  </a:cxn>
                  <a:cxn ang="0">
                    <a:pos x="76" y="4"/>
                  </a:cxn>
                  <a:cxn ang="0">
                    <a:pos x="97" y="0"/>
                  </a:cxn>
                </a:cxnLst>
                <a:rect l="0" t="0" r="r" b="b"/>
                <a:pathLst>
                  <a:path w="1278" h="217">
                    <a:moveTo>
                      <a:pt x="108" y="0"/>
                    </a:moveTo>
                    <a:lnTo>
                      <a:pt x="1169" y="0"/>
                    </a:lnTo>
                    <a:lnTo>
                      <a:pt x="1180" y="0"/>
                    </a:lnTo>
                    <a:lnTo>
                      <a:pt x="1190" y="2"/>
                    </a:lnTo>
                    <a:lnTo>
                      <a:pt x="1202" y="4"/>
                    </a:lnTo>
                    <a:lnTo>
                      <a:pt x="1212" y="8"/>
                    </a:lnTo>
                    <a:lnTo>
                      <a:pt x="1220" y="13"/>
                    </a:lnTo>
                    <a:lnTo>
                      <a:pt x="1229" y="18"/>
                    </a:lnTo>
                    <a:lnTo>
                      <a:pt x="1238" y="24"/>
                    </a:lnTo>
                    <a:lnTo>
                      <a:pt x="1246" y="31"/>
                    </a:lnTo>
                    <a:lnTo>
                      <a:pt x="1253" y="39"/>
                    </a:lnTo>
                    <a:lnTo>
                      <a:pt x="1259" y="48"/>
                    </a:lnTo>
                    <a:lnTo>
                      <a:pt x="1265" y="57"/>
                    </a:lnTo>
                    <a:lnTo>
                      <a:pt x="1269" y="67"/>
                    </a:lnTo>
                    <a:lnTo>
                      <a:pt x="1272" y="77"/>
                    </a:lnTo>
                    <a:lnTo>
                      <a:pt x="1276" y="87"/>
                    </a:lnTo>
                    <a:lnTo>
                      <a:pt x="1277" y="98"/>
                    </a:lnTo>
                    <a:lnTo>
                      <a:pt x="1278" y="109"/>
                    </a:lnTo>
                    <a:lnTo>
                      <a:pt x="1277" y="120"/>
                    </a:lnTo>
                    <a:lnTo>
                      <a:pt x="1276" y="131"/>
                    </a:lnTo>
                    <a:lnTo>
                      <a:pt x="1272" y="141"/>
                    </a:lnTo>
                    <a:lnTo>
                      <a:pt x="1269" y="151"/>
                    </a:lnTo>
                    <a:lnTo>
                      <a:pt x="1265" y="161"/>
                    </a:lnTo>
                    <a:lnTo>
                      <a:pt x="1259" y="170"/>
                    </a:lnTo>
                    <a:lnTo>
                      <a:pt x="1253" y="177"/>
                    </a:lnTo>
                    <a:lnTo>
                      <a:pt x="1246" y="185"/>
                    </a:lnTo>
                    <a:lnTo>
                      <a:pt x="1238" y="193"/>
                    </a:lnTo>
                    <a:lnTo>
                      <a:pt x="1229" y="199"/>
                    </a:lnTo>
                    <a:lnTo>
                      <a:pt x="1220" y="204"/>
                    </a:lnTo>
                    <a:lnTo>
                      <a:pt x="1212" y="209"/>
                    </a:lnTo>
                    <a:lnTo>
                      <a:pt x="1202" y="213"/>
                    </a:lnTo>
                    <a:lnTo>
                      <a:pt x="1190" y="215"/>
                    </a:lnTo>
                    <a:lnTo>
                      <a:pt x="1180" y="217"/>
                    </a:lnTo>
                    <a:lnTo>
                      <a:pt x="1169" y="217"/>
                    </a:lnTo>
                    <a:lnTo>
                      <a:pt x="108" y="217"/>
                    </a:lnTo>
                    <a:lnTo>
                      <a:pt x="97" y="217"/>
                    </a:lnTo>
                    <a:lnTo>
                      <a:pt x="86" y="215"/>
                    </a:lnTo>
                    <a:lnTo>
                      <a:pt x="76" y="213"/>
                    </a:lnTo>
                    <a:lnTo>
                      <a:pt x="66" y="209"/>
                    </a:lnTo>
                    <a:lnTo>
                      <a:pt x="56" y="204"/>
                    </a:lnTo>
                    <a:lnTo>
                      <a:pt x="47" y="199"/>
                    </a:lnTo>
                    <a:lnTo>
                      <a:pt x="38" y="193"/>
                    </a:lnTo>
                    <a:lnTo>
                      <a:pt x="31" y="185"/>
                    </a:lnTo>
                    <a:lnTo>
                      <a:pt x="24" y="177"/>
                    </a:lnTo>
                    <a:lnTo>
                      <a:pt x="17" y="170"/>
                    </a:lnTo>
                    <a:lnTo>
                      <a:pt x="12" y="161"/>
                    </a:lnTo>
                    <a:lnTo>
                      <a:pt x="7" y="151"/>
                    </a:lnTo>
                    <a:lnTo>
                      <a:pt x="4" y="141"/>
                    </a:lnTo>
                    <a:lnTo>
                      <a:pt x="2" y="131"/>
                    </a:lnTo>
                    <a:lnTo>
                      <a:pt x="0" y="120"/>
                    </a:lnTo>
                    <a:lnTo>
                      <a:pt x="0" y="109"/>
                    </a:lnTo>
                    <a:lnTo>
                      <a:pt x="0" y="98"/>
                    </a:lnTo>
                    <a:lnTo>
                      <a:pt x="2" y="87"/>
                    </a:lnTo>
                    <a:lnTo>
                      <a:pt x="4" y="77"/>
                    </a:lnTo>
                    <a:lnTo>
                      <a:pt x="7" y="67"/>
                    </a:lnTo>
                    <a:lnTo>
                      <a:pt x="12" y="57"/>
                    </a:lnTo>
                    <a:lnTo>
                      <a:pt x="17" y="48"/>
                    </a:lnTo>
                    <a:lnTo>
                      <a:pt x="24" y="39"/>
                    </a:lnTo>
                    <a:lnTo>
                      <a:pt x="31" y="31"/>
                    </a:lnTo>
                    <a:lnTo>
                      <a:pt x="38" y="24"/>
                    </a:lnTo>
                    <a:lnTo>
                      <a:pt x="47" y="18"/>
                    </a:lnTo>
                    <a:lnTo>
                      <a:pt x="56" y="13"/>
                    </a:lnTo>
                    <a:lnTo>
                      <a:pt x="66" y="8"/>
                    </a:lnTo>
                    <a:lnTo>
                      <a:pt x="76" y="4"/>
                    </a:lnTo>
                    <a:lnTo>
                      <a:pt x="86" y="2"/>
                    </a:lnTo>
                    <a:lnTo>
                      <a:pt x="97" y="0"/>
                    </a:lnTo>
                    <a:lnTo>
                      <a:pt x="108" y="0"/>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4" name="Freeform 64"/>
              <p:cNvSpPr>
                <a:spLocks/>
              </p:cNvSpPr>
              <p:nvPr/>
            </p:nvSpPr>
            <p:spPr bwMode="gray">
              <a:xfrm>
                <a:off x="10455678" y="3339462"/>
                <a:ext cx="28575" cy="28575"/>
              </a:xfrm>
              <a:custGeom>
                <a:avLst/>
                <a:gdLst/>
                <a:ahLst/>
                <a:cxnLst>
                  <a:cxn ang="0">
                    <a:pos x="101" y="182"/>
                  </a:cxn>
                  <a:cxn ang="0">
                    <a:pos x="119" y="178"/>
                  </a:cxn>
                  <a:cxn ang="0">
                    <a:pos x="135" y="172"/>
                  </a:cxn>
                  <a:cxn ang="0">
                    <a:pos x="150" y="162"/>
                  </a:cxn>
                  <a:cxn ang="0">
                    <a:pos x="162" y="149"/>
                  </a:cxn>
                  <a:cxn ang="0">
                    <a:pos x="172" y="135"/>
                  </a:cxn>
                  <a:cxn ang="0">
                    <a:pos x="179" y="118"/>
                  </a:cxn>
                  <a:cxn ang="0">
                    <a:pos x="182" y="101"/>
                  </a:cxn>
                  <a:cxn ang="0">
                    <a:pos x="182" y="82"/>
                  </a:cxn>
                  <a:cxn ang="0">
                    <a:pos x="179" y="64"/>
                  </a:cxn>
                  <a:cxn ang="0">
                    <a:pos x="172" y="47"/>
                  </a:cxn>
                  <a:cxn ang="0">
                    <a:pos x="162" y="33"/>
                  </a:cxn>
                  <a:cxn ang="0">
                    <a:pos x="150" y="21"/>
                  </a:cxn>
                  <a:cxn ang="0">
                    <a:pos x="135" y="11"/>
                  </a:cxn>
                  <a:cxn ang="0">
                    <a:pos x="119" y="4"/>
                  </a:cxn>
                  <a:cxn ang="0">
                    <a:pos x="101" y="0"/>
                  </a:cxn>
                  <a:cxn ang="0">
                    <a:pos x="82" y="0"/>
                  </a:cxn>
                  <a:cxn ang="0">
                    <a:pos x="64" y="4"/>
                  </a:cxn>
                  <a:cxn ang="0">
                    <a:pos x="48" y="11"/>
                  </a:cxn>
                  <a:cxn ang="0">
                    <a:pos x="33" y="21"/>
                  </a:cxn>
                  <a:cxn ang="0">
                    <a:pos x="21" y="33"/>
                  </a:cxn>
                  <a:cxn ang="0">
                    <a:pos x="11" y="47"/>
                  </a:cxn>
                  <a:cxn ang="0">
                    <a:pos x="4" y="64"/>
                  </a:cxn>
                  <a:cxn ang="0">
                    <a:pos x="0" y="82"/>
                  </a:cxn>
                  <a:cxn ang="0">
                    <a:pos x="0" y="101"/>
                  </a:cxn>
                  <a:cxn ang="0">
                    <a:pos x="4" y="118"/>
                  </a:cxn>
                  <a:cxn ang="0">
                    <a:pos x="11" y="135"/>
                  </a:cxn>
                  <a:cxn ang="0">
                    <a:pos x="21" y="149"/>
                  </a:cxn>
                  <a:cxn ang="0">
                    <a:pos x="33" y="162"/>
                  </a:cxn>
                  <a:cxn ang="0">
                    <a:pos x="48" y="172"/>
                  </a:cxn>
                  <a:cxn ang="0">
                    <a:pos x="64" y="178"/>
                  </a:cxn>
                  <a:cxn ang="0">
                    <a:pos x="82" y="182"/>
                  </a:cxn>
                </a:cxnLst>
                <a:rect l="0" t="0" r="r" b="b"/>
                <a:pathLst>
                  <a:path w="183" h="183">
                    <a:moveTo>
                      <a:pt x="91" y="183"/>
                    </a:moveTo>
                    <a:lnTo>
                      <a:pt x="101" y="182"/>
                    </a:lnTo>
                    <a:lnTo>
                      <a:pt x="110" y="180"/>
                    </a:lnTo>
                    <a:lnTo>
                      <a:pt x="119" y="178"/>
                    </a:lnTo>
                    <a:lnTo>
                      <a:pt x="126" y="175"/>
                    </a:lnTo>
                    <a:lnTo>
                      <a:pt x="135" y="172"/>
                    </a:lnTo>
                    <a:lnTo>
                      <a:pt x="142" y="167"/>
                    </a:lnTo>
                    <a:lnTo>
                      <a:pt x="150" y="162"/>
                    </a:lnTo>
                    <a:lnTo>
                      <a:pt x="156" y="156"/>
                    </a:lnTo>
                    <a:lnTo>
                      <a:pt x="162" y="149"/>
                    </a:lnTo>
                    <a:lnTo>
                      <a:pt x="167" y="142"/>
                    </a:lnTo>
                    <a:lnTo>
                      <a:pt x="172" y="135"/>
                    </a:lnTo>
                    <a:lnTo>
                      <a:pt x="175" y="126"/>
                    </a:lnTo>
                    <a:lnTo>
                      <a:pt x="179" y="118"/>
                    </a:lnTo>
                    <a:lnTo>
                      <a:pt x="181" y="109"/>
                    </a:lnTo>
                    <a:lnTo>
                      <a:pt x="182" y="101"/>
                    </a:lnTo>
                    <a:lnTo>
                      <a:pt x="183" y="91"/>
                    </a:lnTo>
                    <a:lnTo>
                      <a:pt x="182" y="82"/>
                    </a:lnTo>
                    <a:lnTo>
                      <a:pt x="181" y="73"/>
                    </a:lnTo>
                    <a:lnTo>
                      <a:pt x="179" y="64"/>
                    </a:lnTo>
                    <a:lnTo>
                      <a:pt x="175" y="55"/>
                    </a:lnTo>
                    <a:lnTo>
                      <a:pt x="172" y="47"/>
                    </a:lnTo>
                    <a:lnTo>
                      <a:pt x="167" y="40"/>
                    </a:lnTo>
                    <a:lnTo>
                      <a:pt x="162" y="33"/>
                    </a:lnTo>
                    <a:lnTo>
                      <a:pt x="156" y="26"/>
                    </a:lnTo>
                    <a:lnTo>
                      <a:pt x="150" y="21"/>
                    </a:lnTo>
                    <a:lnTo>
                      <a:pt x="142" y="15"/>
                    </a:lnTo>
                    <a:lnTo>
                      <a:pt x="135" y="11"/>
                    </a:lnTo>
                    <a:lnTo>
                      <a:pt x="126" y="6"/>
                    </a:lnTo>
                    <a:lnTo>
                      <a:pt x="119" y="4"/>
                    </a:lnTo>
                    <a:lnTo>
                      <a:pt x="110" y="2"/>
                    </a:lnTo>
                    <a:lnTo>
                      <a:pt x="101" y="0"/>
                    </a:lnTo>
                    <a:lnTo>
                      <a:pt x="91" y="0"/>
                    </a:lnTo>
                    <a:lnTo>
                      <a:pt x="82" y="0"/>
                    </a:lnTo>
                    <a:lnTo>
                      <a:pt x="73" y="2"/>
                    </a:lnTo>
                    <a:lnTo>
                      <a:pt x="64" y="4"/>
                    </a:lnTo>
                    <a:lnTo>
                      <a:pt x="55" y="6"/>
                    </a:lnTo>
                    <a:lnTo>
                      <a:pt x="48" y="11"/>
                    </a:lnTo>
                    <a:lnTo>
                      <a:pt x="40" y="15"/>
                    </a:lnTo>
                    <a:lnTo>
                      <a:pt x="33" y="21"/>
                    </a:lnTo>
                    <a:lnTo>
                      <a:pt x="27" y="26"/>
                    </a:lnTo>
                    <a:lnTo>
                      <a:pt x="21" y="33"/>
                    </a:lnTo>
                    <a:lnTo>
                      <a:pt x="16" y="40"/>
                    </a:lnTo>
                    <a:lnTo>
                      <a:pt x="11" y="47"/>
                    </a:lnTo>
                    <a:lnTo>
                      <a:pt x="7" y="55"/>
                    </a:lnTo>
                    <a:lnTo>
                      <a:pt x="4" y="64"/>
                    </a:lnTo>
                    <a:lnTo>
                      <a:pt x="2" y="73"/>
                    </a:lnTo>
                    <a:lnTo>
                      <a:pt x="0" y="82"/>
                    </a:lnTo>
                    <a:lnTo>
                      <a:pt x="0" y="91"/>
                    </a:lnTo>
                    <a:lnTo>
                      <a:pt x="0" y="101"/>
                    </a:lnTo>
                    <a:lnTo>
                      <a:pt x="2" y="109"/>
                    </a:lnTo>
                    <a:lnTo>
                      <a:pt x="4" y="118"/>
                    </a:lnTo>
                    <a:lnTo>
                      <a:pt x="7" y="126"/>
                    </a:lnTo>
                    <a:lnTo>
                      <a:pt x="11" y="135"/>
                    </a:lnTo>
                    <a:lnTo>
                      <a:pt x="16" y="142"/>
                    </a:lnTo>
                    <a:lnTo>
                      <a:pt x="21" y="149"/>
                    </a:lnTo>
                    <a:lnTo>
                      <a:pt x="27" y="156"/>
                    </a:lnTo>
                    <a:lnTo>
                      <a:pt x="33" y="162"/>
                    </a:lnTo>
                    <a:lnTo>
                      <a:pt x="40" y="167"/>
                    </a:lnTo>
                    <a:lnTo>
                      <a:pt x="48" y="172"/>
                    </a:lnTo>
                    <a:lnTo>
                      <a:pt x="55" y="175"/>
                    </a:lnTo>
                    <a:lnTo>
                      <a:pt x="64" y="178"/>
                    </a:lnTo>
                    <a:lnTo>
                      <a:pt x="73" y="180"/>
                    </a:lnTo>
                    <a:lnTo>
                      <a:pt x="82" y="182"/>
                    </a:lnTo>
                    <a:lnTo>
                      <a:pt x="91"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5" name="Freeform 65"/>
              <p:cNvSpPr>
                <a:spLocks/>
              </p:cNvSpPr>
              <p:nvPr/>
            </p:nvSpPr>
            <p:spPr bwMode="gray">
              <a:xfrm>
                <a:off x="10495365" y="3339462"/>
                <a:ext cx="30163" cy="28575"/>
              </a:xfrm>
              <a:custGeom>
                <a:avLst/>
                <a:gdLst/>
                <a:ahLst/>
                <a:cxnLst>
                  <a:cxn ang="0">
                    <a:pos x="101" y="182"/>
                  </a:cxn>
                  <a:cxn ang="0">
                    <a:pos x="119" y="178"/>
                  </a:cxn>
                  <a:cxn ang="0">
                    <a:pos x="135" y="172"/>
                  </a:cxn>
                  <a:cxn ang="0">
                    <a:pos x="150" y="162"/>
                  </a:cxn>
                  <a:cxn ang="0">
                    <a:pos x="162" y="149"/>
                  </a:cxn>
                  <a:cxn ang="0">
                    <a:pos x="172" y="135"/>
                  </a:cxn>
                  <a:cxn ang="0">
                    <a:pos x="178" y="118"/>
                  </a:cxn>
                  <a:cxn ang="0">
                    <a:pos x="182" y="101"/>
                  </a:cxn>
                  <a:cxn ang="0">
                    <a:pos x="182" y="82"/>
                  </a:cxn>
                  <a:cxn ang="0">
                    <a:pos x="178" y="64"/>
                  </a:cxn>
                  <a:cxn ang="0">
                    <a:pos x="172" y="47"/>
                  </a:cxn>
                  <a:cxn ang="0">
                    <a:pos x="162" y="33"/>
                  </a:cxn>
                  <a:cxn ang="0">
                    <a:pos x="150" y="21"/>
                  </a:cxn>
                  <a:cxn ang="0">
                    <a:pos x="135" y="11"/>
                  </a:cxn>
                  <a:cxn ang="0">
                    <a:pos x="119" y="4"/>
                  </a:cxn>
                  <a:cxn ang="0">
                    <a:pos x="101" y="0"/>
                  </a:cxn>
                  <a:cxn ang="0">
                    <a:pos x="82" y="0"/>
                  </a:cxn>
                  <a:cxn ang="0">
                    <a:pos x="64" y="4"/>
                  </a:cxn>
                  <a:cxn ang="0">
                    <a:pos x="48" y="11"/>
                  </a:cxn>
                  <a:cxn ang="0">
                    <a:pos x="33" y="21"/>
                  </a:cxn>
                  <a:cxn ang="0">
                    <a:pos x="21" y="33"/>
                  </a:cxn>
                  <a:cxn ang="0">
                    <a:pos x="11" y="47"/>
                  </a:cxn>
                  <a:cxn ang="0">
                    <a:pos x="4" y="64"/>
                  </a:cxn>
                  <a:cxn ang="0">
                    <a:pos x="1" y="82"/>
                  </a:cxn>
                  <a:cxn ang="0">
                    <a:pos x="1" y="101"/>
                  </a:cxn>
                  <a:cxn ang="0">
                    <a:pos x="4" y="118"/>
                  </a:cxn>
                  <a:cxn ang="0">
                    <a:pos x="11" y="135"/>
                  </a:cxn>
                  <a:cxn ang="0">
                    <a:pos x="21" y="149"/>
                  </a:cxn>
                  <a:cxn ang="0">
                    <a:pos x="33" y="162"/>
                  </a:cxn>
                  <a:cxn ang="0">
                    <a:pos x="48" y="172"/>
                  </a:cxn>
                  <a:cxn ang="0">
                    <a:pos x="64" y="178"/>
                  </a:cxn>
                  <a:cxn ang="0">
                    <a:pos x="82" y="182"/>
                  </a:cxn>
                </a:cxnLst>
                <a:rect l="0" t="0" r="r" b="b"/>
                <a:pathLst>
                  <a:path w="183" h="183">
                    <a:moveTo>
                      <a:pt x="92" y="183"/>
                    </a:moveTo>
                    <a:lnTo>
                      <a:pt x="101" y="182"/>
                    </a:lnTo>
                    <a:lnTo>
                      <a:pt x="110" y="180"/>
                    </a:lnTo>
                    <a:lnTo>
                      <a:pt x="119" y="178"/>
                    </a:lnTo>
                    <a:lnTo>
                      <a:pt x="127" y="175"/>
                    </a:lnTo>
                    <a:lnTo>
                      <a:pt x="135" y="172"/>
                    </a:lnTo>
                    <a:lnTo>
                      <a:pt x="142" y="167"/>
                    </a:lnTo>
                    <a:lnTo>
                      <a:pt x="150" y="162"/>
                    </a:lnTo>
                    <a:lnTo>
                      <a:pt x="156" y="156"/>
                    </a:lnTo>
                    <a:lnTo>
                      <a:pt x="162" y="149"/>
                    </a:lnTo>
                    <a:lnTo>
                      <a:pt x="167" y="142"/>
                    </a:lnTo>
                    <a:lnTo>
                      <a:pt x="172" y="135"/>
                    </a:lnTo>
                    <a:lnTo>
                      <a:pt x="175" y="126"/>
                    </a:lnTo>
                    <a:lnTo>
                      <a:pt x="178" y="118"/>
                    </a:lnTo>
                    <a:lnTo>
                      <a:pt x="181" y="109"/>
                    </a:lnTo>
                    <a:lnTo>
                      <a:pt x="182" y="101"/>
                    </a:lnTo>
                    <a:lnTo>
                      <a:pt x="183" y="91"/>
                    </a:lnTo>
                    <a:lnTo>
                      <a:pt x="182" y="82"/>
                    </a:lnTo>
                    <a:lnTo>
                      <a:pt x="181" y="73"/>
                    </a:lnTo>
                    <a:lnTo>
                      <a:pt x="178" y="64"/>
                    </a:lnTo>
                    <a:lnTo>
                      <a:pt x="175" y="55"/>
                    </a:lnTo>
                    <a:lnTo>
                      <a:pt x="172" y="47"/>
                    </a:lnTo>
                    <a:lnTo>
                      <a:pt x="167" y="40"/>
                    </a:lnTo>
                    <a:lnTo>
                      <a:pt x="162" y="33"/>
                    </a:lnTo>
                    <a:lnTo>
                      <a:pt x="156" y="26"/>
                    </a:lnTo>
                    <a:lnTo>
                      <a:pt x="150" y="21"/>
                    </a:lnTo>
                    <a:lnTo>
                      <a:pt x="142" y="15"/>
                    </a:lnTo>
                    <a:lnTo>
                      <a:pt x="135" y="11"/>
                    </a:lnTo>
                    <a:lnTo>
                      <a:pt x="127" y="6"/>
                    </a:lnTo>
                    <a:lnTo>
                      <a:pt x="119" y="4"/>
                    </a:lnTo>
                    <a:lnTo>
                      <a:pt x="110" y="2"/>
                    </a:lnTo>
                    <a:lnTo>
                      <a:pt x="101" y="0"/>
                    </a:lnTo>
                    <a:lnTo>
                      <a:pt x="92" y="0"/>
                    </a:lnTo>
                    <a:lnTo>
                      <a:pt x="82" y="0"/>
                    </a:lnTo>
                    <a:lnTo>
                      <a:pt x="73" y="2"/>
                    </a:lnTo>
                    <a:lnTo>
                      <a:pt x="64" y="4"/>
                    </a:lnTo>
                    <a:lnTo>
                      <a:pt x="55" y="6"/>
                    </a:lnTo>
                    <a:lnTo>
                      <a:pt x="48" y="11"/>
                    </a:lnTo>
                    <a:lnTo>
                      <a:pt x="40" y="15"/>
                    </a:lnTo>
                    <a:lnTo>
                      <a:pt x="33" y="21"/>
                    </a:lnTo>
                    <a:lnTo>
                      <a:pt x="26" y="26"/>
                    </a:lnTo>
                    <a:lnTo>
                      <a:pt x="21" y="33"/>
                    </a:lnTo>
                    <a:lnTo>
                      <a:pt x="15" y="40"/>
                    </a:lnTo>
                    <a:lnTo>
                      <a:pt x="11" y="47"/>
                    </a:lnTo>
                    <a:lnTo>
                      <a:pt x="8" y="55"/>
                    </a:lnTo>
                    <a:lnTo>
                      <a:pt x="4" y="64"/>
                    </a:lnTo>
                    <a:lnTo>
                      <a:pt x="2" y="73"/>
                    </a:lnTo>
                    <a:lnTo>
                      <a:pt x="1" y="82"/>
                    </a:lnTo>
                    <a:lnTo>
                      <a:pt x="0" y="91"/>
                    </a:lnTo>
                    <a:lnTo>
                      <a:pt x="1" y="101"/>
                    </a:lnTo>
                    <a:lnTo>
                      <a:pt x="2" y="109"/>
                    </a:lnTo>
                    <a:lnTo>
                      <a:pt x="4" y="118"/>
                    </a:lnTo>
                    <a:lnTo>
                      <a:pt x="8" y="126"/>
                    </a:lnTo>
                    <a:lnTo>
                      <a:pt x="11" y="135"/>
                    </a:lnTo>
                    <a:lnTo>
                      <a:pt x="15" y="142"/>
                    </a:lnTo>
                    <a:lnTo>
                      <a:pt x="21" y="149"/>
                    </a:lnTo>
                    <a:lnTo>
                      <a:pt x="26" y="156"/>
                    </a:lnTo>
                    <a:lnTo>
                      <a:pt x="33" y="162"/>
                    </a:lnTo>
                    <a:lnTo>
                      <a:pt x="40" y="167"/>
                    </a:lnTo>
                    <a:lnTo>
                      <a:pt x="48" y="172"/>
                    </a:lnTo>
                    <a:lnTo>
                      <a:pt x="55" y="175"/>
                    </a:lnTo>
                    <a:lnTo>
                      <a:pt x="64" y="178"/>
                    </a:lnTo>
                    <a:lnTo>
                      <a:pt x="73" y="180"/>
                    </a:lnTo>
                    <a:lnTo>
                      <a:pt x="82" y="182"/>
                    </a:lnTo>
                    <a:lnTo>
                      <a:pt x="92"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6" name="Freeform 66"/>
              <p:cNvSpPr>
                <a:spLocks/>
              </p:cNvSpPr>
              <p:nvPr/>
            </p:nvSpPr>
            <p:spPr bwMode="gray">
              <a:xfrm>
                <a:off x="10536640" y="3339462"/>
                <a:ext cx="28575" cy="28575"/>
              </a:xfrm>
              <a:custGeom>
                <a:avLst/>
                <a:gdLst/>
                <a:ahLst/>
                <a:cxnLst>
                  <a:cxn ang="0">
                    <a:pos x="101" y="182"/>
                  </a:cxn>
                  <a:cxn ang="0">
                    <a:pos x="118" y="178"/>
                  </a:cxn>
                  <a:cxn ang="0">
                    <a:pos x="135" y="172"/>
                  </a:cxn>
                  <a:cxn ang="0">
                    <a:pos x="149" y="162"/>
                  </a:cxn>
                  <a:cxn ang="0">
                    <a:pos x="162" y="149"/>
                  </a:cxn>
                  <a:cxn ang="0">
                    <a:pos x="172" y="135"/>
                  </a:cxn>
                  <a:cxn ang="0">
                    <a:pos x="178" y="118"/>
                  </a:cxn>
                  <a:cxn ang="0">
                    <a:pos x="183" y="101"/>
                  </a:cxn>
                  <a:cxn ang="0">
                    <a:pos x="183" y="82"/>
                  </a:cxn>
                  <a:cxn ang="0">
                    <a:pos x="178" y="64"/>
                  </a:cxn>
                  <a:cxn ang="0">
                    <a:pos x="172" y="47"/>
                  </a:cxn>
                  <a:cxn ang="0">
                    <a:pos x="162" y="33"/>
                  </a:cxn>
                  <a:cxn ang="0">
                    <a:pos x="149" y="21"/>
                  </a:cxn>
                  <a:cxn ang="0">
                    <a:pos x="135" y="11"/>
                  </a:cxn>
                  <a:cxn ang="0">
                    <a:pos x="118" y="4"/>
                  </a:cxn>
                  <a:cxn ang="0">
                    <a:pos x="101" y="0"/>
                  </a:cxn>
                  <a:cxn ang="0">
                    <a:pos x="82" y="0"/>
                  </a:cxn>
                  <a:cxn ang="0">
                    <a:pos x="64" y="4"/>
                  </a:cxn>
                  <a:cxn ang="0">
                    <a:pos x="47" y="11"/>
                  </a:cxn>
                  <a:cxn ang="0">
                    <a:pos x="33" y="21"/>
                  </a:cxn>
                  <a:cxn ang="0">
                    <a:pos x="21" y="33"/>
                  </a:cxn>
                  <a:cxn ang="0">
                    <a:pos x="11" y="47"/>
                  </a:cxn>
                  <a:cxn ang="0">
                    <a:pos x="4" y="64"/>
                  </a:cxn>
                  <a:cxn ang="0">
                    <a:pos x="1" y="82"/>
                  </a:cxn>
                  <a:cxn ang="0">
                    <a:pos x="1" y="101"/>
                  </a:cxn>
                  <a:cxn ang="0">
                    <a:pos x="4" y="118"/>
                  </a:cxn>
                  <a:cxn ang="0">
                    <a:pos x="11" y="135"/>
                  </a:cxn>
                  <a:cxn ang="0">
                    <a:pos x="21" y="149"/>
                  </a:cxn>
                  <a:cxn ang="0">
                    <a:pos x="33" y="162"/>
                  </a:cxn>
                  <a:cxn ang="0">
                    <a:pos x="47" y="172"/>
                  </a:cxn>
                  <a:cxn ang="0">
                    <a:pos x="64" y="178"/>
                  </a:cxn>
                  <a:cxn ang="0">
                    <a:pos x="82" y="182"/>
                  </a:cxn>
                </a:cxnLst>
                <a:rect l="0" t="0" r="r" b="b"/>
                <a:pathLst>
                  <a:path w="183" h="183">
                    <a:moveTo>
                      <a:pt x="92" y="183"/>
                    </a:moveTo>
                    <a:lnTo>
                      <a:pt x="101" y="182"/>
                    </a:lnTo>
                    <a:lnTo>
                      <a:pt x="109" y="180"/>
                    </a:lnTo>
                    <a:lnTo>
                      <a:pt x="118" y="178"/>
                    </a:lnTo>
                    <a:lnTo>
                      <a:pt x="127" y="175"/>
                    </a:lnTo>
                    <a:lnTo>
                      <a:pt x="135" y="172"/>
                    </a:lnTo>
                    <a:lnTo>
                      <a:pt x="143" y="167"/>
                    </a:lnTo>
                    <a:lnTo>
                      <a:pt x="149" y="162"/>
                    </a:lnTo>
                    <a:lnTo>
                      <a:pt x="156" y="156"/>
                    </a:lnTo>
                    <a:lnTo>
                      <a:pt x="162" y="149"/>
                    </a:lnTo>
                    <a:lnTo>
                      <a:pt x="167" y="142"/>
                    </a:lnTo>
                    <a:lnTo>
                      <a:pt x="172" y="135"/>
                    </a:lnTo>
                    <a:lnTo>
                      <a:pt x="176" y="126"/>
                    </a:lnTo>
                    <a:lnTo>
                      <a:pt x="178" y="118"/>
                    </a:lnTo>
                    <a:lnTo>
                      <a:pt x="180" y="109"/>
                    </a:lnTo>
                    <a:lnTo>
                      <a:pt x="183" y="101"/>
                    </a:lnTo>
                    <a:lnTo>
                      <a:pt x="183" y="91"/>
                    </a:lnTo>
                    <a:lnTo>
                      <a:pt x="183" y="82"/>
                    </a:lnTo>
                    <a:lnTo>
                      <a:pt x="180" y="73"/>
                    </a:lnTo>
                    <a:lnTo>
                      <a:pt x="178" y="64"/>
                    </a:lnTo>
                    <a:lnTo>
                      <a:pt x="176" y="55"/>
                    </a:lnTo>
                    <a:lnTo>
                      <a:pt x="172" y="47"/>
                    </a:lnTo>
                    <a:lnTo>
                      <a:pt x="167" y="40"/>
                    </a:lnTo>
                    <a:lnTo>
                      <a:pt x="162" y="33"/>
                    </a:lnTo>
                    <a:lnTo>
                      <a:pt x="156" y="26"/>
                    </a:lnTo>
                    <a:lnTo>
                      <a:pt x="149" y="21"/>
                    </a:lnTo>
                    <a:lnTo>
                      <a:pt x="143" y="15"/>
                    </a:lnTo>
                    <a:lnTo>
                      <a:pt x="135" y="11"/>
                    </a:lnTo>
                    <a:lnTo>
                      <a:pt x="127" y="6"/>
                    </a:lnTo>
                    <a:lnTo>
                      <a:pt x="118" y="4"/>
                    </a:lnTo>
                    <a:lnTo>
                      <a:pt x="109" y="2"/>
                    </a:lnTo>
                    <a:lnTo>
                      <a:pt x="101" y="0"/>
                    </a:lnTo>
                    <a:lnTo>
                      <a:pt x="92" y="0"/>
                    </a:lnTo>
                    <a:lnTo>
                      <a:pt x="82" y="0"/>
                    </a:lnTo>
                    <a:lnTo>
                      <a:pt x="73" y="2"/>
                    </a:lnTo>
                    <a:lnTo>
                      <a:pt x="64" y="4"/>
                    </a:lnTo>
                    <a:lnTo>
                      <a:pt x="56" y="6"/>
                    </a:lnTo>
                    <a:lnTo>
                      <a:pt x="47" y="11"/>
                    </a:lnTo>
                    <a:lnTo>
                      <a:pt x="41" y="15"/>
                    </a:lnTo>
                    <a:lnTo>
                      <a:pt x="33" y="21"/>
                    </a:lnTo>
                    <a:lnTo>
                      <a:pt x="26" y="26"/>
                    </a:lnTo>
                    <a:lnTo>
                      <a:pt x="21" y="33"/>
                    </a:lnTo>
                    <a:lnTo>
                      <a:pt x="15" y="40"/>
                    </a:lnTo>
                    <a:lnTo>
                      <a:pt x="11" y="47"/>
                    </a:lnTo>
                    <a:lnTo>
                      <a:pt x="7" y="55"/>
                    </a:lnTo>
                    <a:lnTo>
                      <a:pt x="4" y="64"/>
                    </a:lnTo>
                    <a:lnTo>
                      <a:pt x="2" y="73"/>
                    </a:lnTo>
                    <a:lnTo>
                      <a:pt x="1" y="82"/>
                    </a:lnTo>
                    <a:lnTo>
                      <a:pt x="0" y="91"/>
                    </a:lnTo>
                    <a:lnTo>
                      <a:pt x="1" y="101"/>
                    </a:lnTo>
                    <a:lnTo>
                      <a:pt x="2" y="109"/>
                    </a:lnTo>
                    <a:lnTo>
                      <a:pt x="4" y="118"/>
                    </a:lnTo>
                    <a:lnTo>
                      <a:pt x="7" y="126"/>
                    </a:lnTo>
                    <a:lnTo>
                      <a:pt x="11" y="135"/>
                    </a:lnTo>
                    <a:lnTo>
                      <a:pt x="15" y="142"/>
                    </a:lnTo>
                    <a:lnTo>
                      <a:pt x="21" y="149"/>
                    </a:lnTo>
                    <a:lnTo>
                      <a:pt x="26" y="156"/>
                    </a:lnTo>
                    <a:lnTo>
                      <a:pt x="33" y="162"/>
                    </a:lnTo>
                    <a:lnTo>
                      <a:pt x="41" y="167"/>
                    </a:lnTo>
                    <a:lnTo>
                      <a:pt x="47" y="172"/>
                    </a:lnTo>
                    <a:lnTo>
                      <a:pt x="56" y="175"/>
                    </a:lnTo>
                    <a:lnTo>
                      <a:pt x="64" y="178"/>
                    </a:lnTo>
                    <a:lnTo>
                      <a:pt x="73" y="180"/>
                    </a:lnTo>
                    <a:lnTo>
                      <a:pt x="82" y="182"/>
                    </a:lnTo>
                    <a:lnTo>
                      <a:pt x="92"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7" name="Freeform 67"/>
              <p:cNvSpPr>
                <a:spLocks/>
              </p:cNvSpPr>
              <p:nvPr/>
            </p:nvSpPr>
            <p:spPr bwMode="gray">
              <a:xfrm>
                <a:off x="10576328" y="3339462"/>
                <a:ext cx="28575" cy="28575"/>
              </a:xfrm>
              <a:custGeom>
                <a:avLst/>
                <a:gdLst/>
                <a:ahLst/>
                <a:cxnLst>
                  <a:cxn ang="0">
                    <a:pos x="100" y="182"/>
                  </a:cxn>
                  <a:cxn ang="0">
                    <a:pos x="118" y="178"/>
                  </a:cxn>
                  <a:cxn ang="0">
                    <a:pos x="135" y="172"/>
                  </a:cxn>
                  <a:cxn ang="0">
                    <a:pos x="149" y="162"/>
                  </a:cxn>
                  <a:cxn ang="0">
                    <a:pos x="161" y="149"/>
                  </a:cxn>
                  <a:cxn ang="0">
                    <a:pos x="171" y="135"/>
                  </a:cxn>
                  <a:cxn ang="0">
                    <a:pos x="178" y="118"/>
                  </a:cxn>
                  <a:cxn ang="0">
                    <a:pos x="182" y="101"/>
                  </a:cxn>
                  <a:cxn ang="0">
                    <a:pos x="182" y="82"/>
                  </a:cxn>
                  <a:cxn ang="0">
                    <a:pos x="178" y="64"/>
                  </a:cxn>
                  <a:cxn ang="0">
                    <a:pos x="171" y="47"/>
                  </a:cxn>
                  <a:cxn ang="0">
                    <a:pos x="161" y="33"/>
                  </a:cxn>
                  <a:cxn ang="0">
                    <a:pos x="149" y="21"/>
                  </a:cxn>
                  <a:cxn ang="0">
                    <a:pos x="135" y="11"/>
                  </a:cxn>
                  <a:cxn ang="0">
                    <a:pos x="118" y="4"/>
                  </a:cxn>
                  <a:cxn ang="0">
                    <a:pos x="100" y="0"/>
                  </a:cxn>
                  <a:cxn ang="0">
                    <a:pos x="82" y="0"/>
                  </a:cxn>
                  <a:cxn ang="0">
                    <a:pos x="64" y="4"/>
                  </a:cxn>
                  <a:cxn ang="0">
                    <a:pos x="48" y="11"/>
                  </a:cxn>
                  <a:cxn ang="0">
                    <a:pos x="33" y="21"/>
                  </a:cxn>
                  <a:cxn ang="0">
                    <a:pos x="21" y="33"/>
                  </a:cxn>
                  <a:cxn ang="0">
                    <a:pos x="11" y="47"/>
                  </a:cxn>
                  <a:cxn ang="0">
                    <a:pos x="4" y="64"/>
                  </a:cxn>
                  <a:cxn ang="0">
                    <a:pos x="1" y="82"/>
                  </a:cxn>
                  <a:cxn ang="0">
                    <a:pos x="1" y="101"/>
                  </a:cxn>
                  <a:cxn ang="0">
                    <a:pos x="4" y="118"/>
                  </a:cxn>
                  <a:cxn ang="0">
                    <a:pos x="11" y="135"/>
                  </a:cxn>
                  <a:cxn ang="0">
                    <a:pos x="21" y="149"/>
                  </a:cxn>
                  <a:cxn ang="0">
                    <a:pos x="33" y="162"/>
                  </a:cxn>
                  <a:cxn ang="0">
                    <a:pos x="48" y="172"/>
                  </a:cxn>
                  <a:cxn ang="0">
                    <a:pos x="64" y="178"/>
                  </a:cxn>
                  <a:cxn ang="0">
                    <a:pos x="82" y="182"/>
                  </a:cxn>
                </a:cxnLst>
                <a:rect l="0" t="0" r="r" b="b"/>
                <a:pathLst>
                  <a:path w="182" h="183">
                    <a:moveTo>
                      <a:pt x="92" y="183"/>
                    </a:moveTo>
                    <a:lnTo>
                      <a:pt x="100" y="182"/>
                    </a:lnTo>
                    <a:lnTo>
                      <a:pt x="109" y="180"/>
                    </a:lnTo>
                    <a:lnTo>
                      <a:pt x="118" y="178"/>
                    </a:lnTo>
                    <a:lnTo>
                      <a:pt x="127" y="175"/>
                    </a:lnTo>
                    <a:lnTo>
                      <a:pt x="135" y="172"/>
                    </a:lnTo>
                    <a:lnTo>
                      <a:pt x="143" y="167"/>
                    </a:lnTo>
                    <a:lnTo>
                      <a:pt x="149" y="162"/>
                    </a:lnTo>
                    <a:lnTo>
                      <a:pt x="156" y="156"/>
                    </a:lnTo>
                    <a:lnTo>
                      <a:pt x="161" y="149"/>
                    </a:lnTo>
                    <a:lnTo>
                      <a:pt x="167" y="142"/>
                    </a:lnTo>
                    <a:lnTo>
                      <a:pt x="171" y="135"/>
                    </a:lnTo>
                    <a:lnTo>
                      <a:pt x="176" y="126"/>
                    </a:lnTo>
                    <a:lnTo>
                      <a:pt x="178" y="118"/>
                    </a:lnTo>
                    <a:lnTo>
                      <a:pt x="180" y="109"/>
                    </a:lnTo>
                    <a:lnTo>
                      <a:pt x="182" y="101"/>
                    </a:lnTo>
                    <a:lnTo>
                      <a:pt x="182" y="91"/>
                    </a:lnTo>
                    <a:lnTo>
                      <a:pt x="182" y="82"/>
                    </a:lnTo>
                    <a:lnTo>
                      <a:pt x="180" y="73"/>
                    </a:lnTo>
                    <a:lnTo>
                      <a:pt x="178" y="64"/>
                    </a:lnTo>
                    <a:lnTo>
                      <a:pt x="176" y="55"/>
                    </a:lnTo>
                    <a:lnTo>
                      <a:pt x="171" y="47"/>
                    </a:lnTo>
                    <a:lnTo>
                      <a:pt x="167" y="40"/>
                    </a:lnTo>
                    <a:lnTo>
                      <a:pt x="161" y="33"/>
                    </a:lnTo>
                    <a:lnTo>
                      <a:pt x="156" y="26"/>
                    </a:lnTo>
                    <a:lnTo>
                      <a:pt x="149" y="21"/>
                    </a:lnTo>
                    <a:lnTo>
                      <a:pt x="143" y="15"/>
                    </a:lnTo>
                    <a:lnTo>
                      <a:pt x="135" y="11"/>
                    </a:lnTo>
                    <a:lnTo>
                      <a:pt x="127" y="6"/>
                    </a:lnTo>
                    <a:lnTo>
                      <a:pt x="118" y="4"/>
                    </a:lnTo>
                    <a:lnTo>
                      <a:pt x="109" y="2"/>
                    </a:lnTo>
                    <a:lnTo>
                      <a:pt x="100" y="0"/>
                    </a:lnTo>
                    <a:lnTo>
                      <a:pt x="92" y="0"/>
                    </a:lnTo>
                    <a:lnTo>
                      <a:pt x="82" y="0"/>
                    </a:lnTo>
                    <a:lnTo>
                      <a:pt x="73" y="2"/>
                    </a:lnTo>
                    <a:lnTo>
                      <a:pt x="64" y="4"/>
                    </a:lnTo>
                    <a:lnTo>
                      <a:pt x="56" y="6"/>
                    </a:lnTo>
                    <a:lnTo>
                      <a:pt x="48" y="11"/>
                    </a:lnTo>
                    <a:lnTo>
                      <a:pt x="41" y="15"/>
                    </a:lnTo>
                    <a:lnTo>
                      <a:pt x="33" y="21"/>
                    </a:lnTo>
                    <a:lnTo>
                      <a:pt x="27" y="26"/>
                    </a:lnTo>
                    <a:lnTo>
                      <a:pt x="21" y="33"/>
                    </a:lnTo>
                    <a:lnTo>
                      <a:pt x="16" y="40"/>
                    </a:lnTo>
                    <a:lnTo>
                      <a:pt x="11" y="47"/>
                    </a:lnTo>
                    <a:lnTo>
                      <a:pt x="7" y="55"/>
                    </a:lnTo>
                    <a:lnTo>
                      <a:pt x="4" y="64"/>
                    </a:lnTo>
                    <a:lnTo>
                      <a:pt x="2" y="73"/>
                    </a:lnTo>
                    <a:lnTo>
                      <a:pt x="1" y="82"/>
                    </a:lnTo>
                    <a:lnTo>
                      <a:pt x="0" y="91"/>
                    </a:lnTo>
                    <a:lnTo>
                      <a:pt x="1" y="101"/>
                    </a:lnTo>
                    <a:lnTo>
                      <a:pt x="2" y="109"/>
                    </a:lnTo>
                    <a:lnTo>
                      <a:pt x="4" y="118"/>
                    </a:lnTo>
                    <a:lnTo>
                      <a:pt x="7" y="126"/>
                    </a:lnTo>
                    <a:lnTo>
                      <a:pt x="11" y="135"/>
                    </a:lnTo>
                    <a:lnTo>
                      <a:pt x="16" y="142"/>
                    </a:lnTo>
                    <a:lnTo>
                      <a:pt x="21" y="149"/>
                    </a:lnTo>
                    <a:lnTo>
                      <a:pt x="27" y="156"/>
                    </a:lnTo>
                    <a:lnTo>
                      <a:pt x="33" y="162"/>
                    </a:lnTo>
                    <a:lnTo>
                      <a:pt x="41" y="167"/>
                    </a:lnTo>
                    <a:lnTo>
                      <a:pt x="48" y="172"/>
                    </a:lnTo>
                    <a:lnTo>
                      <a:pt x="56" y="175"/>
                    </a:lnTo>
                    <a:lnTo>
                      <a:pt x="64" y="178"/>
                    </a:lnTo>
                    <a:lnTo>
                      <a:pt x="73" y="180"/>
                    </a:lnTo>
                    <a:lnTo>
                      <a:pt x="82" y="182"/>
                    </a:lnTo>
                    <a:lnTo>
                      <a:pt x="92"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8" name="Freeform 68"/>
              <p:cNvSpPr>
                <a:spLocks/>
              </p:cNvSpPr>
              <p:nvPr/>
            </p:nvSpPr>
            <p:spPr bwMode="gray">
              <a:xfrm>
                <a:off x="10616015" y="3339462"/>
                <a:ext cx="28575" cy="28575"/>
              </a:xfrm>
              <a:custGeom>
                <a:avLst/>
                <a:gdLst/>
                <a:ahLst/>
                <a:cxnLst>
                  <a:cxn ang="0">
                    <a:pos x="100" y="182"/>
                  </a:cxn>
                  <a:cxn ang="0">
                    <a:pos x="118" y="178"/>
                  </a:cxn>
                  <a:cxn ang="0">
                    <a:pos x="135" y="172"/>
                  </a:cxn>
                  <a:cxn ang="0">
                    <a:pos x="149" y="162"/>
                  </a:cxn>
                  <a:cxn ang="0">
                    <a:pos x="161" y="149"/>
                  </a:cxn>
                  <a:cxn ang="0">
                    <a:pos x="171" y="135"/>
                  </a:cxn>
                  <a:cxn ang="0">
                    <a:pos x="179" y="118"/>
                  </a:cxn>
                  <a:cxn ang="0">
                    <a:pos x="182" y="101"/>
                  </a:cxn>
                  <a:cxn ang="0">
                    <a:pos x="182" y="82"/>
                  </a:cxn>
                  <a:cxn ang="0">
                    <a:pos x="179" y="64"/>
                  </a:cxn>
                  <a:cxn ang="0">
                    <a:pos x="171" y="47"/>
                  </a:cxn>
                  <a:cxn ang="0">
                    <a:pos x="161" y="33"/>
                  </a:cxn>
                  <a:cxn ang="0">
                    <a:pos x="149" y="21"/>
                  </a:cxn>
                  <a:cxn ang="0">
                    <a:pos x="135" y="11"/>
                  </a:cxn>
                  <a:cxn ang="0">
                    <a:pos x="118" y="4"/>
                  </a:cxn>
                  <a:cxn ang="0">
                    <a:pos x="100" y="0"/>
                  </a:cxn>
                  <a:cxn ang="0">
                    <a:pos x="82" y="0"/>
                  </a:cxn>
                  <a:cxn ang="0">
                    <a:pos x="64" y="4"/>
                  </a:cxn>
                  <a:cxn ang="0">
                    <a:pos x="48" y="11"/>
                  </a:cxn>
                  <a:cxn ang="0">
                    <a:pos x="34" y="21"/>
                  </a:cxn>
                  <a:cxn ang="0">
                    <a:pos x="20" y="33"/>
                  </a:cxn>
                  <a:cxn ang="0">
                    <a:pos x="10" y="47"/>
                  </a:cxn>
                  <a:cxn ang="0">
                    <a:pos x="4" y="64"/>
                  </a:cxn>
                  <a:cxn ang="0">
                    <a:pos x="0" y="82"/>
                  </a:cxn>
                  <a:cxn ang="0">
                    <a:pos x="0" y="101"/>
                  </a:cxn>
                  <a:cxn ang="0">
                    <a:pos x="4" y="118"/>
                  </a:cxn>
                  <a:cxn ang="0">
                    <a:pos x="10" y="135"/>
                  </a:cxn>
                  <a:cxn ang="0">
                    <a:pos x="20" y="149"/>
                  </a:cxn>
                  <a:cxn ang="0">
                    <a:pos x="34" y="162"/>
                  </a:cxn>
                  <a:cxn ang="0">
                    <a:pos x="48" y="172"/>
                  </a:cxn>
                  <a:cxn ang="0">
                    <a:pos x="64" y="178"/>
                  </a:cxn>
                  <a:cxn ang="0">
                    <a:pos x="82" y="182"/>
                  </a:cxn>
                </a:cxnLst>
                <a:rect l="0" t="0" r="r" b="b"/>
                <a:pathLst>
                  <a:path w="182" h="183">
                    <a:moveTo>
                      <a:pt x="91" y="183"/>
                    </a:moveTo>
                    <a:lnTo>
                      <a:pt x="100" y="182"/>
                    </a:lnTo>
                    <a:lnTo>
                      <a:pt x="109" y="180"/>
                    </a:lnTo>
                    <a:lnTo>
                      <a:pt x="118" y="178"/>
                    </a:lnTo>
                    <a:lnTo>
                      <a:pt x="127" y="175"/>
                    </a:lnTo>
                    <a:lnTo>
                      <a:pt x="135" y="172"/>
                    </a:lnTo>
                    <a:lnTo>
                      <a:pt x="142" y="167"/>
                    </a:lnTo>
                    <a:lnTo>
                      <a:pt x="149" y="162"/>
                    </a:lnTo>
                    <a:lnTo>
                      <a:pt x="156" y="156"/>
                    </a:lnTo>
                    <a:lnTo>
                      <a:pt x="161" y="149"/>
                    </a:lnTo>
                    <a:lnTo>
                      <a:pt x="167" y="142"/>
                    </a:lnTo>
                    <a:lnTo>
                      <a:pt x="171" y="135"/>
                    </a:lnTo>
                    <a:lnTo>
                      <a:pt x="176" y="126"/>
                    </a:lnTo>
                    <a:lnTo>
                      <a:pt x="179" y="118"/>
                    </a:lnTo>
                    <a:lnTo>
                      <a:pt x="181" y="109"/>
                    </a:lnTo>
                    <a:lnTo>
                      <a:pt x="182" y="101"/>
                    </a:lnTo>
                    <a:lnTo>
                      <a:pt x="182" y="91"/>
                    </a:lnTo>
                    <a:lnTo>
                      <a:pt x="182" y="82"/>
                    </a:lnTo>
                    <a:lnTo>
                      <a:pt x="181" y="73"/>
                    </a:lnTo>
                    <a:lnTo>
                      <a:pt x="179" y="64"/>
                    </a:lnTo>
                    <a:lnTo>
                      <a:pt x="176" y="55"/>
                    </a:lnTo>
                    <a:lnTo>
                      <a:pt x="171" y="47"/>
                    </a:lnTo>
                    <a:lnTo>
                      <a:pt x="167" y="40"/>
                    </a:lnTo>
                    <a:lnTo>
                      <a:pt x="161" y="33"/>
                    </a:lnTo>
                    <a:lnTo>
                      <a:pt x="156" y="26"/>
                    </a:lnTo>
                    <a:lnTo>
                      <a:pt x="149" y="21"/>
                    </a:lnTo>
                    <a:lnTo>
                      <a:pt x="142" y="15"/>
                    </a:lnTo>
                    <a:lnTo>
                      <a:pt x="135" y="11"/>
                    </a:lnTo>
                    <a:lnTo>
                      <a:pt x="127" y="6"/>
                    </a:lnTo>
                    <a:lnTo>
                      <a:pt x="118" y="4"/>
                    </a:lnTo>
                    <a:lnTo>
                      <a:pt x="109" y="2"/>
                    </a:lnTo>
                    <a:lnTo>
                      <a:pt x="100" y="0"/>
                    </a:lnTo>
                    <a:lnTo>
                      <a:pt x="91" y="0"/>
                    </a:lnTo>
                    <a:lnTo>
                      <a:pt x="82" y="0"/>
                    </a:lnTo>
                    <a:lnTo>
                      <a:pt x="73" y="2"/>
                    </a:lnTo>
                    <a:lnTo>
                      <a:pt x="64" y="4"/>
                    </a:lnTo>
                    <a:lnTo>
                      <a:pt x="56" y="6"/>
                    </a:lnTo>
                    <a:lnTo>
                      <a:pt x="48" y="11"/>
                    </a:lnTo>
                    <a:lnTo>
                      <a:pt x="40" y="15"/>
                    </a:lnTo>
                    <a:lnTo>
                      <a:pt x="34" y="21"/>
                    </a:lnTo>
                    <a:lnTo>
                      <a:pt x="27" y="26"/>
                    </a:lnTo>
                    <a:lnTo>
                      <a:pt x="20" y="33"/>
                    </a:lnTo>
                    <a:lnTo>
                      <a:pt x="16" y="40"/>
                    </a:lnTo>
                    <a:lnTo>
                      <a:pt x="10" y="47"/>
                    </a:lnTo>
                    <a:lnTo>
                      <a:pt x="7" y="55"/>
                    </a:lnTo>
                    <a:lnTo>
                      <a:pt x="4" y="64"/>
                    </a:lnTo>
                    <a:lnTo>
                      <a:pt x="2" y="73"/>
                    </a:lnTo>
                    <a:lnTo>
                      <a:pt x="0" y="82"/>
                    </a:lnTo>
                    <a:lnTo>
                      <a:pt x="0" y="91"/>
                    </a:lnTo>
                    <a:lnTo>
                      <a:pt x="0" y="101"/>
                    </a:lnTo>
                    <a:lnTo>
                      <a:pt x="2" y="109"/>
                    </a:lnTo>
                    <a:lnTo>
                      <a:pt x="4" y="118"/>
                    </a:lnTo>
                    <a:lnTo>
                      <a:pt x="7" y="126"/>
                    </a:lnTo>
                    <a:lnTo>
                      <a:pt x="10" y="135"/>
                    </a:lnTo>
                    <a:lnTo>
                      <a:pt x="16" y="142"/>
                    </a:lnTo>
                    <a:lnTo>
                      <a:pt x="20" y="149"/>
                    </a:lnTo>
                    <a:lnTo>
                      <a:pt x="27" y="156"/>
                    </a:lnTo>
                    <a:lnTo>
                      <a:pt x="34" y="162"/>
                    </a:lnTo>
                    <a:lnTo>
                      <a:pt x="40" y="167"/>
                    </a:lnTo>
                    <a:lnTo>
                      <a:pt x="48" y="172"/>
                    </a:lnTo>
                    <a:lnTo>
                      <a:pt x="56" y="175"/>
                    </a:lnTo>
                    <a:lnTo>
                      <a:pt x="64" y="178"/>
                    </a:lnTo>
                    <a:lnTo>
                      <a:pt x="73" y="180"/>
                    </a:lnTo>
                    <a:lnTo>
                      <a:pt x="82" y="182"/>
                    </a:lnTo>
                    <a:lnTo>
                      <a:pt x="91"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9" name="Freeform 69"/>
              <p:cNvSpPr>
                <a:spLocks/>
              </p:cNvSpPr>
              <p:nvPr/>
            </p:nvSpPr>
            <p:spPr bwMode="gray">
              <a:xfrm>
                <a:off x="11073215" y="3526787"/>
                <a:ext cx="203200" cy="33338"/>
              </a:xfrm>
              <a:custGeom>
                <a:avLst/>
                <a:gdLst/>
                <a:ahLst/>
                <a:cxnLst>
                  <a:cxn ang="0">
                    <a:pos x="1169" y="0"/>
                  </a:cxn>
                  <a:cxn ang="0">
                    <a:pos x="1190" y="2"/>
                  </a:cxn>
                  <a:cxn ang="0">
                    <a:pos x="1212" y="7"/>
                  </a:cxn>
                  <a:cxn ang="0">
                    <a:pos x="1229" y="17"/>
                  </a:cxn>
                  <a:cxn ang="0">
                    <a:pos x="1246" y="31"/>
                  </a:cxn>
                  <a:cxn ang="0">
                    <a:pos x="1259" y="47"/>
                  </a:cxn>
                  <a:cxn ang="0">
                    <a:pos x="1269" y="66"/>
                  </a:cxn>
                  <a:cxn ang="0">
                    <a:pos x="1276" y="86"/>
                  </a:cxn>
                  <a:cxn ang="0">
                    <a:pos x="1278" y="108"/>
                  </a:cxn>
                  <a:cxn ang="0">
                    <a:pos x="1276" y="130"/>
                  </a:cxn>
                  <a:cxn ang="0">
                    <a:pos x="1269" y="150"/>
                  </a:cxn>
                  <a:cxn ang="0">
                    <a:pos x="1259" y="169"/>
                  </a:cxn>
                  <a:cxn ang="0">
                    <a:pos x="1246" y="185"/>
                  </a:cxn>
                  <a:cxn ang="0">
                    <a:pos x="1229" y="198"/>
                  </a:cxn>
                  <a:cxn ang="0">
                    <a:pos x="1212" y="208"/>
                  </a:cxn>
                  <a:cxn ang="0">
                    <a:pos x="1190" y="215"/>
                  </a:cxn>
                  <a:cxn ang="0">
                    <a:pos x="1169" y="217"/>
                  </a:cxn>
                  <a:cxn ang="0">
                    <a:pos x="97" y="216"/>
                  </a:cxn>
                  <a:cxn ang="0">
                    <a:pos x="76" y="213"/>
                  </a:cxn>
                  <a:cxn ang="0">
                    <a:pos x="56" y="204"/>
                  </a:cxn>
                  <a:cxn ang="0">
                    <a:pos x="38" y="192"/>
                  </a:cxn>
                  <a:cxn ang="0">
                    <a:pos x="24" y="177"/>
                  </a:cxn>
                  <a:cxn ang="0">
                    <a:pos x="12" y="159"/>
                  </a:cxn>
                  <a:cxn ang="0">
                    <a:pos x="4" y="140"/>
                  </a:cxn>
                  <a:cxn ang="0">
                    <a:pos x="0" y="119"/>
                  </a:cxn>
                  <a:cxn ang="0">
                    <a:pos x="0" y="97"/>
                  </a:cxn>
                  <a:cxn ang="0">
                    <a:pos x="4" y="76"/>
                  </a:cxn>
                  <a:cxn ang="0">
                    <a:pos x="12" y="56"/>
                  </a:cxn>
                  <a:cxn ang="0">
                    <a:pos x="24" y="38"/>
                  </a:cxn>
                  <a:cxn ang="0">
                    <a:pos x="38" y="24"/>
                  </a:cxn>
                  <a:cxn ang="0">
                    <a:pos x="56" y="12"/>
                  </a:cxn>
                  <a:cxn ang="0">
                    <a:pos x="76" y="4"/>
                  </a:cxn>
                  <a:cxn ang="0">
                    <a:pos x="97" y="0"/>
                  </a:cxn>
                </a:cxnLst>
                <a:rect l="0" t="0" r="r" b="b"/>
                <a:pathLst>
                  <a:path w="1278" h="217">
                    <a:moveTo>
                      <a:pt x="108" y="0"/>
                    </a:moveTo>
                    <a:lnTo>
                      <a:pt x="1169" y="0"/>
                    </a:lnTo>
                    <a:lnTo>
                      <a:pt x="1180" y="0"/>
                    </a:lnTo>
                    <a:lnTo>
                      <a:pt x="1190" y="2"/>
                    </a:lnTo>
                    <a:lnTo>
                      <a:pt x="1202" y="4"/>
                    </a:lnTo>
                    <a:lnTo>
                      <a:pt x="1212" y="7"/>
                    </a:lnTo>
                    <a:lnTo>
                      <a:pt x="1220" y="12"/>
                    </a:lnTo>
                    <a:lnTo>
                      <a:pt x="1229" y="17"/>
                    </a:lnTo>
                    <a:lnTo>
                      <a:pt x="1238" y="24"/>
                    </a:lnTo>
                    <a:lnTo>
                      <a:pt x="1246" y="31"/>
                    </a:lnTo>
                    <a:lnTo>
                      <a:pt x="1253" y="38"/>
                    </a:lnTo>
                    <a:lnTo>
                      <a:pt x="1259" y="47"/>
                    </a:lnTo>
                    <a:lnTo>
                      <a:pt x="1265" y="56"/>
                    </a:lnTo>
                    <a:lnTo>
                      <a:pt x="1269" y="66"/>
                    </a:lnTo>
                    <a:lnTo>
                      <a:pt x="1272" y="76"/>
                    </a:lnTo>
                    <a:lnTo>
                      <a:pt x="1276" y="86"/>
                    </a:lnTo>
                    <a:lnTo>
                      <a:pt x="1277" y="97"/>
                    </a:lnTo>
                    <a:lnTo>
                      <a:pt x="1278" y="108"/>
                    </a:lnTo>
                    <a:lnTo>
                      <a:pt x="1277" y="119"/>
                    </a:lnTo>
                    <a:lnTo>
                      <a:pt x="1276" y="130"/>
                    </a:lnTo>
                    <a:lnTo>
                      <a:pt x="1272" y="140"/>
                    </a:lnTo>
                    <a:lnTo>
                      <a:pt x="1269" y="150"/>
                    </a:lnTo>
                    <a:lnTo>
                      <a:pt x="1265" y="159"/>
                    </a:lnTo>
                    <a:lnTo>
                      <a:pt x="1259" y="169"/>
                    </a:lnTo>
                    <a:lnTo>
                      <a:pt x="1253" y="177"/>
                    </a:lnTo>
                    <a:lnTo>
                      <a:pt x="1246" y="185"/>
                    </a:lnTo>
                    <a:lnTo>
                      <a:pt x="1238" y="192"/>
                    </a:lnTo>
                    <a:lnTo>
                      <a:pt x="1229" y="198"/>
                    </a:lnTo>
                    <a:lnTo>
                      <a:pt x="1220" y="204"/>
                    </a:lnTo>
                    <a:lnTo>
                      <a:pt x="1212" y="208"/>
                    </a:lnTo>
                    <a:lnTo>
                      <a:pt x="1202" y="213"/>
                    </a:lnTo>
                    <a:lnTo>
                      <a:pt x="1190" y="215"/>
                    </a:lnTo>
                    <a:lnTo>
                      <a:pt x="1180" y="216"/>
                    </a:lnTo>
                    <a:lnTo>
                      <a:pt x="1169" y="217"/>
                    </a:lnTo>
                    <a:lnTo>
                      <a:pt x="108" y="217"/>
                    </a:lnTo>
                    <a:lnTo>
                      <a:pt x="97" y="216"/>
                    </a:lnTo>
                    <a:lnTo>
                      <a:pt x="86" y="215"/>
                    </a:lnTo>
                    <a:lnTo>
                      <a:pt x="76" y="213"/>
                    </a:lnTo>
                    <a:lnTo>
                      <a:pt x="66" y="208"/>
                    </a:lnTo>
                    <a:lnTo>
                      <a:pt x="56" y="204"/>
                    </a:lnTo>
                    <a:lnTo>
                      <a:pt x="47" y="198"/>
                    </a:lnTo>
                    <a:lnTo>
                      <a:pt x="38" y="192"/>
                    </a:lnTo>
                    <a:lnTo>
                      <a:pt x="31" y="185"/>
                    </a:lnTo>
                    <a:lnTo>
                      <a:pt x="24" y="177"/>
                    </a:lnTo>
                    <a:lnTo>
                      <a:pt x="17" y="169"/>
                    </a:lnTo>
                    <a:lnTo>
                      <a:pt x="12" y="159"/>
                    </a:lnTo>
                    <a:lnTo>
                      <a:pt x="7" y="150"/>
                    </a:lnTo>
                    <a:lnTo>
                      <a:pt x="4" y="140"/>
                    </a:lnTo>
                    <a:lnTo>
                      <a:pt x="2" y="130"/>
                    </a:lnTo>
                    <a:lnTo>
                      <a:pt x="0" y="119"/>
                    </a:lnTo>
                    <a:lnTo>
                      <a:pt x="0" y="108"/>
                    </a:lnTo>
                    <a:lnTo>
                      <a:pt x="0" y="97"/>
                    </a:lnTo>
                    <a:lnTo>
                      <a:pt x="2" y="86"/>
                    </a:lnTo>
                    <a:lnTo>
                      <a:pt x="4" y="76"/>
                    </a:lnTo>
                    <a:lnTo>
                      <a:pt x="7" y="66"/>
                    </a:lnTo>
                    <a:lnTo>
                      <a:pt x="12" y="56"/>
                    </a:lnTo>
                    <a:lnTo>
                      <a:pt x="17" y="47"/>
                    </a:lnTo>
                    <a:lnTo>
                      <a:pt x="24" y="38"/>
                    </a:lnTo>
                    <a:lnTo>
                      <a:pt x="31" y="31"/>
                    </a:lnTo>
                    <a:lnTo>
                      <a:pt x="38" y="24"/>
                    </a:lnTo>
                    <a:lnTo>
                      <a:pt x="47" y="17"/>
                    </a:lnTo>
                    <a:lnTo>
                      <a:pt x="56" y="12"/>
                    </a:lnTo>
                    <a:lnTo>
                      <a:pt x="66" y="7"/>
                    </a:lnTo>
                    <a:lnTo>
                      <a:pt x="76" y="4"/>
                    </a:lnTo>
                    <a:lnTo>
                      <a:pt x="86" y="2"/>
                    </a:lnTo>
                    <a:lnTo>
                      <a:pt x="97" y="0"/>
                    </a:lnTo>
                    <a:lnTo>
                      <a:pt x="108" y="0"/>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0" name="Freeform 70"/>
              <p:cNvSpPr>
                <a:spLocks/>
              </p:cNvSpPr>
              <p:nvPr/>
            </p:nvSpPr>
            <p:spPr bwMode="gray">
              <a:xfrm>
                <a:off x="10455678" y="3526787"/>
                <a:ext cx="28575" cy="30163"/>
              </a:xfrm>
              <a:custGeom>
                <a:avLst/>
                <a:gdLst/>
                <a:ahLst/>
                <a:cxnLst>
                  <a:cxn ang="0">
                    <a:pos x="101" y="182"/>
                  </a:cxn>
                  <a:cxn ang="0">
                    <a:pos x="119" y="179"/>
                  </a:cxn>
                  <a:cxn ang="0">
                    <a:pos x="135" y="172"/>
                  </a:cxn>
                  <a:cxn ang="0">
                    <a:pos x="150" y="162"/>
                  </a:cxn>
                  <a:cxn ang="0">
                    <a:pos x="162" y="150"/>
                  </a:cxn>
                  <a:cxn ang="0">
                    <a:pos x="172" y="134"/>
                  </a:cxn>
                  <a:cxn ang="0">
                    <a:pos x="179" y="119"/>
                  </a:cxn>
                  <a:cxn ang="0">
                    <a:pos x="182" y="101"/>
                  </a:cxn>
                  <a:cxn ang="0">
                    <a:pos x="182" y="82"/>
                  </a:cxn>
                  <a:cxn ang="0">
                    <a:pos x="179" y="65"/>
                  </a:cxn>
                  <a:cxn ang="0">
                    <a:pos x="172" y="48"/>
                  </a:cxn>
                  <a:cxn ang="0">
                    <a:pos x="162" y="34"/>
                  </a:cxn>
                  <a:cxn ang="0">
                    <a:pos x="150" y="21"/>
                  </a:cxn>
                  <a:cxn ang="0">
                    <a:pos x="135" y="11"/>
                  </a:cxn>
                  <a:cxn ang="0">
                    <a:pos x="119" y="5"/>
                  </a:cxn>
                  <a:cxn ang="0">
                    <a:pos x="101" y="0"/>
                  </a:cxn>
                  <a:cxn ang="0">
                    <a:pos x="82" y="0"/>
                  </a:cxn>
                  <a:cxn ang="0">
                    <a:pos x="64" y="5"/>
                  </a:cxn>
                  <a:cxn ang="0">
                    <a:pos x="48" y="11"/>
                  </a:cxn>
                  <a:cxn ang="0">
                    <a:pos x="33" y="21"/>
                  </a:cxn>
                  <a:cxn ang="0">
                    <a:pos x="21" y="34"/>
                  </a:cxn>
                  <a:cxn ang="0">
                    <a:pos x="11" y="48"/>
                  </a:cxn>
                  <a:cxn ang="0">
                    <a:pos x="4" y="65"/>
                  </a:cxn>
                  <a:cxn ang="0">
                    <a:pos x="0" y="82"/>
                  </a:cxn>
                  <a:cxn ang="0">
                    <a:pos x="0" y="101"/>
                  </a:cxn>
                  <a:cxn ang="0">
                    <a:pos x="4" y="119"/>
                  </a:cxn>
                  <a:cxn ang="0">
                    <a:pos x="11" y="134"/>
                  </a:cxn>
                  <a:cxn ang="0">
                    <a:pos x="21" y="150"/>
                  </a:cxn>
                  <a:cxn ang="0">
                    <a:pos x="33" y="162"/>
                  </a:cxn>
                  <a:cxn ang="0">
                    <a:pos x="48" y="172"/>
                  </a:cxn>
                  <a:cxn ang="0">
                    <a:pos x="64" y="179"/>
                  </a:cxn>
                  <a:cxn ang="0">
                    <a:pos x="82" y="182"/>
                  </a:cxn>
                </a:cxnLst>
                <a:rect l="0" t="0" r="r" b="b"/>
                <a:pathLst>
                  <a:path w="183" h="183">
                    <a:moveTo>
                      <a:pt x="91" y="183"/>
                    </a:moveTo>
                    <a:lnTo>
                      <a:pt x="101" y="182"/>
                    </a:lnTo>
                    <a:lnTo>
                      <a:pt x="110" y="181"/>
                    </a:lnTo>
                    <a:lnTo>
                      <a:pt x="119" y="179"/>
                    </a:lnTo>
                    <a:lnTo>
                      <a:pt x="126" y="176"/>
                    </a:lnTo>
                    <a:lnTo>
                      <a:pt x="135" y="172"/>
                    </a:lnTo>
                    <a:lnTo>
                      <a:pt x="142" y="168"/>
                    </a:lnTo>
                    <a:lnTo>
                      <a:pt x="150" y="162"/>
                    </a:lnTo>
                    <a:lnTo>
                      <a:pt x="156" y="156"/>
                    </a:lnTo>
                    <a:lnTo>
                      <a:pt x="162" y="150"/>
                    </a:lnTo>
                    <a:lnTo>
                      <a:pt x="167" y="142"/>
                    </a:lnTo>
                    <a:lnTo>
                      <a:pt x="172" y="134"/>
                    </a:lnTo>
                    <a:lnTo>
                      <a:pt x="175" y="127"/>
                    </a:lnTo>
                    <a:lnTo>
                      <a:pt x="179" y="119"/>
                    </a:lnTo>
                    <a:lnTo>
                      <a:pt x="181" y="110"/>
                    </a:lnTo>
                    <a:lnTo>
                      <a:pt x="182" y="101"/>
                    </a:lnTo>
                    <a:lnTo>
                      <a:pt x="183" y="91"/>
                    </a:lnTo>
                    <a:lnTo>
                      <a:pt x="182" y="82"/>
                    </a:lnTo>
                    <a:lnTo>
                      <a:pt x="181" y="73"/>
                    </a:lnTo>
                    <a:lnTo>
                      <a:pt x="179" y="65"/>
                    </a:lnTo>
                    <a:lnTo>
                      <a:pt x="175" y="56"/>
                    </a:lnTo>
                    <a:lnTo>
                      <a:pt x="172" y="48"/>
                    </a:lnTo>
                    <a:lnTo>
                      <a:pt x="167" y="40"/>
                    </a:lnTo>
                    <a:lnTo>
                      <a:pt x="162" y="34"/>
                    </a:lnTo>
                    <a:lnTo>
                      <a:pt x="156" y="27"/>
                    </a:lnTo>
                    <a:lnTo>
                      <a:pt x="150" y="21"/>
                    </a:lnTo>
                    <a:lnTo>
                      <a:pt x="142" y="16"/>
                    </a:lnTo>
                    <a:lnTo>
                      <a:pt x="135" y="11"/>
                    </a:lnTo>
                    <a:lnTo>
                      <a:pt x="126" y="7"/>
                    </a:lnTo>
                    <a:lnTo>
                      <a:pt x="119" y="5"/>
                    </a:lnTo>
                    <a:lnTo>
                      <a:pt x="110" y="2"/>
                    </a:lnTo>
                    <a:lnTo>
                      <a:pt x="101" y="0"/>
                    </a:lnTo>
                    <a:lnTo>
                      <a:pt x="91" y="0"/>
                    </a:lnTo>
                    <a:lnTo>
                      <a:pt x="82" y="0"/>
                    </a:lnTo>
                    <a:lnTo>
                      <a:pt x="73" y="2"/>
                    </a:lnTo>
                    <a:lnTo>
                      <a:pt x="64" y="5"/>
                    </a:lnTo>
                    <a:lnTo>
                      <a:pt x="55" y="7"/>
                    </a:lnTo>
                    <a:lnTo>
                      <a:pt x="48" y="11"/>
                    </a:lnTo>
                    <a:lnTo>
                      <a:pt x="40" y="16"/>
                    </a:lnTo>
                    <a:lnTo>
                      <a:pt x="33" y="21"/>
                    </a:lnTo>
                    <a:lnTo>
                      <a:pt x="27" y="27"/>
                    </a:lnTo>
                    <a:lnTo>
                      <a:pt x="21" y="34"/>
                    </a:lnTo>
                    <a:lnTo>
                      <a:pt x="16" y="40"/>
                    </a:lnTo>
                    <a:lnTo>
                      <a:pt x="11" y="48"/>
                    </a:lnTo>
                    <a:lnTo>
                      <a:pt x="7" y="56"/>
                    </a:lnTo>
                    <a:lnTo>
                      <a:pt x="4" y="65"/>
                    </a:lnTo>
                    <a:lnTo>
                      <a:pt x="2" y="73"/>
                    </a:lnTo>
                    <a:lnTo>
                      <a:pt x="0" y="82"/>
                    </a:lnTo>
                    <a:lnTo>
                      <a:pt x="0" y="91"/>
                    </a:lnTo>
                    <a:lnTo>
                      <a:pt x="0" y="101"/>
                    </a:lnTo>
                    <a:lnTo>
                      <a:pt x="2" y="110"/>
                    </a:lnTo>
                    <a:lnTo>
                      <a:pt x="4" y="119"/>
                    </a:lnTo>
                    <a:lnTo>
                      <a:pt x="7" y="127"/>
                    </a:lnTo>
                    <a:lnTo>
                      <a:pt x="11" y="134"/>
                    </a:lnTo>
                    <a:lnTo>
                      <a:pt x="16" y="142"/>
                    </a:lnTo>
                    <a:lnTo>
                      <a:pt x="21" y="150"/>
                    </a:lnTo>
                    <a:lnTo>
                      <a:pt x="27" y="156"/>
                    </a:lnTo>
                    <a:lnTo>
                      <a:pt x="33" y="162"/>
                    </a:lnTo>
                    <a:lnTo>
                      <a:pt x="40" y="168"/>
                    </a:lnTo>
                    <a:lnTo>
                      <a:pt x="48" y="172"/>
                    </a:lnTo>
                    <a:lnTo>
                      <a:pt x="55" y="176"/>
                    </a:lnTo>
                    <a:lnTo>
                      <a:pt x="64" y="179"/>
                    </a:lnTo>
                    <a:lnTo>
                      <a:pt x="73" y="181"/>
                    </a:lnTo>
                    <a:lnTo>
                      <a:pt x="82" y="182"/>
                    </a:lnTo>
                    <a:lnTo>
                      <a:pt x="91"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1" name="Freeform 71"/>
              <p:cNvSpPr>
                <a:spLocks/>
              </p:cNvSpPr>
              <p:nvPr/>
            </p:nvSpPr>
            <p:spPr bwMode="gray">
              <a:xfrm>
                <a:off x="10495365" y="3526787"/>
                <a:ext cx="30163" cy="30163"/>
              </a:xfrm>
              <a:custGeom>
                <a:avLst/>
                <a:gdLst/>
                <a:ahLst/>
                <a:cxnLst>
                  <a:cxn ang="0">
                    <a:pos x="101" y="182"/>
                  </a:cxn>
                  <a:cxn ang="0">
                    <a:pos x="119" y="179"/>
                  </a:cxn>
                  <a:cxn ang="0">
                    <a:pos x="135" y="172"/>
                  </a:cxn>
                  <a:cxn ang="0">
                    <a:pos x="150" y="162"/>
                  </a:cxn>
                  <a:cxn ang="0">
                    <a:pos x="162" y="150"/>
                  </a:cxn>
                  <a:cxn ang="0">
                    <a:pos x="172" y="134"/>
                  </a:cxn>
                  <a:cxn ang="0">
                    <a:pos x="178" y="119"/>
                  </a:cxn>
                  <a:cxn ang="0">
                    <a:pos x="182" y="101"/>
                  </a:cxn>
                  <a:cxn ang="0">
                    <a:pos x="182" y="82"/>
                  </a:cxn>
                  <a:cxn ang="0">
                    <a:pos x="178" y="65"/>
                  </a:cxn>
                  <a:cxn ang="0">
                    <a:pos x="172" y="48"/>
                  </a:cxn>
                  <a:cxn ang="0">
                    <a:pos x="162" y="34"/>
                  </a:cxn>
                  <a:cxn ang="0">
                    <a:pos x="150" y="21"/>
                  </a:cxn>
                  <a:cxn ang="0">
                    <a:pos x="135" y="11"/>
                  </a:cxn>
                  <a:cxn ang="0">
                    <a:pos x="119" y="5"/>
                  </a:cxn>
                  <a:cxn ang="0">
                    <a:pos x="101" y="0"/>
                  </a:cxn>
                  <a:cxn ang="0">
                    <a:pos x="82" y="0"/>
                  </a:cxn>
                  <a:cxn ang="0">
                    <a:pos x="64" y="5"/>
                  </a:cxn>
                  <a:cxn ang="0">
                    <a:pos x="48" y="11"/>
                  </a:cxn>
                  <a:cxn ang="0">
                    <a:pos x="33" y="21"/>
                  </a:cxn>
                  <a:cxn ang="0">
                    <a:pos x="21" y="34"/>
                  </a:cxn>
                  <a:cxn ang="0">
                    <a:pos x="11" y="48"/>
                  </a:cxn>
                  <a:cxn ang="0">
                    <a:pos x="4" y="65"/>
                  </a:cxn>
                  <a:cxn ang="0">
                    <a:pos x="1" y="82"/>
                  </a:cxn>
                  <a:cxn ang="0">
                    <a:pos x="1" y="101"/>
                  </a:cxn>
                  <a:cxn ang="0">
                    <a:pos x="4" y="119"/>
                  </a:cxn>
                  <a:cxn ang="0">
                    <a:pos x="11" y="134"/>
                  </a:cxn>
                  <a:cxn ang="0">
                    <a:pos x="21" y="150"/>
                  </a:cxn>
                  <a:cxn ang="0">
                    <a:pos x="33" y="162"/>
                  </a:cxn>
                  <a:cxn ang="0">
                    <a:pos x="48" y="172"/>
                  </a:cxn>
                  <a:cxn ang="0">
                    <a:pos x="64" y="179"/>
                  </a:cxn>
                  <a:cxn ang="0">
                    <a:pos x="82" y="182"/>
                  </a:cxn>
                </a:cxnLst>
                <a:rect l="0" t="0" r="r" b="b"/>
                <a:pathLst>
                  <a:path w="183" h="183">
                    <a:moveTo>
                      <a:pt x="92" y="183"/>
                    </a:moveTo>
                    <a:lnTo>
                      <a:pt x="101" y="182"/>
                    </a:lnTo>
                    <a:lnTo>
                      <a:pt x="110" y="181"/>
                    </a:lnTo>
                    <a:lnTo>
                      <a:pt x="119" y="179"/>
                    </a:lnTo>
                    <a:lnTo>
                      <a:pt x="127" y="176"/>
                    </a:lnTo>
                    <a:lnTo>
                      <a:pt x="135" y="172"/>
                    </a:lnTo>
                    <a:lnTo>
                      <a:pt x="142" y="168"/>
                    </a:lnTo>
                    <a:lnTo>
                      <a:pt x="150" y="162"/>
                    </a:lnTo>
                    <a:lnTo>
                      <a:pt x="156" y="156"/>
                    </a:lnTo>
                    <a:lnTo>
                      <a:pt x="162" y="150"/>
                    </a:lnTo>
                    <a:lnTo>
                      <a:pt x="167" y="142"/>
                    </a:lnTo>
                    <a:lnTo>
                      <a:pt x="172" y="134"/>
                    </a:lnTo>
                    <a:lnTo>
                      <a:pt x="175" y="127"/>
                    </a:lnTo>
                    <a:lnTo>
                      <a:pt x="178" y="119"/>
                    </a:lnTo>
                    <a:lnTo>
                      <a:pt x="181" y="110"/>
                    </a:lnTo>
                    <a:lnTo>
                      <a:pt x="182" y="101"/>
                    </a:lnTo>
                    <a:lnTo>
                      <a:pt x="183" y="91"/>
                    </a:lnTo>
                    <a:lnTo>
                      <a:pt x="182" y="82"/>
                    </a:lnTo>
                    <a:lnTo>
                      <a:pt x="181" y="73"/>
                    </a:lnTo>
                    <a:lnTo>
                      <a:pt x="178" y="65"/>
                    </a:lnTo>
                    <a:lnTo>
                      <a:pt x="175" y="56"/>
                    </a:lnTo>
                    <a:lnTo>
                      <a:pt x="172" y="48"/>
                    </a:lnTo>
                    <a:lnTo>
                      <a:pt x="167" y="40"/>
                    </a:lnTo>
                    <a:lnTo>
                      <a:pt x="162" y="34"/>
                    </a:lnTo>
                    <a:lnTo>
                      <a:pt x="156" y="27"/>
                    </a:lnTo>
                    <a:lnTo>
                      <a:pt x="150" y="21"/>
                    </a:lnTo>
                    <a:lnTo>
                      <a:pt x="142" y="16"/>
                    </a:lnTo>
                    <a:lnTo>
                      <a:pt x="135" y="11"/>
                    </a:lnTo>
                    <a:lnTo>
                      <a:pt x="127" y="7"/>
                    </a:lnTo>
                    <a:lnTo>
                      <a:pt x="119" y="5"/>
                    </a:lnTo>
                    <a:lnTo>
                      <a:pt x="110" y="2"/>
                    </a:lnTo>
                    <a:lnTo>
                      <a:pt x="101" y="0"/>
                    </a:lnTo>
                    <a:lnTo>
                      <a:pt x="92" y="0"/>
                    </a:lnTo>
                    <a:lnTo>
                      <a:pt x="82" y="0"/>
                    </a:lnTo>
                    <a:lnTo>
                      <a:pt x="73" y="2"/>
                    </a:lnTo>
                    <a:lnTo>
                      <a:pt x="64" y="5"/>
                    </a:lnTo>
                    <a:lnTo>
                      <a:pt x="55" y="7"/>
                    </a:lnTo>
                    <a:lnTo>
                      <a:pt x="48" y="11"/>
                    </a:lnTo>
                    <a:lnTo>
                      <a:pt x="40" y="16"/>
                    </a:lnTo>
                    <a:lnTo>
                      <a:pt x="33" y="21"/>
                    </a:lnTo>
                    <a:lnTo>
                      <a:pt x="26" y="27"/>
                    </a:lnTo>
                    <a:lnTo>
                      <a:pt x="21" y="34"/>
                    </a:lnTo>
                    <a:lnTo>
                      <a:pt x="15" y="40"/>
                    </a:lnTo>
                    <a:lnTo>
                      <a:pt x="11" y="48"/>
                    </a:lnTo>
                    <a:lnTo>
                      <a:pt x="8" y="56"/>
                    </a:lnTo>
                    <a:lnTo>
                      <a:pt x="4" y="65"/>
                    </a:lnTo>
                    <a:lnTo>
                      <a:pt x="2" y="73"/>
                    </a:lnTo>
                    <a:lnTo>
                      <a:pt x="1" y="82"/>
                    </a:lnTo>
                    <a:lnTo>
                      <a:pt x="0" y="91"/>
                    </a:lnTo>
                    <a:lnTo>
                      <a:pt x="1" y="101"/>
                    </a:lnTo>
                    <a:lnTo>
                      <a:pt x="2" y="110"/>
                    </a:lnTo>
                    <a:lnTo>
                      <a:pt x="4" y="119"/>
                    </a:lnTo>
                    <a:lnTo>
                      <a:pt x="8" y="127"/>
                    </a:lnTo>
                    <a:lnTo>
                      <a:pt x="11" y="134"/>
                    </a:lnTo>
                    <a:lnTo>
                      <a:pt x="15" y="142"/>
                    </a:lnTo>
                    <a:lnTo>
                      <a:pt x="21" y="150"/>
                    </a:lnTo>
                    <a:lnTo>
                      <a:pt x="26" y="156"/>
                    </a:lnTo>
                    <a:lnTo>
                      <a:pt x="33" y="162"/>
                    </a:lnTo>
                    <a:lnTo>
                      <a:pt x="40" y="168"/>
                    </a:lnTo>
                    <a:lnTo>
                      <a:pt x="48" y="172"/>
                    </a:lnTo>
                    <a:lnTo>
                      <a:pt x="55" y="176"/>
                    </a:lnTo>
                    <a:lnTo>
                      <a:pt x="64" y="179"/>
                    </a:lnTo>
                    <a:lnTo>
                      <a:pt x="73" y="181"/>
                    </a:lnTo>
                    <a:lnTo>
                      <a:pt x="82" y="182"/>
                    </a:lnTo>
                    <a:lnTo>
                      <a:pt x="92"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2" name="Freeform 72"/>
              <p:cNvSpPr>
                <a:spLocks/>
              </p:cNvSpPr>
              <p:nvPr/>
            </p:nvSpPr>
            <p:spPr bwMode="gray">
              <a:xfrm>
                <a:off x="10536640" y="3526787"/>
                <a:ext cx="28575" cy="30163"/>
              </a:xfrm>
              <a:custGeom>
                <a:avLst/>
                <a:gdLst/>
                <a:ahLst/>
                <a:cxnLst>
                  <a:cxn ang="0">
                    <a:pos x="101" y="182"/>
                  </a:cxn>
                  <a:cxn ang="0">
                    <a:pos x="118" y="179"/>
                  </a:cxn>
                  <a:cxn ang="0">
                    <a:pos x="135" y="172"/>
                  </a:cxn>
                  <a:cxn ang="0">
                    <a:pos x="149" y="162"/>
                  </a:cxn>
                  <a:cxn ang="0">
                    <a:pos x="162" y="150"/>
                  </a:cxn>
                  <a:cxn ang="0">
                    <a:pos x="172" y="134"/>
                  </a:cxn>
                  <a:cxn ang="0">
                    <a:pos x="178" y="119"/>
                  </a:cxn>
                  <a:cxn ang="0">
                    <a:pos x="183" y="101"/>
                  </a:cxn>
                  <a:cxn ang="0">
                    <a:pos x="183" y="82"/>
                  </a:cxn>
                  <a:cxn ang="0">
                    <a:pos x="178" y="65"/>
                  </a:cxn>
                  <a:cxn ang="0">
                    <a:pos x="172" y="48"/>
                  </a:cxn>
                  <a:cxn ang="0">
                    <a:pos x="162" y="34"/>
                  </a:cxn>
                  <a:cxn ang="0">
                    <a:pos x="149" y="21"/>
                  </a:cxn>
                  <a:cxn ang="0">
                    <a:pos x="135" y="11"/>
                  </a:cxn>
                  <a:cxn ang="0">
                    <a:pos x="118" y="5"/>
                  </a:cxn>
                  <a:cxn ang="0">
                    <a:pos x="101" y="0"/>
                  </a:cxn>
                  <a:cxn ang="0">
                    <a:pos x="82" y="0"/>
                  </a:cxn>
                  <a:cxn ang="0">
                    <a:pos x="64" y="5"/>
                  </a:cxn>
                  <a:cxn ang="0">
                    <a:pos x="47" y="11"/>
                  </a:cxn>
                  <a:cxn ang="0">
                    <a:pos x="33" y="21"/>
                  </a:cxn>
                  <a:cxn ang="0">
                    <a:pos x="21" y="34"/>
                  </a:cxn>
                  <a:cxn ang="0">
                    <a:pos x="11" y="48"/>
                  </a:cxn>
                  <a:cxn ang="0">
                    <a:pos x="4" y="65"/>
                  </a:cxn>
                  <a:cxn ang="0">
                    <a:pos x="1" y="82"/>
                  </a:cxn>
                  <a:cxn ang="0">
                    <a:pos x="1" y="101"/>
                  </a:cxn>
                  <a:cxn ang="0">
                    <a:pos x="4" y="119"/>
                  </a:cxn>
                  <a:cxn ang="0">
                    <a:pos x="11" y="134"/>
                  </a:cxn>
                  <a:cxn ang="0">
                    <a:pos x="21" y="150"/>
                  </a:cxn>
                  <a:cxn ang="0">
                    <a:pos x="33" y="162"/>
                  </a:cxn>
                  <a:cxn ang="0">
                    <a:pos x="47" y="172"/>
                  </a:cxn>
                  <a:cxn ang="0">
                    <a:pos x="64" y="179"/>
                  </a:cxn>
                  <a:cxn ang="0">
                    <a:pos x="82" y="182"/>
                  </a:cxn>
                </a:cxnLst>
                <a:rect l="0" t="0" r="r" b="b"/>
                <a:pathLst>
                  <a:path w="183" h="183">
                    <a:moveTo>
                      <a:pt x="92" y="183"/>
                    </a:moveTo>
                    <a:lnTo>
                      <a:pt x="101" y="182"/>
                    </a:lnTo>
                    <a:lnTo>
                      <a:pt x="109" y="181"/>
                    </a:lnTo>
                    <a:lnTo>
                      <a:pt x="118" y="179"/>
                    </a:lnTo>
                    <a:lnTo>
                      <a:pt x="127" y="176"/>
                    </a:lnTo>
                    <a:lnTo>
                      <a:pt x="135" y="172"/>
                    </a:lnTo>
                    <a:lnTo>
                      <a:pt x="143" y="168"/>
                    </a:lnTo>
                    <a:lnTo>
                      <a:pt x="149" y="162"/>
                    </a:lnTo>
                    <a:lnTo>
                      <a:pt x="156" y="156"/>
                    </a:lnTo>
                    <a:lnTo>
                      <a:pt x="162" y="150"/>
                    </a:lnTo>
                    <a:lnTo>
                      <a:pt x="167" y="142"/>
                    </a:lnTo>
                    <a:lnTo>
                      <a:pt x="172" y="134"/>
                    </a:lnTo>
                    <a:lnTo>
                      <a:pt x="176" y="127"/>
                    </a:lnTo>
                    <a:lnTo>
                      <a:pt x="178" y="119"/>
                    </a:lnTo>
                    <a:lnTo>
                      <a:pt x="180" y="110"/>
                    </a:lnTo>
                    <a:lnTo>
                      <a:pt x="183" y="101"/>
                    </a:lnTo>
                    <a:lnTo>
                      <a:pt x="183" y="91"/>
                    </a:lnTo>
                    <a:lnTo>
                      <a:pt x="183" y="82"/>
                    </a:lnTo>
                    <a:lnTo>
                      <a:pt x="180" y="73"/>
                    </a:lnTo>
                    <a:lnTo>
                      <a:pt x="178" y="65"/>
                    </a:lnTo>
                    <a:lnTo>
                      <a:pt x="176" y="56"/>
                    </a:lnTo>
                    <a:lnTo>
                      <a:pt x="172" y="48"/>
                    </a:lnTo>
                    <a:lnTo>
                      <a:pt x="167" y="40"/>
                    </a:lnTo>
                    <a:lnTo>
                      <a:pt x="162" y="34"/>
                    </a:lnTo>
                    <a:lnTo>
                      <a:pt x="156" y="27"/>
                    </a:lnTo>
                    <a:lnTo>
                      <a:pt x="149" y="21"/>
                    </a:lnTo>
                    <a:lnTo>
                      <a:pt x="143" y="16"/>
                    </a:lnTo>
                    <a:lnTo>
                      <a:pt x="135" y="11"/>
                    </a:lnTo>
                    <a:lnTo>
                      <a:pt x="127" y="7"/>
                    </a:lnTo>
                    <a:lnTo>
                      <a:pt x="118" y="5"/>
                    </a:lnTo>
                    <a:lnTo>
                      <a:pt x="109" y="2"/>
                    </a:lnTo>
                    <a:lnTo>
                      <a:pt x="101" y="0"/>
                    </a:lnTo>
                    <a:lnTo>
                      <a:pt x="92" y="0"/>
                    </a:lnTo>
                    <a:lnTo>
                      <a:pt x="82" y="0"/>
                    </a:lnTo>
                    <a:lnTo>
                      <a:pt x="73" y="2"/>
                    </a:lnTo>
                    <a:lnTo>
                      <a:pt x="64" y="5"/>
                    </a:lnTo>
                    <a:lnTo>
                      <a:pt x="56" y="7"/>
                    </a:lnTo>
                    <a:lnTo>
                      <a:pt x="47" y="11"/>
                    </a:lnTo>
                    <a:lnTo>
                      <a:pt x="41" y="16"/>
                    </a:lnTo>
                    <a:lnTo>
                      <a:pt x="33" y="21"/>
                    </a:lnTo>
                    <a:lnTo>
                      <a:pt x="26" y="27"/>
                    </a:lnTo>
                    <a:lnTo>
                      <a:pt x="21" y="34"/>
                    </a:lnTo>
                    <a:lnTo>
                      <a:pt x="15" y="40"/>
                    </a:lnTo>
                    <a:lnTo>
                      <a:pt x="11" y="48"/>
                    </a:lnTo>
                    <a:lnTo>
                      <a:pt x="7" y="56"/>
                    </a:lnTo>
                    <a:lnTo>
                      <a:pt x="4" y="65"/>
                    </a:lnTo>
                    <a:lnTo>
                      <a:pt x="2" y="73"/>
                    </a:lnTo>
                    <a:lnTo>
                      <a:pt x="1" y="82"/>
                    </a:lnTo>
                    <a:lnTo>
                      <a:pt x="0" y="91"/>
                    </a:lnTo>
                    <a:lnTo>
                      <a:pt x="1" y="101"/>
                    </a:lnTo>
                    <a:lnTo>
                      <a:pt x="2" y="110"/>
                    </a:lnTo>
                    <a:lnTo>
                      <a:pt x="4" y="119"/>
                    </a:lnTo>
                    <a:lnTo>
                      <a:pt x="7" y="127"/>
                    </a:lnTo>
                    <a:lnTo>
                      <a:pt x="11" y="134"/>
                    </a:lnTo>
                    <a:lnTo>
                      <a:pt x="15" y="142"/>
                    </a:lnTo>
                    <a:lnTo>
                      <a:pt x="21" y="150"/>
                    </a:lnTo>
                    <a:lnTo>
                      <a:pt x="26" y="156"/>
                    </a:lnTo>
                    <a:lnTo>
                      <a:pt x="33" y="162"/>
                    </a:lnTo>
                    <a:lnTo>
                      <a:pt x="41" y="168"/>
                    </a:lnTo>
                    <a:lnTo>
                      <a:pt x="47" y="172"/>
                    </a:lnTo>
                    <a:lnTo>
                      <a:pt x="56" y="176"/>
                    </a:lnTo>
                    <a:lnTo>
                      <a:pt x="64" y="179"/>
                    </a:lnTo>
                    <a:lnTo>
                      <a:pt x="73" y="181"/>
                    </a:lnTo>
                    <a:lnTo>
                      <a:pt x="82" y="182"/>
                    </a:lnTo>
                    <a:lnTo>
                      <a:pt x="92"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3" name="Freeform 73"/>
              <p:cNvSpPr>
                <a:spLocks/>
              </p:cNvSpPr>
              <p:nvPr/>
            </p:nvSpPr>
            <p:spPr bwMode="gray">
              <a:xfrm>
                <a:off x="10576328" y="3526787"/>
                <a:ext cx="28575" cy="30163"/>
              </a:xfrm>
              <a:custGeom>
                <a:avLst/>
                <a:gdLst/>
                <a:ahLst/>
                <a:cxnLst>
                  <a:cxn ang="0">
                    <a:pos x="100" y="182"/>
                  </a:cxn>
                  <a:cxn ang="0">
                    <a:pos x="118" y="179"/>
                  </a:cxn>
                  <a:cxn ang="0">
                    <a:pos x="135" y="172"/>
                  </a:cxn>
                  <a:cxn ang="0">
                    <a:pos x="149" y="162"/>
                  </a:cxn>
                  <a:cxn ang="0">
                    <a:pos x="161" y="150"/>
                  </a:cxn>
                  <a:cxn ang="0">
                    <a:pos x="171" y="134"/>
                  </a:cxn>
                  <a:cxn ang="0">
                    <a:pos x="178" y="119"/>
                  </a:cxn>
                  <a:cxn ang="0">
                    <a:pos x="182" y="101"/>
                  </a:cxn>
                  <a:cxn ang="0">
                    <a:pos x="182" y="82"/>
                  </a:cxn>
                  <a:cxn ang="0">
                    <a:pos x="178" y="65"/>
                  </a:cxn>
                  <a:cxn ang="0">
                    <a:pos x="171" y="48"/>
                  </a:cxn>
                  <a:cxn ang="0">
                    <a:pos x="161" y="34"/>
                  </a:cxn>
                  <a:cxn ang="0">
                    <a:pos x="149" y="21"/>
                  </a:cxn>
                  <a:cxn ang="0">
                    <a:pos x="135" y="11"/>
                  </a:cxn>
                  <a:cxn ang="0">
                    <a:pos x="118" y="5"/>
                  </a:cxn>
                  <a:cxn ang="0">
                    <a:pos x="100" y="0"/>
                  </a:cxn>
                  <a:cxn ang="0">
                    <a:pos x="82" y="0"/>
                  </a:cxn>
                  <a:cxn ang="0">
                    <a:pos x="64" y="5"/>
                  </a:cxn>
                  <a:cxn ang="0">
                    <a:pos x="48" y="11"/>
                  </a:cxn>
                  <a:cxn ang="0">
                    <a:pos x="33" y="21"/>
                  </a:cxn>
                  <a:cxn ang="0">
                    <a:pos x="21" y="34"/>
                  </a:cxn>
                  <a:cxn ang="0">
                    <a:pos x="11" y="48"/>
                  </a:cxn>
                  <a:cxn ang="0">
                    <a:pos x="4" y="65"/>
                  </a:cxn>
                  <a:cxn ang="0">
                    <a:pos x="1" y="82"/>
                  </a:cxn>
                  <a:cxn ang="0">
                    <a:pos x="1" y="101"/>
                  </a:cxn>
                  <a:cxn ang="0">
                    <a:pos x="4" y="119"/>
                  </a:cxn>
                  <a:cxn ang="0">
                    <a:pos x="11" y="134"/>
                  </a:cxn>
                  <a:cxn ang="0">
                    <a:pos x="21" y="150"/>
                  </a:cxn>
                  <a:cxn ang="0">
                    <a:pos x="33" y="162"/>
                  </a:cxn>
                  <a:cxn ang="0">
                    <a:pos x="48" y="172"/>
                  </a:cxn>
                  <a:cxn ang="0">
                    <a:pos x="64" y="179"/>
                  </a:cxn>
                  <a:cxn ang="0">
                    <a:pos x="82" y="182"/>
                  </a:cxn>
                </a:cxnLst>
                <a:rect l="0" t="0" r="r" b="b"/>
                <a:pathLst>
                  <a:path w="182" h="183">
                    <a:moveTo>
                      <a:pt x="92" y="183"/>
                    </a:moveTo>
                    <a:lnTo>
                      <a:pt x="100" y="182"/>
                    </a:lnTo>
                    <a:lnTo>
                      <a:pt x="109" y="181"/>
                    </a:lnTo>
                    <a:lnTo>
                      <a:pt x="118" y="179"/>
                    </a:lnTo>
                    <a:lnTo>
                      <a:pt x="127" y="176"/>
                    </a:lnTo>
                    <a:lnTo>
                      <a:pt x="135" y="172"/>
                    </a:lnTo>
                    <a:lnTo>
                      <a:pt x="143" y="168"/>
                    </a:lnTo>
                    <a:lnTo>
                      <a:pt x="149" y="162"/>
                    </a:lnTo>
                    <a:lnTo>
                      <a:pt x="156" y="156"/>
                    </a:lnTo>
                    <a:lnTo>
                      <a:pt x="161" y="150"/>
                    </a:lnTo>
                    <a:lnTo>
                      <a:pt x="167" y="142"/>
                    </a:lnTo>
                    <a:lnTo>
                      <a:pt x="171" y="134"/>
                    </a:lnTo>
                    <a:lnTo>
                      <a:pt x="176" y="127"/>
                    </a:lnTo>
                    <a:lnTo>
                      <a:pt x="178" y="119"/>
                    </a:lnTo>
                    <a:lnTo>
                      <a:pt x="180" y="110"/>
                    </a:lnTo>
                    <a:lnTo>
                      <a:pt x="182" y="101"/>
                    </a:lnTo>
                    <a:lnTo>
                      <a:pt x="182" y="91"/>
                    </a:lnTo>
                    <a:lnTo>
                      <a:pt x="182" y="82"/>
                    </a:lnTo>
                    <a:lnTo>
                      <a:pt x="180" y="73"/>
                    </a:lnTo>
                    <a:lnTo>
                      <a:pt x="178" y="65"/>
                    </a:lnTo>
                    <a:lnTo>
                      <a:pt x="176" y="56"/>
                    </a:lnTo>
                    <a:lnTo>
                      <a:pt x="171" y="48"/>
                    </a:lnTo>
                    <a:lnTo>
                      <a:pt x="167" y="40"/>
                    </a:lnTo>
                    <a:lnTo>
                      <a:pt x="161" y="34"/>
                    </a:lnTo>
                    <a:lnTo>
                      <a:pt x="156" y="27"/>
                    </a:lnTo>
                    <a:lnTo>
                      <a:pt x="149" y="21"/>
                    </a:lnTo>
                    <a:lnTo>
                      <a:pt x="143" y="16"/>
                    </a:lnTo>
                    <a:lnTo>
                      <a:pt x="135" y="11"/>
                    </a:lnTo>
                    <a:lnTo>
                      <a:pt x="127" y="7"/>
                    </a:lnTo>
                    <a:lnTo>
                      <a:pt x="118" y="5"/>
                    </a:lnTo>
                    <a:lnTo>
                      <a:pt x="109" y="2"/>
                    </a:lnTo>
                    <a:lnTo>
                      <a:pt x="100" y="0"/>
                    </a:lnTo>
                    <a:lnTo>
                      <a:pt x="92" y="0"/>
                    </a:lnTo>
                    <a:lnTo>
                      <a:pt x="82" y="0"/>
                    </a:lnTo>
                    <a:lnTo>
                      <a:pt x="73" y="2"/>
                    </a:lnTo>
                    <a:lnTo>
                      <a:pt x="64" y="5"/>
                    </a:lnTo>
                    <a:lnTo>
                      <a:pt x="56" y="7"/>
                    </a:lnTo>
                    <a:lnTo>
                      <a:pt x="48" y="11"/>
                    </a:lnTo>
                    <a:lnTo>
                      <a:pt x="41" y="16"/>
                    </a:lnTo>
                    <a:lnTo>
                      <a:pt x="33" y="21"/>
                    </a:lnTo>
                    <a:lnTo>
                      <a:pt x="27" y="27"/>
                    </a:lnTo>
                    <a:lnTo>
                      <a:pt x="21" y="34"/>
                    </a:lnTo>
                    <a:lnTo>
                      <a:pt x="16" y="40"/>
                    </a:lnTo>
                    <a:lnTo>
                      <a:pt x="11" y="48"/>
                    </a:lnTo>
                    <a:lnTo>
                      <a:pt x="7" y="56"/>
                    </a:lnTo>
                    <a:lnTo>
                      <a:pt x="4" y="65"/>
                    </a:lnTo>
                    <a:lnTo>
                      <a:pt x="2" y="73"/>
                    </a:lnTo>
                    <a:lnTo>
                      <a:pt x="1" y="82"/>
                    </a:lnTo>
                    <a:lnTo>
                      <a:pt x="0" y="91"/>
                    </a:lnTo>
                    <a:lnTo>
                      <a:pt x="1" y="101"/>
                    </a:lnTo>
                    <a:lnTo>
                      <a:pt x="2" y="110"/>
                    </a:lnTo>
                    <a:lnTo>
                      <a:pt x="4" y="119"/>
                    </a:lnTo>
                    <a:lnTo>
                      <a:pt x="7" y="127"/>
                    </a:lnTo>
                    <a:lnTo>
                      <a:pt x="11" y="134"/>
                    </a:lnTo>
                    <a:lnTo>
                      <a:pt x="16" y="142"/>
                    </a:lnTo>
                    <a:lnTo>
                      <a:pt x="21" y="150"/>
                    </a:lnTo>
                    <a:lnTo>
                      <a:pt x="27" y="156"/>
                    </a:lnTo>
                    <a:lnTo>
                      <a:pt x="33" y="162"/>
                    </a:lnTo>
                    <a:lnTo>
                      <a:pt x="41" y="168"/>
                    </a:lnTo>
                    <a:lnTo>
                      <a:pt x="48" y="172"/>
                    </a:lnTo>
                    <a:lnTo>
                      <a:pt x="56" y="176"/>
                    </a:lnTo>
                    <a:lnTo>
                      <a:pt x="64" y="179"/>
                    </a:lnTo>
                    <a:lnTo>
                      <a:pt x="73" y="181"/>
                    </a:lnTo>
                    <a:lnTo>
                      <a:pt x="82" y="182"/>
                    </a:lnTo>
                    <a:lnTo>
                      <a:pt x="92"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4" name="Freeform 74"/>
              <p:cNvSpPr>
                <a:spLocks/>
              </p:cNvSpPr>
              <p:nvPr/>
            </p:nvSpPr>
            <p:spPr bwMode="gray">
              <a:xfrm>
                <a:off x="10616015" y="3526787"/>
                <a:ext cx="28575" cy="30163"/>
              </a:xfrm>
              <a:custGeom>
                <a:avLst/>
                <a:gdLst/>
                <a:ahLst/>
                <a:cxnLst>
                  <a:cxn ang="0">
                    <a:pos x="100" y="182"/>
                  </a:cxn>
                  <a:cxn ang="0">
                    <a:pos x="118" y="179"/>
                  </a:cxn>
                  <a:cxn ang="0">
                    <a:pos x="135" y="172"/>
                  </a:cxn>
                  <a:cxn ang="0">
                    <a:pos x="149" y="162"/>
                  </a:cxn>
                  <a:cxn ang="0">
                    <a:pos x="161" y="150"/>
                  </a:cxn>
                  <a:cxn ang="0">
                    <a:pos x="171" y="134"/>
                  </a:cxn>
                  <a:cxn ang="0">
                    <a:pos x="179" y="119"/>
                  </a:cxn>
                  <a:cxn ang="0">
                    <a:pos x="182" y="101"/>
                  </a:cxn>
                  <a:cxn ang="0">
                    <a:pos x="182" y="82"/>
                  </a:cxn>
                  <a:cxn ang="0">
                    <a:pos x="179" y="65"/>
                  </a:cxn>
                  <a:cxn ang="0">
                    <a:pos x="171" y="48"/>
                  </a:cxn>
                  <a:cxn ang="0">
                    <a:pos x="161" y="34"/>
                  </a:cxn>
                  <a:cxn ang="0">
                    <a:pos x="149" y="21"/>
                  </a:cxn>
                  <a:cxn ang="0">
                    <a:pos x="135" y="11"/>
                  </a:cxn>
                  <a:cxn ang="0">
                    <a:pos x="118" y="5"/>
                  </a:cxn>
                  <a:cxn ang="0">
                    <a:pos x="100" y="0"/>
                  </a:cxn>
                  <a:cxn ang="0">
                    <a:pos x="82" y="0"/>
                  </a:cxn>
                  <a:cxn ang="0">
                    <a:pos x="64" y="5"/>
                  </a:cxn>
                  <a:cxn ang="0">
                    <a:pos x="48" y="11"/>
                  </a:cxn>
                  <a:cxn ang="0">
                    <a:pos x="34" y="21"/>
                  </a:cxn>
                  <a:cxn ang="0">
                    <a:pos x="20" y="34"/>
                  </a:cxn>
                  <a:cxn ang="0">
                    <a:pos x="10" y="48"/>
                  </a:cxn>
                  <a:cxn ang="0">
                    <a:pos x="4" y="65"/>
                  </a:cxn>
                  <a:cxn ang="0">
                    <a:pos x="0" y="82"/>
                  </a:cxn>
                  <a:cxn ang="0">
                    <a:pos x="0" y="101"/>
                  </a:cxn>
                  <a:cxn ang="0">
                    <a:pos x="4" y="119"/>
                  </a:cxn>
                  <a:cxn ang="0">
                    <a:pos x="10" y="134"/>
                  </a:cxn>
                  <a:cxn ang="0">
                    <a:pos x="20" y="150"/>
                  </a:cxn>
                  <a:cxn ang="0">
                    <a:pos x="34" y="162"/>
                  </a:cxn>
                  <a:cxn ang="0">
                    <a:pos x="48" y="172"/>
                  </a:cxn>
                  <a:cxn ang="0">
                    <a:pos x="64" y="179"/>
                  </a:cxn>
                  <a:cxn ang="0">
                    <a:pos x="82" y="182"/>
                  </a:cxn>
                </a:cxnLst>
                <a:rect l="0" t="0" r="r" b="b"/>
                <a:pathLst>
                  <a:path w="182" h="183">
                    <a:moveTo>
                      <a:pt x="91" y="183"/>
                    </a:moveTo>
                    <a:lnTo>
                      <a:pt x="100" y="182"/>
                    </a:lnTo>
                    <a:lnTo>
                      <a:pt x="109" y="181"/>
                    </a:lnTo>
                    <a:lnTo>
                      <a:pt x="118" y="179"/>
                    </a:lnTo>
                    <a:lnTo>
                      <a:pt x="127" y="176"/>
                    </a:lnTo>
                    <a:lnTo>
                      <a:pt x="135" y="172"/>
                    </a:lnTo>
                    <a:lnTo>
                      <a:pt x="142" y="168"/>
                    </a:lnTo>
                    <a:lnTo>
                      <a:pt x="149" y="162"/>
                    </a:lnTo>
                    <a:lnTo>
                      <a:pt x="156" y="156"/>
                    </a:lnTo>
                    <a:lnTo>
                      <a:pt x="161" y="150"/>
                    </a:lnTo>
                    <a:lnTo>
                      <a:pt x="167" y="142"/>
                    </a:lnTo>
                    <a:lnTo>
                      <a:pt x="171" y="134"/>
                    </a:lnTo>
                    <a:lnTo>
                      <a:pt x="176" y="127"/>
                    </a:lnTo>
                    <a:lnTo>
                      <a:pt x="179" y="119"/>
                    </a:lnTo>
                    <a:lnTo>
                      <a:pt x="181" y="110"/>
                    </a:lnTo>
                    <a:lnTo>
                      <a:pt x="182" y="101"/>
                    </a:lnTo>
                    <a:lnTo>
                      <a:pt x="182" y="91"/>
                    </a:lnTo>
                    <a:lnTo>
                      <a:pt x="182" y="82"/>
                    </a:lnTo>
                    <a:lnTo>
                      <a:pt x="181" y="73"/>
                    </a:lnTo>
                    <a:lnTo>
                      <a:pt x="179" y="65"/>
                    </a:lnTo>
                    <a:lnTo>
                      <a:pt x="176" y="56"/>
                    </a:lnTo>
                    <a:lnTo>
                      <a:pt x="171" y="48"/>
                    </a:lnTo>
                    <a:lnTo>
                      <a:pt x="167" y="40"/>
                    </a:lnTo>
                    <a:lnTo>
                      <a:pt x="161" y="34"/>
                    </a:lnTo>
                    <a:lnTo>
                      <a:pt x="156" y="27"/>
                    </a:lnTo>
                    <a:lnTo>
                      <a:pt x="149" y="21"/>
                    </a:lnTo>
                    <a:lnTo>
                      <a:pt x="142" y="16"/>
                    </a:lnTo>
                    <a:lnTo>
                      <a:pt x="135" y="11"/>
                    </a:lnTo>
                    <a:lnTo>
                      <a:pt x="127" y="7"/>
                    </a:lnTo>
                    <a:lnTo>
                      <a:pt x="118" y="5"/>
                    </a:lnTo>
                    <a:lnTo>
                      <a:pt x="109" y="2"/>
                    </a:lnTo>
                    <a:lnTo>
                      <a:pt x="100" y="0"/>
                    </a:lnTo>
                    <a:lnTo>
                      <a:pt x="91" y="0"/>
                    </a:lnTo>
                    <a:lnTo>
                      <a:pt x="82" y="0"/>
                    </a:lnTo>
                    <a:lnTo>
                      <a:pt x="73" y="2"/>
                    </a:lnTo>
                    <a:lnTo>
                      <a:pt x="64" y="5"/>
                    </a:lnTo>
                    <a:lnTo>
                      <a:pt x="56" y="7"/>
                    </a:lnTo>
                    <a:lnTo>
                      <a:pt x="48" y="11"/>
                    </a:lnTo>
                    <a:lnTo>
                      <a:pt x="40" y="16"/>
                    </a:lnTo>
                    <a:lnTo>
                      <a:pt x="34" y="21"/>
                    </a:lnTo>
                    <a:lnTo>
                      <a:pt x="27" y="27"/>
                    </a:lnTo>
                    <a:lnTo>
                      <a:pt x="20" y="34"/>
                    </a:lnTo>
                    <a:lnTo>
                      <a:pt x="16" y="40"/>
                    </a:lnTo>
                    <a:lnTo>
                      <a:pt x="10" y="48"/>
                    </a:lnTo>
                    <a:lnTo>
                      <a:pt x="7" y="56"/>
                    </a:lnTo>
                    <a:lnTo>
                      <a:pt x="4" y="65"/>
                    </a:lnTo>
                    <a:lnTo>
                      <a:pt x="2" y="73"/>
                    </a:lnTo>
                    <a:lnTo>
                      <a:pt x="0" y="82"/>
                    </a:lnTo>
                    <a:lnTo>
                      <a:pt x="0" y="91"/>
                    </a:lnTo>
                    <a:lnTo>
                      <a:pt x="0" y="101"/>
                    </a:lnTo>
                    <a:lnTo>
                      <a:pt x="2" y="110"/>
                    </a:lnTo>
                    <a:lnTo>
                      <a:pt x="4" y="119"/>
                    </a:lnTo>
                    <a:lnTo>
                      <a:pt x="7" y="127"/>
                    </a:lnTo>
                    <a:lnTo>
                      <a:pt x="10" y="134"/>
                    </a:lnTo>
                    <a:lnTo>
                      <a:pt x="16" y="142"/>
                    </a:lnTo>
                    <a:lnTo>
                      <a:pt x="20" y="150"/>
                    </a:lnTo>
                    <a:lnTo>
                      <a:pt x="27" y="156"/>
                    </a:lnTo>
                    <a:lnTo>
                      <a:pt x="34" y="162"/>
                    </a:lnTo>
                    <a:lnTo>
                      <a:pt x="40" y="168"/>
                    </a:lnTo>
                    <a:lnTo>
                      <a:pt x="48" y="172"/>
                    </a:lnTo>
                    <a:lnTo>
                      <a:pt x="56" y="176"/>
                    </a:lnTo>
                    <a:lnTo>
                      <a:pt x="64" y="179"/>
                    </a:lnTo>
                    <a:lnTo>
                      <a:pt x="73" y="181"/>
                    </a:lnTo>
                    <a:lnTo>
                      <a:pt x="82" y="182"/>
                    </a:lnTo>
                    <a:lnTo>
                      <a:pt x="91"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5" name="Freeform 75"/>
              <p:cNvSpPr>
                <a:spLocks/>
              </p:cNvSpPr>
              <p:nvPr/>
            </p:nvSpPr>
            <p:spPr bwMode="gray">
              <a:xfrm>
                <a:off x="11073215" y="2586987"/>
                <a:ext cx="203200" cy="34925"/>
              </a:xfrm>
              <a:custGeom>
                <a:avLst/>
                <a:gdLst/>
                <a:ahLst/>
                <a:cxnLst>
                  <a:cxn ang="0">
                    <a:pos x="1169" y="0"/>
                  </a:cxn>
                  <a:cxn ang="0">
                    <a:pos x="1190" y="2"/>
                  </a:cxn>
                  <a:cxn ang="0">
                    <a:pos x="1212" y="8"/>
                  </a:cxn>
                  <a:cxn ang="0">
                    <a:pos x="1229" y="18"/>
                  </a:cxn>
                  <a:cxn ang="0">
                    <a:pos x="1246" y="32"/>
                  </a:cxn>
                  <a:cxn ang="0">
                    <a:pos x="1259" y="47"/>
                  </a:cxn>
                  <a:cxn ang="0">
                    <a:pos x="1269" y="66"/>
                  </a:cxn>
                  <a:cxn ang="0">
                    <a:pos x="1276" y="87"/>
                  </a:cxn>
                  <a:cxn ang="0">
                    <a:pos x="1278" y="108"/>
                  </a:cxn>
                  <a:cxn ang="0">
                    <a:pos x="1276" y="131"/>
                  </a:cxn>
                  <a:cxn ang="0">
                    <a:pos x="1269" y="150"/>
                  </a:cxn>
                  <a:cxn ang="0">
                    <a:pos x="1259" y="169"/>
                  </a:cxn>
                  <a:cxn ang="0">
                    <a:pos x="1246" y="186"/>
                  </a:cxn>
                  <a:cxn ang="0">
                    <a:pos x="1229" y="199"/>
                  </a:cxn>
                  <a:cxn ang="0">
                    <a:pos x="1212" y="209"/>
                  </a:cxn>
                  <a:cxn ang="0">
                    <a:pos x="1190" y="215"/>
                  </a:cxn>
                  <a:cxn ang="0">
                    <a:pos x="1169" y="217"/>
                  </a:cxn>
                  <a:cxn ang="0">
                    <a:pos x="97" y="217"/>
                  </a:cxn>
                  <a:cxn ang="0">
                    <a:pos x="76" y="213"/>
                  </a:cxn>
                  <a:cxn ang="0">
                    <a:pos x="56" y="205"/>
                  </a:cxn>
                  <a:cxn ang="0">
                    <a:pos x="38" y="193"/>
                  </a:cxn>
                  <a:cxn ang="0">
                    <a:pos x="24" y="178"/>
                  </a:cxn>
                  <a:cxn ang="0">
                    <a:pos x="12" y="160"/>
                  </a:cxn>
                  <a:cxn ang="0">
                    <a:pos x="4" y="141"/>
                  </a:cxn>
                  <a:cxn ang="0">
                    <a:pos x="0" y="119"/>
                  </a:cxn>
                  <a:cxn ang="0">
                    <a:pos x="0" y="97"/>
                  </a:cxn>
                  <a:cxn ang="0">
                    <a:pos x="4" y="76"/>
                  </a:cxn>
                  <a:cxn ang="0">
                    <a:pos x="12" y="57"/>
                  </a:cxn>
                  <a:cxn ang="0">
                    <a:pos x="24" y="40"/>
                  </a:cxn>
                  <a:cxn ang="0">
                    <a:pos x="38" y="25"/>
                  </a:cxn>
                  <a:cxn ang="0">
                    <a:pos x="56" y="13"/>
                  </a:cxn>
                  <a:cxn ang="0">
                    <a:pos x="76" y="4"/>
                  </a:cxn>
                  <a:cxn ang="0">
                    <a:pos x="97" y="1"/>
                  </a:cxn>
                </a:cxnLst>
                <a:rect l="0" t="0" r="r" b="b"/>
                <a:pathLst>
                  <a:path w="1278" h="217">
                    <a:moveTo>
                      <a:pt x="108" y="0"/>
                    </a:moveTo>
                    <a:lnTo>
                      <a:pt x="1169" y="0"/>
                    </a:lnTo>
                    <a:lnTo>
                      <a:pt x="1180" y="1"/>
                    </a:lnTo>
                    <a:lnTo>
                      <a:pt x="1190" y="2"/>
                    </a:lnTo>
                    <a:lnTo>
                      <a:pt x="1202" y="4"/>
                    </a:lnTo>
                    <a:lnTo>
                      <a:pt x="1212" y="8"/>
                    </a:lnTo>
                    <a:lnTo>
                      <a:pt x="1220" y="13"/>
                    </a:lnTo>
                    <a:lnTo>
                      <a:pt x="1229" y="18"/>
                    </a:lnTo>
                    <a:lnTo>
                      <a:pt x="1238" y="25"/>
                    </a:lnTo>
                    <a:lnTo>
                      <a:pt x="1246" y="32"/>
                    </a:lnTo>
                    <a:lnTo>
                      <a:pt x="1253" y="40"/>
                    </a:lnTo>
                    <a:lnTo>
                      <a:pt x="1259" y="47"/>
                    </a:lnTo>
                    <a:lnTo>
                      <a:pt x="1265" y="57"/>
                    </a:lnTo>
                    <a:lnTo>
                      <a:pt x="1269" y="66"/>
                    </a:lnTo>
                    <a:lnTo>
                      <a:pt x="1272" y="76"/>
                    </a:lnTo>
                    <a:lnTo>
                      <a:pt x="1276" y="87"/>
                    </a:lnTo>
                    <a:lnTo>
                      <a:pt x="1277" y="97"/>
                    </a:lnTo>
                    <a:lnTo>
                      <a:pt x="1278" y="108"/>
                    </a:lnTo>
                    <a:lnTo>
                      <a:pt x="1277" y="119"/>
                    </a:lnTo>
                    <a:lnTo>
                      <a:pt x="1276" y="131"/>
                    </a:lnTo>
                    <a:lnTo>
                      <a:pt x="1272" y="141"/>
                    </a:lnTo>
                    <a:lnTo>
                      <a:pt x="1269" y="150"/>
                    </a:lnTo>
                    <a:lnTo>
                      <a:pt x="1265" y="160"/>
                    </a:lnTo>
                    <a:lnTo>
                      <a:pt x="1259" y="169"/>
                    </a:lnTo>
                    <a:lnTo>
                      <a:pt x="1253" y="178"/>
                    </a:lnTo>
                    <a:lnTo>
                      <a:pt x="1246" y="186"/>
                    </a:lnTo>
                    <a:lnTo>
                      <a:pt x="1238" y="193"/>
                    </a:lnTo>
                    <a:lnTo>
                      <a:pt x="1229" y="199"/>
                    </a:lnTo>
                    <a:lnTo>
                      <a:pt x="1220" y="205"/>
                    </a:lnTo>
                    <a:lnTo>
                      <a:pt x="1212" y="209"/>
                    </a:lnTo>
                    <a:lnTo>
                      <a:pt x="1202" y="213"/>
                    </a:lnTo>
                    <a:lnTo>
                      <a:pt x="1190" y="215"/>
                    </a:lnTo>
                    <a:lnTo>
                      <a:pt x="1180" y="217"/>
                    </a:lnTo>
                    <a:lnTo>
                      <a:pt x="1169" y="217"/>
                    </a:lnTo>
                    <a:lnTo>
                      <a:pt x="108" y="217"/>
                    </a:lnTo>
                    <a:lnTo>
                      <a:pt x="97" y="217"/>
                    </a:lnTo>
                    <a:lnTo>
                      <a:pt x="86" y="215"/>
                    </a:lnTo>
                    <a:lnTo>
                      <a:pt x="76" y="213"/>
                    </a:lnTo>
                    <a:lnTo>
                      <a:pt x="66" y="209"/>
                    </a:lnTo>
                    <a:lnTo>
                      <a:pt x="56" y="205"/>
                    </a:lnTo>
                    <a:lnTo>
                      <a:pt x="47" y="199"/>
                    </a:lnTo>
                    <a:lnTo>
                      <a:pt x="38" y="193"/>
                    </a:lnTo>
                    <a:lnTo>
                      <a:pt x="31" y="186"/>
                    </a:lnTo>
                    <a:lnTo>
                      <a:pt x="24" y="178"/>
                    </a:lnTo>
                    <a:lnTo>
                      <a:pt x="17" y="169"/>
                    </a:lnTo>
                    <a:lnTo>
                      <a:pt x="12" y="160"/>
                    </a:lnTo>
                    <a:lnTo>
                      <a:pt x="7" y="150"/>
                    </a:lnTo>
                    <a:lnTo>
                      <a:pt x="4" y="141"/>
                    </a:lnTo>
                    <a:lnTo>
                      <a:pt x="2" y="131"/>
                    </a:lnTo>
                    <a:lnTo>
                      <a:pt x="0" y="119"/>
                    </a:lnTo>
                    <a:lnTo>
                      <a:pt x="0" y="108"/>
                    </a:lnTo>
                    <a:lnTo>
                      <a:pt x="0" y="97"/>
                    </a:lnTo>
                    <a:lnTo>
                      <a:pt x="2" y="87"/>
                    </a:lnTo>
                    <a:lnTo>
                      <a:pt x="4" y="76"/>
                    </a:lnTo>
                    <a:lnTo>
                      <a:pt x="7" y="66"/>
                    </a:lnTo>
                    <a:lnTo>
                      <a:pt x="12" y="57"/>
                    </a:lnTo>
                    <a:lnTo>
                      <a:pt x="17" y="47"/>
                    </a:lnTo>
                    <a:lnTo>
                      <a:pt x="24" y="40"/>
                    </a:lnTo>
                    <a:lnTo>
                      <a:pt x="31" y="32"/>
                    </a:lnTo>
                    <a:lnTo>
                      <a:pt x="38" y="25"/>
                    </a:lnTo>
                    <a:lnTo>
                      <a:pt x="47" y="18"/>
                    </a:lnTo>
                    <a:lnTo>
                      <a:pt x="56" y="13"/>
                    </a:lnTo>
                    <a:lnTo>
                      <a:pt x="66" y="8"/>
                    </a:lnTo>
                    <a:lnTo>
                      <a:pt x="76" y="4"/>
                    </a:lnTo>
                    <a:lnTo>
                      <a:pt x="86" y="2"/>
                    </a:lnTo>
                    <a:lnTo>
                      <a:pt x="97" y="1"/>
                    </a:lnTo>
                    <a:lnTo>
                      <a:pt x="108" y="0"/>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6" name="Freeform 76"/>
              <p:cNvSpPr>
                <a:spLocks/>
              </p:cNvSpPr>
              <p:nvPr/>
            </p:nvSpPr>
            <p:spPr bwMode="gray">
              <a:xfrm>
                <a:off x="10455678" y="2588574"/>
                <a:ext cx="28575" cy="28575"/>
              </a:xfrm>
              <a:custGeom>
                <a:avLst/>
                <a:gdLst/>
                <a:ahLst/>
                <a:cxnLst>
                  <a:cxn ang="0">
                    <a:pos x="101" y="183"/>
                  </a:cxn>
                  <a:cxn ang="0">
                    <a:pos x="119" y="179"/>
                  </a:cxn>
                  <a:cxn ang="0">
                    <a:pos x="135" y="172"/>
                  </a:cxn>
                  <a:cxn ang="0">
                    <a:pos x="150" y="162"/>
                  </a:cxn>
                  <a:cxn ang="0">
                    <a:pos x="162" y="150"/>
                  </a:cxn>
                  <a:cxn ang="0">
                    <a:pos x="172" y="136"/>
                  </a:cxn>
                  <a:cxn ang="0">
                    <a:pos x="179" y="119"/>
                  </a:cxn>
                  <a:cxn ang="0">
                    <a:pos x="182" y="101"/>
                  </a:cxn>
                  <a:cxn ang="0">
                    <a:pos x="182" y="82"/>
                  </a:cxn>
                  <a:cxn ang="0">
                    <a:pos x="179" y="65"/>
                  </a:cxn>
                  <a:cxn ang="0">
                    <a:pos x="172" y="49"/>
                  </a:cxn>
                  <a:cxn ang="0">
                    <a:pos x="162" y="34"/>
                  </a:cxn>
                  <a:cxn ang="0">
                    <a:pos x="150" y="21"/>
                  </a:cxn>
                  <a:cxn ang="0">
                    <a:pos x="135" y="11"/>
                  </a:cxn>
                  <a:cxn ang="0">
                    <a:pos x="119" y="5"/>
                  </a:cxn>
                  <a:cxn ang="0">
                    <a:pos x="101" y="1"/>
                  </a:cxn>
                  <a:cxn ang="0">
                    <a:pos x="82" y="1"/>
                  </a:cxn>
                  <a:cxn ang="0">
                    <a:pos x="64" y="5"/>
                  </a:cxn>
                  <a:cxn ang="0">
                    <a:pos x="48" y="11"/>
                  </a:cxn>
                  <a:cxn ang="0">
                    <a:pos x="33" y="21"/>
                  </a:cxn>
                  <a:cxn ang="0">
                    <a:pos x="21" y="34"/>
                  </a:cxn>
                  <a:cxn ang="0">
                    <a:pos x="11" y="49"/>
                  </a:cxn>
                  <a:cxn ang="0">
                    <a:pos x="4" y="65"/>
                  </a:cxn>
                  <a:cxn ang="0">
                    <a:pos x="0" y="82"/>
                  </a:cxn>
                  <a:cxn ang="0">
                    <a:pos x="0" y="101"/>
                  </a:cxn>
                  <a:cxn ang="0">
                    <a:pos x="4" y="119"/>
                  </a:cxn>
                  <a:cxn ang="0">
                    <a:pos x="11" y="136"/>
                  </a:cxn>
                  <a:cxn ang="0">
                    <a:pos x="21" y="150"/>
                  </a:cxn>
                  <a:cxn ang="0">
                    <a:pos x="33" y="162"/>
                  </a:cxn>
                  <a:cxn ang="0">
                    <a:pos x="48" y="172"/>
                  </a:cxn>
                  <a:cxn ang="0">
                    <a:pos x="64" y="179"/>
                  </a:cxn>
                  <a:cxn ang="0">
                    <a:pos x="82" y="183"/>
                  </a:cxn>
                </a:cxnLst>
                <a:rect l="0" t="0" r="r" b="b"/>
                <a:pathLst>
                  <a:path w="183" h="183">
                    <a:moveTo>
                      <a:pt x="91" y="183"/>
                    </a:moveTo>
                    <a:lnTo>
                      <a:pt x="101" y="183"/>
                    </a:lnTo>
                    <a:lnTo>
                      <a:pt x="110" y="181"/>
                    </a:lnTo>
                    <a:lnTo>
                      <a:pt x="119" y="179"/>
                    </a:lnTo>
                    <a:lnTo>
                      <a:pt x="126" y="177"/>
                    </a:lnTo>
                    <a:lnTo>
                      <a:pt x="135" y="172"/>
                    </a:lnTo>
                    <a:lnTo>
                      <a:pt x="142" y="168"/>
                    </a:lnTo>
                    <a:lnTo>
                      <a:pt x="150" y="162"/>
                    </a:lnTo>
                    <a:lnTo>
                      <a:pt x="156" y="157"/>
                    </a:lnTo>
                    <a:lnTo>
                      <a:pt x="162" y="150"/>
                    </a:lnTo>
                    <a:lnTo>
                      <a:pt x="167" y="143"/>
                    </a:lnTo>
                    <a:lnTo>
                      <a:pt x="172" y="136"/>
                    </a:lnTo>
                    <a:lnTo>
                      <a:pt x="175" y="128"/>
                    </a:lnTo>
                    <a:lnTo>
                      <a:pt x="179" y="119"/>
                    </a:lnTo>
                    <a:lnTo>
                      <a:pt x="181" y="110"/>
                    </a:lnTo>
                    <a:lnTo>
                      <a:pt x="182" y="101"/>
                    </a:lnTo>
                    <a:lnTo>
                      <a:pt x="183" y="92"/>
                    </a:lnTo>
                    <a:lnTo>
                      <a:pt x="182" y="82"/>
                    </a:lnTo>
                    <a:lnTo>
                      <a:pt x="181" y="73"/>
                    </a:lnTo>
                    <a:lnTo>
                      <a:pt x="179" y="65"/>
                    </a:lnTo>
                    <a:lnTo>
                      <a:pt x="175" y="57"/>
                    </a:lnTo>
                    <a:lnTo>
                      <a:pt x="172" y="49"/>
                    </a:lnTo>
                    <a:lnTo>
                      <a:pt x="167" y="41"/>
                    </a:lnTo>
                    <a:lnTo>
                      <a:pt x="162" y="34"/>
                    </a:lnTo>
                    <a:lnTo>
                      <a:pt x="156" y="28"/>
                    </a:lnTo>
                    <a:lnTo>
                      <a:pt x="150" y="21"/>
                    </a:lnTo>
                    <a:lnTo>
                      <a:pt x="142" y="16"/>
                    </a:lnTo>
                    <a:lnTo>
                      <a:pt x="135" y="11"/>
                    </a:lnTo>
                    <a:lnTo>
                      <a:pt x="126" y="8"/>
                    </a:lnTo>
                    <a:lnTo>
                      <a:pt x="119" y="5"/>
                    </a:lnTo>
                    <a:lnTo>
                      <a:pt x="110" y="2"/>
                    </a:lnTo>
                    <a:lnTo>
                      <a:pt x="101" y="1"/>
                    </a:lnTo>
                    <a:lnTo>
                      <a:pt x="91" y="0"/>
                    </a:lnTo>
                    <a:lnTo>
                      <a:pt x="82" y="1"/>
                    </a:lnTo>
                    <a:lnTo>
                      <a:pt x="73" y="2"/>
                    </a:lnTo>
                    <a:lnTo>
                      <a:pt x="64" y="5"/>
                    </a:lnTo>
                    <a:lnTo>
                      <a:pt x="55" y="8"/>
                    </a:lnTo>
                    <a:lnTo>
                      <a:pt x="48" y="11"/>
                    </a:lnTo>
                    <a:lnTo>
                      <a:pt x="40" y="16"/>
                    </a:lnTo>
                    <a:lnTo>
                      <a:pt x="33" y="21"/>
                    </a:lnTo>
                    <a:lnTo>
                      <a:pt x="27" y="28"/>
                    </a:lnTo>
                    <a:lnTo>
                      <a:pt x="21" y="34"/>
                    </a:lnTo>
                    <a:lnTo>
                      <a:pt x="16" y="41"/>
                    </a:lnTo>
                    <a:lnTo>
                      <a:pt x="11" y="49"/>
                    </a:lnTo>
                    <a:lnTo>
                      <a:pt x="7" y="57"/>
                    </a:lnTo>
                    <a:lnTo>
                      <a:pt x="4" y="65"/>
                    </a:lnTo>
                    <a:lnTo>
                      <a:pt x="2" y="73"/>
                    </a:lnTo>
                    <a:lnTo>
                      <a:pt x="0" y="82"/>
                    </a:lnTo>
                    <a:lnTo>
                      <a:pt x="0" y="92"/>
                    </a:lnTo>
                    <a:lnTo>
                      <a:pt x="0" y="101"/>
                    </a:lnTo>
                    <a:lnTo>
                      <a:pt x="2" y="110"/>
                    </a:lnTo>
                    <a:lnTo>
                      <a:pt x="4" y="119"/>
                    </a:lnTo>
                    <a:lnTo>
                      <a:pt x="7" y="128"/>
                    </a:lnTo>
                    <a:lnTo>
                      <a:pt x="11" y="136"/>
                    </a:lnTo>
                    <a:lnTo>
                      <a:pt x="16" y="143"/>
                    </a:lnTo>
                    <a:lnTo>
                      <a:pt x="21" y="150"/>
                    </a:lnTo>
                    <a:lnTo>
                      <a:pt x="27" y="157"/>
                    </a:lnTo>
                    <a:lnTo>
                      <a:pt x="33" y="162"/>
                    </a:lnTo>
                    <a:lnTo>
                      <a:pt x="40" y="168"/>
                    </a:lnTo>
                    <a:lnTo>
                      <a:pt x="48" y="172"/>
                    </a:lnTo>
                    <a:lnTo>
                      <a:pt x="55" y="177"/>
                    </a:lnTo>
                    <a:lnTo>
                      <a:pt x="64" y="179"/>
                    </a:lnTo>
                    <a:lnTo>
                      <a:pt x="73" y="181"/>
                    </a:lnTo>
                    <a:lnTo>
                      <a:pt x="82" y="183"/>
                    </a:lnTo>
                    <a:lnTo>
                      <a:pt x="91"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7" name="Freeform 77"/>
              <p:cNvSpPr>
                <a:spLocks/>
              </p:cNvSpPr>
              <p:nvPr/>
            </p:nvSpPr>
            <p:spPr bwMode="gray">
              <a:xfrm>
                <a:off x="10495365" y="2588574"/>
                <a:ext cx="30163" cy="28575"/>
              </a:xfrm>
              <a:custGeom>
                <a:avLst/>
                <a:gdLst/>
                <a:ahLst/>
                <a:cxnLst>
                  <a:cxn ang="0">
                    <a:pos x="101" y="183"/>
                  </a:cxn>
                  <a:cxn ang="0">
                    <a:pos x="119" y="179"/>
                  </a:cxn>
                  <a:cxn ang="0">
                    <a:pos x="135" y="172"/>
                  </a:cxn>
                  <a:cxn ang="0">
                    <a:pos x="150" y="162"/>
                  </a:cxn>
                  <a:cxn ang="0">
                    <a:pos x="162" y="150"/>
                  </a:cxn>
                  <a:cxn ang="0">
                    <a:pos x="172" y="136"/>
                  </a:cxn>
                  <a:cxn ang="0">
                    <a:pos x="178" y="119"/>
                  </a:cxn>
                  <a:cxn ang="0">
                    <a:pos x="182" y="101"/>
                  </a:cxn>
                  <a:cxn ang="0">
                    <a:pos x="182" y="82"/>
                  </a:cxn>
                  <a:cxn ang="0">
                    <a:pos x="178" y="65"/>
                  </a:cxn>
                  <a:cxn ang="0">
                    <a:pos x="172" y="49"/>
                  </a:cxn>
                  <a:cxn ang="0">
                    <a:pos x="162" y="34"/>
                  </a:cxn>
                  <a:cxn ang="0">
                    <a:pos x="150" y="21"/>
                  </a:cxn>
                  <a:cxn ang="0">
                    <a:pos x="135" y="11"/>
                  </a:cxn>
                  <a:cxn ang="0">
                    <a:pos x="119" y="5"/>
                  </a:cxn>
                  <a:cxn ang="0">
                    <a:pos x="101" y="1"/>
                  </a:cxn>
                  <a:cxn ang="0">
                    <a:pos x="82" y="1"/>
                  </a:cxn>
                  <a:cxn ang="0">
                    <a:pos x="64" y="5"/>
                  </a:cxn>
                  <a:cxn ang="0">
                    <a:pos x="48" y="11"/>
                  </a:cxn>
                  <a:cxn ang="0">
                    <a:pos x="33" y="21"/>
                  </a:cxn>
                  <a:cxn ang="0">
                    <a:pos x="21" y="34"/>
                  </a:cxn>
                  <a:cxn ang="0">
                    <a:pos x="11" y="49"/>
                  </a:cxn>
                  <a:cxn ang="0">
                    <a:pos x="4" y="65"/>
                  </a:cxn>
                  <a:cxn ang="0">
                    <a:pos x="1" y="82"/>
                  </a:cxn>
                  <a:cxn ang="0">
                    <a:pos x="1" y="101"/>
                  </a:cxn>
                  <a:cxn ang="0">
                    <a:pos x="4" y="119"/>
                  </a:cxn>
                  <a:cxn ang="0">
                    <a:pos x="11" y="136"/>
                  </a:cxn>
                  <a:cxn ang="0">
                    <a:pos x="21" y="150"/>
                  </a:cxn>
                  <a:cxn ang="0">
                    <a:pos x="33" y="162"/>
                  </a:cxn>
                  <a:cxn ang="0">
                    <a:pos x="48" y="172"/>
                  </a:cxn>
                  <a:cxn ang="0">
                    <a:pos x="64" y="179"/>
                  </a:cxn>
                  <a:cxn ang="0">
                    <a:pos x="82" y="183"/>
                  </a:cxn>
                </a:cxnLst>
                <a:rect l="0" t="0" r="r" b="b"/>
                <a:pathLst>
                  <a:path w="183" h="183">
                    <a:moveTo>
                      <a:pt x="92" y="183"/>
                    </a:moveTo>
                    <a:lnTo>
                      <a:pt x="101" y="183"/>
                    </a:lnTo>
                    <a:lnTo>
                      <a:pt x="110" y="181"/>
                    </a:lnTo>
                    <a:lnTo>
                      <a:pt x="119" y="179"/>
                    </a:lnTo>
                    <a:lnTo>
                      <a:pt x="127" y="177"/>
                    </a:lnTo>
                    <a:lnTo>
                      <a:pt x="135" y="172"/>
                    </a:lnTo>
                    <a:lnTo>
                      <a:pt x="142" y="168"/>
                    </a:lnTo>
                    <a:lnTo>
                      <a:pt x="150" y="162"/>
                    </a:lnTo>
                    <a:lnTo>
                      <a:pt x="156" y="157"/>
                    </a:lnTo>
                    <a:lnTo>
                      <a:pt x="162" y="150"/>
                    </a:lnTo>
                    <a:lnTo>
                      <a:pt x="167" y="143"/>
                    </a:lnTo>
                    <a:lnTo>
                      <a:pt x="172" y="136"/>
                    </a:lnTo>
                    <a:lnTo>
                      <a:pt x="175" y="128"/>
                    </a:lnTo>
                    <a:lnTo>
                      <a:pt x="178" y="119"/>
                    </a:lnTo>
                    <a:lnTo>
                      <a:pt x="181" y="110"/>
                    </a:lnTo>
                    <a:lnTo>
                      <a:pt x="182" y="101"/>
                    </a:lnTo>
                    <a:lnTo>
                      <a:pt x="183" y="92"/>
                    </a:lnTo>
                    <a:lnTo>
                      <a:pt x="182" y="82"/>
                    </a:lnTo>
                    <a:lnTo>
                      <a:pt x="181" y="73"/>
                    </a:lnTo>
                    <a:lnTo>
                      <a:pt x="178" y="65"/>
                    </a:lnTo>
                    <a:lnTo>
                      <a:pt x="175" y="57"/>
                    </a:lnTo>
                    <a:lnTo>
                      <a:pt x="172" y="49"/>
                    </a:lnTo>
                    <a:lnTo>
                      <a:pt x="167" y="41"/>
                    </a:lnTo>
                    <a:lnTo>
                      <a:pt x="162" y="34"/>
                    </a:lnTo>
                    <a:lnTo>
                      <a:pt x="156" y="28"/>
                    </a:lnTo>
                    <a:lnTo>
                      <a:pt x="150" y="21"/>
                    </a:lnTo>
                    <a:lnTo>
                      <a:pt x="142" y="16"/>
                    </a:lnTo>
                    <a:lnTo>
                      <a:pt x="135" y="11"/>
                    </a:lnTo>
                    <a:lnTo>
                      <a:pt x="127" y="8"/>
                    </a:lnTo>
                    <a:lnTo>
                      <a:pt x="119" y="5"/>
                    </a:lnTo>
                    <a:lnTo>
                      <a:pt x="110" y="2"/>
                    </a:lnTo>
                    <a:lnTo>
                      <a:pt x="101" y="1"/>
                    </a:lnTo>
                    <a:lnTo>
                      <a:pt x="92" y="0"/>
                    </a:lnTo>
                    <a:lnTo>
                      <a:pt x="82" y="1"/>
                    </a:lnTo>
                    <a:lnTo>
                      <a:pt x="73" y="2"/>
                    </a:lnTo>
                    <a:lnTo>
                      <a:pt x="64" y="5"/>
                    </a:lnTo>
                    <a:lnTo>
                      <a:pt x="55" y="8"/>
                    </a:lnTo>
                    <a:lnTo>
                      <a:pt x="48" y="11"/>
                    </a:lnTo>
                    <a:lnTo>
                      <a:pt x="40" y="16"/>
                    </a:lnTo>
                    <a:lnTo>
                      <a:pt x="33" y="21"/>
                    </a:lnTo>
                    <a:lnTo>
                      <a:pt x="26" y="28"/>
                    </a:lnTo>
                    <a:lnTo>
                      <a:pt x="21" y="34"/>
                    </a:lnTo>
                    <a:lnTo>
                      <a:pt x="15" y="41"/>
                    </a:lnTo>
                    <a:lnTo>
                      <a:pt x="11" y="49"/>
                    </a:lnTo>
                    <a:lnTo>
                      <a:pt x="8" y="57"/>
                    </a:lnTo>
                    <a:lnTo>
                      <a:pt x="4" y="65"/>
                    </a:lnTo>
                    <a:lnTo>
                      <a:pt x="2" y="73"/>
                    </a:lnTo>
                    <a:lnTo>
                      <a:pt x="1" y="82"/>
                    </a:lnTo>
                    <a:lnTo>
                      <a:pt x="0" y="92"/>
                    </a:lnTo>
                    <a:lnTo>
                      <a:pt x="1" y="101"/>
                    </a:lnTo>
                    <a:lnTo>
                      <a:pt x="2" y="110"/>
                    </a:lnTo>
                    <a:lnTo>
                      <a:pt x="4" y="119"/>
                    </a:lnTo>
                    <a:lnTo>
                      <a:pt x="8" y="128"/>
                    </a:lnTo>
                    <a:lnTo>
                      <a:pt x="11" y="136"/>
                    </a:lnTo>
                    <a:lnTo>
                      <a:pt x="15" y="143"/>
                    </a:lnTo>
                    <a:lnTo>
                      <a:pt x="21" y="150"/>
                    </a:lnTo>
                    <a:lnTo>
                      <a:pt x="26" y="157"/>
                    </a:lnTo>
                    <a:lnTo>
                      <a:pt x="33" y="162"/>
                    </a:lnTo>
                    <a:lnTo>
                      <a:pt x="40" y="168"/>
                    </a:lnTo>
                    <a:lnTo>
                      <a:pt x="48" y="172"/>
                    </a:lnTo>
                    <a:lnTo>
                      <a:pt x="55" y="177"/>
                    </a:lnTo>
                    <a:lnTo>
                      <a:pt x="64" y="179"/>
                    </a:lnTo>
                    <a:lnTo>
                      <a:pt x="73" y="181"/>
                    </a:lnTo>
                    <a:lnTo>
                      <a:pt x="82" y="183"/>
                    </a:lnTo>
                    <a:lnTo>
                      <a:pt x="92"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8" name="Freeform 78"/>
              <p:cNvSpPr>
                <a:spLocks/>
              </p:cNvSpPr>
              <p:nvPr/>
            </p:nvSpPr>
            <p:spPr bwMode="gray">
              <a:xfrm>
                <a:off x="10536640" y="2588574"/>
                <a:ext cx="28575" cy="28575"/>
              </a:xfrm>
              <a:custGeom>
                <a:avLst/>
                <a:gdLst/>
                <a:ahLst/>
                <a:cxnLst>
                  <a:cxn ang="0">
                    <a:pos x="101" y="183"/>
                  </a:cxn>
                  <a:cxn ang="0">
                    <a:pos x="118" y="179"/>
                  </a:cxn>
                  <a:cxn ang="0">
                    <a:pos x="135" y="172"/>
                  </a:cxn>
                  <a:cxn ang="0">
                    <a:pos x="149" y="162"/>
                  </a:cxn>
                  <a:cxn ang="0">
                    <a:pos x="162" y="150"/>
                  </a:cxn>
                  <a:cxn ang="0">
                    <a:pos x="172" y="136"/>
                  </a:cxn>
                  <a:cxn ang="0">
                    <a:pos x="178" y="119"/>
                  </a:cxn>
                  <a:cxn ang="0">
                    <a:pos x="183" y="101"/>
                  </a:cxn>
                  <a:cxn ang="0">
                    <a:pos x="183" y="82"/>
                  </a:cxn>
                  <a:cxn ang="0">
                    <a:pos x="178" y="65"/>
                  </a:cxn>
                  <a:cxn ang="0">
                    <a:pos x="172" y="49"/>
                  </a:cxn>
                  <a:cxn ang="0">
                    <a:pos x="162" y="34"/>
                  </a:cxn>
                  <a:cxn ang="0">
                    <a:pos x="149" y="21"/>
                  </a:cxn>
                  <a:cxn ang="0">
                    <a:pos x="135" y="11"/>
                  </a:cxn>
                  <a:cxn ang="0">
                    <a:pos x="118" y="5"/>
                  </a:cxn>
                  <a:cxn ang="0">
                    <a:pos x="101" y="1"/>
                  </a:cxn>
                  <a:cxn ang="0">
                    <a:pos x="82" y="1"/>
                  </a:cxn>
                  <a:cxn ang="0">
                    <a:pos x="64" y="5"/>
                  </a:cxn>
                  <a:cxn ang="0">
                    <a:pos x="47" y="11"/>
                  </a:cxn>
                  <a:cxn ang="0">
                    <a:pos x="33" y="21"/>
                  </a:cxn>
                  <a:cxn ang="0">
                    <a:pos x="21" y="34"/>
                  </a:cxn>
                  <a:cxn ang="0">
                    <a:pos x="11" y="49"/>
                  </a:cxn>
                  <a:cxn ang="0">
                    <a:pos x="4" y="65"/>
                  </a:cxn>
                  <a:cxn ang="0">
                    <a:pos x="1" y="82"/>
                  </a:cxn>
                  <a:cxn ang="0">
                    <a:pos x="1" y="101"/>
                  </a:cxn>
                  <a:cxn ang="0">
                    <a:pos x="4" y="119"/>
                  </a:cxn>
                  <a:cxn ang="0">
                    <a:pos x="11" y="136"/>
                  </a:cxn>
                  <a:cxn ang="0">
                    <a:pos x="21" y="150"/>
                  </a:cxn>
                  <a:cxn ang="0">
                    <a:pos x="33" y="162"/>
                  </a:cxn>
                  <a:cxn ang="0">
                    <a:pos x="47" y="172"/>
                  </a:cxn>
                  <a:cxn ang="0">
                    <a:pos x="64" y="179"/>
                  </a:cxn>
                  <a:cxn ang="0">
                    <a:pos x="82" y="183"/>
                  </a:cxn>
                </a:cxnLst>
                <a:rect l="0" t="0" r="r" b="b"/>
                <a:pathLst>
                  <a:path w="183" h="183">
                    <a:moveTo>
                      <a:pt x="92" y="183"/>
                    </a:moveTo>
                    <a:lnTo>
                      <a:pt x="101" y="183"/>
                    </a:lnTo>
                    <a:lnTo>
                      <a:pt x="109" y="181"/>
                    </a:lnTo>
                    <a:lnTo>
                      <a:pt x="118" y="179"/>
                    </a:lnTo>
                    <a:lnTo>
                      <a:pt x="127" y="177"/>
                    </a:lnTo>
                    <a:lnTo>
                      <a:pt x="135" y="172"/>
                    </a:lnTo>
                    <a:lnTo>
                      <a:pt x="143" y="168"/>
                    </a:lnTo>
                    <a:lnTo>
                      <a:pt x="149" y="162"/>
                    </a:lnTo>
                    <a:lnTo>
                      <a:pt x="156" y="157"/>
                    </a:lnTo>
                    <a:lnTo>
                      <a:pt x="162" y="150"/>
                    </a:lnTo>
                    <a:lnTo>
                      <a:pt x="167" y="143"/>
                    </a:lnTo>
                    <a:lnTo>
                      <a:pt x="172" y="136"/>
                    </a:lnTo>
                    <a:lnTo>
                      <a:pt x="176" y="128"/>
                    </a:lnTo>
                    <a:lnTo>
                      <a:pt x="178" y="119"/>
                    </a:lnTo>
                    <a:lnTo>
                      <a:pt x="180" y="110"/>
                    </a:lnTo>
                    <a:lnTo>
                      <a:pt x="183" y="101"/>
                    </a:lnTo>
                    <a:lnTo>
                      <a:pt x="183" y="92"/>
                    </a:lnTo>
                    <a:lnTo>
                      <a:pt x="183" y="82"/>
                    </a:lnTo>
                    <a:lnTo>
                      <a:pt x="180" y="73"/>
                    </a:lnTo>
                    <a:lnTo>
                      <a:pt x="178" y="65"/>
                    </a:lnTo>
                    <a:lnTo>
                      <a:pt x="176" y="57"/>
                    </a:lnTo>
                    <a:lnTo>
                      <a:pt x="172" y="49"/>
                    </a:lnTo>
                    <a:lnTo>
                      <a:pt x="167" y="41"/>
                    </a:lnTo>
                    <a:lnTo>
                      <a:pt x="162" y="34"/>
                    </a:lnTo>
                    <a:lnTo>
                      <a:pt x="156" y="28"/>
                    </a:lnTo>
                    <a:lnTo>
                      <a:pt x="149" y="21"/>
                    </a:lnTo>
                    <a:lnTo>
                      <a:pt x="143" y="16"/>
                    </a:lnTo>
                    <a:lnTo>
                      <a:pt x="135" y="11"/>
                    </a:lnTo>
                    <a:lnTo>
                      <a:pt x="127" y="8"/>
                    </a:lnTo>
                    <a:lnTo>
                      <a:pt x="118" y="5"/>
                    </a:lnTo>
                    <a:lnTo>
                      <a:pt x="109" y="2"/>
                    </a:lnTo>
                    <a:lnTo>
                      <a:pt x="101" y="1"/>
                    </a:lnTo>
                    <a:lnTo>
                      <a:pt x="92" y="0"/>
                    </a:lnTo>
                    <a:lnTo>
                      <a:pt x="82" y="1"/>
                    </a:lnTo>
                    <a:lnTo>
                      <a:pt x="73" y="2"/>
                    </a:lnTo>
                    <a:lnTo>
                      <a:pt x="64" y="5"/>
                    </a:lnTo>
                    <a:lnTo>
                      <a:pt x="56" y="8"/>
                    </a:lnTo>
                    <a:lnTo>
                      <a:pt x="47" y="11"/>
                    </a:lnTo>
                    <a:lnTo>
                      <a:pt x="41" y="16"/>
                    </a:lnTo>
                    <a:lnTo>
                      <a:pt x="33" y="21"/>
                    </a:lnTo>
                    <a:lnTo>
                      <a:pt x="26" y="28"/>
                    </a:lnTo>
                    <a:lnTo>
                      <a:pt x="21" y="34"/>
                    </a:lnTo>
                    <a:lnTo>
                      <a:pt x="15" y="41"/>
                    </a:lnTo>
                    <a:lnTo>
                      <a:pt x="11" y="49"/>
                    </a:lnTo>
                    <a:lnTo>
                      <a:pt x="7" y="57"/>
                    </a:lnTo>
                    <a:lnTo>
                      <a:pt x="4" y="65"/>
                    </a:lnTo>
                    <a:lnTo>
                      <a:pt x="2" y="73"/>
                    </a:lnTo>
                    <a:lnTo>
                      <a:pt x="1" y="82"/>
                    </a:lnTo>
                    <a:lnTo>
                      <a:pt x="0" y="92"/>
                    </a:lnTo>
                    <a:lnTo>
                      <a:pt x="1" y="101"/>
                    </a:lnTo>
                    <a:lnTo>
                      <a:pt x="2" y="110"/>
                    </a:lnTo>
                    <a:lnTo>
                      <a:pt x="4" y="119"/>
                    </a:lnTo>
                    <a:lnTo>
                      <a:pt x="7" y="128"/>
                    </a:lnTo>
                    <a:lnTo>
                      <a:pt x="11" y="136"/>
                    </a:lnTo>
                    <a:lnTo>
                      <a:pt x="15" y="143"/>
                    </a:lnTo>
                    <a:lnTo>
                      <a:pt x="21" y="150"/>
                    </a:lnTo>
                    <a:lnTo>
                      <a:pt x="26" y="157"/>
                    </a:lnTo>
                    <a:lnTo>
                      <a:pt x="33" y="162"/>
                    </a:lnTo>
                    <a:lnTo>
                      <a:pt x="41" y="168"/>
                    </a:lnTo>
                    <a:lnTo>
                      <a:pt x="47" y="172"/>
                    </a:lnTo>
                    <a:lnTo>
                      <a:pt x="56" y="177"/>
                    </a:lnTo>
                    <a:lnTo>
                      <a:pt x="64" y="179"/>
                    </a:lnTo>
                    <a:lnTo>
                      <a:pt x="73" y="181"/>
                    </a:lnTo>
                    <a:lnTo>
                      <a:pt x="82" y="183"/>
                    </a:lnTo>
                    <a:lnTo>
                      <a:pt x="92"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9" name="Freeform 79"/>
              <p:cNvSpPr>
                <a:spLocks/>
              </p:cNvSpPr>
              <p:nvPr/>
            </p:nvSpPr>
            <p:spPr bwMode="gray">
              <a:xfrm>
                <a:off x="10576328" y="2588574"/>
                <a:ext cx="28575" cy="28575"/>
              </a:xfrm>
              <a:custGeom>
                <a:avLst/>
                <a:gdLst/>
                <a:ahLst/>
                <a:cxnLst>
                  <a:cxn ang="0">
                    <a:pos x="100" y="183"/>
                  </a:cxn>
                  <a:cxn ang="0">
                    <a:pos x="118" y="179"/>
                  </a:cxn>
                  <a:cxn ang="0">
                    <a:pos x="135" y="172"/>
                  </a:cxn>
                  <a:cxn ang="0">
                    <a:pos x="149" y="162"/>
                  </a:cxn>
                  <a:cxn ang="0">
                    <a:pos x="161" y="150"/>
                  </a:cxn>
                  <a:cxn ang="0">
                    <a:pos x="171" y="136"/>
                  </a:cxn>
                  <a:cxn ang="0">
                    <a:pos x="178" y="119"/>
                  </a:cxn>
                  <a:cxn ang="0">
                    <a:pos x="182" y="101"/>
                  </a:cxn>
                  <a:cxn ang="0">
                    <a:pos x="182" y="82"/>
                  </a:cxn>
                  <a:cxn ang="0">
                    <a:pos x="178" y="65"/>
                  </a:cxn>
                  <a:cxn ang="0">
                    <a:pos x="171" y="49"/>
                  </a:cxn>
                  <a:cxn ang="0">
                    <a:pos x="161" y="34"/>
                  </a:cxn>
                  <a:cxn ang="0">
                    <a:pos x="149" y="21"/>
                  </a:cxn>
                  <a:cxn ang="0">
                    <a:pos x="135" y="11"/>
                  </a:cxn>
                  <a:cxn ang="0">
                    <a:pos x="118" y="5"/>
                  </a:cxn>
                  <a:cxn ang="0">
                    <a:pos x="100" y="1"/>
                  </a:cxn>
                  <a:cxn ang="0">
                    <a:pos x="82" y="1"/>
                  </a:cxn>
                  <a:cxn ang="0">
                    <a:pos x="64" y="5"/>
                  </a:cxn>
                  <a:cxn ang="0">
                    <a:pos x="48" y="11"/>
                  </a:cxn>
                  <a:cxn ang="0">
                    <a:pos x="33" y="21"/>
                  </a:cxn>
                  <a:cxn ang="0">
                    <a:pos x="21" y="34"/>
                  </a:cxn>
                  <a:cxn ang="0">
                    <a:pos x="11" y="49"/>
                  </a:cxn>
                  <a:cxn ang="0">
                    <a:pos x="4" y="65"/>
                  </a:cxn>
                  <a:cxn ang="0">
                    <a:pos x="1" y="82"/>
                  </a:cxn>
                  <a:cxn ang="0">
                    <a:pos x="1" y="101"/>
                  </a:cxn>
                  <a:cxn ang="0">
                    <a:pos x="4" y="119"/>
                  </a:cxn>
                  <a:cxn ang="0">
                    <a:pos x="11" y="136"/>
                  </a:cxn>
                  <a:cxn ang="0">
                    <a:pos x="21" y="150"/>
                  </a:cxn>
                  <a:cxn ang="0">
                    <a:pos x="33" y="162"/>
                  </a:cxn>
                  <a:cxn ang="0">
                    <a:pos x="48" y="172"/>
                  </a:cxn>
                  <a:cxn ang="0">
                    <a:pos x="64" y="179"/>
                  </a:cxn>
                  <a:cxn ang="0">
                    <a:pos x="82" y="183"/>
                  </a:cxn>
                </a:cxnLst>
                <a:rect l="0" t="0" r="r" b="b"/>
                <a:pathLst>
                  <a:path w="182" h="183">
                    <a:moveTo>
                      <a:pt x="92" y="183"/>
                    </a:moveTo>
                    <a:lnTo>
                      <a:pt x="100" y="183"/>
                    </a:lnTo>
                    <a:lnTo>
                      <a:pt x="109" y="181"/>
                    </a:lnTo>
                    <a:lnTo>
                      <a:pt x="118" y="179"/>
                    </a:lnTo>
                    <a:lnTo>
                      <a:pt x="127" y="177"/>
                    </a:lnTo>
                    <a:lnTo>
                      <a:pt x="135" y="172"/>
                    </a:lnTo>
                    <a:lnTo>
                      <a:pt x="143" y="168"/>
                    </a:lnTo>
                    <a:lnTo>
                      <a:pt x="149" y="162"/>
                    </a:lnTo>
                    <a:lnTo>
                      <a:pt x="156" y="157"/>
                    </a:lnTo>
                    <a:lnTo>
                      <a:pt x="161" y="150"/>
                    </a:lnTo>
                    <a:lnTo>
                      <a:pt x="167" y="143"/>
                    </a:lnTo>
                    <a:lnTo>
                      <a:pt x="171" y="136"/>
                    </a:lnTo>
                    <a:lnTo>
                      <a:pt x="176" y="128"/>
                    </a:lnTo>
                    <a:lnTo>
                      <a:pt x="178" y="119"/>
                    </a:lnTo>
                    <a:lnTo>
                      <a:pt x="180" y="110"/>
                    </a:lnTo>
                    <a:lnTo>
                      <a:pt x="182" y="101"/>
                    </a:lnTo>
                    <a:lnTo>
                      <a:pt x="182" y="92"/>
                    </a:lnTo>
                    <a:lnTo>
                      <a:pt x="182" y="82"/>
                    </a:lnTo>
                    <a:lnTo>
                      <a:pt x="180" y="73"/>
                    </a:lnTo>
                    <a:lnTo>
                      <a:pt x="178" y="65"/>
                    </a:lnTo>
                    <a:lnTo>
                      <a:pt x="176" y="57"/>
                    </a:lnTo>
                    <a:lnTo>
                      <a:pt x="171" y="49"/>
                    </a:lnTo>
                    <a:lnTo>
                      <a:pt x="167" y="41"/>
                    </a:lnTo>
                    <a:lnTo>
                      <a:pt x="161" y="34"/>
                    </a:lnTo>
                    <a:lnTo>
                      <a:pt x="156" y="28"/>
                    </a:lnTo>
                    <a:lnTo>
                      <a:pt x="149" y="21"/>
                    </a:lnTo>
                    <a:lnTo>
                      <a:pt x="143" y="16"/>
                    </a:lnTo>
                    <a:lnTo>
                      <a:pt x="135" y="11"/>
                    </a:lnTo>
                    <a:lnTo>
                      <a:pt x="127" y="8"/>
                    </a:lnTo>
                    <a:lnTo>
                      <a:pt x="118" y="5"/>
                    </a:lnTo>
                    <a:lnTo>
                      <a:pt x="109" y="2"/>
                    </a:lnTo>
                    <a:lnTo>
                      <a:pt x="100" y="1"/>
                    </a:lnTo>
                    <a:lnTo>
                      <a:pt x="92" y="0"/>
                    </a:lnTo>
                    <a:lnTo>
                      <a:pt x="82" y="1"/>
                    </a:lnTo>
                    <a:lnTo>
                      <a:pt x="73" y="2"/>
                    </a:lnTo>
                    <a:lnTo>
                      <a:pt x="64" y="5"/>
                    </a:lnTo>
                    <a:lnTo>
                      <a:pt x="56" y="8"/>
                    </a:lnTo>
                    <a:lnTo>
                      <a:pt x="48" y="11"/>
                    </a:lnTo>
                    <a:lnTo>
                      <a:pt x="41" y="16"/>
                    </a:lnTo>
                    <a:lnTo>
                      <a:pt x="33" y="21"/>
                    </a:lnTo>
                    <a:lnTo>
                      <a:pt x="27" y="28"/>
                    </a:lnTo>
                    <a:lnTo>
                      <a:pt x="21" y="34"/>
                    </a:lnTo>
                    <a:lnTo>
                      <a:pt x="16" y="41"/>
                    </a:lnTo>
                    <a:lnTo>
                      <a:pt x="11" y="49"/>
                    </a:lnTo>
                    <a:lnTo>
                      <a:pt x="7" y="57"/>
                    </a:lnTo>
                    <a:lnTo>
                      <a:pt x="4" y="65"/>
                    </a:lnTo>
                    <a:lnTo>
                      <a:pt x="2" y="73"/>
                    </a:lnTo>
                    <a:lnTo>
                      <a:pt x="1" y="82"/>
                    </a:lnTo>
                    <a:lnTo>
                      <a:pt x="0" y="92"/>
                    </a:lnTo>
                    <a:lnTo>
                      <a:pt x="1" y="101"/>
                    </a:lnTo>
                    <a:lnTo>
                      <a:pt x="2" y="110"/>
                    </a:lnTo>
                    <a:lnTo>
                      <a:pt x="4" y="119"/>
                    </a:lnTo>
                    <a:lnTo>
                      <a:pt x="7" y="128"/>
                    </a:lnTo>
                    <a:lnTo>
                      <a:pt x="11" y="136"/>
                    </a:lnTo>
                    <a:lnTo>
                      <a:pt x="16" y="143"/>
                    </a:lnTo>
                    <a:lnTo>
                      <a:pt x="21" y="150"/>
                    </a:lnTo>
                    <a:lnTo>
                      <a:pt x="27" y="157"/>
                    </a:lnTo>
                    <a:lnTo>
                      <a:pt x="33" y="162"/>
                    </a:lnTo>
                    <a:lnTo>
                      <a:pt x="41" y="168"/>
                    </a:lnTo>
                    <a:lnTo>
                      <a:pt x="48" y="172"/>
                    </a:lnTo>
                    <a:lnTo>
                      <a:pt x="56" y="177"/>
                    </a:lnTo>
                    <a:lnTo>
                      <a:pt x="64" y="179"/>
                    </a:lnTo>
                    <a:lnTo>
                      <a:pt x="73" y="181"/>
                    </a:lnTo>
                    <a:lnTo>
                      <a:pt x="82" y="183"/>
                    </a:lnTo>
                    <a:lnTo>
                      <a:pt x="92"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0" name="Freeform 80"/>
              <p:cNvSpPr>
                <a:spLocks/>
              </p:cNvSpPr>
              <p:nvPr/>
            </p:nvSpPr>
            <p:spPr bwMode="gray">
              <a:xfrm>
                <a:off x="10616015" y="2588574"/>
                <a:ext cx="28575" cy="28575"/>
              </a:xfrm>
              <a:custGeom>
                <a:avLst/>
                <a:gdLst/>
                <a:ahLst/>
                <a:cxnLst>
                  <a:cxn ang="0">
                    <a:pos x="100" y="183"/>
                  </a:cxn>
                  <a:cxn ang="0">
                    <a:pos x="118" y="179"/>
                  </a:cxn>
                  <a:cxn ang="0">
                    <a:pos x="135" y="172"/>
                  </a:cxn>
                  <a:cxn ang="0">
                    <a:pos x="149" y="162"/>
                  </a:cxn>
                  <a:cxn ang="0">
                    <a:pos x="161" y="150"/>
                  </a:cxn>
                  <a:cxn ang="0">
                    <a:pos x="171" y="136"/>
                  </a:cxn>
                  <a:cxn ang="0">
                    <a:pos x="179" y="119"/>
                  </a:cxn>
                  <a:cxn ang="0">
                    <a:pos x="182" y="101"/>
                  </a:cxn>
                  <a:cxn ang="0">
                    <a:pos x="182" y="82"/>
                  </a:cxn>
                  <a:cxn ang="0">
                    <a:pos x="179" y="65"/>
                  </a:cxn>
                  <a:cxn ang="0">
                    <a:pos x="171" y="49"/>
                  </a:cxn>
                  <a:cxn ang="0">
                    <a:pos x="161" y="34"/>
                  </a:cxn>
                  <a:cxn ang="0">
                    <a:pos x="149" y="21"/>
                  </a:cxn>
                  <a:cxn ang="0">
                    <a:pos x="135" y="11"/>
                  </a:cxn>
                  <a:cxn ang="0">
                    <a:pos x="118" y="5"/>
                  </a:cxn>
                  <a:cxn ang="0">
                    <a:pos x="100" y="1"/>
                  </a:cxn>
                  <a:cxn ang="0">
                    <a:pos x="82" y="1"/>
                  </a:cxn>
                  <a:cxn ang="0">
                    <a:pos x="64" y="5"/>
                  </a:cxn>
                  <a:cxn ang="0">
                    <a:pos x="48" y="11"/>
                  </a:cxn>
                  <a:cxn ang="0">
                    <a:pos x="34" y="21"/>
                  </a:cxn>
                  <a:cxn ang="0">
                    <a:pos x="20" y="34"/>
                  </a:cxn>
                  <a:cxn ang="0">
                    <a:pos x="10" y="49"/>
                  </a:cxn>
                  <a:cxn ang="0">
                    <a:pos x="4" y="65"/>
                  </a:cxn>
                  <a:cxn ang="0">
                    <a:pos x="0" y="82"/>
                  </a:cxn>
                  <a:cxn ang="0">
                    <a:pos x="0" y="101"/>
                  </a:cxn>
                  <a:cxn ang="0">
                    <a:pos x="4" y="119"/>
                  </a:cxn>
                  <a:cxn ang="0">
                    <a:pos x="10" y="136"/>
                  </a:cxn>
                  <a:cxn ang="0">
                    <a:pos x="20" y="150"/>
                  </a:cxn>
                  <a:cxn ang="0">
                    <a:pos x="34" y="162"/>
                  </a:cxn>
                  <a:cxn ang="0">
                    <a:pos x="48" y="172"/>
                  </a:cxn>
                  <a:cxn ang="0">
                    <a:pos x="64" y="179"/>
                  </a:cxn>
                  <a:cxn ang="0">
                    <a:pos x="82" y="183"/>
                  </a:cxn>
                </a:cxnLst>
                <a:rect l="0" t="0" r="r" b="b"/>
                <a:pathLst>
                  <a:path w="182" h="183">
                    <a:moveTo>
                      <a:pt x="91" y="183"/>
                    </a:moveTo>
                    <a:lnTo>
                      <a:pt x="100" y="183"/>
                    </a:lnTo>
                    <a:lnTo>
                      <a:pt x="109" y="181"/>
                    </a:lnTo>
                    <a:lnTo>
                      <a:pt x="118" y="179"/>
                    </a:lnTo>
                    <a:lnTo>
                      <a:pt x="127" y="177"/>
                    </a:lnTo>
                    <a:lnTo>
                      <a:pt x="135" y="172"/>
                    </a:lnTo>
                    <a:lnTo>
                      <a:pt x="142" y="168"/>
                    </a:lnTo>
                    <a:lnTo>
                      <a:pt x="149" y="162"/>
                    </a:lnTo>
                    <a:lnTo>
                      <a:pt x="156" y="157"/>
                    </a:lnTo>
                    <a:lnTo>
                      <a:pt x="161" y="150"/>
                    </a:lnTo>
                    <a:lnTo>
                      <a:pt x="167" y="143"/>
                    </a:lnTo>
                    <a:lnTo>
                      <a:pt x="171" y="136"/>
                    </a:lnTo>
                    <a:lnTo>
                      <a:pt x="176" y="128"/>
                    </a:lnTo>
                    <a:lnTo>
                      <a:pt x="179" y="119"/>
                    </a:lnTo>
                    <a:lnTo>
                      <a:pt x="181" y="110"/>
                    </a:lnTo>
                    <a:lnTo>
                      <a:pt x="182" y="101"/>
                    </a:lnTo>
                    <a:lnTo>
                      <a:pt x="182" y="92"/>
                    </a:lnTo>
                    <a:lnTo>
                      <a:pt x="182" y="82"/>
                    </a:lnTo>
                    <a:lnTo>
                      <a:pt x="181" y="73"/>
                    </a:lnTo>
                    <a:lnTo>
                      <a:pt x="179" y="65"/>
                    </a:lnTo>
                    <a:lnTo>
                      <a:pt x="176" y="57"/>
                    </a:lnTo>
                    <a:lnTo>
                      <a:pt x="171" y="49"/>
                    </a:lnTo>
                    <a:lnTo>
                      <a:pt x="167" y="41"/>
                    </a:lnTo>
                    <a:lnTo>
                      <a:pt x="161" y="34"/>
                    </a:lnTo>
                    <a:lnTo>
                      <a:pt x="156" y="28"/>
                    </a:lnTo>
                    <a:lnTo>
                      <a:pt x="149" y="21"/>
                    </a:lnTo>
                    <a:lnTo>
                      <a:pt x="142" y="16"/>
                    </a:lnTo>
                    <a:lnTo>
                      <a:pt x="135" y="11"/>
                    </a:lnTo>
                    <a:lnTo>
                      <a:pt x="127" y="8"/>
                    </a:lnTo>
                    <a:lnTo>
                      <a:pt x="118" y="5"/>
                    </a:lnTo>
                    <a:lnTo>
                      <a:pt x="109" y="2"/>
                    </a:lnTo>
                    <a:lnTo>
                      <a:pt x="100" y="1"/>
                    </a:lnTo>
                    <a:lnTo>
                      <a:pt x="91" y="0"/>
                    </a:lnTo>
                    <a:lnTo>
                      <a:pt x="82" y="1"/>
                    </a:lnTo>
                    <a:lnTo>
                      <a:pt x="73" y="2"/>
                    </a:lnTo>
                    <a:lnTo>
                      <a:pt x="64" y="5"/>
                    </a:lnTo>
                    <a:lnTo>
                      <a:pt x="56" y="8"/>
                    </a:lnTo>
                    <a:lnTo>
                      <a:pt x="48" y="11"/>
                    </a:lnTo>
                    <a:lnTo>
                      <a:pt x="40" y="16"/>
                    </a:lnTo>
                    <a:lnTo>
                      <a:pt x="34" y="21"/>
                    </a:lnTo>
                    <a:lnTo>
                      <a:pt x="27" y="28"/>
                    </a:lnTo>
                    <a:lnTo>
                      <a:pt x="20" y="34"/>
                    </a:lnTo>
                    <a:lnTo>
                      <a:pt x="16" y="41"/>
                    </a:lnTo>
                    <a:lnTo>
                      <a:pt x="10" y="49"/>
                    </a:lnTo>
                    <a:lnTo>
                      <a:pt x="7" y="57"/>
                    </a:lnTo>
                    <a:lnTo>
                      <a:pt x="4" y="65"/>
                    </a:lnTo>
                    <a:lnTo>
                      <a:pt x="2" y="73"/>
                    </a:lnTo>
                    <a:lnTo>
                      <a:pt x="0" y="82"/>
                    </a:lnTo>
                    <a:lnTo>
                      <a:pt x="0" y="92"/>
                    </a:lnTo>
                    <a:lnTo>
                      <a:pt x="0" y="101"/>
                    </a:lnTo>
                    <a:lnTo>
                      <a:pt x="2" y="110"/>
                    </a:lnTo>
                    <a:lnTo>
                      <a:pt x="4" y="119"/>
                    </a:lnTo>
                    <a:lnTo>
                      <a:pt x="7" y="128"/>
                    </a:lnTo>
                    <a:lnTo>
                      <a:pt x="10" y="136"/>
                    </a:lnTo>
                    <a:lnTo>
                      <a:pt x="16" y="143"/>
                    </a:lnTo>
                    <a:lnTo>
                      <a:pt x="20" y="150"/>
                    </a:lnTo>
                    <a:lnTo>
                      <a:pt x="27" y="157"/>
                    </a:lnTo>
                    <a:lnTo>
                      <a:pt x="34" y="162"/>
                    </a:lnTo>
                    <a:lnTo>
                      <a:pt x="40" y="168"/>
                    </a:lnTo>
                    <a:lnTo>
                      <a:pt x="48" y="172"/>
                    </a:lnTo>
                    <a:lnTo>
                      <a:pt x="56" y="177"/>
                    </a:lnTo>
                    <a:lnTo>
                      <a:pt x="64" y="179"/>
                    </a:lnTo>
                    <a:lnTo>
                      <a:pt x="73" y="181"/>
                    </a:lnTo>
                    <a:lnTo>
                      <a:pt x="82" y="183"/>
                    </a:lnTo>
                    <a:lnTo>
                      <a:pt x="91"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1" name="Freeform 81"/>
              <p:cNvSpPr>
                <a:spLocks noEditPoints="1"/>
              </p:cNvSpPr>
              <p:nvPr/>
            </p:nvSpPr>
            <p:spPr bwMode="gray">
              <a:xfrm>
                <a:off x="10287403" y="1826574"/>
                <a:ext cx="1163638" cy="2817813"/>
              </a:xfrm>
              <a:custGeom>
                <a:avLst/>
                <a:gdLst/>
                <a:ahLst/>
                <a:cxnLst>
                  <a:cxn ang="0">
                    <a:pos x="7277" y="17716"/>
                  </a:cxn>
                  <a:cxn ang="0">
                    <a:pos x="7" y="108"/>
                  </a:cxn>
                  <a:cxn ang="0">
                    <a:pos x="6787" y="11256"/>
                  </a:cxn>
                  <a:cxn ang="0">
                    <a:pos x="6874" y="12138"/>
                  </a:cxn>
                  <a:cxn ang="0">
                    <a:pos x="664" y="12286"/>
                  </a:cxn>
                  <a:cxn ang="0">
                    <a:pos x="438" y="12054"/>
                  </a:cxn>
                  <a:cxn ang="0">
                    <a:pos x="625" y="11218"/>
                  </a:cxn>
                  <a:cxn ang="0">
                    <a:pos x="6849" y="10134"/>
                  </a:cxn>
                  <a:cxn ang="0">
                    <a:pos x="6826" y="11025"/>
                  </a:cxn>
                  <a:cxn ang="0">
                    <a:pos x="578" y="11077"/>
                  </a:cxn>
                  <a:cxn ang="0">
                    <a:pos x="446" y="10211"/>
                  </a:cxn>
                  <a:cxn ang="0">
                    <a:pos x="704" y="8842"/>
                  </a:cxn>
                  <a:cxn ang="0">
                    <a:pos x="6887" y="9028"/>
                  </a:cxn>
                  <a:cxn ang="0">
                    <a:pos x="6755" y="9895"/>
                  </a:cxn>
                  <a:cxn ang="0">
                    <a:pos x="507" y="9842"/>
                  </a:cxn>
                  <a:cxn ang="0">
                    <a:pos x="483" y="8952"/>
                  </a:cxn>
                  <a:cxn ang="0">
                    <a:pos x="6707" y="7670"/>
                  </a:cxn>
                  <a:cxn ang="0">
                    <a:pos x="6895" y="8507"/>
                  </a:cxn>
                  <a:cxn ang="0">
                    <a:pos x="6669" y="8739"/>
                  </a:cxn>
                  <a:cxn ang="0">
                    <a:pos x="458" y="8590"/>
                  </a:cxn>
                  <a:cxn ang="0">
                    <a:pos x="544" y="7709"/>
                  </a:cxn>
                  <a:cxn ang="0">
                    <a:pos x="6787" y="6526"/>
                  </a:cxn>
                  <a:cxn ang="0">
                    <a:pos x="6874" y="7407"/>
                  </a:cxn>
                  <a:cxn ang="0">
                    <a:pos x="664" y="7556"/>
                  </a:cxn>
                  <a:cxn ang="0">
                    <a:pos x="438" y="7324"/>
                  </a:cxn>
                  <a:cxn ang="0">
                    <a:pos x="625" y="6488"/>
                  </a:cxn>
                  <a:cxn ang="0">
                    <a:pos x="6849" y="5404"/>
                  </a:cxn>
                  <a:cxn ang="0">
                    <a:pos x="6826" y="6296"/>
                  </a:cxn>
                  <a:cxn ang="0">
                    <a:pos x="578" y="6347"/>
                  </a:cxn>
                  <a:cxn ang="0">
                    <a:pos x="446" y="5480"/>
                  </a:cxn>
                  <a:cxn ang="0">
                    <a:pos x="704" y="4111"/>
                  </a:cxn>
                  <a:cxn ang="0">
                    <a:pos x="6887" y="4298"/>
                  </a:cxn>
                  <a:cxn ang="0">
                    <a:pos x="6755" y="5164"/>
                  </a:cxn>
                  <a:cxn ang="0">
                    <a:pos x="507" y="5113"/>
                  </a:cxn>
                  <a:cxn ang="0">
                    <a:pos x="483" y="4221"/>
                  </a:cxn>
                  <a:cxn ang="0">
                    <a:pos x="3868" y="13193"/>
                  </a:cxn>
                  <a:cxn ang="0">
                    <a:pos x="4226" y="13800"/>
                  </a:cxn>
                  <a:cxn ang="0">
                    <a:pos x="3706" y="14270"/>
                  </a:cxn>
                  <a:cxn ang="0">
                    <a:pos x="3139" y="13854"/>
                  </a:cxn>
                  <a:cxn ang="0">
                    <a:pos x="3436" y="13214"/>
                  </a:cxn>
                  <a:cxn ang="0">
                    <a:pos x="5725" y="15090"/>
                  </a:cxn>
                  <a:cxn ang="0">
                    <a:pos x="1624" y="15153"/>
                  </a:cxn>
                  <a:cxn ang="0">
                    <a:pos x="5640" y="15449"/>
                  </a:cxn>
                  <a:cxn ang="0">
                    <a:pos x="5600" y="15705"/>
                  </a:cxn>
                  <a:cxn ang="0">
                    <a:pos x="1659" y="15469"/>
                  </a:cxn>
                  <a:cxn ang="0">
                    <a:pos x="5722" y="16082"/>
                  </a:cxn>
                  <a:cxn ang="0">
                    <a:pos x="1613" y="16095"/>
                  </a:cxn>
                  <a:cxn ang="0">
                    <a:pos x="6707" y="2941"/>
                  </a:cxn>
                  <a:cxn ang="0">
                    <a:pos x="6895" y="3776"/>
                  </a:cxn>
                  <a:cxn ang="0">
                    <a:pos x="6669" y="4009"/>
                  </a:cxn>
                  <a:cxn ang="0">
                    <a:pos x="458" y="3861"/>
                  </a:cxn>
                  <a:cxn ang="0">
                    <a:pos x="544" y="2979"/>
                  </a:cxn>
                  <a:cxn ang="0">
                    <a:pos x="6787" y="1796"/>
                  </a:cxn>
                  <a:cxn ang="0">
                    <a:pos x="6874" y="2678"/>
                  </a:cxn>
                  <a:cxn ang="0">
                    <a:pos x="664" y="2827"/>
                  </a:cxn>
                  <a:cxn ang="0">
                    <a:pos x="438" y="2594"/>
                  </a:cxn>
                  <a:cxn ang="0">
                    <a:pos x="625" y="1758"/>
                  </a:cxn>
                  <a:cxn ang="0">
                    <a:pos x="6849" y="673"/>
                  </a:cxn>
                  <a:cxn ang="0">
                    <a:pos x="6826" y="1565"/>
                  </a:cxn>
                  <a:cxn ang="0">
                    <a:pos x="578" y="1617"/>
                  </a:cxn>
                  <a:cxn ang="0">
                    <a:pos x="446" y="750"/>
                  </a:cxn>
                </a:cxnLst>
                <a:rect l="0" t="0" r="r" b="b"/>
                <a:pathLst>
                  <a:path w="7333" h="17750">
                    <a:moveTo>
                      <a:pt x="152" y="0"/>
                    </a:moveTo>
                    <a:lnTo>
                      <a:pt x="7181" y="0"/>
                    </a:lnTo>
                    <a:lnTo>
                      <a:pt x="7196" y="1"/>
                    </a:lnTo>
                    <a:lnTo>
                      <a:pt x="7211" y="3"/>
                    </a:lnTo>
                    <a:lnTo>
                      <a:pt x="7225" y="7"/>
                    </a:lnTo>
                    <a:lnTo>
                      <a:pt x="7240" y="12"/>
                    </a:lnTo>
                    <a:lnTo>
                      <a:pt x="7253" y="19"/>
                    </a:lnTo>
                    <a:lnTo>
                      <a:pt x="7265" y="27"/>
                    </a:lnTo>
                    <a:lnTo>
                      <a:pt x="7277" y="36"/>
                    </a:lnTo>
                    <a:lnTo>
                      <a:pt x="7287" y="44"/>
                    </a:lnTo>
                    <a:lnTo>
                      <a:pt x="7297" y="55"/>
                    </a:lnTo>
                    <a:lnTo>
                      <a:pt x="7306" y="68"/>
                    </a:lnTo>
                    <a:lnTo>
                      <a:pt x="7314" y="80"/>
                    </a:lnTo>
                    <a:lnTo>
                      <a:pt x="7321" y="93"/>
                    </a:lnTo>
                    <a:lnTo>
                      <a:pt x="7325" y="108"/>
                    </a:lnTo>
                    <a:lnTo>
                      <a:pt x="7329" y="122"/>
                    </a:lnTo>
                    <a:lnTo>
                      <a:pt x="7332" y="138"/>
                    </a:lnTo>
                    <a:lnTo>
                      <a:pt x="7333" y="153"/>
                    </a:lnTo>
                    <a:lnTo>
                      <a:pt x="7333" y="17597"/>
                    </a:lnTo>
                    <a:lnTo>
                      <a:pt x="7332" y="17612"/>
                    </a:lnTo>
                    <a:lnTo>
                      <a:pt x="7329" y="17628"/>
                    </a:lnTo>
                    <a:lnTo>
                      <a:pt x="7325" y="17642"/>
                    </a:lnTo>
                    <a:lnTo>
                      <a:pt x="7321" y="17657"/>
                    </a:lnTo>
                    <a:lnTo>
                      <a:pt x="7314" y="17670"/>
                    </a:lnTo>
                    <a:lnTo>
                      <a:pt x="7306" y="17682"/>
                    </a:lnTo>
                    <a:lnTo>
                      <a:pt x="7297" y="17695"/>
                    </a:lnTo>
                    <a:lnTo>
                      <a:pt x="7287" y="17706"/>
                    </a:lnTo>
                    <a:lnTo>
                      <a:pt x="7277" y="17716"/>
                    </a:lnTo>
                    <a:lnTo>
                      <a:pt x="7265" y="17723"/>
                    </a:lnTo>
                    <a:lnTo>
                      <a:pt x="7253" y="17731"/>
                    </a:lnTo>
                    <a:lnTo>
                      <a:pt x="7240" y="17738"/>
                    </a:lnTo>
                    <a:lnTo>
                      <a:pt x="7225" y="17743"/>
                    </a:lnTo>
                    <a:lnTo>
                      <a:pt x="7211" y="17747"/>
                    </a:lnTo>
                    <a:lnTo>
                      <a:pt x="7196" y="17749"/>
                    </a:lnTo>
                    <a:lnTo>
                      <a:pt x="7181" y="17750"/>
                    </a:lnTo>
                    <a:lnTo>
                      <a:pt x="152" y="17750"/>
                    </a:lnTo>
                    <a:lnTo>
                      <a:pt x="136" y="17749"/>
                    </a:lnTo>
                    <a:lnTo>
                      <a:pt x="121" y="17747"/>
                    </a:lnTo>
                    <a:lnTo>
                      <a:pt x="106" y="17743"/>
                    </a:lnTo>
                    <a:lnTo>
                      <a:pt x="93" y="17738"/>
                    </a:lnTo>
                    <a:lnTo>
                      <a:pt x="80" y="17731"/>
                    </a:lnTo>
                    <a:lnTo>
                      <a:pt x="68" y="17723"/>
                    </a:lnTo>
                    <a:lnTo>
                      <a:pt x="55" y="17716"/>
                    </a:lnTo>
                    <a:lnTo>
                      <a:pt x="44" y="17706"/>
                    </a:lnTo>
                    <a:lnTo>
                      <a:pt x="34" y="17695"/>
                    </a:lnTo>
                    <a:lnTo>
                      <a:pt x="26" y="17682"/>
                    </a:lnTo>
                    <a:lnTo>
                      <a:pt x="19" y="17670"/>
                    </a:lnTo>
                    <a:lnTo>
                      <a:pt x="12" y="17657"/>
                    </a:lnTo>
                    <a:lnTo>
                      <a:pt x="7" y="17642"/>
                    </a:lnTo>
                    <a:lnTo>
                      <a:pt x="3" y="17628"/>
                    </a:lnTo>
                    <a:lnTo>
                      <a:pt x="1" y="17612"/>
                    </a:lnTo>
                    <a:lnTo>
                      <a:pt x="0" y="17597"/>
                    </a:lnTo>
                    <a:lnTo>
                      <a:pt x="0" y="153"/>
                    </a:lnTo>
                    <a:lnTo>
                      <a:pt x="1" y="138"/>
                    </a:lnTo>
                    <a:lnTo>
                      <a:pt x="3" y="122"/>
                    </a:lnTo>
                    <a:lnTo>
                      <a:pt x="7" y="108"/>
                    </a:lnTo>
                    <a:lnTo>
                      <a:pt x="12" y="93"/>
                    </a:lnTo>
                    <a:lnTo>
                      <a:pt x="19" y="80"/>
                    </a:lnTo>
                    <a:lnTo>
                      <a:pt x="26" y="68"/>
                    </a:lnTo>
                    <a:lnTo>
                      <a:pt x="34" y="55"/>
                    </a:lnTo>
                    <a:lnTo>
                      <a:pt x="44" y="44"/>
                    </a:lnTo>
                    <a:lnTo>
                      <a:pt x="55" y="36"/>
                    </a:lnTo>
                    <a:lnTo>
                      <a:pt x="68" y="27"/>
                    </a:lnTo>
                    <a:lnTo>
                      <a:pt x="80" y="19"/>
                    </a:lnTo>
                    <a:lnTo>
                      <a:pt x="93" y="12"/>
                    </a:lnTo>
                    <a:lnTo>
                      <a:pt x="106" y="7"/>
                    </a:lnTo>
                    <a:lnTo>
                      <a:pt x="121" y="3"/>
                    </a:lnTo>
                    <a:lnTo>
                      <a:pt x="136" y="1"/>
                    </a:lnTo>
                    <a:lnTo>
                      <a:pt x="152" y="0"/>
                    </a:lnTo>
                    <a:close/>
                    <a:moveTo>
                      <a:pt x="704" y="11207"/>
                    </a:moveTo>
                    <a:lnTo>
                      <a:pt x="6628" y="11207"/>
                    </a:lnTo>
                    <a:lnTo>
                      <a:pt x="6642" y="11207"/>
                    </a:lnTo>
                    <a:lnTo>
                      <a:pt x="6655" y="11208"/>
                    </a:lnTo>
                    <a:lnTo>
                      <a:pt x="6669" y="11209"/>
                    </a:lnTo>
                    <a:lnTo>
                      <a:pt x="6682" y="11211"/>
                    </a:lnTo>
                    <a:lnTo>
                      <a:pt x="6694" y="11215"/>
                    </a:lnTo>
                    <a:lnTo>
                      <a:pt x="6707" y="11218"/>
                    </a:lnTo>
                    <a:lnTo>
                      <a:pt x="6720" y="11221"/>
                    </a:lnTo>
                    <a:lnTo>
                      <a:pt x="6732" y="11226"/>
                    </a:lnTo>
                    <a:lnTo>
                      <a:pt x="6744" y="11231"/>
                    </a:lnTo>
                    <a:lnTo>
                      <a:pt x="6755" y="11237"/>
                    </a:lnTo>
                    <a:lnTo>
                      <a:pt x="6766" y="11242"/>
                    </a:lnTo>
                    <a:lnTo>
                      <a:pt x="6777" y="11249"/>
                    </a:lnTo>
                    <a:lnTo>
                      <a:pt x="6787" y="11256"/>
                    </a:lnTo>
                    <a:lnTo>
                      <a:pt x="6797" y="11263"/>
                    </a:lnTo>
                    <a:lnTo>
                      <a:pt x="6807" y="11271"/>
                    </a:lnTo>
                    <a:lnTo>
                      <a:pt x="6817" y="11279"/>
                    </a:lnTo>
                    <a:lnTo>
                      <a:pt x="6826" y="11288"/>
                    </a:lnTo>
                    <a:lnTo>
                      <a:pt x="6834" y="11297"/>
                    </a:lnTo>
                    <a:lnTo>
                      <a:pt x="6842" y="11307"/>
                    </a:lnTo>
                    <a:lnTo>
                      <a:pt x="6849" y="11316"/>
                    </a:lnTo>
                    <a:lnTo>
                      <a:pt x="6856" y="11327"/>
                    </a:lnTo>
                    <a:lnTo>
                      <a:pt x="6863" y="11337"/>
                    </a:lnTo>
                    <a:lnTo>
                      <a:pt x="6868" y="11348"/>
                    </a:lnTo>
                    <a:lnTo>
                      <a:pt x="6874" y="11358"/>
                    </a:lnTo>
                    <a:lnTo>
                      <a:pt x="6879" y="11370"/>
                    </a:lnTo>
                    <a:lnTo>
                      <a:pt x="6883" y="11381"/>
                    </a:lnTo>
                    <a:lnTo>
                      <a:pt x="6887" y="11392"/>
                    </a:lnTo>
                    <a:lnTo>
                      <a:pt x="6889" y="11404"/>
                    </a:lnTo>
                    <a:lnTo>
                      <a:pt x="6893" y="11417"/>
                    </a:lnTo>
                    <a:lnTo>
                      <a:pt x="6894" y="11429"/>
                    </a:lnTo>
                    <a:lnTo>
                      <a:pt x="6895" y="11442"/>
                    </a:lnTo>
                    <a:lnTo>
                      <a:pt x="6895" y="11454"/>
                    </a:lnTo>
                    <a:lnTo>
                      <a:pt x="6895" y="12041"/>
                    </a:lnTo>
                    <a:lnTo>
                      <a:pt x="6895" y="12054"/>
                    </a:lnTo>
                    <a:lnTo>
                      <a:pt x="6894" y="12067"/>
                    </a:lnTo>
                    <a:lnTo>
                      <a:pt x="6893" y="12079"/>
                    </a:lnTo>
                    <a:lnTo>
                      <a:pt x="6889" y="12091"/>
                    </a:lnTo>
                    <a:lnTo>
                      <a:pt x="6887" y="12103"/>
                    </a:lnTo>
                    <a:lnTo>
                      <a:pt x="6883" y="12115"/>
                    </a:lnTo>
                    <a:lnTo>
                      <a:pt x="6879" y="12127"/>
                    </a:lnTo>
                    <a:lnTo>
                      <a:pt x="6874" y="12138"/>
                    </a:lnTo>
                    <a:lnTo>
                      <a:pt x="6868" y="12149"/>
                    </a:lnTo>
                    <a:lnTo>
                      <a:pt x="6863" y="12160"/>
                    </a:lnTo>
                    <a:lnTo>
                      <a:pt x="6856" y="12170"/>
                    </a:lnTo>
                    <a:lnTo>
                      <a:pt x="6849" y="12180"/>
                    </a:lnTo>
                    <a:lnTo>
                      <a:pt x="6842" y="12190"/>
                    </a:lnTo>
                    <a:lnTo>
                      <a:pt x="6834" y="12199"/>
                    </a:lnTo>
                    <a:lnTo>
                      <a:pt x="6826" y="12208"/>
                    </a:lnTo>
                    <a:lnTo>
                      <a:pt x="6817" y="12216"/>
                    </a:lnTo>
                    <a:lnTo>
                      <a:pt x="6807" y="12224"/>
                    </a:lnTo>
                    <a:lnTo>
                      <a:pt x="6797" y="12232"/>
                    </a:lnTo>
                    <a:lnTo>
                      <a:pt x="6787" y="12240"/>
                    </a:lnTo>
                    <a:lnTo>
                      <a:pt x="6777" y="12246"/>
                    </a:lnTo>
                    <a:lnTo>
                      <a:pt x="6766" y="12253"/>
                    </a:lnTo>
                    <a:lnTo>
                      <a:pt x="6755" y="12260"/>
                    </a:lnTo>
                    <a:lnTo>
                      <a:pt x="6744" y="12265"/>
                    </a:lnTo>
                    <a:lnTo>
                      <a:pt x="6732" y="12270"/>
                    </a:lnTo>
                    <a:lnTo>
                      <a:pt x="6720" y="12274"/>
                    </a:lnTo>
                    <a:lnTo>
                      <a:pt x="6707" y="12279"/>
                    </a:lnTo>
                    <a:lnTo>
                      <a:pt x="6694" y="12282"/>
                    </a:lnTo>
                    <a:lnTo>
                      <a:pt x="6682" y="12284"/>
                    </a:lnTo>
                    <a:lnTo>
                      <a:pt x="6669" y="12286"/>
                    </a:lnTo>
                    <a:lnTo>
                      <a:pt x="6655" y="12287"/>
                    </a:lnTo>
                    <a:lnTo>
                      <a:pt x="6642" y="12289"/>
                    </a:lnTo>
                    <a:lnTo>
                      <a:pt x="6628" y="12290"/>
                    </a:lnTo>
                    <a:lnTo>
                      <a:pt x="704" y="12290"/>
                    </a:lnTo>
                    <a:lnTo>
                      <a:pt x="691" y="12289"/>
                    </a:lnTo>
                    <a:lnTo>
                      <a:pt x="678" y="12287"/>
                    </a:lnTo>
                    <a:lnTo>
                      <a:pt x="664" y="12286"/>
                    </a:lnTo>
                    <a:lnTo>
                      <a:pt x="651" y="12284"/>
                    </a:lnTo>
                    <a:lnTo>
                      <a:pt x="638" y="12282"/>
                    </a:lnTo>
                    <a:lnTo>
                      <a:pt x="625" y="12279"/>
                    </a:lnTo>
                    <a:lnTo>
                      <a:pt x="613" y="12274"/>
                    </a:lnTo>
                    <a:lnTo>
                      <a:pt x="601" y="12270"/>
                    </a:lnTo>
                    <a:lnTo>
                      <a:pt x="589" y="12265"/>
                    </a:lnTo>
                    <a:lnTo>
                      <a:pt x="578" y="12260"/>
                    </a:lnTo>
                    <a:lnTo>
                      <a:pt x="566" y="12253"/>
                    </a:lnTo>
                    <a:lnTo>
                      <a:pt x="556" y="12246"/>
                    </a:lnTo>
                    <a:lnTo>
                      <a:pt x="544" y="12240"/>
                    </a:lnTo>
                    <a:lnTo>
                      <a:pt x="534" y="12232"/>
                    </a:lnTo>
                    <a:lnTo>
                      <a:pt x="524" y="12224"/>
                    </a:lnTo>
                    <a:lnTo>
                      <a:pt x="516" y="12216"/>
                    </a:lnTo>
                    <a:lnTo>
                      <a:pt x="507" y="12208"/>
                    </a:lnTo>
                    <a:lnTo>
                      <a:pt x="498" y="12199"/>
                    </a:lnTo>
                    <a:lnTo>
                      <a:pt x="490" y="12190"/>
                    </a:lnTo>
                    <a:lnTo>
                      <a:pt x="483" y="12180"/>
                    </a:lnTo>
                    <a:lnTo>
                      <a:pt x="476" y="12170"/>
                    </a:lnTo>
                    <a:lnTo>
                      <a:pt x="469" y="12160"/>
                    </a:lnTo>
                    <a:lnTo>
                      <a:pt x="463" y="12149"/>
                    </a:lnTo>
                    <a:lnTo>
                      <a:pt x="458" y="12138"/>
                    </a:lnTo>
                    <a:lnTo>
                      <a:pt x="454" y="12127"/>
                    </a:lnTo>
                    <a:lnTo>
                      <a:pt x="449" y="12115"/>
                    </a:lnTo>
                    <a:lnTo>
                      <a:pt x="446" y="12103"/>
                    </a:lnTo>
                    <a:lnTo>
                      <a:pt x="442" y="12091"/>
                    </a:lnTo>
                    <a:lnTo>
                      <a:pt x="440" y="12079"/>
                    </a:lnTo>
                    <a:lnTo>
                      <a:pt x="439" y="12067"/>
                    </a:lnTo>
                    <a:lnTo>
                      <a:pt x="438" y="12054"/>
                    </a:lnTo>
                    <a:lnTo>
                      <a:pt x="437" y="12041"/>
                    </a:lnTo>
                    <a:lnTo>
                      <a:pt x="437" y="11454"/>
                    </a:lnTo>
                    <a:lnTo>
                      <a:pt x="438" y="11442"/>
                    </a:lnTo>
                    <a:lnTo>
                      <a:pt x="439" y="11429"/>
                    </a:lnTo>
                    <a:lnTo>
                      <a:pt x="440" y="11417"/>
                    </a:lnTo>
                    <a:lnTo>
                      <a:pt x="442" y="11404"/>
                    </a:lnTo>
                    <a:lnTo>
                      <a:pt x="446" y="11392"/>
                    </a:lnTo>
                    <a:lnTo>
                      <a:pt x="449" y="11381"/>
                    </a:lnTo>
                    <a:lnTo>
                      <a:pt x="454" y="11370"/>
                    </a:lnTo>
                    <a:lnTo>
                      <a:pt x="458" y="11358"/>
                    </a:lnTo>
                    <a:lnTo>
                      <a:pt x="463" y="11348"/>
                    </a:lnTo>
                    <a:lnTo>
                      <a:pt x="469" y="11337"/>
                    </a:lnTo>
                    <a:lnTo>
                      <a:pt x="476" y="11327"/>
                    </a:lnTo>
                    <a:lnTo>
                      <a:pt x="483" y="11316"/>
                    </a:lnTo>
                    <a:lnTo>
                      <a:pt x="490" y="11307"/>
                    </a:lnTo>
                    <a:lnTo>
                      <a:pt x="498" y="11297"/>
                    </a:lnTo>
                    <a:lnTo>
                      <a:pt x="507" y="11288"/>
                    </a:lnTo>
                    <a:lnTo>
                      <a:pt x="516" y="11279"/>
                    </a:lnTo>
                    <a:lnTo>
                      <a:pt x="524" y="11271"/>
                    </a:lnTo>
                    <a:lnTo>
                      <a:pt x="534" y="11263"/>
                    </a:lnTo>
                    <a:lnTo>
                      <a:pt x="544" y="11256"/>
                    </a:lnTo>
                    <a:lnTo>
                      <a:pt x="556" y="11249"/>
                    </a:lnTo>
                    <a:lnTo>
                      <a:pt x="566" y="11242"/>
                    </a:lnTo>
                    <a:lnTo>
                      <a:pt x="578" y="11237"/>
                    </a:lnTo>
                    <a:lnTo>
                      <a:pt x="589" y="11231"/>
                    </a:lnTo>
                    <a:lnTo>
                      <a:pt x="601" y="11226"/>
                    </a:lnTo>
                    <a:lnTo>
                      <a:pt x="613" y="11221"/>
                    </a:lnTo>
                    <a:lnTo>
                      <a:pt x="625" y="11218"/>
                    </a:lnTo>
                    <a:lnTo>
                      <a:pt x="638" y="11215"/>
                    </a:lnTo>
                    <a:lnTo>
                      <a:pt x="651" y="11211"/>
                    </a:lnTo>
                    <a:lnTo>
                      <a:pt x="664" y="11209"/>
                    </a:lnTo>
                    <a:lnTo>
                      <a:pt x="678" y="11208"/>
                    </a:lnTo>
                    <a:lnTo>
                      <a:pt x="691" y="11207"/>
                    </a:lnTo>
                    <a:lnTo>
                      <a:pt x="704" y="11207"/>
                    </a:lnTo>
                    <a:close/>
                    <a:moveTo>
                      <a:pt x="704" y="10024"/>
                    </a:moveTo>
                    <a:lnTo>
                      <a:pt x="6628" y="10024"/>
                    </a:lnTo>
                    <a:lnTo>
                      <a:pt x="6642" y="10024"/>
                    </a:lnTo>
                    <a:lnTo>
                      <a:pt x="6655" y="10025"/>
                    </a:lnTo>
                    <a:lnTo>
                      <a:pt x="6669" y="10027"/>
                    </a:lnTo>
                    <a:lnTo>
                      <a:pt x="6682" y="10029"/>
                    </a:lnTo>
                    <a:lnTo>
                      <a:pt x="6694" y="10032"/>
                    </a:lnTo>
                    <a:lnTo>
                      <a:pt x="6707" y="10035"/>
                    </a:lnTo>
                    <a:lnTo>
                      <a:pt x="6720" y="10039"/>
                    </a:lnTo>
                    <a:lnTo>
                      <a:pt x="6732" y="10043"/>
                    </a:lnTo>
                    <a:lnTo>
                      <a:pt x="6744" y="10049"/>
                    </a:lnTo>
                    <a:lnTo>
                      <a:pt x="6755" y="10054"/>
                    </a:lnTo>
                    <a:lnTo>
                      <a:pt x="6766" y="10060"/>
                    </a:lnTo>
                    <a:lnTo>
                      <a:pt x="6777" y="10066"/>
                    </a:lnTo>
                    <a:lnTo>
                      <a:pt x="6787" y="10073"/>
                    </a:lnTo>
                    <a:lnTo>
                      <a:pt x="6797" y="10081"/>
                    </a:lnTo>
                    <a:lnTo>
                      <a:pt x="6807" y="10089"/>
                    </a:lnTo>
                    <a:lnTo>
                      <a:pt x="6817" y="10096"/>
                    </a:lnTo>
                    <a:lnTo>
                      <a:pt x="6826" y="10105"/>
                    </a:lnTo>
                    <a:lnTo>
                      <a:pt x="6834" y="10114"/>
                    </a:lnTo>
                    <a:lnTo>
                      <a:pt x="6842" y="10124"/>
                    </a:lnTo>
                    <a:lnTo>
                      <a:pt x="6849" y="10134"/>
                    </a:lnTo>
                    <a:lnTo>
                      <a:pt x="6856" y="10144"/>
                    </a:lnTo>
                    <a:lnTo>
                      <a:pt x="6863" y="10154"/>
                    </a:lnTo>
                    <a:lnTo>
                      <a:pt x="6868" y="10165"/>
                    </a:lnTo>
                    <a:lnTo>
                      <a:pt x="6874" y="10175"/>
                    </a:lnTo>
                    <a:lnTo>
                      <a:pt x="6879" y="10187"/>
                    </a:lnTo>
                    <a:lnTo>
                      <a:pt x="6883" y="10198"/>
                    </a:lnTo>
                    <a:lnTo>
                      <a:pt x="6887" y="10211"/>
                    </a:lnTo>
                    <a:lnTo>
                      <a:pt x="6889" y="10222"/>
                    </a:lnTo>
                    <a:lnTo>
                      <a:pt x="6893" y="10234"/>
                    </a:lnTo>
                    <a:lnTo>
                      <a:pt x="6894" y="10246"/>
                    </a:lnTo>
                    <a:lnTo>
                      <a:pt x="6895" y="10260"/>
                    </a:lnTo>
                    <a:lnTo>
                      <a:pt x="6895" y="10272"/>
                    </a:lnTo>
                    <a:lnTo>
                      <a:pt x="6895" y="10859"/>
                    </a:lnTo>
                    <a:lnTo>
                      <a:pt x="6895" y="10872"/>
                    </a:lnTo>
                    <a:lnTo>
                      <a:pt x="6894" y="10884"/>
                    </a:lnTo>
                    <a:lnTo>
                      <a:pt x="6893" y="10896"/>
                    </a:lnTo>
                    <a:lnTo>
                      <a:pt x="6889" y="10908"/>
                    </a:lnTo>
                    <a:lnTo>
                      <a:pt x="6887" y="10921"/>
                    </a:lnTo>
                    <a:lnTo>
                      <a:pt x="6883" y="10933"/>
                    </a:lnTo>
                    <a:lnTo>
                      <a:pt x="6879" y="10944"/>
                    </a:lnTo>
                    <a:lnTo>
                      <a:pt x="6874" y="10955"/>
                    </a:lnTo>
                    <a:lnTo>
                      <a:pt x="6868" y="10966"/>
                    </a:lnTo>
                    <a:lnTo>
                      <a:pt x="6863" y="10977"/>
                    </a:lnTo>
                    <a:lnTo>
                      <a:pt x="6856" y="10987"/>
                    </a:lnTo>
                    <a:lnTo>
                      <a:pt x="6849" y="10997"/>
                    </a:lnTo>
                    <a:lnTo>
                      <a:pt x="6842" y="11007"/>
                    </a:lnTo>
                    <a:lnTo>
                      <a:pt x="6834" y="11016"/>
                    </a:lnTo>
                    <a:lnTo>
                      <a:pt x="6826" y="11025"/>
                    </a:lnTo>
                    <a:lnTo>
                      <a:pt x="6817" y="11034"/>
                    </a:lnTo>
                    <a:lnTo>
                      <a:pt x="6807" y="11043"/>
                    </a:lnTo>
                    <a:lnTo>
                      <a:pt x="6797" y="11050"/>
                    </a:lnTo>
                    <a:lnTo>
                      <a:pt x="6787" y="11057"/>
                    </a:lnTo>
                    <a:lnTo>
                      <a:pt x="6777" y="11064"/>
                    </a:lnTo>
                    <a:lnTo>
                      <a:pt x="6766" y="11070"/>
                    </a:lnTo>
                    <a:lnTo>
                      <a:pt x="6755" y="11077"/>
                    </a:lnTo>
                    <a:lnTo>
                      <a:pt x="6744" y="11083"/>
                    </a:lnTo>
                    <a:lnTo>
                      <a:pt x="6732" y="11087"/>
                    </a:lnTo>
                    <a:lnTo>
                      <a:pt x="6720" y="11092"/>
                    </a:lnTo>
                    <a:lnTo>
                      <a:pt x="6707" y="11096"/>
                    </a:lnTo>
                    <a:lnTo>
                      <a:pt x="6694" y="11099"/>
                    </a:lnTo>
                    <a:lnTo>
                      <a:pt x="6682" y="11102"/>
                    </a:lnTo>
                    <a:lnTo>
                      <a:pt x="6669" y="11104"/>
                    </a:lnTo>
                    <a:lnTo>
                      <a:pt x="6655" y="11106"/>
                    </a:lnTo>
                    <a:lnTo>
                      <a:pt x="6642" y="11106"/>
                    </a:lnTo>
                    <a:lnTo>
                      <a:pt x="6628" y="11107"/>
                    </a:lnTo>
                    <a:lnTo>
                      <a:pt x="704" y="11107"/>
                    </a:lnTo>
                    <a:lnTo>
                      <a:pt x="691" y="11106"/>
                    </a:lnTo>
                    <a:lnTo>
                      <a:pt x="678" y="11106"/>
                    </a:lnTo>
                    <a:lnTo>
                      <a:pt x="664" y="11104"/>
                    </a:lnTo>
                    <a:lnTo>
                      <a:pt x="651" y="11102"/>
                    </a:lnTo>
                    <a:lnTo>
                      <a:pt x="638" y="11099"/>
                    </a:lnTo>
                    <a:lnTo>
                      <a:pt x="625" y="11096"/>
                    </a:lnTo>
                    <a:lnTo>
                      <a:pt x="613" y="11092"/>
                    </a:lnTo>
                    <a:lnTo>
                      <a:pt x="601" y="11087"/>
                    </a:lnTo>
                    <a:lnTo>
                      <a:pt x="589" y="11083"/>
                    </a:lnTo>
                    <a:lnTo>
                      <a:pt x="578" y="11077"/>
                    </a:lnTo>
                    <a:lnTo>
                      <a:pt x="566" y="11070"/>
                    </a:lnTo>
                    <a:lnTo>
                      <a:pt x="556" y="11064"/>
                    </a:lnTo>
                    <a:lnTo>
                      <a:pt x="544" y="11057"/>
                    </a:lnTo>
                    <a:lnTo>
                      <a:pt x="534" y="11050"/>
                    </a:lnTo>
                    <a:lnTo>
                      <a:pt x="524" y="11043"/>
                    </a:lnTo>
                    <a:lnTo>
                      <a:pt x="516" y="11034"/>
                    </a:lnTo>
                    <a:lnTo>
                      <a:pt x="507" y="11025"/>
                    </a:lnTo>
                    <a:lnTo>
                      <a:pt x="498" y="11016"/>
                    </a:lnTo>
                    <a:lnTo>
                      <a:pt x="490" y="11007"/>
                    </a:lnTo>
                    <a:lnTo>
                      <a:pt x="483" y="10997"/>
                    </a:lnTo>
                    <a:lnTo>
                      <a:pt x="476" y="10987"/>
                    </a:lnTo>
                    <a:lnTo>
                      <a:pt x="469" y="10977"/>
                    </a:lnTo>
                    <a:lnTo>
                      <a:pt x="463" y="10966"/>
                    </a:lnTo>
                    <a:lnTo>
                      <a:pt x="458" y="10955"/>
                    </a:lnTo>
                    <a:lnTo>
                      <a:pt x="454" y="10944"/>
                    </a:lnTo>
                    <a:lnTo>
                      <a:pt x="449" y="10933"/>
                    </a:lnTo>
                    <a:lnTo>
                      <a:pt x="446" y="10921"/>
                    </a:lnTo>
                    <a:lnTo>
                      <a:pt x="442" y="10908"/>
                    </a:lnTo>
                    <a:lnTo>
                      <a:pt x="440" y="10896"/>
                    </a:lnTo>
                    <a:lnTo>
                      <a:pt x="439" y="10884"/>
                    </a:lnTo>
                    <a:lnTo>
                      <a:pt x="438" y="10872"/>
                    </a:lnTo>
                    <a:lnTo>
                      <a:pt x="437" y="10859"/>
                    </a:lnTo>
                    <a:lnTo>
                      <a:pt x="437" y="10272"/>
                    </a:lnTo>
                    <a:lnTo>
                      <a:pt x="438" y="10260"/>
                    </a:lnTo>
                    <a:lnTo>
                      <a:pt x="439" y="10246"/>
                    </a:lnTo>
                    <a:lnTo>
                      <a:pt x="440" y="10234"/>
                    </a:lnTo>
                    <a:lnTo>
                      <a:pt x="442" y="10222"/>
                    </a:lnTo>
                    <a:lnTo>
                      <a:pt x="446" y="10211"/>
                    </a:lnTo>
                    <a:lnTo>
                      <a:pt x="449" y="10198"/>
                    </a:lnTo>
                    <a:lnTo>
                      <a:pt x="454" y="10187"/>
                    </a:lnTo>
                    <a:lnTo>
                      <a:pt x="458" y="10175"/>
                    </a:lnTo>
                    <a:lnTo>
                      <a:pt x="463" y="10165"/>
                    </a:lnTo>
                    <a:lnTo>
                      <a:pt x="469" y="10154"/>
                    </a:lnTo>
                    <a:lnTo>
                      <a:pt x="476" y="10144"/>
                    </a:lnTo>
                    <a:lnTo>
                      <a:pt x="483" y="10134"/>
                    </a:lnTo>
                    <a:lnTo>
                      <a:pt x="490" y="10124"/>
                    </a:lnTo>
                    <a:lnTo>
                      <a:pt x="498" y="10114"/>
                    </a:lnTo>
                    <a:lnTo>
                      <a:pt x="507" y="10105"/>
                    </a:lnTo>
                    <a:lnTo>
                      <a:pt x="516" y="10096"/>
                    </a:lnTo>
                    <a:lnTo>
                      <a:pt x="524" y="10089"/>
                    </a:lnTo>
                    <a:lnTo>
                      <a:pt x="534" y="10081"/>
                    </a:lnTo>
                    <a:lnTo>
                      <a:pt x="544" y="10073"/>
                    </a:lnTo>
                    <a:lnTo>
                      <a:pt x="556" y="10066"/>
                    </a:lnTo>
                    <a:lnTo>
                      <a:pt x="566" y="10060"/>
                    </a:lnTo>
                    <a:lnTo>
                      <a:pt x="578" y="10054"/>
                    </a:lnTo>
                    <a:lnTo>
                      <a:pt x="589" y="10049"/>
                    </a:lnTo>
                    <a:lnTo>
                      <a:pt x="601" y="10043"/>
                    </a:lnTo>
                    <a:lnTo>
                      <a:pt x="613" y="10039"/>
                    </a:lnTo>
                    <a:lnTo>
                      <a:pt x="625" y="10035"/>
                    </a:lnTo>
                    <a:lnTo>
                      <a:pt x="638" y="10032"/>
                    </a:lnTo>
                    <a:lnTo>
                      <a:pt x="651" y="10029"/>
                    </a:lnTo>
                    <a:lnTo>
                      <a:pt x="664" y="10027"/>
                    </a:lnTo>
                    <a:lnTo>
                      <a:pt x="678" y="10025"/>
                    </a:lnTo>
                    <a:lnTo>
                      <a:pt x="691" y="10024"/>
                    </a:lnTo>
                    <a:lnTo>
                      <a:pt x="704" y="10024"/>
                    </a:lnTo>
                    <a:close/>
                    <a:moveTo>
                      <a:pt x="704" y="8842"/>
                    </a:moveTo>
                    <a:lnTo>
                      <a:pt x="6628" y="8842"/>
                    </a:lnTo>
                    <a:lnTo>
                      <a:pt x="6642" y="8842"/>
                    </a:lnTo>
                    <a:lnTo>
                      <a:pt x="6655" y="8843"/>
                    </a:lnTo>
                    <a:lnTo>
                      <a:pt x="6669" y="8845"/>
                    </a:lnTo>
                    <a:lnTo>
                      <a:pt x="6682" y="8846"/>
                    </a:lnTo>
                    <a:lnTo>
                      <a:pt x="6694" y="8849"/>
                    </a:lnTo>
                    <a:lnTo>
                      <a:pt x="6707" y="8853"/>
                    </a:lnTo>
                    <a:lnTo>
                      <a:pt x="6720" y="8857"/>
                    </a:lnTo>
                    <a:lnTo>
                      <a:pt x="6732" y="8862"/>
                    </a:lnTo>
                    <a:lnTo>
                      <a:pt x="6744" y="8866"/>
                    </a:lnTo>
                    <a:lnTo>
                      <a:pt x="6755" y="8872"/>
                    </a:lnTo>
                    <a:lnTo>
                      <a:pt x="6766" y="8877"/>
                    </a:lnTo>
                    <a:lnTo>
                      <a:pt x="6777" y="8884"/>
                    </a:lnTo>
                    <a:lnTo>
                      <a:pt x="6787" y="8891"/>
                    </a:lnTo>
                    <a:lnTo>
                      <a:pt x="6797" y="8898"/>
                    </a:lnTo>
                    <a:lnTo>
                      <a:pt x="6807" y="8906"/>
                    </a:lnTo>
                    <a:lnTo>
                      <a:pt x="6817" y="8915"/>
                    </a:lnTo>
                    <a:lnTo>
                      <a:pt x="6826" y="8923"/>
                    </a:lnTo>
                    <a:lnTo>
                      <a:pt x="6834" y="8932"/>
                    </a:lnTo>
                    <a:lnTo>
                      <a:pt x="6842" y="8942"/>
                    </a:lnTo>
                    <a:lnTo>
                      <a:pt x="6849" y="8952"/>
                    </a:lnTo>
                    <a:lnTo>
                      <a:pt x="6856" y="8962"/>
                    </a:lnTo>
                    <a:lnTo>
                      <a:pt x="6863" y="8972"/>
                    </a:lnTo>
                    <a:lnTo>
                      <a:pt x="6868" y="8983"/>
                    </a:lnTo>
                    <a:lnTo>
                      <a:pt x="6874" y="8994"/>
                    </a:lnTo>
                    <a:lnTo>
                      <a:pt x="6879" y="9005"/>
                    </a:lnTo>
                    <a:lnTo>
                      <a:pt x="6883" y="9016"/>
                    </a:lnTo>
                    <a:lnTo>
                      <a:pt x="6887" y="9028"/>
                    </a:lnTo>
                    <a:lnTo>
                      <a:pt x="6889" y="9039"/>
                    </a:lnTo>
                    <a:lnTo>
                      <a:pt x="6893" y="9051"/>
                    </a:lnTo>
                    <a:lnTo>
                      <a:pt x="6894" y="9065"/>
                    </a:lnTo>
                    <a:lnTo>
                      <a:pt x="6895" y="9077"/>
                    </a:lnTo>
                    <a:lnTo>
                      <a:pt x="6895" y="9089"/>
                    </a:lnTo>
                    <a:lnTo>
                      <a:pt x="6895" y="9676"/>
                    </a:lnTo>
                    <a:lnTo>
                      <a:pt x="6895" y="9689"/>
                    </a:lnTo>
                    <a:lnTo>
                      <a:pt x="6894" y="9701"/>
                    </a:lnTo>
                    <a:lnTo>
                      <a:pt x="6893" y="9714"/>
                    </a:lnTo>
                    <a:lnTo>
                      <a:pt x="6889" y="9726"/>
                    </a:lnTo>
                    <a:lnTo>
                      <a:pt x="6887" y="9738"/>
                    </a:lnTo>
                    <a:lnTo>
                      <a:pt x="6883" y="9750"/>
                    </a:lnTo>
                    <a:lnTo>
                      <a:pt x="6879" y="9761"/>
                    </a:lnTo>
                    <a:lnTo>
                      <a:pt x="6874" y="9772"/>
                    </a:lnTo>
                    <a:lnTo>
                      <a:pt x="6868" y="9784"/>
                    </a:lnTo>
                    <a:lnTo>
                      <a:pt x="6863" y="9795"/>
                    </a:lnTo>
                    <a:lnTo>
                      <a:pt x="6856" y="9805"/>
                    </a:lnTo>
                    <a:lnTo>
                      <a:pt x="6849" y="9815"/>
                    </a:lnTo>
                    <a:lnTo>
                      <a:pt x="6842" y="9825"/>
                    </a:lnTo>
                    <a:lnTo>
                      <a:pt x="6834" y="9834"/>
                    </a:lnTo>
                    <a:lnTo>
                      <a:pt x="6826" y="9842"/>
                    </a:lnTo>
                    <a:lnTo>
                      <a:pt x="6817" y="9851"/>
                    </a:lnTo>
                    <a:lnTo>
                      <a:pt x="6807" y="9860"/>
                    </a:lnTo>
                    <a:lnTo>
                      <a:pt x="6797" y="9868"/>
                    </a:lnTo>
                    <a:lnTo>
                      <a:pt x="6787" y="9875"/>
                    </a:lnTo>
                    <a:lnTo>
                      <a:pt x="6777" y="9882"/>
                    </a:lnTo>
                    <a:lnTo>
                      <a:pt x="6766" y="9888"/>
                    </a:lnTo>
                    <a:lnTo>
                      <a:pt x="6755" y="9895"/>
                    </a:lnTo>
                    <a:lnTo>
                      <a:pt x="6744" y="9900"/>
                    </a:lnTo>
                    <a:lnTo>
                      <a:pt x="6732" y="9905"/>
                    </a:lnTo>
                    <a:lnTo>
                      <a:pt x="6720" y="9909"/>
                    </a:lnTo>
                    <a:lnTo>
                      <a:pt x="6707" y="9913"/>
                    </a:lnTo>
                    <a:lnTo>
                      <a:pt x="6694" y="9917"/>
                    </a:lnTo>
                    <a:lnTo>
                      <a:pt x="6682" y="9919"/>
                    </a:lnTo>
                    <a:lnTo>
                      <a:pt x="6669" y="9921"/>
                    </a:lnTo>
                    <a:lnTo>
                      <a:pt x="6655" y="9923"/>
                    </a:lnTo>
                    <a:lnTo>
                      <a:pt x="6642" y="9924"/>
                    </a:lnTo>
                    <a:lnTo>
                      <a:pt x="6628" y="9924"/>
                    </a:lnTo>
                    <a:lnTo>
                      <a:pt x="704" y="9924"/>
                    </a:lnTo>
                    <a:lnTo>
                      <a:pt x="691" y="9924"/>
                    </a:lnTo>
                    <a:lnTo>
                      <a:pt x="678" y="9923"/>
                    </a:lnTo>
                    <a:lnTo>
                      <a:pt x="664" y="9921"/>
                    </a:lnTo>
                    <a:lnTo>
                      <a:pt x="651" y="9919"/>
                    </a:lnTo>
                    <a:lnTo>
                      <a:pt x="638" y="9917"/>
                    </a:lnTo>
                    <a:lnTo>
                      <a:pt x="625" y="9913"/>
                    </a:lnTo>
                    <a:lnTo>
                      <a:pt x="613" y="9909"/>
                    </a:lnTo>
                    <a:lnTo>
                      <a:pt x="601" y="9905"/>
                    </a:lnTo>
                    <a:lnTo>
                      <a:pt x="589" y="9900"/>
                    </a:lnTo>
                    <a:lnTo>
                      <a:pt x="578" y="9895"/>
                    </a:lnTo>
                    <a:lnTo>
                      <a:pt x="566" y="9888"/>
                    </a:lnTo>
                    <a:lnTo>
                      <a:pt x="556" y="9882"/>
                    </a:lnTo>
                    <a:lnTo>
                      <a:pt x="544" y="9875"/>
                    </a:lnTo>
                    <a:lnTo>
                      <a:pt x="534" y="9868"/>
                    </a:lnTo>
                    <a:lnTo>
                      <a:pt x="524" y="9860"/>
                    </a:lnTo>
                    <a:lnTo>
                      <a:pt x="516" y="9851"/>
                    </a:lnTo>
                    <a:lnTo>
                      <a:pt x="507" y="9842"/>
                    </a:lnTo>
                    <a:lnTo>
                      <a:pt x="498" y="9834"/>
                    </a:lnTo>
                    <a:lnTo>
                      <a:pt x="490" y="9825"/>
                    </a:lnTo>
                    <a:lnTo>
                      <a:pt x="483" y="9815"/>
                    </a:lnTo>
                    <a:lnTo>
                      <a:pt x="476" y="9805"/>
                    </a:lnTo>
                    <a:lnTo>
                      <a:pt x="469" y="9795"/>
                    </a:lnTo>
                    <a:lnTo>
                      <a:pt x="463" y="9784"/>
                    </a:lnTo>
                    <a:lnTo>
                      <a:pt x="458" y="9772"/>
                    </a:lnTo>
                    <a:lnTo>
                      <a:pt x="454" y="9761"/>
                    </a:lnTo>
                    <a:lnTo>
                      <a:pt x="449" y="9750"/>
                    </a:lnTo>
                    <a:lnTo>
                      <a:pt x="446" y="9738"/>
                    </a:lnTo>
                    <a:lnTo>
                      <a:pt x="442" y="9726"/>
                    </a:lnTo>
                    <a:lnTo>
                      <a:pt x="440" y="9714"/>
                    </a:lnTo>
                    <a:lnTo>
                      <a:pt x="439" y="9701"/>
                    </a:lnTo>
                    <a:lnTo>
                      <a:pt x="438" y="9689"/>
                    </a:lnTo>
                    <a:lnTo>
                      <a:pt x="437" y="9676"/>
                    </a:lnTo>
                    <a:lnTo>
                      <a:pt x="437" y="9089"/>
                    </a:lnTo>
                    <a:lnTo>
                      <a:pt x="438" y="9077"/>
                    </a:lnTo>
                    <a:lnTo>
                      <a:pt x="439" y="9065"/>
                    </a:lnTo>
                    <a:lnTo>
                      <a:pt x="440" y="9051"/>
                    </a:lnTo>
                    <a:lnTo>
                      <a:pt x="442" y="9039"/>
                    </a:lnTo>
                    <a:lnTo>
                      <a:pt x="446" y="9028"/>
                    </a:lnTo>
                    <a:lnTo>
                      <a:pt x="449" y="9016"/>
                    </a:lnTo>
                    <a:lnTo>
                      <a:pt x="454" y="9005"/>
                    </a:lnTo>
                    <a:lnTo>
                      <a:pt x="458" y="8994"/>
                    </a:lnTo>
                    <a:lnTo>
                      <a:pt x="463" y="8983"/>
                    </a:lnTo>
                    <a:lnTo>
                      <a:pt x="469" y="8972"/>
                    </a:lnTo>
                    <a:lnTo>
                      <a:pt x="476" y="8962"/>
                    </a:lnTo>
                    <a:lnTo>
                      <a:pt x="483" y="8952"/>
                    </a:lnTo>
                    <a:lnTo>
                      <a:pt x="490" y="8942"/>
                    </a:lnTo>
                    <a:lnTo>
                      <a:pt x="498" y="8932"/>
                    </a:lnTo>
                    <a:lnTo>
                      <a:pt x="507" y="8923"/>
                    </a:lnTo>
                    <a:lnTo>
                      <a:pt x="516" y="8915"/>
                    </a:lnTo>
                    <a:lnTo>
                      <a:pt x="524" y="8906"/>
                    </a:lnTo>
                    <a:lnTo>
                      <a:pt x="534" y="8898"/>
                    </a:lnTo>
                    <a:lnTo>
                      <a:pt x="544" y="8891"/>
                    </a:lnTo>
                    <a:lnTo>
                      <a:pt x="556" y="8884"/>
                    </a:lnTo>
                    <a:lnTo>
                      <a:pt x="566" y="8877"/>
                    </a:lnTo>
                    <a:lnTo>
                      <a:pt x="578" y="8872"/>
                    </a:lnTo>
                    <a:lnTo>
                      <a:pt x="589" y="8866"/>
                    </a:lnTo>
                    <a:lnTo>
                      <a:pt x="601" y="8862"/>
                    </a:lnTo>
                    <a:lnTo>
                      <a:pt x="613" y="8857"/>
                    </a:lnTo>
                    <a:lnTo>
                      <a:pt x="625" y="8853"/>
                    </a:lnTo>
                    <a:lnTo>
                      <a:pt x="638" y="8849"/>
                    </a:lnTo>
                    <a:lnTo>
                      <a:pt x="651" y="8846"/>
                    </a:lnTo>
                    <a:lnTo>
                      <a:pt x="664" y="8845"/>
                    </a:lnTo>
                    <a:lnTo>
                      <a:pt x="678" y="8843"/>
                    </a:lnTo>
                    <a:lnTo>
                      <a:pt x="691" y="8842"/>
                    </a:lnTo>
                    <a:lnTo>
                      <a:pt x="704" y="8842"/>
                    </a:lnTo>
                    <a:close/>
                    <a:moveTo>
                      <a:pt x="704" y="7659"/>
                    </a:moveTo>
                    <a:lnTo>
                      <a:pt x="6628" y="7659"/>
                    </a:lnTo>
                    <a:lnTo>
                      <a:pt x="6642" y="7659"/>
                    </a:lnTo>
                    <a:lnTo>
                      <a:pt x="6655" y="7660"/>
                    </a:lnTo>
                    <a:lnTo>
                      <a:pt x="6669" y="7662"/>
                    </a:lnTo>
                    <a:lnTo>
                      <a:pt x="6682" y="7665"/>
                    </a:lnTo>
                    <a:lnTo>
                      <a:pt x="6694" y="7667"/>
                    </a:lnTo>
                    <a:lnTo>
                      <a:pt x="6707" y="7670"/>
                    </a:lnTo>
                    <a:lnTo>
                      <a:pt x="6720" y="7675"/>
                    </a:lnTo>
                    <a:lnTo>
                      <a:pt x="6732" y="7679"/>
                    </a:lnTo>
                    <a:lnTo>
                      <a:pt x="6744" y="7684"/>
                    </a:lnTo>
                    <a:lnTo>
                      <a:pt x="6755" y="7689"/>
                    </a:lnTo>
                    <a:lnTo>
                      <a:pt x="6766" y="7696"/>
                    </a:lnTo>
                    <a:lnTo>
                      <a:pt x="6777" y="7701"/>
                    </a:lnTo>
                    <a:lnTo>
                      <a:pt x="6787" y="7709"/>
                    </a:lnTo>
                    <a:lnTo>
                      <a:pt x="6797" y="7716"/>
                    </a:lnTo>
                    <a:lnTo>
                      <a:pt x="6807" y="7723"/>
                    </a:lnTo>
                    <a:lnTo>
                      <a:pt x="6817" y="7732"/>
                    </a:lnTo>
                    <a:lnTo>
                      <a:pt x="6826" y="7740"/>
                    </a:lnTo>
                    <a:lnTo>
                      <a:pt x="6834" y="7750"/>
                    </a:lnTo>
                    <a:lnTo>
                      <a:pt x="6842" y="7759"/>
                    </a:lnTo>
                    <a:lnTo>
                      <a:pt x="6849" y="7769"/>
                    </a:lnTo>
                    <a:lnTo>
                      <a:pt x="6856" y="7779"/>
                    </a:lnTo>
                    <a:lnTo>
                      <a:pt x="6863" y="7789"/>
                    </a:lnTo>
                    <a:lnTo>
                      <a:pt x="6868" y="7800"/>
                    </a:lnTo>
                    <a:lnTo>
                      <a:pt x="6874" y="7811"/>
                    </a:lnTo>
                    <a:lnTo>
                      <a:pt x="6879" y="7822"/>
                    </a:lnTo>
                    <a:lnTo>
                      <a:pt x="6883" y="7833"/>
                    </a:lnTo>
                    <a:lnTo>
                      <a:pt x="6887" y="7846"/>
                    </a:lnTo>
                    <a:lnTo>
                      <a:pt x="6889" y="7858"/>
                    </a:lnTo>
                    <a:lnTo>
                      <a:pt x="6893" y="7870"/>
                    </a:lnTo>
                    <a:lnTo>
                      <a:pt x="6894" y="7882"/>
                    </a:lnTo>
                    <a:lnTo>
                      <a:pt x="6895" y="7894"/>
                    </a:lnTo>
                    <a:lnTo>
                      <a:pt x="6895" y="7907"/>
                    </a:lnTo>
                    <a:lnTo>
                      <a:pt x="6895" y="8494"/>
                    </a:lnTo>
                    <a:lnTo>
                      <a:pt x="6895" y="8507"/>
                    </a:lnTo>
                    <a:lnTo>
                      <a:pt x="6894" y="8519"/>
                    </a:lnTo>
                    <a:lnTo>
                      <a:pt x="6893" y="8531"/>
                    </a:lnTo>
                    <a:lnTo>
                      <a:pt x="6889" y="8543"/>
                    </a:lnTo>
                    <a:lnTo>
                      <a:pt x="6887" y="8556"/>
                    </a:lnTo>
                    <a:lnTo>
                      <a:pt x="6883" y="8568"/>
                    </a:lnTo>
                    <a:lnTo>
                      <a:pt x="6879" y="8579"/>
                    </a:lnTo>
                    <a:lnTo>
                      <a:pt x="6874" y="8590"/>
                    </a:lnTo>
                    <a:lnTo>
                      <a:pt x="6868" y="8601"/>
                    </a:lnTo>
                    <a:lnTo>
                      <a:pt x="6863" y="8612"/>
                    </a:lnTo>
                    <a:lnTo>
                      <a:pt x="6856" y="8622"/>
                    </a:lnTo>
                    <a:lnTo>
                      <a:pt x="6849" y="8632"/>
                    </a:lnTo>
                    <a:lnTo>
                      <a:pt x="6842" y="8642"/>
                    </a:lnTo>
                    <a:lnTo>
                      <a:pt x="6834" y="8651"/>
                    </a:lnTo>
                    <a:lnTo>
                      <a:pt x="6826" y="8661"/>
                    </a:lnTo>
                    <a:lnTo>
                      <a:pt x="6817" y="8669"/>
                    </a:lnTo>
                    <a:lnTo>
                      <a:pt x="6807" y="8678"/>
                    </a:lnTo>
                    <a:lnTo>
                      <a:pt x="6797" y="8685"/>
                    </a:lnTo>
                    <a:lnTo>
                      <a:pt x="6787" y="8692"/>
                    </a:lnTo>
                    <a:lnTo>
                      <a:pt x="6777" y="8700"/>
                    </a:lnTo>
                    <a:lnTo>
                      <a:pt x="6766" y="8706"/>
                    </a:lnTo>
                    <a:lnTo>
                      <a:pt x="6755" y="8712"/>
                    </a:lnTo>
                    <a:lnTo>
                      <a:pt x="6744" y="8717"/>
                    </a:lnTo>
                    <a:lnTo>
                      <a:pt x="6732" y="8722"/>
                    </a:lnTo>
                    <a:lnTo>
                      <a:pt x="6720" y="8726"/>
                    </a:lnTo>
                    <a:lnTo>
                      <a:pt x="6707" y="8731"/>
                    </a:lnTo>
                    <a:lnTo>
                      <a:pt x="6694" y="8734"/>
                    </a:lnTo>
                    <a:lnTo>
                      <a:pt x="6682" y="8736"/>
                    </a:lnTo>
                    <a:lnTo>
                      <a:pt x="6669" y="8739"/>
                    </a:lnTo>
                    <a:lnTo>
                      <a:pt x="6655" y="8741"/>
                    </a:lnTo>
                    <a:lnTo>
                      <a:pt x="6642" y="8742"/>
                    </a:lnTo>
                    <a:lnTo>
                      <a:pt x="6628" y="8742"/>
                    </a:lnTo>
                    <a:lnTo>
                      <a:pt x="704" y="8742"/>
                    </a:lnTo>
                    <a:lnTo>
                      <a:pt x="691" y="8742"/>
                    </a:lnTo>
                    <a:lnTo>
                      <a:pt x="678" y="8741"/>
                    </a:lnTo>
                    <a:lnTo>
                      <a:pt x="664" y="8739"/>
                    </a:lnTo>
                    <a:lnTo>
                      <a:pt x="651" y="8736"/>
                    </a:lnTo>
                    <a:lnTo>
                      <a:pt x="638" y="8734"/>
                    </a:lnTo>
                    <a:lnTo>
                      <a:pt x="625" y="8731"/>
                    </a:lnTo>
                    <a:lnTo>
                      <a:pt x="613" y="8726"/>
                    </a:lnTo>
                    <a:lnTo>
                      <a:pt x="601" y="8722"/>
                    </a:lnTo>
                    <a:lnTo>
                      <a:pt x="589" y="8717"/>
                    </a:lnTo>
                    <a:lnTo>
                      <a:pt x="578" y="8712"/>
                    </a:lnTo>
                    <a:lnTo>
                      <a:pt x="566" y="8706"/>
                    </a:lnTo>
                    <a:lnTo>
                      <a:pt x="556" y="8700"/>
                    </a:lnTo>
                    <a:lnTo>
                      <a:pt x="544" y="8692"/>
                    </a:lnTo>
                    <a:lnTo>
                      <a:pt x="534" y="8685"/>
                    </a:lnTo>
                    <a:lnTo>
                      <a:pt x="524" y="8678"/>
                    </a:lnTo>
                    <a:lnTo>
                      <a:pt x="516" y="8669"/>
                    </a:lnTo>
                    <a:lnTo>
                      <a:pt x="507" y="8661"/>
                    </a:lnTo>
                    <a:lnTo>
                      <a:pt x="498" y="8651"/>
                    </a:lnTo>
                    <a:lnTo>
                      <a:pt x="490" y="8642"/>
                    </a:lnTo>
                    <a:lnTo>
                      <a:pt x="483" y="8632"/>
                    </a:lnTo>
                    <a:lnTo>
                      <a:pt x="476" y="8622"/>
                    </a:lnTo>
                    <a:lnTo>
                      <a:pt x="469" y="8612"/>
                    </a:lnTo>
                    <a:lnTo>
                      <a:pt x="463" y="8601"/>
                    </a:lnTo>
                    <a:lnTo>
                      <a:pt x="458" y="8590"/>
                    </a:lnTo>
                    <a:lnTo>
                      <a:pt x="454" y="8579"/>
                    </a:lnTo>
                    <a:lnTo>
                      <a:pt x="449" y="8568"/>
                    </a:lnTo>
                    <a:lnTo>
                      <a:pt x="446" y="8556"/>
                    </a:lnTo>
                    <a:lnTo>
                      <a:pt x="442" y="8543"/>
                    </a:lnTo>
                    <a:lnTo>
                      <a:pt x="440" y="8531"/>
                    </a:lnTo>
                    <a:lnTo>
                      <a:pt x="439" y="8519"/>
                    </a:lnTo>
                    <a:lnTo>
                      <a:pt x="438" y="8507"/>
                    </a:lnTo>
                    <a:lnTo>
                      <a:pt x="437" y="8494"/>
                    </a:lnTo>
                    <a:lnTo>
                      <a:pt x="437" y="7907"/>
                    </a:lnTo>
                    <a:lnTo>
                      <a:pt x="438" y="7894"/>
                    </a:lnTo>
                    <a:lnTo>
                      <a:pt x="439" y="7882"/>
                    </a:lnTo>
                    <a:lnTo>
                      <a:pt x="440" y="7870"/>
                    </a:lnTo>
                    <a:lnTo>
                      <a:pt x="442" y="7858"/>
                    </a:lnTo>
                    <a:lnTo>
                      <a:pt x="446" y="7846"/>
                    </a:lnTo>
                    <a:lnTo>
                      <a:pt x="449" y="7833"/>
                    </a:lnTo>
                    <a:lnTo>
                      <a:pt x="454" y="7822"/>
                    </a:lnTo>
                    <a:lnTo>
                      <a:pt x="458" y="7811"/>
                    </a:lnTo>
                    <a:lnTo>
                      <a:pt x="463" y="7800"/>
                    </a:lnTo>
                    <a:lnTo>
                      <a:pt x="469" y="7789"/>
                    </a:lnTo>
                    <a:lnTo>
                      <a:pt x="476" y="7779"/>
                    </a:lnTo>
                    <a:lnTo>
                      <a:pt x="483" y="7769"/>
                    </a:lnTo>
                    <a:lnTo>
                      <a:pt x="490" y="7759"/>
                    </a:lnTo>
                    <a:lnTo>
                      <a:pt x="498" y="7750"/>
                    </a:lnTo>
                    <a:lnTo>
                      <a:pt x="507" y="7740"/>
                    </a:lnTo>
                    <a:lnTo>
                      <a:pt x="516" y="7732"/>
                    </a:lnTo>
                    <a:lnTo>
                      <a:pt x="524" y="7723"/>
                    </a:lnTo>
                    <a:lnTo>
                      <a:pt x="534" y="7716"/>
                    </a:lnTo>
                    <a:lnTo>
                      <a:pt x="544" y="7709"/>
                    </a:lnTo>
                    <a:lnTo>
                      <a:pt x="556" y="7701"/>
                    </a:lnTo>
                    <a:lnTo>
                      <a:pt x="566" y="7696"/>
                    </a:lnTo>
                    <a:lnTo>
                      <a:pt x="578" y="7689"/>
                    </a:lnTo>
                    <a:lnTo>
                      <a:pt x="589" y="7684"/>
                    </a:lnTo>
                    <a:lnTo>
                      <a:pt x="601" y="7679"/>
                    </a:lnTo>
                    <a:lnTo>
                      <a:pt x="613" y="7675"/>
                    </a:lnTo>
                    <a:lnTo>
                      <a:pt x="625" y="7670"/>
                    </a:lnTo>
                    <a:lnTo>
                      <a:pt x="638" y="7667"/>
                    </a:lnTo>
                    <a:lnTo>
                      <a:pt x="651" y="7665"/>
                    </a:lnTo>
                    <a:lnTo>
                      <a:pt x="664" y="7662"/>
                    </a:lnTo>
                    <a:lnTo>
                      <a:pt x="678" y="7660"/>
                    </a:lnTo>
                    <a:lnTo>
                      <a:pt x="691" y="7659"/>
                    </a:lnTo>
                    <a:lnTo>
                      <a:pt x="704" y="7659"/>
                    </a:lnTo>
                    <a:close/>
                    <a:moveTo>
                      <a:pt x="704" y="6477"/>
                    </a:moveTo>
                    <a:lnTo>
                      <a:pt x="6628" y="6477"/>
                    </a:lnTo>
                    <a:lnTo>
                      <a:pt x="6642" y="6477"/>
                    </a:lnTo>
                    <a:lnTo>
                      <a:pt x="6655" y="6478"/>
                    </a:lnTo>
                    <a:lnTo>
                      <a:pt x="6669" y="6480"/>
                    </a:lnTo>
                    <a:lnTo>
                      <a:pt x="6682" y="6482"/>
                    </a:lnTo>
                    <a:lnTo>
                      <a:pt x="6694" y="6484"/>
                    </a:lnTo>
                    <a:lnTo>
                      <a:pt x="6707" y="6488"/>
                    </a:lnTo>
                    <a:lnTo>
                      <a:pt x="6720" y="6492"/>
                    </a:lnTo>
                    <a:lnTo>
                      <a:pt x="6732" y="6497"/>
                    </a:lnTo>
                    <a:lnTo>
                      <a:pt x="6744" y="6501"/>
                    </a:lnTo>
                    <a:lnTo>
                      <a:pt x="6755" y="6506"/>
                    </a:lnTo>
                    <a:lnTo>
                      <a:pt x="6766" y="6513"/>
                    </a:lnTo>
                    <a:lnTo>
                      <a:pt x="6777" y="6519"/>
                    </a:lnTo>
                    <a:lnTo>
                      <a:pt x="6787" y="6526"/>
                    </a:lnTo>
                    <a:lnTo>
                      <a:pt x="6797" y="6533"/>
                    </a:lnTo>
                    <a:lnTo>
                      <a:pt x="6807" y="6541"/>
                    </a:lnTo>
                    <a:lnTo>
                      <a:pt x="6817" y="6550"/>
                    </a:lnTo>
                    <a:lnTo>
                      <a:pt x="6826" y="6559"/>
                    </a:lnTo>
                    <a:lnTo>
                      <a:pt x="6834" y="6568"/>
                    </a:lnTo>
                    <a:lnTo>
                      <a:pt x="6842" y="6576"/>
                    </a:lnTo>
                    <a:lnTo>
                      <a:pt x="6849" y="6586"/>
                    </a:lnTo>
                    <a:lnTo>
                      <a:pt x="6856" y="6596"/>
                    </a:lnTo>
                    <a:lnTo>
                      <a:pt x="6863" y="6606"/>
                    </a:lnTo>
                    <a:lnTo>
                      <a:pt x="6868" y="6617"/>
                    </a:lnTo>
                    <a:lnTo>
                      <a:pt x="6874" y="6629"/>
                    </a:lnTo>
                    <a:lnTo>
                      <a:pt x="6879" y="6640"/>
                    </a:lnTo>
                    <a:lnTo>
                      <a:pt x="6883" y="6651"/>
                    </a:lnTo>
                    <a:lnTo>
                      <a:pt x="6887" y="6663"/>
                    </a:lnTo>
                    <a:lnTo>
                      <a:pt x="6889" y="6675"/>
                    </a:lnTo>
                    <a:lnTo>
                      <a:pt x="6893" y="6687"/>
                    </a:lnTo>
                    <a:lnTo>
                      <a:pt x="6894" y="6700"/>
                    </a:lnTo>
                    <a:lnTo>
                      <a:pt x="6895" y="6712"/>
                    </a:lnTo>
                    <a:lnTo>
                      <a:pt x="6895" y="6725"/>
                    </a:lnTo>
                    <a:lnTo>
                      <a:pt x="6895" y="7312"/>
                    </a:lnTo>
                    <a:lnTo>
                      <a:pt x="6895" y="7324"/>
                    </a:lnTo>
                    <a:lnTo>
                      <a:pt x="6894" y="7336"/>
                    </a:lnTo>
                    <a:lnTo>
                      <a:pt x="6893" y="7350"/>
                    </a:lnTo>
                    <a:lnTo>
                      <a:pt x="6889" y="7362"/>
                    </a:lnTo>
                    <a:lnTo>
                      <a:pt x="6887" y="7373"/>
                    </a:lnTo>
                    <a:lnTo>
                      <a:pt x="6883" y="7385"/>
                    </a:lnTo>
                    <a:lnTo>
                      <a:pt x="6879" y="7396"/>
                    </a:lnTo>
                    <a:lnTo>
                      <a:pt x="6874" y="7407"/>
                    </a:lnTo>
                    <a:lnTo>
                      <a:pt x="6868" y="7418"/>
                    </a:lnTo>
                    <a:lnTo>
                      <a:pt x="6863" y="7429"/>
                    </a:lnTo>
                    <a:lnTo>
                      <a:pt x="6856" y="7439"/>
                    </a:lnTo>
                    <a:lnTo>
                      <a:pt x="6849" y="7449"/>
                    </a:lnTo>
                    <a:lnTo>
                      <a:pt x="6842" y="7459"/>
                    </a:lnTo>
                    <a:lnTo>
                      <a:pt x="6834" y="7469"/>
                    </a:lnTo>
                    <a:lnTo>
                      <a:pt x="6826" y="7478"/>
                    </a:lnTo>
                    <a:lnTo>
                      <a:pt x="6817" y="7486"/>
                    </a:lnTo>
                    <a:lnTo>
                      <a:pt x="6807" y="7495"/>
                    </a:lnTo>
                    <a:lnTo>
                      <a:pt x="6797" y="7503"/>
                    </a:lnTo>
                    <a:lnTo>
                      <a:pt x="6787" y="7510"/>
                    </a:lnTo>
                    <a:lnTo>
                      <a:pt x="6777" y="7517"/>
                    </a:lnTo>
                    <a:lnTo>
                      <a:pt x="6766" y="7524"/>
                    </a:lnTo>
                    <a:lnTo>
                      <a:pt x="6755" y="7529"/>
                    </a:lnTo>
                    <a:lnTo>
                      <a:pt x="6744" y="7535"/>
                    </a:lnTo>
                    <a:lnTo>
                      <a:pt x="6732" y="7539"/>
                    </a:lnTo>
                    <a:lnTo>
                      <a:pt x="6720" y="7544"/>
                    </a:lnTo>
                    <a:lnTo>
                      <a:pt x="6707" y="7548"/>
                    </a:lnTo>
                    <a:lnTo>
                      <a:pt x="6694" y="7552"/>
                    </a:lnTo>
                    <a:lnTo>
                      <a:pt x="6682" y="7554"/>
                    </a:lnTo>
                    <a:lnTo>
                      <a:pt x="6669" y="7556"/>
                    </a:lnTo>
                    <a:lnTo>
                      <a:pt x="6655" y="7558"/>
                    </a:lnTo>
                    <a:lnTo>
                      <a:pt x="6642" y="7559"/>
                    </a:lnTo>
                    <a:lnTo>
                      <a:pt x="6628" y="7559"/>
                    </a:lnTo>
                    <a:lnTo>
                      <a:pt x="704" y="7559"/>
                    </a:lnTo>
                    <a:lnTo>
                      <a:pt x="691" y="7559"/>
                    </a:lnTo>
                    <a:lnTo>
                      <a:pt x="678" y="7558"/>
                    </a:lnTo>
                    <a:lnTo>
                      <a:pt x="664" y="7556"/>
                    </a:lnTo>
                    <a:lnTo>
                      <a:pt x="651" y="7554"/>
                    </a:lnTo>
                    <a:lnTo>
                      <a:pt x="638" y="7552"/>
                    </a:lnTo>
                    <a:lnTo>
                      <a:pt x="625" y="7548"/>
                    </a:lnTo>
                    <a:lnTo>
                      <a:pt x="613" y="7544"/>
                    </a:lnTo>
                    <a:lnTo>
                      <a:pt x="601" y="7539"/>
                    </a:lnTo>
                    <a:lnTo>
                      <a:pt x="589" y="7535"/>
                    </a:lnTo>
                    <a:lnTo>
                      <a:pt x="578" y="7529"/>
                    </a:lnTo>
                    <a:lnTo>
                      <a:pt x="566" y="7524"/>
                    </a:lnTo>
                    <a:lnTo>
                      <a:pt x="556" y="7517"/>
                    </a:lnTo>
                    <a:lnTo>
                      <a:pt x="544" y="7510"/>
                    </a:lnTo>
                    <a:lnTo>
                      <a:pt x="534" y="7503"/>
                    </a:lnTo>
                    <a:lnTo>
                      <a:pt x="524" y="7495"/>
                    </a:lnTo>
                    <a:lnTo>
                      <a:pt x="516" y="7486"/>
                    </a:lnTo>
                    <a:lnTo>
                      <a:pt x="507" y="7478"/>
                    </a:lnTo>
                    <a:lnTo>
                      <a:pt x="498" y="7469"/>
                    </a:lnTo>
                    <a:lnTo>
                      <a:pt x="490" y="7459"/>
                    </a:lnTo>
                    <a:lnTo>
                      <a:pt x="483" y="7449"/>
                    </a:lnTo>
                    <a:lnTo>
                      <a:pt x="476" y="7439"/>
                    </a:lnTo>
                    <a:lnTo>
                      <a:pt x="469" y="7429"/>
                    </a:lnTo>
                    <a:lnTo>
                      <a:pt x="463" y="7418"/>
                    </a:lnTo>
                    <a:lnTo>
                      <a:pt x="458" y="7407"/>
                    </a:lnTo>
                    <a:lnTo>
                      <a:pt x="454" y="7396"/>
                    </a:lnTo>
                    <a:lnTo>
                      <a:pt x="449" y="7385"/>
                    </a:lnTo>
                    <a:lnTo>
                      <a:pt x="446" y="7373"/>
                    </a:lnTo>
                    <a:lnTo>
                      <a:pt x="442" y="7362"/>
                    </a:lnTo>
                    <a:lnTo>
                      <a:pt x="440" y="7350"/>
                    </a:lnTo>
                    <a:lnTo>
                      <a:pt x="439" y="7336"/>
                    </a:lnTo>
                    <a:lnTo>
                      <a:pt x="438" y="7324"/>
                    </a:lnTo>
                    <a:lnTo>
                      <a:pt x="437" y="7312"/>
                    </a:lnTo>
                    <a:lnTo>
                      <a:pt x="437" y="6725"/>
                    </a:lnTo>
                    <a:lnTo>
                      <a:pt x="438" y="6712"/>
                    </a:lnTo>
                    <a:lnTo>
                      <a:pt x="439" y="6700"/>
                    </a:lnTo>
                    <a:lnTo>
                      <a:pt x="440" y="6687"/>
                    </a:lnTo>
                    <a:lnTo>
                      <a:pt x="442" y="6675"/>
                    </a:lnTo>
                    <a:lnTo>
                      <a:pt x="446" y="6663"/>
                    </a:lnTo>
                    <a:lnTo>
                      <a:pt x="449" y="6651"/>
                    </a:lnTo>
                    <a:lnTo>
                      <a:pt x="454" y="6640"/>
                    </a:lnTo>
                    <a:lnTo>
                      <a:pt x="458" y="6629"/>
                    </a:lnTo>
                    <a:lnTo>
                      <a:pt x="463" y="6617"/>
                    </a:lnTo>
                    <a:lnTo>
                      <a:pt x="469" y="6606"/>
                    </a:lnTo>
                    <a:lnTo>
                      <a:pt x="476" y="6596"/>
                    </a:lnTo>
                    <a:lnTo>
                      <a:pt x="483" y="6586"/>
                    </a:lnTo>
                    <a:lnTo>
                      <a:pt x="490" y="6576"/>
                    </a:lnTo>
                    <a:lnTo>
                      <a:pt x="498" y="6568"/>
                    </a:lnTo>
                    <a:lnTo>
                      <a:pt x="507" y="6559"/>
                    </a:lnTo>
                    <a:lnTo>
                      <a:pt x="516" y="6550"/>
                    </a:lnTo>
                    <a:lnTo>
                      <a:pt x="524" y="6541"/>
                    </a:lnTo>
                    <a:lnTo>
                      <a:pt x="534" y="6533"/>
                    </a:lnTo>
                    <a:lnTo>
                      <a:pt x="544" y="6526"/>
                    </a:lnTo>
                    <a:lnTo>
                      <a:pt x="556" y="6519"/>
                    </a:lnTo>
                    <a:lnTo>
                      <a:pt x="566" y="6513"/>
                    </a:lnTo>
                    <a:lnTo>
                      <a:pt x="578" y="6506"/>
                    </a:lnTo>
                    <a:lnTo>
                      <a:pt x="589" y="6501"/>
                    </a:lnTo>
                    <a:lnTo>
                      <a:pt x="601" y="6497"/>
                    </a:lnTo>
                    <a:lnTo>
                      <a:pt x="613" y="6492"/>
                    </a:lnTo>
                    <a:lnTo>
                      <a:pt x="625" y="6488"/>
                    </a:lnTo>
                    <a:lnTo>
                      <a:pt x="638" y="6484"/>
                    </a:lnTo>
                    <a:lnTo>
                      <a:pt x="651" y="6482"/>
                    </a:lnTo>
                    <a:lnTo>
                      <a:pt x="664" y="6480"/>
                    </a:lnTo>
                    <a:lnTo>
                      <a:pt x="678" y="6478"/>
                    </a:lnTo>
                    <a:lnTo>
                      <a:pt x="691" y="6477"/>
                    </a:lnTo>
                    <a:lnTo>
                      <a:pt x="704" y="6477"/>
                    </a:lnTo>
                    <a:close/>
                    <a:moveTo>
                      <a:pt x="704" y="5294"/>
                    </a:moveTo>
                    <a:lnTo>
                      <a:pt x="6628" y="5294"/>
                    </a:lnTo>
                    <a:lnTo>
                      <a:pt x="6642" y="5295"/>
                    </a:lnTo>
                    <a:lnTo>
                      <a:pt x="6655" y="5295"/>
                    </a:lnTo>
                    <a:lnTo>
                      <a:pt x="6669" y="5297"/>
                    </a:lnTo>
                    <a:lnTo>
                      <a:pt x="6682" y="5299"/>
                    </a:lnTo>
                    <a:lnTo>
                      <a:pt x="6694" y="5302"/>
                    </a:lnTo>
                    <a:lnTo>
                      <a:pt x="6707" y="5305"/>
                    </a:lnTo>
                    <a:lnTo>
                      <a:pt x="6720" y="5309"/>
                    </a:lnTo>
                    <a:lnTo>
                      <a:pt x="6732" y="5314"/>
                    </a:lnTo>
                    <a:lnTo>
                      <a:pt x="6744" y="5318"/>
                    </a:lnTo>
                    <a:lnTo>
                      <a:pt x="6755" y="5324"/>
                    </a:lnTo>
                    <a:lnTo>
                      <a:pt x="6766" y="5331"/>
                    </a:lnTo>
                    <a:lnTo>
                      <a:pt x="6777" y="5337"/>
                    </a:lnTo>
                    <a:lnTo>
                      <a:pt x="6787" y="5344"/>
                    </a:lnTo>
                    <a:lnTo>
                      <a:pt x="6797" y="5351"/>
                    </a:lnTo>
                    <a:lnTo>
                      <a:pt x="6807" y="5358"/>
                    </a:lnTo>
                    <a:lnTo>
                      <a:pt x="6817" y="5367"/>
                    </a:lnTo>
                    <a:lnTo>
                      <a:pt x="6826" y="5376"/>
                    </a:lnTo>
                    <a:lnTo>
                      <a:pt x="6834" y="5385"/>
                    </a:lnTo>
                    <a:lnTo>
                      <a:pt x="6842" y="5394"/>
                    </a:lnTo>
                    <a:lnTo>
                      <a:pt x="6849" y="5404"/>
                    </a:lnTo>
                    <a:lnTo>
                      <a:pt x="6856" y="5414"/>
                    </a:lnTo>
                    <a:lnTo>
                      <a:pt x="6863" y="5424"/>
                    </a:lnTo>
                    <a:lnTo>
                      <a:pt x="6868" y="5435"/>
                    </a:lnTo>
                    <a:lnTo>
                      <a:pt x="6874" y="5446"/>
                    </a:lnTo>
                    <a:lnTo>
                      <a:pt x="6879" y="5457"/>
                    </a:lnTo>
                    <a:lnTo>
                      <a:pt x="6883" y="5468"/>
                    </a:lnTo>
                    <a:lnTo>
                      <a:pt x="6887" y="5480"/>
                    </a:lnTo>
                    <a:lnTo>
                      <a:pt x="6889" y="5493"/>
                    </a:lnTo>
                    <a:lnTo>
                      <a:pt x="6893" y="5505"/>
                    </a:lnTo>
                    <a:lnTo>
                      <a:pt x="6894" y="5517"/>
                    </a:lnTo>
                    <a:lnTo>
                      <a:pt x="6895" y="5529"/>
                    </a:lnTo>
                    <a:lnTo>
                      <a:pt x="6895" y="5542"/>
                    </a:lnTo>
                    <a:lnTo>
                      <a:pt x="6895" y="6129"/>
                    </a:lnTo>
                    <a:lnTo>
                      <a:pt x="6895" y="6142"/>
                    </a:lnTo>
                    <a:lnTo>
                      <a:pt x="6894" y="6155"/>
                    </a:lnTo>
                    <a:lnTo>
                      <a:pt x="6893" y="6167"/>
                    </a:lnTo>
                    <a:lnTo>
                      <a:pt x="6889" y="6179"/>
                    </a:lnTo>
                    <a:lnTo>
                      <a:pt x="6887" y="6190"/>
                    </a:lnTo>
                    <a:lnTo>
                      <a:pt x="6883" y="6203"/>
                    </a:lnTo>
                    <a:lnTo>
                      <a:pt x="6879" y="6214"/>
                    </a:lnTo>
                    <a:lnTo>
                      <a:pt x="6874" y="6226"/>
                    </a:lnTo>
                    <a:lnTo>
                      <a:pt x="6868" y="6236"/>
                    </a:lnTo>
                    <a:lnTo>
                      <a:pt x="6863" y="6247"/>
                    </a:lnTo>
                    <a:lnTo>
                      <a:pt x="6856" y="6257"/>
                    </a:lnTo>
                    <a:lnTo>
                      <a:pt x="6849" y="6267"/>
                    </a:lnTo>
                    <a:lnTo>
                      <a:pt x="6842" y="6277"/>
                    </a:lnTo>
                    <a:lnTo>
                      <a:pt x="6834" y="6287"/>
                    </a:lnTo>
                    <a:lnTo>
                      <a:pt x="6826" y="6296"/>
                    </a:lnTo>
                    <a:lnTo>
                      <a:pt x="6817" y="6305"/>
                    </a:lnTo>
                    <a:lnTo>
                      <a:pt x="6807" y="6312"/>
                    </a:lnTo>
                    <a:lnTo>
                      <a:pt x="6797" y="6320"/>
                    </a:lnTo>
                    <a:lnTo>
                      <a:pt x="6787" y="6328"/>
                    </a:lnTo>
                    <a:lnTo>
                      <a:pt x="6777" y="6335"/>
                    </a:lnTo>
                    <a:lnTo>
                      <a:pt x="6766" y="6341"/>
                    </a:lnTo>
                    <a:lnTo>
                      <a:pt x="6755" y="6347"/>
                    </a:lnTo>
                    <a:lnTo>
                      <a:pt x="6744" y="6352"/>
                    </a:lnTo>
                    <a:lnTo>
                      <a:pt x="6732" y="6358"/>
                    </a:lnTo>
                    <a:lnTo>
                      <a:pt x="6720" y="6362"/>
                    </a:lnTo>
                    <a:lnTo>
                      <a:pt x="6707" y="6366"/>
                    </a:lnTo>
                    <a:lnTo>
                      <a:pt x="6694" y="6369"/>
                    </a:lnTo>
                    <a:lnTo>
                      <a:pt x="6682" y="6372"/>
                    </a:lnTo>
                    <a:lnTo>
                      <a:pt x="6669" y="6374"/>
                    </a:lnTo>
                    <a:lnTo>
                      <a:pt x="6655" y="6376"/>
                    </a:lnTo>
                    <a:lnTo>
                      <a:pt x="6642" y="6377"/>
                    </a:lnTo>
                    <a:lnTo>
                      <a:pt x="6628" y="6377"/>
                    </a:lnTo>
                    <a:lnTo>
                      <a:pt x="704" y="6377"/>
                    </a:lnTo>
                    <a:lnTo>
                      <a:pt x="691" y="6377"/>
                    </a:lnTo>
                    <a:lnTo>
                      <a:pt x="678" y="6376"/>
                    </a:lnTo>
                    <a:lnTo>
                      <a:pt x="664" y="6374"/>
                    </a:lnTo>
                    <a:lnTo>
                      <a:pt x="651" y="6372"/>
                    </a:lnTo>
                    <a:lnTo>
                      <a:pt x="638" y="6369"/>
                    </a:lnTo>
                    <a:lnTo>
                      <a:pt x="625" y="6366"/>
                    </a:lnTo>
                    <a:lnTo>
                      <a:pt x="613" y="6362"/>
                    </a:lnTo>
                    <a:lnTo>
                      <a:pt x="601" y="6358"/>
                    </a:lnTo>
                    <a:lnTo>
                      <a:pt x="589" y="6352"/>
                    </a:lnTo>
                    <a:lnTo>
                      <a:pt x="578" y="6347"/>
                    </a:lnTo>
                    <a:lnTo>
                      <a:pt x="566" y="6341"/>
                    </a:lnTo>
                    <a:lnTo>
                      <a:pt x="556" y="6335"/>
                    </a:lnTo>
                    <a:lnTo>
                      <a:pt x="544" y="6328"/>
                    </a:lnTo>
                    <a:lnTo>
                      <a:pt x="534" y="6320"/>
                    </a:lnTo>
                    <a:lnTo>
                      <a:pt x="524" y="6312"/>
                    </a:lnTo>
                    <a:lnTo>
                      <a:pt x="516" y="6305"/>
                    </a:lnTo>
                    <a:lnTo>
                      <a:pt x="507" y="6296"/>
                    </a:lnTo>
                    <a:lnTo>
                      <a:pt x="498" y="6287"/>
                    </a:lnTo>
                    <a:lnTo>
                      <a:pt x="490" y="6277"/>
                    </a:lnTo>
                    <a:lnTo>
                      <a:pt x="483" y="6267"/>
                    </a:lnTo>
                    <a:lnTo>
                      <a:pt x="476" y="6257"/>
                    </a:lnTo>
                    <a:lnTo>
                      <a:pt x="469" y="6247"/>
                    </a:lnTo>
                    <a:lnTo>
                      <a:pt x="463" y="6236"/>
                    </a:lnTo>
                    <a:lnTo>
                      <a:pt x="458" y="6226"/>
                    </a:lnTo>
                    <a:lnTo>
                      <a:pt x="454" y="6214"/>
                    </a:lnTo>
                    <a:lnTo>
                      <a:pt x="449" y="6203"/>
                    </a:lnTo>
                    <a:lnTo>
                      <a:pt x="446" y="6190"/>
                    </a:lnTo>
                    <a:lnTo>
                      <a:pt x="442" y="6179"/>
                    </a:lnTo>
                    <a:lnTo>
                      <a:pt x="440" y="6167"/>
                    </a:lnTo>
                    <a:lnTo>
                      <a:pt x="439" y="6155"/>
                    </a:lnTo>
                    <a:lnTo>
                      <a:pt x="438" y="6142"/>
                    </a:lnTo>
                    <a:lnTo>
                      <a:pt x="437" y="6129"/>
                    </a:lnTo>
                    <a:lnTo>
                      <a:pt x="437" y="5542"/>
                    </a:lnTo>
                    <a:lnTo>
                      <a:pt x="438" y="5529"/>
                    </a:lnTo>
                    <a:lnTo>
                      <a:pt x="439" y="5517"/>
                    </a:lnTo>
                    <a:lnTo>
                      <a:pt x="440" y="5505"/>
                    </a:lnTo>
                    <a:lnTo>
                      <a:pt x="442" y="5493"/>
                    </a:lnTo>
                    <a:lnTo>
                      <a:pt x="446" y="5480"/>
                    </a:lnTo>
                    <a:lnTo>
                      <a:pt x="449" y="5468"/>
                    </a:lnTo>
                    <a:lnTo>
                      <a:pt x="454" y="5457"/>
                    </a:lnTo>
                    <a:lnTo>
                      <a:pt x="458" y="5446"/>
                    </a:lnTo>
                    <a:lnTo>
                      <a:pt x="463" y="5435"/>
                    </a:lnTo>
                    <a:lnTo>
                      <a:pt x="469" y="5424"/>
                    </a:lnTo>
                    <a:lnTo>
                      <a:pt x="476" y="5414"/>
                    </a:lnTo>
                    <a:lnTo>
                      <a:pt x="483" y="5404"/>
                    </a:lnTo>
                    <a:lnTo>
                      <a:pt x="490" y="5394"/>
                    </a:lnTo>
                    <a:lnTo>
                      <a:pt x="498" y="5385"/>
                    </a:lnTo>
                    <a:lnTo>
                      <a:pt x="507" y="5376"/>
                    </a:lnTo>
                    <a:lnTo>
                      <a:pt x="516" y="5367"/>
                    </a:lnTo>
                    <a:lnTo>
                      <a:pt x="524" y="5358"/>
                    </a:lnTo>
                    <a:lnTo>
                      <a:pt x="534" y="5351"/>
                    </a:lnTo>
                    <a:lnTo>
                      <a:pt x="544" y="5344"/>
                    </a:lnTo>
                    <a:lnTo>
                      <a:pt x="556" y="5337"/>
                    </a:lnTo>
                    <a:lnTo>
                      <a:pt x="566" y="5331"/>
                    </a:lnTo>
                    <a:lnTo>
                      <a:pt x="578" y="5324"/>
                    </a:lnTo>
                    <a:lnTo>
                      <a:pt x="589" y="5318"/>
                    </a:lnTo>
                    <a:lnTo>
                      <a:pt x="601" y="5314"/>
                    </a:lnTo>
                    <a:lnTo>
                      <a:pt x="613" y="5309"/>
                    </a:lnTo>
                    <a:lnTo>
                      <a:pt x="625" y="5305"/>
                    </a:lnTo>
                    <a:lnTo>
                      <a:pt x="638" y="5302"/>
                    </a:lnTo>
                    <a:lnTo>
                      <a:pt x="651" y="5299"/>
                    </a:lnTo>
                    <a:lnTo>
                      <a:pt x="664" y="5297"/>
                    </a:lnTo>
                    <a:lnTo>
                      <a:pt x="678" y="5295"/>
                    </a:lnTo>
                    <a:lnTo>
                      <a:pt x="691" y="5295"/>
                    </a:lnTo>
                    <a:lnTo>
                      <a:pt x="704" y="5294"/>
                    </a:lnTo>
                    <a:close/>
                    <a:moveTo>
                      <a:pt x="704" y="4111"/>
                    </a:moveTo>
                    <a:lnTo>
                      <a:pt x="6628" y="4111"/>
                    </a:lnTo>
                    <a:lnTo>
                      <a:pt x="6642" y="4112"/>
                    </a:lnTo>
                    <a:lnTo>
                      <a:pt x="6655" y="4112"/>
                    </a:lnTo>
                    <a:lnTo>
                      <a:pt x="6669" y="4115"/>
                    </a:lnTo>
                    <a:lnTo>
                      <a:pt x="6682" y="4117"/>
                    </a:lnTo>
                    <a:lnTo>
                      <a:pt x="6694" y="4119"/>
                    </a:lnTo>
                    <a:lnTo>
                      <a:pt x="6707" y="4122"/>
                    </a:lnTo>
                    <a:lnTo>
                      <a:pt x="6720" y="4127"/>
                    </a:lnTo>
                    <a:lnTo>
                      <a:pt x="6732" y="4131"/>
                    </a:lnTo>
                    <a:lnTo>
                      <a:pt x="6744" y="4136"/>
                    </a:lnTo>
                    <a:lnTo>
                      <a:pt x="6755" y="4141"/>
                    </a:lnTo>
                    <a:lnTo>
                      <a:pt x="6766" y="4148"/>
                    </a:lnTo>
                    <a:lnTo>
                      <a:pt x="6777" y="4155"/>
                    </a:lnTo>
                    <a:lnTo>
                      <a:pt x="6787" y="4161"/>
                    </a:lnTo>
                    <a:lnTo>
                      <a:pt x="6797" y="4169"/>
                    </a:lnTo>
                    <a:lnTo>
                      <a:pt x="6807" y="4177"/>
                    </a:lnTo>
                    <a:lnTo>
                      <a:pt x="6817" y="4185"/>
                    </a:lnTo>
                    <a:lnTo>
                      <a:pt x="6826" y="4193"/>
                    </a:lnTo>
                    <a:lnTo>
                      <a:pt x="6834" y="4202"/>
                    </a:lnTo>
                    <a:lnTo>
                      <a:pt x="6842" y="4211"/>
                    </a:lnTo>
                    <a:lnTo>
                      <a:pt x="6849" y="4221"/>
                    </a:lnTo>
                    <a:lnTo>
                      <a:pt x="6856" y="4231"/>
                    </a:lnTo>
                    <a:lnTo>
                      <a:pt x="6863" y="4241"/>
                    </a:lnTo>
                    <a:lnTo>
                      <a:pt x="6868" y="4252"/>
                    </a:lnTo>
                    <a:lnTo>
                      <a:pt x="6874" y="4263"/>
                    </a:lnTo>
                    <a:lnTo>
                      <a:pt x="6879" y="4274"/>
                    </a:lnTo>
                    <a:lnTo>
                      <a:pt x="6883" y="4287"/>
                    </a:lnTo>
                    <a:lnTo>
                      <a:pt x="6887" y="4298"/>
                    </a:lnTo>
                    <a:lnTo>
                      <a:pt x="6889" y="4310"/>
                    </a:lnTo>
                    <a:lnTo>
                      <a:pt x="6893" y="4322"/>
                    </a:lnTo>
                    <a:lnTo>
                      <a:pt x="6894" y="4334"/>
                    </a:lnTo>
                    <a:lnTo>
                      <a:pt x="6895" y="4347"/>
                    </a:lnTo>
                    <a:lnTo>
                      <a:pt x="6895" y="4360"/>
                    </a:lnTo>
                    <a:lnTo>
                      <a:pt x="6895" y="4947"/>
                    </a:lnTo>
                    <a:lnTo>
                      <a:pt x="6895" y="4959"/>
                    </a:lnTo>
                    <a:lnTo>
                      <a:pt x="6894" y="4972"/>
                    </a:lnTo>
                    <a:lnTo>
                      <a:pt x="6893" y="4984"/>
                    </a:lnTo>
                    <a:lnTo>
                      <a:pt x="6889" y="4997"/>
                    </a:lnTo>
                    <a:lnTo>
                      <a:pt x="6887" y="5009"/>
                    </a:lnTo>
                    <a:lnTo>
                      <a:pt x="6883" y="5020"/>
                    </a:lnTo>
                    <a:lnTo>
                      <a:pt x="6879" y="5031"/>
                    </a:lnTo>
                    <a:lnTo>
                      <a:pt x="6874" y="5043"/>
                    </a:lnTo>
                    <a:lnTo>
                      <a:pt x="6868" y="5054"/>
                    </a:lnTo>
                    <a:lnTo>
                      <a:pt x="6863" y="5064"/>
                    </a:lnTo>
                    <a:lnTo>
                      <a:pt x="6856" y="5074"/>
                    </a:lnTo>
                    <a:lnTo>
                      <a:pt x="6849" y="5085"/>
                    </a:lnTo>
                    <a:lnTo>
                      <a:pt x="6842" y="5094"/>
                    </a:lnTo>
                    <a:lnTo>
                      <a:pt x="6834" y="5104"/>
                    </a:lnTo>
                    <a:lnTo>
                      <a:pt x="6826" y="5113"/>
                    </a:lnTo>
                    <a:lnTo>
                      <a:pt x="6817" y="5122"/>
                    </a:lnTo>
                    <a:lnTo>
                      <a:pt x="6807" y="5130"/>
                    </a:lnTo>
                    <a:lnTo>
                      <a:pt x="6797" y="5138"/>
                    </a:lnTo>
                    <a:lnTo>
                      <a:pt x="6787" y="5145"/>
                    </a:lnTo>
                    <a:lnTo>
                      <a:pt x="6777" y="5152"/>
                    </a:lnTo>
                    <a:lnTo>
                      <a:pt x="6766" y="5159"/>
                    </a:lnTo>
                    <a:lnTo>
                      <a:pt x="6755" y="5164"/>
                    </a:lnTo>
                    <a:lnTo>
                      <a:pt x="6744" y="5170"/>
                    </a:lnTo>
                    <a:lnTo>
                      <a:pt x="6732" y="5175"/>
                    </a:lnTo>
                    <a:lnTo>
                      <a:pt x="6720" y="5180"/>
                    </a:lnTo>
                    <a:lnTo>
                      <a:pt x="6707" y="5183"/>
                    </a:lnTo>
                    <a:lnTo>
                      <a:pt x="6694" y="5186"/>
                    </a:lnTo>
                    <a:lnTo>
                      <a:pt x="6682" y="5190"/>
                    </a:lnTo>
                    <a:lnTo>
                      <a:pt x="6669" y="5192"/>
                    </a:lnTo>
                    <a:lnTo>
                      <a:pt x="6655" y="5193"/>
                    </a:lnTo>
                    <a:lnTo>
                      <a:pt x="6642" y="5194"/>
                    </a:lnTo>
                    <a:lnTo>
                      <a:pt x="6628" y="5194"/>
                    </a:lnTo>
                    <a:lnTo>
                      <a:pt x="704" y="5194"/>
                    </a:lnTo>
                    <a:lnTo>
                      <a:pt x="691" y="5194"/>
                    </a:lnTo>
                    <a:lnTo>
                      <a:pt x="678" y="5193"/>
                    </a:lnTo>
                    <a:lnTo>
                      <a:pt x="664" y="5192"/>
                    </a:lnTo>
                    <a:lnTo>
                      <a:pt x="651" y="5190"/>
                    </a:lnTo>
                    <a:lnTo>
                      <a:pt x="638" y="5186"/>
                    </a:lnTo>
                    <a:lnTo>
                      <a:pt x="625" y="5183"/>
                    </a:lnTo>
                    <a:lnTo>
                      <a:pt x="613" y="5180"/>
                    </a:lnTo>
                    <a:lnTo>
                      <a:pt x="601" y="5175"/>
                    </a:lnTo>
                    <a:lnTo>
                      <a:pt x="589" y="5170"/>
                    </a:lnTo>
                    <a:lnTo>
                      <a:pt x="578" y="5164"/>
                    </a:lnTo>
                    <a:lnTo>
                      <a:pt x="566" y="5159"/>
                    </a:lnTo>
                    <a:lnTo>
                      <a:pt x="556" y="5152"/>
                    </a:lnTo>
                    <a:lnTo>
                      <a:pt x="544" y="5145"/>
                    </a:lnTo>
                    <a:lnTo>
                      <a:pt x="534" y="5138"/>
                    </a:lnTo>
                    <a:lnTo>
                      <a:pt x="524" y="5130"/>
                    </a:lnTo>
                    <a:lnTo>
                      <a:pt x="516" y="5122"/>
                    </a:lnTo>
                    <a:lnTo>
                      <a:pt x="507" y="5113"/>
                    </a:lnTo>
                    <a:lnTo>
                      <a:pt x="498" y="5104"/>
                    </a:lnTo>
                    <a:lnTo>
                      <a:pt x="490" y="5094"/>
                    </a:lnTo>
                    <a:lnTo>
                      <a:pt x="483" y="5085"/>
                    </a:lnTo>
                    <a:lnTo>
                      <a:pt x="476" y="5074"/>
                    </a:lnTo>
                    <a:lnTo>
                      <a:pt x="469" y="5064"/>
                    </a:lnTo>
                    <a:lnTo>
                      <a:pt x="463" y="5054"/>
                    </a:lnTo>
                    <a:lnTo>
                      <a:pt x="458" y="5043"/>
                    </a:lnTo>
                    <a:lnTo>
                      <a:pt x="454" y="5031"/>
                    </a:lnTo>
                    <a:lnTo>
                      <a:pt x="449" y="5020"/>
                    </a:lnTo>
                    <a:lnTo>
                      <a:pt x="446" y="5009"/>
                    </a:lnTo>
                    <a:lnTo>
                      <a:pt x="442" y="4997"/>
                    </a:lnTo>
                    <a:lnTo>
                      <a:pt x="440" y="4984"/>
                    </a:lnTo>
                    <a:lnTo>
                      <a:pt x="439" y="4972"/>
                    </a:lnTo>
                    <a:lnTo>
                      <a:pt x="438" y="4959"/>
                    </a:lnTo>
                    <a:lnTo>
                      <a:pt x="437" y="4947"/>
                    </a:lnTo>
                    <a:lnTo>
                      <a:pt x="437" y="4360"/>
                    </a:lnTo>
                    <a:lnTo>
                      <a:pt x="438" y="4347"/>
                    </a:lnTo>
                    <a:lnTo>
                      <a:pt x="439" y="4334"/>
                    </a:lnTo>
                    <a:lnTo>
                      <a:pt x="440" y="4322"/>
                    </a:lnTo>
                    <a:lnTo>
                      <a:pt x="442" y="4310"/>
                    </a:lnTo>
                    <a:lnTo>
                      <a:pt x="446" y="4298"/>
                    </a:lnTo>
                    <a:lnTo>
                      <a:pt x="449" y="4287"/>
                    </a:lnTo>
                    <a:lnTo>
                      <a:pt x="454" y="4274"/>
                    </a:lnTo>
                    <a:lnTo>
                      <a:pt x="458" y="4263"/>
                    </a:lnTo>
                    <a:lnTo>
                      <a:pt x="463" y="4252"/>
                    </a:lnTo>
                    <a:lnTo>
                      <a:pt x="469" y="4241"/>
                    </a:lnTo>
                    <a:lnTo>
                      <a:pt x="476" y="4231"/>
                    </a:lnTo>
                    <a:lnTo>
                      <a:pt x="483" y="4221"/>
                    </a:lnTo>
                    <a:lnTo>
                      <a:pt x="490" y="4211"/>
                    </a:lnTo>
                    <a:lnTo>
                      <a:pt x="498" y="4202"/>
                    </a:lnTo>
                    <a:lnTo>
                      <a:pt x="507" y="4193"/>
                    </a:lnTo>
                    <a:lnTo>
                      <a:pt x="516" y="4185"/>
                    </a:lnTo>
                    <a:lnTo>
                      <a:pt x="524" y="4177"/>
                    </a:lnTo>
                    <a:lnTo>
                      <a:pt x="534" y="4169"/>
                    </a:lnTo>
                    <a:lnTo>
                      <a:pt x="544" y="4161"/>
                    </a:lnTo>
                    <a:lnTo>
                      <a:pt x="556" y="4155"/>
                    </a:lnTo>
                    <a:lnTo>
                      <a:pt x="566" y="4148"/>
                    </a:lnTo>
                    <a:lnTo>
                      <a:pt x="578" y="4141"/>
                    </a:lnTo>
                    <a:lnTo>
                      <a:pt x="589" y="4136"/>
                    </a:lnTo>
                    <a:lnTo>
                      <a:pt x="601" y="4131"/>
                    </a:lnTo>
                    <a:lnTo>
                      <a:pt x="613" y="4127"/>
                    </a:lnTo>
                    <a:lnTo>
                      <a:pt x="625" y="4122"/>
                    </a:lnTo>
                    <a:lnTo>
                      <a:pt x="638" y="4119"/>
                    </a:lnTo>
                    <a:lnTo>
                      <a:pt x="651" y="4117"/>
                    </a:lnTo>
                    <a:lnTo>
                      <a:pt x="664" y="4115"/>
                    </a:lnTo>
                    <a:lnTo>
                      <a:pt x="678" y="4112"/>
                    </a:lnTo>
                    <a:lnTo>
                      <a:pt x="691" y="4112"/>
                    </a:lnTo>
                    <a:lnTo>
                      <a:pt x="704" y="4111"/>
                    </a:lnTo>
                    <a:close/>
                    <a:moveTo>
                      <a:pt x="3677" y="13159"/>
                    </a:moveTo>
                    <a:lnTo>
                      <a:pt x="3706" y="13159"/>
                    </a:lnTo>
                    <a:lnTo>
                      <a:pt x="3733" y="13162"/>
                    </a:lnTo>
                    <a:lnTo>
                      <a:pt x="3761" y="13165"/>
                    </a:lnTo>
                    <a:lnTo>
                      <a:pt x="3789" y="13171"/>
                    </a:lnTo>
                    <a:lnTo>
                      <a:pt x="3816" y="13176"/>
                    </a:lnTo>
                    <a:lnTo>
                      <a:pt x="3842" y="13184"/>
                    </a:lnTo>
                    <a:lnTo>
                      <a:pt x="3868" y="13193"/>
                    </a:lnTo>
                    <a:lnTo>
                      <a:pt x="3893" y="13203"/>
                    </a:lnTo>
                    <a:lnTo>
                      <a:pt x="3918" y="13214"/>
                    </a:lnTo>
                    <a:lnTo>
                      <a:pt x="3941" y="13226"/>
                    </a:lnTo>
                    <a:lnTo>
                      <a:pt x="3964" y="13239"/>
                    </a:lnTo>
                    <a:lnTo>
                      <a:pt x="3987" y="13254"/>
                    </a:lnTo>
                    <a:lnTo>
                      <a:pt x="4008" y="13269"/>
                    </a:lnTo>
                    <a:lnTo>
                      <a:pt x="4030" y="13286"/>
                    </a:lnTo>
                    <a:lnTo>
                      <a:pt x="4051" y="13304"/>
                    </a:lnTo>
                    <a:lnTo>
                      <a:pt x="4069" y="13322"/>
                    </a:lnTo>
                    <a:lnTo>
                      <a:pt x="4088" y="13341"/>
                    </a:lnTo>
                    <a:lnTo>
                      <a:pt x="4105" y="13361"/>
                    </a:lnTo>
                    <a:lnTo>
                      <a:pt x="4122" y="13382"/>
                    </a:lnTo>
                    <a:lnTo>
                      <a:pt x="4137" y="13405"/>
                    </a:lnTo>
                    <a:lnTo>
                      <a:pt x="4152" y="13427"/>
                    </a:lnTo>
                    <a:lnTo>
                      <a:pt x="4165" y="13450"/>
                    </a:lnTo>
                    <a:lnTo>
                      <a:pt x="4177" y="13474"/>
                    </a:lnTo>
                    <a:lnTo>
                      <a:pt x="4189" y="13499"/>
                    </a:lnTo>
                    <a:lnTo>
                      <a:pt x="4198" y="13524"/>
                    </a:lnTo>
                    <a:lnTo>
                      <a:pt x="4207" y="13550"/>
                    </a:lnTo>
                    <a:lnTo>
                      <a:pt x="4215" y="13577"/>
                    </a:lnTo>
                    <a:lnTo>
                      <a:pt x="4221" y="13603"/>
                    </a:lnTo>
                    <a:lnTo>
                      <a:pt x="4226" y="13630"/>
                    </a:lnTo>
                    <a:lnTo>
                      <a:pt x="4229" y="13658"/>
                    </a:lnTo>
                    <a:lnTo>
                      <a:pt x="4231" y="13686"/>
                    </a:lnTo>
                    <a:lnTo>
                      <a:pt x="4232" y="13715"/>
                    </a:lnTo>
                    <a:lnTo>
                      <a:pt x="4231" y="13743"/>
                    </a:lnTo>
                    <a:lnTo>
                      <a:pt x="4229" y="13772"/>
                    </a:lnTo>
                    <a:lnTo>
                      <a:pt x="4226" y="13800"/>
                    </a:lnTo>
                    <a:lnTo>
                      <a:pt x="4221" y="13826"/>
                    </a:lnTo>
                    <a:lnTo>
                      <a:pt x="4215" y="13854"/>
                    </a:lnTo>
                    <a:lnTo>
                      <a:pt x="4207" y="13879"/>
                    </a:lnTo>
                    <a:lnTo>
                      <a:pt x="4198" y="13905"/>
                    </a:lnTo>
                    <a:lnTo>
                      <a:pt x="4189" y="13930"/>
                    </a:lnTo>
                    <a:lnTo>
                      <a:pt x="4177" y="13955"/>
                    </a:lnTo>
                    <a:lnTo>
                      <a:pt x="4165" y="13979"/>
                    </a:lnTo>
                    <a:lnTo>
                      <a:pt x="4152" y="14003"/>
                    </a:lnTo>
                    <a:lnTo>
                      <a:pt x="4137" y="14025"/>
                    </a:lnTo>
                    <a:lnTo>
                      <a:pt x="4122" y="14047"/>
                    </a:lnTo>
                    <a:lnTo>
                      <a:pt x="4105" y="14068"/>
                    </a:lnTo>
                    <a:lnTo>
                      <a:pt x="4088" y="14088"/>
                    </a:lnTo>
                    <a:lnTo>
                      <a:pt x="4069" y="14107"/>
                    </a:lnTo>
                    <a:lnTo>
                      <a:pt x="4051" y="14126"/>
                    </a:lnTo>
                    <a:lnTo>
                      <a:pt x="4030" y="14143"/>
                    </a:lnTo>
                    <a:lnTo>
                      <a:pt x="4008" y="14160"/>
                    </a:lnTo>
                    <a:lnTo>
                      <a:pt x="3987" y="14176"/>
                    </a:lnTo>
                    <a:lnTo>
                      <a:pt x="3964" y="14190"/>
                    </a:lnTo>
                    <a:lnTo>
                      <a:pt x="3941" y="14203"/>
                    </a:lnTo>
                    <a:lnTo>
                      <a:pt x="3918" y="14216"/>
                    </a:lnTo>
                    <a:lnTo>
                      <a:pt x="3893" y="14227"/>
                    </a:lnTo>
                    <a:lnTo>
                      <a:pt x="3868" y="14237"/>
                    </a:lnTo>
                    <a:lnTo>
                      <a:pt x="3842" y="14245"/>
                    </a:lnTo>
                    <a:lnTo>
                      <a:pt x="3816" y="14253"/>
                    </a:lnTo>
                    <a:lnTo>
                      <a:pt x="3789" y="14259"/>
                    </a:lnTo>
                    <a:lnTo>
                      <a:pt x="3761" y="14264"/>
                    </a:lnTo>
                    <a:lnTo>
                      <a:pt x="3733" y="14268"/>
                    </a:lnTo>
                    <a:lnTo>
                      <a:pt x="3706" y="14270"/>
                    </a:lnTo>
                    <a:lnTo>
                      <a:pt x="3677" y="14270"/>
                    </a:lnTo>
                    <a:lnTo>
                      <a:pt x="3648" y="14270"/>
                    </a:lnTo>
                    <a:lnTo>
                      <a:pt x="3620" y="14268"/>
                    </a:lnTo>
                    <a:lnTo>
                      <a:pt x="3593" y="14264"/>
                    </a:lnTo>
                    <a:lnTo>
                      <a:pt x="3565" y="14259"/>
                    </a:lnTo>
                    <a:lnTo>
                      <a:pt x="3538" y="14253"/>
                    </a:lnTo>
                    <a:lnTo>
                      <a:pt x="3512" y="14245"/>
                    </a:lnTo>
                    <a:lnTo>
                      <a:pt x="3486" y="14237"/>
                    </a:lnTo>
                    <a:lnTo>
                      <a:pt x="3461" y="14227"/>
                    </a:lnTo>
                    <a:lnTo>
                      <a:pt x="3436" y="14216"/>
                    </a:lnTo>
                    <a:lnTo>
                      <a:pt x="3413" y="14203"/>
                    </a:lnTo>
                    <a:lnTo>
                      <a:pt x="3390" y="14190"/>
                    </a:lnTo>
                    <a:lnTo>
                      <a:pt x="3366" y="14176"/>
                    </a:lnTo>
                    <a:lnTo>
                      <a:pt x="3345" y="14160"/>
                    </a:lnTo>
                    <a:lnTo>
                      <a:pt x="3324" y="14143"/>
                    </a:lnTo>
                    <a:lnTo>
                      <a:pt x="3304" y="14126"/>
                    </a:lnTo>
                    <a:lnTo>
                      <a:pt x="3284" y="14107"/>
                    </a:lnTo>
                    <a:lnTo>
                      <a:pt x="3267" y="14088"/>
                    </a:lnTo>
                    <a:lnTo>
                      <a:pt x="3249" y="14068"/>
                    </a:lnTo>
                    <a:lnTo>
                      <a:pt x="3232" y="14047"/>
                    </a:lnTo>
                    <a:lnTo>
                      <a:pt x="3217" y="14025"/>
                    </a:lnTo>
                    <a:lnTo>
                      <a:pt x="3202" y="14003"/>
                    </a:lnTo>
                    <a:lnTo>
                      <a:pt x="3189" y="13979"/>
                    </a:lnTo>
                    <a:lnTo>
                      <a:pt x="3177" y="13955"/>
                    </a:lnTo>
                    <a:lnTo>
                      <a:pt x="3166" y="13930"/>
                    </a:lnTo>
                    <a:lnTo>
                      <a:pt x="3156" y="13905"/>
                    </a:lnTo>
                    <a:lnTo>
                      <a:pt x="3147" y="13879"/>
                    </a:lnTo>
                    <a:lnTo>
                      <a:pt x="3139" y="13854"/>
                    </a:lnTo>
                    <a:lnTo>
                      <a:pt x="3132" y="13826"/>
                    </a:lnTo>
                    <a:lnTo>
                      <a:pt x="3128" y="13800"/>
                    </a:lnTo>
                    <a:lnTo>
                      <a:pt x="3125" y="13772"/>
                    </a:lnTo>
                    <a:lnTo>
                      <a:pt x="3122" y="13743"/>
                    </a:lnTo>
                    <a:lnTo>
                      <a:pt x="3121" y="13715"/>
                    </a:lnTo>
                    <a:lnTo>
                      <a:pt x="3122" y="13686"/>
                    </a:lnTo>
                    <a:lnTo>
                      <a:pt x="3125" y="13658"/>
                    </a:lnTo>
                    <a:lnTo>
                      <a:pt x="3128" y="13630"/>
                    </a:lnTo>
                    <a:lnTo>
                      <a:pt x="3132" y="13603"/>
                    </a:lnTo>
                    <a:lnTo>
                      <a:pt x="3139" y="13577"/>
                    </a:lnTo>
                    <a:lnTo>
                      <a:pt x="3147" y="13550"/>
                    </a:lnTo>
                    <a:lnTo>
                      <a:pt x="3156" y="13524"/>
                    </a:lnTo>
                    <a:lnTo>
                      <a:pt x="3166" y="13499"/>
                    </a:lnTo>
                    <a:lnTo>
                      <a:pt x="3177" y="13474"/>
                    </a:lnTo>
                    <a:lnTo>
                      <a:pt x="3189" y="13450"/>
                    </a:lnTo>
                    <a:lnTo>
                      <a:pt x="3202" y="13427"/>
                    </a:lnTo>
                    <a:lnTo>
                      <a:pt x="3217" y="13405"/>
                    </a:lnTo>
                    <a:lnTo>
                      <a:pt x="3232" y="13382"/>
                    </a:lnTo>
                    <a:lnTo>
                      <a:pt x="3249" y="13361"/>
                    </a:lnTo>
                    <a:lnTo>
                      <a:pt x="3267" y="13341"/>
                    </a:lnTo>
                    <a:lnTo>
                      <a:pt x="3284" y="13322"/>
                    </a:lnTo>
                    <a:lnTo>
                      <a:pt x="3304" y="13304"/>
                    </a:lnTo>
                    <a:lnTo>
                      <a:pt x="3324" y="13286"/>
                    </a:lnTo>
                    <a:lnTo>
                      <a:pt x="3345" y="13269"/>
                    </a:lnTo>
                    <a:lnTo>
                      <a:pt x="3366" y="13254"/>
                    </a:lnTo>
                    <a:lnTo>
                      <a:pt x="3390" y="13239"/>
                    </a:lnTo>
                    <a:lnTo>
                      <a:pt x="3413" y="13226"/>
                    </a:lnTo>
                    <a:lnTo>
                      <a:pt x="3436" y="13214"/>
                    </a:lnTo>
                    <a:lnTo>
                      <a:pt x="3461" y="13203"/>
                    </a:lnTo>
                    <a:lnTo>
                      <a:pt x="3486" y="13193"/>
                    </a:lnTo>
                    <a:lnTo>
                      <a:pt x="3512" y="13184"/>
                    </a:lnTo>
                    <a:lnTo>
                      <a:pt x="3538" y="13176"/>
                    </a:lnTo>
                    <a:lnTo>
                      <a:pt x="3565" y="13171"/>
                    </a:lnTo>
                    <a:lnTo>
                      <a:pt x="3593" y="13165"/>
                    </a:lnTo>
                    <a:lnTo>
                      <a:pt x="3620" y="13162"/>
                    </a:lnTo>
                    <a:lnTo>
                      <a:pt x="3648" y="13159"/>
                    </a:lnTo>
                    <a:lnTo>
                      <a:pt x="3677" y="13159"/>
                    </a:lnTo>
                    <a:close/>
                    <a:moveTo>
                      <a:pt x="1748" y="14955"/>
                    </a:moveTo>
                    <a:lnTo>
                      <a:pt x="5585" y="14955"/>
                    </a:lnTo>
                    <a:lnTo>
                      <a:pt x="5600" y="14957"/>
                    </a:lnTo>
                    <a:lnTo>
                      <a:pt x="5613" y="14958"/>
                    </a:lnTo>
                    <a:lnTo>
                      <a:pt x="5626" y="14961"/>
                    </a:lnTo>
                    <a:lnTo>
                      <a:pt x="5640" y="14965"/>
                    </a:lnTo>
                    <a:lnTo>
                      <a:pt x="5652" y="14972"/>
                    </a:lnTo>
                    <a:lnTo>
                      <a:pt x="5663" y="14979"/>
                    </a:lnTo>
                    <a:lnTo>
                      <a:pt x="5674" y="14987"/>
                    </a:lnTo>
                    <a:lnTo>
                      <a:pt x="5684" y="14994"/>
                    </a:lnTo>
                    <a:lnTo>
                      <a:pt x="5693" y="15004"/>
                    </a:lnTo>
                    <a:lnTo>
                      <a:pt x="5701" y="15014"/>
                    </a:lnTo>
                    <a:lnTo>
                      <a:pt x="5708" y="15025"/>
                    </a:lnTo>
                    <a:lnTo>
                      <a:pt x="5714" y="15038"/>
                    </a:lnTo>
                    <a:lnTo>
                      <a:pt x="5718" y="15050"/>
                    </a:lnTo>
                    <a:lnTo>
                      <a:pt x="5722" y="15062"/>
                    </a:lnTo>
                    <a:lnTo>
                      <a:pt x="5724" y="15075"/>
                    </a:lnTo>
                    <a:lnTo>
                      <a:pt x="5725" y="15090"/>
                    </a:lnTo>
                    <a:lnTo>
                      <a:pt x="5725" y="15090"/>
                    </a:lnTo>
                    <a:lnTo>
                      <a:pt x="5724" y="15103"/>
                    </a:lnTo>
                    <a:lnTo>
                      <a:pt x="5722" y="15116"/>
                    </a:lnTo>
                    <a:lnTo>
                      <a:pt x="5718" y="15130"/>
                    </a:lnTo>
                    <a:lnTo>
                      <a:pt x="5714" y="15142"/>
                    </a:lnTo>
                    <a:lnTo>
                      <a:pt x="5708" y="15153"/>
                    </a:lnTo>
                    <a:lnTo>
                      <a:pt x="5701" y="15164"/>
                    </a:lnTo>
                    <a:lnTo>
                      <a:pt x="5693" y="15175"/>
                    </a:lnTo>
                    <a:lnTo>
                      <a:pt x="5684" y="15184"/>
                    </a:lnTo>
                    <a:lnTo>
                      <a:pt x="5674" y="15193"/>
                    </a:lnTo>
                    <a:lnTo>
                      <a:pt x="5663" y="15201"/>
                    </a:lnTo>
                    <a:lnTo>
                      <a:pt x="5652" y="15207"/>
                    </a:lnTo>
                    <a:lnTo>
                      <a:pt x="5640" y="15213"/>
                    </a:lnTo>
                    <a:lnTo>
                      <a:pt x="5626" y="15217"/>
                    </a:lnTo>
                    <a:lnTo>
                      <a:pt x="5613" y="15221"/>
                    </a:lnTo>
                    <a:lnTo>
                      <a:pt x="5600" y="15223"/>
                    </a:lnTo>
                    <a:lnTo>
                      <a:pt x="5585" y="15224"/>
                    </a:lnTo>
                    <a:lnTo>
                      <a:pt x="1748" y="15224"/>
                    </a:lnTo>
                    <a:lnTo>
                      <a:pt x="1733" y="15223"/>
                    </a:lnTo>
                    <a:lnTo>
                      <a:pt x="1720" y="15221"/>
                    </a:lnTo>
                    <a:lnTo>
                      <a:pt x="1705" y="15217"/>
                    </a:lnTo>
                    <a:lnTo>
                      <a:pt x="1693" y="15213"/>
                    </a:lnTo>
                    <a:lnTo>
                      <a:pt x="1681" y="15207"/>
                    </a:lnTo>
                    <a:lnTo>
                      <a:pt x="1669" y="15201"/>
                    </a:lnTo>
                    <a:lnTo>
                      <a:pt x="1659" y="15193"/>
                    </a:lnTo>
                    <a:lnTo>
                      <a:pt x="1649" y="15184"/>
                    </a:lnTo>
                    <a:lnTo>
                      <a:pt x="1640" y="15175"/>
                    </a:lnTo>
                    <a:lnTo>
                      <a:pt x="1631" y="15164"/>
                    </a:lnTo>
                    <a:lnTo>
                      <a:pt x="1624" y="15153"/>
                    </a:lnTo>
                    <a:lnTo>
                      <a:pt x="1619" y="15142"/>
                    </a:lnTo>
                    <a:lnTo>
                      <a:pt x="1613" y="15130"/>
                    </a:lnTo>
                    <a:lnTo>
                      <a:pt x="1610" y="15116"/>
                    </a:lnTo>
                    <a:lnTo>
                      <a:pt x="1608" y="15103"/>
                    </a:lnTo>
                    <a:lnTo>
                      <a:pt x="1608" y="15090"/>
                    </a:lnTo>
                    <a:lnTo>
                      <a:pt x="1608" y="15090"/>
                    </a:lnTo>
                    <a:lnTo>
                      <a:pt x="1608" y="15075"/>
                    </a:lnTo>
                    <a:lnTo>
                      <a:pt x="1610" y="15062"/>
                    </a:lnTo>
                    <a:lnTo>
                      <a:pt x="1613" y="15050"/>
                    </a:lnTo>
                    <a:lnTo>
                      <a:pt x="1619" y="15038"/>
                    </a:lnTo>
                    <a:lnTo>
                      <a:pt x="1624" y="15025"/>
                    </a:lnTo>
                    <a:lnTo>
                      <a:pt x="1631" y="15014"/>
                    </a:lnTo>
                    <a:lnTo>
                      <a:pt x="1640" y="15004"/>
                    </a:lnTo>
                    <a:lnTo>
                      <a:pt x="1649" y="14994"/>
                    </a:lnTo>
                    <a:lnTo>
                      <a:pt x="1659" y="14987"/>
                    </a:lnTo>
                    <a:lnTo>
                      <a:pt x="1669" y="14979"/>
                    </a:lnTo>
                    <a:lnTo>
                      <a:pt x="1681" y="14972"/>
                    </a:lnTo>
                    <a:lnTo>
                      <a:pt x="1693" y="14965"/>
                    </a:lnTo>
                    <a:lnTo>
                      <a:pt x="1705" y="14961"/>
                    </a:lnTo>
                    <a:lnTo>
                      <a:pt x="1720" y="14958"/>
                    </a:lnTo>
                    <a:lnTo>
                      <a:pt x="1733" y="14957"/>
                    </a:lnTo>
                    <a:lnTo>
                      <a:pt x="1748" y="14955"/>
                    </a:lnTo>
                    <a:close/>
                    <a:moveTo>
                      <a:pt x="1748" y="15438"/>
                    </a:moveTo>
                    <a:lnTo>
                      <a:pt x="5585" y="15438"/>
                    </a:lnTo>
                    <a:lnTo>
                      <a:pt x="5600" y="15439"/>
                    </a:lnTo>
                    <a:lnTo>
                      <a:pt x="5613" y="15440"/>
                    </a:lnTo>
                    <a:lnTo>
                      <a:pt x="5626" y="15444"/>
                    </a:lnTo>
                    <a:lnTo>
                      <a:pt x="5640" y="15449"/>
                    </a:lnTo>
                    <a:lnTo>
                      <a:pt x="5652" y="15455"/>
                    </a:lnTo>
                    <a:lnTo>
                      <a:pt x="5663" y="15461"/>
                    </a:lnTo>
                    <a:lnTo>
                      <a:pt x="5674" y="15469"/>
                    </a:lnTo>
                    <a:lnTo>
                      <a:pt x="5684" y="15478"/>
                    </a:lnTo>
                    <a:lnTo>
                      <a:pt x="5693" y="15487"/>
                    </a:lnTo>
                    <a:lnTo>
                      <a:pt x="5701" y="15497"/>
                    </a:lnTo>
                    <a:lnTo>
                      <a:pt x="5708" y="15508"/>
                    </a:lnTo>
                    <a:lnTo>
                      <a:pt x="5714" y="15520"/>
                    </a:lnTo>
                    <a:lnTo>
                      <a:pt x="5718" y="15532"/>
                    </a:lnTo>
                    <a:lnTo>
                      <a:pt x="5722" y="15546"/>
                    </a:lnTo>
                    <a:lnTo>
                      <a:pt x="5724" y="15559"/>
                    </a:lnTo>
                    <a:lnTo>
                      <a:pt x="5725" y="15572"/>
                    </a:lnTo>
                    <a:lnTo>
                      <a:pt x="5725" y="15572"/>
                    </a:lnTo>
                    <a:lnTo>
                      <a:pt x="5724" y="15586"/>
                    </a:lnTo>
                    <a:lnTo>
                      <a:pt x="5722" y="15599"/>
                    </a:lnTo>
                    <a:lnTo>
                      <a:pt x="5718" y="15612"/>
                    </a:lnTo>
                    <a:lnTo>
                      <a:pt x="5714" y="15624"/>
                    </a:lnTo>
                    <a:lnTo>
                      <a:pt x="5708" y="15636"/>
                    </a:lnTo>
                    <a:lnTo>
                      <a:pt x="5701" y="15647"/>
                    </a:lnTo>
                    <a:lnTo>
                      <a:pt x="5693" y="15658"/>
                    </a:lnTo>
                    <a:lnTo>
                      <a:pt x="5684" y="15667"/>
                    </a:lnTo>
                    <a:lnTo>
                      <a:pt x="5674" y="15675"/>
                    </a:lnTo>
                    <a:lnTo>
                      <a:pt x="5663" y="15683"/>
                    </a:lnTo>
                    <a:lnTo>
                      <a:pt x="5652" y="15690"/>
                    </a:lnTo>
                    <a:lnTo>
                      <a:pt x="5640" y="15695"/>
                    </a:lnTo>
                    <a:lnTo>
                      <a:pt x="5626" y="15700"/>
                    </a:lnTo>
                    <a:lnTo>
                      <a:pt x="5613" y="15703"/>
                    </a:lnTo>
                    <a:lnTo>
                      <a:pt x="5600" y="15705"/>
                    </a:lnTo>
                    <a:lnTo>
                      <a:pt x="5585" y="15707"/>
                    </a:lnTo>
                    <a:lnTo>
                      <a:pt x="1748" y="15707"/>
                    </a:lnTo>
                    <a:lnTo>
                      <a:pt x="1733" y="15705"/>
                    </a:lnTo>
                    <a:lnTo>
                      <a:pt x="1720" y="15703"/>
                    </a:lnTo>
                    <a:lnTo>
                      <a:pt x="1705" y="15700"/>
                    </a:lnTo>
                    <a:lnTo>
                      <a:pt x="1693" y="15695"/>
                    </a:lnTo>
                    <a:lnTo>
                      <a:pt x="1681" y="15690"/>
                    </a:lnTo>
                    <a:lnTo>
                      <a:pt x="1669" y="15683"/>
                    </a:lnTo>
                    <a:lnTo>
                      <a:pt x="1659" y="15675"/>
                    </a:lnTo>
                    <a:lnTo>
                      <a:pt x="1649" y="15667"/>
                    </a:lnTo>
                    <a:lnTo>
                      <a:pt x="1640" y="15658"/>
                    </a:lnTo>
                    <a:lnTo>
                      <a:pt x="1631" y="15647"/>
                    </a:lnTo>
                    <a:lnTo>
                      <a:pt x="1624" y="15636"/>
                    </a:lnTo>
                    <a:lnTo>
                      <a:pt x="1619" y="15624"/>
                    </a:lnTo>
                    <a:lnTo>
                      <a:pt x="1613" y="15612"/>
                    </a:lnTo>
                    <a:lnTo>
                      <a:pt x="1610" y="15599"/>
                    </a:lnTo>
                    <a:lnTo>
                      <a:pt x="1608" y="15586"/>
                    </a:lnTo>
                    <a:lnTo>
                      <a:pt x="1608" y="15572"/>
                    </a:lnTo>
                    <a:lnTo>
                      <a:pt x="1608" y="15572"/>
                    </a:lnTo>
                    <a:lnTo>
                      <a:pt x="1608" y="15559"/>
                    </a:lnTo>
                    <a:lnTo>
                      <a:pt x="1610" y="15546"/>
                    </a:lnTo>
                    <a:lnTo>
                      <a:pt x="1613" y="15532"/>
                    </a:lnTo>
                    <a:lnTo>
                      <a:pt x="1619" y="15520"/>
                    </a:lnTo>
                    <a:lnTo>
                      <a:pt x="1624" y="15508"/>
                    </a:lnTo>
                    <a:lnTo>
                      <a:pt x="1631" y="15497"/>
                    </a:lnTo>
                    <a:lnTo>
                      <a:pt x="1640" y="15487"/>
                    </a:lnTo>
                    <a:lnTo>
                      <a:pt x="1649" y="15478"/>
                    </a:lnTo>
                    <a:lnTo>
                      <a:pt x="1659" y="15469"/>
                    </a:lnTo>
                    <a:lnTo>
                      <a:pt x="1669" y="15461"/>
                    </a:lnTo>
                    <a:lnTo>
                      <a:pt x="1681" y="15455"/>
                    </a:lnTo>
                    <a:lnTo>
                      <a:pt x="1693" y="15449"/>
                    </a:lnTo>
                    <a:lnTo>
                      <a:pt x="1705" y="15444"/>
                    </a:lnTo>
                    <a:lnTo>
                      <a:pt x="1720" y="15440"/>
                    </a:lnTo>
                    <a:lnTo>
                      <a:pt x="1733" y="15439"/>
                    </a:lnTo>
                    <a:lnTo>
                      <a:pt x="1748" y="15438"/>
                    </a:lnTo>
                    <a:close/>
                    <a:moveTo>
                      <a:pt x="1748" y="15921"/>
                    </a:moveTo>
                    <a:lnTo>
                      <a:pt x="5585" y="15921"/>
                    </a:lnTo>
                    <a:lnTo>
                      <a:pt x="5600" y="15922"/>
                    </a:lnTo>
                    <a:lnTo>
                      <a:pt x="5613" y="15924"/>
                    </a:lnTo>
                    <a:lnTo>
                      <a:pt x="5626" y="15927"/>
                    </a:lnTo>
                    <a:lnTo>
                      <a:pt x="5640" y="15932"/>
                    </a:lnTo>
                    <a:lnTo>
                      <a:pt x="5652" y="15937"/>
                    </a:lnTo>
                    <a:lnTo>
                      <a:pt x="5663" y="15944"/>
                    </a:lnTo>
                    <a:lnTo>
                      <a:pt x="5674" y="15952"/>
                    </a:lnTo>
                    <a:lnTo>
                      <a:pt x="5684" y="15961"/>
                    </a:lnTo>
                    <a:lnTo>
                      <a:pt x="5693" y="15969"/>
                    </a:lnTo>
                    <a:lnTo>
                      <a:pt x="5701" y="15981"/>
                    </a:lnTo>
                    <a:lnTo>
                      <a:pt x="5708" y="15992"/>
                    </a:lnTo>
                    <a:lnTo>
                      <a:pt x="5714" y="16003"/>
                    </a:lnTo>
                    <a:lnTo>
                      <a:pt x="5718" y="16015"/>
                    </a:lnTo>
                    <a:lnTo>
                      <a:pt x="5722" y="16028"/>
                    </a:lnTo>
                    <a:lnTo>
                      <a:pt x="5724" y="16042"/>
                    </a:lnTo>
                    <a:lnTo>
                      <a:pt x="5725" y="16055"/>
                    </a:lnTo>
                    <a:lnTo>
                      <a:pt x="5725" y="16055"/>
                    </a:lnTo>
                    <a:lnTo>
                      <a:pt x="5724" y="16068"/>
                    </a:lnTo>
                    <a:lnTo>
                      <a:pt x="5722" y="16082"/>
                    </a:lnTo>
                    <a:lnTo>
                      <a:pt x="5718" y="16095"/>
                    </a:lnTo>
                    <a:lnTo>
                      <a:pt x="5714" y="16107"/>
                    </a:lnTo>
                    <a:lnTo>
                      <a:pt x="5708" y="16119"/>
                    </a:lnTo>
                    <a:lnTo>
                      <a:pt x="5701" y="16129"/>
                    </a:lnTo>
                    <a:lnTo>
                      <a:pt x="5693" y="16140"/>
                    </a:lnTo>
                    <a:lnTo>
                      <a:pt x="5684" y="16149"/>
                    </a:lnTo>
                    <a:lnTo>
                      <a:pt x="5674" y="16158"/>
                    </a:lnTo>
                    <a:lnTo>
                      <a:pt x="5663" y="16166"/>
                    </a:lnTo>
                    <a:lnTo>
                      <a:pt x="5652" y="16172"/>
                    </a:lnTo>
                    <a:lnTo>
                      <a:pt x="5640" y="16178"/>
                    </a:lnTo>
                    <a:lnTo>
                      <a:pt x="5626" y="16182"/>
                    </a:lnTo>
                    <a:lnTo>
                      <a:pt x="5613" y="16186"/>
                    </a:lnTo>
                    <a:lnTo>
                      <a:pt x="5600" y="16188"/>
                    </a:lnTo>
                    <a:lnTo>
                      <a:pt x="5585" y="16189"/>
                    </a:lnTo>
                    <a:lnTo>
                      <a:pt x="1748" y="16189"/>
                    </a:lnTo>
                    <a:lnTo>
                      <a:pt x="1733" y="16188"/>
                    </a:lnTo>
                    <a:lnTo>
                      <a:pt x="1720" y="16186"/>
                    </a:lnTo>
                    <a:lnTo>
                      <a:pt x="1705" y="16182"/>
                    </a:lnTo>
                    <a:lnTo>
                      <a:pt x="1693" y="16178"/>
                    </a:lnTo>
                    <a:lnTo>
                      <a:pt x="1681" y="16172"/>
                    </a:lnTo>
                    <a:lnTo>
                      <a:pt x="1669" y="16166"/>
                    </a:lnTo>
                    <a:lnTo>
                      <a:pt x="1659" y="16158"/>
                    </a:lnTo>
                    <a:lnTo>
                      <a:pt x="1649" y="16149"/>
                    </a:lnTo>
                    <a:lnTo>
                      <a:pt x="1640" y="16140"/>
                    </a:lnTo>
                    <a:lnTo>
                      <a:pt x="1631" y="16129"/>
                    </a:lnTo>
                    <a:lnTo>
                      <a:pt x="1624" y="16119"/>
                    </a:lnTo>
                    <a:lnTo>
                      <a:pt x="1619" y="16107"/>
                    </a:lnTo>
                    <a:lnTo>
                      <a:pt x="1613" y="16095"/>
                    </a:lnTo>
                    <a:lnTo>
                      <a:pt x="1610" y="16082"/>
                    </a:lnTo>
                    <a:lnTo>
                      <a:pt x="1608" y="16068"/>
                    </a:lnTo>
                    <a:lnTo>
                      <a:pt x="1608" y="16055"/>
                    </a:lnTo>
                    <a:lnTo>
                      <a:pt x="1608" y="16055"/>
                    </a:lnTo>
                    <a:lnTo>
                      <a:pt x="1608" y="16042"/>
                    </a:lnTo>
                    <a:lnTo>
                      <a:pt x="1610" y="16028"/>
                    </a:lnTo>
                    <a:lnTo>
                      <a:pt x="1613" y="16015"/>
                    </a:lnTo>
                    <a:lnTo>
                      <a:pt x="1619" y="16003"/>
                    </a:lnTo>
                    <a:lnTo>
                      <a:pt x="1624" y="15992"/>
                    </a:lnTo>
                    <a:lnTo>
                      <a:pt x="1631" y="15981"/>
                    </a:lnTo>
                    <a:lnTo>
                      <a:pt x="1640" y="15969"/>
                    </a:lnTo>
                    <a:lnTo>
                      <a:pt x="1649" y="15961"/>
                    </a:lnTo>
                    <a:lnTo>
                      <a:pt x="1659" y="15952"/>
                    </a:lnTo>
                    <a:lnTo>
                      <a:pt x="1669" y="15944"/>
                    </a:lnTo>
                    <a:lnTo>
                      <a:pt x="1681" y="15937"/>
                    </a:lnTo>
                    <a:lnTo>
                      <a:pt x="1693" y="15932"/>
                    </a:lnTo>
                    <a:lnTo>
                      <a:pt x="1705" y="15927"/>
                    </a:lnTo>
                    <a:lnTo>
                      <a:pt x="1720" y="15924"/>
                    </a:lnTo>
                    <a:lnTo>
                      <a:pt x="1733" y="15922"/>
                    </a:lnTo>
                    <a:lnTo>
                      <a:pt x="1748" y="15921"/>
                    </a:lnTo>
                    <a:close/>
                    <a:moveTo>
                      <a:pt x="704" y="2929"/>
                    </a:moveTo>
                    <a:lnTo>
                      <a:pt x="6628" y="2929"/>
                    </a:lnTo>
                    <a:lnTo>
                      <a:pt x="6642" y="2930"/>
                    </a:lnTo>
                    <a:lnTo>
                      <a:pt x="6655" y="2931"/>
                    </a:lnTo>
                    <a:lnTo>
                      <a:pt x="6669" y="2932"/>
                    </a:lnTo>
                    <a:lnTo>
                      <a:pt x="6682" y="2934"/>
                    </a:lnTo>
                    <a:lnTo>
                      <a:pt x="6694" y="2938"/>
                    </a:lnTo>
                    <a:lnTo>
                      <a:pt x="6707" y="2941"/>
                    </a:lnTo>
                    <a:lnTo>
                      <a:pt x="6720" y="2944"/>
                    </a:lnTo>
                    <a:lnTo>
                      <a:pt x="6732" y="2949"/>
                    </a:lnTo>
                    <a:lnTo>
                      <a:pt x="6744" y="2954"/>
                    </a:lnTo>
                    <a:lnTo>
                      <a:pt x="6755" y="2960"/>
                    </a:lnTo>
                    <a:lnTo>
                      <a:pt x="6766" y="2965"/>
                    </a:lnTo>
                    <a:lnTo>
                      <a:pt x="6777" y="2972"/>
                    </a:lnTo>
                    <a:lnTo>
                      <a:pt x="6787" y="2979"/>
                    </a:lnTo>
                    <a:lnTo>
                      <a:pt x="6797" y="2986"/>
                    </a:lnTo>
                    <a:lnTo>
                      <a:pt x="6807" y="2994"/>
                    </a:lnTo>
                    <a:lnTo>
                      <a:pt x="6817" y="3002"/>
                    </a:lnTo>
                    <a:lnTo>
                      <a:pt x="6826" y="3011"/>
                    </a:lnTo>
                    <a:lnTo>
                      <a:pt x="6834" y="3020"/>
                    </a:lnTo>
                    <a:lnTo>
                      <a:pt x="6842" y="3029"/>
                    </a:lnTo>
                    <a:lnTo>
                      <a:pt x="6849" y="3039"/>
                    </a:lnTo>
                    <a:lnTo>
                      <a:pt x="6856" y="3049"/>
                    </a:lnTo>
                    <a:lnTo>
                      <a:pt x="6863" y="3060"/>
                    </a:lnTo>
                    <a:lnTo>
                      <a:pt x="6868" y="3070"/>
                    </a:lnTo>
                    <a:lnTo>
                      <a:pt x="6874" y="3081"/>
                    </a:lnTo>
                    <a:lnTo>
                      <a:pt x="6879" y="3092"/>
                    </a:lnTo>
                    <a:lnTo>
                      <a:pt x="6883" y="3104"/>
                    </a:lnTo>
                    <a:lnTo>
                      <a:pt x="6887" y="3115"/>
                    </a:lnTo>
                    <a:lnTo>
                      <a:pt x="6889" y="3127"/>
                    </a:lnTo>
                    <a:lnTo>
                      <a:pt x="6893" y="3140"/>
                    </a:lnTo>
                    <a:lnTo>
                      <a:pt x="6894" y="3152"/>
                    </a:lnTo>
                    <a:lnTo>
                      <a:pt x="6895" y="3164"/>
                    </a:lnTo>
                    <a:lnTo>
                      <a:pt x="6895" y="3177"/>
                    </a:lnTo>
                    <a:lnTo>
                      <a:pt x="6895" y="3764"/>
                    </a:lnTo>
                    <a:lnTo>
                      <a:pt x="6895" y="3776"/>
                    </a:lnTo>
                    <a:lnTo>
                      <a:pt x="6894" y="3790"/>
                    </a:lnTo>
                    <a:lnTo>
                      <a:pt x="6893" y="3802"/>
                    </a:lnTo>
                    <a:lnTo>
                      <a:pt x="6889" y="3814"/>
                    </a:lnTo>
                    <a:lnTo>
                      <a:pt x="6887" y="3826"/>
                    </a:lnTo>
                    <a:lnTo>
                      <a:pt x="6883" y="3837"/>
                    </a:lnTo>
                    <a:lnTo>
                      <a:pt x="6879" y="3850"/>
                    </a:lnTo>
                    <a:lnTo>
                      <a:pt x="6874" y="3861"/>
                    </a:lnTo>
                    <a:lnTo>
                      <a:pt x="6868" y="3872"/>
                    </a:lnTo>
                    <a:lnTo>
                      <a:pt x="6863" y="3882"/>
                    </a:lnTo>
                    <a:lnTo>
                      <a:pt x="6856" y="3893"/>
                    </a:lnTo>
                    <a:lnTo>
                      <a:pt x="6849" y="3903"/>
                    </a:lnTo>
                    <a:lnTo>
                      <a:pt x="6842" y="3912"/>
                    </a:lnTo>
                    <a:lnTo>
                      <a:pt x="6834" y="3922"/>
                    </a:lnTo>
                    <a:lnTo>
                      <a:pt x="6826" y="3931"/>
                    </a:lnTo>
                    <a:lnTo>
                      <a:pt x="6817" y="3939"/>
                    </a:lnTo>
                    <a:lnTo>
                      <a:pt x="6807" y="3947"/>
                    </a:lnTo>
                    <a:lnTo>
                      <a:pt x="6797" y="3955"/>
                    </a:lnTo>
                    <a:lnTo>
                      <a:pt x="6787" y="3963"/>
                    </a:lnTo>
                    <a:lnTo>
                      <a:pt x="6777" y="3969"/>
                    </a:lnTo>
                    <a:lnTo>
                      <a:pt x="6766" y="3976"/>
                    </a:lnTo>
                    <a:lnTo>
                      <a:pt x="6755" y="3982"/>
                    </a:lnTo>
                    <a:lnTo>
                      <a:pt x="6744" y="3987"/>
                    </a:lnTo>
                    <a:lnTo>
                      <a:pt x="6732" y="3993"/>
                    </a:lnTo>
                    <a:lnTo>
                      <a:pt x="6720" y="3997"/>
                    </a:lnTo>
                    <a:lnTo>
                      <a:pt x="6707" y="4000"/>
                    </a:lnTo>
                    <a:lnTo>
                      <a:pt x="6694" y="4004"/>
                    </a:lnTo>
                    <a:lnTo>
                      <a:pt x="6682" y="4007"/>
                    </a:lnTo>
                    <a:lnTo>
                      <a:pt x="6669" y="4009"/>
                    </a:lnTo>
                    <a:lnTo>
                      <a:pt x="6655" y="4010"/>
                    </a:lnTo>
                    <a:lnTo>
                      <a:pt x="6642" y="4012"/>
                    </a:lnTo>
                    <a:lnTo>
                      <a:pt x="6628" y="4012"/>
                    </a:lnTo>
                    <a:lnTo>
                      <a:pt x="704" y="4012"/>
                    </a:lnTo>
                    <a:lnTo>
                      <a:pt x="691" y="4012"/>
                    </a:lnTo>
                    <a:lnTo>
                      <a:pt x="678" y="4010"/>
                    </a:lnTo>
                    <a:lnTo>
                      <a:pt x="664" y="4009"/>
                    </a:lnTo>
                    <a:lnTo>
                      <a:pt x="651" y="4007"/>
                    </a:lnTo>
                    <a:lnTo>
                      <a:pt x="638" y="4004"/>
                    </a:lnTo>
                    <a:lnTo>
                      <a:pt x="625" y="4000"/>
                    </a:lnTo>
                    <a:lnTo>
                      <a:pt x="613" y="3997"/>
                    </a:lnTo>
                    <a:lnTo>
                      <a:pt x="601" y="3993"/>
                    </a:lnTo>
                    <a:lnTo>
                      <a:pt x="589" y="3987"/>
                    </a:lnTo>
                    <a:lnTo>
                      <a:pt x="578" y="3982"/>
                    </a:lnTo>
                    <a:lnTo>
                      <a:pt x="566" y="3976"/>
                    </a:lnTo>
                    <a:lnTo>
                      <a:pt x="556" y="3969"/>
                    </a:lnTo>
                    <a:lnTo>
                      <a:pt x="544" y="3963"/>
                    </a:lnTo>
                    <a:lnTo>
                      <a:pt x="534" y="3955"/>
                    </a:lnTo>
                    <a:lnTo>
                      <a:pt x="524" y="3947"/>
                    </a:lnTo>
                    <a:lnTo>
                      <a:pt x="516" y="3939"/>
                    </a:lnTo>
                    <a:lnTo>
                      <a:pt x="507" y="3931"/>
                    </a:lnTo>
                    <a:lnTo>
                      <a:pt x="498" y="3922"/>
                    </a:lnTo>
                    <a:lnTo>
                      <a:pt x="490" y="3912"/>
                    </a:lnTo>
                    <a:lnTo>
                      <a:pt x="483" y="3903"/>
                    </a:lnTo>
                    <a:lnTo>
                      <a:pt x="476" y="3893"/>
                    </a:lnTo>
                    <a:lnTo>
                      <a:pt x="469" y="3882"/>
                    </a:lnTo>
                    <a:lnTo>
                      <a:pt x="463" y="3872"/>
                    </a:lnTo>
                    <a:lnTo>
                      <a:pt x="458" y="3861"/>
                    </a:lnTo>
                    <a:lnTo>
                      <a:pt x="454" y="3850"/>
                    </a:lnTo>
                    <a:lnTo>
                      <a:pt x="449" y="3837"/>
                    </a:lnTo>
                    <a:lnTo>
                      <a:pt x="446" y="3826"/>
                    </a:lnTo>
                    <a:lnTo>
                      <a:pt x="442" y="3814"/>
                    </a:lnTo>
                    <a:lnTo>
                      <a:pt x="440" y="3802"/>
                    </a:lnTo>
                    <a:lnTo>
                      <a:pt x="439" y="3790"/>
                    </a:lnTo>
                    <a:lnTo>
                      <a:pt x="438" y="3776"/>
                    </a:lnTo>
                    <a:lnTo>
                      <a:pt x="437" y="3764"/>
                    </a:lnTo>
                    <a:lnTo>
                      <a:pt x="437" y="3177"/>
                    </a:lnTo>
                    <a:lnTo>
                      <a:pt x="438" y="3164"/>
                    </a:lnTo>
                    <a:lnTo>
                      <a:pt x="439" y="3152"/>
                    </a:lnTo>
                    <a:lnTo>
                      <a:pt x="440" y="3140"/>
                    </a:lnTo>
                    <a:lnTo>
                      <a:pt x="442" y="3127"/>
                    </a:lnTo>
                    <a:lnTo>
                      <a:pt x="446" y="3115"/>
                    </a:lnTo>
                    <a:lnTo>
                      <a:pt x="449" y="3104"/>
                    </a:lnTo>
                    <a:lnTo>
                      <a:pt x="454" y="3092"/>
                    </a:lnTo>
                    <a:lnTo>
                      <a:pt x="458" y="3081"/>
                    </a:lnTo>
                    <a:lnTo>
                      <a:pt x="463" y="3070"/>
                    </a:lnTo>
                    <a:lnTo>
                      <a:pt x="469" y="3060"/>
                    </a:lnTo>
                    <a:lnTo>
                      <a:pt x="476" y="3049"/>
                    </a:lnTo>
                    <a:lnTo>
                      <a:pt x="483" y="3039"/>
                    </a:lnTo>
                    <a:lnTo>
                      <a:pt x="490" y="3029"/>
                    </a:lnTo>
                    <a:lnTo>
                      <a:pt x="498" y="3020"/>
                    </a:lnTo>
                    <a:lnTo>
                      <a:pt x="507" y="3011"/>
                    </a:lnTo>
                    <a:lnTo>
                      <a:pt x="516" y="3002"/>
                    </a:lnTo>
                    <a:lnTo>
                      <a:pt x="524" y="2994"/>
                    </a:lnTo>
                    <a:lnTo>
                      <a:pt x="534" y="2986"/>
                    </a:lnTo>
                    <a:lnTo>
                      <a:pt x="544" y="2979"/>
                    </a:lnTo>
                    <a:lnTo>
                      <a:pt x="556" y="2972"/>
                    </a:lnTo>
                    <a:lnTo>
                      <a:pt x="566" y="2965"/>
                    </a:lnTo>
                    <a:lnTo>
                      <a:pt x="578" y="2960"/>
                    </a:lnTo>
                    <a:lnTo>
                      <a:pt x="589" y="2954"/>
                    </a:lnTo>
                    <a:lnTo>
                      <a:pt x="601" y="2949"/>
                    </a:lnTo>
                    <a:lnTo>
                      <a:pt x="613" y="2944"/>
                    </a:lnTo>
                    <a:lnTo>
                      <a:pt x="625" y="2941"/>
                    </a:lnTo>
                    <a:lnTo>
                      <a:pt x="638" y="2938"/>
                    </a:lnTo>
                    <a:lnTo>
                      <a:pt x="651" y="2934"/>
                    </a:lnTo>
                    <a:lnTo>
                      <a:pt x="664" y="2932"/>
                    </a:lnTo>
                    <a:lnTo>
                      <a:pt x="678" y="2931"/>
                    </a:lnTo>
                    <a:lnTo>
                      <a:pt x="691" y="2930"/>
                    </a:lnTo>
                    <a:lnTo>
                      <a:pt x="704" y="2929"/>
                    </a:lnTo>
                    <a:close/>
                    <a:moveTo>
                      <a:pt x="704" y="1747"/>
                    </a:moveTo>
                    <a:lnTo>
                      <a:pt x="6628" y="1747"/>
                    </a:lnTo>
                    <a:lnTo>
                      <a:pt x="6642" y="1747"/>
                    </a:lnTo>
                    <a:lnTo>
                      <a:pt x="6655" y="1748"/>
                    </a:lnTo>
                    <a:lnTo>
                      <a:pt x="6669" y="1749"/>
                    </a:lnTo>
                    <a:lnTo>
                      <a:pt x="6682" y="1752"/>
                    </a:lnTo>
                    <a:lnTo>
                      <a:pt x="6694" y="1755"/>
                    </a:lnTo>
                    <a:lnTo>
                      <a:pt x="6707" y="1758"/>
                    </a:lnTo>
                    <a:lnTo>
                      <a:pt x="6720" y="1762"/>
                    </a:lnTo>
                    <a:lnTo>
                      <a:pt x="6732" y="1766"/>
                    </a:lnTo>
                    <a:lnTo>
                      <a:pt x="6744" y="1772"/>
                    </a:lnTo>
                    <a:lnTo>
                      <a:pt x="6755" y="1777"/>
                    </a:lnTo>
                    <a:lnTo>
                      <a:pt x="6766" y="1783"/>
                    </a:lnTo>
                    <a:lnTo>
                      <a:pt x="6777" y="1789"/>
                    </a:lnTo>
                    <a:lnTo>
                      <a:pt x="6787" y="1796"/>
                    </a:lnTo>
                    <a:lnTo>
                      <a:pt x="6797" y="1804"/>
                    </a:lnTo>
                    <a:lnTo>
                      <a:pt x="6807" y="1812"/>
                    </a:lnTo>
                    <a:lnTo>
                      <a:pt x="6817" y="1819"/>
                    </a:lnTo>
                    <a:lnTo>
                      <a:pt x="6826" y="1828"/>
                    </a:lnTo>
                    <a:lnTo>
                      <a:pt x="6834" y="1837"/>
                    </a:lnTo>
                    <a:lnTo>
                      <a:pt x="6842" y="1846"/>
                    </a:lnTo>
                    <a:lnTo>
                      <a:pt x="6849" y="1856"/>
                    </a:lnTo>
                    <a:lnTo>
                      <a:pt x="6856" y="1866"/>
                    </a:lnTo>
                    <a:lnTo>
                      <a:pt x="6863" y="1877"/>
                    </a:lnTo>
                    <a:lnTo>
                      <a:pt x="6868" y="1887"/>
                    </a:lnTo>
                    <a:lnTo>
                      <a:pt x="6874" y="1898"/>
                    </a:lnTo>
                    <a:lnTo>
                      <a:pt x="6879" y="1909"/>
                    </a:lnTo>
                    <a:lnTo>
                      <a:pt x="6883" y="1921"/>
                    </a:lnTo>
                    <a:lnTo>
                      <a:pt x="6887" y="1933"/>
                    </a:lnTo>
                    <a:lnTo>
                      <a:pt x="6889" y="1945"/>
                    </a:lnTo>
                    <a:lnTo>
                      <a:pt x="6893" y="1957"/>
                    </a:lnTo>
                    <a:lnTo>
                      <a:pt x="6894" y="1969"/>
                    </a:lnTo>
                    <a:lnTo>
                      <a:pt x="6895" y="1981"/>
                    </a:lnTo>
                    <a:lnTo>
                      <a:pt x="6895" y="1995"/>
                    </a:lnTo>
                    <a:lnTo>
                      <a:pt x="6895" y="2582"/>
                    </a:lnTo>
                    <a:lnTo>
                      <a:pt x="6895" y="2594"/>
                    </a:lnTo>
                    <a:lnTo>
                      <a:pt x="6894" y="2607"/>
                    </a:lnTo>
                    <a:lnTo>
                      <a:pt x="6893" y="2619"/>
                    </a:lnTo>
                    <a:lnTo>
                      <a:pt x="6889" y="2631"/>
                    </a:lnTo>
                    <a:lnTo>
                      <a:pt x="6887" y="2644"/>
                    </a:lnTo>
                    <a:lnTo>
                      <a:pt x="6883" y="2655"/>
                    </a:lnTo>
                    <a:lnTo>
                      <a:pt x="6879" y="2667"/>
                    </a:lnTo>
                    <a:lnTo>
                      <a:pt x="6874" y="2678"/>
                    </a:lnTo>
                    <a:lnTo>
                      <a:pt x="6868" y="2689"/>
                    </a:lnTo>
                    <a:lnTo>
                      <a:pt x="6863" y="2699"/>
                    </a:lnTo>
                    <a:lnTo>
                      <a:pt x="6856" y="2710"/>
                    </a:lnTo>
                    <a:lnTo>
                      <a:pt x="6849" y="2720"/>
                    </a:lnTo>
                    <a:lnTo>
                      <a:pt x="6842" y="2730"/>
                    </a:lnTo>
                    <a:lnTo>
                      <a:pt x="6834" y="2739"/>
                    </a:lnTo>
                    <a:lnTo>
                      <a:pt x="6826" y="2748"/>
                    </a:lnTo>
                    <a:lnTo>
                      <a:pt x="6817" y="2757"/>
                    </a:lnTo>
                    <a:lnTo>
                      <a:pt x="6807" y="2765"/>
                    </a:lnTo>
                    <a:lnTo>
                      <a:pt x="6797" y="2772"/>
                    </a:lnTo>
                    <a:lnTo>
                      <a:pt x="6787" y="2780"/>
                    </a:lnTo>
                    <a:lnTo>
                      <a:pt x="6777" y="2787"/>
                    </a:lnTo>
                    <a:lnTo>
                      <a:pt x="6766" y="2793"/>
                    </a:lnTo>
                    <a:lnTo>
                      <a:pt x="6755" y="2799"/>
                    </a:lnTo>
                    <a:lnTo>
                      <a:pt x="6744" y="2805"/>
                    </a:lnTo>
                    <a:lnTo>
                      <a:pt x="6732" y="2810"/>
                    </a:lnTo>
                    <a:lnTo>
                      <a:pt x="6720" y="2814"/>
                    </a:lnTo>
                    <a:lnTo>
                      <a:pt x="6707" y="2818"/>
                    </a:lnTo>
                    <a:lnTo>
                      <a:pt x="6694" y="2821"/>
                    </a:lnTo>
                    <a:lnTo>
                      <a:pt x="6682" y="2824"/>
                    </a:lnTo>
                    <a:lnTo>
                      <a:pt x="6669" y="2827"/>
                    </a:lnTo>
                    <a:lnTo>
                      <a:pt x="6655" y="2828"/>
                    </a:lnTo>
                    <a:lnTo>
                      <a:pt x="6642" y="2829"/>
                    </a:lnTo>
                    <a:lnTo>
                      <a:pt x="6628" y="2829"/>
                    </a:lnTo>
                    <a:lnTo>
                      <a:pt x="704" y="2829"/>
                    </a:lnTo>
                    <a:lnTo>
                      <a:pt x="691" y="2829"/>
                    </a:lnTo>
                    <a:lnTo>
                      <a:pt x="678" y="2828"/>
                    </a:lnTo>
                    <a:lnTo>
                      <a:pt x="664" y="2827"/>
                    </a:lnTo>
                    <a:lnTo>
                      <a:pt x="651" y="2824"/>
                    </a:lnTo>
                    <a:lnTo>
                      <a:pt x="638" y="2821"/>
                    </a:lnTo>
                    <a:lnTo>
                      <a:pt x="625" y="2818"/>
                    </a:lnTo>
                    <a:lnTo>
                      <a:pt x="613" y="2814"/>
                    </a:lnTo>
                    <a:lnTo>
                      <a:pt x="601" y="2810"/>
                    </a:lnTo>
                    <a:lnTo>
                      <a:pt x="589" y="2805"/>
                    </a:lnTo>
                    <a:lnTo>
                      <a:pt x="578" y="2799"/>
                    </a:lnTo>
                    <a:lnTo>
                      <a:pt x="566" y="2793"/>
                    </a:lnTo>
                    <a:lnTo>
                      <a:pt x="556" y="2787"/>
                    </a:lnTo>
                    <a:lnTo>
                      <a:pt x="544" y="2780"/>
                    </a:lnTo>
                    <a:lnTo>
                      <a:pt x="534" y="2772"/>
                    </a:lnTo>
                    <a:lnTo>
                      <a:pt x="524" y="2765"/>
                    </a:lnTo>
                    <a:lnTo>
                      <a:pt x="516" y="2757"/>
                    </a:lnTo>
                    <a:lnTo>
                      <a:pt x="507" y="2748"/>
                    </a:lnTo>
                    <a:lnTo>
                      <a:pt x="498" y="2739"/>
                    </a:lnTo>
                    <a:lnTo>
                      <a:pt x="490" y="2730"/>
                    </a:lnTo>
                    <a:lnTo>
                      <a:pt x="483" y="2720"/>
                    </a:lnTo>
                    <a:lnTo>
                      <a:pt x="476" y="2710"/>
                    </a:lnTo>
                    <a:lnTo>
                      <a:pt x="469" y="2699"/>
                    </a:lnTo>
                    <a:lnTo>
                      <a:pt x="463" y="2689"/>
                    </a:lnTo>
                    <a:lnTo>
                      <a:pt x="458" y="2678"/>
                    </a:lnTo>
                    <a:lnTo>
                      <a:pt x="454" y="2667"/>
                    </a:lnTo>
                    <a:lnTo>
                      <a:pt x="449" y="2655"/>
                    </a:lnTo>
                    <a:lnTo>
                      <a:pt x="446" y="2644"/>
                    </a:lnTo>
                    <a:lnTo>
                      <a:pt x="442" y="2631"/>
                    </a:lnTo>
                    <a:lnTo>
                      <a:pt x="440" y="2619"/>
                    </a:lnTo>
                    <a:lnTo>
                      <a:pt x="439" y="2607"/>
                    </a:lnTo>
                    <a:lnTo>
                      <a:pt x="438" y="2594"/>
                    </a:lnTo>
                    <a:lnTo>
                      <a:pt x="437" y="2582"/>
                    </a:lnTo>
                    <a:lnTo>
                      <a:pt x="437" y="1995"/>
                    </a:lnTo>
                    <a:lnTo>
                      <a:pt x="438" y="1981"/>
                    </a:lnTo>
                    <a:lnTo>
                      <a:pt x="439" y="1969"/>
                    </a:lnTo>
                    <a:lnTo>
                      <a:pt x="440" y="1957"/>
                    </a:lnTo>
                    <a:lnTo>
                      <a:pt x="442" y="1945"/>
                    </a:lnTo>
                    <a:lnTo>
                      <a:pt x="446" y="1933"/>
                    </a:lnTo>
                    <a:lnTo>
                      <a:pt x="449" y="1921"/>
                    </a:lnTo>
                    <a:lnTo>
                      <a:pt x="454" y="1909"/>
                    </a:lnTo>
                    <a:lnTo>
                      <a:pt x="458" y="1898"/>
                    </a:lnTo>
                    <a:lnTo>
                      <a:pt x="463" y="1887"/>
                    </a:lnTo>
                    <a:lnTo>
                      <a:pt x="469" y="1877"/>
                    </a:lnTo>
                    <a:lnTo>
                      <a:pt x="476" y="1866"/>
                    </a:lnTo>
                    <a:lnTo>
                      <a:pt x="483" y="1856"/>
                    </a:lnTo>
                    <a:lnTo>
                      <a:pt x="490" y="1846"/>
                    </a:lnTo>
                    <a:lnTo>
                      <a:pt x="498" y="1837"/>
                    </a:lnTo>
                    <a:lnTo>
                      <a:pt x="507" y="1828"/>
                    </a:lnTo>
                    <a:lnTo>
                      <a:pt x="516" y="1819"/>
                    </a:lnTo>
                    <a:lnTo>
                      <a:pt x="524" y="1812"/>
                    </a:lnTo>
                    <a:lnTo>
                      <a:pt x="534" y="1804"/>
                    </a:lnTo>
                    <a:lnTo>
                      <a:pt x="544" y="1796"/>
                    </a:lnTo>
                    <a:lnTo>
                      <a:pt x="556" y="1789"/>
                    </a:lnTo>
                    <a:lnTo>
                      <a:pt x="566" y="1783"/>
                    </a:lnTo>
                    <a:lnTo>
                      <a:pt x="578" y="1777"/>
                    </a:lnTo>
                    <a:lnTo>
                      <a:pt x="589" y="1772"/>
                    </a:lnTo>
                    <a:lnTo>
                      <a:pt x="601" y="1766"/>
                    </a:lnTo>
                    <a:lnTo>
                      <a:pt x="613" y="1762"/>
                    </a:lnTo>
                    <a:lnTo>
                      <a:pt x="625" y="1758"/>
                    </a:lnTo>
                    <a:lnTo>
                      <a:pt x="638" y="1755"/>
                    </a:lnTo>
                    <a:lnTo>
                      <a:pt x="651" y="1752"/>
                    </a:lnTo>
                    <a:lnTo>
                      <a:pt x="664" y="1749"/>
                    </a:lnTo>
                    <a:lnTo>
                      <a:pt x="678" y="1748"/>
                    </a:lnTo>
                    <a:lnTo>
                      <a:pt x="691" y="1747"/>
                    </a:lnTo>
                    <a:lnTo>
                      <a:pt x="704" y="1747"/>
                    </a:lnTo>
                    <a:close/>
                    <a:moveTo>
                      <a:pt x="704" y="565"/>
                    </a:moveTo>
                    <a:lnTo>
                      <a:pt x="6628" y="565"/>
                    </a:lnTo>
                    <a:lnTo>
                      <a:pt x="6642" y="565"/>
                    </a:lnTo>
                    <a:lnTo>
                      <a:pt x="6655" y="566"/>
                    </a:lnTo>
                    <a:lnTo>
                      <a:pt x="6669" y="567"/>
                    </a:lnTo>
                    <a:lnTo>
                      <a:pt x="6682" y="569"/>
                    </a:lnTo>
                    <a:lnTo>
                      <a:pt x="6694" y="572"/>
                    </a:lnTo>
                    <a:lnTo>
                      <a:pt x="6707" y="576"/>
                    </a:lnTo>
                    <a:lnTo>
                      <a:pt x="6720" y="579"/>
                    </a:lnTo>
                    <a:lnTo>
                      <a:pt x="6732" y="584"/>
                    </a:lnTo>
                    <a:lnTo>
                      <a:pt x="6744" y="589"/>
                    </a:lnTo>
                    <a:lnTo>
                      <a:pt x="6755" y="595"/>
                    </a:lnTo>
                    <a:lnTo>
                      <a:pt x="6766" y="600"/>
                    </a:lnTo>
                    <a:lnTo>
                      <a:pt x="6777" y="607"/>
                    </a:lnTo>
                    <a:lnTo>
                      <a:pt x="6787" y="613"/>
                    </a:lnTo>
                    <a:lnTo>
                      <a:pt x="6797" y="621"/>
                    </a:lnTo>
                    <a:lnTo>
                      <a:pt x="6807" y="629"/>
                    </a:lnTo>
                    <a:lnTo>
                      <a:pt x="6817" y="637"/>
                    </a:lnTo>
                    <a:lnTo>
                      <a:pt x="6826" y="646"/>
                    </a:lnTo>
                    <a:lnTo>
                      <a:pt x="6834" y="655"/>
                    </a:lnTo>
                    <a:lnTo>
                      <a:pt x="6842" y="665"/>
                    </a:lnTo>
                    <a:lnTo>
                      <a:pt x="6849" y="673"/>
                    </a:lnTo>
                    <a:lnTo>
                      <a:pt x="6856" y="683"/>
                    </a:lnTo>
                    <a:lnTo>
                      <a:pt x="6863" y="694"/>
                    </a:lnTo>
                    <a:lnTo>
                      <a:pt x="6868" y="704"/>
                    </a:lnTo>
                    <a:lnTo>
                      <a:pt x="6874" y="716"/>
                    </a:lnTo>
                    <a:lnTo>
                      <a:pt x="6879" y="727"/>
                    </a:lnTo>
                    <a:lnTo>
                      <a:pt x="6883" y="739"/>
                    </a:lnTo>
                    <a:lnTo>
                      <a:pt x="6887" y="750"/>
                    </a:lnTo>
                    <a:lnTo>
                      <a:pt x="6889" y="762"/>
                    </a:lnTo>
                    <a:lnTo>
                      <a:pt x="6893" y="774"/>
                    </a:lnTo>
                    <a:lnTo>
                      <a:pt x="6894" y="787"/>
                    </a:lnTo>
                    <a:lnTo>
                      <a:pt x="6895" y="800"/>
                    </a:lnTo>
                    <a:lnTo>
                      <a:pt x="6895" y="812"/>
                    </a:lnTo>
                    <a:lnTo>
                      <a:pt x="6895" y="1399"/>
                    </a:lnTo>
                    <a:lnTo>
                      <a:pt x="6895" y="1412"/>
                    </a:lnTo>
                    <a:lnTo>
                      <a:pt x="6894" y="1424"/>
                    </a:lnTo>
                    <a:lnTo>
                      <a:pt x="6893" y="1437"/>
                    </a:lnTo>
                    <a:lnTo>
                      <a:pt x="6889" y="1449"/>
                    </a:lnTo>
                    <a:lnTo>
                      <a:pt x="6887" y="1461"/>
                    </a:lnTo>
                    <a:lnTo>
                      <a:pt x="6883" y="1472"/>
                    </a:lnTo>
                    <a:lnTo>
                      <a:pt x="6879" y="1484"/>
                    </a:lnTo>
                    <a:lnTo>
                      <a:pt x="6874" y="1495"/>
                    </a:lnTo>
                    <a:lnTo>
                      <a:pt x="6868" y="1507"/>
                    </a:lnTo>
                    <a:lnTo>
                      <a:pt x="6863" y="1517"/>
                    </a:lnTo>
                    <a:lnTo>
                      <a:pt x="6856" y="1528"/>
                    </a:lnTo>
                    <a:lnTo>
                      <a:pt x="6849" y="1538"/>
                    </a:lnTo>
                    <a:lnTo>
                      <a:pt x="6842" y="1548"/>
                    </a:lnTo>
                    <a:lnTo>
                      <a:pt x="6834" y="1556"/>
                    </a:lnTo>
                    <a:lnTo>
                      <a:pt x="6826" y="1565"/>
                    </a:lnTo>
                    <a:lnTo>
                      <a:pt x="6817" y="1574"/>
                    </a:lnTo>
                    <a:lnTo>
                      <a:pt x="6807" y="1582"/>
                    </a:lnTo>
                    <a:lnTo>
                      <a:pt x="6797" y="1590"/>
                    </a:lnTo>
                    <a:lnTo>
                      <a:pt x="6787" y="1598"/>
                    </a:lnTo>
                    <a:lnTo>
                      <a:pt x="6777" y="1604"/>
                    </a:lnTo>
                    <a:lnTo>
                      <a:pt x="6766" y="1611"/>
                    </a:lnTo>
                    <a:lnTo>
                      <a:pt x="6755" y="1617"/>
                    </a:lnTo>
                    <a:lnTo>
                      <a:pt x="6744" y="1622"/>
                    </a:lnTo>
                    <a:lnTo>
                      <a:pt x="6732" y="1627"/>
                    </a:lnTo>
                    <a:lnTo>
                      <a:pt x="6720" y="1632"/>
                    </a:lnTo>
                    <a:lnTo>
                      <a:pt x="6707" y="1635"/>
                    </a:lnTo>
                    <a:lnTo>
                      <a:pt x="6694" y="1639"/>
                    </a:lnTo>
                    <a:lnTo>
                      <a:pt x="6682" y="1642"/>
                    </a:lnTo>
                    <a:lnTo>
                      <a:pt x="6669" y="1644"/>
                    </a:lnTo>
                    <a:lnTo>
                      <a:pt x="6655" y="1645"/>
                    </a:lnTo>
                    <a:lnTo>
                      <a:pt x="6642" y="1646"/>
                    </a:lnTo>
                    <a:lnTo>
                      <a:pt x="6628" y="1647"/>
                    </a:lnTo>
                    <a:lnTo>
                      <a:pt x="704" y="1647"/>
                    </a:lnTo>
                    <a:lnTo>
                      <a:pt x="691" y="1646"/>
                    </a:lnTo>
                    <a:lnTo>
                      <a:pt x="678" y="1645"/>
                    </a:lnTo>
                    <a:lnTo>
                      <a:pt x="664" y="1644"/>
                    </a:lnTo>
                    <a:lnTo>
                      <a:pt x="651" y="1642"/>
                    </a:lnTo>
                    <a:lnTo>
                      <a:pt x="638" y="1639"/>
                    </a:lnTo>
                    <a:lnTo>
                      <a:pt x="625" y="1635"/>
                    </a:lnTo>
                    <a:lnTo>
                      <a:pt x="613" y="1632"/>
                    </a:lnTo>
                    <a:lnTo>
                      <a:pt x="601" y="1627"/>
                    </a:lnTo>
                    <a:lnTo>
                      <a:pt x="589" y="1622"/>
                    </a:lnTo>
                    <a:lnTo>
                      <a:pt x="578" y="1617"/>
                    </a:lnTo>
                    <a:lnTo>
                      <a:pt x="566" y="1611"/>
                    </a:lnTo>
                    <a:lnTo>
                      <a:pt x="556" y="1604"/>
                    </a:lnTo>
                    <a:lnTo>
                      <a:pt x="544" y="1598"/>
                    </a:lnTo>
                    <a:lnTo>
                      <a:pt x="534" y="1590"/>
                    </a:lnTo>
                    <a:lnTo>
                      <a:pt x="524" y="1582"/>
                    </a:lnTo>
                    <a:lnTo>
                      <a:pt x="516" y="1574"/>
                    </a:lnTo>
                    <a:lnTo>
                      <a:pt x="507" y="1565"/>
                    </a:lnTo>
                    <a:lnTo>
                      <a:pt x="498" y="1556"/>
                    </a:lnTo>
                    <a:lnTo>
                      <a:pt x="490" y="1548"/>
                    </a:lnTo>
                    <a:lnTo>
                      <a:pt x="483" y="1538"/>
                    </a:lnTo>
                    <a:lnTo>
                      <a:pt x="476" y="1528"/>
                    </a:lnTo>
                    <a:lnTo>
                      <a:pt x="469" y="1517"/>
                    </a:lnTo>
                    <a:lnTo>
                      <a:pt x="463" y="1507"/>
                    </a:lnTo>
                    <a:lnTo>
                      <a:pt x="458" y="1495"/>
                    </a:lnTo>
                    <a:lnTo>
                      <a:pt x="454" y="1484"/>
                    </a:lnTo>
                    <a:lnTo>
                      <a:pt x="449" y="1472"/>
                    </a:lnTo>
                    <a:lnTo>
                      <a:pt x="446" y="1461"/>
                    </a:lnTo>
                    <a:lnTo>
                      <a:pt x="442" y="1449"/>
                    </a:lnTo>
                    <a:lnTo>
                      <a:pt x="440" y="1437"/>
                    </a:lnTo>
                    <a:lnTo>
                      <a:pt x="439" y="1424"/>
                    </a:lnTo>
                    <a:lnTo>
                      <a:pt x="438" y="1412"/>
                    </a:lnTo>
                    <a:lnTo>
                      <a:pt x="437" y="1399"/>
                    </a:lnTo>
                    <a:lnTo>
                      <a:pt x="437" y="812"/>
                    </a:lnTo>
                    <a:lnTo>
                      <a:pt x="438" y="800"/>
                    </a:lnTo>
                    <a:lnTo>
                      <a:pt x="439" y="787"/>
                    </a:lnTo>
                    <a:lnTo>
                      <a:pt x="440" y="774"/>
                    </a:lnTo>
                    <a:lnTo>
                      <a:pt x="442" y="762"/>
                    </a:lnTo>
                    <a:lnTo>
                      <a:pt x="446" y="750"/>
                    </a:lnTo>
                    <a:lnTo>
                      <a:pt x="449" y="739"/>
                    </a:lnTo>
                    <a:lnTo>
                      <a:pt x="454" y="727"/>
                    </a:lnTo>
                    <a:lnTo>
                      <a:pt x="458" y="716"/>
                    </a:lnTo>
                    <a:lnTo>
                      <a:pt x="463" y="704"/>
                    </a:lnTo>
                    <a:lnTo>
                      <a:pt x="469" y="694"/>
                    </a:lnTo>
                    <a:lnTo>
                      <a:pt x="476" y="683"/>
                    </a:lnTo>
                    <a:lnTo>
                      <a:pt x="483" y="673"/>
                    </a:lnTo>
                    <a:lnTo>
                      <a:pt x="490" y="665"/>
                    </a:lnTo>
                    <a:lnTo>
                      <a:pt x="498" y="655"/>
                    </a:lnTo>
                    <a:lnTo>
                      <a:pt x="507" y="646"/>
                    </a:lnTo>
                    <a:lnTo>
                      <a:pt x="516" y="637"/>
                    </a:lnTo>
                    <a:lnTo>
                      <a:pt x="524" y="629"/>
                    </a:lnTo>
                    <a:lnTo>
                      <a:pt x="534" y="621"/>
                    </a:lnTo>
                    <a:lnTo>
                      <a:pt x="544" y="613"/>
                    </a:lnTo>
                    <a:lnTo>
                      <a:pt x="556" y="607"/>
                    </a:lnTo>
                    <a:lnTo>
                      <a:pt x="566" y="600"/>
                    </a:lnTo>
                    <a:lnTo>
                      <a:pt x="578" y="595"/>
                    </a:lnTo>
                    <a:lnTo>
                      <a:pt x="589" y="589"/>
                    </a:lnTo>
                    <a:lnTo>
                      <a:pt x="601" y="584"/>
                    </a:lnTo>
                    <a:lnTo>
                      <a:pt x="613" y="579"/>
                    </a:lnTo>
                    <a:lnTo>
                      <a:pt x="625" y="576"/>
                    </a:lnTo>
                    <a:lnTo>
                      <a:pt x="638" y="572"/>
                    </a:lnTo>
                    <a:lnTo>
                      <a:pt x="651" y="569"/>
                    </a:lnTo>
                    <a:lnTo>
                      <a:pt x="664" y="567"/>
                    </a:lnTo>
                    <a:lnTo>
                      <a:pt x="678" y="566"/>
                    </a:lnTo>
                    <a:lnTo>
                      <a:pt x="691" y="565"/>
                    </a:lnTo>
                    <a:lnTo>
                      <a:pt x="704" y="565"/>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2" name="Freeform 82"/>
              <p:cNvSpPr>
                <a:spLocks/>
              </p:cNvSpPr>
              <p:nvPr/>
            </p:nvSpPr>
            <p:spPr bwMode="gray">
              <a:xfrm>
                <a:off x="12235265" y="2025012"/>
                <a:ext cx="203200" cy="33338"/>
              </a:xfrm>
              <a:custGeom>
                <a:avLst/>
                <a:gdLst/>
                <a:ahLst/>
                <a:cxnLst>
                  <a:cxn ang="0">
                    <a:pos x="1170" y="0"/>
                  </a:cxn>
                  <a:cxn ang="0">
                    <a:pos x="1192" y="2"/>
                  </a:cxn>
                  <a:cxn ang="0">
                    <a:pos x="1212" y="9"/>
                  </a:cxn>
                  <a:cxn ang="0">
                    <a:pos x="1231" y="19"/>
                  </a:cxn>
                  <a:cxn ang="0">
                    <a:pos x="1246" y="32"/>
                  </a:cxn>
                  <a:cxn ang="0">
                    <a:pos x="1259" y="49"/>
                  </a:cxn>
                  <a:cxn ang="0">
                    <a:pos x="1271" y="66"/>
                  </a:cxn>
                  <a:cxn ang="0">
                    <a:pos x="1276" y="87"/>
                  </a:cxn>
                  <a:cxn ang="0">
                    <a:pos x="1278" y="110"/>
                  </a:cxn>
                  <a:cxn ang="0">
                    <a:pos x="1276" y="131"/>
                  </a:cxn>
                  <a:cxn ang="0">
                    <a:pos x="1271" y="152"/>
                  </a:cxn>
                  <a:cxn ang="0">
                    <a:pos x="1259" y="170"/>
                  </a:cxn>
                  <a:cxn ang="0">
                    <a:pos x="1246" y="186"/>
                  </a:cxn>
                  <a:cxn ang="0">
                    <a:pos x="1231" y="200"/>
                  </a:cxn>
                  <a:cxn ang="0">
                    <a:pos x="1212" y="210"/>
                  </a:cxn>
                  <a:cxn ang="0">
                    <a:pos x="1192" y="216"/>
                  </a:cxn>
                  <a:cxn ang="0">
                    <a:pos x="1170" y="218"/>
                  </a:cxn>
                  <a:cxn ang="0">
                    <a:pos x="97" y="217"/>
                  </a:cxn>
                  <a:cxn ang="0">
                    <a:pos x="76" y="213"/>
                  </a:cxn>
                  <a:cxn ang="0">
                    <a:pos x="56" y="205"/>
                  </a:cxn>
                  <a:cxn ang="0">
                    <a:pos x="40" y="193"/>
                  </a:cxn>
                  <a:cxn ang="0">
                    <a:pos x="24" y="178"/>
                  </a:cxn>
                  <a:cxn ang="0">
                    <a:pos x="13" y="161"/>
                  </a:cxn>
                  <a:cxn ang="0">
                    <a:pos x="4" y="142"/>
                  </a:cxn>
                  <a:cxn ang="0">
                    <a:pos x="0" y="121"/>
                  </a:cxn>
                  <a:cxn ang="0">
                    <a:pos x="0" y="99"/>
                  </a:cxn>
                  <a:cxn ang="0">
                    <a:pos x="4" y="76"/>
                  </a:cxn>
                  <a:cxn ang="0">
                    <a:pos x="13" y="58"/>
                  </a:cxn>
                  <a:cxn ang="0">
                    <a:pos x="24" y="40"/>
                  </a:cxn>
                  <a:cxn ang="0">
                    <a:pos x="40" y="25"/>
                  </a:cxn>
                  <a:cxn ang="0">
                    <a:pos x="56" y="13"/>
                  </a:cxn>
                  <a:cxn ang="0">
                    <a:pos x="76" y="5"/>
                  </a:cxn>
                  <a:cxn ang="0">
                    <a:pos x="97" y="1"/>
                  </a:cxn>
                </a:cxnLst>
                <a:rect l="0" t="0" r="r" b="b"/>
                <a:pathLst>
                  <a:path w="1278" h="218">
                    <a:moveTo>
                      <a:pt x="108" y="0"/>
                    </a:moveTo>
                    <a:lnTo>
                      <a:pt x="1170" y="0"/>
                    </a:lnTo>
                    <a:lnTo>
                      <a:pt x="1181" y="1"/>
                    </a:lnTo>
                    <a:lnTo>
                      <a:pt x="1192" y="2"/>
                    </a:lnTo>
                    <a:lnTo>
                      <a:pt x="1202" y="5"/>
                    </a:lnTo>
                    <a:lnTo>
                      <a:pt x="1212" y="9"/>
                    </a:lnTo>
                    <a:lnTo>
                      <a:pt x="1222" y="13"/>
                    </a:lnTo>
                    <a:lnTo>
                      <a:pt x="1231" y="19"/>
                    </a:lnTo>
                    <a:lnTo>
                      <a:pt x="1238" y="25"/>
                    </a:lnTo>
                    <a:lnTo>
                      <a:pt x="1246" y="32"/>
                    </a:lnTo>
                    <a:lnTo>
                      <a:pt x="1254" y="40"/>
                    </a:lnTo>
                    <a:lnTo>
                      <a:pt x="1259" y="49"/>
                    </a:lnTo>
                    <a:lnTo>
                      <a:pt x="1265" y="58"/>
                    </a:lnTo>
                    <a:lnTo>
                      <a:pt x="1271" y="66"/>
                    </a:lnTo>
                    <a:lnTo>
                      <a:pt x="1274" y="76"/>
                    </a:lnTo>
                    <a:lnTo>
                      <a:pt x="1276" y="87"/>
                    </a:lnTo>
                    <a:lnTo>
                      <a:pt x="1278" y="99"/>
                    </a:lnTo>
                    <a:lnTo>
                      <a:pt x="1278" y="110"/>
                    </a:lnTo>
                    <a:lnTo>
                      <a:pt x="1278" y="121"/>
                    </a:lnTo>
                    <a:lnTo>
                      <a:pt x="1276" y="131"/>
                    </a:lnTo>
                    <a:lnTo>
                      <a:pt x="1274" y="142"/>
                    </a:lnTo>
                    <a:lnTo>
                      <a:pt x="1271" y="152"/>
                    </a:lnTo>
                    <a:lnTo>
                      <a:pt x="1265" y="161"/>
                    </a:lnTo>
                    <a:lnTo>
                      <a:pt x="1259" y="170"/>
                    </a:lnTo>
                    <a:lnTo>
                      <a:pt x="1254" y="178"/>
                    </a:lnTo>
                    <a:lnTo>
                      <a:pt x="1246" y="186"/>
                    </a:lnTo>
                    <a:lnTo>
                      <a:pt x="1238" y="193"/>
                    </a:lnTo>
                    <a:lnTo>
                      <a:pt x="1231" y="200"/>
                    </a:lnTo>
                    <a:lnTo>
                      <a:pt x="1222" y="205"/>
                    </a:lnTo>
                    <a:lnTo>
                      <a:pt x="1212" y="210"/>
                    </a:lnTo>
                    <a:lnTo>
                      <a:pt x="1202" y="213"/>
                    </a:lnTo>
                    <a:lnTo>
                      <a:pt x="1192" y="216"/>
                    </a:lnTo>
                    <a:lnTo>
                      <a:pt x="1181" y="217"/>
                    </a:lnTo>
                    <a:lnTo>
                      <a:pt x="1170" y="218"/>
                    </a:lnTo>
                    <a:lnTo>
                      <a:pt x="108" y="218"/>
                    </a:lnTo>
                    <a:lnTo>
                      <a:pt x="97" y="217"/>
                    </a:lnTo>
                    <a:lnTo>
                      <a:pt x="86" y="216"/>
                    </a:lnTo>
                    <a:lnTo>
                      <a:pt x="76" y="213"/>
                    </a:lnTo>
                    <a:lnTo>
                      <a:pt x="66" y="210"/>
                    </a:lnTo>
                    <a:lnTo>
                      <a:pt x="56" y="205"/>
                    </a:lnTo>
                    <a:lnTo>
                      <a:pt x="47" y="200"/>
                    </a:lnTo>
                    <a:lnTo>
                      <a:pt x="40" y="193"/>
                    </a:lnTo>
                    <a:lnTo>
                      <a:pt x="32" y="186"/>
                    </a:lnTo>
                    <a:lnTo>
                      <a:pt x="24" y="178"/>
                    </a:lnTo>
                    <a:lnTo>
                      <a:pt x="19" y="170"/>
                    </a:lnTo>
                    <a:lnTo>
                      <a:pt x="13" y="161"/>
                    </a:lnTo>
                    <a:lnTo>
                      <a:pt x="9" y="152"/>
                    </a:lnTo>
                    <a:lnTo>
                      <a:pt x="4" y="142"/>
                    </a:lnTo>
                    <a:lnTo>
                      <a:pt x="2" y="131"/>
                    </a:lnTo>
                    <a:lnTo>
                      <a:pt x="0" y="121"/>
                    </a:lnTo>
                    <a:lnTo>
                      <a:pt x="0" y="110"/>
                    </a:lnTo>
                    <a:lnTo>
                      <a:pt x="0" y="99"/>
                    </a:lnTo>
                    <a:lnTo>
                      <a:pt x="2" y="87"/>
                    </a:lnTo>
                    <a:lnTo>
                      <a:pt x="4" y="76"/>
                    </a:lnTo>
                    <a:lnTo>
                      <a:pt x="9" y="66"/>
                    </a:lnTo>
                    <a:lnTo>
                      <a:pt x="13" y="58"/>
                    </a:lnTo>
                    <a:lnTo>
                      <a:pt x="19" y="49"/>
                    </a:lnTo>
                    <a:lnTo>
                      <a:pt x="24" y="40"/>
                    </a:lnTo>
                    <a:lnTo>
                      <a:pt x="32" y="32"/>
                    </a:lnTo>
                    <a:lnTo>
                      <a:pt x="40" y="25"/>
                    </a:lnTo>
                    <a:lnTo>
                      <a:pt x="47" y="19"/>
                    </a:lnTo>
                    <a:lnTo>
                      <a:pt x="56" y="13"/>
                    </a:lnTo>
                    <a:lnTo>
                      <a:pt x="66" y="9"/>
                    </a:lnTo>
                    <a:lnTo>
                      <a:pt x="76" y="5"/>
                    </a:lnTo>
                    <a:lnTo>
                      <a:pt x="86" y="2"/>
                    </a:lnTo>
                    <a:lnTo>
                      <a:pt x="97" y="1"/>
                    </a:lnTo>
                    <a:lnTo>
                      <a:pt x="108" y="0"/>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3" name="Freeform 83"/>
              <p:cNvSpPr>
                <a:spLocks/>
              </p:cNvSpPr>
              <p:nvPr/>
            </p:nvSpPr>
            <p:spPr bwMode="gray">
              <a:xfrm>
                <a:off x="11619315" y="2025012"/>
                <a:ext cx="28575" cy="30163"/>
              </a:xfrm>
              <a:custGeom>
                <a:avLst/>
                <a:gdLst/>
                <a:ahLst/>
                <a:cxnLst>
                  <a:cxn ang="0">
                    <a:pos x="101" y="182"/>
                  </a:cxn>
                  <a:cxn ang="0">
                    <a:pos x="119" y="178"/>
                  </a:cxn>
                  <a:cxn ang="0">
                    <a:pos x="136" y="170"/>
                  </a:cxn>
                  <a:cxn ang="0">
                    <a:pos x="150" y="162"/>
                  </a:cxn>
                  <a:cxn ang="0">
                    <a:pos x="162" y="148"/>
                  </a:cxn>
                  <a:cxn ang="0">
                    <a:pos x="172" y="134"/>
                  </a:cxn>
                  <a:cxn ang="0">
                    <a:pos x="179" y="117"/>
                  </a:cxn>
                  <a:cxn ang="0">
                    <a:pos x="183" y="99"/>
                  </a:cxn>
                  <a:cxn ang="0">
                    <a:pos x="183" y="82"/>
                  </a:cxn>
                  <a:cxn ang="0">
                    <a:pos x="179" y="64"/>
                  </a:cxn>
                  <a:cxn ang="0">
                    <a:pos x="172" y="47"/>
                  </a:cxn>
                  <a:cxn ang="0">
                    <a:pos x="162" y="33"/>
                  </a:cxn>
                  <a:cxn ang="0">
                    <a:pos x="150" y="21"/>
                  </a:cxn>
                  <a:cxn ang="0">
                    <a:pos x="136" y="11"/>
                  </a:cxn>
                  <a:cxn ang="0">
                    <a:pos x="119" y="3"/>
                  </a:cxn>
                  <a:cxn ang="0">
                    <a:pos x="101" y="0"/>
                  </a:cxn>
                  <a:cxn ang="0">
                    <a:pos x="82" y="0"/>
                  </a:cxn>
                  <a:cxn ang="0">
                    <a:pos x="65" y="3"/>
                  </a:cxn>
                  <a:cxn ang="0">
                    <a:pos x="49" y="11"/>
                  </a:cxn>
                  <a:cxn ang="0">
                    <a:pos x="34" y="21"/>
                  </a:cxn>
                  <a:cxn ang="0">
                    <a:pos x="21" y="33"/>
                  </a:cxn>
                  <a:cxn ang="0">
                    <a:pos x="11" y="47"/>
                  </a:cxn>
                  <a:cxn ang="0">
                    <a:pos x="5" y="64"/>
                  </a:cxn>
                  <a:cxn ang="0">
                    <a:pos x="1" y="82"/>
                  </a:cxn>
                  <a:cxn ang="0">
                    <a:pos x="1" y="99"/>
                  </a:cxn>
                  <a:cxn ang="0">
                    <a:pos x="5" y="117"/>
                  </a:cxn>
                  <a:cxn ang="0">
                    <a:pos x="11" y="134"/>
                  </a:cxn>
                  <a:cxn ang="0">
                    <a:pos x="21" y="148"/>
                  </a:cxn>
                  <a:cxn ang="0">
                    <a:pos x="34" y="162"/>
                  </a:cxn>
                  <a:cxn ang="0">
                    <a:pos x="49" y="170"/>
                  </a:cxn>
                  <a:cxn ang="0">
                    <a:pos x="65" y="178"/>
                  </a:cxn>
                  <a:cxn ang="0">
                    <a:pos x="82" y="182"/>
                  </a:cxn>
                </a:cxnLst>
                <a:rect l="0" t="0" r="r" b="b"/>
                <a:pathLst>
                  <a:path w="183" h="182">
                    <a:moveTo>
                      <a:pt x="92" y="182"/>
                    </a:moveTo>
                    <a:lnTo>
                      <a:pt x="101" y="182"/>
                    </a:lnTo>
                    <a:lnTo>
                      <a:pt x="110" y="180"/>
                    </a:lnTo>
                    <a:lnTo>
                      <a:pt x="119" y="178"/>
                    </a:lnTo>
                    <a:lnTo>
                      <a:pt x="128" y="175"/>
                    </a:lnTo>
                    <a:lnTo>
                      <a:pt x="136" y="170"/>
                    </a:lnTo>
                    <a:lnTo>
                      <a:pt x="143" y="166"/>
                    </a:lnTo>
                    <a:lnTo>
                      <a:pt x="150" y="162"/>
                    </a:lnTo>
                    <a:lnTo>
                      <a:pt x="157" y="155"/>
                    </a:lnTo>
                    <a:lnTo>
                      <a:pt x="162" y="148"/>
                    </a:lnTo>
                    <a:lnTo>
                      <a:pt x="168" y="142"/>
                    </a:lnTo>
                    <a:lnTo>
                      <a:pt x="172" y="134"/>
                    </a:lnTo>
                    <a:lnTo>
                      <a:pt x="177" y="126"/>
                    </a:lnTo>
                    <a:lnTo>
                      <a:pt x="179" y="117"/>
                    </a:lnTo>
                    <a:lnTo>
                      <a:pt x="181" y="109"/>
                    </a:lnTo>
                    <a:lnTo>
                      <a:pt x="183" y="99"/>
                    </a:lnTo>
                    <a:lnTo>
                      <a:pt x="183" y="91"/>
                    </a:lnTo>
                    <a:lnTo>
                      <a:pt x="183" y="82"/>
                    </a:lnTo>
                    <a:lnTo>
                      <a:pt x="181" y="72"/>
                    </a:lnTo>
                    <a:lnTo>
                      <a:pt x="179" y="64"/>
                    </a:lnTo>
                    <a:lnTo>
                      <a:pt x="177" y="55"/>
                    </a:lnTo>
                    <a:lnTo>
                      <a:pt x="172" y="47"/>
                    </a:lnTo>
                    <a:lnTo>
                      <a:pt x="168" y="40"/>
                    </a:lnTo>
                    <a:lnTo>
                      <a:pt x="162" y="33"/>
                    </a:lnTo>
                    <a:lnTo>
                      <a:pt x="157" y="26"/>
                    </a:lnTo>
                    <a:lnTo>
                      <a:pt x="150" y="21"/>
                    </a:lnTo>
                    <a:lnTo>
                      <a:pt x="143" y="15"/>
                    </a:lnTo>
                    <a:lnTo>
                      <a:pt x="136" y="11"/>
                    </a:lnTo>
                    <a:lnTo>
                      <a:pt x="128" y="6"/>
                    </a:lnTo>
                    <a:lnTo>
                      <a:pt x="119" y="3"/>
                    </a:lnTo>
                    <a:lnTo>
                      <a:pt x="110" y="1"/>
                    </a:lnTo>
                    <a:lnTo>
                      <a:pt x="101" y="0"/>
                    </a:lnTo>
                    <a:lnTo>
                      <a:pt x="92" y="0"/>
                    </a:lnTo>
                    <a:lnTo>
                      <a:pt x="82" y="0"/>
                    </a:lnTo>
                    <a:lnTo>
                      <a:pt x="73" y="1"/>
                    </a:lnTo>
                    <a:lnTo>
                      <a:pt x="65" y="3"/>
                    </a:lnTo>
                    <a:lnTo>
                      <a:pt x="57" y="6"/>
                    </a:lnTo>
                    <a:lnTo>
                      <a:pt x="49" y="11"/>
                    </a:lnTo>
                    <a:lnTo>
                      <a:pt x="41" y="15"/>
                    </a:lnTo>
                    <a:lnTo>
                      <a:pt x="34" y="21"/>
                    </a:lnTo>
                    <a:lnTo>
                      <a:pt x="28" y="26"/>
                    </a:lnTo>
                    <a:lnTo>
                      <a:pt x="21" y="33"/>
                    </a:lnTo>
                    <a:lnTo>
                      <a:pt x="16" y="40"/>
                    </a:lnTo>
                    <a:lnTo>
                      <a:pt x="11" y="47"/>
                    </a:lnTo>
                    <a:lnTo>
                      <a:pt x="8" y="55"/>
                    </a:lnTo>
                    <a:lnTo>
                      <a:pt x="5" y="64"/>
                    </a:lnTo>
                    <a:lnTo>
                      <a:pt x="2" y="72"/>
                    </a:lnTo>
                    <a:lnTo>
                      <a:pt x="1" y="82"/>
                    </a:lnTo>
                    <a:lnTo>
                      <a:pt x="0" y="91"/>
                    </a:lnTo>
                    <a:lnTo>
                      <a:pt x="1" y="99"/>
                    </a:lnTo>
                    <a:lnTo>
                      <a:pt x="2" y="109"/>
                    </a:lnTo>
                    <a:lnTo>
                      <a:pt x="5" y="117"/>
                    </a:lnTo>
                    <a:lnTo>
                      <a:pt x="8" y="126"/>
                    </a:lnTo>
                    <a:lnTo>
                      <a:pt x="11" y="134"/>
                    </a:lnTo>
                    <a:lnTo>
                      <a:pt x="16" y="142"/>
                    </a:lnTo>
                    <a:lnTo>
                      <a:pt x="21" y="148"/>
                    </a:lnTo>
                    <a:lnTo>
                      <a:pt x="28" y="155"/>
                    </a:lnTo>
                    <a:lnTo>
                      <a:pt x="34" y="162"/>
                    </a:lnTo>
                    <a:lnTo>
                      <a:pt x="41" y="166"/>
                    </a:lnTo>
                    <a:lnTo>
                      <a:pt x="49" y="170"/>
                    </a:lnTo>
                    <a:lnTo>
                      <a:pt x="57" y="175"/>
                    </a:lnTo>
                    <a:lnTo>
                      <a:pt x="65" y="178"/>
                    </a:lnTo>
                    <a:lnTo>
                      <a:pt x="73" y="180"/>
                    </a:lnTo>
                    <a:lnTo>
                      <a:pt x="82" y="182"/>
                    </a:lnTo>
                    <a:lnTo>
                      <a:pt x="92" y="182"/>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4" name="Freeform 84"/>
              <p:cNvSpPr>
                <a:spLocks/>
              </p:cNvSpPr>
              <p:nvPr/>
            </p:nvSpPr>
            <p:spPr bwMode="gray">
              <a:xfrm>
                <a:off x="11659003" y="2025012"/>
                <a:ext cx="28575" cy="30163"/>
              </a:xfrm>
              <a:custGeom>
                <a:avLst/>
                <a:gdLst/>
                <a:ahLst/>
                <a:cxnLst>
                  <a:cxn ang="0">
                    <a:pos x="100" y="182"/>
                  </a:cxn>
                  <a:cxn ang="0">
                    <a:pos x="118" y="178"/>
                  </a:cxn>
                  <a:cxn ang="0">
                    <a:pos x="134" y="170"/>
                  </a:cxn>
                  <a:cxn ang="0">
                    <a:pos x="149" y="162"/>
                  </a:cxn>
                  <a:cxn ang="0">
                    <a:pos x="161" y="148"/>
                  </a:cxn>
                  <a:cxn ang="0">
                    <a:pos x="171" y="134"/>
                  </a:cxn>
                  <a:cxn ang="0">
                    <a:pos x="179" y="117"/>
                  </a:cxn>
                  <a:cxn ang="0">
                    <a:pos x="182" y="99"/>
                  </a:cxn>
                  <a:cxn ang="0">
                    <a:pos x="182" y="82"/>
                  </a:cxn>
                  <a:cxn ang="0">
                    <a:pos x="179" y="64"/>
                  </a:cxn>
                  <a:cxn ang="0">
                    <a:pos x="171" y="47"/>
                  </a:cxn>
                  <a:cxn ang="0">
                    <a:pos x="161" y="33"/>
                  </a:cxn>
                  <a:cxn ang="0">
                    <a:pos x="149" y="21"/>
                  </a:cxn>
                  <a:cxn ang="0">
                    <a:pos x="134" y="11"/>
                  </a:cxn>
                  <a:cxn ang="0">
                    <a:pos x="118" y="3"/>
                  </a:cxn>
                  <a:cxn ang="0">
                    <a:pos x="100" y="0"/>
                  </a:cxn>
                  <a:cxn ang="0">
                    <a:pos x="81" y="0"/>
                  </a:cxn>
                  <a:cxn ang="0">
                    <a:pos x="63" y="3"/>
                  </a:cxn>
                  <a:cxn ang="0">
                    <a:pos x="48" y="11"/>
                  </a:cxn>
                  <a:cxn ang="0">
                    <a:pos x="32" y="21"/>
                  </a:cxn>
                  <a:cxn ang="0">
                    <a:pos x="20" y="33"/>
                  </a:cxn>
                  <a:cxn ang="0">
                    <a:pos x="10" y="47"/>
                  </a:cxn>
                  <a:cxn ang="0">
                    <a:pos x="4" y="64"/>
                  </a:cxn>
                  <a:cxn ang="0">
                    <a:pos x="0" y="82"/>
                  </a:cxn>
                  <a:cxn ang="0">
                    <a:pos x="0" y="99"/>
                  </a:cxn>
                  <a:cxn ang="0">
                    <a:pos x="4" y="117"/>
                  </a:cxn>
                  <a:cxn ang="0">
                    <a:pos x="10" y="134"/>
                  </a:cxn>
                  <a:cxn ang="0">
                    <a:pos x="20" y="148"/>
                  </a:cxn>
                  <a:cxn ang="0">
                    <a:pos x="32" y="162"/>
                  </a:cxn>
                  <a:cxn ang="0">
                    <a:pos x="48" y="170"/>
                  </a:cxn>
                  <a:cxn ang="0">
                    <a:pos x="63" y="178"/>
                  </a:cxn>
                  <a:cxn ang="0">
                    <a:pos x="81" y="182"/>
                  </a:cxn>
                </a:cxnLst>
                <a:rect l="0" t="0" r="r" b="b"/>
                <a:pathLst>
                  <a:path w="182" h="182">
                    <a:moveTo>
                      <a:pt x="91" y="182"/>
                    </a:moveTo>
                    <a:lnTo>
                      <a:pt x="100" y="182"/>
                    </a:lnTo>
                    <a:lnTo>
                      <a:pt x="109" y="180"/>
                    </a:lnTo>
                    <a:lnTo>
                      <a:pt x="118" y="178"/>
                    </a:lnTo>
                    <a:lnTo>
                      <a:pt x="127" y="175"/>
                    </a:lnTo>
                    <a:lnTo>
                      <a:pt x="134" y="170"/>
                    </a:lnTo>
                    <a:lnTo>
                      <a:pt x="142" y="166"/>
                    </a:lnTo>
                    <a:lnTo>
                      <a:pt x="149" y="162"/>
                    </a:lnTo>
                    <a:lnTo>
                      <a:pt x="155" y="155"/>
                    </a:lnTo>
                    <a:lnTo>
                      <a:pt x="161" y="148"/>
                    </a:lnTo>
                    <a:lnTo>
                      <a:pt x="167" y="142"/>
                    </a:lnTo>
                    <a:lnTo>
                      <a:pt x="171" y="134"/>
                    </a:lnTo>
                    <a:lnTo>
                      <a:pt x="175" y="126"/>
                    </a:lnTo>
                    <a:lnTo>
                      <a:pt x="179" y="117"/>
                    </a:lnTo>
                    <a:lnTo>
                      <a:pt x="181" y="109"/>
                    </a:lnTo>
                    <a:lnTo>
                      <a:pt x="182" y="99"/>
                    </a:lnTo>
                    <a:lnTo>
                      <a:pt x="182" y="91"/>
                    </a:lnTo>
                    <a:lnTo>
                      <a:pt x="182" y="82"/>
                    </a:lnTo>
                    <a:lnTo>
                      <a:pt x="181" y="72"/>
                    </a:lnTo>
                    <a:lnTo>
                      <a:pt x="179" y="64"/>
                    </a:lnTo>
                    <a:lnTo>
                      <a:pt x="175" y="55"/>
                    </a:lnTo>
                    <a:lnTo>
                      <a:pt x="171" y="47"/>
                    </a:lnTo>
                    <a:lnTo>
                      <a:pt x="167" y="40"/>
                    </a:lnTo>
                    <a:lnTo>
                      <a:pt x="161" y="33"/>
                    </a:lnTo>
                    <a:lnTo>
                      <a:pt x="155" y="26"/>
                    </a:lnTo>
                    <a:lnTo>
                      <a:pt x="149" y="21"/>
                    </a:lnTo>
                    <a:lnTo>
                      <a:pt x="142" y="15"/>
                    </a:lnTo>
                    <a:lnTo>
                      <a:pt x="134" y="11"/>
                    </a:lnTo>
                    <a:lnTo>
                      <a:pt x="127" y="6"/>
                    </a:lnTo>
                    <a:lnTo>
                      <a:pt x="118" y="3"/>
                    </a:lnTo>
                    <a:lnTo>
                      <a:pt x="109" y="1"/>
                    </a:lnTo>
                    <a:lnTo>
                      <a:pt x="100" y="0"/>
                    </a:lnTo>
                    <a:lnTo>
                      <a:pt x="91" y="0"/>
                    </a:lnTo>
                    <a:lnTo>
                      <a:pt x="81" y="0"/>
                    </a:lnTo>
                    <a:lnTo>
                      <a:pt x="72" y="1"/>
                    </a:lnTo>
                    <a:lnTo>
                      <a:pt x="63" y="3"/>
                    </a:lnTo>
                    <a:lnTo>
                      <a:pt x="56" y="6"/>
                    </a:lnTo>
                    <a:lnTo>
                      <a:pt x="48" y="11"/>
                    </a:lnTo>
                    <a:lnTo>
                      <a:pt x="40" y="15"/>
                    </a:lnTo>
                    <a:lnTo>
                      <a:pt x="32" y="21"/>
                    </a:lnTo>
                    <a:lnTo>
                      <a:pt x="27" y="26"/>
                    </a:lnTo>
                    <a:lnTo>
                      <a:pt x="20" y="33"/>
                    </a:lnTo>
                    <a:lnTo>
                      <a:pt x="16" y="40"/>
                    </a:lnTo>
                    <a:lnTo>
                      <a:pt x="10" y="47"/>
                    </a:lnTo>
                    <a:lnTo>
                      <a:pt x="7" y="55"/>
                    </a:lnTo>
                    <a:lnTo>
                      <a:pt x="4" y="64"/>
                    </a:lnTo>
                    <a:lnTo>
                      <a:pt x="1" y="72"/>
                    </a:lnTo>
                    <a:lnTo>
                      <a:pt x="0" y="82"/>
                    </a:lnTo>
                    <a:lnTo>
                      <a:pt x="0" y="91"/>
                    </a:lnTo>
                    <a:lnTo>
                      <a:pt x="0" y="99"/>
                    </a:lnTo>
                    <a:lnTo>
                      <a:pt x="1" y="109"/>
                    </a:lnTo>
                    <a:lnTo>
                      <a:pt x="4" y="117"/>
                    </a:lnTo>
                    <a:lnTo>
                      <a:pt x="7" y="126"/>
                    </a:lnTo>
                    <a:lnTo>
                      <a:pt x="10" y="134"/>
                    </a:lnTo>
                    <a:lnTo>
                      <a:pt x="16" y="142"/>
                    </a:lnTo>
                    <a:lnTo>
                      <a:pt x="20" y="148"/>
                    </a:lnTo>
                    <a:lnTo>
                      <a:pt x="27" y="155"/>
                    </a:lnTo>
                    <a:lnTo>
                      <a:pt x="32" y="162"/>
                    </a:lnTo>
                    <a:lnTo>
                      <a:pt x="40" y="166"/>
                    </a:lnTo>
                    <a:lnTo>
                      <a:pt x="48" y="170"/>
                    </a:lnTo>
                    <a:lnTo>
                      <a:pt x="56" y="175"/>
                    </a:lnTo>
                    <a:lnTo>
                      <a:pt x="63" y="178"/>
                    </a:lnTo>
                    <a:lnTo>
                      <a:pt x="72" y="180"/>
                    </a:lnTo>
                    <a:lnTo>
                      <a:pt x="81" y="182"/>
                    </a:lnTo>
                    <a:lnTo>
                      <a:pt x="91" y="182"/>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5" name="Freeform 85"/>
              <p:cNvSpPr>
                <a:spLocks/>
              </p:cNvSpPr>
              <p:nvPr/>
            </p:nvSpPr>
            <p:spPr bwMode="gray">
              <a:xfrm>
                <a:off x="11698690" y="2025012"/>
                <a:ext cx="30163" cy="30163"/>
              </a:xfrm>
              <a:custGeom>
                <a:avLst/>
                <a:gdLst/>
                <a:ahLst/>
                <a:cxnLst>
                  <a:cxn ang="0">
                    <a:pos x="100" y="182"/>
                  </a:cxn>
                  <a:cxn ang="0">
                    <a:pos x="118" y="178"/>
                  </a:cxn>
                  <a:cxn ang="0">
                    <a:pos x="134" y="170"/>
                  </a:cxn>
                  <a:cxn ang="0">
                    <a:pos x="149" y="162"/>
                  </a:cxn>
                  <a:cxn ang="0">
                    <a:pos x="162" y="148"/>
                  </a:cxn>
                  <a:cxn ang="0">
                    <a:pos x="171" y="134"/>
                  </a:cxn>
                  <a:cxn ang="0">
                    <a:pos x="179" y="117"/>
                  </a:cxn>
                  <a:cxn ang="0">
                    <a:pos x="182" y="99"/>
                  </a:cxn>
                  <a:cxn ang="0">
                    <a:pos x="182" y="82"/>
                  </a:cxn>
                  <a:cxn ang="0">
                    <a:pos x="179" y="64"/>
                  </a:cxn>
                  <a:cxn ang="0">
                    <a:pos x="171" y="47"/>
                  </a:cxn>
                  <a:cxn ang="0">
                    <a:pos x="162" y="33"/>
                  </a:cxn>
                  <a:cxn ang="0">
                    <a:pos x="149" y="21"/>
                  </a:cxn>
                  <a:cxn ang="0">
                    <a:pos x="134" y="11"/>
                  </a:cxn>
                  <a:cxn ang="0">
                    <a:pos x="118" y="3"/>
                  </a:cxn>
                  <a:cxn ang="0">
                    <a:pos x="100" y="0"/>
                  </a:cxn>
                  <a:cxn ang="0">
                    <a:pos x="82" y="0"/>
                  </a:cxn>
                  <a:cxn ang="0">
                    <a:pos x="64" y="3"/>
                  </a:cxn>
                  <a:cxn ang="0">
                    <a:pos x="48" y="11"/>
                  </a:cxn>
                  <a:cxn ang="0">
                    <a:pos x="33" y="21"/>
                  </a:cxn>
                  <a:cxn ang="0">
                    <a:pos x="20" y="33"/>
                  </a:cxn>
                  <a:cxn ang="0">
                    <a:pos x="11" y="47"/>
                  </a:cxn>
                  <a:cxn ang="0">
                    <a:pos x="3" y="64"/>
                  </a:cxn>
                  <a:cxn ang="0">
                    <a:pos x="0" y="82"/>
                  </a:cxn>
                  <a:cxn ang="0">
                    <a:pos x="0" y="99"/>
                  </a:cxn>
                  <a:cxn ang="0">
                    <a:pos x="3" y="117"/>
                  </a:cxn>
                  <a:cxn ang="0">
                    <a:pos x="11" y="134"/>
                  </a:cxn>
                  <a:cxn ang="0">
                    <a:pos x="20" y="148"/>
                  </a:cxn>
                  <a:cxn ang="0">
                    <a:pos x="33" y="162"/>
                  </a:cxn>
                  <a:cxn ang="0">
                    <a:pos x="48" y="170"/>
                  </a:cxn>
                  <a:cxn ang="0">
                    <a:pos x="64" y="178"/>
                  </a:cxn>
                  <a:cxn ang="0">
                    <a:pos x="82" y="182"/>
                  </a:cxn>
                </a:cxnLst>
                <a:rect l="0" t="0" r="r" b="b"/>
                <a:pathLst>
                  <a:path w="182" h="182">
                    <a:moveTo>
                      <a:pt x="91" y="182"/>
                    </a:moveTo>
                    <a:lnTo>
                      <a:pt x="100" y="182"/>
                    </a:lnTo>
                    <a:lnTo>
                      <a:pt x="110" y="180"/>
                    </a:lnTo>
                    <a:lnTo>
                      <a:pt x="118" y="178"/>
                    </a:lnTo>
                    <a:lnTo>
                      <a:pt x="126" y="175"/>
                    </a:lnTo>
                    <a:lnTo>
                      <a:pt x="134" y="170"/>
                    </a:lnTo>
                    <a:lnTo>
                      <a:pt x="142" y="166"/>
                    </a:lnTo>
                    <a:lnTo>
                      <a:pt x="149" y="162"/>
                    </a:lnTo>
                    <a:lnTo>
                      <a:pt x="155" y="155"/>
                    </a:lnTo>
                    <a:lnTo>
                      <a:pt x="162" y="148"/>
                    </a:lnTo>
                    <a:lnTo>
                      <a:pt x="166" y="142"/>
                    </a:lnTo>
                    <a:lnTo>
                      <a:pt x="171" y="134"/>
                    </a:lnTo>
                    <a:lnTo>
                      <a:pt x="175" y="126"/>
                    </a:lnTo>
                    <a:lnTo>
                      <a:pt x="179" y="117"/>
                    </a:lnTo>
                    <a:lnTo>
                      <a:pt x="181" y="109"/>
                    </a:lnTo>
                    <a:lnTo>
                      <a:pt x="182" y="99"/>
                    </a:lnTo>
                    <a:lnTo>
                      <a:pt x="182" y="91"/>
                    </a:lnTo>
                    <a:lnTo>
                      <a:pt x="182" y="82"/>
                    </a:lnTo>
                    <a:lnTo>
                      <a:pt x="181" y="72"/>
                    </a:lnTo>
                    <a:lnTo>
                      <a:pt x="179" y="64"/>
                    </a:lnTo>
                    <a:lnTo>
                      <a:pt x="175" y="55"/>
                    </a:lnTo>
                    <a:lnTo>
                      <a:pt x="171" y="47"/>
                    </a:lnTo>
                    <a:lnTo>
                      <a:pt x="166" y="40"/>
                    </a:lnTo>
                    <a:lnTo>
                      <a:pt x="162" y="33"/>
                    </a:lnTo>
                    <a:lnTo>
                      <a:pt x="155" y="26"/>
                    </a:lnTo>
                    <a:lnTo>
                      <a:pt x="149" y="21"/>
                    </a:lnTo>
                    <a:lnTo>
                      <a:pt x="142" y="15"/>
                    </a:lnTo>
                    <a:lnTo>
                      <a:pt x="134" y="11"/>
                    </a:lnTo>
                    <a:lnTo>
                      <a:pt x="126" y="6"/>
                    </a:lnTo>
                    <a:lnTo>
                      <a:pt x="118" y="3"/>
                    </a:lnTo>
                    <a:lnTo>
                      <a:pt x="110" y="1"/>
                    </a:lnTo>
                    <a:lnTo>
                      <a:pt x="100" y="0"/>
                    </a:lnTo>
                    <a:lnTo>
                      <a:pt x="91" y="0"/>
                    </a:lnTo>
                    <a:lnTo>
                      <a:pt x="82" y="0"/>
                    </a:lnTo>
                    <a:lnTo>
                      <a:pt x="72" y="1"/>
                    </a:lnTo>
                    <a:lnTo>
                      <a:pt x="64" y="3"/>
                    </a:lnTo>
                    <a:lnTo>
                      <a:pt x="55" y="6"/>
                    </a:lnTo>
                    <a:lnTo>
                      <a:pt x="48" y="11"/>
                    </a:lnTo>
                    <a:lnTo>
                      <a:pt x="40" y="15"/>
                    </a:lnTo>
                    <a:lnTo>
                      <a:pt x="33" y="21"/>
                    </a:lnTo>
                    <a:lnTo>
                      <a:pt x="27" y="26"/>
                    </a:lnTo>
                    <a:lnTo>
                      <a:pt x="20" y="33"/>
                    </a:lnTo>
                    <a:lnTo>
                      <a:pt x="16" y="40"/>
                    </a:lnTo>
                    <a:lnTo>
                      <a:pt x="11" y="47"/>
                    </a:lnTo>
                    <a:lnTo>
                      <a:pt x="7" y="55"/>
                    </a:lnTo>
                    <a:lnTo>
                      <a:pt x="3" y="64"/>
                    </a:lnTo>
                    <a:lnTo>
                      <a:pt x="1" y="72"/>
                    </a:lnTo>
                    <a:lnTo>
                      <a:pt x="0" y="82"/>
                    </a:lnTo>
                    <a:lnTo>
                      <a:pt x="0" y="91"/>
                    </a:lnTo>
                    <a:lnTo>
                      <a:pt x="0" y="99"/>
                    </a:lnTo>
                    <a:lnTo>
                      <a:pt x="1" y="109"/>
                    </a:lnTo>
                    <a:lnTo>
                      <a:pt x="3" y="117"/>
                    </a:lnTo>
                    <a:lnTo>
                      <a:pt x="7" y="126"/>
                    </a:lnTo>
                    <a:lnTo>
                      <a:pt x="11" y="134"/>
                    </a:lnTo>
                    <a:lnTo>
                      <a:pt x="16" y="142"/>
                    </a:lnTo>
                    <a:lnTo>
                      <a:pt x="20" y="148"/>
                    </a:lnTo>
                    <a:lnTo>
                      <a:pt x="27" y="155"/>
                    </a:lnTo>
                    <a:lnTo>
                      <a:pt x="33" y="162"/>
                    </a:lnTo>
                    <a:lnTo>
                      <a:pt x="40" y="166"/>
                    </a:lnTo>
                    <a:lnTo>
                      <a:pt x="48" y="170"/>
                    </a:lnTo>
                    <a:lnTo>
                      <a:pt x="55" y="175"/>
                    </a:lnTo>
                    <a:lnTo>
                      <a:pt x="64" y="178"/>
                    </a:lnTo>
                    <a:lnTo>
                      <a:pt x="72" y="180"/>
                    </a:lnTo>
                    <a:lnTo>
                      <a:pt x="82" y="182"/>
                    </a:lnTo>
                    <a:lnTo>
                      <a:pt x="91" y="182"/>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6" name="Freeform 86"/>
              <p:cNvSpPr>
                <a:spLocks/>
              </p:cNvSpPr>
              <p:nvPr/>
            </p:nvSpPr>
            <p:spPr bwMode="gray">
              <a:xfrm>
                <a:off x="11739965" y="2025012"/>
                <a:ext cx="28575" cy="30163"/>
              </a:xfrm>
              <a:custGeom>
                <a:avLst/>
                <a:gdLst/>
                <a:ahLst/>
                <a:cxnLst>
                  <a:cxn ang="0">
                    <a:pos x="101" y="182"/>
                  </a:cxn>
                  <a:cxn ang="0">
                    <a:pos x="118" y="178"/>
                  </a:cxn>
                  <a:cxn ang="0">
                    <a:pos x="134" y="170"/>
                  </a:cxn>
                  <a:cxn ang="0">
                    <a:pos x="148" y="162"/>
                  </a:cxn>
                  <a:cxn ang="0">
                    <a:pos x="162" y="148"/>
                  </a:cxn>
                  <a:cxn ang="0">
                    <a:pos x="172" y="134"/>
                  </a:cxn>
                  <a:cxn ang="0">
                    <a:pos x="178" y="117"/>
                  </a:cxn>
                  <a:cxn ang="0">
                    <a:pos x="182" y="99"/>
                  </a:cxn>
                  <a:cxn ang="0">
                    <a:pos x="182" y="82"/>
                  </a:cxn>
                  <a:cxn ang="0">
                    <a:pos x="178" y="64"/>
                  </a:cxn>
                  <a:cxn ang="0">
                    <a:pos x="172" y="47"/>
                  </a:cxn>
                  <a:cxn ang="0">
                    <a:pos x="162" y="33"/>
                  </a:cxn>
                  <a:cxn ang="0">
                    <a:pos x="148" y="21"/>
                  </a:cxn>
                  <a:cxn ang="0">
                    <a:pos x="134" y="11"/>
                  </a:cxn>
                  <a:cxn ang="0">
                    <a:pos x="118" y="3"/>
                  </a:cxn>
                  <a:cxn ang="0">
                    <a:pos x="101" y="0"/>
                  </a:cxn>
                  <a:cxn ang="0">
                    <a:pos x="82" y="0"/>
                  </a:cxn>
                  <a:cxn ang="0">
                    <a:pos x="64" y="3"/>
                  </a:cxn>
                  <a:cxn ang="0">
                    <a:pos x="48" y="11"/>
                  </a:cxn>
                  <a:cxn ang="0">
                    <a:pos x="33" y="21"/>
                  </a:cxn>
                  <a:cxn ang="0">
                    <a:pos x="21" y="33"/>
                  </a:cxn>
                  <a:cxn ang="0">
                    <a:pos x="11" y="47"/>
                  </a:cxn>
                  <a:cxn ang="0">
                    <a:pos x="3" y="64"/>
                  </a:cxn>
                  <a:cxn ang="0">
                    <a:pos x="0" y="82"/>
                  </a:cxn>
                  <a:cxn ang="0">
                    <a:pos x="0" y="99"/>
                  </a:cxn>
                  <a:cxn ang="0">
                    <a:pos x="3" y="117"/>
                  </a:cxn>
                  <a:cxn ang="0">
                    <a:pos x="11" y="134"/>
                  </a:cxn>
                  <a:cxn ang="0">
                    <a:pos x="21" y="148"/>
                  </a:cxn>
                  <a:cxn ang="0">
                    <a:pos x="33" y="162"/>
                  </a:cxn>
                  <a:cxn ang="0">
                    <a:pos x="48" y="170"/>
                  </a:cxn>
                  <a:cxn ang="0">
                    <a:pos x="64" y="178"/>
                  </a:cxn>
                  <a:cxn ang="0">
                    <a:pos x="82" y="182"/>
                  </a:cxn>
                </a:cxnLst>
                <a:rect l="0" t="0" r="r" b="b"/>
                <a:pathLst>
                  <a:path w="183" h="182">
                    <a:moveTo>
                      <a:pt x="91" y="182"/>
                    </a:moveTo>
                    <a:lnTo>
                      <a:pt x="101" y="182"/>
                    </a:lnTo>
                    <a:lnTo>
                      <a:pt x="110" y="180"/>
                    </a:lnTo>
                    <a:lnTo>
                      <a:pt x="118" y="178"/>
                    </a:lnTo>
                    <a:lnTo>
                      <a:pt x="126" y="175"/>
                    </a:lnTo>
                    <a:lnTo>
                      <a:pt x="134" y="170"/>
                    </a:lnTo>
                    <a:lnTo>
                      <a:pt x="142" y="166"/>
                    </a:lnTo>
                    <a:lnTo>
                      <a:pt x="148" y="162"/>
                    </a:lnTo>
                    <a:lnTo>
                      <a:pt x="155" y="155"/>
                    </a:lnTo>
                    <a:lnTo>
                      <a:pt x="162" y="148"/>
                    </a:lnTo>
                    <a:lnTo>
                      <a:pt x="166" y="142"/>
                    </a:lnTo>
                    <a:lnTo>
                      <a:pt x="172" y="134"/>
                    </a:lnTo>
                    <a:lnTo>
                      <a:pt x="175" y="126"/>
                    </a:lnTo>
                    <a:lnTo>
                      <a:pt x="178" y="117"/>
                    </a:lnTo>
                    <a:lnTo>
                      <a:pt x="181" y="109"/>
                    </a:lnTo>
                    <a:lnTo>
                      <a:pt x="182" y="99"/>
                    </a:lnTo>
                    <a:lnTo>
                      <a:pt x="183" y="91"/>
                    </a:lnTo>
                    <a:lnTo>
                      <a:pt x="182" y="82"/>
                    </a:lnTo>
                    <a:lnTo>
                      <a:pt x="181" y="72"/>
                    </a:lnTo>
                    <a:lnTo>
                      <a:pt x="178" y="64"/>
                    </a:lnTo>
                    <a:lnTo>
                      <a:pt x="175" y="55"/>
                    </a:lnTo>
                    <a:lnTo>
                      <a:pt x="172" y="47"/>
                    </a:lnTo>
                    <a:lnTo>
                      <a:pt x="166" y="40"/>
                    </a:lnTo>
                    <a:lnTo>
                      <a:pt x="162" y="33"/>
                    </a:lnTo>
                    <a:lnTo>
                      <a:pt x="155" y="26"/>
                    </a:lnTo>
                    <a:lnTo>
                      <a:pt x="148" y="21"/>
                    </a:lnTo>
                    <a:lnTo>
                      <a:pt x="142" y="15"/>
                    </a:lnTo>
                    <a:lnTo>
                      <a:pt x="134" y="11"/>
                    </a:lnTo>
                    <a:lnTo>
                      <a:pt x="126" y="6"/>
                    </a:lnTo>
                    <a:lnTo>
                      <a:pt x="118" y="3"/>
                    </a:lnTo>
                    <a:lnTo>
                      <a:pt x="110" y="1"/>
                    </a:lnTo>
                    <a:lnTo>
                      <a:pt x="101" y="0"/>
                    </a:lnTo>
                    <a:lnTo>
                      <a:pt x="91" y="0"/>
                    </a:lnTo>
                    <a:lnTo>
                      <a:pt x="82" y="0"/>
                    </a:lnTo>
                    <a:lnTo>
                      <a:pt x="73" y="1"/>
                    </a:lnTo>
                    <a:lnTo>
                      <a:pt x="64" y="3"/>
                    </a:lnTo>
                    <a:lnTo>
                      <a:pt x="55" y="6"/>
                    </a:lnTo>
                    <a:lnTo>
                      <a:pt x="48" y="11"/>
                    </a:lnTo>
                    <a:lnTo>
                      <a:pt x="40" y="15"/>
                    </a:lnTo>
                    <a:lnTo>
                      <a:pt x="33" y="21"/>
                    </a:lnTo>
                    <a:lnTo>
                      <a:pt x="26" y="26"/>
                    </a:lnTo>
                    <a:lnTo>
                      <a:pt x="21" y="33"/>
                    </a:lnTo>
                    <a:lnTo>
                      <a:pt x="15" y="40"/>
                    </a:lnTo>
                    <a:lnTo>
                      <a:pt x="11" y="47"/>
                    </a:lnTo>
                    <a:lnTo>
                      <a:pt x="6" y="55"/>
                    </a:lnTo>
                    <a:lnTo>
                      <a:pt x="3" y="64"/>
                    </a:lnTo>
                    <a:lnTo>
                      <a:pt x="1" y="72"/>
                    </a:lnTo>
                    <a:lnTo>
                      <a:pt x="0" y="82"/>
                    </a:lnTo>
                    <a:lnTo>
                      <a:pt x="0" y="91"/>
                    </a:lnTo>
                    <a:lnTo>
                      <a:pt x="0" y="99"/>
                    </a:lnTo>
                    <a:lnTo>
                      <a:pt x="1" y="109"/>
                    </a:lnTo>
                    <a:lnTo>
                      <a:pt x="3" y="117"/>
                    </a:lnTo>
                    <a:lnTo>
                      <a:pt x="6" y="126"/>
                    </a:lnTo>
                    <a:lnTo>
                      <a:pt x="11" y="134"/>
                    </a:lnTo>
                    <a:lnTo>
                      <a:pt x="15" y="142"/>
                    </a:lnTo>
                    <a:lnTo>
                      <a:pt x="21" y="148"/>
                    </a:lnTo>
                    <a:lnTo>
                      <a:pt x="26" y="155"/>
                    </a:lnTo>
                    <a:lnTo>
                      <a:pt x="33" y="162"/>
                    </a:lnTo>
                    <a:lnTo>
                      <a:pt x="40" y="166"/>
                    </a:lnTo>
                    <a:lnTo>
                      <a:pt x="48" y="170"/>
                    </a:lnTo>
                    <a:lnTo>
                      <a:pt x="55" y="175"/>
                    </a:lnTo>
                    <a:lnTo>
                      <a:pt x="64" y="178"/>
                    </a:lnTo>
                    <a:lnTo>
                      <a:pt x="73" y="180"/>
                    </a:lnTo>
                    <a:lnTo>
                      <a:pt x="82" y="182"/>
                    </a:lnTo>
                    <a:lnTo>
                      <a:pt x="91" y="182"/>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7" name="Freeform 87"/>
              <p:cNvSpPr>
                <a:spLocks/>
              </p:cNvSpPr>
              <p:nvPr/>
            </p:nvSpPr>
            <p:spPr bwMode="gray">
              <a:xfrm>
                <a:off x="11779653" y="2025012"/>
                <a:ext cx="28575" cy="30163"/>
              </a:xfrm>
              <a:custGeom>
                <a:avLst/>
                <a:gdLst/>
                <a:ahLst/>
                <a:cxnLst>
                  <a:cxn ang="0">
                    <a:pos x="101" y="182"/>
                  </a:cxn>
                  <a:cxn ang="0">
                    <a:pos x="118" y="178"/>
                  </a:cxn>
                  <a:cxn ang="0">
                    <a:pos x="134" y="170"/>
                  </a:cxn>
                  <a:cxn ang="0">
                    <a:pos x="149" y="162"/>
                  </a:cxn>
                  <a:cxn ang="0">
                    <a:pos x="162" y="148"/>
                  </a:cxn>
                  <a:cxn ang="0">
                    <a:pos x="172" y="134"/>
                  </a:cxn>
                  <a:cxn ang="0">
                    <a:pos x="178" y="117"/>
                  </a:cxn>
                  <a:cxn ang="0">
                    <a:pos x="182" y="99"/>
                  </a:cxn>
                  <a:cxn ang="0">
                    <a:pos x="182" y="82"/>
                  </a:cxn>
                  <a:cxn ang="0">
                    <a:pos x="178" y="64"/>
                  </a:cxn>
                  <a:cxn ang="0">
                    <a:pos x="172" y="47"/>
                  </a:cxn>
                  <a:cxn ang="0">
                    <a:pos x="162" y="33"/>
                  </a:cxn>
                  <a:cxn ang="0">
                    <a:pos x="149" y="21"/>
                  </a:cxn>
                  <a:cxn ang="0">
                    <a:pos x="134" y="11"/>
                  </a:cxn>
                  <a:cxn ang="0">
                    <a:pos x="118" y="3"/>
                  </a:cxn>
                  <a:cxn ang="0">
                    <a:pos x="101" y="0"/>
                  </a:cxn>
                  <a:cxn ang="0">
                    <a:pos x="82" y="0"/>
                  </a:cxn>
                  <a:cxn ang="0">
                    <a:pos x="64" y="3"/>
                  </a:cxn>
                  <a:cxn ang="0">
                    <a:pos x="47" y="11"/>
                  </a:cxn>
                  <a:cxn ang="0">
                    <a:pos x="33" y="21"/>
                  </a:cxn>
                  <a:cxn ang="0">
                    <a:pos x="21" y="33"/>
                  </a:cxn>
                  <a:cxn ang="0">
                    <a:pos x="11" y="47"/>
                  </a:cxn>
                  <a:cxn ang="0">
                    <a:pos x="4" y="64"/>
                  </a:cxn>
                  <a:cxn ang="0">
                    <a:pos x="0" y="82"/>
                  </a:cxn>
                  <a:cxn ang="0">
                    <a:pos x="0" y="99"/>
                  </a:cxn>
                  <a:cxn ang="0">
                    <a:pos x="4" y="117"/>
                  </a:cxn>
                  <a:cxn ang="0">
                    <a:pos x="11" y="134"/>
                  </a:cxn>
                  <a:cxn ang="0">
                    <a:pos x="21" y="148"/>
                  </a:cxn>
                  <a:cxn ang="0">
                    <a:pos x="33" y="162"/>
                  </a:cxn>
                  <a:cxn ang="0">
                    <a:pos x="47" y="170"/>
                  </a:cxn>
                  <a:cxn ang="0">
                    <a:pos x="64" y="178"/>
                  </a:cxn>
                  <a:cxn ang="0">
                    <a:pos x="82" y="182"/>
                  </a:cxn>
                </a:cxnLst>
                <a:rect l="0" t="0" r="r" b="b"/>
                <a:pathLst>
                  <a:path w="183" h="182">
                    <a:moveTo>
                      <a:pt x="91" y="182"/>
                    </a:moveTo>
                    <a:lnTo>
                      <a:pt x="101" y="182"/>
                    </a:lnTo>
                    <a:lnTo>
                      <a:pt x="109" y="180"/>
                    </a:lnTo>
                    <a:lnTo>
                      <a:pt x="118" y="178"/>
                    </a:lnTo>
                    <a:lnTo>
                      <a:pt x="126" y="175"/>
                    </a:lnTo>
                    <a:lnTo>
                      <a:pt x="134" y="170"/>
                    </a:lnTo>
                    <a:lnTo>
                      <a:pt x="142" y="166"/>
                    </a:lnTo>
                    <a:lnTo>
                      <a:pt x="149" y="162"/>
                    </a:lnTo>
                    <a:lnTo>
                      <a:pt x="156" y="155"/>
                    </a:lnTo>
                    <a:lnTo>
                      <a:pt x="162" y="148"/>
                    </a:lnTo>
                    <a:lnTo>
                      <a:pt x="167" y="142"/>
                    </a:lnTo>
                    <a:lnTo>
                      <a:pt x="172" y="134"/>
                    </a:lnTo>
                    <a:lnTo>
                      <a:pt x="175" y="126"/>
                    </a:lnTo>
                    <a:lnTo>
                      <a:pt x="178" y="117"/>
                    </a:lnTo>
                    <a:lnTo>
                      <a:pt x="180" y="109"/>
                    </a:lnTo>
                    <a:lnTo>
                      <a:pt x="182" y="99"/>
                    </a:lnTo>
                    <a:lnTo>
                      <a:pt x="183" y="91"/>
                    </a:lnTo>
                    <a:lnTo>
                      <a:pt x="182" y="82"/>
                    </a:lnTo>
                    <a:lnTo>
                      <a:pt x="180" y="72"/>
                    </a:lnTo>
                    <a:lnTo>
                      <a:pt x="178" y="64"/>
                    </a:lnTo>
                    <a:lnTo>
                      <a:pt x="175" y="55"/>
                    </a:lnTo>
                    <a:lnTo>
                      <a:pt x="172" y="47"/>
                    </a:lnTo>
                    <a:lnTo>
                      <a:pt x="167" y="40"/>
                    </a:lnTo>
                    <a:lnTo>
                      <a:pt x="162" y="33"/>
                    </a:lnTo>
                    <a:lnTo>
                      <a:pt x="156" y="26"/>
                    </a:lnTo>
                    <a:lnTo>
                      <a:pt x="149" y="21"/>
                    </a:lnTo>
                    <a:lnTo>
                      <a:pt x="142" y="15"/>
                    </a:lnTo>
                    <a:lnTo>
                      <a:pt x="134" y="11"/>
                    </a:lnTo>
                    <a:lnTo>
                      <a:pt x="126" y="6"/>
                    </a:lnTo>
                    <a:lnTo>
                      <a:pt x="118" y="3"/>
                    </a:lnTo>
                    <a:lnTo>
                      <a:pt x="109" y="1"/>
                    </a:lnTo>
                    <a:lnTo>
                      <a:pt x="101" y="0"/>
                    </a:lnTo>
                    <a:lnTo>
                      <a:pt x="91" y="0"/>
                    </a:lnTo>
                    <a:lnTo>
                      <a:pt x="82" y="0"/>
                    </a:lnTo>
                    <a:lnTo>
                      <a:pt x="73" y="1"/>
                    </a:lnTo>
                    <a:lnTo>
                      <a:pt x="64" y="3"/>
                    </a:lnTo>
                    <a:lnTo>
                      <a:pt x="55" y="6"/>
                    </a:lnTo>
                    <a:lnTo>
                      <a:pt x="47" y="11"/>
                    </a:lnTo>
                    <a:lnTo>
                      <a:pt x="40" y="15"/>
                    </a:lnTo>
                    <a:lnTo>
                      <a:pt x="33" y="21"/>
                    </a:lnTo>
                    <a:lnTo>
                      <a:pt x="26" y="26"/>
                    </a:lnTo>
                    <a:lnTo>
                      <a:pt x="21" y="33"/>
                    </a:lnTo>
                    <a:lnTo>
                      <a:pt x="15" y="40"/>
                    </a:lnTo>
                    <a:lnTo>
                      <a:pt x="11" y="47"/>
                    </a:lnTo>
                    <a:lnTo>
                      <a:pt x="6" y="55"/>
                    </a:lnTo>
                    <a:lnTo>
                      <a:pt x="4" y="64"/>
                    </a:lnTo>
                    <a:lnTo>
                      <a:pt x="2" y="72"/>
                    </a:lnTo>
                    <a:lnTo>
                      <a:pt x="0" y="82"/>
                    </a:lnTo>
                    <a:lnTo>
                      <a:pt x="0" y="91"/>
                    </a:lnTo>
                    <a:lnTo>
                      <a:pt x="0" y="99"/>
                    </a:lnTo>
                    <a:lnTo>
                      <a:pt x="2" y="109"/>
                    </a:lnTo>
                    <a:lnTo>
                      <a:pt x="4" y="117"/>
                    </a:lnTo>
                    <a:lnTo>
                      <a:pt x="6" y="126"/>
                    </a:lnTo>
                    <a:lnTo>
                      <a:pt x="11" y="134"/>
                    </a:lnTo>
                    <a:lnTo>
                      <a:pt x="15" y="142"/>
                    </a:lnTo>
                    <a:lnTo>
                      <a:pt x="21" y="148"/>
                    </a:lnTo>
                    <a:lnTo>
                      <a:pt x="26" y="155"/>
                    </a:lnTo>
                    <a:lnTo>
                      <a:pt x="33" y="162"/>
                    </a:lnTo>
                    <a:lnTo>
                      <a:pt x="40" y="166"/>
                    </a:lnTo>
                    <a:lnTo>
                      <a:pt x="47" y="170"/>
                    </a:lnTo>
                    <a:lnTo>
                      <a:pt x="55" y="175"/>
                    </a:lnTo>
                    <a:lnTo>
                      <a:pt x="64" y="178"/>
                    </a:lnTo>
                    <a:lnTo>
                      <a:pt x="73" y="180"/>
                    </a:lnTo>
                    <a:lnTo>
                      <a:pt x="82" y="182"/>
                    </a:lnTo>
                    <a:lnTo>
                      <a:pt x="91" y="182"/>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8" name="Freeform 88"/>
              <p:cNvSpPr>
                <a:spLocks/>
              </p:cNvSpPr>
              <p:nvPr/>
            </p:nvSpPr>
            <p:spPr bwMode="gray">
              <a:xfrm>
                <a:off x="12235265" y="2212337"/>
                <a:ext cx="203200" cy="34925"/>
              </a:xfrm>
              <a:custGeom>
                <a:avLst/>
                <a:gdLst/>
                <a:ahLst/>
                <a:cxnLst>
                  <a:cxn ang="0">
                    <a:pos x="1170" y="0"/>
                  </a:cxn>
                  <a:cxn ang="0">
                    <a:pos x="1192" y="3"/>
                  </a:cxn>
                  <a:cxn ang="0">
                    <a:pos x="1212" y="9"/>
                  </a:cxn>
                  <a:cxn ang="0">
                    <a:pos x="1231" y="19"/>
                  </a:cxn>
                  <a:cxn ang="0">
                    <a:pos x="1246" y="33"/>
                  </a:cxn>
                  <a:cxn ang="0">
                    <a:pos x="1259" y="49"/>
                  </a:cxn>
                  <a:cxn ang="0">
                    <a:pos x="1271" y="67"/>
                  </a:cxn>
                  <a:cxn ang="0">
                    <a:pos x="1276" y="88"/>
                  </a:cxn>
                  <a:cxn ang="0">
                    <a:pos x="1278" y="109"/>
                  </a:cxn>
                  <a:cxn ang="0">
                    <a:pos x="1276" y="131"/>
                  </a:cxn>
                  <a:cxn ang="0">
                    <a:pos x="1271" y="152"/>
                  </a:cxn>
                  <a:cxn ang="0">
                    <a:pos x="1259" y="170"/>
                  </a:cxn>
                  <a:cxn ang="0">
                    <a:pos x="1246" y="187"/>
                  </a:cxn>
                  <a:cxn ang="0">
                    <a:pos x="1231" y="200"/>
                  </a:cxn>
                  <a:cxn ang="0">
                    <a:pos x="1212" y="210"/>
                  </a:cxn>
                  <a:cxn ang="0">
                    <a:pos x="1192" y="217"/>
                  </a:cxn>
                  <a:cxn ang="0">
                    <a:pos x="1170" y="219"/>
                  </a:cxn>
                  <a:cxn ang="0">
                    <a:pos x="97" y="218"/>
                  </a:cxn>
                  <a:cxn ang="0">
                    <a:pos x="76" y="213"/>
                  </a:cxn>
                  <a:cxn ang="0">
                    <a:pos x="56" y="206"/>
                  </a:cxn>
                  <a:cxn ang="0">
                    <a:pos x="40" y="193"/>
                  </a:cxn>
                  <a:cxn ang="0">
                    <a:pos x="24" y="179"/>
                  </a:cxn>
                  <a:cxn ang="0">
                    <a:pos x="13" y="161"/>
                  </a:cxn>
                  <a:cxn ang="0">
                    <a:pos x="4" y="142"/>
                  </a:cxn>
                  <a:cxn ang="0">
                    <a:pos x="0" y="120"/>
                  </a:cxn>
                  <a:cxn ang="0">
                    <a:pos x="0" y="98"/>
                  </a:cxn>
                  <a:cxn ang="0">
                    <a:pos x="4" y="77"/>
                  </a:cxn>
                  <a:cxn ang="0">
                    <a:pos x="13" y="58"/>
                  </a:cxn>
                  <a:cxn ang="0">
                    <a:pos x="24" y="40"/>
                  </a:cxn>
                  <a:cxn ang="0">
                    <a:pos x="40" y="26"/>
                  </a:cxn>
                  <a:cxn ang="0">
                    <a:pos x="56" y="14"/>
                  </a:cxn>
                  <a:cxn ang="0">
                    <a:pos x="76" y="6"/>
                  </a:cxn>
                  <a:cxn ang="0">
                    <a:pos x="97" y="2"/>
                  </a:cxn>
                </a:cxnLst>
                <a:rect l="0" t="0" r="r" b="b"/>
                <a:pathLst>
                  <a:path w="1278" h="219">
                    <a:moveTo>
                      <a:pt x="108" y="0"/>
                    </a:moveTo>
                    <a:lnTo>
                      <a:pt x="1170" y="0"/>
                    </a:lnTo>
                    <a:lnTo>
                      <a:pt x="1181" y="2"/>
                    </a:lnTo>
                    <a:lnTo>
                      <a:pt x="1192" y="3"/>
                    </a:lnTo>
                    <a:lnTo>
                      <a:pt x="1202" y="6"/>
                    </a:lnTo>
                    <a:lnTo>
                      <a:pt x="1212" y="9"/>
                    </a:lnTo>
                    <a:lnTo>
                      <a:pt x="1222" y="14"/>
                    </a:lnTo>
                    <a:lnTo>
                      <a:pt x="1231" y="19"/>
                    </a:lnTo>
                    <a:lnTo>
                      <a:pt x="1238" y="26"/>
                    </a:lnTo>
                    <a:lnTo>
                      <a:pt x="1246" y="33"/>
                    </a:lnTo>
                    <a:lnTo>
                      <a:pt x="1254" y="40"/>
                    </a:lnTo>
                    <a:lnTo>
                      <a:pt x="1259" y="49"/>
                    </a:lnTo>
                    <a:lnTo>
                      <a:pt x="1265" y="58"/>
                    </a:lnTo>
                    <a:lnTo>
                      <a:pt x="1271" y="67"/>
                    </a:lnTo>
                    <a:lnTo>
                      <a:pt x="1274" y="77"/>
                    </a:lnTo>
                    <a:lnTo>
                      <a:pt x="1276" y="88"/>
                    </a:lnTo>
                    <a:lnTo>
                      <a:pt x="1278" y="98"/>
                    </a:lnTo>
                    <a:lnTo>
                      <a:pt x="1278" y="109"/>
                    </a:lnTo>
                    <a:lnTo>
                      <a:pt x="1278" y="120"/>
                    </a:lnTo>
                    <a:lnTo>
                      <a:pt x="1276" y="131"/>
                    </a:lnTo>
                    <a:lnTo>
                      <a:pt x="1274" y="142"/>
                    </a:lnTo>
                    <a:lnTo>
                      <a:pt x="1271" y="152"/>
                    </a:lnTo>
                    <a:lnTo>
                      <a:pt x="1265" y="161"/>
                    </a:lnTo>
                    <a:lnTo>
                      <a:pt x="1259" y="170"/>
                    </a:lnTo>
                    <a:lnTo>
                      <a:pt x="1254" y="179"/>
                    </a:lnTo>
                    <a:lnTo>
                      <a:pt x="1246" y="187"/>
                    </a:lnTo>
                    <a:lnTo>
                      <a:pt x="1238" y="193"/>
                    </a:lnTo>
                    <a:lnTo>
                      <a:pt x="1231" y="200"/>
                    </a:lnTo>
                    <a:lnTo>
                      <a:pt x="1222" y="206"/>
                    </a:lnTo>
                    <a:lnTo>
                      <a:pt x="1212" y="210"/>
                    </a:lnTo>
                    <a:lnTo>
                      <a:pt x="1202" y="213"/>
                    </a:lnTo>
                    <a:lnTo>
                      <a:pt x="1192" y="217"/>
                    </a:lnTo>
                    <a:lnTo>
                      <a:pt x="1181" y="218"/>
                    </a:lnTo>
                    <a:lnTo>
                      <a:pt x="1170" y="219"/>
                    </a:lnTo>
                    <a:lnTo>
                      <a:pt x="108" y="219"/>
                    </a:lnTo>
                    <a:lnTo>
                      <a:pt x="97" y="218"/>
                    </a:lnTo>
                    <a:lnTo>
                      <a:pt x="86" y="217"/>
                    </a:lnTo>
                    <a:lnTo>
                      <a:pt x="76" y="213"/>
                    </a:lnTo>
                    <a:lnTo>
                      <a:pt x="66" y="210"/>
                    </a:lnTo>
                    <a:lnTo>
                      <a:pt x="56" y="206"/>
                    </a:lnTo>
                    <a:lnTo>
                      <a:pt x="47" y="200"/>
                    </a:lnTo>
                    <a:lnTo>
                      <a:pt x="40" y="193"/>
                    </a:lnTo>
                    <a:lnTo>
                      <a:pt x="32" y="187"/>
                    </a:lnTo>
                    <a:lnTo>
                      <a:pt x="24" y="179"/>
                    </a:lnTo>
                    <a:lnTo>
                      <a:pt x="19" y="170"/>
                    </a:lnTo>
                    <a:lnTo>
                      <a:pt x="13" y="161"/>
                    </a:lnTo>
                    <a:lnTo>
                      <a:pt x="9" y="152"/>
                    </a:lnTo>
                    <a:lnTo>
                      <a:pt x="4" y="142"/>
                    </a:lnTo>
                    <a:lnTo>
                      <a:pt x="2" y="131"/>
                    </a:lnTo>
                    <a:lnTo>
                      <a:pt x="0" y="120"/>
                    </a:lnTo>
                    <a:lnTo>
                      <a:pt x="0" y="109"/>
                    </a:lnTo>
                    <a:lnTo>
                      <a:pt x="0" y="98"/>
                    </a:lnTo>
                    <a:lnTo>
                      <a:pt x="2" y="88"/>
                    </a:lnTo>
                    <a:lnTo>
                      <a:pt x="4" y="77"/>
                    </a:lnTo>
                    <a:lnTo>
                      <a:pt x="9" y="67"/>
                    </a:lnTo>
                    <a:lnTo>
                      <a:pt x="13" y="58"/>
                    </a:lnTo>
                    <a:lnTo>
                      <a:pt x="19" y="49"/>
                    </a:lnTo>
                    <a:lnTo>
                      <a:pt x="24" y="40"/>
                    </a:lnTo>
                    <a:lnTo>
                      <a:pt x="32" y="33"/>
                    </a:lnTo>
                    <a:lnTo>
                      <a:pt x="40" y="26"/>
                    </a:lnTo>
                    <a:lnTo>
                      <a:pt x="47" y="19"/>
                    </a:lnTo>
                    <a:lnTo>
                      <a:pt x="56" y="14"/>
                    </a:lnTo>
                    <a:lnTo>
                      <a:pt x="66" y="9"/>
                    </a:lnTo>
                    <a:lnTo>
                      <a:pt x="76" y="6"/>
                    </a:lnTo>
                    <a:lnTo>
                      <a:pt x="86" y="3"/>
                    </a:lnTo>
                    <a:lnTo>
                      <a:pt x="97" y="2"/>
                    </a:lnTo>
                    <a:lnTo>
                      <a:pt x="108" y="0"/>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9" name="Freeform 89"/>
              <p:cNvSpPr>
                <a:spLocks/>
              </p:cNvSpPr>
              <p:nvPr/>
            </p:nvSpPr>
            <p:spPr bwMode="gray">
              <a:xfrm>
                <a:off x="11619315" y="2213924"/>
                <a:ext cx="28575" cy="28575"/>
              </a:xfrm>
              <a:custGeom>
                <a:avLst/>
                <a:gdLst/>
                <a:ahLst/>
                <a:cxnLst>
                  <a:cxn ang="0">
                    <a:pos x="101" y="182"/>
                  </a:cxn>
                  <a:cxn ang="0">
                    <a:pos x="119" y="179"/>
                  </a:cxn>
                  <a:cxn ang="0">
                    <a:pos x="136" y="171"/>
                  </a:cxn>
                  <a:cxn ang="0">
                    <a:pos x="150" y="161"/>
                  </a:cxn>
                  <a:cxn ang="0">
                    <a:pos x="162" y="149"/>
                  </a:cxn>
                  <a:cxn ang="0">
                    <a:pos x="172" y="134"/>
                  </a:cxn>
                  <a:cxn ang="0">
                    <a:pos x="179" y="118"/>
                  </a:cxn>
                  <a:cxn ang="0">
                    <a:pos x="183" y="100"/>
                  </a:cxn>
                  <a:cxn ang="0">
                    <a:pos x="183" y="82"/>
                  </a:cxn>
                  <a:cxn ang="0">
                    <a:pos x="179" y="63"/>
                  </a:cxn>
                  <a:cxn ang="0">
                    <a:pos x="172" y="48"/>
                  </a:cxn>
                  <a:cxn ang="0">
                    <a:pos x="162" y="33"/>
                  </a:cxn>
                  <a:cxn ang="0">
                    <a:pos x="150" y="20"/>
                  </a:cxn>
                  <a:cxn ang="0">
                    <a:pos x="136" y="11"/>
                  </a:cxn>
                  <a:cxn ang="0">
                    <a:pos x="119" y="4"/>
                  </a:cxn>
                  <a:cxn ang="0">
                    <a:pos x="101" y="0"/>
                  </a:cxn>
                  <a:cxn ang="0">
                    <a:pos x="82" y="0"/>
                  </a:cxn>
                  <a:cxn ang="0">
                    <a:pos x="65" y="4"/>
                  </a:cxn>
                  <a:cxn ang="0">
                    <a:pos x="49" y="11"/>
                  </a:cxn>
                  <a:cxn ang="0">
                    <a:pos x="34" y="20"/>
                  </a:cxn>
                  <a:cxn ang="0">
                    <a:pos x="21" y="33"/>
                  </a:cxn>
                  <a:cxn ang="0">
                    <a:pos x="11" y="48"/>
                  </a:cxn>
                  <a:cxn ang="0">
                    <a:pos x="5" y="63"/>
                  </a:cxn>
                  <a:cxn ang="0">
                    <a:pos x="1" y="82"/>
                  </a:cxn>
                  <a:cxn ang="0">
                    <a:pos x="1" y="100"/>
                  </a:cxn>
                  <a:cxn ang="0">
                    <a:pos x="5" y="118"/>
                  </a:cxn>
                  <a:cxn ang="0">
                    <a:pos x="11" y="134"/>
                  </a:cxn>
                  <a:cxn ang="0">
                    <a:pos x="21" y="149"/>
                  </a:cxn>
                  <a:cxn ang="0">
                    <a:pos x="34" y="161"/>
                  </a:cxn>
                  <a:cxn ang="0">
                    <a:pos x="49" y="171"/>
                  </a:cxn>
                  <a:cxn ang="0">
                    <a:pos x="65" y="179"/>
                  </a:cxn>
                  <a:cxn ang="0">
                    <a:pos x="82" y="182"/>
                  </a:cxn>
                </a:cxnLst>
                <a:rect l="0" t="0" r="r" b="b"/>
                <a:pathLst>
                  <a:path w="183" h="182">
                    <a:moveTo>
                      <a:pt x="92" y="182"/>
                    </a:moveTo>
                    <a:lnTo>
                      <a:pt x="101" y="182"/>
                    </a:lnTo>
                    <a:lnTo>
                      <a:pt x="110" y="181"/>
                    </a:lnTo>
                    <a:lnTo>
                      <a:pt x="119" y="179"/>
                    </a:lnTo>
                    <a:lnTo>
                      <a:pt x="128" y="175"/>
                    </a:lnTo>
                    <a:lnTo>
                      <a:pt x="136" y="171"/>
                    </a:lnTo>
                    <a:lnTo>
                      <a:pt x="143" y="167"/>
                    </a:lnTo>
                    <a:lnTo>
                      <a:pt x="150" y="161"/>
                    </a:lnTo>
                    <a:lnTo>
                      <a:pt x="157" y="156"/>
                    </a:lnTo>
                    <a:lnTo>
                      <a:pt x="162" y="149"/>
                    </a:lnTo>
                    <a:lnTo>
                      <a:pt x="168" y="142"/>
                    </a:lnTo>
                    <a:lnTo>
                      <a:pt x="172" y="134"/>
                    </a:lnTo>
                    <a:lnTo>
                      <a:pt x="177" y="127"/>
                    </a:lnTo>
                    <a:lnTo>
                      <a:pt x="179" y="118"/>
                    </a:lnTo>
                    <a:lnTo>
                      <a:pt x="181" y="109"/>
                    </a:lnTo>
                    <a:lnTo>
                      <a:pt x="183" y="100"/>
                    </a:lnTo>
                    <a:lnTo>
                      <a:pt x="183" y="91"/>
                    </a:lnTo>
                    <a:lnTo>
                      <a:pt x="183" y="82"/>
                    </a:lnTo>
                    <a:lnTo>
                      <a:pt x="181" y="72"/>
                    </a:lnTo>
                    <a:lnTo>
                      <a:pt x="179" y="63"/>
                    </a:lnTo>
                    <a:lnTo>
                      <a:pt x="177" y="56"/>
                    </a:lnTo>
                    <a:lnTo>
                      <a:pt x="172" y="48"/>
                    </a:lnTo>
                    <a:lnTo>
                      <a:pt x="168" y="40"/>
                    </a:lnTo>
                    <a:lnTo>
                      <a:pt x="162" y="33"/>
                    </a:lnTo>
                    <a:lnTo>
                      <a:pt x="157" y="27"/>
                    </a:lnTo>
                    <a:lnTo>
                      <a:pt x="150" y="20"/>
                    </a:lnTo>
                    <a:lnTo>
                      <a:pt x="143" y="16"/>
                    </a:lnTo>
                    <a:lnTo>
                      <a:pt x="136" y="11"/>
                    </a:lnTo>
                    <a:lnTo>
                      <a:pt x="128" y="7"/>
                    </a:lnTo>
                    <a:lnTo>
                      <a:pt x="119" y="4"/>
                    </a:lnTo>
                    <a:lnTo>
                      <a:pt x="110" y="1"/>
                    </a:lnTo>
                    <a:lnTo>
                      <a:pt x="101" y="0"/>
                    </a:lnTo>
                    <a:lnTo>
                      <a:pt x="92" y="0"/>
                    </a:lnTo>
                    <a:lnTo>
                      <a:pt x="82" y="0"/>
                    </a:lnTo>
                    <a:lnTo>
                      <a:pt x="73" y="1"/>
                    </a:lnTo>
                    <a:lnTo>
                      <a:pt x="65" y="4"/>
                    </a:lnTo>
                    <a:lnTo>
                      <a:pt x="57" y="7"/>
                    </a:lnTo>
                    <a:lnTo>
                      <a:pt x="49" y="11"/>
                    </a:lnTo>
                    <a:lnTo>
                      <a:pt x="41" y="16"/>
                    </a:lnTo>
                    <a:lnTo>
                      <a:pt x="34" y="20"/>
                    </a:lnTo>
                    <a:lnTo>
                      <a:pt x="28" y="27"/>
                    </a:lnTo>
                    <a:lnTo>
                      <a:pt x="21" y="33"/>
                    </a:lnTo>
                    <a:lnTo>
                      <a:pt x="16" y="40"/>
                    </a:lnTo>
                    <a:lnTo>
                      <a:pt x="11" y="48"/>
                    </a:lnTo>
                    <a:lnTo>
                      <a:pt x="8" y="56"/>
                    </a:lnTo>
                    <a:lnTo>
                      <a:pt x="5" y="63"/>
                    </a:lnTo>
                    <a:lnTo>
                      <a:pt x="2" y="72"/>
                    </a:lnTo>
                    <a:lnTo>
                      <a:pt x="1" y="82"/>
                    </a:lnTo>
                    <a:lnTo>
                      <a:pt x="0" y="91"/>
                    </a:lnTo>
                    <a:lnTo>
                      <a:pt x="1" y="100"/>
                    </a:lnTo>
                    <a:lnTo>
                      <a:pt x="2" y="109"/>
                    </a:lnTo>
                    <a:lnTo>
                      <a:pt x="5" y="118"/>
                    </a:lnTo>
                    <a:lnTo>
                      <a:pt x="8" y="127"/>
                    </a:lnTo>
                    <a:lnTo>
                      <a:pt x="11" y="134"/>
                    </a:lnTo>
                    <a:lnTo>
                      <a:pt x="16" y="142"/>
                    </a:lnTo>
                    <a:lnTo>
                      <a:pt x="21" y="149"/>
                    </a:lnTo>
                    <a:lnTo>
                      <a:pt x="28" y="156"/>
                    </a:lnTo>
                    <a:lnTo>
                      <a:pt x="34" y="161"/>
                    </a:lnTo>
                    <a:lnTo>
                      <a:pt x="41" y="167"/>
                    </a:lnTo>
                    <a:lnTo>
                      <a:pt x="49" y="171"/>
                    </a:lnTo>
                    <a:lnTo>
                      <a:pt x="57" y="175"/>
                    </a:lnTo>
                    <a:lnTo>
                      <a:pt x="65" y="179"/>
                    </a:lnTo>
                    <a:lnTo>
                      <a:pt x="73" y="181"/>
                    </a:lnTo>
                    <a:lnTo>
                      <a:pt x="82" y="182"/>
                    </a:lnTo>
                    <a:lnTo>
                      <a:pt x="92" y="182"/>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0" name="Freeform 90"/>
              <p:cNvSpPr>
                <a:spLocks/>
              </p:cNvSpPr>
              <p:nvPr/>
            </p:nvSpPr>
            <p:spPr bwMode="gray">
              <a:xfrm>
                <a:off x="11659003" y="2213924"/>
                <a:ext cx="28575" cy="28575"/>
              </a:xfrm>
              <a:custGeom>
                <a:avLst/>
                <a:gdLst/>
                <a:ahLst/>
                <a:cxnLst>
                  <a:cxn ang="0">
                    <a:pos x="100" y="182"/>
                  </a:cxn>
                  <a:cxn ang="0">
                    <a:pos x="118" y="179"/>
                  </a:cxn>
                  <a:cxn ang="0">
                    <a:pos x="134" y="171"/>
                  </a:cxn>
                  <a:cxn ang="0">
                    <a:pos x="149" y="161"/>
                  </a:cxn>
                  <a:cxn ang="0">
                    <a:pos x="161" y="149"/>
                  </a:cxn>
                  <a:cxn ang="0">
                    <a:pos x="171" y="134"/>
                  </a:cxn>
                  <a:cxn ang="0">
                    <a:pos x="179" y="118"/>
                  </a:cxn>
                  <a:cxn ang="0">
                    <a:pos x="182" y="100"/>
                  </a:cxn>
                  <a:cxn ang="0">
                    <a:pos x="182" y="82"/>
                  </a:cxn>
                  <a:cxn ang="0">
                    <a:pos x="179" y="63"/>
                  </a:cxn>
                  <a:cxn ang="0">
                    <a:pos x="171" y="48"/>
                  </a:cxn>
                  <a:cxn ang="0">
                    <a:pos x="161" y="33"/>
                  </a:cxn>
                  <a:cxn ang="0">
                    <a:pos x="149" y="20"/>
                  </a:cxn>
                  <a:cxn ang="0">
                    <a:pos x="134" y="11"/>
                  </a:cxn>
                  <a:cxn ang="0">
                    <a:pos x="118" y="4"/>
                  </a:cxn>
                  <a:cxn ang="0">
                    <a:pos x="100" y="0"/>
                  </a:cxn>
                  <a:cxn ang="0">
                    <a:pos x="81" y="0"/>
                  </a:cxn>
                  <a:cxn ang="0">
                    <a:pos x="63" y="4"/>
                  </a:cxn>
                  <a:cxn ang="0">
                    <a:pos x="48" y="11"/>
                  </a:cxn>
                  <a:cxn ang="0">
                    <a:pos x="32" y="20"/>
                  </a:cxn>
                  <a:cxn ang="0">
                    <a:pos x="20" y="33"/>
                  </a:cxn>
                  <a:cxn ang="0">
                    <a:pos x="10" y="48"/>
                  </a:cxn>
                  <a:cxn ang="0">
                    <a:pos x="4" y="63"/>
                  </a:cxn>
                  <a:cxn ang="0">
                    <a:pos x="0" y="82"/>
                  </a:cxn>
                  <a:cxn ang="0">
                    <a:pos x="0" y="100"/>
                  </a:cxn>
                  <a:cxn ang="0">
                    <a:pos x="4" y="118"/>
                  </a:cxn>
                  <a:cxn ang="0">
                    <a:pos x="10" y="134"/>
                  </a:cxn>
                  <a:cxn ang="0">
                    <a:pos x="20" y="149"/>
                  </a:cxn>
                  <a:cxn ang="0">
                    <a:pos x="32" y="161"/>
                  </a:cxn>
                  <a:cxn ang="0">
                    <a:pos x="48" y="171"/>
                  </a:cxn>
                  <a:cxn ang="0">
                    <a:pos x="63" y="179"/>
                  </a:cxn>
                  <a:cxn ang="0">
                    <a:pos x="81" y="182"/>
                  </a:cxn>
                </a:cxnLst>
                <a:rect l="0" t="0" r="r" b="b"/>
                <a:pathLst>
                  <a:path w="182" h="182">
                    <a:moveTo>
                      <a:pt x="91" y="182"/>
                    </a:moveTo>
                    <a:lnTo>
                      <a:pt x="100" y="182"/>
                    </a:lnTo>
                    <a:lnTo>
                      <a:pt x="109" y="181"/>
                    </a:lnTo>
                    <a:lnTo>
                      <a:pt x="118" y="179"/>
                    </a:lnTo>
                    <a:lnTo>
                      <a:pt x="127" y="175"/>
                    </a:lnTo>
                    <a:lnTo>
                      <a:pt x="134" y="171"/>
                    </a:lnTo>
                    <a:lnTo>
                      <a:pt x="142" y="167"/>
                    </a:lnTo>
                    <a:lnTo>
                      <a:pt x="149" y="161"/>
                    </a:lnTo>
                    <a:lnTo>
                      <a:pt x="155" y="156"/>
                    </a:lnTo>
                    <a:lnTo>
                      <a:pt x="161" y="149"/>
                    </a:lnTo>
                    <a:lnTo>
                      <a:pt x="167" y="142"/>
                    </a:lnTo>
                    <a:lnTo>
                      <a:pt x="171" y="134"/>
                    </a:lnTo>
                    <a:lnTo>
                      <a:pt x="175" y="127"/>
                    </a:lnTo>
                    <a:lnTo>
                      <a:pt x="179" y="118"/>
                    </a:lnTo>
                    <a:lnTo>
                      <a:pt x="181" y="109"/>
                    </a:lnTo>
                    <a:lnTo>
                      <a:pt x="182" y="100"/>
                    </a:lnTo>
                    <a:lnTo>
                      <a:pt x="182" y="91"/>
                    </a:lnTo>
                    <a:lnTo>
                      <a:pt x="182" y="82"/>
                    </a:lnTo>
                    <a:lnTo>
                      <a:pt x="181" y="72"/>
                    </a:lnTo>
                    <a:lnTo>
                      <a:pt x="179" y="63"/>
                    </a:lnTo>
                    <a:lnTo>
                      <a:pt x="175" y="56"/>
                    </a:lnTo>
                    <a:lnTo>
                      <a:pt x="171" y="48"/>
                    </a:lnTo>
                    <a:lnTo>
                      <a:pt x="167" y="40"/>
                    </a:lnTo>
                    <a:lnTo>
                      <a:pt x="161" y="33"/>
                    </a:lnTo>
                    <a:lnTo>
                      <a:pt x="155" y="27"/>
                    </a:lnTo>
                    <a:lnTo>
                      <a:pt x="149" y="20"/>
                    </a:lnTo>
                    <a:lnTo>
                      <a:pt x="142" y="16"/>
                    </a:lnTo>
                    <a:lnTo>
                      <a:pt x="134" y="11"/>
                    </a:lnTo>
                    <a:lnTo>
                      <a:pt x="127" y="7"/>
                    </a:lnTo>
                    <a:lnTo>
                      <a:pt x="118" y="4"/>
                    </a:lnTo>
                    <a:lnTo>
                      <a:pt x="109" y="1"/>
                    </a:lnTo>
                    <a:lnTo>
                      <a:pt x="100" y="0"/>
                    </a:lnTo>
                    <a:lnTo>
                      <a:pt x="91" y="0"/>
                    </a:lnTo>
                    <a:lnTo>
                      <a:pt x="81" y="0"/>
                    </a:lnTo>
                    <a:lnTo>
                      <a:pt x="72" y="1"/>
                    </a:lnTo>
                    <a:lnTo>
                      <a:pt x="63" y="4"/>
                    </a:lnTo>
                    <a:lnTo>
                      <a:pt x="56" y="7"/>
                    </a:lnTo>
                    <a:lnTo>
                      <a:pt x="48" y="11"/>
                    </a:lnTo>
                    <a:lnTo>
                      <a:pt x="40" y="16"/>
                    </a:lnTo>
                    <a:lnTo>
                      <a:pt x="32" y="20"/>
                    </a:lnTo>
                    <a:lnTo>
                      <a:pt x="27" y="27"/>
                    </a:lnTo>
                    <a:lnTo>
                      <a:pt x="20" y="33"/>
                    </a:lnTo>
                    <a:lnTo>
                      <a:pt x="16" y="40"/>
                    </a:lnTo>
                    <a:lnTo>
                      <a:pt x="10" y="48"/>
                    </a:lnTo>
                    <a:lnTo>
                      <a:pt x="7" y="56"/>
                    </a:lnTo>
                    <a:lnTo>
                      <a:pt x="4" y="63"/>
                    </a:lnTo>
                    <a:lnTo>
                      <a:pt x="1" y="72"/>
                    </a:lnTo>
                    <a:lnTo>
                      <a:pt x="0" y="82"/>
                    </a:lnTo>
                    <a:lnTo>
                      <a:pt x="0" y="91"/>
                    </a:lnTo>
                    <a:lnTo>
                      <a:pt x="0" y="100"/>
                    </a:lnTo>
                    <a:lnTo>
                      <a:pt x="1" y="109"/>
                    </a:lnTo>
                    <a:lnTo>
                      <a:pt x="4" y="118"/>
                    </a:lnTo>
                    <a:lnTo>
                      <a:pt x="7" y="127"/>
                    </a:lnTo>
                    <a:lnTo>
                      <a:pt x="10" y="134"/>
                    </a:lnTo>
                    <a:lnTo>
                      <a:pt x="16" y="142"/>
                    </a:lnTo>
                    <a:lnTo>
                      <a:pt x="20" y="149"/>
                    </a:lnTo>
                    <a:lnTo>
                      <a:pt x="27" y="156"/>
                    </a:lnTo>
                    <a:lnTo>
                      <a:pt x="32" y="161"/>
                    </a:lnTo>
                    <a:lnTo>
                      <a:pt x="40" y="167"/>
                    </a:lnTo>
                    <a:lnTo>
                      <a:pt x="48" y="171"/>
                    </a:lnTo>
                    <a:lnTo>
                      <a:pt x="56" y="175"/>
                    </a:lnTo>
                    <a:lnTo>
                      <a:pt x="63" y="179"/>
                    </a:lnTo>
                    <a:lnTo>
                      <a:pt x="72" y="181"/>
                    </a:lnTo>
                    <a:lnTo>
                      <a:pt x="81" y="182"/>
                    </a:lnTo>
                    <a:lnTo>
                      <a:pt x="91" y="182"/>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1" name="Freeform 91"/>
              <p:cNvSpPr>
                <a:spLocks/>
              </p:cNvSpPr>
              <p:nvPr/>
            </p:nvSpPr>
            <p:spPr bwMode="gray">
              <a:xfrm>
                <a:off x="11698690" y="2213924"/>
                <a:ext cx="30163" cy="28575"/>
              </a:xfrm>
              <a:custGeom>
                <a:avLst/>
                <a:gdLst/>
                <a:ahLst/>
                <a:cxnLst>
                  <a:cxn ang="0">
                    <a:pos x="100" y="182"/>
                  </a:cxn>
                  <a:cxn ang="0">
                    <a:pos x="118" y="179"/>
                  </a:cxn>
                  <a:cxn ang="0">
                    <a:pos x="134" y="171"/>
                  </a:cxn>
                  <a:cxn ang="0">
                    <a:pos x="149" y="161"/>
                  </a:cxn>
                  <a:cxn ang="0">
                    <a:pos x="162" y="149"/>
                  </a:cxn>
                  <a:cxn ang="0">
                    <a:pos x="171" y="134"/>
                  </a:cxn>
                  <a:cxn ang="0">
                    <a:pos x="179" y="118"/>
                  </a:cxn>
                  <a:cxn ang="0">
                    <a:pos x="182" y="100"/>
                  </a:cxn>
                  <a:cxn ang="0">
                    <a:pos x="182" y="82"/>
                  </a:cxn>
                  <a:cxn ang="0">
                    <a:pos x="179" y="63"/>
                  </a:cxn>
                  <a:cxn ang="0">
                    <a:pos x="171" y="48"/>
                  </a:cxn>
                  <a:cxn ang="0">
                    <a:pos x="162" y="33"/>
                  </a:cxn>
                  <a:cxn ang="0">
                    <a:pos x="149" y="20"/>
                  </a:cxn>
                  <a:cxn ang="0">
                    <a:pos x="134" y="11"/>
                  </a:cxn>
                  <a:cxn ang="0">
                    <a:pos x="118" y="4"/>
                  </a:cxn>
                  <a:cxn ang="0">
                    <a:pos x="100" y="0"/>
                  </a:cxn>
                  <a:cxn ang="0">
                    <a:pos x="82" y="0"/>
                  </a:cxn>
                  <a:cxn ang="0">
                    <a:pos x="64" y="4"/>
                  </a:cxn>
                  <a:cxn ang="0">
                    <a:pos x="48" y="11"/>
                  </a:cxn>
                  <a:cxn ang="0">
                    <a:pos x="33" y="20"/>
                  </a:cxn>
                  <a:cxn ang="0">
                    <a:pos x="20" y="33"/>
                  </a:cxn>
                  <a:cxn ang="0">
                    <a:pos x="11" y="48"/>
                  </a:cxn>
                  <a:cxn ang="0">
                    <a:pos x="3" y="63"/>
                  </a:cxn>
                  <a:cxn ang="0">
                    <a:pos x="0" y="82"/>
                  </a:cxn>
                  <a:cxn ang="0">
                    <a:pos x="0" y="100"/>
                  </a:cxn>
                  <a:cxn ang="0">
                    <a:pos x="3" y="118"/>
                  </a:cxn>
                  <a:cxn ang="0">
                    <a:pos x="11" y="134"/>
                  </a:cxn>
                  <a:cxn ang="0">
                    <a:pos x="20" y="149"/>
                  </a:cxn>
                  <a:cxn ang="0">
                    <a:pos x="33" y="161"/>
                  </a:cxn>
                  <a:cxn ang="0">
                    <a:pos x="48" y="171"/>
                  </a:cxn>
                  <a:cxn ang="0">
                    <a:pos x="64" y="179"/>
                  </a:cxn>
                  <a:cxn ang="0">
                    <a:pos x="82" y="182"/>
                  </a:cxn>
                </a:cxnLst>
                <a:rect l="0" t="0" r="r" b="b"/>
                <a:pathLst>
                  <a:path w="182" h="182">
                    <a:moveTo>
                      <a:pt x="91" y="182"/>
                    </a:moveTo>
                    <a:lnTo>
                      <a:pt x="100" y="182"/>
                    </a:lnTo>
                    <a:lnTo>
                      <a:pt x="110" y="181"/>
                    </a:lnTo>
                    <a:lnTo>
                      <a:pt x="118" y="179"/>
                    </a:lnTo>
                    <a:lnTo>
                      <a:pt x="126" y="175"/>
                    </a:lnTo>
                    <a:lnTo>
                      <a:pt x="134" y="171"/>
                    </a:lnTo>
                    <a:lnTo>
                      <a:pt x="142" y="167"/>
                    </a:lnTo>
                    <a:lnTo>
                      <a:pt x="149" y="161"/>
                    </a:lnTo>
                    <a:lnTo>
                      <a:pt x="155" y="156"/>
                    </a:lnTo>
                    <a:lnTo>
                      <a:pt x="162" y="149"/>
                    </a:lnTo>
                    <a:lnTo>
                      <a:pt x="166" y="142"/>
                    </a:lnTo>
                    <a:lnTo>
                      <a:pt x="171" y="134"/>
                    </a:lnTo>
                    <a:lnTo>
                      <a:pt x="175" y="127"/>
                    </a:lnTo>
                    <a:lnTo>
                      <a:pt x="179" y="118"/>
                    </a:lnTo>
                    <a:lnTo>
                      <a:pt x="181" y="109"/>
                    </a:lnTo>
                    <a:lnTo>
                      <a:pt x="182" y="100"/>
                    </a:lnTo>
                    <a:lnTo>
                      <a:pt x="182" y="91"/>
                    </a:lnTo>
                    <a:lnTo>
                      <a:pt x="182" y="82"/>
                    </a:lnTo>
                    <a:lnTo>
                      <a:pt x="181" y="72"/>
                    </a:lnTo>
                    <a:lnTo>
                      <a:pt x="179" y="63"/>
                    </a:lnTo>
                    <a:lnTo>
                      <a:pt x="175" y="56"/>
                    </a:lnTo>
                    <a:lnTo>
                      <a:pt x="171" y="48"/>
                    </a:lnTo>
                    <a:lnTo>
                      <a:pt x="166" y="40"/>
                    </a:lnTo>
                    <a:lnTo>
                      <a:pt x="162" y="33"/>
                    </a:lnTo>
                    <a:lnTo>
                      <a:pt x="155" y="27"/>
                    </a:lnTo>
                    <a:lnTo>
                      <a:pt x="149" y="20"/>
                    </a:lnTo>
                    <a:lnTo>
                      <a:pt x="142" y="16"/>
                    </a:lnTo>
                    <a:lnTo>
                      <a:pt x="134" y="11"/>
                    </a:lnTo>
                    <a:lnTo>
                      <a:pt x="126" y="7"/>
                    </a:lnTo>
                    <a:lnTo>
                      <a:pt x="118" y="4"/>
                    </a:lnTo>
                    <a:lnTo>
                      <a:pt x="110" y="1"/>
                    </a:lnTo>
                    <a:lnTo>
                      <a:pt x="100" y="0"/>
                    </a:lnTo>
                    <a:lnTo>
                      <a:pt x="91" y="0"/>
                    </a:lnTo>
                    <a:lnTo>
                      <a:pt x="82" y="0"/>
                    </a:lnTo>
                    <a:lnTo>
                      <a:pt x="72" y="1"/>
                    </a:lnTo>
                    <a:lnTo>
                      <a:pt x="64" y="4"/>
                    </a:lnTo>
                    <a:lnTo>
                      <a:pt x="55" y="7"/>
                    </a:lnTo>
                    <a:lnTo>
                      <a:pt x="48" y="11"/>
                    </a:lnTo>
                    <a:lnTo>
                      <a:pt x="40" y="16"/>
                    </a:lnTo>
                    <a:lnTo>
                      <a:pt x="33" y="20"/>
                    </a:lnTo>
                    <a:lnTo>
                      <a:pt x="27" y="27"/>
                    </a:lnTo>
                    <a:lnTo>
                      <a:pt x="20" y="33"/>
                    </a:lnTo>
                    <a:lnTo>
                      <a:pt x="16" y="40"/>
                    </a:lnTo>
                    <a:lnTo>
                      <a:pt x="11" y="48"/>
                    </a:lnTo>
                    <a:lnTo>
                      <a:pt x="7" y="56"/>
                    </a:lnTo>
                    <a:lnTo>
                      <a:pt x="3" y="63"/>
                    </a:lnTo>
                    <a:lnTo>
                      <a:pt x="1" y="72"/>
                    </a:lnTo>
                    <a:lnTo>
                      <a:pt x="0" y="82"/>
                    </a:lnTo>
                    <a:lnTo>
                      <a:pt x="0" y="91"/>
                    </a:lnTo>
                    <a:lnTo>
                      <a:pt x="0" y="100"/>
                    </a:lnTo>
                    <a:lnTo>
                      <a:pt x="1" y="109"/>
                    </a:lnTo>
                    <a:lnTo>
                      <a:pt x="3" y="118"/>
                    </a:lnTo>
                    <a:lnTo>
                      <a:pt x="7" y="127"/>
                    </a:lnTo>
                    <a:lnTo>
                      <a:pt x="11" y="134"/>
                    </a:lnTo>
                    <a:lnTo>
                      <a:pt x="16" y="142"/>
                    </a:lnTo>
                    <a:lnTo>
                      <a:pt x="20" y="149"/>
                    </a:lnTo>
                    <a:lnTo>
                      <a:pt x="27" y="156"/>
                    </a:lnTo>
                    <a:lnTo>
                      <a:pt x="33" y="161"/>
                    </a:lnTo>
                    <a:lnTo>
                      <a:pt x="40" y="167"/>
                    </a:lnTo>
                    <a:lnTo>
                      <a:pt x="48" y="171"/>
                    </a:lnTo>
                    <a:lnTo>
                      <a:pt x="55" y="175"/>
                    </a:lnTo>
                    <a:lnTo>
                      <a:pt x="64" y="179"/>
                    </a:lnTo>
                    <a:lnTo>
                      <a:pt x="72" y="181"/>
                    </a:lnTo>
                    <a:lnTo>
                      <a:pt x="82" y="182"/>
                    </a:lnTo>
                    <a:lnTo>
                      <a:pt x="91" y="182"/>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2" name="Freeform 92"/>
              <p:cNvSpPr>
                <a:spLocks/>
              </p:cNvSpPr>
              <p:nvPr/>
            </p:nvSpPr>
            <p:spPr bwMode="gray">
              <a:xfrm>
                <a:off x="11739965" y="2213924"/>
                <a:ext cx="28575" cy="28575"/>
              </a:xfrm>
              <a:custGeom>
                <a:avLst/>
                <a:gdLst/>
                <a:ahLst/>
                <a:cxnLst>
                  <a:cxn ang="0">
                    <a:pos x="101" y="182"/>
                  </a:cxn>
                  <a:cxn ang="0">
                    <a:pos x="118" y="179"/>
                  </a:cxn>
                  <a:cxn ang="0">
                    <a:pos x="134" y="171"/>
                  </a:cxn>
                  <a:cxn ang="0">
                    <a:pos x="148" y="161"/>
                  </a:cxn>
                  <a:cxn ang="0">
                    <a:pos x="162" y="149"/>
                  </a:cxn>
                  <a:cxn ang="0">
                    <a:pos x="172" y="134"/>
                  </a:cxn>
                  <a:cxn ang="0">
                    <a:pos x="178" y="118"/>
                  </a:cxn>
                  <a:cxn ang="0">
                    <a:pos x="182" y="100"/>
                  </a:cxn>
                  <a:cxn ang="0">
                    <a:pos x="182" y="82"/>
                  </a:cxn>
                  <a:cxn ang="0">
                    <a:pos x="178" y="63"/>
                  </a:cxn>
                  <a:cxn ang="0">
                    <a:pos x="172" y="48"/>
                  </a:cxn>
                  <a:cxn ang="0">
                    <a:pos x="162" y="33"/>
                  </a:cxn>
                  <a:cxn ang="0">
                    <a:pos x="148" y="20"/>
                  </a:cxn>
                  <a:cxn ang="0">
                    <a:pos x="134" y="11"/>
                  </a:cxn>
                  <a:cxn ang="0">
                    <a:pos x="118" y="4"/>
                  </a:cxn>
                  <a:cxn ang="0">
                    <a:pos x="101" y="0"/>
                  </a:cxn>
                  <a:cxn ang="0">
                    <a:pos x="82" y="0"/>
                  </a:cxn>
                  <a:cxn ang="0">
                    <a:pos x="64" y="4"/>
                  </a:cxn>
                  <a:cxn ang="0">
                    <a:pos x="48" y="11"/>
                  </a:cxn>
                  <a:cxn ang="0">
                    <a:pos x="33" y="20"/>
                  </a:cxn>
                  <a:cxn ang="0">
                    <a:pos x="21" y="33"/>
                  </a:cxn>
                  <a:cxn ang="0">
                    <a:pos x="11" y="48"/>
                  </a:cxn>
                  <a:cxn ang="0">
                    <a:pos x="3" y="63"/>
                  </a:cxn>
                  <a:cxn ang="0">
                    <a:pos x="0" y="82"/>
                  </a:cxn>
                  <a:cxn ang="0">
                    <a:pos x="0" y="100"/>
                  </a:cxn>
                  <a:cxn ang="0">
                    <a:pos x="3" y="118"/>
                  </a:cxn>
                  <a:cxn ang="0">
                    <a:pos x="11" y="134"/>
                  </a:cxn>
                  <a:cxn ang="0">
                    <a:pos x="21" y="149"/>
                  </a:cxn>
                  <a:cxn ang="0">
                    <a:pos x="33" y="161"/>
                  </a:cxn>
                  <a:cxn ang="0">
                    <a:pos x="48" y="171"/>
                  </a:cxn>
                  <a:cxn ang="0">
                    <a:pos x="64" y="179"/>
                  </a:cxn>
                  <a:cxn ang="0">
                    <a:pos x="82" y="182"/>
                  </a:cxn>
                </a:cxnLst>
                <a:rect l="0" t="0" r="r" b="b"/>
                <a:pathLst>
                  <a:path w="183" h="182">
                    <a:moveTo>
                      <a:pt x="91" y="182"/>
                    </a:moveTo>
                    <a:lnTo>
                      <a:pt x="101" y="182"/>
                    </a:lnTo>
                    <a:lnTo>
                      <a:pt x="110" y="181"/>
                    </a:lnTo>
                    <a:lnTo>
                      <a:pt x="118" y="179"/>
                    </a:lnTo>
                    <a:lnTo>
                      <a:pt x="126" y="175"/>
                    </a:lnTo>
                    <a:lnTo>
                      <a:pt x="134" y="171"/>
                    </a:lnTo>
                    <a:lnTo>
                      <a:pt x="142" y="167"/>
                    </a:lnTo>
                    <a:lnTo>
                      <a:pt x="148" y="161"/>
                    </a:lnTo>
                    <a:lnTo>
                      <a:pt x="155" y="156"/>
                    </a:lnTo>
                    <a:lnTo>
                      <a:pt x="162" y="149"/>
                    </a:lnTo>
                    <a:lnTo>
                      <a:pt x="166" y="142"/>
                    </a:lnTo>
                    <a:lnTo>
                      <a:pt x="172" y="134"/>
                    </a:lnTo>
                    <a:lnTo>
                      <a:pt x="175" y="127"/>
                    </a:lnTo>
                    <a:lnTo>
                      <a:pt x="178" y="118"/>
                    </a:lnTo>
                    <a:lnTo>
                      <a:pt x="181" y="109"/>
                    </a:lnTo>
                    <a:lnTo>
                      <a:pt x="182" y="100"/>
                    </a:lnTo>
                    <a:lnTo>
                      <a:pt x="183" y="91"/>
                    </a:lnTo>
                    <a:lnTo>
                      <a:pt x="182" y="82"/>
                    </a:lnTo>
                    <a:lnTo>
                      <a:pt x="181" y="72"/>
                    </a:lnTo>
                    <a:lnTo>
                      <a:pt x="178" y="63"/>
                    </a:lnTo>
                    <a:lnTo>
                      <a:pt x="175" y="56"/>
                    </a:lnTo>
                    <a:lnTo>
                      <a:pt x="172" y="48"/>
                    </a:lnTo>
                    <a:lnTo>
                      <a:pt x="166" y="40"/>
                    </a:lnTo>
                    <a:lnTo>
                      <a:pt x="162" y="33"/>
                    </a:lnTo>
                    <a:lnTo>
                      <a:pt x="155" y="27"/>
                    </a:lnTo>
                    <a:lnTo>
                      <a:pt x="148" y="20"/>
                    </a:lnTo>
                    <a:lnTo>
                      <a:pt x="142" y="16"/>
                    </a:lnTo>
                    <a:lnTo>
                      <a:pt x="134" y="11"/>
                    </a:lnTo>
                    <a:lnTo>
                      <a:pt x="126" y="7"/>
                    </a:lnTo>
                    <a:lnTo>
                      <a:pt x="118" y="4"/>
                    </a:lnTo>
                    <a:lnTo>
                      <a:pt x="110" y="1"/>
                    </a:lnTo>
                    <a:lnTo>
                      <a:pt x="101" y="0"/>
                    </a:lnTo>
                    <a:lnTo>
                      <a:pt x="91" y="0"/>
                    </a:lnTo>
                    <a:lnTo>
                      <a:pt x="82" y="0"/>
                    </a:lnTo>
                    <a:lnTo>
                      <a:pt x="73" y="1"/>
                    </a:lnTo>
                    <a:lnTo>
                      <a:pt x="64" y="4"/>
                    </a:lnTo>
                    <a:lnTo>
                      <a:pt x="55" y="7"/>
                    </a:lnTo>
                    <a:lnTo>
                      <a:pt x="48" y="11"/>
                    </a:lnTo>
                    <a:lnTo>
                      <a:pt x="40" y="16"/>
                    </a:lnTo>
                    <a:lnTo>
                      <a:pt x="33" y="20"/>
                    </a:lnTo>
                    <a:lnTo>
                      <a:pt x="26" y="27"/>
                    </a:lnTo>
                    <a:lnTo>
                      <a:pt x="21" y="33"/>
                    </a:lnTo>
                    <a:lnTo>
                      <a:pt x="15" y="40"/>
                    </a:lnTo>
                    <a:lnTo>
                      <a:pt x="11" y="48"/>
                    </a:lnTo>
                    <a:lnTo>
                      <a:pt x="6" y="56"/>
                    </a:lnTo>
                    <a:lnTo>
                      <a:pt x="3" y="63"/>
                    </a:lnTo>
                    <a:lnTo>
                      <a:pt x="1" y="72"/>
                    </a:lnTo>
                    <a:lnTo>
                      <a:pt x="0" y="82"/>
                    </a:lnTo>
                    <a:lnTo>
                      <a:pt x="0" y="91"/>
                    </a:lnTo>
                    <a:lnTo>
                      <a:pt x="0" y="100"/>
                    </a:lnTo>
                    <a:lnTo>
                      <a:pt x="1" y="109"/>
                    </a:lnTo>
                    <a:lnTo>
                      <a:pt x="3" y="118"/>
                    </a:lnTo>
                    <a:lnTo>
                      <a:pt x="6" y="127"/>
                    </a:lnTo>
                    <a:lnTo>
                      <a:pt x="11" y="134"/>
                    </a:lnTo>
                    <a:lnTo>
                      <a:pt x="15" y="142"/>
                    </a:lnTo>
                    <a:lnTo>
                      <a:pt x="21" y="149"/>
                    </a:lnTo>
                    <a:lnTo>
                      <a:pt x="26" y="156"/>
                    </a:lnTo>
                    <a:lnTo>
                      <a:pt x="33" y="161"/>
                    </a:lnTo>
                    <a:lnTo>
                      <a:pt x="40" y="167"/>
                    </a:lnTo>
                    <a:lnTo>
                      <a:pt x="48" y="171"/>
                    </a:lnTo>
                    <a:lnTo>
                      <a:pt x="55" y="175"/>
                    </a:lnTo>
                    <a:lnTo>
                      <a:pt x="64" y="179"/>
                    </a:lnTo>
                    <a:lnTo>
                      <a:pt x="73" y="181"/>
                    </a:lnTo>
                    <a:lnTo>
                      <a:pt x="82" y="182"/>
                    </a:lnTo>
                    <a:lnTo>
                      <a:pt x="91" y="182"/>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3" name="Freeform 93"/>
              <p:cNvSpPr>
                <a:spLocks/>
              </p:cNvSpPr>
              <p:nvPr/>
            </p:nvSpPr>
            <p:spPr bwMode="gray">
              <a:xfrm>
                <a:off x="11779653" y="2213924"/>
                <a:ext cx="28575" cy="28575"/>
              </a:xfrm>
              <a:custGeom>
                <a:avLst/>
                <a:gdLst/>
                <a:ahLst/>
                <a:cxnLst>
                  <a:cxn ang="0">
                    <a:pos x="101" y="182"/>
                  </a:cxn>
                  <a:cxn ang="0">
                    <a:pos x="118" y="179"/>
                  </a:cxn>
                  <a:cxn ang="0">
                    <a:pos x="134" y="171"/>
                  </a:cxn>
                  <a:cxn ang="0">
                    <a:pos x="149" y="161"/>
                  </a:cxn>
                  <a:cxn ang="0">
                    <a:pos x="162" y="149"/>
                  </a:cxn>
                  <a:cxn ang="0">
                    <a:pos x="172" y="134"/>
                  </a:cxn>
                  <a:cxn ang="0">
                    <a:pos x="178" y="118"/>
                  </a:cxn>
                  <a:cxn ang="0">
                    <a:pos x="182" y="100"/>
                  </a:cxn>
                  <a:cxn ang="0">
                    <a:pos x="182" y="82"/>
                  </a:cxn>
                  <a:cxn ang="0">
                    <a:pos x="178" y="63"/>
                  </a:cxn>
                  <a:cxn ang="0">
                    <a:pos x="172" y="48"/>
                  </a:cxn>
                  <a:cxn ang="0">
                    <a:pos x="162" y="33"/>
                  </a:cxn>
                  <a:cxn ang="0">
                    <a:pos x="149" y="20"/>
                  </a:cxn>
                  <a:cxn ang="0">
                    <a:pos x="134" y="11"/>
                  </a:cxn>
                  <a:cxn ang="0">
                    <a:pos x="118" y="4"/>
                  </a:cxn>
                  <a:cxn ang="0">
                    <a:pos x="101" y="0"/>
                  </a:cxn>
                  <a:cxn ang="0">
                    <a:pos x="82" y="0"/>
                  </a:cxn>
                  <a:cxn ang="0">
                    <a:pos x="64" y="4"/>
                  </a:cxn>
                  <a:cxn ang="0">
                    <a:pos x="47" y="11"/>
                  </a:cxn>
                  <a:cxn ang="0">
                    <a:pos x="33" y="20"/>
                  </a:cxn>
                  <a:cxn ang="0">
                    <a:pos x="21" y="33"/>
                  </a:cxn>
                  <a:cxn ang="0">
                    <a:pos x="11" y="48"/>
                  </a:cxn>
                  <a:cxn ang="0">
                    <a:pos x="4" y="63"/>
                  </a:cxn>
                  <a:cxn ang="0">
                    <a:pos x="0" y="82"/>
                  </a:cxn>
                  <a:cxn ang="0">
                    <a:pos x="0" y="100"/>
                  </a:cxn>
                  <a:cxn ang="0">
                    <a:pos x="4" y="118"/>
                  </a:cxn>
                  <a:cxn ang="0">
                    <a:pos x="11" y="134"/>
                  </a:cxn>
                  <a:cxn ang="0">
                    <a:pos x="21" y="149"/>
                  </a:cxn>
                  <a:cxn ang="0">
                    <a:pos x="33" y="161"/>
                  </a:cxn>
                  <a:cxn ang="0">
                    <a:pos x="47" y="171"/>
                  </a:cxn>
                  <a:cxn ang="0">
                    <a:pos x="64" y="179"/>
                  </a:cxn>
                  <a:cxn ang="0">
                    <a:pos x="82" y="182"/>
                  </a:cxn>
                </a:cxnLst>
                <a:rect l="0" t="0" r="r" b="b"/>
                <a:pathLst>
                  <a:path w="183" h="182">
                    <a:moveTo>
                      <a:pt x="91" y="182"/>
                    </a:moveTo>
                    <a:lnTo>
                      <a:pt x="101" y="182"/>
                    </a:lnTo>
                    <a:lnTo>
                      <a:pt x="109" y="181"/>
                    </a:lnTo>
                    <a:lnTo>
                      <a:pt x="118" y="179"/>
                    </a:lnTo>
                    <a:lnTo>
                      <a:pt x="126" y="175"/>
                    </a:lnTo>
                    <a:lnTo>
                      <a:pt x="134" y="171"/>
                    </a:lnTo>
                    <a:lnTo>
                      <a:pt x="142" y="167"/>
                    </a:lnTo>
                    <a:lnTo>
                      <a:pt x="149" y="161"/>
                    </a:lnTo>
                    <a:lnTo>
                      <a:pt x="156" y="156"/>
                    </a:lnTo>
                    <a:lnTo>
                      <a:pt x="162" y="149"/>
                    </a:lnTo>
                    <a:lnTo>
                      <a:pt x="167" y="142"/>
                    </a:lnTo>
                    <a:lnTo>
                      <a:pt x="172" y="134"/>
                    </a:lnTo>
                    <a:lnTo>
                      <a:pt x="175" y="127"/>
                    </a:lnTo>
                    <a:lnTo>
                      <a:pt x="178" y="118"/>
                    </a:lnTo>
                    <a:lnTo>
                      <a:pt x="180" y="109"/>
                    </a:lnTo>
                    <a:lnTo>
                      <a:pt x="182" y="100"/>
                    </a:lnTo>
                    <a:lnTo>
                      <a:pt x="183" y="91"/>
                    </a:lnTo>
                    <a:lnTo>
                      <a:pt x="182" y="82"/>
                    </a:lnTo>
                    <a:lnTo>
                      <a:pt x="180" y="72"/>
                    </a:lnTo>
                    <a:lnTo>
                      <a:pt x="178" y="63"/>
                    </a:lnTo>
                    <a:lnTo>
                      <a:pt x="175" y="56"/>
                    </a:lnTo>
                    <a:lnTo>
                      <a:pt x="172" y="48"/>
                    </a:lnTo>
                    <a:lnTo>
                      <a:pt x="167" y="40"/>
                    </a:lnTo>
                    <a:lnTo>
                      <a:pt x="162" y="33"/>
                    </a:lnTo>
                    <a:lnTo>
                      <a:pt x="156" y="27"/>
                    </a:lnTo>
                    <a:lnTo>
                      <a:pt x="149" y="20"/>
                    </a:lnTo>
                    <a:lnTo>
                      <a:pt x="142" y="16"/>
                    </a:lnTo>
                    <a:lnTo>
                      <a:pt x="134" y="11"/>
                    </a:lnTo>
                    <a:lnTo>
                      <a:pt x="126" y="7"/>
                    </a:lnTo>
                    <a:lnTo>
                      <a:pt x="118" y="4"/>
                    </a:lnTo>
                    <a:lnTo>
                      <a:pt x="109" y="1"/>
                    </a:lnTo>
                    <a:lnTo>
                      <a:pt x="101" y="0"/>
                    </a:lnTo>
                    <a:lnTo>
                      <a:pt x="91" y="0"/>
                    </a:lnTo>
                    <a:lnTo>
                      <a:pt x="82" y="0"/>
                    </a:lnTo>
                    <a:lnTo>
                      <a:pt x="73" y="1"/>
                    </a:lnTo>
                    <a:lnTo>
                      <a:pt x="64" y="4"/>
                    </a:lnTo>
                    <a:lnTo>
                      <a:pt x="55" y="7"/>
                    </a:lnTo>
                    <a:lnTo>
                      <a:pt x="47" y="11"/>
                    </a:lnTo>
                    <a:lnTo>
                      <a:pt x="40" y="16"/>
                    </a:lnTo>
                    <a:lnTo>
                      <a:pt x="33" y="20"/>
                    </a:lnTo>
                    <a:lnTo>
                      <a:pt x="26" y="27"/>
                    </a:lnTo>
                    <a:lnTo>
                      <a:pt x="21" y="33"/>
                    </a:lnTo>
                    <a:lnTo>
                      <a:pt x="15" y="40"/>
                    </a:lnTo>
                    <a:lnTo>
                      <a:pt x="11" y="48"/>
                    </a:lnTo>
                    <a:lnTo>
                      <a:pt x="6" y="56"/>
                    </a:lnTo>
                    <a:lnTo>
                      <a:pt x="4" y="63"/>
                    </a:lnTo>
                    <a:lnTo>
                      <a:pt x="2" y="72"/>
                    </a:lnTo>
                    <a:lnTo>
                      <a:pt x="0" y="82"/>
                    </a:lnTo>
                    <a:lnTo>
                      <a:pt x="0" y="91"/>
                    </a:lnTo>
                    <a:lnTo>
                      <a:pt x="0" y="100"/>
                    </a:lnTo>
                    <a:lnTo>
                      <a:pt x="2" y="109"/>
                    </a:lnTo>
                    <a:lnTo>
                      <a:pt x="4" y="118"/>
                    </a:lnTo>
                    <a:lnTo>
                      <a:pt x="6" y="127"/>
                    </a:lnTo>
                    <a:lnTo>
                      <a:pt x="11" y="134"/>
                    </a:lnTo>
                    <a:lnTo>
                      <a:pt x="15" y="142"/>
                    </a:lnTo>
                    <a:lnTo>
                      <a:pt x="21" y="149"/>
                    </a:lnTo>
                    <a:lnTo>
                      <a:pt x="26" y="156"/>
                    </a:lnTo>
                    <a:lnTo>
                      <a:pt x="33" y="161"/>
                    </a:lnTo>
                    <a:lnTo>
                      <a:pt x="40" y="167"/>
                    </a:lnTo>
                    <a:lnTo>
                      <a:pt x="47" y="171"/>
                    </a:lnTo>
                    <a:lnTo>
                      <a:pt x="55" y="175"/>
                    </a:lnTo>
                    <a:lnTo>
                      <a:pt x="64" y="179"/>
                    </a:lnTo>
                    <a:lnTo>
                      <a:pt x="73" y="181"/>
                    </a:lnTo>
                    <a:lnTo>
                      <a:pt x="82" y="182"/>
                    </a:lnTo>
                    <a:lnTo>
                      <a:pt x="91" y="182"/>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4" name="Freeform 94"/>
              <p:cNvSpPr>
                <a:spLocks/>
              </p:cNvSpPr>
              <p:nvPr/>
            </p:nvSpPr>
            <p:spPr bwMode="gray">
              <a:xfrm>
                <a:off x="12235265" y="2399662"/>
                <a:ext cx="203200" cy="34925"/>
              </a:xfrm>
              <a:custGeom>
                <a:avLst/>
                <a:gdLst/>
                <a:ahLst/>
                <a:cxnLst>
                  <a:cxn ang="0">
                    <a:pos x="1170" y="0"/>
                  </a:cxn>
                  <a:cxn ang="0">
                    <a:pos x="1192" y="2"/>
                  </a:cxn>
                  <a:cxn ang="0">
                    <a:pos x="1212" y="9"/>
                  </a:cxn>
                  <a:cxn ang="0">
                    <a:pos x="1231" y="19"/>
                  </a:cxn>
                  <a:cxn ang="0">
                    <a:pos x="1246" y="32"/>
                  </a:cxn>
                  <a:cxn ang="0">
                    <a:pos x="1259" y="49"/>
                  </a:cxn>
                  <a:cxn ang="0">
                    <a:pos x="1271" y="67"/>
                  </a:cxn>
                  <a:cxn ang="0">
                    <a:pos x="1276" y="88"/>
                  </a:cxn>
                  <a:cxn ang="0">
                    <a:pos x="1278" y="109"/>
                  </a:cxn>
                  <a:cxn ang="0">
                    <a:pos x="1276" y="131"/>
                  </a:cxn>
                  <a:cxn ang="0">
                    <a:pos x="1271" y="151"/>
                  </a:cxn>
                  <a:cxn ang="0">
                    <a:pos x="1259" y="170"/>
                  </a:cxn>
                  <a:cxn ang="0">
                    <a:pos x="1246" y="186"/>
                  </a:cxn>
                  <a:cxn ang="0">
                    <a:pos x="1231" y="200"/>
                  </a:cxn>
                  <a:cxn ang="0">
                    <a:pos x="1212" y="210"/>
                  </a:cxn>
                  <a:cxn ang="0">
                    <a:pos x="1192" y="216"/>
                  </a:cxn>
                  <a:cxn ang="0">
                    <a:pos x="1170" y="219"/>
                  </a:cxn>
                  <a:cxn ang="0">
                    <a:pos x="97" y="217"/>
                  </a:cxn>
                  <a:cxn ang="0">
                    <a:pos x="76" y="213"/>
                  </a:cxn>
                  <a:cxn ang="0">
                    <a:pos x="56" y="205"/>
                  </a:cxn>
                  <a:cxn ang="0">
                    <a:pos x="40" y="193"/>
                  </a:cxn>
                  <a:cxn ang="0">
                    <a:pos x="24" y="179"/>
                  </a:cxn>
                  <a:cxn ang="0">
                    <a:pos x="13" y="161"/>
                  </a:cxn>
                  <a:cxn ang="0">
                    <a:pos x="4" y="142"/>
                  </a:cxn>
                  <a:cxn ang="0">
                    <a:pos x="0" y="120"/>
                  </a:cxn>
                  <a:cxn ang="0">
                    <a:pos x="0" y="98"/>
                  </a:cxn>
                  <a:cxn ang="0">
                    <a:pos x="4" y="77"/>
                  </a:cxn>
                  <a:cxn ang="0">
                    <a:pos x="13" y="58"/>
                  </a:cxn>
                  <a:cxn ang="0">
                    <a:pos x="24" y="40"/>
                  </a:cxn>
                  <a:cxn ang="0">
                    <a:pos x="40" y="26"/>
                  </a:cxn>
                  <a:cxn ang="0">
                    <a:pos x="56" y="13"/>
                  </a:cxn>
                  <a:cxn ang="0">
                    <a:pos x="76" y="6"/>
                  </a:cxn>
                  <a:cxn ang="0">
                    <a:pos x="97" y="1"/>
                  </a:cxn>
                </a:cxnLst>
                <a:rect l="0" t="0" r="r" b="b"/>
                <a:pathLst>
                  <a:path w="1278" h="219">
                    <a:moveTo>
                      <a:pt x="108" y="0"/>
                    </a:moveTo>
                    <a:lnTo>
                      <a:pt x="1170" y="0"/>
                    </a:lnTo>
                    <a:lnTo>
                      <a:pt x="1181" y="1"/>
                    </a:lnTo>
                    <a:lnTo>
                      <a:pt x="1192" y="2"/>
                    </a:lnTo>
                    <a:lnTo>
                      <a:pt x="1202" y="6"/>
                    </a:lnTo>
                    <a:lnTo>
                      <a:pt x="1212" y="9"/>
                    </a:lnTo>
                    <a:lnTo>
                      <a:pt x="1222" y="13"/>
                    </a:lnTo>
                    <a:lnTo>
                      <a:pt x="1231" y="19"/>
                    </a:lnTo>
                    <a:lnTo>
                      <a:pt x="1238" y="26"/>
                    </a:lnTo>
                    <a:lnTo>
                      <a:pt x="1246" y="32"/>
                    </a:lnTo>
                    <a:lnTo>
                      <a:pt x="1254" y="40"/>
                    </a:lnTo>
                    <a:lnTo>
                      <a:pt x="1259" y="49"/>
                    </a:lnTo>
                    <a:lnTo>
                      <a:pt x="1265" y="58"/>
                    </a:lnTo>
                    <a:lnTo>
                      <a:pt x="1271" y="67"/>
                    </a:lnTo>
                    <a:lnTo>
                      <a:pt x="1274" y="77"/>
                    </a:lnTo>
                    <a:lnTo>
                      <a:pt x="1276" y="88"/>
                    </a:lnTo>
                    <a:lnTo>
                      <a:pt x="1278" y="98"/>
                    </a:lnTo>
                    <a:lnTo>
                      <a:pt x="1278" y="109"/>
                    </a:lnTo>
                    <a:lnTo>
                      <a:pt x="1278" y="120"/>
                    </a:lnTo>
                    <a:lnTo>
                      <a:pt x="1276" y="131"/>
                    </a:lnTo>
                    <a:lnTo>
                      <a:pt x="1274" y="142"/>
                    </a:lnTo>
                    <a:lnTo>
                      <a:pt x="1271" y="151"/>
                    </a:lnTo>
                    <a:lnTo>
                      <a:pt x="1265" y="161"/>
                    </a:lnTo>
                    <a:lnTo>
                      <a:pt x="1259" y="170"/>
                    </a:lnTo>
                    <a:lnTo>
                      <a:pt x="1254" y="179"/>
                    </a:lnTo>
                    <a:lnTo>
                      <a:pt x="1246" y="186"/>
                    </a:lnTo>
                    <a:lnTo>
                      <a:pt x="1238" y="193"/>
                    </a:lnTo>
                    <a:lnTo>
                      <a:pt x="1231" y="200"/>
                    </a:lnTo>
                    <a:lnTo>
                      <a:pt x="1222" y="205"/>
                    </a:lnTo>
                    <a:lnTo>
                      <a:pt x="1212" y="210"/>
                    </a:lnTo>
                    <a:lnTo>
                      <a:pt x="1202" y="213"/>
                    </a:lnTo>
                    <a:lnTo>
                      <a:pt x="1192" y="216"/>
                    </a:lnTo>
                    <a:lnTo>
                      <a:pt x="1181" y="217"/>
                    </a:lnTo>
                    <a:lnTo>
                      <a:pt x="1170" y="219"/>
                    </a:lnTo>
                    <a:lnTo>
                      <a:pt x="108" y="219"/>
                    </a:lnTo>
                    <a:lnTo>
                      <a:pt x="97" y="217"/>
                    </a:lnTo>
                    <a:lnTo>
                      <a:pt x="86" y="216"/>
                    </a:lnTo>
                    <a:lnTo>
                      <a:pt x="76" y="213"/>
                    </a:lnTo>
                    <a:lnTo>
                      <a:pt x="66" y="210"/>
                    </a:lnTo>
                    <a:lnTo>
                      <a:pt x="56" y="205"/>
                    </a:lnTo>
                    <a:lnTo>
                      <a:pt x="47" y="200"/>
                    </a:lnTo>
                    <a:lnTo>
                      <a:pt x="40" y="193"/>
                    </a:lnTo>
                    <a:lnTo>
                      <a:pt x="32" y="186"/>
                    </a:lnTo>
                    <a:lnTo>
                      <a:pt x="24" y="179"/>
                    </a:lnTo>
                    <a:lnTo>
                      <a:pt x="19" y="170"/>
                    </a:lnTo>
                    <a:lnTo>
                      <a:pt x="13" y="161"/>
                    </a:lnTo>
                    <a:lnTo>
                      <a:pt x="9" y="151"/>
                    </a:lnTo>
                    <a:lnTo>
                      <a:pt x="4" y="142"/>
                    </a:lnTo>
                    <a:lnTo>
                      <a:pt x="2" y="131"/>
                    </a:lnTo>
                    <a:lnTo>
                      <a:pt x="0" y="120"/>
                    </a:lnTo>
                    <a:lnTo>
                      <a:pt x="0" y="109"/>
                    </a:lnTo>
                    <a:lnTo>
                      <a:pt x="0" y="98"/>
                    </a:lnTo>
                    <a:lnTo>
                      <a:pt x="2" y="88"/>
                    </a:lnTo>
                    <a:lnTo>
                      <a:pt x="4" y="77"/>
                    </a:lnTo>
                    <a:lnTo>
                      <a:pt x="9" y="67"/>
                    </a:lnTo>
                    <a:lnTo>
                      <a:pt x="13" y="58"/>
                    </a:lnTo>
                    <a:lnTo>
                      <a:pt x="19" y="49"/>
                    </a:lnTo>
                    <a:lnTo>
                      <a:pt x="24" y="40"/>
                    </a:lnTo>
                    <a:lnTo>
                      <a:pt x="32" y="32"/>
                    </a:lnTo>
                    <a:lnTo>
                      <a:pt x="40" y="26"/>
                    </a:lnTo>
                    <a:lnTo>
                      <a:pt x="47" y="19"/>
                    </a:lnTo>
                    <a:lnTo>
                      <a:pt x="56" y="13"/>
                    </a:lnTo>
                    <a:lnTo>
                      <a:pt x="66" y="9"/>
                    </a:lnTo>
                    <a:lnTo>
                      <a:pt x="76" y="6"/>
                    </a:lnTo>
                    <a:lnTo>
                      <a:pt x="86" y="2"/>
                    </a:lnTo>
                    <a:lnTo>
                      <a:pt x="97" y="1"/>
                    </a:lnTo>
                    <a:lnTo>
                      <a:pt x="108" y="0"/>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5" name="Freeform 95"/>
              <p:cNvSpPr>
                <a:spLocks/>
              </p:cNvSpPr>
              <p:nvPr/>
            </p:nvSpPr>
            <p:spPr bwMode="gray">
              <a:xfrm>
                <a:off x="11619315" y="2401249"/>
                <a:ext cx="28575" cy="28575"/>
              </a:xfrm>
              <a:custGeom>
                <a:avLst/>
                <a:gdLst/>
                <a:ahLst/>
                <a:cxnLst>
                  <a:cxn ang="0">
                    <a:pos x="101" y="183"/>
                  </a:cxn>
                  <a:cxn ang="0">
                    <a:pos x="119" y="179"/>
                  </a:cxn>
                  <a:cxn ang="0">
                    <a:pos x="136" y="172"/>
                  </a:cxn>
                  <a:cxn ang="0">
                    <a:pos x="150" y="162"/>
                  </a:cxn>
                  <a:cxn ang="0">
                    <a:pos x="162" y="149"/>
                  </a:cxn>
                  <a:cxn ang="0">
                    <a:pos x="172" y="135"/>
                  </a:cxn>
                  <a:cxn ang="0">
                    <a:pos x="179" y="118"/>
                  </a:cxn>
                  <a:cxn ang="0">
                    <a:pos x="183" y="101"/>
                  </a:cxn>
                  <a:cxn ang="0">
                    <a:pos x="183" y="82"/>
                  </a:cxn>
                  <a:cxn ang="0">
                    <a:pos x="179" y="64"/>
                  </a:cxn>
                  <a:cxn ang="0">
                    <a:pos x="172" y="48"/>
                  </a:cxn>
                  <a:cxn ang="0">
                    <a:pos x="162" y="33"/>
                  </a:cxn>
                  <a:cxn ang="0">
                    <a:pos x="150" y="21"/>
                  </a:cxn>
                  <a:cxn ang="0">
                    <a:pos x="136" y="11"/>
                  </a:cxn>
                  <a:cxn ang="0">
                    <a:pos x="119" y="4"/>
                  </a:cxn>
                  <a:cxn ang="0">
                    <a:pos x="101" y="1"/>
                  </a:cxn>
                  <a:cxn ang="0">
                    <a:pos x="82" y="1"/>
                  </a:cxn>
                  <a:cxn ang="0">
                    <a:pos x="65" y="4"/>
                  </a:cxn>
                  <a:cxn ang="0">
                    <a:pos x="49" y="11"/>
                  </a:cxn>
                  <a:cxn ang="0">
                    <a:pos x="34" y="21"/>
                  </a:cxn>
                  <a:cxn ang="0">
                    <a:pos x="21" y="33"/>
                  </a:cxn>
                  <a:cxn ang="0">
                    <a:pos x="11" y="48"/>
                  </a:cxn>
                  <a:cxn ang="0">
                    <a:pos x="5" y="64"/>
                  </a:cxn>
                  <a:cxn ang="0">
                    <a:pos x="1" y="82"/>
                  </a:cxn>
                  <a:cxn ang="0">
                    <a:pos x="1" y="101"/>
                  </a:cxn>
                  <a:cxn ang="0">
                    <a:pos x="5" y="118"/>
                  </a:cxn>
                  <a:cxn ang="0">
                    <a:pos x="11" y="135"/>
                  </a:cxn>
                  <a:cxn ang="0">
                    <a:pos x="21" y="149"/>
                  </a:cxn>
                  <a:cxn ang="0">
                    <a:pos x="34" y="162"/>
                  </a:cxn>
                  <a:cxn ang="0">
                    <a:pos x="49" y="172"/>
                  </a:cxn>
                  <a:cxn ang="0">
                    <a:pos x="65" y="179"/>
                  </a:cxn>
                  <a:cxn ang="0">
                    <a:pos x="82" y="183"/>
                  </a:cxn>
                </a:cxnLst>
                <a:rect l="0" t="0" r="r" b="b"/>
                <a:pathLst>
                  <a:path w="183" h="183">
                    <a:moveTo>
                      <a:pt x="92" y="183"/>
                    </a:moveTo>
                    <a:lnTo>
                      <a:pt x="101" y="183"/>
                    </a:lnTo>
                    <a:lnTo>
                      <a:pt x="110" y="182"/>
                    </a:lnTo>
                    <a:lnTo>
                      <a:pt x="119" y="179"/>
                    </a:lnTo>
                    <a:lnTo>
                      <a:pt x="128" y="176"/>
                    </a:lnTo>
                    <a:lnTo>
                      <a:pt x="136" y="172"/>
                    </a:lnTo>
                    <a:lnTo>
                      <a:pt x="143" y="167"/>
                    </a:lnTo>
                    <a:lnTo>
                      <a:pt x="150" y="162"/>
                    </a:lnTo>
                    <a:lnTo>
                      <a:pt x="157" y="156"/>
                    </a:lnTo>
                    <a:lnTo>
                      <a:pt x="162" y="149"/>
                    </a:lnTo>
                    <a:lnTo>
                      <a:pt x="168" y="143"/>
                    </a:lnTo>
                    <a:lnTo>
                      <a:pt x="172" y="135"/>
                    </a:lnTo>
                    <a:lnTo>
                      <a:pt x="177" y="127"/>
                    </a:lnTo>
                    <a:lnTo>
                      <a:pt x="179" y="118"/>
                    </a:lnTo>
                    <a:lnTo>
                      <a:pt x="181" y="110"/>
                    </a:lnTo>
                    <a:lnTo>
                      <a:pt x="183" y="101"/>
                    </a:lnTo>
                    <a:lnTo>
                      <a:pt x="183" y="92"/>
                    </a:lnTo>
                    <a:lnTo>
                      <a:pt x="183" y="82"/>
                    </a:lnTo>
                    <a:lnTo>
                      <a:pt x="181" y="73"/>
                    </a:lnTo>
                    <a:lnTo>
                      <a:pt x="179" y="64"/>
                    </a:lnTo>
                    <a:lnTo>
                      <a:pt x="177" y="56"/>
                    </a:lnTo>
                    <a:lnTo>
                      <a:pt x="172" y="48"/>
                    </a:lnTo>
                    <a:lnTo>
                      <a:pt x="168" y="41"/>
                    </a:lnTo>
                    <a:lnTo>
                      <a:pt x="162" y="33"/>
                    </a:lnTo>
                    <a:lnTo>
                      <a:pt x="157" y="27"/>
                    </a:lnTo>
                    <a:lnTo>
                      <a:pt x="150" y="21"/>
                    </a:lnTo>
                    <a:lnTo>
                      <a:pt x="143" y="16"/>
                    </a:lnTo>
                    <a:lnTo>
                      <a:pt x="136" y="11"/>
                    </a:lnTo>
                    <a:lnTo>
                      <a:pt x="128" y="7"/>
                    </a:lnTo>
                    <a:lnTo>
                      <a:pt x="119" y="4"/>
                    </a:lnTo>
                    <a:lnTo>
                      <a:pt x="110" y="2"/>
                    </a:lnTo>
                    <a:lnTo>
                      <a:pt x="101" y="1"/>
                    </a:lnTo>
                    <a:lnTo>
                      <a:pt x="92" y="0"/>
                    </a:lnTo>
                    <a:lnTo>
                      <a:pt x="82" y="1"/>
                    </a:lnTo>
                    <a:lnTo>
                      <a:pt x="73" y="2"/>
                    </a:lnTo>
                    <a:lnTo>
                      <a:pt x="65" y="4"/>
                    </a:lnTo>
                    <a:lnTo>
                      <a:pt x="57" y="7"/>
                    </a:lnTo>
                    <a:lnTo>
                      <a:pt x="49" y="11"/>
                    </a:lnTo>
                    <a:lnTo>
                      <a:pt x="41" y="16"/>
                    </a:lnTo>
                    <a:lnTo>
                      <a:pt x="34" y="21"/>
                    </a:lnTo>
                    <a:lnTo>
                      <a:pt x="28" y="27"/>
                    </a:lnTo>
                    <a:lnTo>
                      <a:pt x="21" y="33"/>
                    </a:lnTo>
                    <a:lnTo>
                      <a:pt x="16" y="41"/>
                    </a:lnTo>
                    <a:lnTo>
                      <a:pt x="11" y="48"/>
                    </a:lnTo>
                    <a:lnTo>
                      <a:pt x="8" y="56"/>
                    </a:lnTo>
                    <a:lnTo>
                      <a:pt x="5" y="64"/>
                    </a:lnTo>
                    <a:lnTo>
                      <a:pt x="2" y="73"/>
                    </a:lnTo>
                    <a:lnTo>
                      <a:pt x="1" y="82"/>
                    </a:lnTo>
                    <a:lnTo>
                      <a:pt x="0" y="92"/>
                    </a:lnTo>
                    <a:lnTo>
                      <a:pt x="1" y="101"/>
                    </a:lnTo>
                    <a:lnTo>
                      <a:pt x="2" y="110"/>
                    </a:lnTo>
                    <a:lnTo>
                      <a:pt x="5" y="118"/>
                    </a:lnTo>
                    <a:lnTo>
                      <a:pt x="8" y="127"/>
                    </a:lnTo>
                    <a:lnTo>
                      <a:pt x="11" y="135"/>
                    </a:lnTo>
                    <a:lnTo>
                      <a:pt x="16" y="143"/>
                    </a:lnTo>
                    <a:lnTo>
                      <a:pt x="21" y="149"/>
                    </a:lnTo>
                    <a:lnTo>
                      <a:pt x="28" y="156"/>
                    </a:lnTo>
                    <a:lnTo>
                      <a:pt x="34" y="162"/>
                    </a:lnTo>
                    <a:lnTo>
                      <a:pt x="41" y="167"/>
                    </a:lnTo>
                    <a:lnTo>
                      <a:pt x="49" y="172"/>
                    </a:lnTo>
                    <a:lnTo>
                      <a:pt x="57" y="176"/>
                    </a:lnTo>
                    <a:lnTo>
                      <a:pt x="65" y="179"/>
                    </a:lnTo>
                    <a:lnTo>
                      <a:pt x="73" y="182"/>
                    </a:lnTo>
                    <a:lnTo>
                      <a:pt x="82" y="183"/>
                    </a:lnTo>
                    <a:lnTo>
                      <a:pt x="92"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6" name="Freeform 96"/>
              <p:cNvSpPr>
                <a:spLocks/>
              </p:cNvSpPr>
              <p:nvPr/>
            </p:nvSpPr>
            <p:spPr bwMode="gray">
              <a:xfrm>
                <a:off x="11659003" y="2401249"/>
                <a:ext cx="28575" cy="28575"/>
              </a:xfrm>
              <a:custGeom>
                <a:avLst/>
                <a:gdLst/>
                <a:ahLst/>
                <a:cxnLst>
                  <a:cxn ang="0">
                    <a:pos x="100" y="183"/>
                  </a:cxn>
                  <a:cxn ang="0">
                    <a:pos x="118" y="179"/>
                  </a:cxn>
                  <a:cxn ang="0">
                    <a:pos x="134" y="172"/>
                  </a:cxn>
                  <a:cxn ang="0">
                    <a:pos x="149" y="162"/>
                  </a:cxn>
                  <a:cxn ang="0">
                    <a:pos x="161" y="149"/>
                  </a:cxn>
                  <a:cxn ang="0">
                    <a:pos x="171" y="135"/>
                  </a:cxn>
                  <a:cxn ang="0">
                    <a:pos x="179" y="118"/>
                  </a:cxn>
                  <a:cxn ang="0">
                    <a:pos x="182" y="101"/>
                  </a:cxn>
                  <a:cxn ang="0">
                    <a:pos x="182" y="82"/>
                  </a:cxn>
                  <a:cxn ang="0">
                    <a:pos x="179" y="64"/>
                  </a:cxn>
                  <a:cxn ang="0">
                    <a:pos x="171" y="48"/>
                  </a:cxn>
                  <a:cxn ang="0">
                    <a:pos x="161" y="33"/>
                  </a:cxn>
                  <a:cxn ang="0">
                    <a:pos x="149" y="21"/>
                  </a:cxn>
                  <a:cxn ang="0">
                    <a:pos x="134" y="11"/>
                  </a:cxn>
                  <a:cxn ang="0">
                    <a:pos x="118" y="4"/>
                  </a:cxn>
                  <a:cxn ang="0">
                    <a:pos x="100" y="1"/>
                  </a:cxn>
                  <a:cxn ang="0">
                    <a:pos x="81" y="1"/>
                  </a:cxn>
                  <a:cxn ang="0">
                    <a:pos x="63" y="4"/>
                  </a:cxn>
                  <a:cxn ang="0">
                    <a:pos x="48" y="11"/>
                  </a:cxn>
                  <a:cxn ang="0">
                    <a:pos x="32" y="21"/>
                  </a:cxn>
                  <a:cxn ang="0">
                    <a:pos x="20" y="33"/>
                  </a:cxn>
                  <a:cxn ang="0">
                    <a:pos x="10" y="48"/>
                  </a:cxn>
                  <a:cxn ang="0">
                    <a:pos x="4" y="64"/>
                  </a:cxn>
                  <a:cxn ang="0">
                    <a:pos x="0" y="82"/>
                  </a:cxn>
                  <a:cxn ang="0">
                    <a:pos x="0" y="101"/>
                  </a:cxn>
                  <a:cxn ang="0">
                    <a:pos x="4" y="118"/>
                  </a:cxn>
                  <a:cxn ang="0">
                    <a:pos x="10" y="135"/>
                  </a:cxn>
                  <a:cxn ang="0">
                    <a:pos x="20" y="149"/>
                  </a:cxn>
                  <a:cxn ang="0">
                    <a:pos x="32" y="162"/>
                  </a:cxn>
                  <a:cxn ang="0">
                    <a:pos x="48" y="172"/>
                  </a:cxn>
                  <a:cxn ang="0">
                    <a:pos x="63" y="179"/>
                  </a:cxn>
                  <a:cxn ang="0">
                    <a:pos x="81" y="183"/>
                  </a:cxn>
                </a:cxnLst>
                <a:rect l="0" t="0" r="r" b="b"/>
                <a:pathLst>
                  <a:path w="182" h="183">
                    <a:moveTo>
                      <a:pt x="91" y="183"/>
                    </a:moveTo>
                    <a:lnTo>
                      <a:pt x="100" y="183"/>
                    </a:lnTo>
                    <a:lnTo>
                      <a:pt x="109" y="182"/>
                    </a:lnTo>
                    <a:lnTo>
                      <a:pt x="118" y="179"/>
                    </a:lnTo>
                    <a:lnTo>
                      <a:pt x="127" y="176"/>
                    </a:lnTo>
                    <a:lnTo>
                      <a:pt x="134" y="172"/>
                    </a:lnTo>
                    <a:lnTo>
                      <a:pt x="142" y="167"/>
                    </a:lnTo>
                    <a:lnTo>
                      <a:pt x="149" y="162"/>
                    </a:lnTo>
                    <a:lnTo>
                      <a:pt x="155" y="156"/>
                    </a:lnTo>
                    <a:lnTo>
                      <a:pt x="161" y="149"/>
                    </a:lnTo>
                    <a:lnTo>
                      <a:pt x="167" y="143"/>
                    </a:lnTo>
                    <a:lnTo>
                      <a:pt x="171" y="135"/>
                    </a:lnTo>
                    <a:lnTo>
                      <a:pt x="175" y="127"/>
                    </a:lnTo>
                    <a:lnTo>
                      <a:pt x="179" y="118"/>
                    </a:lnTo>
                    <a:lnTo>
                      <a:pt x="181" y="110"/>
                    </a:lnTo>
                    <a:lnTo>
                      <a:pt x="182" y="101"/>
                    </a:lnTo>
                    <a:lnTo>
                      <a:pt x="182" y="92"/>
                    </a:lnTo>
                    <a:lnTo>
                      <a:pt x="182" y="82"/>
                    </a:lnTo>
                    <a:lnTo>
                      <a:pt x="181" y="73"/>
                    </a:lnTo>
                    <a:lnTo>
                      <a:pt x="179" y="64"/>
                    </a:lnTo>
                    <a:lnTo>
                      <a:pt x="175" y="56"/>
                    </a:lnTo>
                    <a:lnTo>
                      <a:pt x="171" y="48"/>
                    </a:lnTo>
                    <a:lnTo>
                      <a:pt x="167" y="41"/>
                    </a:lnTo>
                    <a:lnTo>
                      <a:pt x="161" y="33"/>
                    </a:lnTo>
                    <a:lnTo>
                      <a:pt x="155" y="27"/>
                    </a:lnTo>
                    <a:lnTo>
                      <a:pt x="149" y="21"/>
                    </a:lnTo>
                    <a:lnTo>
                      <a:pt x="142" y="16"/>
                    </a:lnTo>
                    <a:lnTo>
                      <a:pt x="134" y="11"/>
                    </a:lnTo>
                    <a:lnTo>
                      <a:pt x="127" y="7"/>
                    </a:lnTo>
                    <a:lnTo>
                      <a:pt x="118" y="4"/>
                    </a:lnTo>
                    <a:lnTo>
                      <a:pt x="109" y="2"/>
                    </a:lnTo>
                    <a:lnTo>
                      <a:pt x="100" y="1"/>
                    </a:lnTo>
                    <a:lnTo>
                      <a:pt x="91" y="0"/>
                    </a:lnTo>
                    <a:lnTo>
                      <a:pt x="81" y="1"/>
                    </a:lnTo>
                    <a:lnTo>
                      <a:pt x="72" y="2"/>
                    </a:lnTo>
                    <a:lnTo>
                      <a:pt x="63" y="4"/>
                    </a:lnTo>
                    <a:lnTo>
                      <a:pt x="56" y="7"/>
                    </a:lnTo>
                    <a:lnTo>
                      <a:pt x="48" y="11"/>
                    </a:lnTo>
                    <a:lnTo>
                      <a:pt x="40" y="16"/>
                    </a:lnTo>
                    <a:lnTo>
                      <a:pt x="32" y="21"/>
                    </a:lnTo>
                    <a:lnTo>
                      <a:pt x="27" y="27"/>
                    </a:lnTo>
                    <a:lnTo>
                      <a:pt x="20" y="33"/>
                    </a:lnTo>
                    <a:lnTo>
                      <a:pt x="16" y="41"/>
                    </a:lnTo>
                    <a:lnTo>
                      <a:pt x="10" y="48"/>
                    </a:lnTo>
                    <a:lnTo>
                      <a:pt x="7" y="56"/>
                    </a:lnTo>
                    <a:lnTo>
                      <a:pt x="4" y="64"/>
                    </a:lnTo>
                    <a:lnTo>
                      <a:pt x="1" y="73"/>
                    </a:lnTo>
                    <a:lnTo>
                      <a:pt x="0" y="82"/>
                    </a:lnTo>
                    <a:lnTo>
                      <a:pt x="0" y="92"/>
                    </a:lnTo>
                    <a:lnTo>
                      <a:pt x="0" y="101"/>
                    </a:lnTo>
                    <a:lnTo>
                      <a:pt x="1" y="110"/>
                    </a:lnTo>
                    <a:lnTo>
                      <a:pt x="4" y="118"/>
                    </a:lnTo>
                    <a:lnTo>
                      <a:pt x="7" y="127"/>
                    </a:lnTo>
                    <a:lnTo>
                      <a:pt x="10" y="135"/>
                    </a:lnTo>
                    <a:lnTo>
                      <a:pt x="16" y="143"/>
                    </a:lnTo>
                    <a:lnTo>
                      <a:pt x="20" y="149"/>
                    </a:lnTo>
                    <a:lnTo>
                      <a:pt x="27" y="156"/>
                    </a:lnTo>
                    <a:lnTo>
                      <a:pt x="32" y="162"/>
                    </a:lnTo>
                    <a:lnTo>
                      <a:pt x="40" y="167"/>
                    </a:lnTo>
                    <a:lnTo>
                      <a:pt x="48" y="172"/>
                    </a:lnTo>
                    <a:lnTo>
                      <a:pt x="56" y="176"/>
                    </a:lnTo>
                    <a:lnTo>
                      <a:pt x="63" y="179"/>
                    </a:lnTo>
                    <a:lnTo>
                      <a:pt x="72" y="182"/>
                    </a:lnTo>
                    <a:lnTo>
                      <a:pt x="81" y="183"/>
                    </a:lnTo>
                    <a:lnTo>
                      <a:pt x="91"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7" name="Freeform 97"/>
              <p:cNvSpPr>
                <a:spLocks/>
              </p:cNvSpPr>
              <p:nvPr/>
            </p:nvSpPr>
            <p:spPr bwMode="gray">
              <a:xfrm>
                <a:off x="11698690" y="2401249"/>
                <a:ext cx="30163" cy="28575"/>
              </a:xfrm>
              <a:custGeom>
                <a:avLst/>
                <a:gdLst/>
                <a:ahLst/>
                <a:cxnLst>
                  <a:cxn ang="0">
                    <a:pos x="100" y="183"/>
                  </a:cxn>
                  <a:cxn ang="0">
                    <a:pos x="118" y="179"/>
                  </a:cxn>
                  <a:cxn ang="0">
                    <a:pos x="134" y="172"/>
                  </a:cxn>
                  <a:cxn ang="0">
                    <a:pos x="149" y="162"/>
                  </a:cxn>
                  <a:cxn ang="0">
                    <a:pos x="162" y="149"/>
                  </a:cxn>
                  <a:cxn ang="0">
                    <a:pos x="171" y="135"/>
                  </a:cxn>
                  <a:cxn ang="0">
                    <a:pos x="179" y="118"/>
                  </a:cxn>
                  <a:cxn ang="0">
                    <a:pos x="182" y="101"/>
                  </a:cxn>
                  <a:cxn ang="0">
                    <a:pos x="182" y="82"/>
                  </a:cxn>
                  <a:cxn ang="0">
                    <a:pos x="179" y="64"/>
                  </a:cxn>
                  <a:cxn ang="0">
                    <a:pos x="171" y="48"/>
                  </a:cxn>
                  <a:cxn ang="0">
                    <a:pos x="162" y="33"/>
                  </a:cxn>
                  <a:cxn ang="0">
                    <a:pos x="149" y="21"/>
                  </a:cxn>
                  <a:cxn ang="0">
                    <a:pos x="134" y="11"/>
                  </a:cxn>
                  <a:cxn ang="0">
                    <a:pos x="118" y="4"/>
                  </a:cxn>
                  <a:cxn ang="0">
                    <a:pos x="100" y="1"/>
                  </a:cxn>
                  <a:cxn ang="0">
                    <a:pos x="82" y="1"/>
                  </a:cxn>
                  <a:cxn ang="0">
                    <a:pos x="64" y="4"/>
                  </a:cxn>
                  <a:cxn ang="0">
                    <a:pos x="48" y="11"/>
                  </a:cxn>
                  <a:cxn ang="0">
                    <a:pos x="33" y="21"/>
                  </a:cxn>
                  <a:cxn ang="0">
                    <a:pos x="20" y="33"/>
                  </a:cxn>
                  <a:cxn ang="0">
                    <a:pos x="11" y="48"/>
                  </a:cxn>
                  <a:cxn ang="0">
                    <a:pos x="3" y="64"/>
                  </a:cxn>
                  <a:cxn ang="0">
                    <a:pos x="0" y="82"/>
                  </a:cxn>
                  <a:cxn ang="0">
                    <a:pos x="0" y="101"/>
                  </a:cxn>
                  <a:cxn ang="0">
                    <a:pos x="3" y="118"/>
                  </a:cxn>
                  <a:cxn ang="0">
                    <a:pos x="11" y="135"/>
                  </a:cxn>
                  <a:cxn ang="0">
                    <a:pos x="20" y="149"/>
                  </a:cxn>
                  <a:cxn ang="0">
                    <a:pos x="33" y="162"/>
                  </a:cxn>
                  <a:cxn ang="0">
                    <a:pos x="48" y="172"/>
                  </a:cxn>
                  <a:cxn ang="0">
                    <a:pos x="64" y="179"/>
                  </a:cxn>
                  <a:cxn ang="0">
                    <a:pos x="82" y="183"/>
                  </a:cxn>
                </a:cxnLst>
                <a:rect l="0" t="0" r="r" b="b"/>
                <a:pathLst>
                  <a:path w="182" h="183">
                    <a:moveTo>
                      <a:pt x="91" y="183"/>
                    </a:moveTo>
                    <a:lnTo>
                      <a:pt x="100" y="183"/>
                    </a:lnTo>
                    <a:lnTo>
                      <a:pt x="110" y="182"/>
                    </a:lnTo>
                    <a:lnTo>
                      <a:pt x="118" y="179"/>
                    </a:lnTo>
                    <a:lnTo>
                      <a:pt x="126" y="176"/>
                    </a:lnTo>
                    <a:lnTo>
                      <a:pt x="134" y="172"/>
                    </a:lnTo>
                    <a:lnTo>
                      <a:pt x="142" y="167"/>
                    </a:lnTo>
                    <a:lnTo>
                      <a:pt x="149" y="162"/>
                    </a:lnTo>
                    <a:lnTo>
                      <a:pt x="155" y="156"/>
                    </a:lnTo>
                    <a:lnTo>
                      <a:pt x="162" y="149"/>
                    </a:lnTo>
                    <a:lnTo>
                      <a:pt x="166" y="143"/>
                    </a:lnTo>
                    <a:lnTo>
                      <a:pt x="171" y="135"/>
                    </a:lnTo>
                    <a:lnTo>
                      <a:pt x="175" y="127"/>
                    </a:lnTo>
                    <a:lnTo>
                      <a:pt x="179" y="118"/>
                    </a:lnTo>
                    <a:lnTo>
                      <a:pt x="181" y="110"/>
                    </a:lnTo>
                    <a:lnTo>
                      <a:pt x="182" y="101"/>
                    </a:lnTo>
                    <a:lnTo>
                      <a:pt x="182" y="92"/>
                    </a:lnTo>
                    <a:lnTo>
                      <a:pt x="182" y="82"/>
                    </a:lnTo>
                    <a:lnTo>
                      <a:pt x="181" y="73"/>
                    </a:lnTo>
                    <a:lnTo>
                      <a:pt x="179" y="64"/>
                    </a:lnTo>
                    <a:lnTo>
                      <a:pt x="175" y="56"/>
                    </a:lnTo>
                    <a:lnTo>
                      <a:pt x="171" y="48"/>
                    </a:lnTo>
                    <a:lnTo>
                      <a:pt x="166" y="41"/>
                    </a:lnTo>
                    <a:lnTo>
                      <a:pt x="162" y="33"/>
                    </a:lnTo>
                    <a:lnTo>
                      <a:pt x="155" y="27"/>
                    </a:lnTo>
                    <a:lnTo>
                      <a:pt x="149" y="21"/>
                    </a:lnTo>
                    <a:lnTo>
                      <a:pt x="142" y="16"/>
                    </a:lnTo>
                    <a:lnTo>
                      <a:pt x="134" y="11"/>
                    </a:lnTo>
                    <a:lnTo>
                      <a:pt x="126" y="7"/>
                    </a:lnTo>
                    <a:lnTo>
                      <a:pt x="118" y="4"/>
                    </a:lnTo>
                    <a:lnTo>
                      <a:pt x="110" y="2"/>
                    </a:lnTo>
                    <a:lnTo>
                      <a:pt x="100" y="1"/>
                    </a:lnTo>
                    <a:lnTo>
                      <a:pt x="91" y="0"/>
                    </a:lnTo>
                    <a:lnTo>
                      <a:pt x="82" y="1"/>
                    </a:lnTo>
                    <a:lnTo>
                      <a:pt x="72" y="2"/>
                    </a:lnTo>
                    <a:lnTo>
                      <a:pt x="64" y="4"/>
                    </a:lnTo>
                    <a:lnTo>
                      <a:pt x="55" y="7"/>
                    </a:lnTo>
                    <a:lnTo>
                      <a:pt x="48" y="11"/>
                    </a:lnTo>
                    <a:lnTo>
                      <a:pt x="40" y="16"/>
                    </a:lnTo>
                    <a:lnTo>
                      <a:pt x="33" y="21"/>
                    </a:lnTo>
                    <a:lnTo>
                      <a:pt x="27" y="27"/>
                    </a:lnTo>
                    <a:lnTo>
                      <a:pt x="20" y="33"/>
                    </a:lnTo>
                    <a:lnTo>
                      <a:pt x="16" y="41"/>
                    </a:lnTo>
                    <a:lnTo>
                      <a:pt x="11" y="48"/>
                    </a:lnTo>
                    <a:lnTo>
                      <a:pt x="7" y="56"/>
                    </a:lnTo>
                    <a:lnTo>
                      <a:pt x="3" y="64"/>
                    </a:lnTo>
                    <a:lnTo>
                      <a:pt x="1" y="73"/>
                    </a:lnTo>
                    <a:lnTo>
                      <a:pt x="0" y="82"/>
                    </a:lnTo>
                    <a:lnTo>
                      <a:pt x="0" y="92"/>
                    </a:lnTo>
                    <a:lnTo>
                      <a:pt x="0" y="101"/>
                    </a:lnTo>
                    <a:lnTo>
                      <a:pt x="1" y="110"/>
                    </a:lnTo>
                    <a:lnTo>
                      <a:pt x="3" y="118"/>
                    </a:lnTo>
                    <a:lnTo>
                      <a:pt x="7" y="127"/>
                    </a:lnTo>
                    <a:lnTo>
                      <a:pt x="11" y="135"/>
                    </a:lnTo>
                    <a:lnTo>
                      <a:pt x="16" y="143"/>
                    </a:lnTo>
                    <a:lnTo>
                      <a:pt x="20" y="149"/>
                    </a:lnTo>
                    <a:lnTo>
                      <a:pt x="27" y="156"/>
                    </a:lnTo>
                    <a:lnTo>
                      <a:pt x="33" y="162"/>
                    </a:lnTo>
                    <a:lnTo>
                      <a:pt x="40" y="167"/>
                    </a:lnTo>
                    <a:lnTo>
                      <a:pt x="48" y="172"/>
                    </a:lnTo>
                    <a:lnTo>
                      <a:pt x="55" y="176"/>
                    </a:lnTo>
                    <a:lnTo>
                      <a:pt x="64" y="179"/>
                    </a:lnTo>
                    <a:lnTo>
                      <a:pt x="72" y="182"/>
                    </a:lnTo>
                    <a:lnTo>
                      <a:pt x="82" y="183"/>
                    </a:lnTo>
                    <a:lnTo>
                      <a:pt x="91"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8" name="Freeform 98"/>
              <p:cNvSpPr>
                <a:spLocks/>
              </p:cNvSpPr>
              <p:nvPr/>
            </p:nvSpPr>
            <p:spPr bwMode="gray">
              <a:xfrm>
                <a:off x="11739965" y="2401249"/>
                <a:ext cx="28575" cy="28575"/>
              </a:xfrm>
              <a:custGeom>
                <a:avLst/>
                <a:gdLst/>
                <a:ahLst/>
                <a:cxnLst>
                  <a:cxn ang="0">
                    <a:pos x="101" y="183"/>
                  </a:cxn>
                  <a:cxn ang="0">
                    <a:pos x="118" y="179"/>
                  </a:cxn>
                  <a:cxn ang="0">
                    <a:pos x="134" y="172"/>
                  </a:cxn>
                  <a:cxn ang="0">
                    <a:pos x="148" y="162"/>
                  </a:cxn>
                  <a:cxn ang="0">
                    <a:pos x="162" y="149"/>
                  </a:cxn>
                  <a:cxn ang="0">
                    <a:pos x="172" y="135"/>
                  </a:cxn>
                  <a:cxn ang="0">
                    <a:pos x="178" y="118"/>
                  </a:cxn>
                  <a:cxn ang="0">
                    <a:pos x="182" y="101"/>
                  </a:cxn>
                  <a:cxn ang="0">
                    <a:pos x="182" y="82"/>
                  </a:cxn>
                  <a:cxn ang="0">
                    <a:pos x="178" y="64"/>
                  </a:cxn>
                  <a:cxn ang="0">
                    <a:pos x="172" y="48"/>
                  </a:cxn>
                  <a:cxn ang="0">
                    <a:pos x="162" y="33"/>
                  </a:cxn>
                  <a:cxn ang="0">
                    <a:pos x="148" y="21"/>
                  </a:cxn>
                  <a:cxn ang="0">
                    <a:pos x="134" y="11"/>
                  </a:cxn>
                  <a:cxn ang="0">
                    <a:pos x="118" y="4"/>
                  </a:cxn>
                  <a:cxn ang="0">
                    <a:pos x="101" y="1"/>
                  </a:cxn>
                  <a:cxn ang="0">
                    <a:pos x="82" y="1"/>
                  </a:cxn>
                  <a:cxn ang="0">
                    <a:pos x="64" y="4"/>
                  </a:cxn>
                  <a:cxn ang="0">
                    <a:pos x="48" y="11"/>
                  </a:cxn>
                  <a:cxn ang="0">
                    <a:pos x="33" y="21"/>
                  </a:cxn>
                  <a:cxn ang="0">
                    <a:pos x="21" y="33"/>
                  </a:cxn>
                  <a:cxn ang="0">
                    <a:pos x="11" y="48"/>
                  </a:cxn>
                  <a:cxn ang="0">
                    <a:pos x="3" y="64"/>
                  </a:cxn>
                  <a:cxn ang="0">
                    <a:pos x="0" y="82"/>
                  </a:cxn>
                  <a:cxn ang="0">
                    <a:pos x="0" y="101"/>
                  </a:cxn>
                  <a:cxn ang="0">
                    <a:pos x="3" y="118"/>
                  </a:cxn>
                  <a:cxn ang="0">
                    <a:pos x="11" y="135"/>
                  </a:cxn>
                  <a:cxn ang="0">
                    <a:pos x="21" y="149"/>
                  </a:cxn>
                  <a:cxn ang="0">
                    <a:pos x="33" y="162"/>
                  </a:cxn>
                  <a:cxn ang="0">
                    <a:pos x="48" y="172"/>
                  </a:cxn>
                  <a:cxn ang="0">
                    <a:pos x="64" y="179"/>
                  </a:cxn>
                  <a:cxn ang="0">
                    <a:pos x="82" y="183"/>
                  </a:cxn>
                </a:cxnLst>
                <a:rect l="0" t="0" r="r" b="b"/>
                <a:pathLst>
                  <a:path w="183" h="183">
                    <a:moveTo>
                      <a:pt x="91" y="183"/>
                    </a:moveTo>
                    <a:lnTo>
                      <a:pt x="101" y="183"/>
                    </a:lnTo>
                    <a:lnTo>
                      <a:pt x="110" y="182"/>
                    </a:lnTo>
                    <a:lnTo>
                      <a:pt x="118" y="179"/>
                    </a:lnTo>
                    <a:lnTo>
                      <a:pt x="126" y="176"/>
                    </a:lnTo>
                    <a:lnTo>
                      <a:pt x="134" y="172"/>
                    </a:lnTo>
                    <a:lnTo>
                      <a:pt x="142" y="167"/>
                    </a:lnTo>
                    <a:lnTo>
                      <a:pt x="148" y="162"/>
                    </a:lnTo>
                    <a:lnTo>
                      <a:pt x="155" y="156"/>
                    </a:lnTo>
                    <a:lnTo>
                      <a:pt x="162" y="149"/>
                    </a:lnTo>
                    <a:lnTo>
                      <a:pt x="166" y="143"/>
                    </a:lnTo>
                    <a:lnTo>
                      <a:pt x="172" y="135"/>
                    </a:lnTo>
                    <a:lnTo>
                      <a:pt x="175" y="127"/>
                    </a:lnTo>
                    <a:lnTo>
                      <a:pt x="178" y="118"/>
                    </a:lnTo>
                    <a:lnTo>
                      <a:pt x="181" y="110"/>
                    </a:lnTo>
                    <a:lnTo>
                      <a:pt x="182" y="101"/>
                    </a:lnTo>
                    <a:lnTo>
                      <a:pt x="183" y="92"/>
                    </a:lnTo>
                    <a:lnTo>
                      <a:pt x="182" y="82"/>
                    </a:lnTo>
                    <a:lnTo>
                      <a:pt x="181" y="73"/>
                    </a:lnTo>
                    <a:lnTo>
                      <a:pt x="178" y="64"/>
                    </a:lnTo>
                    <a:lnTo>
                      <a:pt x="175" y="56"/>
                    </a:lnTo>
                    <a:lnTo>
                      <a:pt x="172" y="48"/>
                    </a:lnTo>
                    <a:lnTo>
                      <a:pt x="166" y="41"/>
                    </a:lnTo>
                    <a:lnTo>
                      <a:pt x="162" y="33"/>
                    </a:lnTo>
                    <a:lnTo>
                      <a:pt x="155" y="27"/>
                    </a:lnTo>
                    <a:lnTo>
                      <a:pt x="148" y="21"/>
                    </a:lnTo>
                    <a:lnTo>
                      <a:pt x="142" y="16"/>
                    </a:lnTo>
                    <a:lnTo>
                      <a:pt x="134" y="11"/>
                    </a:lnTo>
                    <a:lnTo>
                      <a:pt x="126" y="7"/>
                    </a:lnTo>
                    <a:lnTo>
                      <a:pt x="118" y="4"/>
                    </a:lnTo>
                    <a:lnTo>
                      <a:pt x="110" y="2"/>
                    </a:lnTo>
                    <a:lnTo>
                      <a:pt x="101" y="1"/>
                    </a:lnTo>
                    <a:lnTo>
                      <a:pt x="91" y="0"/>
                    </a:lnTo>
                    <a:lnTo>
                      <a:pt x="82" y="1"/>
                    </a:lnTo>
                    <a:lnTo>
                      <a:pt x="73" y="2"/>
                    </a:lnTo>
                    <a:lnTo>
                      <a:pt x="64" y="4"/>
                    </a:lnTo>
                    <a:lnTo>
                      <a:pt x="55" y="7"/>
                    </a:lnTo>
                    <a:lnTo>
                      <a:pt x="48" y="11"/>
                    </a:lnTo>
                    <a:lnTo>
                      <a:pt x="40" y="16"/>
                    </a:lnTo>
                    <a:lnTo>
                      <a:pt x="33" y="21"/>
                    </a:lnTo>
                    <a:lnTo>
                      <a:pt x="26" y="27"/>
                    </a:lnTo>
                    <a:lnTo>
                      <a:pt x="21" y="33"/>
                    </a:lnTo>
                    <a:lnTo>
                      <a:pt x="15" y="41"/>
                    </a:lnTo>
                    <a:lnTo>
                      <a:pt x="11" y="48"/>
                    </a:lnTo>
                    <a:lnTo>
                      <a:pt x="6" y="56"/>
                    </a:lnTo>
                    <a:lnTo>
                      <a:pt x="3" y="64"/>
                    </a:lnTo>
                    <a:lnTo>
                      <a:pt x="1" y="73"/>
                    </a:lnTo>
                    <a:lnTo>
                      <a:pt x="0" y="82"/>
                    </a:lnTo>
                    <a:lnTo>
                      <a:pt x="0" y="92"/>
                    </a:lnTo>
                    <a:lnTo>
                      <a:pt x="0" y="101"/>
                    </a:lnTo>
                    <a:lnTo>
                      <a:pt x="1" y="110"/>
                    </a:lnTo>
                    <a:lnTo>
                      <a:pt x="3" y="118"/>
                    </a:lnTo>
                    <a:lnTo>
                      <a:pt x="6" y="127"/>
                    </a:lnTo>
                    <a:lnTo>
                      <a:pt x="11" y="135"/>
                    </a:lnTo>
                    <a:lnTo>
                      <a:pt x="15" y="143"/>
                    </a:lnTo>
                    <a:lnTo>
                      <a:pt x="21" y="149"/>
                    </a:lnTo>
                    <a:lnTo>
                      <a:pt x="26" y="156"/>
                    </a:lnTo>
                    <a:lnTo>
                      <a:pt x="33" y="162"/>
                    </a:lnTo>
                    <a:lnTo>
                      <a:pt x="40" y="167"/>
                    </a:lnTo>
                    <a:lnTo>
                      <a:pt x="48" y="172"/>
                    </a:lnTo>
                    <a:lnTo>
                      <a:pt x="55" y="176"/>
                    </a:lnTo>
                    <a:lnTo>
                      <a:pt x="64" y="179"/>
                    </a:lnTo>
                    <a:lnTo>
                      <a:pt x="73" y="182"/>
                    </a:lnTo>
                    <a:lnTo>
                      <a:pt x="82" y="183"/>
                    </a:lnTo>
                    <a:lnTo>
                      <a:pt x="91"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9" name="Freeform 99"/>
              <p:cNvSpPr>
                <a:spLocks/>
              </p:cNvSpPr>
              <p:nvPr/>
            </p:nvSpPr>
            <p:spPr bwMode="gray">
              <a:xfrm>
                <a:off x="11779653" y="2401249"/>
                <a:ext cx="28575" cy="28575"/>
              </a:xfrm>
              <a:custGeom>
                <a:avLst/>
                <a:gdLst/>
                <a:ahLst/>
                <a:cxnLst>
                  <a:cxn ang="0">
                    <a:pos x="101" y="183"/>
                  </a:cxn>
                  <a:cxn ang="0">
                    <a:pos x="118" y="179"/>
                  </a:cxn>
                  <a:cxn ang="0">
                    <a:pos x="134" y="172"/>
                  </a:cxn>
                  <a:cxn ang="0">
                    <a:pos x="149" y="162"/>
                  </a:cxn>
                  <a:cxn ang="0">
                    <a:pos x="162" y="149"/>
                  </a:cxn>
                  <a:cxn ang="0">
                    <a:pos x="172" y="135"/>
                  </a:cxn>
                  <a:cxn ang="0">
                    <a:pos x="178" y="118"/>
                  </a:cxn>
                  <a:cxn ang="0">
                    <a:pos x="182" y="101"/>
                  </a:cxn>
                  <a:cxn ang="0">
                    <a:pos x="182" y="82"/>
                  </a:cxn>
                  <a:cxn ang="0">
                    <a:pos x="178" y="64"/>
                  </a:cxn>
                  <a:cxn ang="0">
                    <a:pos x="172" y="48"/>
                  </a:cxn>
                  <a:cxn ang="0">
                    <a:pos x="162" y="33"/>
                  </a:cxn>
                  <a:cxn ang="0">
                    <a:pos x="149" y="21"/>
                  </a:cxn>
                  <a:cxn ang="0">
                    <a:pos x="134" y="11"/>
                  </a:cxn>
                  <a:cxn ang="0">
                    <a:pos x="118" y="4"/>
                  </a:cxn>
                  <a:cxn ang="0">
                    <a:pos x="101" y="1"/>
                  </a:cxn>
                  <a:cxn ang="0">
                    <a:pos x="82" y="1"/>
                  </a:cxn>
                  <a:cxn ang="0">
                    <a:pos x="64" y="4"/>
                  </a:cxn>
                  <a:cxn ang="0">
                    <a:pos x="47" y="11"/>
                  </a:cxn>
                  <a:cxn ang="0">
                    <a:pos x="33" y="21"/>
                  </a:cxn>
                  <a:cxn ang="0">
                    <a:pos x="21" y="33"/>
                  </a:cxn>
                  <a:cxn ang="0">
                    <a:pos x="11" y="48"/>
                  </a:cxn>
                  <a:cxn ang="0">
                    <a:pos x="4" y="64"/>
                  </a:cxn>
                  <a:cxn ang="0">
                    <a:pos x="0" y="82"/>
                  </a:cxn>
                  <a:cxn ang="0">
                    <a:pos x="0" y="101"/>
                  </a:cxn>
                  <a:cxn ang="0">
                    <a:pos x="4" y="118"/>
                  </a:cxn>
                  <a:cxn ang="0">
                    <a:pos x="11" y="135"/>
                  </a:cxn>
                  <a:cxn ang="0">
                    <a:pos x="21" y="149"/>
                  </a:cxn>
                  <a:cxn ang="0">
                    <a:pos x="33" y="162"/>
                  </a:cxn>
                  <a:cxn ang="0">
                    <a:pos x="47" y="172"/>
                  </a:cxn>
                  <a:cxn ang="0">
                    <a:pos x="64" y="179"/>
                  </a:cxn>
                  <a:cxn ang="0">
                    <a:pos x="82" y="183"/>
                  </a:cxn>
                </a:cxnLst>
                <a:rect l="0" t="0" r="r" b="b"/>
                <a:pathLst>
                  <a:path w="183" h="183">
                    <a:moveTo>
                      <a:pt x="91" y="183"/>
                    </a:moveTo>
                    <a:lnTo>
                      <a:pt x="101" y="183"/>
                    </a:lnTo>
                    <a:lnTo>
                      <a:pt x="109" y="182"/>
                    </a:lnTo>
                    <a:lnTo>
                      <a:pt x="118" y="179"/>
                    </a:lnTo>
                    <a:lnTo>
                      <a:pt x="126" y="176"/>
                    </a:lnTo>
                    <a:lnTo>
                      <a:pt x="134" y="172"/>
                    </a:lnTo>
                    <a:lnTo>
                      <a:pt x="142" y="167"/>
                    </a:lnTo>
                    <a:lnTo>
                      <a:pt x="149" y="162"/>
                    </a:lnTo>
                    <a:lnTo>
                      <a:pt x="156" y="156"/>
                    </a:lnTo>
                    <a:lnTo>
                      <a:pt x="162" y="149"/>
                    </a:lnTo>
                    <a:lnTo>
                      <a:pt x="167" y="143"/>
                    </a:lnTo>
                    <a:lnTo>
                      <a:pt x="172" y="135"/>
                    </a:lnTo>
                    <a:lnTo>
                      <a:pt x="175" y="127"/>
                    </a:lnTo>
                    <a:lnTo>
                      <a:pt x="178" y="118"/>
                    </a:lnTo>
                    <a:lnTo>
                      <a:pt x="180" y="110"/>
                    </a:lnTo>
                    <a:lnTo>
                      <a:pt x="182" y="101"/>
                    </a:lnTo>
                    <a:lnTo>
                      <a:pt x="183" y="92"/>
                    </a:lnTo>
                    <a:lnTo>
                      <a:pt x="182" y="82"/>
                    </a:lnTo>
                    <a:lnTo>
                      <a:pt x="180" y="73"/>
                    </a:lnTo>
                    <a:lnTo>
                      <a:pt x="178" y="64"/>
                    </a:lnTo>
                    <a:lnTo>
                      <a:pt x="175" y="56"/>
                    </a:lnTo>
                    <a:lnTo>
                      <a:pt x="172" y="48"/>
                    </a:lnTo>
                    <a:lnTo>
                      <a:pt x="167" y="41"/>
                    </a:lnTo>
                    <a:lnTo>
                      <a:pt x="162" y="33"/>
                    </a:lnTo>
                    <a:lnTo>
                      <a:pt x="156" y="27"/>
                    </a:lnTo>
                    <a:lnTo>
                      <a:pt x="149" y="21"/>
                    </a:lnTo>
                    <a:lnTo>
                      <a:pt x="142" y="16"/>
                    </a:lnTo>
                    <a:lnTo>
                      <a:pt x="134" y="11"/>
                    </a:lnTo>
                    <a:lnTo>
                      <a:pt x="126" y="7"/>
                    </a:lnTo>
                    <a:lnTo>
                      <a:pt x="118" y="4"/>
                    </a:lnTo>
                    <a:lnTo>
                      <a:pt x="109" y="2"/>
                    </a:lnTo>
                    <a:lnTo>
                      <a:pt x="101" y="1"/>
                    </a:lnTo>
                    <a:lnTo>
                      <a:pt x="91" y="0"/>
                    </a:lnTo>
                    <a:lnTo>
                      <a:pt x="82" y="1"/>
                    </a:lnTo>
                    <a:lnTo>
                      <a:pt x="73" y="2"/>
                    </a:lnTo>
                    <a:lnTo>
                      <a:pt x="64" y="4"/>
                    </a:lnTo>
                    <a:lnTo>
                      <a:pt x="55" y="7"/>
                    </a:lnTo>
                    <a:lnTo>
                      <a:pt x="47" y="11"/>
                    </a:lnTo>
                    <a:lnTo>
                      <a:pt x="40" y="16"/>
                    </a:lnTo>
                    <a:lnTo>
                      <a:pt x="33" y="21"/>
                    </a:lnTo>
                    <a:lnTo>
                      <a:pt x="26" y="27"/>
                    </a:lnTo>
                    <a:lnTo>
                      <a:pt x="21" y="33"/>
                    </a:lnTo>
                    <a:lnTo>
                      <a:pt x="15" y="41"/>
                    </a:lnTo>
                    <a:lnTo>
                      <a:pt x="11" y="48"/>
                    </a:lnTo>
                    <a:lnTo>
                      <a:pt x="6" y="56"/>
                    </a:lnTo>
                    <a:lnTo>
                      <a:pt x="4" y="64"/>
                    </a:lnTo>
                    <a:lnTo>
                      <a:pt x="2" y="73"/>
                    </a:lnTo>
                    <a:lnTo>
                      <a:pt x="0" y="82"/>
                    </a:lnTo>
                    <a:lnTo>
                      <a:pt x="0" y="92"/>
                    </a:lnTo>
                    <a:lnTo>
                      <a:pt x="0" y="101"/>
                    </a:lnTo>
                    <a:lnTo>
                      <a:pt x="2" y="110"/>
                    </a:lnTo>
                    <a:lnTo>
                      <a:pt x="4" y="118"/>
                    </a:lnTo>
                    <a:lnTo>
                      <a:pt x="6" y="127"/>
                    </a:lnTo>
                    <a:lnTo>
                      <a:pt x="11" y="135"/>
                    </a:lnTo>
                    <a:lnTo>
                      <a:pt x="15" y="143"/>
                    </a:lnTo>
                    <a:lnTo>
                      <a:pt x="21" y="149"/>
                    </a:lnTo>
                    <a:lnTo>
                      <a:pt x="26" y="156"/>
                    </a:lnTo>
                    <a:lnTo>
                      <a:pt x="33" y="162"/>
                    </a:lnTo>
                    <a:lnTo>
                      <a:pt x="40" y="167"/>
                    </a:lnTo>
                    <a:lnTo>
                      <a:pt x="47" y="172"/>
                    </a:lnTo>
                    <a:lnTo>
                      <a:pt x="55" y="176"/>
                    </a:lnTo>
                    <a:lnTo>
                      <a:pt x="64" y="179"/>
                    </a:lnTo>
                    <a:lnTo>
                      <a:pt x="73" y="182"/>
                    </a:lnTo>
                    <a:lnTo>
                      <a:pt x="82" y="183"/>
                    </a:lnTo>
                    <a:lnTo>
                      <a:pt x="91"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0" name="Freeform 100"/>
              <p:cNvSpPr>
                <a:spLocks/>
              </p:cNvSpPr>
              <p:nvPr/>
            </p:nvSpPr>
            <p:spPr bwMode="gray">
              <a:xfrm>
                <a:off x="12235265" y="3714112"/>
                <a:ext cx="203200" cy="34925"/>
              </a:xfrm>
              <a:custGeom>
                <a:avLst/>
                <a:gdLst/>
                <a:ahLst/>
                <a:cxnLst>
                  <a:cxn ang="0">
                    <a:pos x="1170" y="0"/>
                  </a:cxn>
                  <a:cxn ang="0">
                    <a:pos x="1192" y="2"/>
                  </a:cxn>
                  <a:cxn ang="0">
                    <a:pos x="1212" y="9"/>
                  </a:cxn>
                  <a:cxn ang="0">
                    <a:pos x="1231" y="19"/>
                  </a:cxn>
                  <a:cxn ang="0">
                    <a:pos x="1246" y="32"/>
                  </a:cxn>
                  <a:cxn ang="0">
                    <a:pos x="1259" y="49"/>
                  </a:cxn>
                  <a:cxn ang="0">
                    <a:pos x="1271" y="68"/>
                  </a:cxn>
                  <a:cxn ang="0">
                    <a:pos x="1276" y="88"/>
                  </a:cxn>
                  <a:cxn ang="0">
                    <a:pos x="1278" y="110"/>
                  </a:cxn>
                  <a:cxn ang="0">
                    <a:pos x="1276" y="131"/>
                  </a:cxn>
                  <a:cxn ang="0">
                    <a:pos x="1271" y="152"/>
                  </a:cxn>
                  <a:cxn ang="0">
                    <a:pos x="1259" y="170"/>
                  </a:cxn>
                  <a:cxn ang="0">
                    <a:pos x="1246" y="186"/>
                  </a:cxn>
                  <a:cxn ang="0">
                    <a:pos x="1231" y="200"/>
                  </a:cxn>
                  <a:cxn ang="0">
                    <a:pos x="1212" y="210"/>
                  </a:cxn>
                  <a:cxn ang="0">
                    <a:pos x="1192" y="216"/>
                  </a:cxn>
                  <a:cxn ang="0">
                    <a:pos x="1170" y="219"/>
                  </a:cxn>
                  <a:cxn ang="0">
                    <a:pos x="97" y="218"/>
                  </a:cxn>
                  <a:cxn ang="0">
                    <a:pos x="76" y="213"/>
                  </a:cxn>
                  <a:cxn ang="0">
                    <a:pos x="56" y="205"/>
                  </a:cxn>
                  <a:cxn ang="0">
                    <a:pos x="40" y="193"/>
                  </a:cxn>
                  <a:cxn ang="0">
                    <a:pos x="24" y="179"/>
                  </a:cxn>
                  <a:cxn ang="0">
                    <a:pos x="13" y="161"/>
                  </a:cxn>
                  <a:cxn ang="0">
                    <a:pos x="4" y="142"/>
                  </a:cxn>
                  <a:cxn ang="0">
                    <a:pos x="0" y="121"/>
                  </a:cxn>
                  <a:cxn ang="0">
                    <a:pos x="0" y="99"/>
                  </a:cxn>
                  <a:cxn ang="0">
                    <a:pos x="4" y="78"/>
                  </a:cxn>
                  <a:cxn ang="0">
                    <a:pos x="13" y="58"/>
                  </a:cxn>
                  <a:cxn ang="0">
                    <a:pos x="24" y="40"/>
                  </a:cxn>
                  <a:cxn ang="0">
                    <a:pos x="40" y="26"/>
                  </a:cxn>
                  <a:cxn ang="0">
                    <a:pos x="56" y="13"/>
                  </a:cxn>
                  <a:cxn ang="0">
                    <a:pos x="76" y="6"/>
                  </a:cxn>
                  <a:cxn ang="0">
                    <a:pos x="97" y="1"/>
                  </a:cxn>
                </a:cxnLst>
                <a:rect l="0" t="0" r="r" b="b"/>
                <a:pathLst>
                  <a:path w="1278" h="219">
                    <a:moveTo>
                      <a:pt x="108" y="0"/>
                    </a:moveTo>
                    <a:lnTo>
                      <a:pt x="1170" y="0"/>
                    </a:lnTo>
                    <a:lnTo>
                      <a:pt x="1181" y="1"/>
                    </a:lnTo>
                    <a:lnTo>
                      <a:pt x="1192" y="2"/>
                    </a:lnTo>
                    <a:lnTo>
                      <a:pt x="1202" y="6"/>
                    </a:lnTo>
                    <a:lnTo>
                      <a:pt x="1212" y="9"/>
                    </a:lnTo>
                    <a:lnTo>
                      <a:pt x="1222" y="13"/>
                    </a:lnTo>
                    <a:lnTo>
                      <a:pt x="1231" y="19"/>
                    </a:lnTo>
                    <a:lnTo>
                      <a:pt x="1238" y="26"/>
                    </a:lnTo>
                    <a:lnTo>
                      <a:pt x="1246" y="32"/>
                    </a:lnTo>
                    <a:lnTo>
                      <a:pt x="1254" y="40"/>
                    </a:lnTo>
                    <a:lnTo>
                      <a:pt x="1259" y="49"/>
                    </a:lnTo>
                    <a:lnTo>
                      <a:pt x="1265" y="58"/>
                    </a:lnTo>
                    <a:lnTo>
                      <a:pt x="1271" y="68"/>
                    </a:lnTo>
                    <a:lnTo>
                      <a:pt x="1274" y="78"/>
                    </a:lnTo>
                    <a:lnTo>
                      <a:pt x="1276" y="88"/>
                    </a:lnTo>
                    <a:lnTo>
                      <a:pt x="1278" y="99"/>
                    </a:lnTo>
                    <a:lnTo>
                      <a:pt x="1278" y="110"/>
                    </a:lnTo>
                    <a:lnTo>
                      <a:pt x="1278" y="121"/>
                    </a:lnTo>
                    <a:lnTo>
                      <a:pt x="1276" y="131"/>
                    </a:lnTo>
                    <a:lnTo>
                      <a:pt x="1274" y="142"/>
                    </a:lnTo>
                    <a:lnTo>
                      <a:pt x="1271" y="152"/>
                    </a:lnTo>
                    <a:lnTo>
                      <a:pt x="1265" y="161"/>
                    </a:lnTo>
                    <a:lnTo>
                      <a:pt x="1259" y="170"/>
                    </a:lnTo>
                    <a:lnTo>
                      <a:pt x="1254" y="179"/>
                    </a:lnTo>
                    <a:lnTo>
                      <a:pt x="1246" y="186"/>
                    </a:lnTo>
                    <a:lnTo>
                      <a:pt x="1238" y="193"/>
                    </a:lnTo>
                    <a:lnTo>
                      <a:pt x="1231" y="200"/>
                    </a:lnTo>
                    <a:lnTo>
                      <a:pt x="1222" y="205"/>
                    </a:lnTo>
                    <a:lnTo>
                      <a:pt x="1212" y="210"/>
                    </a:lnTo>
                    <a:lnTo>
                      <a:pt x="1202" y="213"/>
                    </a:lnTo>
                    <a:lnTo>
                      <a:pt x="1192" y="216"/>
                    </a:lnTo>
                    <a:lnTo>
                      <a:pt x="1181" y="218"/>
                    </a:lnTo>
                    <a:lnTo>
                      <a:pt x="1170" y="219"/>
                    </a:lnTo>
                    <a:lnTo>
                      <a:pt x="108" y="219"/>
                    </a:lnTo>
                    <a:lnTo>
                      <a:pt x="97" y="218"/>
                    </a:lnTo>
                    <a:lnTo>
                      <a:pt x="86" y="216"/>
                    </a:lnTo>
                    <a:lnTo>
                      <a:pt x="76" y="213"/>
                    </a:lnTo>
                    <a:lnTo>
                      <a:pt x="66" y="210"/>
                    </a:lnTo>
                    <a:lnTo>
                      <a:pt x="56" y="205"/>
                    </a:lnTo>
                    <a:lnTo>
                      <a:pt x="47" y="200"/>
                    </a:lnTo>
                    <a:lnTo>
                      <a:pt x="40" y="193"/>
                    </a:lnTo>
                    <a:lnTo>
                      <a:pt x="32" y="186"/>
                    </a:lnTo>
                    <a:lnTo>
                      <a:pt x="24" y="179"/>
                    </a:lnTo>
                    <a:lnTo>
                      <a:pt x="19" y="170"/>
                    </a:lnTo>
                    <a:lnTo>
                      <a:pt x="13" y="161"/>
                    </a:lnTo>
                    <a:lnTo>
                      <a:pt x="9" y="152"/>
                    </a:lnTo>
                    <a:lnTo>
                      <a:pt x="4" y="142"/>
                    </a:lnTo>
                    <a:lnTo>
                      <a:pt x="2" y="131"/>
                    </a:lnTo>
                    <a:lnTo>
                      <a:pt x="0" y="121"/>
                    </a:lnTo>
                    <a:lnTo>
                      <a:pt x="0" y="110"/>
                    </a:lnTo>
                    <a:lnTo>
                      <a:pt x="0" y="99"/>
                    </a:lnTo>
                    <a:lnTo>
                      <a:pt x="2" y="88"/>
                    </a:lnTo>
                    <a:lnTo>
                      <a:pt x="4" y="78"/>
                    </a:lnTo>
                    <a:lnTo>
                      <a:pt x="9" y="68"/>
                    </a:lnTo>
                    <a:lnTo>
                      <a:pt x="13" y="58"/>
                    </a:lnTo>
                    <a:lnTo>
                      <a:pt x="19" y="49"/>
                    </a:lnTo>
                    <a:lnTo>
                      <a:pt x="24" y="40"/>
                    </a:lnTo>
                    <a:lnTo>
                      <a:pt x="32" y="32"/>
                    </a:lnTo>
                    <a:lnTo>
                      <a:pt x="40" y="26"/>
                    </a:lnTo>
                    <a:lnTo>
                      <a:pt x="47" y="19"/>
                    </a:lnTo>
                    <a:lnTo>
                      <a:pt x="56" y="13"/>
                    </a:lnTo>
                    <a:lnTo>
                      <a:pt x="66" y="9"/>
                    </a:lnTo>
                    <a:lnTo>
                      <a:pt x="76" y="6"/>
                    </a:lnTo>
                    <a:lnTo>
                      <a:pt x="86" y="2"/>
                    </a:lnTo>
                    <a:lnTo>
                      <a:pt x="97" y="1"/>
                    </a:lnTo>
                    <a:lnTo>
                      <a:pt x="108" y="0"/>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1" name="Freeform 101"/>
              <p:cNvSpPr>
                <a:spLocks/>
              </p:cNvSpPr>
              <p:nvPr/>
            </p:nvSpPr>
            <p:spPr bwMode="gray">
              <a:xfrm>
                <a:off x="11619315" y="3715699"/>
                <a:ext cx="28575" cy="28575"/>
              </a:xfrm>
              <a:custGeom>
                <a:avLst/>
                <a:gdLst/>
                <a:ahLst/>
                <a:cxnLst>
                  <a:cxn ang="0">
                    <a:pos x="101" y="182"/>
                  </a:cxn>
                  <a:cxn ang="0">
                    <a:pos x="119" y="178"/>
                  </a:cxn>
                  <a:cxn ang="0">
                    <a:pos x="136" y="172"/>
                  </a:cxn>
                  <a:cxn ang="0">
                    <a:pos x="150" y="162"/>
                  </a:cxn>
                  <a:cxn ang="0">
                    <a:pos x="162" y="150"/>
                  </a:cxn>
                  <a:cxn ang="0">
                    <a:pos x="172" y="134"/>
                  </a:cxn>
                  <a:cxn ang="0">
                    <a:pos x="179" y="119"/>
                  </a:cxn>
                  <a:cxn ang="0">
                    <a:pos x="183" y="101"/>
                  </a:cxn>
                  <a:cxn ang="0">
                    <a:pos x="183" y="82"/>
                  </a:cxn>
                  <a:cxn ang="0">
                    <a:pos x="179" y="64"/>
                  </a:cxn>
                  <a:cxn ang="0">
                    <a:pos x="172" y="48"/>
                  </a:cxn>
                  <a:cxn ang="0">
                    <a:pos x="162" y="33"/>
                  </a:cxn>
                  <a:cxn ang="0">
                    <a:pos x="150" y="21"/>
                  </a:cxn>
                  <a:cxn ang="0">
                    <a:pos x="136" y="11"/>
                  </a:cxn>
                  <a:cxn ang="0">
                    <a:pos x="119" y="3"/>
                  </a:cxn>
                  <a:cxn ang="0">
                    <a:pos x="101" y="0"/>
                  </a:cxn>
                  <a:cxn ang="0">
                    <a:pos x="82" y="0"/>
                  </a:cxn>
                  <a:cxn ang="0">
                    <a:pos x="65" y="3"/>
                  </a:cxn>
                  <a:cxn ang="0">
                    <a:pos x="49" y="11"/>
                  </a:cxn>
                  <a:cxn ang="0">
                    <a:pos x="34" y="21"/>
                  </a:cxn>
                  <a:cxn ang="0">
                    <a:pos x="21" y="33"/>
                  </a:cxn>
                  <a:cxn ang="0">
                    <a:pos x="11" y="48"/>
                  </a:cxn>
                  <a:cxn ang="0">
                    <a:pos x="5" y="64"/>
                  </a:cxn>
                  <a:cxn ang="0">
                    <a:pos x="1" y="82"/>
                  </a:cxn>
                  <a:cxn ang="0">
                    <a:pos x="1" y="101"/>
                  </a:cxn>
                  <a:cxn ang="0">
                    <a:pos x="5" y="119"/>
                  </a:cxn>
                  <a:cxn ang="0">
                    <a:pos x="11" y="134"/>
                  </a:cxn>
                  <a:cxn ang="0">
                    <a:pos x="21" y="150"/>
                  </a:cxn>
                  <a:cxn ang="0">
                    <a:pos x="34" y="162"/>
                  </a:cxn>
                  <a:cxn ang="0">
                    <a:pos x="49" y="172"/>
                  </a:cxn>
                  <a:cxn ang="0">
                    <a:pos x="65" y="178"/>
                  </a:cxn>
                  <a:cxn ang="0">
                    <a:pos x="82" y="182"/>
                  </a:cxn>
                </a:cxnLst>
                <a:rect l="0" t="0" r="r" b="b"/>
                <a:pathLst>
                  <a:path w="183" h="182">
                    <a:moveTo>
                      <a:pt x="92" y="182"/>
                    </a:moveTo>
                    <a:lnTo>
                      <a:pt x="101" y="182"/>
                    </a:lnTo>
                    <a:lnTo>
                      <a:pt x="110" y="181"/>
                    </a:lnTo>
                    <a:lnTo>
                      <a:pt x="119" y="178"/>
                    </a:lnTo>
                    <a:lnTo>
                      <a:pt x="128" y="175"/>
                    </a:lnTo>
                    <a:lnTo>
                      <a:pt x="136" y="172"/>
                    </a:lnTo>
                    <a:lnTo>
                      <a:pt x="143" y="166"/>
                    </a:lnTo>
                    <a:lnTo>
                      <a:pt x="150" y="162"/>
                    </a:lnTo>
                    <a:lnTo>
                      <a:pt x="157" y="155"/>
                    </a:lnTo>
                    <a:lnTo>
                      <a:pt x="162" y="150"/>
                    </a:lnTo>
                    <a:lnTo>
                      <a:pt x="168" y="142"/>
                    </a:lnTo>
                    <a:lnTo>
                      <a:pt x="172" y="134"/>
                    </a:lnTo>
                    <a:lnTo>
                      <a:pt x="177" y="126"/>
                    </a:lnTo>
                    <a:lnTo>
                      <a:pt x="179" y="119"/>
                    </a:lnTo>
                    <a:lnTo>
                      <a:pt x="181" y="110"/>
                    </a:lnTo>
                    <a:lnTo>
                      <a:pt x="183" y="101"/>
                    </a:lnTo>
                    <a:lnTo>
                      <a:pt x="183" y="91"/>
                    </a:lnTo>
                    <a:lnTo>
                      <a:pt x="183" y="82"/>
                    </a:lnTo>
                    <a:lnTo>
                      <a:pt x="181" y="73"/>
                    </a:lnTo>
                    <a:lnTo>
                      <a:pt x="179" y="64"/>
                    </a:lnTo>
                    <a:lnTo>
                      <a:pt x="177" y="55"/>
                    </a:lnTo>
                    <a:lnTo>
                      <a:pt x="172" y="48"/>
                    </a:lnTo>
                    <a:lnTo>
                      <a:pt x="168" y="40"/>
                    </a:lnTo>
                    <a:lnTo>
                      <a:pt x="162" y="33"/>
                    </a:lnTo>
                    <a:lnTo>
                      <a:pt x="157" y="26"/>
                    </a:lnTo>
                    <a:lnTo>
                      <a:pt x="150" y="21"/>
                    </a:lnTo>
                    <a:lnTo>
                      <a:pt x="143" y="15"/>
                    </a:lnTo>
                    <a:lnTo>
                      <a:pt x="136" y="11"/>
                    </a:lnTo>
                    <a:lnTo>
                      <a:pt x="128" y="6"/>
                    </a:lnTo>
                    <a:lnTo>
                      <a:pt x="119" y="3"/>
                    </a:lnTo>
                    <a:lnTo>
                      <a:pt x="110" y="1"/>
                    </a:lnTo>
                    <a:lnTo>
                      <a:pt x="101" y="0"/>
                    </a:lnTo>
                    <a:lnTo>
                      <a:pt x="92" y="0"/>
                    </a:lnTo>
                    <a:lnTo>
                      <a:pt x="82" y="0"/>
                    </a:lnTo>
                    <a:lnTo>
                      <a:pt x="73" y="1"/>
                    </a:lnTo>
                    <a:lnTo>
                      <a:pt x="65" y="3"/>
                    </a:lnTo>
                    <a:lnTo>
                      <a:pt x="57" y="6"/>
                    </a:lnTo>
                    <a:lnTo>
                      <a:pt x="49" y="11"/>
                    </a:lnTo>
                    <a:lnTo>
                      <a:pt x="41" y="15"/>
                    </a:lnTo>
                    <a:lnTo>
                      <a:pt x="34" y="21"/>
                    </a:lnTo>
                    <a:lnTo>
                      <a:pt x="28" y="26"/>
                    </a:lnTo>
                    <a:lnTo>
                      <a:pt x="21" y="33"/>
                    </a:lnTo>
                    <a:lnTo>
                      <a:pt x="16" y="40"/>
                    </a:lnTo>
                    <a:lnTo>
                      <a:pt x="11" y="48"/>
                    </a:lnTo>
                    <a:lnTo>
                      <a:pt x="8" y="55"/>
                    </a:lnTo>
                    <a:lnTo>
                      <a:pt x="5" y="64"/>
                    </a:lnTo>
                    <a:lnTo>
                      <a:pt x="2" y="73"/>
                    </a:lnTo>
                    <a:lnTo>
                      <a:pt x="1" y="82"/>
                    </a:lnTo>
                    <a:lnTo>
                      <a:pt x="0" y="91"/>
                    </a:lnTo>
                    <a:lnTo>
                      <a:pt x="1" y="101"/>
                    </a:lnTo>
                    <a:lnTo>
                      <a:pt x="2" y="110"/>
                    </a:lnTo>
                    <a:lnTo>
                      <a:pt x="5" y="119"/>
                    </a:lnTo>
                    <a:lnTo>
                      <a:pt x="8" y="126"/>
                    </a:lnTo>
                    <a:lnTo>
                      <a:pt x="11" y="134"/>
                    </a:lnTo>
                    <a:lnTo>
                      <a:pt x="16" y="142"/>
                    </a:lnTo>
                    <a:lnTo>
                      <a:pt x="21" y="150"/>
                    </a:lnTo>
                    <a:lnTo>
                      <a:pt x="28" y="155"/>
                    </a:lnTo>
                    <a:lnTo>
                      <a:pt x="34" y="162"/>
                    </a:lnTo>
                    <a:lnTo>
                      <a:pt x="41" y="166"/>
                    </a:lnTo>
                    <a:lnTo>
                      <a:pt x="49" y="172"/>
                    </a:lnTo>
                    <a:lnTo>
                      <a:pt x="57" y="175"/>
                    </a:lnTo>
                    <a:lnTo>
                      <a:pt x="65" y="178"/>
                    </a:lnTo>
                    <a:lnTo>
                      <a:pt x="73" y="181"/>
                    </a:lnTo>
                    <a:lnTo>
                      <a:pt x="82" y="182"/>
                    </a:lnTo>
                    <a:lnTo>
                      <a:pt x="92" y="182"/>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2" name="Freeform 102"/>
              <p:cNvSpPr>
                <a:spLocks/>
              </p:cNvSpPr>
              <p:nvPr/>
            </p:nvSpPr>
            <p:spPr bwMode="gray">
              <a:xfrm>
                <a:off x="11659003" y="3715699"/>
                <a:ext cx="28575" cy="28575"/>
              </a:xfrm>
              <a:custGeom>
                <a:avLst/>
                <a:gdLst/>
                <a:ahLst/>
                <a:cxnLst>
                  <a:cxn ang="0">
                    <a:pos x="100" y="182"/>
                  </a:cxn>
                  <a:cxn ang="0">
                    <a:pos x="118" y="178"/>
                  </a:cxn>
                  <a:cxn ang="0">
                    <a:pos x="134" y="172"/>
                  </a:cxn>
                  <a:cxn ang="0">
                    <a:pos x="149" y="162"/>
                  </a:cxn>
                  <a:cxn ang="0">
                    <a:pos x="161" y="150"/>
                  </a:cxn>
                  <a:cxn ang="0">
                    <a:pos x="171" y="134"/>
                  </a:cxn>
                  <a:cxn ang="0">
                    <a:pos x="179" y="119"/>
                  </a:cxn>
                  <a:cxn ang="0">
                    <a:pos x="182" y="101"/>
                  </a:cxn>
                  <a:cxn ang="0">
                    <a:pos x="182" y="82"/>
                  </a:cxn>
                  <a:cxn ang="0">
                    <a:pos x="179" y="64"/>
                  </a:cxn>
                  <a:cxn ang="0">
                    <a:pos x="171" y="48"/>
                  </a:cxn>
                  <a:cxn ang="0">
                    <a:pos x="161" y="33"/>
                  </a:cxn>
                  <a:cxn ang="0">
                    <a:pos x="149" y="21"/>
                  </a:cxn>
                  <a:cxn ang="0">
                    <a:pos x="134" y="11"/>
                  </a:cxn>
                  <a:cxn ang="0">
                    <a:pos x="118" y="3"/>
                  </a:cxn>
                  <a:cxn ang="0">
                    <a:pos x="100" y="0"/>
                  </a:cxn>
                  <a:cxn ang="0">
                    <a:pos x="81" y="0"/>
                  </a:cxn>
                  <a:cxn ang="0">
                    <a:pos x="63" y="3"/>
                  </a:cxn>
                  <a:cxn ang="0">
                    <a:pos x="48" y="11"/>
                  </a:cxn>
                  <a:cxn ang="0">
                    <a:pos x="32" y="21"/>
                  </a:cxn>
                  <a:cxn ang="0">
                    <a:pos x="20" y="33"/>
                  </a:cxn>
                  <a:cxn ang="0">
                    <a:pos x="10" y="48"/>
                  </a:cxn>
                  <a:cxn ang="0">
                    <a:pos x="4" y="64"/>
                  </a:cxn>
                  <a:cxn ang="0">
                    <a:pos x="0" y="82"/>
                  </a:cxn>
                  <a:cxn ang="0">
                    <a:pos x="0" y="101"/>
                  </a:cxn>
                  <a:cxn ang="0">
                    <a:pos x="4" y="119"/>
                  </a:cxn>
                  <a:cxn ang="0">
                    <a:pos x="10" y="134"/>
                  </a:cxn>
                  <a:cxn ang="0">
                    <a:pos x="20" y="150"/>
                  </a:cxn>
                  <a:cxn ang="0">
                    <a:pos x="32" y="162"/>
                  </a:cxn>
                  <a:cxn ang="0">
                    <a:pos x="48" y="172"/>
                  </a:cxn>
                  <a:cxn ang="0">
                    <a:pos x="63" y="178"/>
                  </a:cxn>
                  <a:cxn ang="0">
                    <a:pos x="81" y="182"/>
                  </a:cxn>
                </a:cxnLst>
                <a:rect l="0" t="0" r="r" b="b"/>
                <a:pathLst>
                  <a:path w="182" h="182">
                    <a:moveTo>
                      <a:pt x="91" y="182"/>
                    </a:moveTo>
                    <a:lnTo>
                      <a:pt x="100" y="182"/>
                    </a:lnTo>
                    <a:lnTo>
                      <a:pt x="109" y="181"/>
                    </a:lnTo>
                    <a:lnTo>
                      <a:pt x="118" y="178"/>
                    </a:lnTo>
                    <a:lnTo>
                      <a:pt x="127" y="175"/>
                    </a:lnTo>
                    <a:lnTo>
                      <a:pt x="134" y="172"/>
                    </a:lnTo>
                    <a:lnTo>
                      <a:pt x="142" y="166"/>
                    </a:lnTo>
                    <a:lnTo>
                      <a:pt x="149" y="162"/>
                    </a:lnTo>
                    <a:lnTo>
                      <a:pt x="155" y="155"/>
                    </a:lnTo>
                    <a:lnTo>
                      <a:pt x="161" y="150"/>
                    </a:lnTo>
                    <a:lnTo>
                      <a:pt x="167" y="142"/>
                    </a:lnTo>
                    <a:lnTo>
                      <a:pt x="171" y="134"/>
                    </a:lnTo>
                    <a:lnTo>
                      <a:pt x="175" y="126"/>
                    </a:lnTo>
                    <a:lnTo>
                      <a:pt x="179" y="119"/>
                    </a:lnTo>
                    <a:lnTo>
                      <a:pt x="181" y="110"/>
                    </a:lnTo>
                    <a:lnTo>
                      <a:pt x="182" y="101"/>
                    </a:lnTo>
                    <a:lnTo>
                      <a:pt x="182" y="91"/>
                    </a:lnTo>
                    <a:lnTo>
                      <a:pt x="182" y="82"/>
                    </a:lnTo>
                    <a:lnTo>
                      <a:pt x="181" y="73"/>
                    </a:lnTo>
                    <a:lnTo>
                      <a:pt x="179" y="64"/>
                    </a:lnTo>
                    <a:lnTo>
                      <a:pt x="175" y="55"/>
                    </a:lnTo>
                    <a:lnTo>
                      <a:pt x="171" y="48"/>
                    </a:lnTo>
                    <a:lnTo>
                      <a:pt x="167" y="40"/>
                    </a:lnTo>
                    <a:lnTo>
                      <a:pt x="161" y="33"/>
                    </a:lnTo>
                    <a:lnTo>
                      <a:pt x="155" y="26"/>
                    </a:lnTo>
                    <a:lnTo>
                      <a:pt x="149" y="21"/>
                    </a:lnTo>
                    <a:lnTo>
                      <a:pt x="142" y="15"/>
                    </a:lnTo>
                    <a:lnTo>
                      <a:pt x="134" y="11"/>
                    </a:lnTo>
                    <a:lnTo>
                      <a:pt x="127" y="6"/>
                    </a:lnTo>
                    <a:lnTo>
                      <a:pt x="118" y="3"/>
                    </a:lnTo>
                    <a:lnTo>
                      <a:pt x="109" y="1"/>
                    </a:lnTo>
                    <a:lnTo>
                      <a:pt x="100" y="0"/>
                    </a:lnTo>
                    <a:lnTo>
                      <a:pt x="91" y="0"/>
                    </a:lnTo>
                    <a:lnTo>
                      <a:pt x="81" y="0"/>
                    </a:lnTo>
                    <a:lnTo>
                      <a:pt x="72" y="1"/>
                    </a:lnTo>
                    <a:lnTo>
                      <a:pt x="63" y="3"/>
                    </a:lnTo>
                    <a:lnTo>
                      <a:pt x="56" y="6"/>
                    </a:lnTo>
                    <a:lnTo>
                      <a:pt x="48" y="11"/>
                    </a:lnTo>
                    <a:lnTo>
                      <a:pt x="40" y="15"/>
                    </a:lnTo>
                    <a:lnTo>
                      <a:pt x="32" y="21"/>
                    </a:lnTo>
                    <a:lnTo>
                      <a:pt x="27" y="26"/>
                    </a:lnTo>
                    <a:lnTo>
                      <a:pt x="20" y="33"/>
                    </a:lnTo>
                    <a:lnTo>
                      <a:pt x="16" y="40"/>
                    </a:lnTo>
                    <a:lnTo>
                      <a:pt x="10" y="48"/>
                    </a:lnTo>
                    <a:lnTo>
                      <a:pt x="7" y="55"/>
                    </a:lnTo>
                    <a:lnTo>
                      <a:pt x="4" y="64"/>
                    </a:lnTo>
                    <a:lnTo>
                      <a:pt x="1" y="73"/>
                    </a:lnTo>
                    <a:lnTo>
                      <a:pt x="0" y="82"/>
                    </a:lnTo>
                    <a:lnTo>
                      <a:pt x="0" y="91"/>
                    </a:lnTo>
                    <a:lnTo>
                      <a:pt x="0" y="101"/>
                    </a:lnTo>
                    <a:lnTo>
                      <a:pt x="1" y="110"/>
                    </a:lnTo>
                    <a:lnTo>
                      <a:pt x="4" y="119"/>
                    </a:lnTo>
                    <a:lnTo>
                      <a:pt x="7" y="126"/>
                    </a:lnTo>
                    <a:lnTo>
                      <a:pt x="10" y="134"/>
                    </a:lnTo>
                    <a:lnTo>
                      <a:pt x="16" y="142"/>
                    </a:lnTo>
                    <a:lnTo>
                      <a:pt x="20" y="150"/>
                    </a:lnTo>
                    <a:lnTo>
                      <a:pt x="27" y="155"/>
                    </a:lnTo>
                    <a:lnTo>
                      <a:pt x="32" y="162"/>
                    </a:lnTo>
                    <a:lnTo>
                      <a:pt x="40" y="166"/>
                    </a:lnTo>
                    <a:lnTo>
                      <a:pt x="48" y="172"/>
                    </a:lnTo>
                    <a:lnTo>
                      <a:pt x="56" y="175"/>
                    </a:lnTo>
                    <a:lnTo>
                      <a:pt x="63" y="178"/>
                    </a:lnTo>
                    <a:lnTo>
                      <a:pt x="72" y="181"/>
                    </a:lnTo>
                    <a:lnTo>
                      <a:pt x="81" y="182"/>
                    </a:lnTo>
                    <a:lnTo>
                      <a:pt x="91" y="182"/>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3" name="Freeform 103"/>
              <p:cNvSpPr>
                <a:spLocks/>
              </p:cNvSpPr>
              <p:nvPr/>
            </p:nvSpPr>
            <p:spPr bwMode="gray">
              <a:xfrm>
                <a:off x="11698690" y="3715699"/>
                <a:ext cx="30163" cy="28575"/>
              </a:xfrm>
              <a:custGeom>
                <a:avLst/>
                <a:gdLst/>
                <a:ahLst/>
                <a:cxnLst>
                  <a:cxn ang="0">
                    <a:pos x="100" y="182"/>
                  </a:cxn>
                  <a:cxn ang="0">
                    <a:pos x="118" y="178"/>
                  </a:cxn>
                  <a:cxn ang="0">
                    <a:pos x="134" y="172"/>
                  </a:cxn>
                  <a:cxn ang="0">
                    <a:pos x="149" y="162"/>
                  </a:cxn>
                  <a:cxn ang="0">
                    <a:pos x="162" y="150"/>
                  </a:cxn>
                  <a:cxn ang="0">
                    <a:pos x="171" y="134"/>
                  </a:cxn>
                  <a:cxn ang="0">
                    <a:pos x="179" y="119"/>
                  </a:cxn>
                  <a:cxn ang="0">
                    <a:pos x="182" y="101"/>
                  </a:cxn>
                  <a:cxn ang="0">
                    <a:pos x="182" y="82"/>
                  </a:cxn>
                  <a:cxn ang="0">
                    <a:pos x="179" y="64"/>
                  </a:cxn>
                  <a:cxn ang="0">
                    <a:pos x="171" y="48"/>
                  </a:cxn>
                  <a:cxn ang="0">
                    <a:pos x="162" y="33"/>
                  </a:cxn>
                  <a:cxn ang="0">
                    <a:pos x="149" y="21"/>
                  </a:cxn>
                  <a:cxn ang="0">
                    <a:pos x="134" y="11"/>
                  </a:cxn>
                  <a:cxn ang="0">
                    <a:pos x="118" y="3"/>
                  </a:cxn>
                  <a:cxn ang="0">
                    <a:pos x="100" y="0"/>
                  </a:cxn>
                  <a:cxn ang="0">
                    <a:pos x="82" y="0"/>
                  </a:cxn>
                  <a:cxn ang="0">
                    <a:pos x="64" y="3"/>
                  </a:cxn>
                  <a:cxn ang="0">
                    <a:pos x="48" y="11"/>
                  </a:cxn>
                  <a:cxn ang="0">
                    <a:pos x="33" y="21"/>
                  </a:cxn>
                  <a:cxn ang="0">
                    <a:pos x="20" y="33"/>
                  </a:cxn>
                  <a:cxn ang="0">
                    <a:pos x="11" y="48"/>
                  </a:cxn>
                  <a:cxn ang="0">
                    <a:pos x="3" y="64"/>
                  </a:cxn>
                  <a:cxn ang="0">
                    <a:pos x="0" y="82"/>
                  </a:cxn>
                  <a:cxn ang="0">
                    <a:pos x="0" y="101"/>
                  </a:cxn>
                  <a:cxn ang="0">
                    <a:pos x="3" y="119"/>
                  </a:cxn>
                  <a:cxn ang="0">
                    <a:pos x="11" y="134"/>
                  </a:cxn>
                  <a:cxn ang="0">
                    <a:pos x="20" y="150"/>
                  </a:cxn>
                  <a:cxn ang="0">
                    <a:pos x="33" y="162"/>
                  </a:cxn>
                  <a:cxn ang="0">
                    <a:pos x="48" y="172"/>
                  </a:cxn>
                  <a:cxn ang="0">
                    <a:pos x="64" y="178"/>
                  </a:cxn>
                  <a:cxn ang="0">
                    <a:pos x="82" y="182"/>
                  </a:cxn>
                </a:cxnLst>
                <a:rect l="0" t="0" r="r" b="b"/>
                <a:pathLst>
                  <a:path w="182" h="182">
                    <a:moveTo>
                      <a:pt x="91" y="182"/>
                    </a:moveTo>
                    <a:lnTo>
                      <a:pt x="100" y="182"/>
                    </a:lnTo>
                    <a:lnTo>
                      <a:pt x="110" y="181"/>
                    </a:lnTo>
                    <a:lnTo>
                      <a:pt x="118" y="178"/>
                    </a:lnTo>
                    <a:lnTo>
                      <a:pt x="126" y="175"/>
                    </a:lnTo>
                    <a:lnTo>
                      <a:pt x="134" y="172"/>
                    </a:lnTo>
                    <a:lnTo>
                      <a:pt x="142" y="166"/>
                    </a:lnTo>
                    <a:lnTo>
                      <a:pt x="149" y="162"/>
                    </a:lnTo>
                    <a:lnTo>
                      <a:pt x="155" y="155"/>
                    </a:lnTo>
                    <a:lnTo>
                      <a:pt x="162" y="150"/>
                    </a:lnTo>
                    <a:lnTo>
                      <a:pt x="166" y="142"/>
                    </a:lnTo>
                    <a:lnTo>
                      <a:pt x="171" y="134"/>
                    </a:lnTo>
                    <a:lnTo>
                      <a:pt x="175" y="126"/>
                    </a:lnTo>
                    <a:lnTo>
                      <a:pt x="179" y="119"/>
                    </a:lnTo>
                    <a:lnTo>
                      <a:pt x="181" y="110"/>
                    </a:lnTo>
                    <a:lnTo>
                      <a:pt x="182" y="101"/>
                    </a:lnTo>
                    <a:lnTo>
                      <a:pt x="182" y="91"/>
                    </a:lnTo>
                    <a:lnTo>
                      <a:pt x="182" y="82"/>
                    </a:lnTo>
                    <a:lnTo>
                      <a:pt x="181" y="73"/>
                    </a:lnTo>
                    <a:lnTo>
                      <a:pt x="179" y="64"/>
                    </a:lnTo>
                    <a:lnTo>
                      <a:pt x="175" y="55"/>
                    </a:lnTo>
                    <a:lnTo>
                      <a:pt x="171" y="48"/>
                    </a:lnTo>
                    <a:lnTo>
                      <a:pt x="166" y="40"/>
                    </a:lnTo>
                    <a:lnTo>
                      <a:pt x="162" y="33"/>
                    </a:lnTo>
                    <a:lnTo>
                      <a:pt x="155" y="26"/>
                    </a:lnTo>
                    <a:lnTo>
                      <a:pt x="149" y="21"/>
                    </a:lnTo>
                    <a:lnTo>
                      <a:pt x="142" y="15"/>
                    </a:lnTo>
                    <a:lnTo>
                      <a:pt x="134" y="11"/>
                    </a:lnTo>
                    <a:lnTo>
                      <a:pt x="126" y="6"/>
                    </a:lnTo>
                    <a:lnTo>
                      <a:pt x="118" y="3"/>
                    </a:lnTo>
                    <a:lnTo>
                      <a:pt x="110" y="1"/>
                    </a:lnTo>
                    <a:lnTo>
                      <a:pt x="100" y="0"/>
                    </a:lnTo>
                    <a:lnTo>
                      <a:pt x="91" y="0"/>
                    </a:lnTo>
                    <a:lnTo>
                      <a:pt x="82" y="0"/>
                    </a:lnTo>
                    <a:lnTo>
                      <a:pt x="72" y="1"/>
                    </a:lnTo>
                    <a:lnTo>
                      <a:pt x="64" y="3"/>
                    </a:lnTo>
                    <a:lnTo>
                      <a:pt x="55" y="6"/>
                    </a:lnTo>
                    <a:lnTo>
                      <a:pt x="48" y="11"/>
                    </a:lnTo>
                    <a:lnTo>
                      <a:pt x="40" y="15"/>
                    </a:lnTo>
                    <a:lnTo>
                      <a:pt x="33" y="21"/>
                    </a:lnTo>
                    <a:lnTo>
                      <a:pt x="27" y="26"/>
                    </a:lnTo>
                    <a:lnTo>
                      <a:pt x="20" y="33"/>
                    </a:lnTo>
                    <a:lnTo>
                      <a:pt x="16" y="40"/>
                    </a:lnTo>
                    <a:lnTo>
                      <a:pt x="11" y="48"/>
                    </a:lnTo>
                    <a:lnTo>
                      <a:pt x="7" y="55"/>
                    </a:lnTo>
                    <a:lnTo>
                      <a:pt x="3" y="64"/>
                    </a:lnTo>
                    <a:lnTo>
                      <a:pt x="1" y="73"/>
                    </a:lnTo>
                    <a:lnTo>
                      <a:pt x="0" y="82"/>
                    </a:lnTo>
                    <a:lnTo>
                      <a:pt x="0" y="91"/>
                    </a:lnTo>
                    <a:lnTo>
                      <a:pt x="0" y="101"/>
                    </a:lnTo>
                    <a:lnTo>
                      <a:pt x="1" y="110"/>
                    </a:lnTo>
                    <a:lnTo>
                      <a:pt x="3" y="119"/>
                    </a:lnTo>
                    <a:lnTo>
                      <a:pt x="7" y="126"/>
                    </a:lnTo>
                    <a:lnTo>
                      <a:pt x="11" y="134"/>
                    </a:lnTo>
                    <a:lnTo>
                      <a:pt x="16" y="142"/>
                    </a:lnTo>
                    <a:lnTo>
                      <a:pt x="20" y="150"/>
                    </a:lnTo>
                    <a:lnTo>
                      <a:pt x="27" y="155"/>
                    </a:lnTo>
                    <a:lnTo>
                      <a:pt x="33" y="162"/>
                    </a:lnTo>
                    <a:lnTo>
                      <a:pt x="40" y="166"/>
                    </a:lnTo>
                    <a:lnTo>
                      <a:pt x="48" y="172"/>
                    </a:lnTo>
                    <a:lnTo>
                      <a:pt x="55" y="175"/>
                    </a:lnTo>
                    <a:lnTo>
                      <a:pt x="64" y="178"/>
                    </a:lnTo>
                    <a:lnTo>
                      <a:pt x="72" y="181"/>
                    </a:lnTo>
                    <a:lnTo>
                      <a:pt x="82" y="182"/>
                    </a:lnTo>
                    <a:lnTo>
                      <a:pt x="91" y="182"/>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4" name="Freeform 104"/>
              <p:cNvSpPr>
                <a:spLocks/>
              </p:cNvSpPr>
              <p:nvPr/>
            </p:nvSpPr>
            <p:spPr bwMode="gray">
              <a:xfrm>
                <a:off x="11739965" y="3715699"/>
                <a:ext cx="28575" cy="28575"/>
              </a:xfrm>
              <a:custGeom>
                <a:avLst/>
                <a:gdLst/>
                <a:ahLst/>
                <a:cxnLst>
                  <a:cxn ang="0">
                    <a:pos x="101" y="182"/>
                  </a:cxn>
                  <a:cxn ang="0">
                    <a:pos x="118" y="178"/>
                  </a:cxn>
                  <a:cxn ang="0">
                    <a:pos x="134" y="172"/>
                  </a:cxn>
                  <a:cxn ang="0">
                    <a:pos x="148" y="162"/>
                  </a:cxn>
                  <a:cxn ang="0">
                    <a:pos x="162" y="150"/>
                  </a:cxn>
                  <a:cxn ang="0">
                    <a:pos x="172" y="134"/>
                  </a:cxn>
                  <a:cxn ang="0">
                    <a:pos x="178" y="119"/>
                  </a:cxn>
                  <a:cxn ang="0">
                    <a:pos x="182" y="101"/>
                  </a:cxn>
                  <a:cxn ang="0">
                    <a:pos x="182" y="82"/>
                  </a:cxn>
                  <a:cxn ang="0">
                    <a:pos x="178" y="64"/>
                  </a:cxn>
                  <a:cxn ang="0">
                    <a:pos x="172" y="48"/>
                  </a:cxn>
                  <a:cxn ang="0">
                    <a:pos x="162" y="33"/>
                  </a:cxn>
                  <a:cxn ang="0">
                    <a:pos x="148" y="21"/>
                  </a:cxn>
                  <a:cxn ang="0">
                    <a:pos x="134" y="11"/>
                  </a:cxn>
                  <a:cxn ang="0">
                    <a:pos x="118" y="3"/>
                  </a:cxn>
                  <a:cxn ang="0">
                    <a:pos x="101" y="0"/>
                  </a:cxn>
                  <a:cxn ang="0">
                    <a:pos x="82" y="0"/>
                  </a:cxn>
                  <a:cxn ang="0">
                    <a:pos x="64" y="3"/>
                  </a:cxn>
                  <a:cxn ang="0">
                    <a:pos x="48" y="11"/>
                  </a:cxn>
                  <a:cxn ang="0">
                    <a:pos x="33" y="21"/>
                  </a:cxn>
                  <a:cxn ang="0">
                    <a:pos x="21" y="33"/>
                  </a:cxn>
                  <a:cxn ang="0">
                    <a:pos x="11" y="48"/>
                  </a:cxn>
                  <a:cxn ang="0">
                    <a:pos x="3" y="64"/>
                  </a:cxn>
                  <a:cxn ang="0">
                    <a:pos x="0" y="82"/>
                  </a:cxn>
                  <a:cxn ang="0">
                    <a:pos x="0" y="101"/>
                  </a:cxn>
                  <a:cxn ang="0">
                    <a:pos x="3" y="119"/>
                  </a:cxn>
                  <a:cxn ang="0">
                    <a:pos x="11" y="134"/>
                  </a:cxn>
                  <a:cxn ang="0">
                    <a:pos x="21" y="150"/>
                  </a:cxn>
                  <a:cxn ang="0">
                    <a:pos x="33" y="162"/>
                  </a:cxn>
                  <a:cxn ang="0">
                    <a:pos x="48" y="172"/>
                  </a:cxn>
                  <a:cxn ang="0">
                    <a:pos x="64" y="178"/>
                  </a:cxn>
                  <a:cxn ang="0">
                    <a:pos x="82" y="182"/>
                  </a:cxn>
                </a:cxnLst>
                <a:rect l="0" t="0" r="r" b="b"/>
                <a:pathLst>
                  <a:path w="183" h="182">
                    <a:moveTo>
                      <a:pt x="91" y="182"/>
                    </a:moveTo>
                    <a:lnTo>
                      <a:pt x="101" y="182"/>
                    </a:lnTo>
                    <a:lnTo>
                      <a:pt x="110" y="181"/>
                    </a:lnTo>
                    <a:lnTo>
                      <a:pt x="118" y="178"/>
                    </a:lnTo>
                    <a:lnTo>
                      <a:pt x="126" y="175"/>
                    </a:lnTo>
                    <a:lnTo>
                      <a:pt x="134" y="172"/>
                    </a:lnTo>
                    <a:lnTo>
                      <a:pt x="142" y="166"/>
                    </a:lnTo>
                    <a:lnTo>
                      <a:pt x="148" y="162"/>
                    </a:lnTo>
                    <a:lnTo>
                      <a:pt x="155" y="155"/>
                    </a:lnTo>
                    <a:lnTo>
                      <a:pt x="162" y="150"/>
                    </a:lnTo>
                    <a:lnTo>
                      <a:pt x="166" y="142"/>
                    </a:lnTo>
                    <a:lnTo>
                      <a:pt x="172" y="134"/>
                    </a:lnTo>
                    <a:lnTo>
                      <a:pt x="175" y="126"/>
                    </a:lnTo>
                    <a:lnTo>
                      <a:pt x="178" y="119"/>
                    </a:lnTo>
                    <a:lnTo>
                      <a:pt x="181" y="110"/>
                    </a:lnTo>
                    <a:lnTo>
                      <a:pt x="182" y="101"/>
                    </a:lnTo>
                    <a:lnTo>
                      <a:pt x="183" y="91"/>
                    </a:lnTo>
                    <a:lnTo>
                      <a:pt x="182" y="82"/>
                    </a:lnTo>
                    <a:lnTo>
                      <a:pt x="181" y="73"/>
                    </a:lnTo>
                    <a:lnTo>
                      <a:pt x="178" y="64"/>
                    </a:lnTo>
                    <a:lnTo>
                      <a:pt x="175" y="55"/>
                    </a:lnTo>
                    <a:lnTo>
                      <a:pt x="172" y="48"/>
                    </a:lnTo>
                    <a:lnTo>
                      <a:pt x="166" y="40"/>
                    </a:lnTo>
                    <a:lnTo>
                      <a:pt x="162" y="33"/>
                    </a:lnTo>
                    <a:lnTo>
                      <a:pt x="155" y="26"/>
                    </a:lnTo>
                    <a:lnTo>
                      <a:pt x="148" y="21"/>
                    </a:lnTo>
                    <a:lnTo>
                      <a:pt x="142" y="15"/>
                    </a:lnTo>
                    <a:lnTo>
                      <a:pt x="134" y="11"/>
                    </a:lnTo>
                    <a:lnTo>
                      <a:pt x="126" y="6"/>
                    </a:lnTo>
                    <a:lnTo>
                      <a:pt x="118" y="3"/>
                    </a:lnTo>
                    <a:lnTo>
                      <a:pt x="110" y="1"/>
                    </a:lnTo>
                    <a:lnTo>
                      <a:pt x="101" y="0"/>
                    </a:lnTo>
                    <a:lnTo>
                      <a:pt x="91" y="0"/>
                    </a:lnTo>
                    <a:lnTo>
                      <a:pt x="82" y="0"/>
                    </a:lnTo>
                    <a:lnTo>
                      <a:pt x="73" y="1"/>
                    </a:lnTo>
                    <a:lnTo>
                      <a:pt x="64" y="3"/>
                    </a:lnTo>
                    <a:lnTo>
                      <a:pt x="55" y="6"/>
                    </a:lnTo>
                    <a:lnTo>
                      <a:pt x="48" y="11"/>
                    </a:lnTo>
                    <a:lnTo>
                      <a:pt x="40" y="15"/>
                    </a:lnTo>
                    <a:lnTo>
                      <a:pt x="33" y="21"/>
                    </a:lnTo>
                    <a:lnTo>
                      <a:pt x="26" y="26"/>
                    </a:lnTo>
                    <a:lnTo>
                      <a:pt x="21" y="33"/>
                    </a:lnTo>
                    <a:lnTo>
                      <a:pt x="15" y="40"/>
                    </a:lnTo>
                    <a:lnTo>
                      <a:pt x="11" y="48"/>
                    </a:lnTo>
                    <a:lnTo>
                      <a:pt x="6" y="55"/>
                    </a:lnTo>
                    <a:lnTo>
                      <a:pt x="3" y="64"/>
                    </a:lnTo>
                    <a:lnTo>
                      <a:pt x="1" y="73"/>
                    </a:lnTo>
                    <a:lnTo>
                      <a:pt x="0" y="82"/>
                    </a:lnTo>
                    <a:lnTo>
                      <a:pt x="0" y="91"/>
                    </a:lnTo>
                    <a:lnTo>
                      <a:pt x="0" y="101"/>
                    </a:lnTo>
                    <a:lnTo>
                      <a:pt x="1" y="110"/>
                    </a:lnTo>
                    <a:lnTo>
                      <a:pt x="3" y="119"/>
                    </a:lnTo>
                    <a:lnTo>
                      <a:pt x="6" y="126"/>
                    </a:lnTo>
                    <a:lnTo>
                      <a:pt x="11" y="134"/>
                    </a:lnTo>
                    <a:lnTo>
                      <a:pt x="15" y="142"/>
                    </a:lnTo>
                    <a:lnTo>
                      <a:pt x="21" y="150"/>
                    </a:lnTo>
                    <a:lnTo>
                      <a:pt x="26" y="155"/>
                    </a:lnTo>
                    <a:lnTo>
                      <a:pt x="33" y="162"/>
                    </a:lnTo>
                    <a:lnTo>
                      <a:pt x="40" y="166"/>
                    </a:lnTo>
                    <a:lnTo>
                      <a:pt x="48" y="172"/>
                    </a:lnTo>
                    <a:lnTo>
                      <a:pt x="55" y="175"/>
                    </a:lnTo>
                    <a:lnTo>
                      <a:pt x="64" y="178"/>
                    </a:lnTo>
                    <a:lnTo>
                      <a:pt x="73" y="181"/>
                    </a:lnTo>
                    <a:lnTo>
                      <a:pt x="82" y="182"/>
                    </a:lnTo>
                    <a:lnTo>
                      <a:pt x="91" y="182"/>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5" name="Freeform 105"/>
              <p:cNvSpPr>
                <a:spLocks/>
              </p:cNvSpPr>
              <p:nvPr/>
            </p:nvSpPr>
            <p:spPr bwMode="gray">
              <a:xfrm>
                <a:off x="11779653" y="3715699"/>
                <a:ext cx="28575" cy="28575"/>
              </a:xfrm>
              <a:custGeom>
                <a:avLst/>
                <a:gdLst/>
                <a:ahLst/>
                <a:cxnLst>
                  <a:cxn ang="0">
                    <a:pos x="101" y="182"/>
                  </a:cxn>
                  <a:cxn ang="0">
                    <a:pos x="118" y="178"/>
                  </a:cxn>
                  <a:cxn ang="0">
                    <a:pos x="134" y="172"/>
                  </a:cxn>
                  <a:cxn ang="0">
                    <a:pos x="149" y="162"/>
                  </a:cxn>
                  <a:cxn ang="0">
                    <a:pos x="162" y="150"/>
                  </a:cxn>
                  <a:cxn ang="0">
                    <a:pos x="172" y="134"/>
                  </a:cxn>
                  <a:cxn ang="0">
                    <a:pos x="178" y="119"/>
                  </a:cxn>
                  <a:cxn ang="0">
                    <a:pos x="182" y="101"/>
                  </a:cxn>
                  <a:cxn ang="0">
                    <a:pos x="182" y="82"/>
                  </a:cxn>
                  <a:cxn ang="0">
                    <a:pos x="178" y="64"/>
                  </a:cxn>
                  <a:cxn ang="0">
                    <a:pos x="172" y="48"/>
                  </a:cxn>
                  <a:cxn ang="0">
                    <a:pos x="162" y="33"/>
                  </a:cxn>
                  <a:cxn ang="0">
                    <a:pos x="149" y="21"/>
                  </a:cxn>
                  <a:cxn ang="0">
                    <a:pos x="134" y="11"/>
                  </a:cxn>
                  <a:cxn ang="0">
                    <a:pos x="118" y="3"/>
                  </a:cxn>
                  <a:cxn ang="0">
                    <a:pos x="101" y="0"/>
                  </a:cxn>
                  <a:cxn ang="0">
                    <a:pos x="82" y="0"/>
                  </a:cxn>
                  <a:cxn ang="0">
                    <a:pos x="64" y="3"/>
                  </a:cxn>
                  <a:cxn ang="0">
                    <a:pos x="47" y="11"/>
                  </a:cxn>
                  <a:cxn ang="0">
                    <a:pos x="33" y="21"/>
                  </a:cxn>
                  <a:cxn ang="0">
                    <a:pos x="21" y="33"/>
                  </a:cxn>
                  <a:cxn ang="0">
                    <a:pos x="11" y="48"/>
                  </a:cxn>
                  <a:cxn ang="0">
                    <a:pos x="4" y="64"/>
                  </a:cxn>
                  <a:cxn ang="0">
                    <a:pos x="0" y="82"/>
                  </a:cxn>
                  <a:cxn ang="0">
                    <a:pos x="0" y="101"/>
                  </a:cxn>
                  <a:cxn ang="0">
                    <a:pos x="4" y="119"/>
                  </a:cxn>
                  <a:cxn ang="0">
                    <a:pos x="11" y="134"/>
                  </a:cxn>
                  <a:cxn ang="0">
                    <a:pos x="21" y="150"/>
                  </a:cxn>
                  <a:cxn ang="0">
                    <a:pos x="33" y="162"/>
                  </a:cxn>
                  <a:cxn ang="0">
                    <a:pos x="47" y="172"/>
                  </a:cxn>
                  <a:cxn ang="0">
                    <a:pos x="64" y="178"/>
                  </a:cxn>
                  <a:cxn ang="0">
                    <a:pos x="82" y="182"/>
                  </a:cxn>
                </a:cxnLst>
                <a:rect l="0" t="0" r="r" b="b"/>
                <a:pathLst>
                  <a:path w="183" h="182">
                    <a:moveTo>
                      <a:pt x="91" y="182"/>
                    </a:moveTo>
                    <a:lnTo>
                      <a:pt x="101" y="182"/>
                    </a:lnTo>
                    <a:lnTo>
                      <a:pt x="109" y="181"/>
                    </a:lnTo>
                    <a:lnTo>
                      <a:pt x="118" y="178"/>
                    </a:lnTo>
                    <a:lnTo>
                      <a:pt x="126" y="175"/>
                    </a:lnTo>
                    <a:lnTo>
                      <a:pt x="134" y="172"/>
                    </a:lnTo>
                    <a:lnTo>
                      <a:pt x="142" y="166"/>
                    </a:lnTo>
                    <a:lnTo>
                      <a:pt x="149" y="162"/>
                    </a:lnTo>
                    <a:lnTo>
                      <a:pt x="156" y="155"/>
                    </a:lnTo>
                    <a:lnTo>
                      <a:pt x="162" y="150"/>
                    </a:lnTo>
                    <a:lnTo>
                      <a:pt x="167" y="142"/>
                    </a:lnTo>
                    <a:lnTo>
                      <a:pt x="172" y="134"/>
                    </a:lnTo>
                    <a:lnTo>
                      <a:pt x="175" y="126"/>
                    </a:lnTo>
                    <a:lnTo>
                      <a:pt x="178" y="119"/>
                    </a:lnTo>
                    <a:lnTo>
                      <a:pt x="180" y="110"/>
                    </a:lnTo>
                    <a:lnTo>
                      <a:pt x="182" y="101"/>
                    </a:lnTo>
                    <a:lnTo>
                      <a:pt x="183" y="91"/>
                    </a:lnTo>
                    <a:lnTo>
                      <a:pt x="182" y="82"/>
                    </a:lnTo>
                    <a:lnTo>
                      <a:pt x="180" y="73"/>
                    </a:lnTo>
                    <a:lnTo>
                      <a:pt x="178" y="64"/>
                    </a:lnTo>
                    <a:lnTo>
                      <a:pt x="175" y="55"/>
                    </a:lnTo>
                    <a:lnTo>
                      <a:pt x="172" y="48"/>
                    </a:lnTo>
                    <a:lnTo>
                      <a:pt x="167" y="40"/>
                    </a:lnTo>
                    <a:lnTo>
                      <a:pt x="162" y="33"/>
                    </a:lnTo>
                    <a:lnTo>
                      <a:pt x="156" y="26"/>
                    </a:lnTo>
                    <a:lnTo>
                      <a:pt x="149" y="21"/>
                    </a:lnTo>
                    <a:lnTo>
                      <a:pt x="142" y="15"/>
                    </a:lnTo>
                    <a:lnTo>
                      <a:pt x="134" y="11"/>
                    </a:lnTo>
                    <a:lnTo>
                      <a:pt x="126" y="6"/>
                    </a:lnTo>
                    <a:lnTo>
                      <a:pt x="118" y="3"/>
                    </a:lnTo>
                    <a:lnTo>
                      <a:pt x="109" y="1"/>
                    </a:lnTo>
                    <a:lnTo>
                      <a:pt x="101" y="0"/>
                    </a:lnTo>
                    <a:lnTo>
                      <a:pt x="91" y="0"/>
                    </a:lnTo>
                    <a:lnTo>
                      <a:pt x="82" y="0"/>
                    </a:lnTo>
                    <a:lnTo>
                      <a:pt x="73" y="1"/>
                    </a:lnTo>
                    <a:lnTo>
                      <a:pt x="64" y="3"/>
                    </a:lnTo>
                    <a:lnTo>
                      <a:pt x="55" y="6"/>
                    </a:lnTo>
                    <a:lnTo>
                      <a:pt x="47" y="11"/>
                    </a:lnTo>
                    <a:lnTo>
                      <a:pt x="40" y="15"/>
                    </a:lnTo>
                    <a:lnTo>
                      <a:pt x="33" y="21"/>
                    </a:lnTo>
                    <a:lnTo>
                      <a:pt x="26" y="26"/>
                    </a:lnTo>
                    <a:lnTo>
                      <a:pt x="21" y="33"/>
                    </a:lnTo>
                    <a:lnTo>
                      <a:pt x="15" y="40"/>
                    </a:lnTo>
                    <a:lnTo>
                      <a:pt x="11" y="48"/>
                    </a:lnTo>
                    <a:lnTo>
                      <a:pt x="6" y="55"/>
                    </a:lnTo>
                    <a:lnTo>
                      <a:pt x="4" y="64"/>
                    </a:lnTo>
                    <a:lnTo>
                      <a:pt x="2" y="73"/>
                    </a:lnTo>
                    <a:lnTo>
                      <a:pt x="0" y="82"/>
                    </a:lnTo>
                    <a:lnTo>
                      <a:pt x="0" y="91"/>
                    </a:lnTo>
                    <a:lnTo>
                      <a:pt x="0" y="101"/>
                    </a:lnTo>
                    <a:lnTo>
                      <a:pt x="2" y="110"/>
                    </a:lnTo>
                    <a:lnTo>
                      <a:pt x="4" y="119"/>
                    </a:lnTo>
                    <a:lnTo>
                      <a:pt x="6" y="126"/>
                    </a:lnTo>
                    <a:lnTo>
                      <a:pt x="11" y="134"/>
                    </a:lnTo>
                    <a:lnTo>
                      <a:pt x="15" y="142"/>
                    </a:lnTo>
                    <a:lnTo>
                      <a:pt x="21" y="150"/>
                    </a:lnTo>
                    <a:lnTo>
                      <a:pt x="26" y="155"/>
                    </a:lnTo>
                    <a:lnTo>
                      <a:pt x="33" y="162"/>
                    </a:lnTo>
                    <a:lnTo>
                      <a:pt x="40" y="166"/>
                    </a:lnTo>
                    <a:lnTo>
                      <a:pt x="47" y="172"/>
                    </a:lnTo>
                    <a:lnTo>
                      <a:pt x="55" y="175"/>
                    </a:lnTo>
                    <a:lnTo>
                      <a:pt x="64" y="178"/>
                    </a:lnTo>
                    <a:lnTo>
                      <a:pt x="73" y="181"/>
                    </a:lnTo>
                    <a:lnTo>
                      <a:pt x="82" y="182"/>
                    </a:lnTo>
                    <a:lnTo>
                      <a:pt x="91" y="182"/>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6" name="Freeform 106"/>
              <p:cNvSpPr>
                <a:spLocks/>
              </p:cNvSpPr>
              <p:nvPr/>
            </p:nvSpPr>
            <p:spPr bwMode="gray">
              <a:xfrm>
                <a:off x="12235265" y="2775899"/>
                <a:ext cx="203200" cy="33338"/>
              </a:xfrm>
              <a:custGeom>
                <a:avLst/>
                <a:gdLst/>
                <a:ahLst/>
                <a:cxnLst>
                  <a:cxn ang="0">
                    <a:pos x="1170" y="0"/>
                  </a:cxn>
                  <a:cxn ang="0">
                    <a:pos x="1192" y="2"/>
                  </a:cxn>
                  <a:cxn ang="0">
                    <a:pos x="1212" y="9"/>
                  </a:cxn>
                  <a:cxn ang="0">
                    <a:pos x="1231" y="19"/>
                  </a:cxn>
                  <a:cxn ang="0">
                    <a:pos x="1246" y="32"/>
                  </a:cxn>
                  <a:cxn ang="0">
                    <a:pos x="1259" y="48"/>
                  </a:cxn>
                  <a:cxn ang="0">
                    <a:pos x="1271" y="67"/>
                  </a:cxn>
                  <a:cxn ang="0">
                    <a:pos x="1276" y="87"/>
                  </a:cxn>
                  <a:cxn ang="0">
                    <a:pos x="1278" y="109"/>
                  </a:cxn>
                  <a:cxn ang="0">
                    <a:pos x="1276" y="131"/>
                  </a:cxn>
                  <a:cxn ang="0">
                    <a:pos x="1271" y="151"/>
                  </a:cxn>
                  <a:cxn ang="0">
                    <a:pos x="1259" y="170"/>
                  </a:cxn>
                  <a:cxn ang="0">
                    <a:pos x="1246" y="187"/>
                  </a:cxn>
                  <a:cxn ang="0">
                    <a:pos x="1231" y="200"/>
                  </a:cxn>
                  <a:cxn ang="0">
                    <a:pos x="1212" y="210"/>
                  </a:cxn>
                  <a:cxn ang="0">
                    <a:pos x="1192" y="215"/>
                  </a:cxn>
                  <a:cxn ang="0">
                    <a:pos x="1170" y="218"/>
                  </a:cxn>
                  <a:cxn ang="0">
                    <a:pos x="97" y="218"/>
                  </a:cxn>
                  <a:cxn ang="0">
                    <a:pos x="76" y="213"/>
                  </a:cxn>
                  <a:cxn ang="0">
                    <a:pos x="56" y="204"/>
                  </a:cxn>
                  <a:cxn ang="0">
                    <a:pos x="40" y="193"/>
                  </a:cxn>
                  <a:cxn ang="0">
                    <a:pos x="24" y="179"/>
                  </a:cxn>
                  <a:cxn ang="0">
                    <a:pos x="13" y="161"/>
                  </a:cxn>
                  <a:cxn ang="0">
                    <a:pos x="4" y="141"/>
                  </a:cxn>
                  <a:cxn ang="0">
                    <a:pos x="0" y="120"/>
                  </a:cxn>
                  <a:cxn ang="0">
                    <a:pos x="0" y="98"/>
                  </a:cxn>
                  <a:cxn ang="0">
                    <a:pos x="4" y="77"/>
                  </a:cxn>
                  <a:cxn ang="0">
                    <a:pos x="13" y="57"/>
                  </a:cxn>
                  <a:cxn ang="0">
                    <a:pos x="24" y="40"/>
                  </a:cxn>
                  <a:cxn ang="0">
                    <a:pos x="40" y="25"/>
                  </a:cxn>
                  <a:cxn ang="0">
                    <a:pos x="56" y="14"/>
                  </a:cxn>
                  <a:cxn ang="0">
                    <a:pos x="76" y="5"/>
                  </a:cxn>
                  <a:cxn ang="0">
                    <a:pos x="97" y="0"/>
                  </a:cxn>
                </a:cxnLst>
                <a:rect l="0" t="0" r="r" b="b"/>
                <a:pathLst>
                  <a:path w="1278" h="218">
                    <a:moveTo>
                      <a:pt x="108" y="0"/>
                    </a:moveTo>
                    <a:lnTo>
                      <a:pt x="1170" y="0"/>
                    </a:lnTo>
                    <a:lnTo>
                      <a:pt x="1181" y="0"/>
                    </a:lnTo>
                    <a:lnTo>
                      <a:pt x="1192" y="2"/>
                    </a:lnTo>
                    <a:lnTo>
                      <a:pt x="1202" y="5"/>
                    </a:lnTo>
                    <a:lnTo>
                      <a:pt x="1212" y="9"/>
                    </a:lnTo>
                    <a:lnTo>
                      <a:pt x="1222" y="14"/>
                    </a:lnTo>
                    <a:lnTo>
                      <a:pt x="1231" y="19"/>
                    </a:lnTo>
                    <a:lnTo>
                      <a:pt x="1238" y="25"/>
                    </a:lnTo>
                    <a:lnTo>
                      <a:pt x="1246" y="32"/>
                    </a:lnTo>
                    <a:lnTo>
                      <a:pt x="1254" y="40"/>
                    </a:lnTo>
                    <a:lnTo>
                      <a:pt x="1259" y="48"/>
                    </a:lnTo>
                    <a:lnTo>
                      <a:pt x="1265" y="57"/>
                    </a:lnTo>
                    <a:lnTo>
                      <a:pt x="1271" y="67"/>
                    </a:lnTo>
                    <a:lnTo>
                      <a:pt x="1274" y="77"/>
                    </a:lnTo>
                    <a:lnTo>
                      <a:pt x="1276" y="87"/>
                    </a:lnTo>
                    <a:lnTo>
                      <a:pt x="1278" y="98"/>
                    </a:lnTo>
                    <a:lnTo>
                      <a:pt x="1278" y="109"/>
                    </a:lnTo>
                    <a:lnTo>
                      <a:pt x="1278" y="120"/>
                    </a:lnTo>
                    <a:lnTo>
                      <a:pt x="1276" y="131"/>
                    </a:lnTo>
                    <a:lnTo>
                      <a:pt x="1274" y="141"/>
                    </a:lnTo>
                    <a:lnTo>
                      <a:pt x="1271" y="151"/>
                    </a:lnTo>
                    <a:lnTo>
                      <a:pt x="1265" y="161"/>
                    </a:lnTo>
                    <a:lnTo>
                      <a:pt x="1259" y="170"/>
                    </a:lnTo>
                    <a:lnTo>
                      <a:pt x="1254" y="179"/>
                    </a:lnTo>
                    <a:lnTo>
                      <a:pt x="1246" y="187"/>
                    </a:lnTo>
                    <a:lnTo>
                      <a:pt x="1238" y="193"/>
                    </a:lnTo>
                    <a:lnTo>
                      <a:pt x="1231" y="200"/>
                    </a:lnTo>
                    <a:lnTo>
                      <a:pt x="1222" y="204"/>
                    </a:lnTo>
                    <a:lnTo>
                      <a:pt x="1212" y="210"/>
                    </a:lnTo>
                    <a:lnTo>
                      <a:pt x="1202" y="213"/>
                    </a:lnTo>
                    <a:lnTo>
                      <a:pt x="1192" y="215"/>
                    </a:lnTo>
                    <a:lnTo>
                      <a:pt x="1181" y="218"/>
                    </a:lnTo>
                    <a:lnTo>
                      <a:pt x="1170" y="218"/>
                    </a:lnTo>
                    <a:lnTo>
                      <a:pt x="108" y="218"/>
                    </a:lnTo>
                    <a:lnTo>
                      <a:pt x="97" y="218"/>
                    </a:lnTo>
                    <a:lnTo>
                      <a:pt x="86" y="215"/>
                    </a:lnTo>
                    <a:lnTo>
                      <a:pt x="76" y="213"/>
                    </a:lnTo>
                    <a:lnTo>
                      <a:pt x="66" y="210"/>
                    </a:lnTo>
                    <a:lnTo>
                      <a:pt x="56" y="204"/>
                    </a:lnTo>
                    <a:lnTo>
                      <a:pt x="47" y="200"/>
                    </a:lnTo>
                    <a:lnTo>
                      <a:pt x="40" y="193"/>
                    </a:lnTo>
                    <a:lnTo>
                      <a:pt x="32" y="187"/>
                    </a:lnTo>
                    <a:lnTo>
                      <a:pt x="24" y="179"/>
                    </a:lnTo>
                    <a:lnTo>
                      <a:pt x="19" y="170"/>
                    </a:lnTo>
                    <a:lnTo>
                      <a:pt x="13" y="161"/>
                    </a:lnTo>
                    <a:lnTo>
                      <a:pt x="9" y="151"/>
                    </a:lnTo>
                    <a:lnTo>
                      <a:pt x="4" y="141"/>
                    </a:lnTo>
                    <a:lnTo>
                      <a:pt x="2" y="131"/>
                    </a:lnTo>
                    <a:lnTo>
                      <a:pt x="0" y="120"/>
                    </a:lnTo>
                    <a:lnTo>
                      <a:pt x="0" y="109"/>
                    </a:lnTo>
                    <a:lnTo>
                      <a:pt x="0" y="98"/>
                    </a:lnTo>
                    <a:lnTo>
                      <a:pt x="2" y="87"/>
                    </a:lnTo>
                    <a:lnTo>
                      <a:pt x="4" y="77"/>
                    </a:lnTo>
                    <a:lnTo>
                      <a:pt x="9" y="67"/>
                    </a:lnTo>
                    <a:lnTo>
                      <a:pt x="13" y="57"/>
                    </a:lnTo>
                    <a:lnTo>
                      <a:pt x="19" y="48"/>
                    </a:lnTo>
                    <a:lnTo>
                      <a:pt x="24" y="40"/>
                    </a:lnTo>
                    <a:lnTo>
                      <a:pt x="32" y="32"/>
                    </a:lnTo>
                    <a:lnTo>
                      <a:pt x="40" y="25"/>
                    </a:lnTo>
                    <a:lnTo>
                      <a:pt x="47" y="19"/>
                    </a:lnTo>
                    <a:lnTo>
                      <a:pt x="56" y="14"/>
                    </a:lnTo>
                    <a:lnTo>
                      <a:pt x="66" y="9"/>
                    </a:lnTo>
                    <a:lnTo>
                      <a:pt x="76" y="5"/>
                    </a:lnTo>
                    <a:lnTo>
                      <a:pt x="86" y="2"/>
                    </a:lnTo>
                    <a:lnTo>
                      <a:pt x="97" y="0"/>
                    </a:lnTo>
                    <a:lnTo>
                      <a:pt x="108" y="0"/>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7" name="Freeform 107"/>
              <p:cNvSpPr>
                <a:spLocks/>
              </p:cNvSpPr>
              <p:nvPr/>
            </p:nvSpPr>
            <p:spPr bwMode="gray">
              <a:xfrm>
                <a:off x="11619315" y="2775899"/>
                <a:ext cx="28575" cy="30163"/>
              </a:xfrm>
              <a:custGeom>
                <a:avLst/>
                <a:gdLst/>
                <a:ahLst/>
                <a:cxnLst>
                  <a:cxn ang="0">
                    <a:pos x="101" y="183"/>
                  </a:cxn>
                  <a:cxn ang="0">
                    <a:pos x="119" y="178"/>
                  </a:cxn>
                  <a:cxn ang="0">
                    <a:pos x="136" y="172"/>
                  </a:cxn>
                  <a:cxn ang="0">
                    <a:pos x="150" y="162"/>
                  </a:cxn>
                  <a:cxn ang="0">
                    <a:pos x="162" y="150"/>
                  </a:cxn>
                  <a:cxn ang="0">
                    <a:pos x="172" y="135"/>
                  </a:cxn>
                  <a:cxn ang="0">
                    <a:pos x="179" y="119"/>
                  </a:cxn>
                  <a:cxn ang="0">
                    <a:pos x="183" y="101"/>
                  </a:cxn>
                  <a:cxn ang="0">
                    <a:pos x="183" y="82"/>
                  </a:cxn>
                  <a:cxn ang="0">
                    <a:pos x="179" y="64"/>
                  </a:cxn>
                  <a:cxn ang="0">
                    <a:pos x="172" y="48"/>
                  </a:cxn>
                  <a:cxn ang="0">
                    <a:pos x="162" y="33"/>
                  </a:cxn>
                  <a:cxn ang="0">
                    <a:pos x="150" y="21"/>
                  </a:cxn>
                  <a:cxn ang="0">
                    <a:pos x="136" y="11"/>
                  </a:cxn>
                  <a:cxn ang="0">
                    <a:pos x="119" y="4"/>
                  </a:cxn>
                  <a:cxn ang="0">
                    <a:pos x="101" y="1"/>
                  </a:cxn>
                  <a:cxn ang="0">
                    <a:pos x="82" y="1"/>
                  </a:cxn>
                  <a:cxn ang="0">
                    <a:pos x="65" y="4"/>
                  </a:cxn>
                  <a:cxn ang="0">
                    <a:pos x="49" y="11"/>
                  </a:cxn>
                  <a:cxn ang="0">
                    <a:pos x="34" y="21"/>
                  </a:cxn>
                  <a:cxn ang="0">
                    <a:pos x="21" y="33"/>
                  </a:cxn>
                  <a:cxn ang="0">
                    <a:pos x="11" y="48"/>
                  </a:cxn>
                  <a:cxn ang="0">
                    <a:pos x="5" y="64"/>
                  </a:cxn>
                  <a:cxn ang="0">
                    <a:pos x="1" y="82"/>
                  </a:cxn>
                  <a:cxn ang="0">
                    <a:pos x="1" y="101"/>
                  </a:cxn>
                  <a:cxn ang="0">
                    <a:pos x="5" y="119"/>
                  </a:cxn>
                  <a:cxn ang="0">
                    <a:pos x="11" y="135"/>
                  </a:cxn>
                  <a:cxn ang="0">
                    <a:pos x="21" y="150"/>
                  </a:cxn>
                  <a:cxn ang="0">
                    <a:pos x="34" y="162"/>
                  </a:cxn>
                  <a:cxn ang="0">
                    <a:pos x="49" y="172"/>
                  </a:cxn>
                  <a:cxn ang="0">
                    <a:pos x="65" y="178"/>
                  </a:cxn>
                  <a:cxn ang="0">
                    <a:pos x="82" y="183"/>
                  </a:cxn>
                </a:cxnLst>
                <a:rect l="0" t="0" r="r" b="b"/>
                <a:pathLst>
                  <a:path w="183" h="183">
                    <a:moveTo>
                      <a:pt x="92" y="183"/>
                    </a:moveTo>
                    <a:lnTo>
                      <a:pt x="101" y="183"/>
                    </a:lnTo>
                    <a:lnTo>
                      <a:pt x="110" y="181"/>
                    </a:lnTo>
                    <a:lnTo>
                      <a:pt x="119" y="178"/>
                    </a:lnTo>
                    <a:lnTo>
                      <a:pt x="128" y="176"/>
                    </a:lnTo>
                    <a:lnTo>
                      <a:pt x="136" y="172"/>
                    </a:lnTo>
                    <a:lnTo>
                      <a:pt x="143" y="167"/>
                    </a:lnTo>
                    <a:lnTo>
                      <a:pt x="150" y="162"/>
                    </a:lnTo>
                    <a:lnTo>
                      <a:pt x="157" y="156"/>
                    </a:lnTo>
                    <a:lnTo>
                      <a:pt x="162" y="150"/>
                    </a:lnTo>
                    <a:lnTo>
                      <a:pt x="168" y="143"/>
                    </a:lnTo>
                    <a:lnTo>
                      <a:pt x="172" y="135"/>
                    </a:lnTo>
                    <a:lnTo>
                      <a:pt x="177" y="127"/>
                    </a:lnTo>
                    <a:lnTo>
                      <a:pt x="179" y="119"/>
                    </a:lnTo>
                    <a:lnTo>
                      <a:pt x="181" y="110"/>
                    </a:lnTo>
                    <a:lnTo>
                      <a:pt x="183" y="101"/>
                    </a:lnTo>
                    <a:lnTo>
                      <a:pt x="183" y="92"/>
                    </a:lnTo>
                    <a:lnTo>
                      <a:pt x="183" y="82"/>
                    </a:lnTo>
                    <a:lnTo>
                      <a:pt x="181" y="73"/>
                    </a:lnTo>
                    <a:lnTo>
                      <a:pt x="179" y="64"/>
                    </a:lnTo>
                    <a:lnTo>
                      <a:pt x="177" y="56"/>
                    </a:lnTo>
                    <a:lnTo>
                      <a:pt x="172" y="48"/>
                    </a:lnTo>
                    <a:lnTo>
                      <a:pt x="168" y="41"/>
                    </a:lnTo>
                    <a:lnTo>
                      <a:pt x="162" y="33"/>
                    </a:lnTo>
                    <a:lnTo>
                      <a:pt x="157" y="26"/>
                    </a:lnTo>
                    <a:lnTo>
                      <a:pt x="150" y="21"/>
                    </a:lnTo>
                    <a:lnTo>
                      <a:pt x="143" y="15"/>
                    </a:lnTo>
                    <a:lnTo>
                      <a:pt x="136" y="11"/>
                    </a:lnTo>
                    <a:lnTo>
                      <a:pt x="128" y="8"/>
                    </a:lnTo>
                    <a:lnTo>
                      <a:pt x="119" y="4"/>
                    </a:lnTo>
                    <a:lnTo>
                      <a:pt x="110" y="2"/>
                    </a:lnTo>
                    <a:lnTo>
                      <a:pt x="101" y="1"/>
                    </a:lnTo>
                    <a:lnTo>
                      <a:pt x="92" y="0"/>
                    </a:lnTo>
                    <a:lnTo>
                      <a:pt x="82" y="1"/>
                    </a:lnTo>
                    <a:lnTo>
                      <a:pt x="73" y="2"/>
                    </a:lnTo>
                    <a:lnTo>
                      <a:pt x="65" y="4"/>
                    </a:lnTo>
                    <a:lnTo>
                      <a:pt x="57" y="8"/>
                    </a:lnTo>
                    <a:lnTo>
                      <a:pt x="49" y="11"/>
                    </a:lnTo>
                    <a:lnTo>
                      <a:pt x="41" y="15"/>
                    </a:lnTo>
                    <a:lnTo>
                      <a:pt x="34" y="21"/>
                    </a:lnTo>
                    <a:lnTo>
                      <a:pt x="28" y="26"/>
                    </a:lnTo>
                    <a:lnTo>
                      <a:pt x="21" y="33"/>
                    </a:lnTo>
                    <a:lnTo>
                      <a:pt x="16" y="41"/>
                    </a:lnTo>
                    <a:lnTo>
                      <a:pt x="11" y="48"/>
                    </a:lnTo>
                    <a:lnTo>
                      <a:pt x="8" y="56"/>
                    </a:lnTo>
                    <a:lnTo>
                      <a:pt x="5" y="64"/>
                    </a:lnTo>
                    <a:lnTo>
                      <a:pt x="2" y="73"/>
                    </a:lnTo>
                    <a:lnTo>
                      <a:pt x="1" y="82"/>
                    </a:lnTo>
                    <a:lnTo>
                      <a:pt x="0" y="92"/>
                    </a:lnTo>
                    <a:lnTo>
                      <a:pt x="1" y="101"/>
                    </a:lnTo>
                    <a:lnTo>
                      <a:pt x="2" y="110"/>
                    </a:lnTo>
                    <a:lnTo>
                      <a:pt x="5" y="119"/>
                    </a:lnTo>
                    <a:lnTo>
                      <a:pt x="8" y="127"/>
                    </a:lnTo>
                    <a:lnTo>
                      <a:pt x="11" y="135"/>
                    </a:lnTo>
                    <a:lnTo>
                      <a:pt x="16" y="143"/>
                    </a:lnTo>
                    <a:lnTo>
                      <a:pt x="21" y="150"/>
                    </a:lnTo>
                    <a:lnTo>
                      <a:pt x="28" y="156"/>
                    </a:lnTo>
                    <a:lnTo>
                      <a:pt x="34" y="162"/>
                    </a:lnTo>
                    <a:lnTo>
                      <a:pt x="41" y="167"/>
                    </a:lnTo>
                    <a:lnTo>
                      <a:pt x="49" y="172"/>
                    </a:lnTo>
                    <a:lnTo>
                      <a:pt x="57" y="176"/>
                    </a:lnTo>
                    <a:lnTo>
                      <a:pt x="65" y="178"/>
                    </a:lnTo>
                    <a:lnTo>
                      <a:pt x="73" y="181"/>
                    </a:lnTo>
                    <a:lnTo>
                      <a:pt x="82" y="183"/>
                    </a:lnTo>
                    <a:lnTo>
                      <a:pt x="92"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8" name="Freeform 108"/>
              <p:cNvSpPr>
                <a:spLocks/>
              </p:cNvSpPr>
              <p:nvPr/>
            </p:nvSpPr>
            <p:spPr bwMode="gray">
              <a:xfrm>
                <a:off x="11659003" y="2775899"/>
                <a:ext cx="28575" cy="30163"/>
              </a:xfrm>
              <a:custGeom>
                <a:avLst/>
                <a:gdLst/>
                <a:ahLst/>
                <a:cxnLst>
                  <a:cxn ang="0">
                    <a:pos x="100" y="183"/>
                  </a:cxn>
                  <a:cxn ang="0">
                    <a:pos x="118" y="178"/>
                  </a:cxn>
                  <a:cxn ang="0">
                    <a:pos x="134" y="172"/>
                  </a:cxn>
                  <a:cxn ang="0">
                    <a:pos x="149" y="162"/>
                  </a:cxn>
                  <a:cxn ang="0">
                    <a:pos x="161" y="150"/>
                  </a:cxn>
                  <a:cxn ang="0">
                    <a:pos x="171" y="135"/>
                  </a:cxn>
                  <a:cxn ang="0">
                    <a:pos x="179" y="119"/>
                  </a:cxn>
                  <a:cxn ang="0">
                    <a:pos x="182" y="101"/>
                  </a:cxn>
                  <a:cxn ang="0">
                    <a:pos x="182" y="82"/>
                  </a:cxn>
                  <a:cxn ang="0">
                    <a:pos x="179" y="64"/>
                  </a:cxn>
                  <a:cxn ang="0">
                    <a:pos x="171" y="48"/>
                  </a:cxn>
                  <a:cxn ang="0">
                    <a:pos x="161" y="33"/>
                  </a:cxn>
                  <a:cxn ang="0">
                    <a:pos x="149" y="21"/>
                  </a:cxn>
                  <a:cxn ang="0">
                    <a:pos x="134" y="11"/>
                  </a:cxn>
                  <a:cxn ang="0">
                    <a:pos x="118" y="4"/>
                  </a:cxn>
                  <a:cxn ang="0">
                    <a:pos x="100" y="1"/>
                  </a:cxn>
                  <a:cxn ang="0">
                    <a:pos x="81" y="1"/>
                  </a:cxn>
                  <a:cxn ang="0">
                    <a:pos x="63" y="4"/>
                  </a:cxn>
                  <a:cxn ang="0">
                    <a:pos x="48" y="11"/>
                  </a:cxn>
                  <a:cxn ang="0">
                    <a:pos x="32" y="21"/>
                  </a:cxn>
                  <a:cxn ang="0">
                    <a:pos x="20" y="33"/>
                  </a:cxn>
                  <a:cxn ang="0">
                    <a:pos x="10" y="48"/>
                  </a:cxn>
                  <a:cxn ang="0">
                    <a:pos x="4" y="64"/>
                  </a:cxn>
                  <a:cxn ang="0">
                    <a:pos x="0" y="82"/>
                  </a:cxn>
                  <a:cxn ang="0">
                    <a:pos x="0" y="101"/>
                  </a:cxn>
                  <a:cxn ang="0">
                    <a:pos x="4" y="119"/>
                  </a:cxn>
                  <a:cxn ang="0">
                    <a:pos x="10" y="135"/>
                  </a:cxn>
                  <a:cxn ang="0">
                    <a:pos x="20" y="150"/>
                  </a:cxn>
                  <a:cxn ang="0">
                    <a:pos x="32" y="162"/>
                  </a:cxn>
                  <a:cxn ang="0">
                    <a:pos x="48" y="172"/>
                  </a:cxn>
                  <a:cxn ang="0">
                    <a:pos x="63" y="178"/>
                  </a:cxn>
                  <a:cxn ang="0">
                    <a:pos x="81" y="183"/>
                  </a:cxn>
                </a:cxnLst>
                <a:rect l="0" t="0" r="r" b="b"/>
                <a:pathLst>
                  <a:path w="182" h="183">
                    <a:moveTo>
                      <a:pt x="91" y="183"/>
                    </a:moveTo>
                    <a:lnTo>
                      <a:pt x="100" y="183"/>
                    </a:lnTo>
                    <a:lnTo>
                      <a:pt x="109" y="181"/>
                    </a:lnTo>
                    <a:lnTo>
                      <a:pt x="118" y="178"/>
                    </a:lnTo>
                    <a:lnTo>
                      <a:pt x="127" y="176"/>
                    </a:lnTo>
                    <a:lnTo>
                      <a:pt x="134" y="172"/>
                    </a:lnTo>
                    <a:lnTo>
                      <a:pt x="142" y="167"/>
                    </a:lnTo>
                    <a:lnTo>
                      <a:pt x="149" y="162"/>
                    </a:lnTo>
                    <a:lnTo>
                      <a:pt x="155" y="156"/>
                    </a:lnTo>
                    <a:lnTo>
                      <a:pt x="161" y="150"/>
                    </a:lnTo>
                    <a:lnTo>
                      <a:pt x="167" y="143"/>
                    </a:lnTo>
                    <a:lnTo>
                      <a:pt x="171" y="135"/>
                    </a:lnTo>
                    <a:lnTo>
                      <a:pt x="175" y="127"/>
                    </a:lnTo>
                    <a:lnTo>
                      <a:pt x="179" y="119"/>
                    </a:lnTo>
                    <a:lnTo>
                      <a:pt x="181" y="110"/>
                    </a:lnTo>
                    <a:lnTo>
                      <a:pt x="182" y="101"/>
                    </a:lnTo>
                    <a:lnTo>
                      <a:pt x="182" y="92"/>
                    </a:lnTo>
                    <a:lnTo>
                      <a:pt x="182" y="82"/>
                    </a:lnTo>
                    <a:lnTo>
                      <a:pt x="181" y="73"/>
                    </a:lnTo>
                    <a:lnTo>
                      <a:pt x="179" y="64"/>
                    </a:lnTo>
                    <a:lnTo>
                      <a:pt x="175" y="56"/>
                    </a:lnTo>
                    <a:lnTo>
                      <a:pt x="171" y="48"/>
                    </a:lnTo>
                    <a:lnTo>
                      <a:pt x="167" y="41"/>
                    </a:lnTo>
                    <a:lnTo>
                      <a:pt x="161" y="33"/>
                    </a:lnTo>
                    <a:lnTo>
                      <a:pt x="155" y="26"/>
                    </a:lnTo>
                    <a:lnTo>
                      <a:pt x="149" y="21"/>
                    </a:lnTo>
                    <a:lnTo>
                      <a:pt x="142" y="15"/>
                    </a:lnTo>
                    <a:lnTo>
                      <a:pt x="134" y="11"/>
                    </a:lnTo>
                    <a:lnTo>
                      <a:pt x="127" y="8"/>
                    </a:lnTo>
                    <a:lnTo>
                      <a:pt x="118" y="4"/>
                    </a:lnTo>
                    <a:lnTo>
                      <a:pt x="109" y="2"/>
                    </a:lnTo>
                    <a:lnTo>
                      <a:pt x="100" y="1"/>
                    </a:lnTo>
                    <a:lnTo>
                      <a:pt x="91" y="0"/>
                    </a:lnTo>
                    <a:lnTo>
                      <a:pt x="81" y="1"/>
                    </a:lnTo>
                    <a:lnTo>
                      <a:pt x="72" y="2"/>
                    </a:lnTo>
                    <a:lnTo>
                      <a:pt x="63" y="4"/>
                    </a:lnTo>
                    <a:lnTo>
                      <a:pt x="56" y="8"/>
                    </a:lnTo>
                    <a:lnTo>
                      <a:pt x="48" y="11"/>
                    </a:lnTo>
                    <a:lnTo>
                      <a:pt x="40" y="15"/>
                    </a:lnTo>
                    <a:lnTo>
                      <a:pt x="32" y="21"/>
                    </a:lnTo>
                    <a:lnTo>
                      <a:pt x="27" y="26"/>
                    </a:lnTo>
                    <a:lnTo>
                      <a:pt x="20" y="33"/>
                    </a:lnTo>
                    <a:lnTo>
                      <a:pt x="16" y="41"/>
                    </a:lnTo>
                    <a:lnTo>
                      <a:pt x="10" y="48"/>
                    </a:lnTo>
                    <a:lnTo>
                      <a:pt x="7" y="56"/>
                    </a:lnTo>
                    <a:lnTo>
                      <a:pt x="4" y="64"/>
                    </a:lnTo>
                    <a:lnTo>
                      <a:pt x="1" y="73"/>
                    </a:lnTo>
                    <a:lnTo>
                      <a:pt x="0" y="82"/>
                    </a:lnTo>
                    <a:lnTo>
                      <a:pt x="0" y="92"/>
                    </a:lnTo>
                    <a:lnTo>
                      <a:pt x="0" y="101"/>
                    </a:lnTo>
                    <a:lnTo>
                      <a:pt x="1" y="110"/>
                    </a:lnTo>
                    <a:lnTo>
                      <a:pt x="4" y="119"/>
                    </a:lnTo>
                    <a:lnTo>
                      <a:pt x="7" y="127"/>
                    </a:lnTo>
                    <a:lnTo>
                      <a:pt x="10" y="135"/>
                    </a:lnTo>
                    <a:lnTo>
                      <a:pt x="16" y="143"/>
                    </a:lnTo>
                    <a:lnTo>
                      <a:pt x="20" y="150"/>
                    </a:lnTo>
                    <a:lnTo>
                      <a:pt x="27" y="156"/>
                    </a:lnTo>
                    <a:lnTo>
                      <a:pt x="32" y="162"/>
                    </a:lnTo>
                    <a:lnTo>
                      <a:pt x="40" y="167"/>
                    </a:lnTo>
                    <a:lnTo>
                      <a:pt x="48" y="172"/>
                    </a:lnTo>
                    <a:lnTo>
                      <a:pt x="56" y="176"/>
                    </a:lnTo>
                    <a:lnTo>
                      <a:pt x="63" y="178"/>
                    </a:lnTo>
                    <a:lnTo>
                      <a:pt x="72" y="181"/>
                    </a:lnTo>
                    <a:lnTo>
                      <a:pt x="81" y="183"/>
                    </a:lnTo>
                    <a:lnTo>
                      <a:pt x="91"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9" name="Freeform 109"/>
              <p:cNvSpPr>
                <a:spLocks/>
              </p:cNvSpPr>
              <p:nvPr/>
            </p:nvSpPr>
            <p:spPr bwMode="gray">
              <a:xfrm>
                <a:off x="11698690" y="2775899"/>
                <a:ext cx="30163" cy="30163"/>
              </a:xfrm>
              <a:custGeom>
                <a:avLst/>
                <a:gdLst/>
                <a:ahLst/>
                <a:cxnLst>
                  <a:cxn ang="0">
                    <a:pos x="100" y="183"/>
                  </a:cxn>
                  <a:cxn ang="0">
                    <a:pos x="118" y="178"/>
                  </a:cxn>
                  <a:cxn ang="0">
                    <a:pos x="134" y="172"/>
                  </a:cxn>
                  <a:cxn ang="0">
                    <a:pos x="149" y="162"/>
                  </a:cxn>
                  <a:cxn ang="0">
                    <a:pos x="162" y="150"/>
                  </a:cxn>
                  <a:cxn ang="0">
                    <a:pos x="171" y="135"/>
                  </a:cxn>
                  <a:cxn ang="0">
                    <a:pos x="179" y="119"/>
                  </a:cxn>
                  <a:cxn ang="0">
                    <a:pos x="182" y="101"/>
                  </a:cxn>
                  <a:cxn ang="0">
                    <a:pos x="182" y="82"/>
                  </a:cxn>
                  <a:cxn ang="0">
                    <a:pos x="179" y="64"/>
                  </a:cxn>
                  <a:cxn ang="0">
                    <a:pos x="171" y="48"/>
                  </a:cxn>
                  <a:cxn ang="0">
                    <a:pos x="162" y="33"/>
                  </a:cxn>
                  <a:cxn ang="0">
                    <a:pos x="149" y="21"/>
                  </a:cxn>
                  <a:cxn ang="0">
                    <a:pos x="134" y="11"/>
                  </a:cxn>
                  <a:cxn ang="0">
                    <a:pos x="118" y="4"/>
                  </a:cxn>
                  <a:cxn ang="0">
                    <a:pos x="100" y="1"/>
                  </a:cxn>
                  <a:cxn ang="0">
                    <a:pos x="82" y="1"/>
                  </a:cxn>
                  <a:cxn ang="0">
                    <a:pos x="64" y="4"/>
                  </a:cxn>
                  <a:cxn ang="0">
                    <a:pos x="48" y="11"/>
                  </a:cxn>
                  <a:cxn ang="0">
                    <a:pos x="33" y="21"/>
                  </a:cxn>
                  <a:cxn ang="0">
                    <a:pos x="20" y="33"/>
                  </a:cxn>
                  <a:cxn ang="0">
                    <a:pos x="11" y="48"/>
                  </a:cxn>
                  <a:cxn ang="0">
                    <a:pos x="3" y="64"/>
                  </a:cxn>
                  <a:cxn ang="0">
                    <a:pos x="0" y="82"/>
                  </a:cxn>
                  <a:cxn ang="0">
                    <a:pos x="0" y="101"/>
                  </a:cxn>
                  <a:cxn ang="0">
                    <a:pos x="3" y="119"/>
                  </a:cxn>
                  <a:cxn ang="0">
                    <a:pos x="11" y="135"/>
                  </a:cxn>
                  <a:cxn ang="0">
                    <a:pos x="20" y="150"/>
                  </a:cxn>
                  <a:cxn ang="0">
                    <a:pos x="33" y="162"/>
                  </a:cxn>
                  <a:cxn ang="0">
                    <a:pos x="48" y="172"/>
                  </a:cxn>
                  <a:cxn ang="0">
                    <a:pos x="64" y="178"/>
                  </a:cxn>
                  <a:cxn ang="0">
                    <a:pos x="82" y="183"/>
                  </a:cxn>
                </a:cxnLst>
                <a:rect l="0" t="0" r="r" b="b"/>
                <a:pathLst>
                  <a:path w="182" h="183">
                    <a:moveTo>
                      <a:pt x="91" y="183"/>
                    </a:moveTo>
                    <a:lnTo>
                      <a:pt x="100" y="183"/>
                    </a:lnTo>
                    <a:lnTo>
                      <a:pt x="110" y="181"/>
                    </a:lnTo>
                    <a:lnTo>
                      <a:pt x="118" y="178"/>
                    </a:lnTo>
                    <a:lnTo>
                      <a:pt x="126" y="176"/>
                    </a:lnTo>
                    <a:lnTo>
                      <a:pt x="134" y="172"/>
                    </a:lnTo>
                    <a:lnTo>
                      <a:pt x="142" y="167"/>
                    </a:lnTo>
                    <a:lnTo>
                      <a:pt x="149" y="162"/>
                    </a:lnTo>
                    <a:lnTo>
                      <a:pt x="155" y="156"/>
                    </a:lnTo>
                    <a:lnTo>
                      <a:pt x="162" y="150"/>
                    </a:lnTo>
                    <a:lnTo>
                      <a:pt x="166" y="143"/>
                    </a:lnTo>
                    <a:lnTo>
                      <a:pt x="171" y="135"/>
                    </a:lnTo>
                    <a:lnTo>
                      <a:pt x="175" y="127"/>
                    </a:lnTo>
                    <a:lnTo>
                      <a:pt x="179" y="119"/>
                    </a:lnTo>
                    <a:lnTo>
                      <a:pt x="181" y="110"/>
                    </a:lnTo>
                    <a:lnTo>
                      <a:pt x="182" y="101"/>
                    </a:lnTo>
                    <a:lnTo>
                      <a:pt x="182" y="92"/>
                    </a:lnTo>
                    <a:lnTo>
                      <a:pt x="182" y="82"/>
                    </a:lnTo>
                    <a:lnTo>
                      <a:pt x="181" y="73"/>
                    </a:lnTo>
                    <a:lnTo>
                      <a:pt x="179" y="64"/>
                    </a:lnTo>
                    <a:lnTo>
                      <a:pt x="175" y="56"/>
                    </a:lnTo>
                    <a:lnTo>
                      <a:pt x="171" y="48"/>
                    </a:lnTo>
                    <a:lnTo>
                      <a:pt x="166" y="41"/>
                    </a:lnTo>
                    <a:lnTo>
                      <a:pt x="162" y="33"/>
                    </a:lnTo>
                    <a:lnTo>
                      <a:pt x="155" y="26"/>
                    </a:lnTo>
                    <a:lnTo>
                      <a:pt x="149" y="21"/>
                    </a:lnTo>
                    <a:lnTo>
                      <a:pt x="142" y="15"/>
                    </a:lnTo>
                    <a:lnTo>
                      <a:pt x="134" y="11"/>
                    </a:lnTo>
                    <a:lnTo>
                      <a:pt x="126" y="8"/>
                    </a:lnTo>
                    <a:lnTo>
                      <a:pt x="118" y="4"/>
                    </a:lnTo>
                    <a:lnTo>
                      <a:pt x="110" y="2"/>
                    </a:lnTo>
                    <a:lnTo>
                      <a:pt x="100" y="1"/>
                    </a:lnTo>
                    <a:lnTo>
                      <a:pt x="91" y="0"/>
                    </a:lnTo>
                    <a:lnTo>
                      <a:pt x="82" y="1"/>
                    </a:lnTo>
                    <a:lnTo>
                      <a:pt x="72" y="2"/>
                    </a:lnTo>
                    <a:lnTo>
                      <a:pt x="64" y="4"/>
                    </a:lnTo>
                    <a:lnTo>
                      <a:pt x="55" y="8"/>
                    </a:lnTo>
                    <a:lnTo>
                      <a:pt x="48" y="11"/>
                    </a:lnTo>
                    <a:lnTo>
                      <a:pt x="40" y="15"/>
                    </a:lnTo>
                    <a:lnTo>
                      <a:pt x="33" y="21"/>
                    </a:lnTo>
                    <a:lnTo>
                      <a:pt x="27" y="26"/>
                    </a:lnTo>
                    <a:lnTo>
                      <a:pt x="20" y="33"/>
                    </a:lnTo>
                    <a:lnTo>
                      <a:pt x="16" y="41"/>
                    </a:lnTo>
                    <a:lnTo>
                      <a:pt x="11" y="48"/>
                    </a:lnTo>
                    <a:lnTo>
                      <a:pt x="7" y="56"/>
                    </a:lnTo>
                    <a:lnTo>
                      <a:pt x="3" y="64"/>
                    </a:lnTo>
                    <a:lnTo>
                      <a:pt x="1" y="73"/>
                    </a:lnTo>
                    <a:lnTo>
                      <a:pt x="0" y="82"/>
                    </a:lnTo>
                    <a:lnTo>
                      <a:pt x="0" y="92"/>
                    </a:lnTo>
                    <a:lnTo>
                      <a:pt x="0" y="101"/>
                    </a:lnTo>
                    <a:lnTo>
                      <a:pt x="1" y="110"/>
                    </a:lnTo>
                    <a:lnTo>
                      <a:pt x="3" y="119"/>
                    </a:lnTo>
                    <a:lnTo>
                      <a:pt x="7" y="127"/>
                    </a:lnTo>
                    <a:lnTo>
                      <a:pt x="11" y="135"/>
                    </a:lnTo>
                    <a:lnTo>
                      <a:pt x="16" y="143"/>
                    </a:lnTo>
                    <a:lnTo>
                      <a:pt x="20" y="150"/>
                    </a:lnTo>
                    <a:lnTo>
                      <a:pt x="27" y="156"/>
                    </a:lnTo>
                    <a:lnTo>
                      <a:pt x="33" y="162"/>
                    </a:lnTo>
                    <a:lnTo>
                      <a:pt x="40" y="167"/>
                    </a:lnTo>
                    <a:lnTo>
                      <a:pt x="48" y="172"/>
                    </a:lnTo>
                    <a:lnTo>
                      <a:pt x="55" y="176"/>
                    </a:lnTo>
                    <a:lnTo>
                      <a:pt x="64" y="178"/>
                    </a:lnTo>
                    <a:lnTo>
                      <a:pt x="72" y="181"/>
                    </a:lnTo>
                    <a:lnTo>
                      <a:pt x="82" y="183"/>
                    </a:lnTo>
                    <a:lnTo>
                      <a:pt x="91"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0" name="Freeform 110"/>
              <p:cNvSpPr>
                <a:spLocks/>
              </p:cNvSpPr>
              <p:nvPr/>
            </p:nvSpPr>
            <p:spPr bwMode="gray">
              <a:xfrm>
                <a:off x="11739965" y="2775899"/>
                <a:ext cx="28575" cy="30163"/>
              </a:xfrm>
              <a:custGeom>
                <a:avLst/>
                <a:gdLst/>
                <a:ahLst/>
                <a:cxnLst>
                  <a:cxn ang="0">
                    <a:pos x="101" y="183"/>
                  </a:cxn>
                  <a:cxn ang="0">
                    <a:pos x="118" y="178"/>
                  </a:cxn>
                  <a:cxn ang="0">
                    <a:pos x="134" y="172"/>
                  </a:cxn>
                  <a:cxn ang="0">
                    <a:pos x="148" y="162"/>
                  </a:cxn>
                  <a:cxn ang="0">
                    <a:pos x="162" y="150"/>
                  </a:cxn>
                  <a:cxn ang="0">
                    <a:pos x="172" y="135"/>
                  </a:cxn>
                  <a:cxn ang="0">
                    <a:pos x="178" y="119"/>
                  </a:cxn>
                  <a:cxn ang="0">
                    <a:pos x="182" y="101"/>
                  </a:cxn>
                  <a:cxn ang="0">
                    <a:pos x="182" y="82"/>
                  </a:cxn>
                  <a:cxn ang="0">
                    <a:pos x="178" y="64"/>
                  </a:cxn>
                  <a:cxn ang="0">
                    <a:pos x="172" y="48"/>
                  </a:cxn>
                  <a:cxn ang="0">
                    <a:pos x="162" y="33"/>
                  </a:cxn>
                  <a:cxn ang="0">
                    <a:pos x="148" y="21"/>
                  </a:cxn>
                  <a:cxn ang="0">
                    <a:pos x="134" y="11"/>
                  </a:cxn>
                  <a:cxn ang="0">
                    <a:pos x="118" y="4"/>
                  </a:cxn>
                  <a:cxn ang="0">
                    <a:pos x="101" y="1"/>
                  </a:cxn>
                  <a:cxn ang="0">
                    <a:pos x="82" y="1"/>
                  </a:cxn>
                  <a:cxn ang="0">
                    <a:pos x="64" y="4"/>
                  </a:cxn>
                  <a:cxn ang="0">
                    <a:pos x="48" y="11"/>
                  </a:cxn>
                  <a:cxn ang="0">
                    <a:pos x="33" y="21"/>
                  </a:cxn>
                  <a:cxn ang="0">
                    <a:pos x="21" y="33"/>
                  </a:cxn>
                  <a:cxn ang="0">
                    <a:pos x="11" y="48"/>
                  </a:cxn>
                  <a:cxn ang="0">
                    <a:pos x="3" y="64"/>
                  </a:cxn>
                  <a:cxn ang="0">
                    <a:pos x="0" y="82"/>
                  </a:cxn>
                  <a:cxn ang="0">
                    <a:pos x="0" y="101"/>
                  </a:cxn>
                  <a:cxn ang="0">
                    <a:pos x="3" y="119"/>
                  </a:cxn>
                  <a:cxn ang="0">
                    <a:pos x="11" y="135"/>
                  </a:cxn>
                  <a:cxn ang="0">
                    <a:pos x="21" y="150"/>
                  </a:cxn>
                  <a:cxn ang="0">
                    <a:pos x="33" y="162"/>
                  </a:cxn>
                  <a:cxn ang="0">
                    <a:pos x="48" y="172"/>
                  </a:cxn>
                  <a:cxn ang="0">
                    <a:pos x="64" y="178"/>
                  </a:cxn>
                  <a:cxn ang="0">
                    <a:pos x="82" y="183"/>
                  </a:cxn>
                </a:cxnLst>
                <a:rect l="0" t="0" r="r" b="b"/>
                <a:pathLst>
                  <a:path w="183" h="183">
                    <a:moveTo>
                      <a:pt x="91" y="183"/>
                    </a:moveTo>
                    <a:lnTo>
                      <a:pt x="101" y="183"/>
                    </a:lnTo>
                    <a:lnTo>
                      <a:pt x="110" y="181"/>
                    </a:lnTo>
                    <a:lnTo>
                      <a:pt x="118" y="178"/>
                    </a:lnTo>
                    <a:lnTo>
                      <a:pt x="126" y="176"/>
                    </a:lnTo>
                    <a:lnTo>
                      <a:pt x="134" y="172"/>
                    </a:lnTo>
                    <a:lnTo>
                      <a:pt x="142" y="167"/>
                    </a:lnTo>
                    <a:lnTo>
                      <a:pt x="148" y="162"/>
                    </a:lnTo>
                    <a:lnTo>
                      <a:pt x="155" y="156"/>
                    </a:lnTo>
                    <a:lnTo>
                      <a:pt x="162" y="150"/>
                    </a:lnTo>
                    <a:lnTo>
                      <a:pt x="166" y="143"/>
                    </a:lnTo>
                    <a:lnTo>
                      <a:pt x="172" y="135"/>
                    </a:lnTo>
                    <a:lnTo>
                      <a:pt x="175" y="127"/>
                    </a:lnTo>
                    <a:lnTo>
                      <a:pt x="178" y="119"/>
                    </a:lnTo>
                    <a:lnTo>
                      <a:pt x="181" y="110"/>
                    </a:lnTo>
                    <a:lnTo>
                      <a:pt x="182" y="101"/>
                    </a:lnTo>
                    <a:lnTo>
                      <a:pt x="183" y="92"/>
                    </a:lnTo>
                    <a:lnTo>
                      <a:pt x="182" y="82"/>
                    </a:lnTo>
                    <a:lnTo>
                      <a:pt x="181" y="73"/>
                    </a:lnTo>
                    <a:lnTo>
                      <a:pt x="178" y="64"/>
                    </a:lnTo>
                    <a:lnTo>
                      <a:pt x="175" y="56"/>
                    </a:lnTo>
                    <a:lnTo>
                      <a:pt x="172" y="48"/>
                    </a:lnTo>
                    <a:lnTo>
                      <a:pt x="166" y="41"/>
                    </a:lnTo>
                    <a:lnTo>
                      <a:pt x="162" y="33"/>
                    </a:lnTo>
                    <a:lnTo>
                      <a:pt x="155" y="26"/>
                    </a:lnTo>
                    <a:lnTo>
                      <a:pt x="148" y="21"/>
                    </a:lnTo>
                    <a:lnTo>
                      <a:pt x="142" y="15"/>
                    </a:lnTo>
                    <a:lnTo>
                      <a:pt x="134" y="11"/>
                    </a:lnTo>
                    <a:lnTo>
                      <a:pt x="126" y="8"/>
                    </a:lnTo>
                    <a:lnTo>
                      <a:pt x="118" y="4"/>
                    </a:lnTo>
                    <a:lnTo>
                      <a:pt x="110" y="2"/>
                    </a:lnTo>
                    <a:lnTo>
                      <a:pt x="101" y="1"/>
                    </a:lnTo>
                    <a:lnTo>
                      <a:pt x="91" y="0"/>
                    </a:lnTo>
                    <a:lnTo>
                      <a:pt x="82" y="1"/>
                    </a:lnTo>
                    <a:lnTo>
                      <a:pt x="73" y="2"/>
                    </a:lnTo>
                    <a:lnTo>
                      <a:pt x="64" y="4"/>
                    </a:lnTo>
                    <a:lnTo>
                      <a:pt x="55" y="8"/>
                    </a:lnTo>
                    <a:lnTo>
                      <a:pt x="48" y="11"/>
                    </a:lnTo>
                    <a:lnTo>
                      <a:pt x="40" y="15"/>
                    </a:lnTo>
                    <a:lnTo>
                      <a:pt x="33" y="21"/>
                    </a:lnTo>
                    <a:lnTo>
                      <a:pt x="26" y="26"/>
                    </a:lnTo>
                    <a:lnTo>
                      <a:pt x="21" y="33"/>
                    </a:lnTo>
                    <a:lnTo>
                      <a:pt x="15" y="41"/>
                    </a:lnTo>
                    <a:lnTo>
                      <a:pt x="11" y="48"/>
                    </a:lnTo>
                    <a:lnTo>
                      <a:pt x="6" y="56"/>
                    </a:lnTo>
                    <a:lnTo>
                      <a:pt x="3" y="64"/>
                    </a:lnTo>
                    <a:lnTo>
                      <a:pt x="1" y="73"/>
                    </a:lnTo>
                    <a:lnTo>
                      <a:pt x="0" y="82"/>
                    </a:lnTo>
                    <a:lnTo>
                      <a:pt x="0" y="92"/>
                    </a:lnTo>
                    <a:lnTo>
                      <a:pt x="0" y="101"/>
                    </a:lnTo>
                    <a:lnTo>
                      <a:pt x="1" y="110"/>
                    </a:lnTo>
                    <a:lnTo>
                      <a:pt x="3" y="119"/>
                    </a:lnTo>
                    <a:lnTo>
                      <a:pt x="6" y="127"/>
                    </a:lnTo>
                    <a:lnTo>
                      <a:pt x="11" y="135"/>
                    </a:lnTo>
                    <a:lnTo>
                      <a:pt x="15" y="143"/>
                    </a:lnTo>
                    <a:lnTo>
                      <a:pt x="21" y="150"/>
                    </a:lnTo>
                    <a:lnTo>
                      <a:pt x="26" y="156"/>
                    </a:lnTo>
                    <a:lnTo>
                      <a:pt x="33" y="162"/>
                    </a:lnTo>
                    <a:lnTo>
                      <a:pt x="40" y="167"/>
                    </a:lnTo>
                    <a:lnTo>
                      <a:pt x="48" y="172"/>
                    </a:lnTo>
                    <a:lnTo>
                      <a:pt x="55" y="176"/>
                    </a:lnTo>
                    <a:lnTo>
                      <a:pt x="64" y="178"/>
                    </a:lnTo>
                    <a:lnTo>
                      <a:pt x="73" y="181"/>
                    </a:lnTo>
                    <a:lnTo>
                      <a:pt x="82" y="183"/>
                    </a:lnTo>
                    <a:lnTo>
                      <a:pt x="91"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1" name="Freeform 111"/>
              <p:cNvSpPr>
                <a:spLocks/>
              </p:cNvSpPr>
              <p:nvPr/>
            </p:nvSpPr>
            <p:spPr bwMode="gray">
              <a:xfrm>
                <a:off x="11779653" y="2775899"/>
                <a:ext cx="28575" cy="30163"/>
              </a:xfrm>
              <a:custGeom>
                <a:avLst/>
                <a:gdLst/>
                <a:ahLst/>
                <a:cxnLst>
                  <a:cxn ang="0">
                    <a:pos x="101" y="183"/>
                  </a:cxn>
                  <a:cxn ang="0">
                    <a:pos x="118" y="178"/>
                  </a:cxn>
                  <a:cxn ang="0">
                    <a:pos x="134" y="172"/>
                  </a:cxn>
                  <a:cxn ang="0">
                    <a:pos x="149" y="162"/>
                  </a:cxn>
                  <a:cxn ang="0">
                    <a:pos x="162" y="150"/>
                  </a:cxn>
                  <a:cxn ang="0">
                    <a:pos x="172" y="135"/>
                  </a:cxn>
                  <a:cxn ang="0">
                    <a:pos x="178" y="119"/>
                  </a:cxn>
                  <a:cxn ang="0">
                    <a:pos x="182" y="101"/>
                  </a:cxn>
                  <a:cxn ang="0">
                    <a:pos x="182" y="82"/>
                  </a:cxn>
                  <a:cxn ang="0">
                    <a:pos x="178" y="64"/>
                  </a:cxn>
                  <a:cxn ang="0">
                    <a:pos x="172" y="48"/>
                  </a:cxn>
                  <a:cxn ang="0">
                    <a:pos x="162" y="33"/>
                  </a:cxn>
                  <a:cxn ang="0">
                    <a:pos x="149" y="21"/>
                  </a:cxn>
                  <a:cxn ang="0">
                    <a:pos x="134" y="11"/>
                  </a:cxn>
                  <a:cxn ang="0">
                    <a:pos x="118" y="4"/>
                  </a:cxn>
                  <a:cxn ang="0">
                    <a:pos x="101" y="1"/>
                  </a:cxn>
                  <a:cxn ang="0">
                    <a:pos x="82" y="1"/>
                  </a:cxn>
                  <a:cxn ang="0">
                    <a:pos x="64" y="4"/>
                  </a:cxn>
                  <a:cxn ang="0">
                    <a:pos x="47" y="11"/>
                  </a:cxn>
                  <a:cxn ang="0">
                    <a:pos x="33" y="21"/>
                  </a:cxn>
                  <a:cxn ang="0">
                    <a:pos x="21" y="33"/>
                  </a:cxn>
                  <a:cxn ang="0">
                    <a:pos x="11" y="48"/>
                  </a:cxn>
                  <a:cxn ang="0">
                    <a:pos x="4" y="64"/>
                  </a:cxn>
                  <a:cxn ang="0">
                    <a:pos x="0" y="82"/>
                  </a:cxn>
                  <a:cxn ang="0">
                    <a:pos x="0" y="101"/>
                  </a:cxn>
                  <a:cxn ang="0">
                    <a:pos x="4" y="119"/>
                  </a:cxn>
                  <a:cxn ang="0">
                    <a:pos x="11" y="135"/>
                  </a:cxn>
                  <a:cxn ang="0">
                    <a:pos x="21" y="150"/>
                  </a:cxn>
                  <a:cxn ang="0">
                    <a:pos x="33" y="162"/>
                  </a:cxn>
                  <a:cxn ang="0">
                    <a:pos x="47" y="172"/>
                  </a:cxn>
                  <a:cxn ang="0">
                    <a:pos x="64" y="178"/>
                  </a:cxn>
                  <a:cxn ang="0">
                    <a:pos x="82" y="183"/>
                  </a:cxn>
                </a:cxnLst>
                <a:rect l="0" t="0" r="r" b="b"/>
                <a:pathLst>
                  <a:path w="183" h="183">
                    <a:moveTo>
                      <a:pt x="91" y="183"/>
                    </a:moveTo>
                    <a:lnTo>
                      <a:pt x="101" y="183"/>
                    </a:lnTo>
                    <a:lnTo>
                      <a:pt x="109" y="181"/>
                    </a:lnTo>
                    <a:lnTo>
                      <a:pt x="118" y="178"/>
                    </a:lnTo>
                    <a:lnTo>
                      <a:pt x="126" y="176"/>
                    </a:lnTo>
                    <a:lnTo>
                      <a:pt x="134" y="172"/>
                    </a:lnTo>
                    <a:lnTo>
                      <a:pt x="142" y="167"/>
                    </a:lnTo>
                    <a:lnTo>
                      <a:pt x="149" y="162"/>
                    </a:lnTo>
                    <a:lnTo>
                      <a:pt x="156" y="156"/>
                    </a:lnTo>
                    <a:lnTo>
                      <a:pt x="162" y="150"/>
                    </a:lnTo>
                    <a:lnTo>
                      <a:pt x="167" y="143"/>
                    </a:lnTo>
                    <a:lnTo>
                      <a:pt x="172" y="135"/>
                    </a:lnTo>
                    <a:lnTo>
                      <a:pt x="175" y="127"/>
                    </a:lnTo>
                    <a:lnTo>
                      <a:pt x="178" y="119"/>
                    </a:lnTo>
                    <a:lnTo>
                      <a:pt x="180" y="110"/>
                    </a:lnTo>
                    <a:lnTo>
                      <a:pt x="182" y="101"/>
                    </a:lnTo>
                    <a:lnTo>
                      <a:pt x="183" y="92"/>
                    </a:lnTo>
                    <a:lnTo>
                      <a:pt x="182" y="82"/>
                    </a:lnTo>
                    <a:lnTo>
                      <a:pt x="180" y="73"/>
                    </a:lnTo>
                    <a:lnTo>
                      <a:pt x="178" y="64"/>
                    </a:lnTo>
                    <a:lnTo>
                      <a:pt x="175" y="56"/>
                    </a:lnTo>
                    <a:lnTo>
                      <a:pt x="172" y="48"/>
                    </a:lnTo>
                    <a:lnTo>
                      <a:pt x="167" y="41"/>
                    </a:lnTo>
                    <a:lnTo>
                      <a:pt x="162" y="33"/>
                    </a:lnTo>
                    <a:lnTo>
                      <a:pt x="156" y="26"/>
                    </a:lnTo>
                    <a:lnTo>
                      <a:pt x="149" y="21"/>
                    </a:lnTo>
                    <a:lnTo>
                      <a:pt x="142" y="15"/>
                    </a:lnTo>
                    <a:lnTo>
                      <a:pt x="134" y="11"/>
                    </a:lnTo>
                    <a:lnTo>
                      <a:pt x="126" y="8"/>
                    </a:lnTo>
                    <a:lnTo>
                      <a:pt x="118" y="4"/>
                    </a:lnTo>
                    <a:lnTo>
                      <a:pt x="109" y="2"/>
                    </a:lnTo>
                    <a:lnTo>
                      <a:pt x="101" y="1"/>
                    </a:lnTo>
                    <a:lnTo>
                      <a:pt x="91" y="0"/>
                    </a:lnTo>
                    <a:lnTo>
                      <a:pt x="82" y="1"/>
                    </a:lnTo>
                    <a:lnTo>
                      <a:pt x="73" y="2"/>
                    </a:lnTo>
                    <a:lnTo>
                      <a:pt x="64" y="4"/>
                    </a:lnTo>
                    <a:lnTo>
                      <a:pt x="55" y="8"/>
                    </a:lnTo>
                    <a:lnTo>
                      <a:pt x="47" y="11"/>
                    </a:lnTo>
                    <a:lnTo>
                      <a:pt x="40" y="15"/>
                    </a:lnTo>
                    <a:lnTo>
                      <a:pt x="33" y="21"/>
                    </a:lnTo>
                    <a:lnTo>
                      <a:pt x="26" y="26"/>
                    </a:lnTo>
                    <a:lnTo>
                      <a:pt x="21" y="33"/>
                    </a:lnTo>
                    <a:lnTo>
                      <a:pt x="15" y="41"/>
                    </a:lnTo>
                    <a:lnTo>
                      <a:pt x="11" y="48"/>
                    </a:lnTo>
                    <a:lnTo>
                      <a:pt x="6" y="56"/>
                    </a:lnTo>
                    <a:lnTo>
                      <a:pt x="4" y="64"/>
                    </a:lnTo>
                    <a:lnTo>
                      <a:pt x="2" y="73"/>
                    </a:lnTo>
                    <a:lnTo>
                      <a:pt x="0" y="82"/>
                    </a:lnTo>
                    <a:lnTo>
                      <a:pt x="0" y="92"/>
                    </a:lnTo>
                    <a:lnTo>
                      <a:pt x="0" y="101"/>
                    </a:lnTo>
                    <a:lnTo>
                      <a:pt x="2" y="110"/>
                    </a:lnTo>
                    <a:lnTo>
                      <a:pt x="4" y="119"/>
                    </a:lnTo>
                    <a:lnTo>
                      <a:pt x="6" y="127"/>
                    </a:lnTo>
                    <a:lnTo>
                      <a:pt x="11" y="135"/>
                    </a:lnTo>
                    <a:lnTo>
                      <a:pt x="15" y="143"/>
                    </a:lnTo>
                    <a:lnTo>
                      <a:pt x="21" y="150"/>
                    </a:lnTo>
                    <a:lnTo>
                      <a:pt x="26" y="156"/>
                    </a:lnTo>
                    <a:lnTo>
                      <a:pt x="33" y="162"/>
                    </a:lnTo>
                    <a:lnTo>
                      <a:pt x="40" y="167"/>
                    </a:lnTo>
                    <a:lnTo>
                      <a:pt x="47" y="172"/>
                    </a:lnTo>
                    <a:lnTo>
                      <a:pt x="55" y="176"/>
                    </a:lnTo>
                    <a:lnTo>
                      <a:pt x="64" y="178"/>
                    </a:lnTo>
                    <a:lnTo>
                      <a:pt x="73" y="181"/>
                    </a:lnTo>
                    <a:lnTo>
                      <a:pt x="82" y="183"/>
                    </a:lnTo>
                    <a:lnTo>
                      <a:pt x="91"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2" name="Freeform 112"/>
              <p:cNvSpPr>
                <a:spLocks/>
              </p:cNvSpPr>
              <p:nvPr/>
            </p:nvSpPr>
            <p:spPr bwMode="gray">
              <a:xfrm>
                <a:off x="12235265" y="2963224"/>
                <a:ext cx="203200" cy="34925"/>
              </a:xfrm>
              <a:custGeom>
                <a:avLst/>
                <a:gdLst/>
                <a:ahLst/>
                <a:cxnLst>
                  <a:cxn ang="0">
                    <a:pos x="1170" y="0"/>
                  </a:cxn>
                  <a:cxn ang="0">
                    <a:pos x="1192" y="2"/>
                  </a:cxn>
                  <a:cxn ang="0">
                    <a:pos x="1212" y="9"/>
                  </a:cxn>
                  <a:cxn ang="0">
                    <a:pos x="1231" y="19"/>
                  </a:cxn>
                  <a:cxn ang="0">
                    <a:pos x="1246" y="32"/>
                  </a:cxn>
                  <a:cxn ang="0">
                    <a:pos x="1259" y="48"/>
                  </a:cxn>
                  <a:cxn ang="0">
                    <a:pos x="1271" y="66"/>
                  </a:cxn>
                  <a:cxn ang="0">
                    <a:pos x="1276" y="86"/>
                  </a:cxn>
                  <a:cxn ang="0">
                    <a:pos x="1278" y="109"/>
                  </a:cxn>
                  <a:cxn ang="0">
                    <a:pos x="1276" y="131"/>
                  </a:cxn>
                  <a:cxn ang="0">
                    <a:pos x="1271" y="151"/>
                  </a:cxn>
                  <a:cxn ang="0">
                    <a:pos x="1259" y="170"/>
                  </a:cxn>
                  <a:cxn ang="0">
                    <a:pos x="1246" y="185"/>
                  </a:cxn>
                  <a:cxn ang="0">
                    <a:pos x="1231" y="198"/>
                  </a:cxn>
                  <a:cxn ang="0">
                    <a:pos x="1212" y="209"/>
                  </a:cxn>
                  <a:cxn ang="0">
                    <a:pos x="1192" y="215"/>
                  </a:cxn>
                  <a:cxn ang="0">
                    <a:pos x="1170" y="217"/>
                  </a:cxn>
                  <a:cxn ang="0">
                    <a:pos x="97" y="217"/>
                  </a:cxn>
                  <a:cxn ang="0">
                    <a:pos x="76" y="213"/>
                  </a:cxn>
                  <a:cxn ang="0">
                    <a:pos x="56" y="204"/>
                  </a:cxn>
                  <a:cxn ang="0">
                    <a:pos x="40" y="193"/>
                  </a:cxn>
                  <a:cxn ang="0">
                    <a:pos x="24" y="177"/>
                  </a:cxn>
                  <a:cxn ang="0">
                    <a:pos x="13" y="161"/>
                  </a:cxn>
                  <a:cxn ang="0">
                    <a:pos x="4" y="141"/>
                  </a:cxn>
                  <a:cxn ang="0">
                    <a:pos x="0" y="120"/>
                  </a:cxn>
                  <a:cxn ang="0">
                    <a:pos x="0" y="97"/>
                  </a:cxn>
                  <a:cxn ang="0">
                    <a:pos x="4" y="76"/>
                  </a:cxn>
                  <a:cxn ang="0">
                    <a:pos x="13" y="56"/>
                  </a:cxn>
                  <a:cxn ang="0">
                    <a:pos x="24" y="40"/>
                  </a:cxn>
                  <a:cxn ang="0">
                    <a:pos x="40" y="24"/>
                  </a:cxn>
                  <a:cxn ang="0">
                    <a:pos x="56" y="13"/>
                  </a:cxn>
                  <a:cxn ang="0">
                    <a:pos x="76" y="4"/>
                  </a:cxn>
                  <a:cxn ang="0">
                    <a:pos x="97" y="0"/>
                  </a:cxn>
                </a:cxnLst>
                <a:rect l="0" t="0" r="r" b="b"/>
                <a:pathLst>
                  <a:path w="1278" h="217">
                    <a:moveTo>
                      <a:pt x="108" y="0"/>
                    </a:moveTo>
                    <a:lnTo>
                      <a:pt x="1170" y="0"/>
                    </a:lnTo>
                    <a:lnTo>
                      <a:pt x="1181" y="0"/>
                    </a:lnTo>
                    <a:lnTo>
                      <a:pt x="1192" y="2"/>
                    </a:lnTo>
                    <a:lnTo>
                      <a:pt x="1202" y="4"/>
                    </a:lnTo>
                    <a:lnTo>
                      <a:pt x="1212" y="9"/>
                    </a:lnTo>
                    <a:lnTo>
                      <a:pt x="1222" y="13"/>
                    </a:lnTo>
                    <a:lnTo>
                      <a:pt x="1231" y="19"/>
                    </a:lnTo>
                    <a:lnTo>
                      <a:pt x="1238" y="24"/>
                    </a:lnTo>
                    <a:lnTo>
                      <a:pt x="1246" y="32"/>
                    </a:lnTo>
                    <a:lnTo>
                      <a:pt x="1254" y="40"/>
                    </a:lnTo>
                    <a:lnTo>
                      <a:pt x="1259" y="48"/>
                    </a:lnTo>
                    <a:lnTo>
                      <a:pt x="1265" y="56"/>
                    </a:lnTo>
                    <a:lnTo>
                      <a:pt x="1271" y="66"/>
                    </a:lnTo>
                    <a:lnTo>
                      <a:pt x="1274" y="76"/>
                    </a:lnTo>
                    <a:lnTo>
                      <a:pt x="1276" y="86"/>
                    </a:lnTo>
                    <a:lnTo>
                      <a:pt x="1278" y="97"/>
                    </a:lnTo>
                    <a:lnTo>
                      <a:pt x="1278" y="109"/>
                    </a:lnTo>
                    <a:lnTo>
                      <a:pt x="1278" y="120"/>
                    </a:lnTo>
                    <a:lnTo>
                      <a:pt x="1276" y="131"/>
                    </a:lnTo>
                    <a:lnTo>
                      <a:pt x="1274" y="141"/>
                    </a:lnTo>
                    <a:lnTo>
                      <a:pt x="1271" y="151"/>
                    </a:lnTo>
                    <a:lnTo>
                      <a:pt x="1265" y="161"/>
                    </a:lnTo>
                    <a:lnTo>
                      <a:pt x="1259" y="170"/>
                    </a:lnTo>
                    <a:lnTo>
                      <a:pt x="1254" y="177"/>
                    </a:lnTo>
                    <a:lnTo>
                      <a:pt x="1246" y="185"/>
                    </a:lnTo>
                    <a:lnTo>
                      <a:pt x="1238" y="193"/>
                    </a:lnTo>
                    <a:lnTo>
                      <a:pt x="1231" y="198"/>
                    </a:lnTo>
                    <a:lnTo>
                      <a:pt x="1222" y="204"/>
                    </a:lnTo>
                    <a:lnTo>
                      <a:pt x="1212" y="209"/>
                    </a:lnTo>
                    <a:lnTo>
                      <a:pt x="1202" y="213"/>
                    </a:lnTo>
                    <a:lnTo>
                      <a:pt x="1192" y="215"/>
                    </a:lnTo>
                    <a:lnTo>
                      <a:pt x="1181" y="217"/>
                    </a:lnTo>
                    <a:lnTo>
                      <a:pt x="1170" y="217"/>
                    </a:lnTo>
                    <a:lnTo>
                      <a:pt x="108" y="217"/>
                    </a:lnTo>
                    <a:lnTo>
                      <a:pt x="97" y="217"/>
                    </a:lnTo>
                    <a:lnTo>
                      <a:pt x="86" y="215"/>
                    </a:lnTo>
                    <a:lnTo>
                      <a:pt x="76" y="213"/>
                    </a:lnTo>
                    <a:lnTo>
                      <a:pt x="66" y="209"/>
                    </a:lnTo>
                    <a:lnTo>
                      <a:pt x="56" y="204"/>
                    </a:lnTo>
                    <a:lnTo>
                      <a:pt x="47" y="198"/>
                    </a:lnTo>
                    <a:lnTo>
                      <a:pt x="40" y="193"/>
                    </a:lnTo>
                    <a:lnTo>
                      <a:pt x="32" y="185"/>
                    </a:lnTo>
                    <a:lnTo>
                      <a:pt x="24" y="177"/>
                    </a:lnTo>
                    <a:lnTo>
                      <a:pt x="19" y="170"/>
                    </a:lnTo>
                    <a:lnTo>
                      <a:pt x="13" y="161"/>
                    </a:lnTo>
                    <a:lnTo>
                      <a:pt x="9" y="151"/>
                    </a:lnTo>
                    <a:lnTo>
                      <a:pt x="4" y="141"/>
                    </a:lnTo>
                    <a:lnTo>
                      <a:pt x="2" y="131"/>
                    </a:lnTo>
                    <a:lnTo>
                      <a:pt x="0" y="120"/>
                    </a:lnTo>
                    <a:lnTo>
                      <a:pt x="0" y="109"/>
                    </a:lnTo>
                    <a:lnTo>
                      <a:pt x="0" y="97"/>
                    </a:lnTo>
                    <a:lnTo>
                      <a:pt x="2" y="86"/>
                    </a:lnTo>
                    <a:lnTo>
                      <a:pt x="4" y="76"/>
                    </a:lnTo>
                    <a:lnTo>
                      <a:pt x="9" y="66"/>
                    </a:lnTo>
                    <a:lnTo>
                      <a:pt x="13" y="56"/>
                    </a:lnTo>
                    <a:lnTo>
                      <a:pt x="19" y="48"/>
                    </a:lnTo>
                    <a:lnTo>
                      <a:pt x="24" y="40"/>
                    </a:lnTo>
                    <a:lnTo>
                      <a:pt x="32" y="32"/>
                    </a:lnTo>
                    <a:lnTo>
                      <a:pt x="40" y="24"/>
                    </a:lnTo>
                    <a:lnTo>
                      <a:pt x="47" y="19"/>
                    </a:lnTo>
                    <a:lnTo>
                      <a:pt x="56" y="13"/>
                    </a:lnTo>
                    <a:lnTo>
                      <a:pt x="66" y="9"/>
                    </a:lnTo>
                    <a:lnTo>
                      <a:pt x="76" y="4"/>
                    </a:lnTo>
                    <a:lnTo>
                      <a:pt x="86" y="2"/>
                    </a:lnTo>
                    <a:lnTo>
                      <a:pt x="97" y="0"/>
                    </a:lnTo>
                    <a:lnTo>
                      <a:pt x="108" y="0"/>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3" name="Freeform 113"/>
              <p:cNvSpPr>
                <a:spLocks/>
              </p:cNvSpPr>
              <p:nvPr/>
            </p:nvSpPr>
            <p:spPr bwMode="gray">
              <a:xfrm>
                <a:off x="11619315" y="2964812"/>
                <a:ext cx="28575" cy="28575"/>
              </a:xfrm>
              <a:custGeom>
                <a:avLst/>
                <a:gdLst/>
                <a:ahLst/>
                <a:cxnLst>
                  <a:cxn ang="0">
                    <a:pos x="101" y="182"/>
                  </a:cxn>
                  <a:cxn ang="0">
                    <a:pos x="119" y="179"/>
                  </a:cxn>
                  <a:cxn ang="0">
                    <a:pos x="136" y="172"/>
                  </a:cxn>
                  <a:cxn ang="0">
                    <a:pos x="150" y="162"/>
                  </a:cxn>
                  <a:cxn ang="0">
                    <a:pos x="162" y="150"/>
                  </a:cxn>
                  <a:cxn ang="0">
                    <a:pos x="172" y="136"/>
                  </a:cxn>
                  <a:cxn ang="0">
                    <a:pos x="179" y="119"/>
                  </a:cxn>
                  <a:cxn ang="0">
                    <a:pos x="183" y="101"/>
                  </a:cxn>
                  <a:cxn ang="0">
                    <a:pos x="183" y="83"/>
                  </a:cxn>
                  <a:cxn ang="0">
                    <a:pos x="179" y="65"/>
                  </a:cxn>
                  <a:cxn ang="0">
                    <a:pos x="172" y="48"/>
                  </a:cxn>
                  <a:cxn ang="0">
                    <a:pos x="162" y="34"/>
                  </a:cxn>
                  <a:cxn ang="0">
                    <a:pos x="150" y="22"/>
                  </a:cxn>
                  <a:cxn ang="0">
                    <a:pos x="136" y="12"/>
                  </a:cxn>
                  <a:cxn ang="0">
                    <a:pos x="119" y="5"/>
                  </a:cxn>
                  <a:cxn ang="0">
                    <a:pos x="101" y="2"/>
                  </a:cxn>
                  <a:cxn ang="0">
                    <a:pos x="82" y="2"/>
                  </a:cxn>
                  <a:cxn ang="0">
                    <a:pos x="65" y="5"/>
                  </a:cxn>
                  <a:cxn ang="0">
                    <a:pos x="49" y="12"/>
                  </a:cxn>
                  <a:cxn ang="0">
                    <a:pos x="34" y="22"/>
                  </a:cxn>
                  <a:cxn ang="0">
                    <a:pos x="21" y="34"/>
                  </a:cxn>
                  <a:cxn ang="0">
                    <a:pos x="11" y="48"/>
                  </a:cxn>
                  <a:cxn ang="0">
                    <a:pos x="5" y="65"/>
                  </a:cxn>
                  <a:cxn ang="0">
                    <a:pos x="1" y="83"/>
                  </a:cxn>
                  <a:cxn ang="0">
                    <a:pos x="1" y="101"/>
                  </a:cxn>
                  <a:cxn ang="0">
                    <a:pos x="5" y="119"/>
                  </a:cxn>
                  <a:cxn ang="0">
                    <a:pos x="11" y="136"/>
                  </a:cxn>
                  <a:cxn ang="0">
                    <a:pos x="21" y="150"/>
                  </a:cxn>
                  <a:cxn ang="0">
                    <a:pos x="34" y="162"/>
                  </a:cxn>
                  <a:cxn ang="0">
                    <a:pos x="49" y="172"/>
                  </a:cxn>
                  <a:cxn ang="0">
                    <a:pos x="65" y="179"/>
                  </a:cxn>
                  <a:cxn ang="0">
                    <a:pos x="82" y="182"/>
                  </a:cxn>
                </a:cxnLst>
                <a:rect l="0" t="0" r="r" b="b"/>
                <a:pathLst>
                  <a:path w="183" h="184">
                    <a:moveTo>
                      <a:pt x="92" y="184"/>
                    </a:moveTo>
                    <a:lnTo>
                      <a:pt x="101" y="182"/>
                    </a:lnTo>
                    <a:lnTo>
                      <a:pt x="110" y="181"/>
                    </a:lnTo>
                    <a:lnTo>
                      <a:pt x="119" y="179"/>
                    </a:lnTo>
                    <a:lnTo>
                      <a:pt x="128" y="176"/>
                    </a:lnTo>
                    <a:lnTo>
                      <a:pt x="136" y="172"/>
                    </a:lnTo>
                    <a:lnTo>
                      <a:pt x="143" y="168"/>
                    </a:lnTo>
                    <a:lnTo>
                      <a:pt x="150" y="162"/>
                    </a:lnTo>
                    <a:lnTo>
                      <a:pt x="157" y="157"/>
                    </a:lnTo>
                    <a:lnTo>
                      <a:pt x="162" y="150"/>
                    </a:lnTo>
                    <a:lnTo>
                      <a:pt x="168" y="144"/>
                    </a:lnTo>
                    <a:lnTo>
                      <a:pt x="172" y="136"/>
                    </a:lnTo>
                    <a:lnTo>
                      <a:pt x="177" y="128"/>
                    </a:lnTo>
                    <a:lnTo>
                      <a:pt x="179" y="119"/>
                    </a:lnTo>
                    <a:lnTo>
                      <a:pt x="181" y="110"/>
                    </a:lnTo>
                    <a:lnTo>
                      <a:pt x="183" y="101"/>
                    </a:lnTo>
                    <a:lnTo>
                      <a:pt x="183" y="93"/>
                    </a:lnTo>
                    <a:lnTo>
                      <a:pt x="183" y="83"/>
                    </a:lnTo>
                    <a:lnTo>
                      <a:pt x="181" y="74"/>
                    </a:lnTo>
                    <a:lnTo>
                      <a:pt x="179" y="65"/>
                    </a:lnTo>
                    <a:lnTo>
                      <a:pt x="177" y="57"/>
                    </a:lnTo>
                    <a:lnTo>
                      <a:pt x="172" y="48"/>
                    </a:lnTo>
                    <a:lnTo>
                      <a:pt x="168" y="42"/>
                    </a:lnTo>
                    <a:lnTo>
                      <a:pt x="162" y="34"/>
                    </a:lnTo>
                    <a:lnTo>
                      <a:pt x="157" y="27"/>
                    </a:lnTo>
                    <a:lnTo>
                      <a:pt x="150" y="22"/>
                    </a:lnTo>
                    <a:lnTo>
                      <a:pt x="143" y="16"/>
                    </a:lnTo>
                    <a:lnTo>
                      <a:pt x="136" y="12"/>
                    </a:lnTo>
                    <a:lnTo>
                      <a:pt x="128" y="8"/>
                    </a:lnTo>
                    <a:lnTo>
                      <a:pt x="119" y="5"/>
                    </a:lnTo>
                    <a:lnTo>
                      <a:pt x="110" y="3"/>
                    </a:lnTo>
                    <a:lnTo>
                      <a:pt x="101" y="2"/>
                    </a:lnTo>
                    <a:lnTo>
                      <a:pt x="92" y="0"/>
                    </a:lnTo>
                    <a:lnTo>
                      <a:pt x="82" y="2"/>
                    </a:lnTo>
                    <a:lnTo>
                      <a:pt x="73" y="3"/>
                    </a:lnTo>
                    <a:lnTo>
                      <a:pt x="65" y="5"/>
                    </a:lnTo>
                    <a:lnTo>
                      <a:pt x="57" y="8"/>
                    </a:lnTo>
                    <a:lnTo>
                      <a:pt x="49" y="12"/>
                    </a:lnTo>
                    <a:lnTo>
                      <a:pt x="41" y="16"/>
                    </a:lnTo>
                    <a:lnTo>
                      <a:pt x="34" y="22"/>
                    </a:lnTo>
                    <a:lnTo>
                      <a:pt x="28" y="27"/>
                    </a:lnTo>
                    <a:lnTo>
                      <a:pt x="21" y="34"/>
                    </a:lnTo>
                    <a:lnTo>
                      <a:pt x="16" y="42"/>
                    </a:lnTo>
                    <a:lnTo>
                      <a:pt x="11" y="48"/>
                    </a:lnTo>
                    <a:lnTo>
                      <a:pt x="8" y="57"/>
                    </a:lnTo>
                    <a:lnTo>
                      <a:pt x="5" y="65"/>
                    </a:lnTo>
                    <a:lnTo>
                      <a:pt x="2" y="74"/>
                    </a:lnTo>
                    <a:lnTo>
                      <a:pt x="1" y="83"/>
                    </a:lnTo>
                    <a:lnTo>
                      <a:pt x="0" y="93"/>
                    </a:lnTo>
                    <a:lnTo>
                      <a:pt x="1" y="101"/>
                    </a:lnTo>
                    <a:lnTo>
                      <a:pt x="2" y="110"/>
                    </a:lnTo>
                    <a:lnTo>
                      <a:pt x="5" y="119"/>
                    </a:lnTo>
                    <a:lnTo>
                      <a:pt x="8" y="128"/>
                    </a:lnTo>
                    <a:lnTo>
                      <a:pt x="11" y="136"/>
                    </a:lnTo>
                    <a:lnTo>
                      <a:pt x="16" y="144"/>
                    </a:lnTo>
                    <a:lnTo>
                      <a:pt x="21" y="150"/>
                    </a:lnTo>
                    <a:lnTo>
                      <a:pt x="28" y="157"/>
                    </a:lnTo>
                    <a:lnTo>
                      <a:pt x="34" y="162"/>
                    </a:lnTo>
                    <a:lnTo>
                      <a:pt x="41" y="168"/>
                    </a:lnTo>
                    <a:lnTo>
                      <a:pt x="49" y="172"/>
                    </a:lnTo>
                    <a:lnTo>
                      <a:pt x="57" y="176"/>
                    </a:lnTo>
                    <a:lnTo>
                      <a:pt x="65" y="179"/>
                    </a:lnTo>
                    <a:lnTo>
                      <a:pt x="73" y="181"/>
                    </a:lnTo>
                    <a:lnTo>
                      <a:pt x="82" y="182"/>
                    </a:lnTo>
                    <a:lnTo>
                      <a:pt x="92" y="184"/>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4" name="Freeform 114"/>
              <p:cNvSpPr>
                <a:spLocks/>
              </p:cNvSpPr>
              <p:nvPr/>
            </p:nvSpPr>
            <p:spPr bwMode="gray">
              <a:xfrm>
                <a:off x="11659003" y="2964812"/>
                <a:ext cx="28575" cy="28575"/>
              </a:xfrm>
              <a:custGeom>
                <a:avLst/>
                <a:gdLst/>
                <a:ahLst/>
                <a:cxnLst>
                  <a:cxn ang="0">
                    <a:pos x="100" y="182"/>
                  </a:cxn>
                  <a:cxn ang="0">
                    <a:pos x="118" y="179"/>
                  </a:cxn>
                  <a:cxn ang="0">
                    <a:pos x="134" y="172"/>
                  </a:cxn>
                  <a:cxn ang="0">
                    <a:pos x="149" y="162"/>
                  </a:cxn>
                  <a:cxn ang="0">
                    <a:pos x="161" y="150"/>
                  </a:cxn>
                  <a:cxn ang="0">
                    <a:pos x="171" y="136"/>
                  </a:cxn>
                  <a:cxn ang="0">
                    <a:pos x="179" y="119"/>
                  </a:cxn>
                  <a:cxn ang="0">
                    <a:pos x="182" y="101"/>
                  </a:cxn>
                  <a:cxn ang="0">
                    <a:pos x="182" y="83"/>
                  </a:cxn>
                  <a:cxn ang="0">
                    <a:pos x="179" y="65"/>
                  </a:cxn>
                  <a:cxn ang="0">
                    <a:pos x="171" y="48"/>
                  </a:cxn>
                  <a:cxn ang="0">
                    <a:pos x="161" y="34"/>
                  </a:cxn>
                  <a:cxn ang="0">
                    <a:pos x="149" y="22"/>
                  </a:cxn>
                  <a:cxn ang="0">
                    <a:pos x="134" y="12"/>
                  </a:cxn>
                  <a:cxn ang="0">
                    <a:pos x="118" y="5"/>
                  </a:cxn>
                  <a:cxn ang="0">
                    <a:pos x="100" y="2"/>
                  </a:cxn>
                  <a:cxn ang="0">
                    <a:pos x="81" y="2"/>
                  </a:cxn>
                  <a:cxn ang="0">
                    <a:pos x="63" y="5"/>
                  </a:cxn>
                  <a:cxn ang="0">
                    <a:pos x="48" y="12"/>
                  </a:cxn>
                  <a:cxn ang="0">
                    <a:pos x="32" y="22"/>
                  </a:cxn>
                  <a:cxn ang="0">
                    <a:pos x="20" y="34"/>
                  </a:cxn>
                  <a:cxn ang="0">
                    <a:pos x="10" y="48"/>
                  </a:cxn>
                  <a:cxn ang="0">
                    <a:pos x="4" y="65"/>
                  </a:cxn>
                  <a:cxn ang="0">
                    <a:pos x="0" y="83"/>
                  </a:cxn>
                  <a:cxn ang="0">
                    <a:pos x="0" y="101"/>
                  </a:cxn>
                  <a:cxn ang="0">
                    <a:pos x="4" y="119"/>
                  </a:cxn>
                  <a:cxn ang="0">
                    <a:pos x="10" y="136"/>
                  </a:cxn>
                  <a:cxn ang="0">
                    <a:pos x="20" y="150"/>
                  </a:cxn>
                  <a:cxn ang="0">
                    <a:pos x="32" y="162"/>
                  </a:cxn>
                  <a:cxn ang="0">
                    <a:pos x="48" y="172"/>
                  </a:cxn>
                  <a:cxn ang="0">
                    <a:pos x="63" y="179"/>
                  </a:cxn>
                  <a:cxn ang="0">
                    <a:pos x="81" y="182"/>
                  </a:cxn>
                </a:cxnLst>
                <a:rect l="0" t="0" r="r" b="b"/>
                <a:pathLst>
                  <a:path w="182" h="184">
                    <a:moveTo>
                      <a:pt x="91" y="184"/>
                    </a:moveTo>
                    <a:lnTo>
                      <a:pt x="100" y="182"/>
                    </a:lnTo>
                    <a:lnTo>
                      <a:pt x="109" y="181"/>
                    </a:lnTo>
                    <a:lnTo>
                      <a:pt x="118" y="179"/>
                    </a:lnTo>
                    <a:lnTo>
                      <a:pt x="127" y="176"/>
                    </a:lnTo>
                    <a:lnTo>
                      <a:pt x="134" y="172"/>
                    </a:lnTo>
                    <a:lnTo>
                      <a:pt x="142" y="168"/>
                    </a:lnTo>
                    <a:lnTo>
                      <a:pt x="149" y="162"/>
                    </a:lnTo>
                    <a:lnTo>
                      <a:pt x="155" y="157"/>
                    </a:lnTo>
                    <a:lnTo>
                      <a:pt x="161" y="150"/>
                    </a:lnTo>
                    <a:lnTo>
                      <a:pt x="167" y="144"/>
                    </a:lnTo>
                    <a:lnTo>
                      <a:pt x="171" y="136"/>
                    </a:lnTo>
                    <a:lnTo>
                      <a:pt x="175" y="128"/>
                    </a:lnTo>
                    <a:lnTo>
                      <a:pt x="179" y="119"/>
                    </a:lnTo>
                    <a:lnTo>
                      <a:pt x="181" y="110"/>
                    </a:lnTo>
                    <a:lnTo>
                      <a:pt x="182" y="101"/>
                    </a:lnTo>
                    <a:lnTo>
                      <a:pt x="182" y="93"/>
                    </a:lnTo>
                    <a:lnTo>
                      <a:pt x="182" y="83"/>
                    </a:lnTo>
                    <a:lnTo>
                      <a:pt x="181" y="74"/>
                    </a:lnTo>
                    <a:lnTo>
                      <a:pt x="179" y="65"/>
                    </a:lnTo>
                    <a:lnTo>
                      <a:pt x="175" y="57"/>
                    </a:lnTo>
                    <a:lnTo>
                      <a:pt x="171" y="48"/>
                    </a:lnTo>
                    <a:lnTo>
                      <a:pt x="167" y="42"/>
                    </a:lnTo>
                    <a:lnTo>
                      <a:pt x="161" y="34"/>
                    </a:lnTo>
                    <a:lnTo>
                      <a:pt x="155" y="27"/>
                    </a:lnTo>
                    <a:lnTo>
                      <a:pt x="149" y="22"/>
                    </a:lnTo>
                    <a:lnTo>
                      <a:pt x="142" y="16"/>
                    </a:lnTo>
                    <a:lnTo>
                      <a:pt x="134" y="12"/>
                    </a:lnTo>
                    <a:lnTo>
                      <a:pt x="127" y="8"/>
                    </a:lnTo>
                    <a:lnTo>
                      <a:pt x="118" y="5"/>
                    </a:lnTo>
                    <a:lnTo>
                      <a:pt x="109" y="3"/>
                    </a:lnTo>
                    <a:lnTo>
                      <a:pt x="100" y="2"/>
                    </a:lnTo>
                    <a:lnTo>
                      <a:pt x="91" y="0"/>
                    </a:lnTo>
                    <a:lnTo>
                      <a:pt x="81" y="2"/>
                    </a:lnTo>
                    <a:lnTo>
                      <a:pt x="72" y="3"/>
                    </a:lnTo>
                    <a:lnTo>
                      <a:pt x="63" y="5"/>
                    </a:lnTo>
                    <a:lnTo>
                      <a:pt x="56" y="8"/>
                    </a:lnTo>
                    <a:lnTo>
                      <a:pt x="48" y="12"/>
                    </a:lnTo>
                    <a:lnTo>
                      <a:pt x="40" y="16"/>
                    </a:lnTo>
                    <a:lnTo>
                      <a:pt x="32" y="22"/>
                    </a:lnTo>
                    <a:lnTo>
                      <a:pt x="27" y="27"/>
                    </a:lnTo>
                    <a:lnTo>
                      <a:pt x="20" y="34"/>
                    </a:lnTo>
                    <a:lnTo>
                      <a:pt x="16" y="42"/>
                    </a:lnTo>
                    <a:lnTo>
                      <a:pt x="10" y="48"/>
                    </a:lnTo>
                    <a:lnTo>
                      <a:pt x="7" y="57"/>
                    </a:lnTo>
                    <a:lnTo>
                      <a:pt x="4" y="65"/>
                    </a:lnTo>
                    <a:lnTo>
                      <a:pt x="1" y="74"/>
                    </a:lnTo>
                    <a:lnTo>
                      <a:pt x="0" y="83"/>
                    </a:lnTo>
                    <a:lnTo>
                      <a:pt x="0" y="93"/>
                    </a:lnTo>
                    <a:lnTo>
                      <a:pt x="0" y="101"/>
                    </a:lnTo>
                    <a:lnTo>
                      <a:pt x="1" y="110"/>
                    </a:lnTo>
                    <a:lnTo>
                      <a:pt x="4" y="119"/>
                    </a:lnTo>
                    <a:lnTo>
                      <a:pt x="7" y="128"/>
                    </a:lnTo>
                    <a:lnTo>
                      <a:pt x="10" y="136"/>
                    </a:lnTo>
                    <a:lnTo>
                      <a:pt x="16" y="144"/>
                    </a:lnTo>
                    <a:lnTo>
                      <a:pt x="20" y="150"/>
                    </a:lnTo>
                    <a:lnTo>
                      <a:pt x="27" y="157"/>
                    </a:lnTo>
                    <a:lnTo>
                      <a:pt x="32" y="162"/>
                    </a:lnTo>
                    <a:lnTo>
                      <a:pt x="40" y="168"/>
                    </a:lnTo>
                    <a:lnTo>
                      <a:pt x="48" y="172"/>
                    </a:lnTo>
                    <a:lnTo>
                      <a:pt x="56" y="176"/>
                    </a:lnTo>
                    <a:lnTo>
                      <a:pt x="63" y="179"/>
                    </a:lnTo>
                    <a:lnTo>
                      <a:pt x="72" y="181"/>
                    </a:lnTo>
                    <a:lnTo>
                      <a:pt x="81" y="182"/>
                    </a:lnTo>
                    <a:lnTo>
                      <a:pt x="91" y="184"/>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5" name="Freeform 115"/>
              <p:cNvSpPr>
                <a:spLocks/>
              </p:cNvSpPr>
              <p:nvPr/>
            </p:nvSpPr>
            <p:spPr bwMode="gray">
              <a:xfrm>
                <a:off x="11698690" y="2964812"/>
                <a:ext cx="30163" cy="28575"/>
              </a:xfrm>
              <a:custGeom>
                <a:avLst/>
                <a:gdLst/>
                <a:ahLst/>
                <a:cxnLst>
                  <a:cxn ang="0">
                    <a:pos x="100" y="182"/>
                  </a:cxn>
                  <a:cxn ang="0">
                    <a:pos x="118" y="179"/>
                  </a:cxn>
                  <a:cxn ang="0">
                    <a:pos x="134" y="172"/>
                  </a:cxn>
                  <a:cxn ang="0">
                    <a:pos x="149" y="162"/>
                  </a:cxn>
                  <a:cxn ang="0">
                    <a:pos x="162" y="150"/>
                  </a:cxn>
                  <a:cxn ang="0">
                    <a:pos x="171" y="136"/>
                  </a:cxn>
                  <a:cxn ang="0">
                    <a:pos x="179" y="119"/>
                  </a:cxn>
                  <a:cxn ang="0">
                    <a:pos x="182" y="101"/>
                  </a:cxn>
                  <a:cxn ang="0">
                    <a:pos x="182" y="83"/>
                  </a:cxn>
                  <a:cxn ang="0">
                    <a:pos x="179" y="65"/>
                  </a:cxn>
                  <a:cxn ang="0">
                    <a:pos x="171" y="48"/>
                  </a:cxn>
                  <a:cxn ang="0">
                    <a:pos x="162" y="34"/>
                  </a:cxn>
                  <a:cxn ang="0">
                    <a:pos x="149" y="22"/>
                  </a:cxn>
                  <a:cxn ang="0">
                    <a:pos x="134" y="12"/>
                  </a:cxn>
                  <a:cxn ang="0">
                    <a:pos x="118" y="5"/>
                  </a:cxn>
                  <a:cxn ang="0">
                    <a:pos x="100" y="2"/>
                  </a:cxn>
                  <a:cxn ang="0">
                    <a:pos x="82" y="2"/>
                  </a:cxn>
                  <a:cxn ang="0">
                    <a:pos x="64" y="5"/>
                  </a:cxn>
                  <a:cxn ang="0">
                    <a:pos x="48" y="12"/>
                  </a:cxn>
                  <a:cxn ang="0">
                    <a:pos x="33" y="22"/>
                  </a:cxn>
                  <a:cxn ang="0">
                    <a:pos x="20" y="34"/>
                  </a:cxn>
                  <a:cxn ang="0">
                    <a:pos x="11" y="48"/>
                  </a:cxn>
                  <a:cxn ang="0">
                    <a:pos x="3" y="65"/>
                  </a:cxn>
                  <a:cxn ang="0">
                    <a:pos x="0" y="83"/>
                  </a:cxn>
                  <a:cxn ang="0">
                    <a:pos x="0" y="101"/>
                  </a:cxn>
                  <a:cxn ang="0">
                    <a:pos x="3" y="119"/>
                  </a:cxn>
                  <a:cxn ang="0">
                    <a:pos x="11" y="136"/>
                  </a:cxn>
                  <a:cxn ang="0">
                    <a:pos x="20" y="150"/>
                  </a:cxn>
                  <a:cxn ang="0">
                    <a:pos x="33" y="162"/>
                  </a:cxn>
                  <a:cxn ang="0">
                    <a:pos x="48" y="172"/>
                  </a:cxn>
                  <a:cxn ang="0">
                    <a:pos x="64" y="179"/>
                  </a:cxn>
                  <a:cxn ang="0">
                    <a:pos x="82" y="182"/>
                  </a:cxn>
                </a:cxnLst>
                <a:rect l="0" t="0" r="r" b="b"/>
                <a:pathLst>
                  <a:path w="182" h="184">
                    <a:moveTo>
                      <a:pt x="91" y="184"/>
                    </a:moveTo>
                    <a:lnTo>
                      <a:pt x="100" y="182"/>
                    </a:lnTo>
                    <a:lnTo>
                      <a:pt x="110" y="181"/>
                    </a:lnTo>
                    <a:lnTo>
                      <a:pt x="118" y="179"/>
                    </a:lnTo>
                    <a:lnTo>
                      <a:pt x="126" y="176"/>
                    </a:lnTo>
                    <a:lnTo>
                      <a:pt x="134" y="172"/>
                    </a:lnTo>
                    <a:lnTo>
                      <a:pt x="142" y="168"/>
                    </a:lnTo>
                    <a:lnTo>
                      <a:pt x="149" y="162"/>
                    </a:lnTo>
                    <a:lnTo>
                      <a:pt x="155" y="157"/>
                    </a:lnTo>
                    <a:lnTo>
                      <a:pt x="162" y="150"/>
                    </a:lnTo>
                    <a:lnTo>
                      <a:pt x="166" y="144"/>
                    </a:lnTo>
                    <a:lnTo>
                      <a:pt x="171" y="136"/>
                    </a:lnTo>
                    <a:lnTo>
                      <a:pt x="175" y="128"/>
                    </a:lnTo>
                    <a:lnTo>
                      <a:pt x="179" y="119"/>
                    </a:lnTo>
                    <a:lnTo>
                      <a:pt x="181" y="110"/>
                    </a:lnTo>
                    <a:lnTo>
                      <a:pt x="182" y="101"/>
                    </a:lnTo>
                    <a:lnTo>
                      <a:pt x="182" y="93"/>
                    </a:lnTo>
                    <a:lnTo>
                      <a:pt x="182" y="83"/>
                    </a:lnTo>
                    <a:lnTo>
                      <a:pt x="181" y="74"/>
                    </a:lnTo>
                    <a:lnTo>
                      <a:pt x="179" y="65"/>
                    </a:lnTo>
                    <a:lnTo>
                      <a:pt x="175" y="57"/>
                    </a:lnTo>
                    <a:lnTo>
                      <a:pt x="171" y="48"/>
                    </a:lnTo>
                    <a:lnTo>
                      <a:pt x="166" y="42"/>
                    </a:lnTo>
                    <a:lnTo>
                      <a:pt x="162" y="34"/>
                    </a:lnTo>
                    <a:lnTo>
                      <a:pt x="155" y="27"/>
                    </a:lnTo>
                    <a:lnTo>
                      <a:pt x="149" y="22"/>
                    </a:lnTo>
                    <a:lnTo>
                      <a:pt x="142" y="16"/>
                    </a:lnTo>
                    <a:lnTo>
                      <a:pt x="134" y="12"/>
                    </a:lnTo>
                    <a:lnTo>
                      <a:pt x="126" y="8"/>
                    </a:lnTo>
                    <a:lnTo>
                      <a:pt x="118" y="5"/>
                    </a:lnTo>
                    <a:lnTo>
                      <a:pt x="110" y="3"/>
                    </a:lnTo>
                    <a:lnTo>
                      <a:pt x="100" y="2"/>
                    </a:lnTo>
                    <a:lnTo>
                      <a:pt x="91" y="0"/>
                    </a:lnTo>
                    <a:lnTo>
                      <a:pt x="82" y="2"/>
                    </a:lnTo>
                    <a:lnTo>
                      <a:pt x="72" y="3"/>
                    </a:lnTo>
                    <a:lnTo>
                      <a:pt x="64" y="5"/>
                    </a:lnTo>
                    <a:lnTo>
                      <a:pt x="55" y="8"/>
                    </a:lnTo>
                    <a:lnTo>
                      <a:pt x="48" y="12"/>
                    </a:lnTo>
                    <a:lnTo>
                      <a:pt x="40" y="16"/>
                    </a:lnTo>
                    <a:lnTo>
                      <a:pt x="33" y="22"/>
                    </a:lnTo>
                    <a:lnTo>
                      <a:pt x="27" y="27"/>
                    </a:lnTo>
                    <a:lnTo>
                      <a:pt x="20" y="34"/>
                    </a:lnTo>
                    <a:lnTo>
                      <a:pt x="16" y="42"/>
                    </a:lnTo>
                    <a:lnTo>
                      <a:pt x="11" y="48"/>
                    </a:lnTo>
                    <a:lnTo>
                      <a:pt x="7" y="57"/>
                    </a:lnTo>
                    <a:lnTo>
                      <a:pt x="3" y="65"/>
                    </a:lnTo>
                    <a:lnTo>
                      <a:pt x="1" y="74"/>
                    </a:lnTo>
                    <a:lnTo>
                      <a:pt x="0" y="83"/>
                    </a:lnTo>
                    <a:lnTo>
                      <a:pt x="0" y="93"/>
                    </a:lnTo>
                    <a:lnTo>
                      <a:pt x="0" y="101"/>
                    </a:lnTo>
                    <a:lnTo>
                      <a:pt x="1" y="110"/>
                    </a:lnTo>
                    <a:lnTo>
                      <a:pt x="3" y="119"/>
                    </a:lnTo>
                    <a:lnTo>
                      <a:pt x="7" y="128"/>
                    </a:lnTo>
                    <a:lnTo>
                      <a:pt x="11" y="136"/>
                    </a:lnTo>
                    <a:lnTo>
                      <a:pt x="16" y="144"/>
                    </a:lnTo>
                    <a:lnTo>
                      <a:pt x="20" y="150"/>
                    </a:lnTo>
                    <a:lnTo>
                      <a:pt x="27" y="157"/>
                    </a:lnTo>
                    <a:lnTo>
                      <a:pt x="33" y="162"/>
                    </a:lnTo>
                    <a:lnTo>
                      <a:pt x="40" y="168"/>
                    </a:lnTo>
                    <a:lnTo>
                      <a:pt x="48" y="172"/>
                    </a:lnTo>
                    <a:lnTo>
                      <a:pt x="55" y="176"/>
                    </a:lnTo>
                    <a:lnTo>
                      <a:pt x="64" y="179"/>
                    </a:lnTo>
                    <a:lnTo>
                      <a:pt x="72" y="181"/>
                    </a:lnTo>
                    <a:lnTo>
                      <a:pt x="82" y="182"/>
                    </a:lnTo>
                    <a:lnTo>
                      <a:pt x="91" y="184"/>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6" name="Freeform 116"/>
              <p:cNvSpPr>
                <a:spLocks/>
              </p:cNvSpPr>
              <p:nvPr/>
            </p:nvSpPr>
            <p:spPr bwMode="gray">
              <a:xfrm>
                <a:off x="11739965" y="2964812"/>
                <a:ext cx="28575" cy="28575"/>
              </a:xfrm>
              <a:custGeom>
                <a:avLst/>
                <a:gdLst/>
                <a:ahLst/>
                <a:cxnLst>
                  <a:cxn ang="0">
                    <a:pos x="101" y="182"/>
                  </a:cxn>
                  <a:cxn ang="0">
                    <a:pos x="118" y="179"/>
                  </a:cxn>
                  <a:cxn ang="0">
                    <a:pos x="134" y="172"/>
                  </a:cxn>
                  <a:cxn ang="0">
                    <a:pos x="148" y="162"/>
                  </a:cxn>
                  <a:cxn ang="0">
                    <a:pos x="162" y="150"/>
                  </a:cxn>
                  <a:cxn ang="0">
                    <a:pos x="172" y="136"/>
                  </a:cxn>
                  <a:cxn ang="0">
                    <a:pos x="178" y="119"/>
                  </a:cxn>
                  <a:cxn ang="0">
                    <a:pos x="182" y="101"/>
                  </a:cxn>
                  <a:cxn ang="0">
                    <a:pos x="182" y="83"/>
                  </a:cxn>
                  <a:cxn ang="0">
                    <a:pos x="178" y="65"/>
                  </a:cxn>
                  <a:cxn ang="0">
                    <a:pos x="172" y="48"/>
                  </a:cxn>
                  <a:cxn ang="0">
                    <a:pos x="162" y="34"/>
                  </a:cxn>
                  <a:cxn ang="0">
                    <a:pos x="148" y="22"/>
                  </a:cxn>
                  <a:cxn ang="0">
                    <a:pos x="134" y="12"/>
                  </a:cxn>
                  <a:cxn ang="0">
                    <a:pos x="118" y="5"/>
                  </a:cxn>
                  <a:cxn ang="0">
                    <a:pos x="101" y="2"/>
                  </a:cxn>
                  <a:cxn ang="0">
                    <a:pos x="82" y="2"/>
                  </a:cxn>
                  <a:cxn ang="0">
                    <a:pos x="64" y="5"/>
                  </a:cxn>
                  <a:cxn ang="0">
                    <a:pos x="48" y="12"/>
                  </a:cxn>
                  <a:cxn ang="0">
                    <a:pos x="33" y="22"/>
                  </a:cxn>
                  <a:cxn ang="0">
                    <a:pos x="21" y="34"/>
                  </a:cxn>
                  <a:cxn ang="0">
                    <a:pos x="11" y="48"/>
                  </a:cxn>
                  <a:cxn ang="0">
                    <a:pos x="3" y="65"/>
                  </a:cxn>
                  <a:cxn ang="0">
                    <a:pos x="0" y="83"/>
                  </a:cxn>
                  <a:cxn ang="0">
                    <a:pos x="0" y="101"/>
                  </a:cxn>
                  <a:cxn ang="0">
                    <a:pos x="3" y="119"/>
                  </a:cxn>
                  <a:cxn ang="0">
                    <a:pos x="11" y="136"/>
                  </a:cxn>
                  <a:cxn ang="0">
                    <a:pos x="21" y="150"/>
                  </a:cxn>
                  <a:cxn ang="0">
                    <a:pos x="33" y="162"/>
                  </a:cxn>
                  <a:cxn ang="0">
                    <a:pos x="48" y="172"/>
                  </a:cxn>
                  <a:cxn ang="0">
                    <a:pos x="64" y="179"/>
                  </a:cxn>
                  <a:cxn ang="0">
                    <a:pos x="82" y="182"/>
                  </a:cxn>
                </a:cxnLst>
                <a:rect l="0" t="0" r="r" b="b"/>
                <a:pathLst>
                  <a:path w="183" h="184">
                    <a:moveTo>
                      <a:pt x="91" y="184"/>
                    </a:moveTo>
                    <a:lnTo>
                      <a:pt x="101" y="182"/>
                    </a:lnTo>
                    <a:lnTo>
                      <a:pt x="110" y="181"/>
                    </a:lnTo>
                    <a:lnTo>
                      <a:pt x="118" y="179"/>
                    </a:lnTo>
                    <a:lnTo>
                      <a:pt x="126" y="176"/>
                    </a:lnTo>
                    <a:lnTo>
                      <a:pt x="134" y="172"/>
                    </a:lnTo>
                    <a:lnTo>
                      <a:pt x="142" y="168"/>
                    </a:lnTo>
                    <a:lnTo>
                      <a:pt x="148" y="162"/>
                    </a:lnTo>
                    <a:lnTo>
                      <a:pt x="155" y="157"/>
                    </a:lnTo>
                    <a:lnTo>
                      <a:pt x="162" y="150"/>
                    </a:lnTo>
                    <a:lnTo>
                      <a:pt x="166" y="144"/>
                    </a:lnTo>
                    <a:lnTo>
                      <a:pt x="172" y="136"/>
                    </a:lnTo>
                    <a:lnTo>
                      <a:pt x="175" y="128"/>
                    </a:lnTo>
                    <a:lnTo>
                      <a:pt x="178" y="119"/>
                    </a:lnTo>
                    <a:lnTo>
                      <a:pt x="181" y="110"/>
                    </a:lnTo>
                    <a:lnTo>
                      <a:pt x="182" y="101"/>
                    </a:lnTo>
                    <a:lnTo>
                      <a:pt x="183" y="93"/>
                    </a:lnTo>
                    <a:lnTo>
                      <a:pt x="182" y="83"/>
                    </a:lnTo>
                    <a:lnTo>
                      <a:pt x="181" y="74"/>
                    </a:lnTo>
                    <a:lnTo>
                      <a:pt x="178" y="65"/>
                    </a:lnTo>
                    <a:lnTo>
                      <a:pt x="175" y="57"/>
                    </a:lnTo>
                    <a:lnTo>
                      <a:pt x="172" y="48"/>
                    </a:lnTo>
                    <a:lnTo>
                      <a:pt x="166" y="42"/>
                    </a:lnTo>
                    <a:lnTo>
                      <a:pt x="162" y="34"/>
                    </a:lnTo>
                    <a:lnTo>
                      <a:pt x="155" y="27"/>
                    </a:lnTo>
                    <a:lnTo>
                      <a:pt x="148" y="22"/>
                    </a:lnTo>
                    <a:lnTo>
                      <a:pt x="142" y="16"/>
                    </a:lnTo>
                    <a:lnTo>
                      <a:pt x="134" y="12"/>
                    </a:lnTo>
                    <a:lnTo>
                      <a:pt x="126" y="8"/>
                    </a:lnTo>
                    <a:lnTo>
                      <a:pt x="118" y="5"/>
                    </a:lnTo>
                    <a:lnTo>
                      <a:pt x="110" y="3"/>
                    </a:lnTo>
                    <a:lnTo>
                      <a:pt x="101" y="2"/>
                    </a:lnTo>
                    <a:lnTo>
                      <a:pt x="91" y="0"/>
                    </a:lnTo>
                    <a:lnTo>
                      <a:pt x="82" y="2"/>
                    </a:lnTo>
                    <a:lnTo>
                      <a:pt x="73" y="3"/>
                    </a:lnTo>
                    <a:lnTo>
                      <a:pt x="64" y="5"/>
                    </a:lnTo>
                    <a:lnTo>
                      <a:pt x="55" y="8"/>
                    </a:lnTo>
                    <a:lnTo>
                      <a:pt x="48" y="12"/>
                    </a:lnTo>
                    <a:lnTo>
                      <a:pt x="40" y="16"/>
                    </a:lnTo>
                    <a:lnTo>
                      <a:pt x="33" y="22"/>
                    </a:lnTo>
                    <a:lnTo>
                      <a:pt x="26" y="27"/>
                    </a:lnTo>
                    <a:lnTo>
                      <a:pt x="21" y="34"/>
                    </a:lnTo>
                    <a:lnTo>
                      <a:pt x="15" y="42"/>
                    </a:lnTo>
                    <a:lnTo>
                      <a:pt x="11" y="48"/>
                    </a:lnTo>
                    <a:lnTo>
                      <a:pt x="6" y="57"/>
                    </a:lnTo>
                    <a:lnTo>
                      <a:pt x="3" y="65"/>
                    </a:lnTo>
                    <a:lnTo>
                      <a:pt x="1" y="74"/>
                    </a:lnTo>
                    <a:lnTo>
                      <a:pt x="0" y="83"/>
                    </a:lnTo>
                    <a:lnTo>
                      <a:pt x="0" y="93"/>
                    </a:lnTo>
                    <a:lnTo>
                      <a:pt x="0" y="101"/>
                    </a:lnTo>
                    <a:lnTo>
                      <a:pt x="1" y="110"/>
                    </a:lnTo>
                    <a:lnTo>
                      <a:pt x="3" y="119"/>
                    </a:lnTo>
                    <a:lnTo>
                      <a:pt x="6" y="128"/>
                    </a:lnTo>
                    <a:lnTo>
                      <a:pt x="11" y="136"/>
                    </a:lnTo>
                    <a:lnTo>
                      <a:pt x="15" y="144"/>
                    </a:lnTo>
                    <a:lnTo>
                      <a:pt x="21" y="150"/>
                    </a:lnTo>
                    <a:lnTo>
                      <a:pt x="26" y="157"/>
                    </a:lnTo>
                    <a:lnTo>
                      <a:pt x="33" y="162"/>
                    </a:lnTo>
                    <a:lnTo>
                      <a:pt x="40" y="168"/>
                    </a:lnTo>
                    <a:lnTo>
                      <a:pt x="48" y="172"/>
                    </a:lnTo>
                    <a:lnTo>
                      <a:pt x="55" y="176"/>
                    </a:lnTo>
                    <a:lnTo>
                      <a:pt x="64" y="179"/>
                    </a:lnTo>
                    <a:lnTo>
                      <a:pt x="73" y="181"/>
                    </a:lnTo>
                    <a:lnTo>
                      <a:pt x="82" y="182"/>
                    </a:lnTo>
                    <a:lnTo>
                      <a:pt x="91" y="184"/>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7" name="Freeform 117"/>
              <p:cNvSpPr>
                <a:spLocks/>
              </p:cNvSpPr>
              <p:nvPr/>
            </p:nvSpPr>
            <p:spPr bwMode="gray">
              <a:xfrm>
                <a:off x="11779653" y="2964812"/>
                <a:ext cx="28575" cy="28575"/>
              </a:xfrm>
              <a:custGeom>
                <a:avLst/>
                <a:gdLst/>
                <a:ahLst/>
                <a:cxnLst>
                  <a:cxn ang="0">
                    <a:pos x="101" y="182"/>
                  </a:cxn>
                  <a:cxn ang="0">
                    <a:pos x="118" y="179"/>
                  </a:cxn>
                  <a:cxn ang="0">
                    <a:pos x="134" y="172"/>
                  </a:cxn>
                  <a:cxn ang="0">
                    <a:pos x="149" y="162"/>
                  </a:cxn>
                  <a:cxn ang="0">
                    <a:pos x="162" y="150"/>
                  </a:cxn>
                  <a:cxn ang="0">
                    <a:pos x="172" y="136"/>
                  </a:cxn>
                  <a:cxn ang="0">
                    <a:pos x="178" y="119"/>
                  </a:cxn>
                  <a:cxn ang="0">
                    <a:pos x="182" y="101"/>
                  </a:cxn>
                  <a:cxn ang="0">
                    <a:pos x="182" y="83"/>
                  </a:cxn>
                  <a:cxn ang="0">
                    <a:pos x="178" y="65"/>
                  </a:cxn>
                  <a:cxn ang="0">
                    <a:pos x="172" y="48"/>
                  </a:cxn>
                  <a:cxn ang="0">
                    <a:pos x="162" y="34"/>
                  </a:cxn>
                  <a:cxn ang="0">
                    <a:pos x="149" y="22"/>
                  </a:cxn>
                  <a:cxn ang="0">
                    <a:pos x="134" y="12"/>
                  </a:cxn>
                  <a:cxn ang="0">
                    <a:pos x="118" y="5"/>
                  </a:cxn>
                  <a:cxn ang="0">
                    <a:pos x="101" y="2"/>
                  </a:cxn>
                  <a:cxn ang="0">
                    <a:pos x="82" y="2"/>
                  </a:cxn>
                  <a:cxn ang="0">
                    <a:pos x="64" y="5"/>
                  </a:cxn>
                  <a:cxn ang="0">
                    <a:pos x="47" y="12"/>
                  </a:cxn>
                  <a:cxn ang="0">
                    <a:pos x="33" y="22"/>
                  </a:cxn>
                  <a:cxn ang="0">
                    <a:pos x="21" y="34"/>
                  </a:cxn>
                  <a:cxn ang="0">
                    <a:pos x="11" y="48"/>
                  </a:cxn>
                  <a:cxn ang="0">
                    <a:pos x="4" y="65"/>
                  </a:cxn>
                  <a:cxn ang="0">
                    <a:pos x="0" y="83"/>
                  </a:cxn>
                  <a:cxn ang="0">
                    <a:pos x="0" y="101"/>
                  </a:cxn>
                  <a:cxn ang="0">
                    <a:pos x="4" y="119"/>
                  </a:cxn>
                  <a:cxn ang="0">
                    <a:pos x="11" y="136"/>
                  </a:cxn>
                  <a:cxn ang="0">
                    <a:pos x="21" y="150"/>
                  </a:cxn>
                  <a:cxn ang="0">
                    <a:pos x="33" y="162"/>
                  </a:cxn>
                  <a:cxn ang="0">
                    <a:pos x="47" y="172"/>
                  </a:cxn>
                  <a:cxn ang="0">
                    <a:pos x="64" y="179"/>
                  </a:cxn>
                  <a:cxn ang="0">
                    <a:pos x="82" y="182"/>
                  </a:cxn>
                </a:cxnLst>
                <a:rect l="0" t="0" r="r" b="b"/>
                <a:pathLst>
                  <a:path w="183" h="184">
                    <a:moveTo>
                      <a:pt x="91" y="184"/>
                    </a:moveTo>
                    <a:lnTo>
                      <a:pt x="101" y="182"/>
                    </a:lnTo>
                    <a:lnTo>
                      <a:pt x="109" y="181"/>
                    </a:lnTo>
                    <a:lnTo>
                      <a:pt x="118" y="179"/>
                    </a:lnTo>
                    <a:lnTo>
                      <a:pt x="126" y="176"/>
                    </a:lnTo>
                    <a:lnTo>
                      <a:pt x="134" y="172"/>
                    </a:lnTo>
                    <a:lnTo>
                      <a:pt x="142" y="168"/>
                    </a:lnTo>
                    <a:lnTo>
                      <a:pt x="149" y="162"/>
                    </a:lnTo>
                    <a:lnTo>
                      <a:pt x="156" y="157"/>
                    </a:lnTo>
                    <a:lnTo>
                      <a:pt x="162" y="150"/>
                    </a:lnTo>
                    <a:lnTo>
                      <a:pt x="167" y="144"/>
                    </a:lnTo>
                    <a:lnTo>
                      <a:pt x="172" y="136"/>
                    </a:lnTo>
                    <a:lnTo>
                      <a:pt x="175" y="128"/>
                    </a:lnTo>
                    <a:lnTo>
                      <a:pt x="178" y="119"/>
                    </a:lnTo>
                    <a:lnTo>
                      <a:pt x="180" y="110"/>
                    </a:lnTo>
                    <a:lnTo>
                      <a:pt x="182" y="101"/>
                    </a:lnTo>
                    <a:lnTo>
                      <a:pt x="183" y="93"/>
                    </a:lnTo>
                    <a:lnTo>
                      <a:pt x="182" y="83"/>
                    </a:lnTo>
                    <a:lnTo>
                      <a:pt x="180" y="74"/>
                    </a:lnTo>
                    <a:lnTo>
                      <a:pt x="178" y="65"/>
                    </a:lnTo>
                    <a:lnTo>
                      <a:pt x="175" y="57"/>
                    </a:lnTo>
                    <a:lnTo>
                      <a:pt x="172" y="48"/>
                    </a:lnTo>
                    <a:lnTo>
                      <a:pt x="167" y="42"/>
                    </a:lnTo>
                    <a:lnTo>
                      <a:pt x="162" y="34"/>
                    </a:lnTo>
                    <a:lnTo>
                      <a:pt x="156" y="27"/>
                    </a:lnTo>
                    <a:lnTo>
                      <a:pt x="149" y="22"/>
                    </a:lnTo>
                    <a:lnTo>
                      <a:pt x="142" y="16"/>
                    </a:lnTo>
                    <a:lnTo>
                      <a:pt x="134" y="12"/>
                    </a:lnTo>
                    <a:lnTo>
                      <a:pt x="126" y="8"/>
                    </a:lnTo>
                    <a:lnTo>
                      <a:pt x="118" y="5"/>
                    </a:lnTo>
                    <a:lnTo>
                      <a:pt x="109" y="3"/>
                    </a:lnTo>
                    <a:lnTo>
                      <a:pt x="101" y="2"/>
                    </a:lnTo>
                    <a:lnTo>
                      <a:pt x="91" y="0"/>
                    </a:lnTo>
                    <a:lnTo>
                      <a:pt x="82" y="2"/>
                    </a:lnTo>
                    <a:lnTo>
                      <a:pt x="73" y="3"/>
                    </a:lnTo>
                    <a:lnTo>
                      <a:pt x="64" y="5"/>
                    </a:lnTo>
                    <a:lnTo>
                      <a:pt x="55" y="8"/>
                    </a:lnTo>
                    <a:lnTo>
                      <a:pt x="47" y="12"/>
                    </a:lnTo>
                    <a:lnTo>
                      <a:pt x="40" y="16"/>
                    </a:lnTo>
                    <a:lnTo>
                      <a:pt x="33" y="22"/>
                    </a:lnTo>
                    <a:lnTo>
                      <a:pt x="26" y="27"/>
                    </a:lnTo>
                    <a:lnTo>
                      <a:pt x="21" y="34"/>
                    </a:lnTo>
                    <a:lnTo>
                      <a:pt x="15" y="42"/>
                    </a:lnTo>
                    <a:lnTo>
                      <a:pt x="11" y="48"/>
                    </a:lnTo>
                    <a:lnTo>
                      <a:pt x="6" y="57"/>
                    </a:lnTo>
                    <a:lnTo>
                      <a:pt x="4" y="65"/>
                    </a:lnTo>
                    <a:lnTo>
                      <a:pt x="2" y="74"/>
                    </a:lnTo>
                    <a:lnTo>
                      <a:pt x="0" y="83"/>
                    </a:lnTo>
                    <a:lnTo>
                      <a:pt x="0" y="93"/>
                    </a:lnTo>
                    <a:lnTo>
                      <a:pt x="0" y="101"/>
                    </a:lnTo>
                    <a:lnTo>
                      <a:pt x="2" y="110"/>
                    </a:lnTo>
                    <a:lnTo>
                      <a:pt x="4" y="119"/>
                    </a:lnTo>
                    <a:lnTo>
                      <a:pt x="6" y="128"/>
                    </a:lnTo>
                    <a:lnTo>
                      <a:pt x="11" y="136"/>
                    </a:lnTo>
                    <a:lnTo>
                      <a:pt x="15" y="144"/>
                    </a:lnTo>
                    <a:lnTo>
                      <a:pt x="21" y="150"/>
                    </a:lnTo>
                    <a:lnTo>
                      <a:pt x="26" y="157"/>
                    </a:lnTo>
                    <a:lnTo>
                      <a:pt x="33" y="162"/>
                    </a:lnTo>
                    <a:lnTo>
                      <a:pt x="40" y="168"/>
                    </a:lnTo>
                    <a:lnTo>
                      <a:pt x="47" y="172"/>
                    </a:lnTo>
                    <a:lnTo>
                      <a:pt x="55" y="176"/>
                    </a:lnTo>
                    <a:lnTo>
                      <a:pt x="64" y="179"/>
                    </a:lnTo>
                    <a:lnTo>
                      <a:pt x="73" y="181"/>
                    </a:lnTo>
                    <a:lnTo>
                      <a:pt x="82" y="182"/>
                    </a:lnTo>
                    <a:lnTo>
                      <a:pt x="91" y="184"/>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8" name="Freeform 118"/>
              <p:cNvSpPr>
                <a:spLocks/>
              </p:cNvSpPr>
              <p:nvPr/>
            </p:nvSpPr>
            <p:spPr bwMode="gray">
              <a:xfrm>
                <a:off x="12235265" y="3150549"/>
                <a:ext cx="203200" cy="34925"/>
              </a:xfrm>
              <a:custGeom>
                <a:avLst/>
                <a:gdLst/>
                <a:ahLst/>
                <a:cxnLst>
                  <a:cxn ang="0">
                    <a:pos x="1170" y="0"/>
                  </a:cxn>
                  <a:cxn ang="0">
                    <a:pos x="1192" y="3"/>
                  </a:cxn>
                  <a:cxn ang="0">
                    <a:pos x="1212" y="8"/>
                  </a:cxn>
                  <a:cxn ang="0">
                    <a:pos x="1231" y="19"/>
                  </a:cxn>
                  <a:cxn ang="0">
                    <a:pos x="1246" y="33"/>
                  </a:cxn>
                  <a:cxn ang="0">
                    <a:pos x="1259" y="48"/>
                  </a:cxn>
                  <a:cxn ang="0">
                    <a:pos x="1271" y="67"/>
                  </a:cxn>
                  <a:cxn ang="0">
                    <a:pos x="1276" y="87"/>
                  </a:cxn>
                  <a:cxn ang="0">
                    <a:pos x="1278" y="109"/>
                  </a:cxn>
                  <a:cxn ang="0">
                    <a:pos x="1276" y="131"/>
                  </a:cxn>
                  <a:cxn ang="0">
                    <a:pos x="1271" y="151"/>
                  </a:cxn>
                  <a:cxn ang="0">
                    <a:pos x="1259" y="170"/>
                  </a:cxn>
                  <a:cxn ang="0">
                    <a:pos x="1246" y="186"/>
                  </a:cxn>
                  <a:cxn ang="0">
                    <a:pos x="1231" y="199"/>
                  </a:cxn>
                  <a:cxn ang="0">
                    <a:pos x="1212" y="209"/>
                  </a:cxn>
                  <a:cxn ang="0">
                    <a:pos x="1192" y="216"/>
                  </a:cxn>
                  <a:cxn ang="0">
                    <a:pos x="1170" y="218"/>
                  </a:cxn>
                  <a:cxn ang="0">
                    <a:pos x="97" y="218"/>
                  </a:cxn>
                  <a:cxn ang="0">
                    <a:pos x="76" y="213"/>
                  </a:cxn>
                  <a:cxn ang="0">
                    <a:pos x="56" y="205"/>
                  </a:cxn>
                  <a:cxn ang="0">
                    <a:pos x="40" y="193"/>
                  </a:cxn>
                  <a:cxn ang="0">
                    <a:pos x="24" y="178"/>
                  </a:cxn>
                  <a:cxn ang="0">
                    <a:pos x="13" y="161"/>
                  </a:cxn>
                  <a:cxn ang="0">
                    <a:pos x="4" y="141"/>
                  </a:cxn>
                  <a:cxn ang="0">
                    <a:pos x="0" y="120"/>
                  </a:cxn>
                  <a:cxn ang="0">
                    <a:pos x="0" y="98"/>
                  </a:cxn>
                  <a:cxn ang="0">
                    <a:pos x="4" y="77"/>
                  </a:cxn>
                  <a:cxn ang="0">
                    <a:pos x="13" y="57"/>
                  </a:cxn>
                  <a:cxn ang="0">
                    <a:pos x="24" y="40"/>
                  </a:cxn>
                  <a:cxn ang="0">
                    <a:pos x="40" y="25"/>
                  </a:cxn>
                  <a:cxn ang="0">
                    <a:pos x="56" y="14"/>
                  </a:cxn>
                  <a:cxn ang="0">
                    <a:pos x="76" y="5"/>
                  </a:cxn>
                  <a:cxn ang="0">
                    <a:pos x="97" y="0"/>
                  </a:cxn>
                </a:cxnLst>
                <a:rect l="0" t="0" r="r" b="b"/>
                <a:pathLst>
                  <a:path w="1278" h="218">
                    <a:moveTo>
                      <a:pt x="108" y="0"/>
                    </a:moveTo>
                    <a:lnTo>
                      <a:pt x="1170" y="0"/>
                    </a:lnTo>
                    <a:lnTo>
                      <a:pt x="1181" y="0"/>
                    </a:lnTo>
                    <a:lnTo>
                      <a:pt x="1192" y="3"/>
                    </a:lnTo>
                    <a:lnTo>
                      <a:pt x="1202" y="5"/>
                    </a:lnTo>
                    <a:lnTo>
                      <a:pt x="1212" y="8"/>
                    </a:lnTo>
                    <a:lnTo>
                      <a:pt x="1222" y="14"/>
                    </a:lnTo>
                    <a:lnTo>
                      <a:pt x="1231" y="19"/>
                    </a:lnTo>
                    <a:lnTo>
                      <a:pt x="1238" y="25"/>
                    </a:lnTo>
                    <a:lnTo>
                      <a:pt x="1246" y="33"/>
                    </a:lnTo>
                    <a:lnTo>
                      <a:pt x="1254" y="40"/>
                    </a:lnTo>
                    <a:lnTo>
                      <a:pt x="1259" y="48"/>
                    </a:lnTo>
                    <a:lnTo>
                      <a:pt x="1265" y="57"/>
                    </a:lnTo>
                    <a:lnTo>
                      <a:pt x="1271" y="67"/>
                    </a:lnTo>
                    <a:lnTo>
                      <a:pt x="1274" y="77"/>
                    </a:lnTo>
                    <a:lnTo>
                      <a:pt x="1276" y="87"/>
                    </a:lnTo>
                    <a:lnTo>
                      <a:pt x="1278" y="98"/>
                    </a:lnTo>
                    <a:lnTo>
                      <a:pt x="1278" y="109"/>
                    </a:lnTo>
                    <a:lnTo>
                      <a:pt x="1278" y="120"/>
                    </a:lnTo>
                    <a:lnTo>
                      <a:pt x="1276" y="131"/>
                    </a:lnTo>
                    <a:lnTo>
                      <a:pt x="1274" y="141"/>
                    </a:lnTo>
                    <a:lnTo>
                      <a:pt x="1271" y="151"/>
                    </a:lnTo>
                    <a:lnTo>
                      <a:pt x="1265" y="161"/>
                    </a:lnTo>
                    <a:lnTo>
                      <a:pt x="1259" y="170"/>
                    </a:lnTo>
                    <a:lnTo>
                      <a:pt x="1254" y="178"/>
                    </a:lnTo>
                    <a:lnTo>
                      <a:pt x="1246" y="186"/>
                    </a:lnTo>
                    <a:lnTo>
                      <a:pt x="1238" y="193"/>
                    </a:lnTo>
                    <a:lnTo>
                      <a:pt x="1231" y="199"/>
                    </a:lnTo>
                    <a:lnTo>
                      <a:pt x="1222" y="205"/>
                    </a:lnTo>
                    <a:lnTo>
                      <a:pt x="1212" y="209"/>
                    </a:lnTo>
                    <a:lnTo>
                      <a:pt x="1202" y="213"/>
                    </a:lnTo>
                    <a:lnTo>
                      <a:pt x="1192" y="216"/>
                    </a:lnTo>
                    <a:lnTo>
                      <a:pt x="1181" y="218"/>
                    </a:lnTo>
                    <a:lnTo>
                      <a:pt x="1170" y="218"/>
                    </a:lnTo>
                    <a:lnTo>
                      <a:pt x="108" y="218"/>
                    </a:lnTo>
                    <a:lnTo>
                      <a:pt x="97" y="218"/>
                    </a:lnTo>
                    <a:lnTo>
                      <a:pt x="86" y="216"/>
                    </a:lnTo>
                    <a:lnTo>
                      <a:pt x="76" y="213"/>
                    </a:lnTo>
                    <a:lnTo>
                      <a:pt x="66" y="209"/>
                    </a:lnTo>
                    <a:lnTo>
                      <a:pt x="56" y="205"/>
                    </a:lnTo>
                    <a:lnTo>
                      <a:pt x="47" y="199"/>
                    </a:lnTo>
                    <a:lnTo>
                      <a:pt x="40" y="193"/>
                    </a:lnTo>
                    <a:lnTo>
                      <a:pt x="32" y="186"/>
                    </a:lnTo>
                    <a:lnTo>
                      <a:pt x="24" y="178"/>
                    </a:lnTo>
                    <a:lnTo>
                      <a:pt x="19" y="170"/>
                    </a:lnTo>
                    <a:lnTo>
                      <a:pt x="13" y="161"/>
                    </a:lnTo>
                    <a:lnTo>
                      <a:pt x="9" y="151"/>
                    </a:lnTo>
                    <a:lnTo>
                      <a:pt x="4" y="141"/>
                    </a:lnTo>
                    <a:lnTo>
                      <a:pt x="2" y="131"/>
                    </a:lnTo>
                    <a:lnTo>
                      <a:pt x="0" y="120"/>
                    </a:lnTo>
                    <a:lnTo>
                      <a:pt x="0" y="109"/>
                    </a:lnTo>
                    <a:lnTo>
                      <a:pt x="0" y="98"/>
                    </a:lnTo>
                    <a:lnTo>
                      <a:pt x="2" y="87"/>
                    </a:lnTo>
                    <a:lnTo>
                      <a:pt x="4" y="77"/>
                    </a:lnTo>
                    <a:lnTo>
                      <a:pt x="9" y="67"/>
                    </a:lnTo>
                    <a:lnTo>
                      <a:pt x="13" y="57"/>
                    </a:lnTo>
                    <a:lnTo>
                      <a:pt x="19" y="48"/>
                    </a:lnTo>
                    <a:lnTo>
                      <a:pt x="24" y="40"/>
                    </a:lnTo>
                    <a:lnTo>
                      <a:pt x="32" y="33"/>
                    </a:lnTo>
                    <a:lnTo>
                      <a:pt x="40" y="25"/>
                    </a:lnTo>
                    <a:lnTo>
                      <a:pt x="47" y="19"/>
                    </a:lnTo>
                    <a:lnTo>
                      <a:pt x="56" y="14"/>
                    </a:lnTo>
                    <a:lnTo>
                      <a:pt x="66" y="8"/>
                    </a:lnTo>
                    <a:lnTo>
                      <a:pt x="76" y="5"/>
                    </a:lnTo>
                    <a:lnTo>
                      <a:pt x="86" y="3"/>
                    </a:lnTo>
                    <a:lnTo>
                      <a:pt x="97" y="0"/>
                    </a:lnTo>
                    <a:lnTo>
                      <a:pt x="108" y="0"/>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9" name="Freeform 119"/>
              <p:cNvSpPr>
                <a:spLocks/>
              </p:cNvSpPr>
              <p:nvPr/>
            </p:nvSpPr>
            <p:spPr bwMode="gray">
              <a:xfrm>
                <a:off x="11619315" y="3152137"/>
                <a:ext cx="28575" cy="28575"/>
              </a:xfrm>
              <a:custGeom>
                <a:avLst/>
                <a:gdLst/>
                <a:ahLst/>
                <a:cxnLst>
                  <a:cxn ang="0">
                    <a:pos x="101" y="182"/>
                  </a:cxn>
                  <a:cxn ang="0">
                    <a:pos x="119" y="179"/>
                  </a:cxn>
                  <a:cxn ang="0">
                    <a:pos x="136" y="172"/>
                  </a:cxn>
                  <a:cxn ang="0">
                    <a:pos x="150" y="162"/>
                  </a:cxn>
                  <a:cxn ang="0">
                    <a:pos x="162" y="150"/>
                  </a:cxn>
                  <a:cxn ang="0">
                    <a:pos x="172" y="135"/>
                  </a:cxn>
                  <a:cxn ang="0">
                    <a:pos x="179" y="119"/>
                  </a:cxn>
                  <a:cxn ang="0">
                    <a:pos x="183" y="101"/>
                  </a:cxn>
                  <a:cxn ang="0">
                    <a:pos x="183" y="82"/>
                  </a:cxn>
                  <a:cxn ang="0">
                    <a:pos x="179" y="64"/>
                  </a:cxn>
                  <a:cxn ang="0">
                    <a:pos x="172" y="48"/>
                  </a:cxn>
                  <a:cxn ang="0">
                    <a:pos x="162" y="33"/>
                  </a:cxn>
                  <a:cxn ang="0">
                    <a:pos x="150" y="21"/>
                  </a:cxn>
                  <a:cxn ang="0">
                    <a:pos x="136" y="11"/>
                  </a:cxn>
                  <a:cxn ang="0">
                    <a:pos x="119" y="4"/>
                  </a:cxn>
                  <a:cxn ang="0">
                    <a:pos x="101" y="0"/>
                  </a:cxn>
                  <a:cxn ang="0">
                    <a:pos x="82" y="0"/>
                  </a:cxn>
                  <a:cxn ang="0">
                    <a:pos x="65" y="4"/>
                  </a:cxn>
                  <a:cxn ang="0">
                    <a:pos x="49" y="11"/>
                  </a:cxn>
                  <a:cxn ang="0">
                    <a:pos x="34" y="21"/>
                  </a:cxn>
                  <a:cxn ang="0">
                    <a:pos x="21" y="33"/>
                  </a:cxn>
                  <a:cxn ang="0">
                    <a:pos x="11" y="48"/>
                  </a:cxn>
                  <a:cxn ang="0">
                    <a:pos x="5" y="64"/>
                  </a:cxn>
                  <a:cxn ang="0">
                    <a:pos x="1" y="82"/>
                  </a:cxn>
                  <a:cxn ang="0">
                    <a:pos x="1" y="101"/>
                  </a:cxn>
                  <a:cxn ang="0">
                    <a:pos x="5" y="119"/>
                  </a:cxn>
                  <a:cxn ang="0">
                    <a:pos x="11" y="135"/>
                  </a:cxn>
                  <a:cxn ang="0">
                    <a:pos x="21" y="150"/>
                  </a:cxn>
                  <a:cxn ang="0">
                    <a:pos x="34" y="162"/>
                  </a:cxn>
                  <a:cxn ang="0">
                    <a:pos x="49" y="172"/>
                  </a:cxn>
                  <a:cxn ang="0">
                    <a:pos x="65" y="179"/>
                  </a:cxn>
                  <a:cxn ang="0">
                    <a:pos x="82" y="182"/>
                  </a:cxn>
                </a:cxnLst>
                <a:rect l="0" t="0" r="r" b="b"/>
                <a:pathLst>
                  <a:path w="183" h="183">
                    <a:moveTo>
                      <a:pt x="92" y="183"/>
                    </a:moveTo>
                    <a:lnTo>
                      <a:pt x="101" y="182"/>
                    </a:lnTo>
                    <a:lnTo>
                      <a:pt x="110" y="181"/>
                    </a:lnTo>
                    <a:lnTo>
                      <a:pt x="119" y="179"/>
                    </a:lnTo>
                    <a:lnTo>
                      <a:pt x="128" y="175"/>
                    </a:lnTo>
                    <a:lnTo>
                      <a:pt x="136" y="172"/>
                    </a:lnTo>
                    <a:lnTo>
                      <a:pt x="143" y="168"/>
                    </a:lnTo>
                    <a:lnTo>
                      <a:pt x="150" y="162"/>
                    </a:lnTo>
                    <a:lnTo>
                      <a:pt x="157" y="156"/>
                    </a:lnTo>
                    <a:lnTo>
                      <a:pt x="162" y="150"/>
                    </a:lnTo>
                    <a:lnTo>
                      <a:pt x="168" y="142"/>
                    </a:lnTo>
                    <a:lnTo>
                      <a:pt x="172" y="135"/>
                    </a:lnTo>
                    <a:lnTo>
                      <a:pt x="177" y="127"/>
                    </a:lnTo>
                    <a:lnTo>
                      <a:pt x="179" y="119"/>
                    </a:lnTo>
                    <a:lnTo>
                      <a:pt x="181" y="110"/>
                    </a:lnTo>
                    <a:lnTo>
                      <a:pt x="183" y="101"/>
                    </a:lnTo>
                    <a:lnTo>
                      <a:pt x="183" y="91"/>
                    </a:lnTo>
                    <a:lnTo>
                      <a:pt x="183" y="82"/>
                    </a:lnTo>
                    <a:lnTo>
                      <a:pt x="181" y="73"/>
                    </a:lnTo>
                    <a:lnTo>
                      <a:pt x="179" y="64"/>
                    </a:lnTo>
                    <a:lnTo>
                      <a:pt x="177" y="56"/>
                    </a:lnTo>
                    <a:lnTo>
                      <a:pt x="172" y="48"/>
                    </a:lnTo>
                    <a:lnTo>
                      <a:pt x="168" y="40"/>
                    </a:lnTo>
                    <a:lnTo>
                      <a:pt x="162" y="33"/>
                    </a:lnTo>
                    <a:lnTo>
                      <a:pt x="157" y="27"/>
                    </a:lnTo>
                    <a:lnTo>
                      <a:pt x="150" y="21"/>
                    </a:lnTo>
                    <a:lnTo>
                      <a:pt x="143" y="16"/>
                    </a:lnTo>
                    <a:lnTo>
                      <a:pt x="136" y="11"/>
                    </a:lnTo>
                    <a:lnTo>
                      <a:pt x="128" y="8"/>
                    </a:lnTo>
                    <a:lnTo>
                      <a:pt x="119" y="4"/>
                    </a:lnTo>
                    <a:lnTo>
                      <a:pt x="110" y="2"/>
                    </a:lnTo>
                    <a:lnTo>
                      <a:pt x="101" y="0"/>
                    </a:lnTo>
                    <a:lnTo>
                      <a:pt x="92" y="0"/>
                    </a:lnTo>
                    <a:lnTo>
                      <a:pt x="82" y="0"/>
                    </a:lnTo>
                    <a:lnTo>
                      <a:pt x="73" y="2"/>
                    </a:lnTo>
                    <a:lnTo>
                      <a:pt x="65" y="4"/>
                    </a:lnTo>
                    <a:lnTo>
                      <a:pt x="57" y="8"/>
                    </a:lnTo>
                    <a:lnTo>
                      <a:pt x="49" y="11"/>
                    </a:lnTo>
                    <a:lnTo>
                      <a:pt x="41" y="16"/>
                    </a:lnTo>
                    <a:lnTo>
                      <a:pt x="34" y="21"/>
                    </a:lnTo>
                    <a:lnTo>
                      <a:pt x="28" y="27"/>
                    </a:lnTo>
                    <a:lnTo>
                      <a:pt x="21" y="33"/>
                    </a:lnTo>
                    <a:lnTo>
                      <a:pt x="16" y="40"/>
                    </a:lnTo>
                    <a:lnTo>
                      <a:pt x="11" y="48"/>
                    </a:lnTo>
                    <a:lnTo>
                      <a:pt x="8" y="56"/>
                    </a:lnTo>
                    <a:lnTo>
                      <a:pt x="5" y="64"/>
                    </a:lnTo>
                    <a:lnTo>
                      <a:pt x="2" y="73"/>
                    </a:lnTo>
                    <a:lnTo>
                      <a:pt x="1" y="82"/>
                    </a:lnTo>
                    <a:lnTo>
                      <a:pt x="0" y="91"/>
                    </a:lnTo>
                    <a:lnTo>
                      <a:pt x="1" y="101"/>
                    </a:lnTo>
                    <a:lnTo>
                      <a:pt x="2" y="110"/>
                    </a:lnTo>
                    <a:lnTo>
                      <a:pt x="5" y="119"/>
                    </a:lnTo>
                    <a:lnTo>
                      <a:pt x="8" y="127"/>
                    </a:lnTo>
                    <a:lnTo>
                      <a:pt x="11" y="135"/>
                    </a:lnTo>
                    <a:lnTo>
                      <a:pt x="16" y="142"/>
                    </a:lnTo>
                    <a:lnTo>
                      <a:pt x="21" y="150"/>
                    </a:lnTo>
                    <a:lnTo>
                      <a:pt x="28" y="156"/>
                    </a:lnTo>
                    <a:lnTo>
                      <a:pt x="34" y="162"/>
                    </a:lnTo>
                    <a:lnTo>
                      <a:pt x="41" y="168"/>
                    </a:lnTo>
                    <a:lnTo>
                      <a:pt x="49" y="172"/>
                    </a:lnTo>
                    <a:lnTo>
                      <a:pt x="57" y="175"/>
                    </a:lnTo>
                    <a:lnTo>
                      <a:pt x="65" y="179"/>
                    </a:lnTo>
                    <a:lnTo>
                      <a:pt x="73" y="181"/>
                    </a:lnTo>
                    <a:lnTo>
                      <a:pt x="82" y="182"/>
                    </a:lnTo>
                    <a:lnTo>
                      <a:pt x="92"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0" name="Freeform 120"/>
              <p:cNvSpPr>
                <a:spLocks/>
              </p:cNvSpPr>
              <p:nvPr/>
            </p:nvSpPr>
            <p:spPr bwMode="gray">
              <a:xfrm>
                <a:off x="11659003" y="3152137"/>
                <a:ext cx="28575" cy="28575"/>
              </a:xfrm>
              <a:custGeom>
                <a:avLst/>
                <a:gdLst/>
                <a:ahLst/>
                <a:cxnLst>
                  <a:cxn ang="0">
                    <a:pos x="100" y="182"/>
                  </a:cxn>
                  <a:cxn ang="0">
                    <a:pos x="118" y="179"/>
                  </a:cxn>
                  <a:cxn ang="0">
                    <a:pos x="134" y="172"/>
                  </a:cxn>
                  <a:cxn ang="0">
                    <a:pos x="149" y="162"/>
                  </a:cxn>
                  <a:cxn ang="0">
                    <a:pos x="161" y="150"/>
                  </a:cxn>
                  <a:cxn ang="0">
                    <a:pos x="171" y="135"/>
                  </a:cxn>
                  <a:cxn ang="0">
                    <a:pos x="179" y="119"/>
                  </a:cxn>
                  <a:cxn ang="0">
                    <a:pos x="182" y="101"/>
                  </a:cxn>
                  <a:cxn ang="0">
                    <a:pos x="182" y="82"/>
                  </a:cxn>
                  <a:cxn ang="0">
                    <a:pos x="179" y="64"/>
                  </a:cxn>
                  <a:cxn ang="0">
                    <a:pos x="171" y="48"/>
                  </a:cxn>
                  <a:cxn ang="0">
                    <a:pos x="161" y="33"/>
                  </a:cxn>
                  <a:cxn ang="0">
                    <a:pos x="149" y="21"/>
                  </a:cxn>
                  <a:cxn ang="0">
                    <a:pos x="134" y="11"/>
                  </a:cxn>
                  <a:cxn ang="0">
                    <a:pos x="118" y="4"/>
                  </a:cxn>
                  <a:cxn ang="0">
                    <a:pos x="100" y="0"/>
                  </a:cxn>
                  <a:cxn ang="0">
                    <a:pos x="81" y="0"/>
                  </a:cxn>
                  <a:cxn ang="0">
                    <a:pos x="63" y="4"/>
                  </a:cxn>
                  <a:cxn ang="0">
                    <a:pos x="48" y="11"/>
                  </a:cxn>
                  <a:cxn ang="0">
                    <a:pos x="32" y="21"/>
                  </a:cxn>
                  <a:cxn ang="0">
                    <a:pos x="20" y="33"/>
                  </a:cxn>
                  <a:cxn ang="0">
                    <a:pos x="10" y="48"/>
                  </a:cxn>
                  <a:cxn ang="0">
                    <a:pos x="4" y="64"/>
                  </a:cxn>
                  <a:cxn ang="0">
                    <a:pos x="0" y="82"/>
                  </a:cxn>
                  <a:cxn ang="0">
                    <a:pos x="0" y="101"/>
                  </a:cxn>
                  <a:cxn ang="0">
                    <a:pos x="4" y="119"/>
                  </a:cxn>
                  <a:cxn ang="0">
                    <a:pos x="10" y="135"/>
                  </a:cxn>
                  <a:cxn ang="0">
                    <a:pos x="20" y="150"/>
                  </a:cxn>
                  <a:cxn ang="0">
                    <a:pos x="32" y="162"/>
                  </a:cxn>
                  <a:cxn ang="0">
                    <a:pos x="48" y="172"/>
                  </a:cxn>
                  <a:cxn ang="0">
                    <a:pos x="63" y="179"/>
                  </a:cxn>
                  <a:cxn ang="0">
                    <a:pos x="81" y="182"/>
                  </a:cxn>
                </a:cxnLst>
                <a:rect l="0" t="0" r="r" b="b"/>
                <a:pathLst>
                  <a:path w="182" h="183">
                    <a:moveTo>
                      <a:pt x="91" y="183"/>
                    </a:moveTo>
                    <a:lnTo>
                      <a:pt x="100" y="182"/>
                    </a:lnTo>
                    <a:lnTo>
                      <a:pt x="109" y="181"/>
                    </a:lnTo>
                    <a:lnTo>
                      <a:pt x="118" y="179"/>
                    </a:lnTo>
                    <a:lnTo>
                      <a:pt x="127" y="175"/>
                    </a:lnTo>
                    <a:lnTo>
                      <a:pt x="134" y="172"/>
                    </a:lnTo>
                    <a:lnTo>
                      <a:pt x="142" y="168"/>
                    </a:lnTo>
                    <a:lnTo>
                      <a:pt x="149" y="162"/>
                    </a:lnTo>
                    <a:lnTo>
                      <a:pt x="155" y="156"/>
                    </a:lnTo>
                    <a:lnTo>
                      <a:pt x="161" y="150"/>
                    </a:lnTo>
                    <a:lnTo>
                      <a:pt x="167" y="142"/>
                    </a:lnTo>
                    <a:lnTo>
                      <a:pt x="171" y="135"/>
                    </a:lnTo>
                    <a:lnTo>
                      <a:pt x="175" y="127"/>
                    </a:lnTo>
                    <a:lnTo>
                      <a:pt x="179" y="119"/>
                    </a:lnTo>
                    <a:lnTo>
                      <a:pt x="181" y="110"/>
                    </a:lnTo>
                    <a:lnTo>
                      <a:pt x="182" y="101"/>
                    </a:lnTo>
                    <a:lnTo>
                      <a:pt x="182" y="91"/>
                    </a:lnTo>
                    <a:lnTo>
                      <a:pt x="182" y="82"/>
                    </a:lnTo>
                    <a:lnTo>
                      <a:pt x="181" y="73"/>
                    </a:lnTo>
                    <a:lnTo>
                      <a:pt x="179" y="64"/>
                    </a:lnTo>
                    <a:lnTo>
                      <a:pt x="175" y="56"/>
                    </a:lnTo>
                    <a:lnTo>
                      <a:pt x="171" y="48"/>
                    </a:lnTo>
                    <a:lnTo>
                      <a:pt x="167" y="40"/>
                    </a:lnTo>
                    <a:lnTo>
                      <a:pt x="161" y="33"/>
                    </a:lnTo>
                    <a:lnTo>
                      <a:pt x="155" y="27"/>
                    </a:lnTo>
                    <a:lnTo>
                      <a:pt x="149" y="21"/>
                    </a:lnTo>
                    <a:lnTo>
                      <a:pt x="142" y="16"/>
                    </a:lnTo>
                    <a:lnTo>
                      <a:pt x="134" y="11"/>
                    </a:lnTo>
                    <a:lnTo>
                      <a:pt x="127" y="8"/>
                    </a:lnTo>
                    <a:lnTo>
                      <a:pt x="118" y="4"/>
                    </a:lnTo>
                    <a:lnTo>
                      <a:pt x="109" y="2"/>
                    </a:lnTo>
                    <a:lnTo>
                      <a:pt x="100" y="0"/>
                    </a:lnTo>
                    <a:lnTo>
                      <a:pt x="91" y="0"/>
                    </a:lnTo>
                    <a:lnTo>
                      <a:pt x="81" y="0"/>
                    </a:lnTo>
                    <a:lnTo>
                      <a:pt x="72" y="2"/>
                    </a:lnTo>
                    <a:lnTo>
                      <a:pt x="63" y="4"/>
                    </a:lnTo>
                    <a:lnTo>
                      <a:pt x="56" y="8"/>
                    </a:lnTo>
                    <a:lnTo>
                      <a:pt x="48" y="11"/>
                    </a:lnTo>
                    <a:lnTo>
                      <a:pt x="40" y="16"/>
                    </a:lnTo>
                    <a:lnTo>
                      <a:pt x="32" y="21"/>
                    </a:lnTo>
                    <a:lnTo>
                      <a:pt x="27" y="27"/>
                    </a:lnTo>
                    <a:lnTo>
                      <a:pt x="20" y="33"/>
                    </a:lnTo>
                    <a:lnTo>
                      <a:pt x="16" y="40"/>
                    </a:lnTo>
                    <a:lnTo>
                      <a:pt x="10" y="48"/>
                    </a:lnTo>
                    <a:lnTo>
                      <a:pt x="7" y="56"/>
                    </a:lnTo>
                    <a:lnTo>
                      <a:pt x="4" y="64"/>
                    </a:lnTo>
                    <a:lnTo>
                      <a:pt x="1" y="73"/>
                    </a:lnTo>
                    <a:lnTo>
                      <a:pt x="0" y="82"/>
                    </a:lnTo>
                    <a:lnTo>
                      <a:pt x="0" y="91"/>
                    </a:lnTo>
                    <a:lnTo>
                      <a:pt x="0" y="101"/>
                    </a:lnTo>
                    <a:lnTo>
                      <a:pt x="1" y="110"/>
                    </a:lnTo>
                    <a:lnTo>
                      <a:pt x="4" y="119"/>
                    </a:lnTo>
                    <a:lnTo>
                      <a:pt x="7" y="127"/>
                    </a:lnTo>
                    <a:lnTo>
                      <a:pt x="10" y="135"/>
                    </a:lnTo>
                    <a:lnTo>
                      <a:pt x="16" y="142"/>
                    </a:lnTo>
                    <a:lnTo>
                      <a:pt x="20" y="150"/>
                    </a:lnTo>
                    <a:lnTo>
                      <a:pt x="27" y="156"/>
                    </a:lnTo>
                    <a:lnTo>
                      <a:pt x="32" y="162"/>
                    </a:lnTo>
                    <a:lnTo>
                      <a:pt x="40" y="168"/>
                    </a:lnTo>
                    <a:lnTo>
                      <a:pt x="48" y="172"/>
                    </a:lnTo>
                    <a:lnTo>
                      <a:pt x="56" y="175"/>
                    </a:lnTo>
                    <a:lnTo>
                      <a:pt x="63" y="179"/>
                    </a:lnTo>
                    <a:lnTo>
                      <a:pt x="72" y="181"/>
                    </a:lnTo>
                    <a:lnTo>
                      <a:pt x="81" y="182"/>
                    </a:lnTo>
                    <a:lnTo>
                      <a:pt x="91"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1" name="Freeform 121"/>
              <p:cNvSpPr>
                <a:spLocks/>
              </p:cNvSpPr>
              <p:nvPr/>
            </p:nvSpPr>
            <p:spPr bwMode="gray">
              <a:xfrm>
                <a:off x="11698690" y="3152137"/>
                <a:ext cx="30163" cy="28575"/>
              </a:xfrm>
              <a:custGeom>
                <a:avLst/>
                <a:gdLst/>
                <a:ahLst/>
                <a:cxnLst>
                  <a:cxn ang="0">
                    <a:pos x="100" y="182"/>
                  </a:cxn>
                  <a:cxn ang="0">
                    <a:pos x="118" y="179"/>
                  </a:cxn>
                  <a:cxn ang="0">
                    <a:pos x="134" y="172"/>
                  </a:cxn>
                  <a:cxn ang="0">
                    <a:pos x="149" y="162"/>
                  </a:cxn>
                  <a:cxn ang="0">
                    <a:pos x="162" y="150"/>
                  </a:cxn>
                  <a:cxn ang="0">
                    <a:pos x="171" y="135"/>
                  </a:cxn>
                  <a:cxn ang="0">
                    <a:pos x="179" y="119"/>
                  </a:cxn>
                  <a:cxn ang="0">
                    <a:pos x="182" y="101"/>
                  </a:cxn>
                  <a:cxn ang="0">
                    <a:pos x="182" y="82"/>
                  </a:cxn>
                  <a:cxn ang="0">
                    <a:pos x="179" y="64"/>
                  </a:cxn>
                  <a:cxn ang="0">
                    <a:pos x="171" y="48"/>
                  </a:cxn>
                  <a:cxn ang="0">
                    <a:pos x="162" y="33"/>
                  </a:cxn>
                  <a:cxn ang="0">
                    <a:pos x="149" y="21"/>
                  </a:cxn>
                  <a:cxn ang="0">
                    <a:pos x="134" y="11"/>
                  </a:cxn>
                  <a:cxn ang="0">
                    <a:pos x="118" y="4"/>
                  </a:cxn>
                  <a:cxn ang="0">
                    <a:pos x="100" y="0"/>
                  </a:cxn>
                  <a:cxn ang="0">
                    <a:pos x="82" y="0"/>
                  </a:cxn>
                  <a:cxn ang="0">
                    <a:pos x="64" y="4"/>
                  </a:cxn>
                  <a:cxn ang="0">
                    <a:pos x="48" y="11"/>
                  </a:cxn>
                  <a:cxn ang="0">
                    <a:pos x="33" y="21"/>
                  </a:cxn>
                  <a:cxn ang="0">
                    <a:pos x="20" y="33"/>
                  </a:cxn>
                  <a:cxn ang="0">
                    <a:pos x="11" y="48"/>
                  </a:cxn>
                  <a:cxn ang="0">
                    <a:pos x="3" y="64"/>
                  </a:cxn>
                  <a:cxn ang="0">
                    <a:pos x="0" y="82"/>
                  </a:cxn>
                  <a:cxn ang="0">
                    <a:pos x="0" y="101"/>
                  </a:cxn>
                  <a:cxn ang="0">
                    <a:pos x="3" y="119"/>
                  </a:cxn>
                  <a:cxn ang="0">
                    <a:pos x="11" y="135"/>
                  </a:cxn>
                  <a:cxn ang="0">
                    <a:pos x="20" y="150"/>
                  </a:cxn>
                  <a:cxn ang="0">
                    <a:pos x="33" y="162"/>
                  </a:cxn>
                  <a:cxn ang="0">
                    <a:pos x="48" y="172"/>
                  </a:cxn>
                  <a:cxn ang="0">
                    <a:pos x="64" y="179"/>
                  </a:cxn>
                  <a:cxn ang="0">
                    <a:pos x="82" y="182"/>
                  </a:cxn>
                </a:cxnLst>
                <a:rect l="0" t="0" r="r" b="b"/>
                <a:pathLst>
                  <a:path w="182" h="183">
                    <a:moveTo>
                      <a:pt x="91" y="183"/>
                    </a:moveTo>
                    <a:lnTo>
                      <a:pt x="100" y="182"/>
                    </a:lnTo>
                    <a:lnTo>
                      <a:pt x="110" y="181"/>
                    </a:lnTo>
                    <a:lnTo>
                      <a:pt x="118" y="179"/>
                    </a:lnTo>
                    <a:lnTo>
                      <a:pt x="126" y="175"/>
                    </a:lnTo>
                    <a:lnTo>
                      <a:pt x="134" y="172"/>
                    </a:lnTo>
                    <a:lnTo>
                      <a:pt x="142" y="168"/>
                    </a:lnTo>
                    <a:lnTo>
                      <a:pt x="149" y="162"/>
                    </a:lnTo>
                    <a:lnTo>
                      <a:pt x="155" y="156"/>
                    </a:lnTo>
                    <a:lnTo>
                      <a:pt x="162" y="150"/>
                    </a:lnTo>
                    <a:lnTo>
                      <a:pt x="166" y="142"/>
                    </a:lnTo>
                    <a:lnTo>
                      <a:pt x="171" y="135"/>
                    </a:lnTo>
                    <a:lnTo>
                      <a:pt x="175" y="127"/>
                    </a:lnTo>
                    <a:lnTo>
                      <a:pt x="179" y="119"/>
                    </a:lnTo>
                    <a:lnTo>
                      <a:pt x="181" y="110"/>
                    </a:lnTo>
                    <a:lnTo>
                      <a:pt x="182" y="101"/>
                    </a:lnTo>
                    <a:lnTo>
                      <a:pt x="182" y="91"/>
                    </a:lnTo>
                    <a:lnTo>
                      <a:pt x="182" y="82"/>
                    </a:lnTo>
                    <a:lnTo>
                      <a:pt x="181" y="73"/>
                    </a:lnTo>
                    <a:lnTo>
                      <a:pt x="179" y="64"/>
                    </a:lnTo>
                    <a:lnTo>
                      <a:pt x="175" y="56"/>
                    </a:lnTo>
                    <a:lnTo>
                      <a:pt x="171" y="48"/>
                    </a:lnTo>
                    <a:lnTo>
                      <a:pt x="166" y="40"/>
                    </a:lnTo>
                    <a:lnTo>
                      <a:pt x="162" y="33"/>
                    </a:lnTo>
                    <a:lnTo>
                      <a:pt x="155" y="27"/>
                    </a:lnTo>
                    <a:lnTo>
                      <a:pt x="149" y="21"/>
                    </a:lnTo>
                    <a:lnTo>
                      <a:pt x="142" y="16"/>
                    </a:lnTo>
                    <a:lnTo>
                      <a:pt x="134" y="11"/>
                    </a:lnTo>
                    <a:lnTo>
                      <a:pt x="126" y="8"/>
                    </a:lnTo>
                    <a:lnTo>
                      <a:pt x="118" y="4"/>
                    </a:lnTo>
                    <a:lnTo>
                      <a:pt x="110" y="2"/>
                    </a:lnTo>
                    <a:lnTo>
                      <a:pt x="100" y="0"/>
                    </a:lnTo>
                    <a:lnTo>
                      <a:pt x="91" y="0"/>
                    </a:lnTo>
                    <a:lnTo>
                      <a:pt x="82" y="0"/>
                    </a:lnTo>
                    <a:lnTo>
                      <a:pt x="72" y="2"/>
                    </a:lnTo>
                    <a:lnTo>
                      <a:pt x="64" y="4"/>
                    </a:lnTo>
                    <a:lnTo>
                      <a:pt x="55" y="8"/>
                    </a:lnTo>
                    <a:lnTo>
                      <a:pt x="48" y="11"/>
                    </a:lnTo>
                    <a:lnTo>
                      <a:pt x="40" y="16"/>
                    </a:lnTo>
                    <a:lnTo>
                      <a:pt x="33" y="21"/>
                    </a:lnTo>
                    <a:lnTo>
                      <a:pt x="27" y="27"/>
                    </a:lnTo>
                    <a:lnTo>
                      <a:pt x="20" y="33"/>
                    </a:lnTo>
                    <a:lnTo>
                      <a:pt x="16" y="40"/>
                    </a:lnTo>
                    <a:lnTo>
                      <a:pt x="11" y="48"/>
                    </a:lnTo>
                    <a:lnTo>
                      <a:pt x="7" y="56"/>
                    </a:lnTo>
                    <a:lnTo>
                      <a:pt x="3" y="64"/>
                    </a:lnTo>
                    <a:lnTo>
                      <a:pt x="1" y="73"/>
                    </a:lnTo>
                    <a:lnTo>
                      <a:pt x="0" y="82"/>
                    </a:lnTo>
                    <a:lnTo>
                      <a:pt x="0" y="91"/>
                    </a:lnTo>
                    <a:lnTo>
                      <a:pt x="0" y="101"/>
                    </a:lnTo>
                    <a:lnTo>
                      <a:pt x="1" y="110"/>
                    </a:lnTo>
                    <a:lnTo>
                      <a:pt x="3" y="119"/>
                    </a:lnTo>
                    <a:lnTo>
                      <a:pt x="7" y="127"/>
                    </a:lnTo>
                    <a:lnTo>
                      <a:pt x="11" y="135"/>
                    </a:lnTo>
                    <a:lnTo>
                      <a:pt x="16" y="142"/>
                    </a:lnTo>
                    <a:lnTo>
                      <a:pt x="20" y="150"/>
                    </a:lnTo>
                    <a:lnTo>
                      <a:pt x="27" y="156"/>
                    </a:lnTo>
                    <a:lnTo>
                      <a:pt x="33" y="162"/>
                    </a:lnTo>
                    <a:lnTo>
                      <a:pt x="40" y="168"/>
                    </a:lnTo>
                    <a:lnTo>
                      <a:pt x="48" y="172"/>
                    </a:lnTo>
                    <a:lnTo>
                      <a:pt x="55" y="175"/>
                    </a:lnTo>
                    <a:lnTo>
                      <a:pt x="64" y="179"/>
                    </a:lnTo>
                    <a:lnTo>
                      <a:pt x="72" y="181"/>
                    </a:lnTo>
                    <a:lnTo>
                      <a:pt x="82" y="182"/>
                    </a:lnTo>
                    <a:lnTo>
                      <a:pt x="91"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2" name="Freeform 122"/>
              <p:cNvSpPr>
                <a:spLocks/>
              </p:cNvSpPr>
              <p:nvPr/>
            </p:nvSpPr>
            <p:spPr bwMode="gray">
              <a:xfrm>
                <a:off x="11739965" y="3152137"/>
                <a:ext cx="28575" cy="28575"/>
              </a:xfrm>
              <a:custGeom>
                <a:avLst/>
                <a:gdLst/>
                <a:ahLst/>
                <a:cxnLst>
                  <a:cxn ang="0">
                    <a:pos x="101" y="182"/>
                  </a:cxn>
                  <a:cxn ang="0">
                    <a:pos x="118" y="179"/>
                  </a:cxn>
                  <a:cxn ang="0">
                    <a:pos x="134" y="172"/>
                  </a:cxn>
                  <a:cxn ang="0">
                    <a:pos x="148" y="162"/>
                  </a:cxn>
                  <a:cxn ang="0">
                    <a:pos x="162" y="150"/>
                  </a:cxn>
                  <a:cxn ang="0">
                    <a:pos x="172" y="135"/>
                  </a:cxn>
                  <a:cxn ang="0">
                    <a:pos x="178" y="119"/>
                  </a:cxn>
                  <a:cxn ang="0">
                    <a:pos x="182" y="101"/>
                  </a:cxn>
                  <a:cxn ang="0">
                    <a:pos x="182" y="82"/>
                  </a:cxn>
                  <a:cxn ang="0">
                    <a:pos x="178" y="64"/>
                  </a:cxn>
                  <a:cxn ang="0">
                    <a:pos x="172" y="48"/>
                  </a:cxn>
                  <a:cxn ang="0">
                    <a:pos x="162" y="33"/>
                  </a:cxn>
                  <a:cxn ang="0">
                    <a:pos x="148" y="21"/>
                  </a:cxn>
                  <a:cxn ang="0">
                    <a:pos x="134" y="11"/>
                  </a:cxn>
                  <a:cxn ang="0">
                    <a:pos x="118" y="4"/>
                  </a:cxn>
                  <a:cxn ang="0">
                    <a:pos x="101" y="0"/>
                  </a:cxn>
                  <a:cxn ang="0">
                    <a:pos x="82" y="0"/>
                  </a:cxn>
                  <a:cxn ang="0">
                    <a:pos x="64" y="4"/>
                  </a:cxn>
                  <a:cxn ang="0">
                    <a:pos x="48" y="11"/>
                  </a:cxn>
                  <a:cxn ang="0">
                    <a:pos x="33" y="21"/>
                  </a:cxn>
                  <a:cxn ang="0">
                    <a:pos x="21" y="33"/>
                  </a:cxn>
                  <a:cxn ang="0">
                    <a:pos x="11" y="48"/>
                  </a:cxn>
                  <a:cxn ang="0">
                    <a:pos x="3" y="64"/>
                  </a:cxn>
                  <a:cxn ang="0">
                    <a:pos x="0" y="82"/>
                  </a:cxn>
                  <a:cxn ang="0">
                    <a:pos x="0" y="101"/>
                  </a:cxn>
                  <a:cxn ang="0">
                    <a:pos x="3" y="119"/>
                  </a:cxn>
                  <a:cxn ang="0">
                    <a:pos x="11" y="135"/>
                  </a:cxn>
                  <a:cxn ang="0">
                    <a:pos x="21" y="150"/>
                  </a:cxn>
                  <a:cxn ang="0">
                    <a:pos x="33" y="162"/>
                  </a:cxn>
                  <a:cxn ang="0">
                    <a:pos x="48" y="172"/>
                  </a:cxn>
                  <a:cxn ang="0">
                    <a:pos x="64" y="179"/>
                  </a:cxn>
                  <a:cxn ang="0">
                    <a:pos x="82" y="182"/>
                  </a:cxn>
                </a:cxnLst>
                <a:rect l="0" t="0" r="r" b="b"/>
                <a:pathLst>
                  <a:path w="183" h="183">
                    <a:moveTo>
                      <a:pt x="91" y="183"/>
                    </a:moveTo>
                    <a:lnTo>
                      <a:pt x="101" y="182"/>
                    </a:lnTo>
                    <a:lnTo>
                      <a:pt x="110" y="181"/>
                    </a:lnTo>
                    <a:lnTo>
                      <a:pt x="118" y="179"/>
                    </a:lnTo>
                    <a:lnTo>
                      <a:pt x="126" y="175"/>
                    </a:lnTo>
                    <a:lnTo>
                      <a:pt x="134" y="172"/>
                    </a:lnTo>
                    <a:lnTo>
                      <a:pt x="142" y="168"/>
                    </a:lnTo>
                    <a:lnTo>
                      <a:pt x="148" y="162"/>
                    </a:lnTo>
                    <a:lnTo>
                      <a:pt x="155" y="156"/>
                    </a:lnTo>
                    <a:lnTo>
                      <a:pt x="162" y="150"/>
                    </a:lnTo>
                    <a:lnTo>
                      <a:pt x="166" y="142"/>
                    </a:lnTo>
                    <a:lnTo>
                      <a:pt x="172" y="135"/>
                    </a:lnTo>
                    <a:lnTo>
                      <a:pt x="175" y="127"/>
                    </a:lnTo>
                    <a:lnTo>
                      <a:pt x="178" y="119"/>
                    </a:lnTo>
                    <a:lnTo>
                      <a:pt x="181" y="110"/>
                    </a:lnTo>
                    <a:lnTo>
                      <a:pt x="182" y="101"/>
                    </a:lnTo>
                    <a:lnTo>
                      <a:pt x="183" y="91"/>
                    </a:lnTo>
                    <a:lnTo>
                      <a:pt x="182" y="82"/>
                    </a:lnTo>
                    <a:lnTo>
                      <a:pt x="181" y="73"/>
                    </a:lnTo>
                    <a:lnTo>
                      <a:pt x="178" y="64"/>
                    </a:lnTo>
                    <a:lnTo>
                      <a:pt x="175" y="56"/>
                    </a:lnTo>
                    <a:lnTo>
                      <a:pt x="172" y="48"/>
                    </a:lnTo>
                    <a:lnTo>
                      <a:pt x="166" y="40"/>
                    </a:lnTo>
                    <a:lnTo>
                      <a:pt x="162" y="33"/>
                    </a:lnTo>
                    <a:lnTo>
                      <a:pt x="155" y="27"/>
                    </a:lnTo>
                    <a:lnTo>
                      <a:pt x="148" y="21"/>
                    </a:lnTo>
                    <a:lnTo>
                      <a:pt x="142" y="16"/>
                    </a:lnTo>
                    <a:lnTo>
                      <a:pt x="134" y="11"/>
                    </a:lnTo>
                    <a:lnTo>
                      <a:pt x="126" y="8"/>
                    </a:lnTo>
                    <a:lnTo>
                      <a:pt x="118" y="4"/>
                    </a:lnTo>
                    <a:lnTo>
                      <a:pt x="110" y="2"/>
                    </a:lnTo>
                    <a:lnTo>
                      <a:pt x="101" y="0"/>
                    </a:lnTo>
                    <a:lnTo>
                      <a:pt x="91" y="0"/>
                    </a:lnTo>
                    <a:lnTo>
                      <a:pt x="82" y="0"/>
                    </a:lnTo>
                    <a:lnTo>
                      <a:pt x="73" y="2"/>
                    </a:lnTo>
                    <a:lnTo>
                      <a:pt x="64" y="4"/>
                    </a:lnTo>
                    <a:lnTo>
                      <a:pt x="55" y="8"/>
                    </a:lnTo>
                    <a:lnTo>
                      <a:pt x="48" y="11"/>
                    </a:lnTo>
                    <a:lnTo>
                      <a:pt x="40" y="16"/>
                    </a:lnTo>
                    <a:lnTo>
                      <a:pt x="33" y="21"/>
                    </a:lnTo>
                    <a:lnTo>
                      <a:pt x="26" y="27"/>
                    </a:lnTo>
                    <a:lnTo>
                      <a:pt x="21" y="33"/>
                    </a:lnTo>
                    <a:lnTo>
                      <a:pt x="15" y="40"/>
                    </a:lnTo>
                    <a:lnTo>
                      <a:pt x="11" y="48"/>
                    </a:lnTo>
                    <a:lnTo>
                      <a:pt x="6" y="56"/>
                    </a:lnTo>
                    <a:lnTo>
                      <a:pt x="3" y="64"/>
                    </a:lnTo>
                    <a:lnTo>
                      <a:pt x="1" y="73"/>
                    </a:lnTo>
                    <a:lnTo>
                      <a:pt x="0" y="82"/>
                    </a:lnTo>
                    <a:lnTo>
                      <a:pt x="0" y="91"/>
                    </a:lnTo>
                    <a:lnTo>
                      <a:pt x="0" y="101"/>
                    </a:lnTo>
                    <a:lnTo>
                      <a:pt x="1" y="110"/>
                    </a:lnTo>
                    <a:lnTo>
                      <a:pt x="3" y="119"/>
                    </a:lnTo>
                    <a:lnTo>
                      <a:pt x="6" y="127"/>
                    </a:lnTo>
                    <a:lnTo>
                      <a:pt x="11" y="135"/>
                    </a:lnTo>
                    <a:lnTo>
                      <a:pt x="15" y="142"/>
                    </a:lnTo>
                    <a:lnTo>
                      <a:pt x="21" y="150"/>
                    </a:lnTo>
                    <a:lnTo>
                      <a:pt x="26" y="156"/>
                    </a:lnTo>
                    <a:lnTo>
                      <a:pt x="33" y="162"/>
                    </a:lnTo>
                    <a:lnTo>
                      <a:pt x="40" y="168"/>
                    </a:lnTo>
                    <a:lnTo>
                      <a:pt x="48" y="172"/>
                    </a:lnTo>
                    <a:lnTo>
                      <a:pt x="55" y="175"/>
                    </a:lnTo>
                    <a:lnTo>
                      <a:pt x="64" y="179"/>
                    </a:lnTo>
                    <a:lnTo>
                      <a:pt x="73" y="181"/>
                    </a:lnTo>
                    <a:lnTo>
                      <a:pt x="82" y="182"/>
                    </a:lnTo>
                    <a:lnTo>
                      <a:pt x="91"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3" name="Freeform 123"/>
              <p:cNvSpPr>
                <a:spLocks/>
              </p:cNvSpPr>
              <p:nvPr/>
            </p:nvSpPr>
            <p:spPr bwMode="gray">
              <a:xfrm>
                <a:off x="11779653" y="3152137"/>
                <a:ext cx="28575" cy="28575"/>
              </a:xfrm>
              <a:custGeom>
                <a:avLst/>
                <a:gdLst/>
                <a:ahLst/>
                <a:cxnLst>
                  <a:cxn ang="0">
                    <a:pos x="101" y="182"/>
                  </a:cxn>
                  <a:cxn ang="0">
                    <a:pos x="118" y="179"/>
                  </a:cxn>
                  <a:cxn ang="0">
                    <a:pos x="134" y="172"/>
                  </a:cxn>
                  <a:cxn ang="0">
                    <a:pos x="149" y="162"/>
                  </a:cxn>
                  <a:cxn ang="0">
                    <a:pos x="162" y="150"/>
                  </a:cxn>
                  <a:cxn ang="0">
                    <a:pos x="172" y="135"/>
                  </a:cxn>
                  <a:cxn ang="0">
                    <a:pos x="178" y="119"/>
                  </a:cxn>
                  <a:cxn ang="0">
                    <a:pos x="182" y="101"/>
                  </a:cxn>
                  <a:cxn ang="0">
                    <a:pos x="182" y="82"/>
                  </a:cxn>
                  <a:cxn ang="0">
                    <a:pos x="178" y="64"/>
                  </a:cxn>
                  <a:cxn ang="0">
                    <a:pos x="172" y="48"/>
                  </a:cxn>
                  <a:cxn ang="0">
                    <a:pos x="162" y="33"/>
                  </a:cxn>
                  <a:cxn ang="0">
                    <a:pos x="149" y="21"/>
                  </a:cxn>
                  <a:cxn ang="0">
                    <a:pos x="134" y="11"/>
                  </a:cxn>
                  <a:cxn ang="0">
                    <a:pos x="118" y="4"/>
                  </a:cxn>
                  <a:cxn ang="0">
                    <a:pos x="101" y="0"/>
                  </a:cxn>
                  <a:cxn ang="0">
                    <a:pos x="82" y="0"/>
                  </a:cxn>
                  <a:cxn ang="0">
                    <a:pos x="64" y="4"/>
                  </a:cxn>
                  <a:cxn ang="0">
                    <a:pos x="47" y="11"/>
                  </a:cxn>
                  <a:cxn ang="0">
                    <a:pos x="33" y="21"/>
                  </a:cxn>
                  <a:cxn ang="0">
                    <a:pos x="21" y="33"/>
                  </a:cxn>
                  <a:cxn ang="0">
                    <a:pos x="11" y="48"/>
                  </a:cxn>
                  <a:cxn ang="0">
                    <a:pos x="4" y="64"/>
                  </a:cxn>
                  <a:cxn ang="0">
                    <a:pos x="0" y="82"/>
                  </a:cxn>
                  <a:cxn ang="0">
                    <a:pos x="0" y="101"/>
                  </a:cxn>
                  <a:cxn ang="0">
                    <a:pos x="4" y="119"/>
                  </a:cxn>
                  <a:cxn ang="0">
                    <a:pos x="11" y="135"/>
                  </a:cxn>
                  <a:cxn ang="0">
                    <a:pos x="21" y="150"/>
                  </a:cxn>
                  <a:cxn ang="0">
                    <a:pos x="33" y="162"/>
                  </a:cxn>
                  <a:cxn ang="0">
                    <a:pos x="47" y="172"/>
                  </a:cxn>
                  <a:cxn ang="0">
                    <a:pos x="64" y="179"/>
                  </a:cxn>
                  <a:cxn ang="0">
                    <a:pos x="82" y="182"/>
                  </a:cxn>
                </a:cxnLst>
                <a:rect l="0" t="0" r="r" b="b"/>
                <a:pathLst>
                  <a:path w="183" h="183">
                    <a:moveTo>
                      <a:pt x="91" y="183"/>
                    </a:moveTo>
                    <a:lnTo>
                      <a:pt x="101" y="182"/>
                    </a:lnTo>
                    <a:lnTo>
                      <a:pt x="109" y="181"/>
                    </a:lnTo>
                    <a:lnTo>
                      <a:pt x="118" y="179"/>
                    </a:lnTo>
                    <a:lnTo>
                      <a:pt x="126" y="175"/>
                    </a:lnTo>
                    <a:lnTo>
                      <a:pt x="134" y="172"/>
                    </a:lnTo>
                    <a:lnTo>
                      <a:pt x="142" y="168"/>
                    </a:lnTo>
                    <a:lnTo>
                      <a:pt x="149" y="162"/>
                    </a:lnTo>
                    <a:lnTo>
                      <a:pt x="156" y="156"/>
                    </a:lnTo>
                    <a:lnTo>
                      <a:pt x="162" y="150"/>
                    </a:lnTo>
                    <a:lnTo>
                      <a:pt x="167" y="142"/>
                    </a:lnTo>
                    <a:lnTo>
                      <a:pt x="172" y="135"/>
                    </a:lnTo>
                    <a:lnTo>
                      <a:pt x="175" y="127"/>
                    </a:lnTo>
                    <a:lnTo>
                      <a:pt x="178" y="119"/>
                    </a:lnTo>
                    <a:lnTo>
                      <a:pt x="180" y="110"/>
                    </a:lnTo>
                    <a:lnTo>
                      <a:pt x="182" y="101"/>
                    </a:lnTo>
                    <a:lnTo>
                      <a:pt x="183" y="91"/>
                    </a:lnTo>
                    <a:lnTo>
                      <a:pt x="182" y="82"/>
                    </a:lnTo>
                    <a:lnTo>
                      <a:pt x="180" y="73"/>
                    </a:lnTo>
                    <a:lnTo>
                      <a:pt x="178" y="64"/>
                    </a:lnTo>
                    <a:lnTo>
                      <a:pt x="175" y="56"/>
                    </a:lnTo>
                    <a:lnTo>
                      <a:pt x="172" y="48"/>
                    </a:lnTo>
                    <a:lnTo>
                      <a:pt x="167" y="40"/>
                    </a:lnTo>
                    <a:lnTo>
                      <a:pt x="162" y="33"/>
                    </a:lnTo>
                    <a:lnTo>
                      <a:pt x="156" y="27"/>
                    </a:lnTo>
                    <a:lnTo>
                      <a:pt x="149" y="21"/>
                    </a:lnTo>
                    <a:lnTo>
                      <a:pt x="142" y="16"/>
                    </a:lnTo>
                    <a:lnTo>
                      <a:pt x="134" y="11"/>
                    </a:lnTo>
                    <a:lnTo>
                      <a:pt x="126" y="8"/>
                    </a:lnTo>
                    <a:lnTo>
                      <a:pt x="118" y="4"/>
                    </a:lnTo>
                    <a:lnTo>
                      <a:pt x="109" y="2"/>
                    </a:lnTo>
                    <a:lnTo>
                      <a:pt x="101" y="0"/>
                    </a:lnTo>
                    <a:lnTo>
                      <a:pt x="91" y="0"/>
                    </a:lnTo>
                    <a:lnTo>
                      <a:pt x="82" y="0"/>
                    </a:lnTo>
                    <a:lnTo>
                      <a:pt x="73" y="2"/>
                    </a:lnTo>
                    <a:lnTo>
                      <a:pt x="64" y="4"/>
                    </a:lnTo>
                    <a:lnTo>
                      <a:pt x="55" y="8"/>
                    </a:lnTo>
                    <a:lnTo>
                      <a:pt x="47" y="11"/>
                    </a:lnTo>
                    <a:lnTo>
                      <a:pt x="40" y="16"/>
                    </a:lnTo>
                    <a:lnTo>
                      <a:pt x="33" y="21"/>
                    </a:lnTo>
                    <a:lnTo>
                      <a:pt x="26" y="27"/>
                    </a:lnTo>
                    <a:lnTo>
                      <a:pt x="21" y="33"/>
                    </a:lnTo>
                    <a:lnTo>
                      <a:pt x="15" y="40"/>
                    </a:lnTo>
                    <a:lnTo>
                      <a:pt x="11" y="48"/>
                    </a:lnTo>
                    <a:lnTo>
                      <a:pt x="6" y="56"/>
                    </a:lnTo>
                    <a:lnTo>
                      <a:pt x="4" y="64"/>
                    </a:lnTo>
                    <a:lnTo>
                      <a:pt x="2" y="73"/>
                    </a:lnTo>
                    <a:lnTo>
                      <a:pt x="0" y="82"/>
                    </a:lnTo>
                    <a:lnTo>
                      <a:pt x="0" y="91"/>
                    </a:lnTo>
                    <a:lnTo>
                      <a:pt x="0" y="101"/>
                    </a:lnTo>
                    <a:lnTo>
                      <a:pt x="2" y="110"/>
                    </a:lnTo>
                    <a:lnTo>
                      <a:pt x="4" y="119"/>
                    </a:lnTo>
                    <a:lnTo>
                      <a:pt x="6" y="127"/>
                    </a:lnTo>
                    <a:lnTo>
                      <a:pt x="11" y="135"/>
                    </a:lnTo>
                    <a:lnTo>
                      <a:pt x="15" y="142"/>
                    </a:lnTo>
                    <a:lnTo>
                      <a:pt x="21" y="150"/>
                    </a:lnTo>
                    <a:lnTo>
                      <a:pt x="26" y="156"/>
                    </a:lnTo>
                    <a:lnTo>
                      <a:pt x="33" y="162"/>
                    </a:lnTo>
                    <a:lnTo>
                      <a:pt x="40" y="168"/>
                    </a:lnTo>
                    <a:lnTo>
                      <a:pt x="47" y="172"/>
                    </a:lnTo>
                    <a:lnTo>
                      <a:pt x="55" y="175"/>
                    </a:lnTo>
                    <a:lnTo>
                      <a:pt x="64" y="179"/>
                    </a:lnTo>
                    <a:lnTo>
                      <a:pt x="73" y="181"/>
                    </a:lnTo>
                    <a:lnTo>
                      <a:pt x="82" y="182"/>
                    </a:lnTo>
                    <a:lnTo>
                      <a:pt x="91"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4" name="Freeform 124"/>
              <p:cNvSpPr>
                <a:spLocks/>
              </p:cNvSpPr>
              <p:nvPr/>
            </p:nvSpPr>
            <p:spPr bwMode="gray">
              <a:xfrm>
                <a:off x="12235265" y="3337874"/>
                <a:ext cx="203200" cy="34925"/>
              </a:xfrm>
              <a:custGeom>
                <a:avLst/>
                <a:gdLst/>
                <a:ahLst/>
                <a:cxnLst>
                  <a:cxn ang="0">
                    <a:pos x="1170" y="0"/>
                  </a:cxn>
                  <a:cxn ang="0">
                    <a:pos x="1192" y="2"/>
                  </a:cxn>
                  <a:cxn ang="0">
                    <a:pos x="1212" y="8"/>
                  </a:cxn>
                  <a:cxn ang="0">
                    <a:pos x="1231" y="18"/>
                  </a:cxn>
                  <a:cxn ang="0">
                    <a:pos x="1246" y="31"/>
                  </a:cxn>
                  <a:cxn ang="0">
                    <a:pos x="1259" y="48"/>
                  </a:cxn>
                  <a:cxn ang="0">
                    <a:pos x="1271" y="67"/>
                  </a:cxn>
                  <a:cxn ang="0">
                    <a:pos x="1276" y="87"/>
                  </a:cxn>
                  <a:cxn ang="0">
                    <a:pos x="1278" y="109"/>
                  </a:cxn>
                  <a:cxn ang="0">
                    <a:pos x="1276" y="131"/>
                  </a:cxn>
                  <a:cxn ang="0">
                    <a:pos x="1271" y="151"/>
                  </a:cxn>
                  <a:cxn ang="0">
                    <a:pos x="1259" y="170"/>
                  </a:cxn>
                  <a:cxn ang="0">
                    <a:pos x="1246" y="185"/>
                  </a:cxn>
                  <a:cxn ang="0">
                    <a:pos x="1231" y="199"/>
                  </a:cxn>
                  <a:cxn ang="0">
                    <a:pos x="1212" y="209"/>
                  </a:cxn>
                  <a:cxn ang="0">
                    <a:pos x="1192" y="215"/>
                  </a:cxn>
                  <a:cxn ang="0">
                    <a:pos x="1170" y="217"/>
                  </a:cxn>
                  <a:cxn ang="0">
                    <a:pos x="97" y="217"/>
                  </a:cxn>
                  <a:cxn ang="0">
                    <a:pos x="76" y="213"/>
                  </a:cxn>
                  <a:cxn ang="0">
                    <a:pos x="56" y="204"/>
                  </a:cxn>
                  <a:cxn ang="0">
                    <a:pos x="40" y="193"/>
                  </a:cxn>
                  <a:cxn ang="0">
                    <a:pos x="24" y="177"/>
                  </a:cxn>
                  <a:cxn ang="0">
                    <a:pos x="13" y="161"/>
                  </a:cxn>
                  <a:cxn ang="0">
                    <a:pos x="4" y="141"/>
                  </a:cxn>
                  <a:cxn ang="0">
                    <a:pos x="0" y="120"/>
                  </a:cxn>
                  <a:cxn ang="0">
                    <a:pos x="0" y="98"/>
                  </a:cxn>
                  <a:cxn ang="0">
                    <a:pos x="4" y="77"/>
                  </a:cxn>
                  <a:cxn ang="0">
                    <a:pos x="13" y="57"/>
                  </a:cxn>
                  <a:cxn ang="0">
                    <a:pos x="24" y="39"/>
                  </a:cxn>
                  <a:cxn ang="0">
                    <a:pos x="40" y="24"/>
                  </a:cxn>
                  <a:cxn ang="0">
                    <a:pos x="56" y="13"/>
                  </a:cxn>
                  <a:cxn ang="0">
                    <a:pos x="76" y="4"/>
                  </a:cxn>
                  <a:cxn ang="0">
                    <a:pos x="97" y="0"/>
                  </a:cxn>
                </a:cxnLst>
                <a:rect l="0" t="0" r="r" b="b"/>
                <a:pathLst>
                  <a:path w="1278" h="217">
                    <a:moveTo>
                      <a:pt x="108" y="0"/>
                    </a:moveTo>
                    <a:lnTo>
                      <a:pt x="1170" y="0"/>
                    </a:lnTo>
                    <a:lnTo>
                      <a:pt x="1181" y="0"/>
                    </a:lnTo>
                    <a:lnTo>
                      <a:pt x="1192" y="2"/>
                    </a:lnTo>
                    <a:lnTo>
                      <a:pt x="1202" y="4"/>
                    </a:lnTo>
                    <a:lnTo>
                      <a:pt x="1212" y="8"/>
                    </a:lnTo>
                    <a:lnTo>
                      <a:pt x="1222" y="13"/>
                    </a:lnTo>
                    <a:lnTo>
                      <a:pt x="1231" y="18"/>
                    </a:lnTo>
                    <a:lnTo>
                      <a:pt x="1238" y="24"/>
                    </a:lnTo>
                    <a:lnTo>
                      <a:pt x="1246" y="31"/>
                    </a:lnTo>
                    <a:lnTo>
                      <a:pt x="1254" y="39"/>
                    </a:lnTo>
                    <a:lnTo>
                      <a:pt x="1259" y="48"/>
                    </a:lnTo>
                    <a:lnTo>
                      <a:pt x="1265" y="57"/>
                    </a:lnTo>
                    <a:lnTo>
                      <a:pt x="1271" y="67"/>
                    </a:lnTo>
                    <a:lnTo>
                      <a:pt x="1274" y="77"/>
                    </a:lnTo>
                    <a:lnTo>
                      <a:pt x="1276" y="87"/>
                    </a:lnTo>
                    <a:lnTo>
                      <a:pt x="1278" y="98"/>
                    </a:lnTo>
                    <a:lnTo>
                      <a:pt x="1278" y="109"/>
                    </a:lnTo>
                    <a:lnTo>
                      <a:pt x="1278" y="120"/>
                    </a:lnTo>
                    <a:lnTo>
                      <a:pt x="1276" y="131"/>
                    </a:lnTo>
                    <a:lnTo>
                      <a:pt x="1274" y="141"/>
                    </a:lnTo>
                    <a:lnTo>
                      <a:pt x="1271" y="151"/>
                    </a:lnTo>
                    <a:lnTo>
                      <a:pt x="1265" y="161"/>
                    </a:lnTo>
                    <a:lnTo>
                      <a:pt x="1259" y="170"/>
                    </a:lnTo>
                    <a:lnTo>
                      <a:pt x="1254" y="177"/>
                    </a:lnTo>
                    <a:lnTo>
                      <a:pt x="1246" y="185"/>
                    </a:lnTo>
                    <a:lnTo>
                      <a:pt x="1238" y="193"/>
                    </a:lnTo>
                    <a:lnTo>
                      <a:pt x="1231" y="199"/>
                    </a:lnTo>
                    <a:lnTo>
                      <a:pt x="1222" y="204"/>
                    </a:lnTo>
                    <a:lnTo>
                      <a:pt x="1212" y="209"/>
                    </a:lnTo>
                    <a:lnTo>
                      <a:pt x="1202" y="213"/>
                    </a:lnTo>
                    <a:lnTo>
                      <a:pt x="1192" y="215"/>
                    </a:lnTo>
                    <a:lnTo>
                      <a:pt x="1181" y="217"/>
                    </a:lnTo>
                    <a:lnTo>
                      <a:pt x="1170" y="217"/>
                    </a:lnTo>
                    <a:lnTo>
                      <a:pt x="108" y="217"/>
                    </a:lnTo>
                    <a:lnTo>
                      <a:pt x="97" y="217"/>
                    </a:lnTo>
                    <a:lnTo>
                      <a:pt x="86" y="215"/>
                    </a:lnTo>
                    <a:lnTo>
                      <a:pt x="76" y="213"/>
                    </a:lnTo>
                    <a:lnTo>
                      <a:pt x="66" y="209"/>
                    </a:lnTo>
                    <a:lnTo>
                      <a:pt x="56" y="204"/>
                    </a:lnTo>
                    <a:lnTo>
                      <a:pt x="47" y="199"/>
                    </a:lnTo>
                    <a:lnTo>
                      <a:pt x="40" y="193"/>
                    </a:lnTo>
                    <a:lnTo>
                      <a:pt x="32" y="185"/>
                    </a:lnTo>
                    <a:lnTo>
                      <a:pt x="24" y="177"/>
                    </a:lnTo>
                    <a:lnTo>
                      <a:pt x="19" y="170"/>
                    </a:lnTo>
                    <a:lnTo>
                      <a:pt x="13" y="161"/>
                    </a:lnTo>
                    <a:lnTo>
                      <a:pt x="9" y="151"/>
                    </a:lnTo>
                    <a:lnTo>
                      <a:pt x="4" y="141"/>
                    </a:lnTo>
                    <a:lnTo>
                      <a:pt x="2" y="131"/>
                    </a:lnTo>
                    <a:lnTo>
                      <a:pt x="0" y="120"/>
                    </a:lnTo>
                    <a:lnTo>
                      <a:pt x="0" y="109"/>
                    </a:lnTo>
                    <a:lnTo>
                      <a:pt x="0" y="98"/>
                    </a:lnTo>
                    <a:lnTo>
                      <a:pt x="2" y="87"/>
                    </a:lnTo>
                    <a:lnTo>
                      <a:pt x="4" y="77"/>
                    </a:lnTo>
                    <a:lnTo>
                      <a:pt x="9" y="67"/>
                    </a:lnTo>
                    <a:lnTo>
                      <a:pt x="13" y="57"/>
                    </a:lnTo>
                    <a:lnTo>
                      <a:pt x="19" y="48"/>
                    </a:lnTo>
                    <a:lnTo>
                      <a:pt x="24" y="39"/>
                    </a:lnTo>
                    <a:lnTo>
                      <a:pt x="32" y="31"/>
                    </a:lnTo>
                    <a:lnTo>
                      <a:pt x="40" y="24"/>
                    </a:lnTo>
                    <a:lnTo>
                      <a:pt x="47" y="18"/>
                    </a:lnTo>
                    <a:lnTo>
                      <a:pt x="56" y="13"/>
                    </a:lnTo>
                    <a:lnTo>
                      <a:pt x="66" y="8"/>
                    </a:lnTo>
                    <a:lnTo>
                      <a:pt x="76" y="4"/>
                    </a:lnTo>
                    <a:lnTo>
                      <a:pt x="86" y="2"/>
                    </a:lnTo>
                    <a:lnTo>
                      <a:pt x="97" y="0"/>
                    </a:lnTo>
                    <a:lnTo>
                      <a:pt x="108" y="0"/>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5" name="Freeform 125"/>
              <p:cNvSpPr>
                <a:spLocks/>
              </p:cNvSpPr>
              <p:nvPr/>
            </p:nvSpPr>
            <p:spPr bwMode="gray">
              <a:xfrm>
                <a:off x="11619315" y="3339462"/>
                <a:ext cx="28575" cy="28575"/>
              </a:xfrm>
              <a:custGeom>
                <a:avLst/>
                <a:gdLst/>
                <a:ahLst/>
                <a:cxnLst>
                  <a:cxn ang="0">
                    <a:pos x="101" y="182"/>
                  </a:cxn>
                  <a:cxn ang="0">
                    <a:pos x="119" y="178"/>
                  </a:cxn>
                  <a:cxn ang="0">
                    <a:pos x="136" y="172"/>
                  </a:cxn>
                  <a:cxn ang="0">
                    <a:pos x="150" y="162"/>
                  </a:cxn>
                  <a:cxn ang="0">
                    <a:pos x="162" y="149"/>
                  </a:cxn>
                  <a:cxn ang="0">
                    <a:pos x="172" y="135"/>
                  </a:cxn>
                  <a:cxn ang="0">
                    <a:pos x="179" y="118"/>
                  </a:cxn>
                  <a:cxn ang="0">
                    <a:pos x="183" y="101"/>
                  </a:cxn>
                  <a:cxn ang="0">
                    <a:pos x="183" y="82"/>
                  </a:cxn>
                  <a:cxn ang="0">
                    <a:pos x="179" y="64"/>
                  </a:cxn>
                  <a:cxn ang="0">
                    <a:pos x="172" y="47"/>
                  </a:cxn>
                  <a:cxn ang="0">
                    <a:pos x="162" y="33"/>
                  </a:cxn>
                  <a:cxn ang="0">
                    <a:pos x="150" y="21"/>
                  </a:cxn>
                  <a:cxn ang="0">
                    <a:pos x="136" y="11"/>
                  </a:cxn>
                  <a:cxn ang="0">
                    <a:pos x="119" y="4"/>
                  </a:cxn>
                  <a:cxn ang="0">
                    <a:pos x="101" y="0"/>
                  </a:cxn>
                  <a:cxn ang="0">
                    <a:pos x="82" y="0"/>
                  </a:cxn>
                  <a:cxn ang="0">
                    <a:pos x="65" y="4"/>
                  </a:cxn>
                  <a:cxn ang="0">
                    <a:pos x="49" y="11"/>
                  </a:cxn>
                  <a:cxn ang="0">
                    <a:pos x="34" y="21"/>
                  </a:cxn>
                  <a:cxn ang="0">
                    <a:pos x="21" y="33"/>
                  </a:cxn>
                  <a:cxn ang="0">
                    <a:pos x="11" y="47"/>
                  </a:cxn>
                  <a:cxn ang="0">
                    <a:pos x="5" y="64"/>
                  </a:cxn>
                  <a:cxn ang="0">
                    <a:pos x="1" y="82"/>
                  </a:cxn>
                  <a:cxn ang="0">
                    <a:pos x="1" y="101"/>
                  </a:cxn>
                  <a:cxn ang="0">
                    <a:pos x="5" y="118"/>
                  </a:cxn>
                  <a:cxn ang="0">
                    <a:pos x="11" y="135"/>
                  </a:cxn>
                  <a:cxn ang="0">
                    <a:pos x="21" y="149"/>
                  </a:cxn>
                  <a:cxn ang="0">
                    <a:pos x="34" y="162"/>
                  </a:cxn>
                  <a:cxn ang="0">
                    <a:pos x="49" y="172"/>
                  </a:cxn>
                  <a:cxn ang="0">
                    <a:pos x="65" y="178"/>
                  </a:cxn>
                  <a:cxn ang="0">
                    <a:pos x="82" y="182"/>
                  </a:cxn>
                </a:cxnLst>
                <a:rect l="0" t="0" r="r" b="b"/>
                <a:pathLst>
                  <a:path w="183" h="183">
                    <a:moveTo>
                      <a:pt x="92" y="183"/>
                    </a:moveTo>
                    <a:lnTo>
                      <a:pt x="101" y="182"/>
                    </a:lnTo>
                    <a:lnTo>
                      <a:pt x="110" y="180"/>
                    </a:lnTo>
                    <a:lnTo>
                      <a:pt x="119" y="178"/>
                    </a:lnTo>
                    <a:lnTo>
                      <a:pt x="128" y="175"/>
                    </a:lnTo>
                    <a:lnTo>
                      <a:pt x="136" y="172"/>
                    </a:lnTo>
                    <a:lnTo>
                      <a:pt x="143" y="167"/>
                    </a:lnTo>
                    <a:lnTo>
                      <a:pt x="150" y="162"/>
                    </a:lnTo>
                    <a:lnTo>
                      <a:pt x="157" y="156"/>
                    </a:lnTo>
                    <a:lnTo>
                      <a:pt x="162" y="149"/>
                    </a:lnTo>
                    <a:lnTo>
                      <a:pt x="168" y="142"/>
                    </a:lnTo>
                    <a:lnTo>
                      <a:pt x="172" y="135"/>
                    </a:lnTo>
                    <a:lnTo>
                      <a:pt x="177" y="126"/>
                    </a:lnTo>
                    <a:lnTo>
                      <a:pt x="179" y="118"/>
                    </a:lnTo>
                    <a:lnTo>
                      <a:pt x="181" y="109"/>
                    </a:lnTo>
                    <a:lnTo>
                      <a:pt x="183" y="101"/>
                    </a:lnTo>
                    <a:lnTo>
                      <a:pt x="183" y="91"/>
                    </a:lnTo>
                    <a:lnTo>
                      <a:pt x="183" y="82"/>
                    </a:lnTo>
                    <a:lnTo>
                      <a:pt x="181" y="73"/>
                    </a:lnTo>
                    <a:lnTo>
                      <a:pt x="179" y="64"/>
                    </a:lnTo>
                    <a:lnTo>
                      <a:pt x="177" y="55"/>
                    </a:lnTo>
                    <a:lnTo>
                      <a:pt x="172" y="47"/>
                    </a:lnTo>
                    <a:lnTo>
                      <a:pt x="168" y="40"/>
                    </a:lnTo>
                    <a:lnTo>
                      <a:pt x="162" y="33"/>
                    </a:lnTo>
                    <a:lnTo>
                      <a:pt x="157" y="26"/>
                    </a:lnTo>
                    <a:lnTo>
                      <a:pt x="150" y="21"/>
                    </a:lnTo>
                    <a:lnTo>
                      <a:pt x="143" y="15"/>
                    </a:lnTo>
                    <a:lnTo>
                      <a:pt x="136" y="11"/>
                    </a:lnTo>
                    <a:lnTo>
                      <a:pt x="128" y="6"/>
                    </a:lnTo>
                    <a:lnTo>
                      <a:pt x="119" y="4"/>
                    </a:lnTo>
                    <a:lnTo>
                      <a:pt x="110" y="2"/>
                    </a:lnTo>
                    <a:lnTo>
                      <a:pt x="101" y="0"/>
                    </a:lnTo>
                    <a:lnTo>
                      <a:pt x="92" y="0"/>
                    </a:lnTo>
                    <a:lnTo>
                      <a:pt x="82" y="0"/>
                    </a:lnTo>
                    <a:lnTo>
                      <a:pt x="73" y="2"/>
                    </a:lnTo>
                    <a:lnTo>
                      <a:pt x="65" y="4"/>
                    </a:lnTo>
                    <a:lnTo>
                      <a:pt x="57" y="6"/>
                    </a:lnTo>
                    <a:lnTo>
                      <a:pt x="49" y="11"/>
                    </a:lnTo>
                    <a:lnTo>
                      <a:pt x="41" y="15"/>
                    </a:lnTo>
                    <a:lnTo>
                      <a:pt x="34" y="21"/>
                    </a:lnTo>
                    <a:lnTo>
                      <a:pt x="28" y="26"/>
                    </a:lnTo>
                    <a:lnTo>
                      <a:pt x="21" y="33"/>
                    </a:lnTo>
                    <a:lnTo>
                      <a:pt x="16" y="40"/>
                    </a:lnTo>
                    <a:lnTo>
                      <a:pt x="11" y="47"/>
                    </a:lnTo>
                    <a:lnTo>
                      <a:pt x="8" y="55"/>
                    </a:lnTo>
                    <a:lnTo>
                      <a:pt x="5" y="64"/>
                    </a:lnTo>
                    <a:lnTo>
                      <a:pt x="2" y="73"/>
                    </a:lnTo>
                    <a:lnTo>
                      <a:pt x="1" y="82"/>
                    </a:lnTo>
                    <a:lnTo>
                      <a:pt x="0" y="91"/>
                    </a:lnTo>
                    <a:lnTo>
                      <a:pt x="1" y="101"/>
                    </a:lnTo>
                    <a:lnTo>
                      <a:pt x="2" y="109"/>
                    </a:lnTo>
                    <a:lnTo>
                      <a:pt x="5" y="118"/>
                    </a:lnTo>
                    <a:lnTo>
                      <a:pt x="8" y="126"/>
                    </a:lnTo>
                    <a:lnTo>
                      <a:pt x="11" y="135"/>
                    </a:lnTo>
                    <a:lnTo>
                      <a:pt x="16" y="142"/>
                    </a:lnTo>
                    <a:lnTo>
                      <a:pt x="21" y="149"/>
                    </a:lnTo>
                    <a:lnTo>
                      <a:pt x="28" y="156"/>
                    </a:lnTo>
                    <a:lnTo>
                      <a:pt x="34" y="162"/>
                    </a:lnTo>
                    <a:lnTo>
                      <a:pt x="41" y="167"/>
                    </a:lnTo>
                    <a:lnTo>
                      <a:pt x="49" y="172"/>
                    </a:lnTo>
                    <a:lnTo>
                      <a:pt x="57" y="175"/>
                    </a:lnTo>
                    <a:lnTo>
                      <a:pt x="65" y="178"/>
                    </a:lnTo>
                    <a:lnTo>
                      <a:pt x="73" y="180"/>
                    </a:lnTo>
                    <a:lnTo>
                      <a:pt x="82" y="182"/>
                    </a:lnTo>
                    <a:lnTo>
                      <a:pt x="92"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6" name="Freeform 126"/>
              <p:cNvSpPr>
                <a:spLocks/>
              </p:cNvSpPr>
              <p:nvPr/>
            </p:nvSpPr>
            <p:spPr bwMode="gray">
              <a:xfrm>
                <a:off x="11659003" y="3339462"/>
                <a:ext cx="28575" cy="28575"/>
              </a:xfrm>
              <a:custGeom>
                <a:avLst/>
                <a:gdLst/>
                <a:ahLst/>
                <a:cxnLst>
                  <a:cxn ang="0">
                    <a:pos x="100" y="182"/>
                  </a:cxn>
                  <a:cxn ang="0">
                    <a:pos x="118" y="178"/>
                  </a:cxn>
                  <a:cxn ang="0">
                    <a:pos x="134" y="172"/>
                  </a:cxn>
                  <a:cxn ang="0">
                    <a:pos x="149" y="162"/>
                  </a:cxn>
                  <a:cxn ang="0">
                    <a:pos x="161" y="149"/>
                  </a:cxn>
                  <a:cxn ang="0">
                    <a:pos x="171" y="135"/>
                  </a:cxn>
                  <a:cxn ang="0">
                    <a:pos x="179" y="118"/>
                  </a:cxn>
                  <a:cxn ang="0">
                    <a:pos x="182" y="101"/>
                  </a:cxn>
                  <a:cxn ang="0">
                    <a:pos x="182" y="82"/>
                  </a:cxn>
                  <a:cxn ang="0">
                    <a:pos x="179" y="64"/>
                  </a:cxn>
                  <a:cxn ang="0">
                    <a:pos x="171" y="47"/>
                  </a:cxn>
                  <a:cxn ang="0">
                    <a:pos x="161" y="33"/>
                  </a:cxn>
                  <a:cxn ang="0">
                    <a:pos x="149" y="21"/>
                  </a:cxn>
                  <a:cxn ang="0">
                    <a:pos x="134" y="11"/>
                  </a:cxn>
                  <a:cxn ang="0">
                    <a:pos x="118" y="4"/>
                  </a:cxn>
                  <a:cxn ang="0">
                    <a:pos x="100" y="0"/>
                  </a:cxn>
                  <a:cxn ang="0">
                    <a:pos x="81" y="0"/>
                  </a:cxn>
                  <a:cxn ang="0">
                    <a:pos x="63" y="4"/>
                  </a:cxn>
                  <a:cxn ang="0">
                    <a:pos x="48" y="11"/>
                  </a:cxn>
                  <a:cxn ang="0">
                    <a:pos x="32" y="21"/>
                  </a:cxn>
                  <a:cxn ang="0">
                    <a:pos x="20" y="33"/>
                  </a:cxn>
                  <a:cxn ang="0">
                    <a:pos x="10" y="47"/>
                  </a:cxn>
                  <a:cxn ang="0">
                    <a:pos x="4" y="64"/>
                  </a:cxn>
                  <a:cxn ang="0">
                    <a:pos x="0" y="82"/>
                  </a:cxn>
                  <a:cxn ang="0">
                    <a:pos x="0" y="101"/>
                  </a:cxn>
                  <a:cxn ang="0">
                    <a:pos x="4" y="118"/>
                  </a:cxn>
                  <a:cxn ang="0">
                    <a:pos x="10" y="135"/>
                  </a:cxn>
                  <a:cxn ang="0">
                    <a:pos x="20" y="149"/>
                  </a:cxn>
                  <a:cxn ang="0">
                    <a:pos x="32" y="162"/>
                  </a:cxn>
                  <a:cxn ang="0">
                    <a:pos x="48" y="172"/>
                  </a:cxn>
                  <a:cxn ang="0">
                    <a:pos x="63" y="178"/>
                  </a:cxn>
                  <a:cxn ang="0">
                    <a:pos x="81" y="182"/>
                  </a:cxn>
                </a:cxnLst>
                <a:rect l="0" t="0" r="r" b="b"/>
                <a:pathLst>
                  <a:path w="182" h="183">
                    <a:moveTo>
                      <a:pt x="91" y="183"/>
                    </a:moveTo>
                    <a:lnTo>
                      <a:pt x="100" y="182"/>
                    </a:lnTo>
                    <a:lnTo>
                      <a:pt x="109" y="180"/>
                    </a:lnTo>
                    <a:lnTo>
                      <a:pt x="118" y="178"/>
                    </a:lnTo>
                    <a:lnTo>
                      <a:pt x="127" y="175"/>
                    </a:lnTo>
                    <a:lnTo>
                      <a:pt x="134" y="172"/>
                    </a:lnTo>
                    <a:lnTo>
                      <a:pt x="142" y="167"/>
                    </a:lnTo>
                    <a:lnTo>
                      <a:pt x="149" y="162"/>
                    </a:lnTo>
                    <a:lnTo>
                      <a:pt x="155" y="156"/>
                    </a:lnTo>
                    <a:lnTo>
                      <a:pt x="161" y="149"/>
                    </a:lnTo>
                    <a:lnTo>
                      <a:pt x="167" y="142"/>
                    </a:lnTo>
                    <a:lnTo>
                      <a:pt x="171" y="135"/>
                    </a:lnTo>
                    <a:lnTo>
                      <a:pt x="175" y="126"/>
                    </a:lnTo>
                    <a:lnTo>
                      <a:pt x="179" y="118"/>
                    </a:lnTo>
                    <a:lnTo>
                      <a:pt x="181" y="109"/>
                    </a:lnTo>
                    <a:lnTo>
                      <a:pt x="182" y="101"/>
                    </a:lnTo>
                    <a:lnTo>
                      <a:pt x="182" y="91"/>
                    </a:lnTo>
                    <a:lnTo>
                      <a:pt x="182" y="82"/>
                    </a:lnTo>
                    <a:lnTo>
                      <a:pt x="181" y="73"/>
                    </a:lnTo>
                    <a:lnTo>
                      <a:pt x="179" y="64"/>
                    </a:lnTo>
                    <a:lnTo>
                      <a:pt x="175" y="55"/>
                    </a:lnTo>
                    <a:lnTo>
                      <a:pt x="171" y="47"/>
                    </a:lnTo>
                    <a:lnTo>
                      <a:pt x="167" y="40"/>
                    </a:lnTo>
                    <a:lnTo>
                      <a:pt x="161" y="33"/>
                    </a:lnTo>
                    <a:lnTo>
                      <a:pt x="155" y="26"/>
                    </a:lnTo>
                    <a:lnTo>
                      <a:pt x="149" y="21"/>
                    </a:lnTo>
                    <a:lnTo>
                      <a:pt x="142" y="15"/>
                    </a:lnTo>
                    <a:lnTo>
                      <a:pt x="134" y="11"/>
                    </a:lnTo>
                    <a:lnTo>
                      <a:pt x="127" y="6"/>
                    </a:lnTo>
                    <a:lnTo>
                      <a:pt x="118" y="4"/>
                    </a:lnTo>
                    <a:lnTo>
                      <a:pt x="109" y="2"/>
                    </a:lnTo>
                    <a:lnTo>
                      <a:pt x="100" y="0"/>
                    </a:lnTo>
                    <a:lnTo>
                      <a:pt x="91" y="0"/>
                    </a:lnTo>
                    <a:lnTo>
                      <a:pt x="81" y="0"/>
                    </a:lnTo>
                    <a:lnTo>
                      <a:pt x="72" y="2"/>
                    </a:lnTo>
                    <a:lnTo>
                      <a:pt x="63" y="4"/>
                    </a:lnTo>
                    <a:lnTo>
                      <a:pt x="56" y="6"/>
                    </a:lnTo>
                    <a:lnTo>
                      <a:pt x="48" y="11"/>
                    </a:lnTo>
                    <a:lnTo>
                      <a:pt x="40" y="15"/>
                    </a:lnTo>
                    <a:lnTo>
                      <a:pt x="32" y="21"/>
                    </a:lnTo>
                    <a:lnTo>
                      <a:pt x="27" y="26"/>
                    </a:lnTo>
                    <a:lnTo>
                      <a:pt x="20" y="33"/>
                    </a:lnTo>
                    <a:lnTo>
                      <a:pt x="16" y="40"/>
                    </a:lnTo>
                    <a:lnTo>
                      <a:pt x="10" y="47"/>
                    </a:lnTo>
                    <a:lnTo>
                      <a:pt x="7" y="55"/>
                    </a:lnTo>
                    <a:lnTo>
                      <a:pt x="4" y="64"/>
                    </a:lnTo>
                    <a:lnTo>
                      <a:pt x="1" y="73"/>
                    </a:lnTo>
                    <a:lnTo>
                      <a:pt x="0" y="82"/>
                    </a:lnTo>
                    <a:lnTo>
                      <a:pt x="0" y="91"/>
                    </a:lnTo>
                    <a:lnTo>
                      <a:pt x="0" y="101"/>
                    </a:lnTo>
                    <a:lnTo>
                      <a:pt x="1" y="109"/>
                    </a:lnTo>
                    <a:lnTo>
                      <a:pt x="4" y="118"/>
                    </a:lnTo>
                    <a:lnTo>
                      <a:pt x="7" y="126"/>
                    </a:lnTo>
                    <a:lnTo>
                      <a:pt x="10" y="135"/>
                    </a:lnTo>
                    <a:lnTo>
                      <a:pt x="16" y="142"/>
                    </a:lnTo>
                    <a:lnTo>
                      <a:pt x="20" y="149"/>
                    </a:lnTo>
                    <a:lnTo>
                      <a:pt x="27" y="156"/>
                    </a:lnTo>
                    <a:lnTo>
                      <a:pt x="32" y="162"/>
                    </a:lnTo>
                    <a:lnTo>
                      <a:pt x="40" y="167"/>
                    </a:lnTo>
                    <a:lnTo>
                      <a:pt x="48" y="172"/>
                    </a:lnTo>
                    <a:lnTo>
                      <a:pt x="56" y="175"/>
                    </a:lnTo>
                    <a:lnTo>
                      <a:pt x="63" y="178"/>
                    </a:lnTo>
                    <a:lnTo>
                      <a:pt x="72" y="180"/>
                    </a:lnTo>
                    <a:lnTo>
                      <a:pt x="81" y="182"/>
                    </a:lnTo>
                    <a:lnTo>
                      <a:pt x="91"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7" name="Freeform 127"/>
              <p:cNvSpPr>
                <a:spLocks/>
              </p:cNvSpPr>
              <p:nvPr/>
            </p:nvSpPr>
            <p:spPr bwMode="gray">
              <a:xfrm>
                <a:off x="11698690" y="3339462"/>
                <a:ext cx="30163" cy="28575"/>
              </a:xfrm>
              <a:custGeom>
                <a:avLst/>
                <a:gdLst/>
                <a:ahLst/>
                <a:cxnLst>
                  <a:cxn ang="0">
                    <a:pos x="100" y="182"/>
                  </a:cxn>
                  <a:cxn ang="0">
                    <a:pos x="118" y="178"/>
                  </a:cxn>
                  <a:cxn ang="0">
                    <a:pos x="134" y="172"/>
                  </a:cxn>
                  <a:cxn ang="0">
                    <a:pos x="149" y="162"/>
                  </a:cxn>
                  <a:cxn ang="0">
                    <a:pos x="162" y="149"/>
                  </a:cxn>
                  <a:cxn ang="0">
                    <a:pos x="171" y="135"/>
                  </a:cxn>
                  <a:cxn ang="0">
                    <a:pos x="179" y="118"/>
                  </a:cxn>
                  <a:cxn ang="0">
                    <a:pos x="182" y="101"/>
                  </a:cxn>
                  <a:cxn ang="0">
                    <a:pos x="182" y="82"/>
                  </a:cxn>
                  <a:cxn ang="0">
                    <a:pos x="179" y="64"/>
                  </a:cxn>
                  <a:cxn ang="0">
                    <a:pos x="171" y="47"/>
                  </a:cxn>
                  <a:cxn ang="0">
                    <a:pos x="162" y="33"/>
                  </a:cxn>
                  <a:cxn ang="0">
                    <a:pos x="149" y="21"/>
                  </a:cxn>
                  <a:cxn ang="0">
                    <a:pos x="134" y="11"/>
                  </a:cxn>
                  <a:cxn ang="0">
                    <a:pos x="118" y="4"/>
                  </a:cxn>
                  <a:cxn ang="0">
                    <a:pos x="100" y="0"/>
                  </a:cxn>
                  <a:cxn ang="0">
                    <a:pos x="82" y="0"/>
                  </a:cxn>
                  <a:cxn ang="0">
                    <a:pos x="64" y="4"/>
                  </a:cxn>
                  <a:cxn ang="0">
                    <a:pos x="48" y="11"/>
                  </a:cxn>
                  <a:cxn ang="0">
                    <a:pos x="33" y="21"/>
                  </a:cxn>
                  <a:cxn ang="0">
                    <a:pos x="20" y="33"/>
                  </a:cxn>
                  <a:cxn ang="0">
                    <a:pos x="11" y="47"/>
                  </a:cxn>
                  <a:cxn ang="0">
                    <a:pos x="3" y="64"/>
                  </a:cxn>
                  <a:cxn ang="0">
                    <a:pos x="0" y="82"/>
                  </a:cxn>
                  <a:cxn ang="0">
                    <a:pos x="0" y="101"/>
                  </a:cxn>
                  <a:cxn ang="0">
                    <a:pos x="3" y="118"/>
                  </a:cxn>
                  <a:cxn ang="0">
                    <a:pos x="11" y="135"/>
                  </a:cxn>
                  <a:cxn ang="0">
                    <a:pos x="20" y="149"/>
                  </a:cxn>
                  <a:cxn ang="0">
                    <a:pos x="33" y="162"/>
                  </a:cxn>
                  <a:cxn ang="0">
                    <a:pos x="48" y="172"/>
                  </a:cxn>
                  <a:cxn ang="0">
                    <a:pos x="64" y="178"/>
                  </a:cxn>
                  <a:cxn ang="0">
                    <a:pos x="82" y="182"/>
                  </a:cxn>
                </a:cxnLst>
                <a:rect l="0" t="0" r="r" b="b"/>
                <a:pathLst>
                  <a:path w="182" h="183">
                    <a:moveTo>
                      <a:pt x="91" y="183"/>
                    </a:moveTo>
                    <a:lnTo>
                      <a:pt x="100" y="182"/>
                    </a:lnTo>
                    <a:lnTo>
                      <a:pt x="110" y="180"/>
                    </a:lnTo>
                    <a:lnTo>
                      <a:pt x="118" y="178"/>
                    </a:lnTo>
                    <a:lnTo>
                      <a:pt x="126" y="175"/>
                    </a:lnTo>
                    <a:lnTo>
                      <a:pt x="134" y="172"/>
                    </a:lnTo>
                    <a:lnTo>
                      <a:pt x="142" y="167"/>
                    </a:lnTo>
                    <a:lnTo>
                      <a:pt x="149" y="162"/>
                    </a:lnTo>
                    <a:lnTo>
                      <a:pt x="155" y="156"/>
                    </a:lnTo>
                    <a:lnTo>
                      <a:pt x="162" y="149"/>
                    </a:lnTo>
                    <a:lnTo>
                      <a:pt x="166" y="142"/>
                    </a:lnTo>
                    <a:lnTo>
                      <a:pt x="171" y="135"/>
                    </a:lnTo>
                    <a:lnTo>
                      <a:pt x="175" y="126"/>
                    </a:lnTo>
                    <a:lnTo>
                      <a:pt x="179" y="118"/>
                    </a:lnTo>
                    <a:lnTo>
                      <a:pt x="181" y="109"/>
                    </a:lnTo>
                    <a:lnTo>
                      <a:pt x="182" y="101"/>
                    </a:lnTo>
                    <a:lnTo>
                      <a:pt x="182" y="91"/>
                    </a:lnTo>
                    <a:lnTo>
                      <a:pt x="182" y="82"/>
                    </a:lnTo>
                    <a:lnTo>
                      <a:pt x="181" y="73"/>
                    </a:lnTo>
                    <a:lnTo>
                      <a:pt x="179" y="64"/>
                    </a:lnTo>
                    <a:lnTo>
                      <a:pt x="175" y="55"/>
                    </a:lnTo>
                    <a:lnTo>
                      <a:pt x="171" y="47"/>
                    </a:lnTo>
                    <a:lnTo>
                      <a:pt x="166" y="40"/>
                    </a:lnTo>
                    <a:lnTo>
                      <a:pt x="162" y="33"/>
                    </a:lnTo>
                    <a:lnTo>
                      <a:pt x="155" y="26"/>
                    </a:lnTo>
                    <a:lnTo>
                      <a:pt x="149" y="21"/>
                    </a:lnTo>
                    <a:lnTo>
                      <a:pt x="142" y="15"/>
                    </a:lnTo>
                    <a:lnTo>
                      <a:pt x="134" y="11"/>
                    </a:lnTo>
                    <a:lnTo>
                      <a:pt x="126" y="6"/>
                    </a:lnTo>
                    <a:lnTo>
                      <a:pt x="118" y="4"/>
                    </a:lnTo>
                    <a:lnTo>
                      <a:pt x="110" y="2"/>
                    </a:lnTo>
                    <a:lnTo>
                      <a:pt x="100" y="0"/>
                    </a:lnTo>
                    <a:lnTo>
                      <a:pt x="91" y="0"/>
                    </a:lnTo>
                    <a:lnTo>
                      <a:pt x="82" y="0"/>
                    </a:lnTo>
                    <a:lnTo>
                      <a:pt x="72" y="2"/>
                    </a:lnTo>
                    <a:lnTo>
                      <a:pt x="64" y="4"/>
                    </a:lnTo>
                    <a:lnTo>
                      <a:pt x="55" y="6"/>
                    </a:lnTo>
                    <a:lnTo>
                      <a:pt x="48" y="11"/>
                    </a:lnTo>
                    <a:lnTo>
                      <a:pt x="40" y="15"/>
                    </a:lnTo>
                    <a:lnTo>
                      <a:pt x="33" y="21"/>
                    </a:lnTo>
                    <a:lnTo>
                      <a:pt x="27" y="26"/>
                    </a:lnTo>
                    <a:lnTo>
                      <a:pt x="20" y="33"/>
                    </a:lnTo>
                    <a:lnTo>
                      <a:pt x="16" y="40"/>
                    </a:lnTo>
                    <a:lnTo>
                      <a:pt x="11" y="47"/>
                    </a:lnTo>
                    <a:lnTo>
                      <a:pt x="7" y="55"/>
                    </a:lnTo>
                    <a:lnTo>
                      <a:pt x="3" y="64"/>
                    </a:lnTo>
                    <a:lnTo>
                      <a:pt x="1" y="73"/>
                    </a:lnTo>
                    <a:lnTo>
                      <a:pt x="0" y="82"/>
                    </a:lnTo>
                    <a:lnTo>
                      <a:pt x="0" y="91"/>
                    </a:lnTo>
                    <a:lnTo>
                      <a:pt x="0" y="101"/>
                    </a:lnTo>
                    <a:lnTo>
                      <a:pt x="1" y="109"/>
                    </a:lnTo>
                    <a:lnTo>
                      <a:pt x="3" y="118"/>
                    </a:lnTo>
                    <a:lnTo>
                      <a:pt x="7" y="126"/>
                    </a:lnTo>
                    <a:lnTo>
                      <a:pt x="11" y="135"/>
                    </a:lnTo>
                    <a:lnTo>
                      <a:pt x="16" y="142"/>
                    </a:lnTo>
                    <a:lnTo>
                      <a:pt x="20" y="149"/>
                    </a:lnTo>
                    <a:lnTo>
                      <a:pt x="27" y="156"/>
                    </a:lnTo>
                    <a:lnTo>
                      <a:pt x="33" y="162"/>
                    </a:lnTo>
                    <a:lnTo>
                      <a:pt x="40" y="167"/>
                    </a:lnTo>
                    <a:lnTo>
                      <a:pt x="48" y="172"/>
                    </a:lnTo>
                    <a:lnTo>
                      <a:pt x="55" y="175"/>
                    </a:lnTo>
                    <a:lnTo>
                      <a:pt x="64" y="178"/>
                    </a:lnTo>
                    <a:lnTo>
                      <a:pt x="72" y="180"/>
                    </a:lnTo>
                    <a:lnTo>
                      <a:pt x="82" y="182"/>
                    </a:lnTo>
                    <a:lnTo>
                      <a:pt x="91"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8" name="Freeform 128"/>
              <p:cNvSpPr>
                <a:spLocks/>
              </p:cNvSpPr>
              <p:nvPr/>
            </p:nvSpPr>
            <p:spPr bwMode="gray">
              <a:xfrm>
                <a:off x="11739965" y="3339462"/>
                <a:ext cx="28575" cy="28575"/>
              </a:xfrm>
              <a:custGeom>
                <a:avLst/>
                <a:gdLst/>
                <a:ahLst/>
                <a:cxnLst>
                  <a:cxn ang="0">
                    <a:pos x="101" y="182"/>
                  </a:cxn>
                  <a:cxn ang="0">
                    <a:pos x="118" y="178"/>
                  </a:cxn>
                  <a:cxn ang="0">
                    <a:pos x="134" y="172"/>
                  </a:cxn>
                  <a:cxn ang="0">
                    <a:pos x="148" y="162"/>
                  </a:cxn>
                  <a:cxn ang="0">
                    <a:pos x="162" y="149"/>
                  </a:cxn>
                  <a:cxn ang="0">
                    <a:pos x="172" y="135"/>
                  </a:cxn>
                  <a:cxn ang="0">
                    <a:pos x="178" y="118"/>
                  </a:cxn>
                  <a:cxn ang="0">
                    <a:pos x="182" y="101"/>
                  </a:cxn>
                  <a:cxn ang="0">
                    <a:pos x="182" y="82"/>
                  </a:cxn>
                  <a:cxn ang="0">
                    <a:pos x="178" y="64"/>
                  </a:cxn>
                  <a:cxn ang="0">
                    <a:pos x="172" y="47"/>
                  </a:cxn>
                  <a:cxn ang="0">
                    <a:pos x="162" y="33"/>
                  </a:cxn>
                  <a:cxn ang="0">
                    <a:pos x="148" y="21"/>
                  </a:cxn>
                  <a:cxn ang="0">
                    <a:pos x="134" y="11"/>
                  </a:cxn>
                  <a:cxn ang="0">
                    <a:pos x="118" y="4"/>
                  </a:cxn>
                  <a:cxn ang="0">
                    <a:pos x="101" y="0"/>
                  </a:cxn>
                  <a:cxn ang="0">
                    <a:pos x="82" y="0"/>
                  </a:cxn>
                  <a:cxn ang="0">
                    <a:pos x="64" y="4"/>
                  </a:cxn>
                  <a:cxn ang="0">
                    <a:pos x="48" y="11"/>
                  </a:cxn>
                  <a:cxn ang="0">
                    <a:pos x="33" y="21"/>
                  </a:cxn>
                  <a:cxn ang="0">
                    <a:pos x="21" y="33"/>
                  </a:cxn>
                  <a:cxn ang="0">
                    <a:pos x="11" y="47"/>
                  </a:cxn>
                  <a:cxn ang="0">
                    <a:pos x="3" y="64"/>
                  </a:cxn>
                  <a:cxn ang="0">
                    <a:pos x="0" y="82"/>
                  </a:cxn>
                  <a:cxn ang="0">
                    <a:pos x="0" y="101"/>
                  </a:cxn>
                  <a:cxn ang="0">
                    <a:pos x="3" y="118"/>
                  </a:cxn>
                  <a:cxn ang="0">
                    <a:pos x="11" y="135"/>
                  </a:cxn>
                  <a:cxn ang="0">
                    <a:pos x="21" y="149"/>
                  </a:cxn>
                  <a:cxn ang="0">
                    <a:pos x="33" y="162"/>
                  </a:cxn>
                  <a:cxn ang="0">
                    <a:pos x="48" y="172"/>
                  </a:cxn>
                  <a:cxn ang="0">
                    <a:pos x="64" y="178"/>
                  </a:cxn>
                  <a:cxn ang="0">
                    <a:pos x="82" y="182"/>
                  </a:cxn>
                </a:cxnLst>
                <a:rect l="0" t="0" r="r" b="b"/>
                <a:pathLst>
                  <a:path w="183" h="183">
                    <a:moveTo>
                      <a:pt x="91" y="183"/>
                    </a:moveTo>
                    <a:lnTo>
                      <a:pt x="101" y="182"/>
                    </a:lnTo>
                    <a:lnTo>
                      <a:pt x="110" y="180"/>
                    </a:lnTo>
                    <a:lnTo>
                      <a:pt x="118" y="178"/>
                    </a:lnTo>
                    <a:lnTo>
                      <a:pt x="126" y="175"/>
                    </a:lnTo>
                    <a:lnTo>
                      <a:pt x="134" y="172"/>
                    </a:lnTo>
                    <a:lnTo>
                      <a:pt x="142" y="167"/>
                    </a:lnTo>
                    <a:lnTo>
                      <a:pt x="148" y="162"/>
                    </a:lnTo>
                    <a:lnTo>
                      <a:pt x="155" y="156"/>
                    </a:lnTo>
                    <a:lnTo>
                      <a:pt x="162" y="149"/>
                    </a:lnTo>
                    <a:lnTo>
                      <a:pt x="166" y="142"/>
                    </a:lnTo>
                    <a:lnTo>
                      <a:pt x="172" y="135"/>
                    </a:lnTo>
                    <a:lnTo>
                      <a:pt x="175" y="126"/>
                    </a:lnTo>
                    <a:lnTo>
                      <a:pt x="178" y="118"/>
                    </a:lnTo>
                    <a:lnTo>
                      <a:pt x="181" y="109"/>
                    </a:lnTo>
                    <a:lnTo>
                      <a:pt x="182" y="101"/>
                    </a:lnTo>
                    <a:lnTo>
                      <a:pt x="183" y="91"/>
                    </a:lnTo>
                    <a:lnTo>
                      <a:pt x="182" y="82"/>
                    </a:lnTo>
                    <a:lnTo>
                      <a:pt x="181" y="73"/>
                    </a:lnTo>
                    <a:lnTo>
                      <a:pt x="178" y="64"/>
                    </a:lnTo>
                    <a:lnTo>
                      <a:pt x="175" y="55"/>
                    </a:lnTo>
                    <a:lnTo>
                      <a:pt x="172" y="47"/>
                    </a:lnTo>
                    <a:lnTo>
                      <a:pt x="166" y="40"/>
                    </a:lnTo>
                    <a:lnTo>
                      <a:pt x="162" y="33"/>
                    </a:lnTo>
                    <a:lnTo>
                      <a:pt x="155" y="26"/>
                    </a:lnTo>
                    <a:lnTo>
                      <a:pt x="148" y="21"/>
                    </a:lnTo>
                    <a:lnTo>
                      <a:pt x="142" y="15"/>
                    </a:lnTo>
                    <a:lnTo>
                      <a:pt x="134" y="11"/>
                    </a:lnTo>
                    <a:lnTo>
                      <a:pt x="126" y="6"/>
                    </a:lnTo>
                    <a:lnTo>
                      <a:pt x="118" y="4"/>
                    </a:lnTo>
                    <a:lnTo>
                      <a:pt x="110" y="2"/>
                    </a:lnTo>
                    <a:lnTo>
                      <a:pt x="101" y="0"/>
                    </a:lnTo>
                    <a:lnTo>
                      <a:pt x="91" y="0"/>
                    </a:lnTo>
                    <a:lnTo>
                      <a:pt x="82" y="0"/>
                    </a:lnTo>
                    <a:lnTo>
                      <a:pt x="73" y="2"/>
                    </a:lnTo>
                    <a:lnTo>
                      <a:pt x="64" y="4"/>
                    </a:lnTo>
                    <a:lnTo>
                      <a:pt x="55" y="6"/>
                    </a:lnTo>
                    <a:lnTo>
                      <a:pt x="48" y="11"/>
                    </a:lnTo>
                    <a:lnTo>
                      <a:pt x="40" y="15"/>
                    </a:lnTo>
                    <a:lnTo>
                      <a:pt x="33" y="21"/>
                    </a:lnTo>
                    <a:lnTo>
                      <a:pt x="26" y="26"/>
                    </a:lnTo>
                    <a:lnTo>
                      <a:pt x="21" y="33"/>
                    </a:lnTo>
                    <a:lnTo>
                      <a:pt x="15" y="40"/>
                    </a:lnTo>
                    <a:lnTo>
                      <a:pt x="11" y="47"/>
                    </a:lnTo>
                    <a:lnTo>
                      <a:pt x="6" y="55"/>
                    </a:lnTo>
                    <a:lnTo>
                      <a:pt x="3" y="64"/>
                    </a:lnTo>
                    <a:lnTo>
                      <a:pt x="1" y="73"/>
                    </a:lnTo>
                    <a:lnTo>
                      <a:pt x="0" y="82"/>
                    </a:lnTo>
                    <a:lnTo>
                      <a:pt x="0" y="91"/>
                    </a:lnTo>
                    <a:lnTo>
                      <a:pt x="0" y="101"/>
                    </a:lnTo>
                    <a:lnTo>
                      <a:pt x="1" y="109"/>
                    </a:lnTo>
                    <a:lnTo>
                      <a:pt x="3" y="118"/>
                    </a:lnTo>
                    <a:lnTo>
                      <a:pt x="6" y="126"/>
                    </a:lnTo>
                    <a:lnTo>
                      <a:pt x="11" y="135"/>
                    </a:lnTo>
                    <a:lnTo>
                      <a:pt x="15" y="142"/>
                    </a:lnTo>
                    <a:lnTo>
                      <a:pt x="21" y="149"/>
                    </a:lnTo>
                    <a:lnTo>
                      <a:pt x="26" y="156"/>
                    </a:lnTo>
                    <a:lnTo>
                      <a:pt x="33" y="162"/>
                    </a:lnTo>
                    <a:lnTo>
                      <a:pt x="40" y="167"/>
                    </a:lnTo>
                    <a:lnTo>
                      <a:pt x="48" y="172"/>
                    </a:lnTo>
                    <a:lnTo>
                      <a:pt x="55" y="175"/>
                    </a:lnTo>
                    <a:lnTo>
                      <a:pt x="64" y="178"/>
                    </a:lnTo>
                    <a:lnTo>
                      <a:pt x="73" y="180"/>
                    </a:lnTo>
                    <a:lnTo>
                      <a:pt x="82" y="182"/>
                    </a:lnTo>
                    <a:lnTo>
                      <a:pt x="91"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9" name="Freeform 129"/>
              <p:cNvSpPr>
                <a:spLocks/>
              </p:cNvSpPr>
              <p:nvPr/>
            </p:nvSpPr>
            <p:spPr bwMode="gray">
              <a:xfrm>
                <a:off x="11779653" y="3339462"/>
                <a:ext cx="28575" cy="28575"/>
              </a:xfrm>
              <a:custGeom>
                <a:avLst/>
                <a:gdLst/>
                <a:ahLst/>
                <a:cxnLst>
                  <a:cxn ang="0">
                    <a:pos x="101" y="182"/>
                  </a:cxn>
                  <a:cxn ang="0">
                    <a:pos x="118" y="178"/>
                  </a:cxn>
                  <a:cxn ang="0">
                    <a:pos x="134" y="172"/>
                  </a:cxn>
                  <a:cxn ang="0">
                    <a:pos x="149" y="162"/>
                  </a:cxn>
                  <a:cxn ang="0">
                    <a:pos x="162" y="149"/>
                  </a:cxn>
                  <a:cxn ang="0">
                    <a:pos x="172" y="135"/>
                  </a:cxn>
                  <a:cxn ang="0">
                    <a:pos x="178" y="118"/>
                  </a:cxn>
                  <a:cxn ang="0">
                    <a:pos x="182" y="101"/>
                  </a:cxn>
                  <a:cxn ang="0">
                    <a:pos x="182" y="82"/>
                  </a:cxn>
                  <a:cxn ang="0">
                    <a:pos x="178" y="64"/>
                  </a:cxn>
                  <a:cxn ang="0">
                    <a:pos x="172" y="47"/>
                  </a:cxn>
                  <a:cxn ang="0">
                    <a:pos x="162" y="33"/>
                  </a:cxn>
                  <a:cxn ang="0">
                    <a:pos x="149" y="21"/>
                  </a:cxn>
                  <a:cxn ang="0">
                    <a:pos x="134" y="11"/>
                  </a:cxn>
                  <a:cxn ang="0">
                    <a:pos x="118" y="4"/>
                  </a:cxn>
                  <a:cxn ang="0">
                    <a:pos x="101" y="0"/>
                  </a:cxn>
                  <a:cxn ang="0">
                    <a:pos x="82" y="0"/>
                  </a:cxn>
                  <a:cxn ang="0">
                    <a:pos x="64" y="4"/>
                  </a:cxn>
                  <a:cxn ang="0">
                    <a:pos x="47" y="11"/>
                  </a:cxn>
                  <a:cxn ang="0">
                    <a:pos x="33" y="21"/>
                  </a:cxn>
                  <a:cxn ang="0">
                    <a:pos x="21" y="33"/>
                  </a:cxn>
                  <a:cxn ang="0">
                    <a:pos x="11" y="47"/>
                  </a:cxn>
                  <a:cxn ang="0">
                    <a:pos x="4" y="64"/>
                  </a:cxn>
                  <a:cxn ang="0">
                    <a:pos x="0" y="82"/>
                  </a:cxn>
                  <a:cxn ang="0">
                    <a:pos x="0" y="101"/>
                  </a:cxn>
                  <a:cxn ang="0">
                    <a:pos x="4" y="118"/>
                  </a:cxn>
                  <a:cxn ang="0">
                    <a:pos x="11" y="135"/>
                  </a:cxn>
                  <a:cxn ang="0">
                    <a:pos x="21" y="149"/>
                  </a:cxn>
                  <a:cxn ang="0">
                    <a:pos x="33" y="162"/>
                  </a:cxn>
                  <a:cxn ang="0">
                    <a:pos x="47" y="172"/>
                  </a:cxn>
                  <a:cxn ang="0">
                    <a:pos x="64" y="178"/>
                  </a:cxn>
                  <a:cxn ang="0">
                    <a:pos x="82" y="182"/>
                  </a:cxn>
                </a:cxnLst>
                <a:rect l="0" t="0" r="r" b="b"/>
                <a:pathLst>
                  <a:path w="183" h="183">
                    <a:moveTo>
                      <a:pt x="91" y="183"/>
                    </a:moveTo>
                    <a:lnTo>
                      <a:pt x="101" y="182"/>
                    </a:lnTo>
                    <a:lnTo>
                      <a:pt x="109" y="180"/>
                    </a:lnTo>
                    <a:lnTo>
                      <a:pt x="118" y="178"/>
                    </a:lnTo>
                    <a:lnTo>
                      <a:pt x="126" y="175"/>
                    </a:lnTo>
                    <a:lnTo>
                      <a:pt x="134" y="172"/>
                    </a:lnTo>
                    <a:lnTo>
                      <a:pt x="142" y="167"/>
                    </a:lnTo>
                    <a:lnTo>
                      <a:pt x="149" y="162"/>
                    </a:lnTo>
                    <a:lnTo>
                      <a:pt x="156" y="156"/>
                    </a:lnTo>
                    <a:lnTo>
                      <a:pt x="162" y="149"/>
                    </a:lnTo>
                    <a:lnTo>
                      <a:pt x="167" y="142"/>
                    </a:lnTo>
                    <a:lnTo>
                      <a:pt x="172" y="135"/>
                    </a:lnTo>
                    <a:lnTo>
                      <a:pt x="175" y="126"/>
                    </a:lnTo>
                    <a:lnTo>
                      <a:pt x="178" y="118"/>
                    </a:lnTo>
                    <a:lnTo>
                      <a:pt x="180" y="109"/>
                    </a:lnTo>
                    <a:lnTo>
                      <a:pt x="182" y="101"/>
                    </a:lnTo>
                    <a:lnTo>
                      <a:pt x="183" y="91"/>
                    </a:lnTo>
                    <a:lnTo>
                      <a:pt x="182" y="82"/>
                    </a:lnTo>
                    <a:lnTo>
                      <a:pt x="180" y="73"/>
                    </a:lnTo>
                    <a:lnTo>
                      <a:pt x="178" y="64"/>
                    </a:lnTo>
                    <a:lnTo>
                      <a:pt x="175" y="55"/>
                    </a:lnTo>
                    <a:lnTo>
                      <a:pt x="172" y="47"/>
                    </a:lnTo>
                    <a:lnTo>
                      <a:pt x="167" y="40"/>
                    </a:lnTo>
                    <a:lnTo>
                      <a:pt x="162" y="33"/>
                    </a:lnTo>
                    <a:lnTo>
                      <a:pt x="156" y="26"/>
                    </a:lnTo>
                    <a:lnTo>
                      <a:pt x="149" y="21"/>
                    </a:lnTo>
                    <a:lnTo>
                      <a:pt x="142" y="15"/>
                    </a:lnTo>
                    <a:lnTo>
                      <a:pt x="134" y="11"/>
                    </a:lnTo>
                    <a:lnTo>
                      <a:pt x="126" y="6"/>
                    </a:lnTo>
                    <a:lnTo>
                      <a:pt x="118" y="4"/>
                    </a:lnTo>
                    <a:lnTo>
                      <a:pt x="109" y="2"/>
                    </a:lnTo>
                    <a:lnTo>
                      <a:pt x="101" y="0"/>
                    </a:lnTo>
                    <a:lnTo>
                      <a:pt x="91" y="0"/>
                    </a:lnTo>
                    <a:lnTo>
                      <a:pt x="82" y="0"/>
                    </a:lnTo>
                    <a:lnTo>
                      <a:pt x="73" y="2"/>
                    </a:lnTo>
                    <a:lnTo>
                      <a:pt x="64" y="4"/>
                    </a:lnTo>
                    <a:lnTo>
                      <a:pt x="55" y="6"/>
                    </a:lnTo>
                    <a:lnTo>
                      <a:pt x="47" y="11"/>
                    </a:lnTo>
                    <a:lnTo>
                      <a:pt x="40" y="15"/>
                    </a:lnTo>
                    <a:lnTo>
                      <a:pt x="33" y="21"/>
                    </a:lnTo>
                    <a:lnTo>
                      <a:pt x="26" y="26"/>
                    </a:lnTo>
                    <a:lnTo>
                      <a:pt x="21" y="33"/>
                    </a:lnTo>
                    <a:lnTo>
                      <a:pt x="15" y="40"/>
                    </a:lnTo>
                    <a:lnTo>
                      <a:pt x="11" y="47"/>
                    </a:lnTo>
                    <a:lnTo>
                      <a:pt x="6" y="55"/>
                    </a:lnTo>
                    <a:lnTo>
                      <a:pt x="4" y="64"/>
                    </a:lnTo>
                    <a:lnTo>
                      <a:pt x="2" y="73"/>
                    </a:lnTo>
                    <a:lnTo>
                      <a:pt x="0" y="82"/>
                    </a:lnTo>
                    <a:lnTo>
                      <a:pt x="0" y="91"/>
                    </a:lnTo>
                    <a:lnTo>
                      <a:pt x="0" y="101"/>
                    </a:lnTo>
                    <a:lnTo>
                      <a:pt x="2" y="109"/>
                    </a:lnTo>
                    <a:lnTo>
                      <a:pt x="4" y="118"/>
                    </a:lnTo>
                    <a:lnTo>
                      <a:pt x="6" y="126"/>
                    </a:lnTo>
                    <a:lnTo>
                      <a:pt x="11" y="135"/>
                    </a:lnTo>
                    <a:lnTo>
                      <a:pt x="15" y="142"/>
                    </a:lnTo>
                    <a:lnTo>
                      <a:pt x="21" y="149"/>
                    </a:lnTo>
                    <a:lnTo>
                      <a:pt x="26" y="156"/>
                    </a:lnTo>
                    <a:lnTo>
                      <a:pt x="33" y="162"/>
                    </a:lnTo>
                    <a:lnTo>
                      <a:pt x="40" y="167"/>
                    </a:lnTo>
                    <a:lnTo>
                      <a:pt x="47" y="172"/>
                    </a:lnTo>
                    <a:lnTo>
                      <a:pt x="55" y="175"/>
                    </a:lnTo>
                    <a:lnTo>
                      <a:pt x="64" y="178"/>
                    </a:lnTo>
                    <a:lnTo>
                      <a:pt x="73" y="180"/>
                    </a:lnTo>
                    <a:lnTo>
                      <a:pt x="82" y="182"/>
                    </a:lnTo>
                    <a:lnTo>
                      <a:pt x="91"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0" name="Freeform 130"/>
              <p:cNvSpPr>
                <a:spLocks/>
              </p:cNvSpPr>
              <p:nvPr/>
            </p:nvSpPr>
            <p:spPr bwMode="gray">
              <a:xfrm>
                <a:off x="12235265" y="3526787"/>
                <a:ext cx="203200" cy="33338"/>
              </a:xfrm>
              <a:custGeom>
                <a:avLst/>
                <a:gdLst/>
                <a:ahLst/>
                <a:cxnLst>
                  <a:cxn ang="0">
                    <a:pos x="1170" y="0"/>
                  </a:cxn>
                  <a:cxn ang="0">
                    <a:pos x="1192" y="2"/>
                  </a:cxn>
                  <a:cxn ang="0">
                    <a:pos x="1212" y="7"/>
                  </a:cxn>
                  <a:cxn ang="0">
                    <a:pos x="1231" y="17"/>
                  </a:cxn>
                  <a:cxn ang="0">
                    <a:pos x="1246" y="31"/>
                  </a:cxn>
                  <a:cxn ang="0">
                    <a:pos x="1259" y="47"/>
                  </a:cxn>
                  <a:cxn ang="0">
                    <a:pos x="1271" y="66"/>
                  </a:cxn>
                  <a:cxn ang="0">
                    <a:pos x="1276" y="86"/>
                  </a:cxn>
                  <a:cxn ang="0">
                    <a:pos x="1278" y="108"/>
                  </a:cxn>
                  <a:cxn ang="0">
                    <a:pos x="1276" y="130"/>
                  </a:cxn>
                  <a:cxn ang="0">
                    <a:pos x="1271" y="150"/>
                  </a:cxn>
                  <a:cxn ang="0">
                    <a:pos x="1259" y="169"/>
                  </a:cxn>
                  <a:cxn ang="0">
                    <a:pos x="1246" y="185"/>
                  </a:cxn>
                  <a:cxn ang="0">
                    <a:pos x="1231" y="198"/>
                  </a:cxn>
                  <a:cxn ang="0">
                    <a:pos x="1212" y="208"/>
                  </a:cxn>
                  <a:cxn ang="0">
                    <a:pos x="1192" y="215"/>
                  </a:cxn>
                  <a:cxn ang="0">
                    <a:pos x="1170" y="217"/>
                  </a:cxn>
                  <a:cxn ang="0">
                    <a:pos x="97" y="216"/>
                  </a:cxn>
                  <a:cxn ang="0">
                    <a:pos x="76" y="213"/>
                  </a:cxn>
                  <a:cxn ang="0">
                    <a:pos x="56" y="204"/>
                  </a:cxn>
                  <a:cxn ang="0">
                    <a:pos x="40" y="192"/>
                  </a:cxn>
                  <a:cxn ang="0">
                    <a:pos x="24" y="177"/>
                  </a:cxn>
                  <a:cxn ang="0">
                    <a:pos x="13" y="159"/>
                  </a:cxn>
                  <a:cxn ang="0">
                    <a:pos x="4" y="140"/>
                  </a:cxn>
                  <a:cxn ang="0">
                    <a:pos x="0" y="119"/>
                  </a:cxn>
                  <a:cxn ang="0">
                    <a:pos x="0" y="97"/>
                  </a:cxn>
                  <a:cxn ang="0">
                    <a:pos x="4" y="76"/>
                  </a:cxn>
                  <a:cxn ang="0">
                    <a:pos x="13" y="56"/>
                  </a:cxn>
                  <a:cxn ang="0">
                    <a:pos x="24" y="38"/>
                  </a:cxn>
                  <a:cxn ang="0">
                    <a:pos x="40" y="24"/>
                  </a:cxn>
                  <a:cxn ang="0">
                    <a:pos x="56" y="12"/>
                  </a:cxn>
                  <a:cxn ang="0">
                    <a:pos x="76" y="4"/>
                  </a:cxn>
                  <a:cxn ang="0">
                    <a:pos x="97" y="0"/>
                  </a:cxn>
                </a:cxnLst>
                <a:rect l="0" t="0" r="r" b="b"/>
                <a:pathLst>
                  <a:path w="1278" h="217">
                    <a:moveTo>
                      <a:pt x="108" y="0"/>
                    </a:moveTo>
                    <a:lnTo>
                      <a:pt x="1170" y="0"/>
                    </a:lnTo>
                    <a:lnTo>
                      <a:pt x="1181" y="0"/>
                    </a:lnTo>
                    <a:lnTo>
                      <a:pt x="1192" y="2"/>
                    </a:lnTo>
                    <a:lnTo>
                      <a:pt x="1202" y="4"/>
                    </a:lnTo>
                    <a:lnTo>
                      <a:pt x="1212" y="7"/>
                    </a:lnTo>
                    <a:lnTo>
                      <a:pt x="1222" y="12"/>
                    </a:lnTo>
                    <a:lnTo>
                      <a:pt x="1231" y="17"/>
                    </a:lnTo>
                    <a:lnTo>
                      <a:pt x="1238" y="24"/>
                    </a:lnTo>
                    <a:lnTo>
                      <a:pt x="1246" y="31"/>
                    </a:lnTo>
                    <a:lnTo>
                      <a:pt x="1254" y="38"/>
                    </a:lnTo>
                    <a:lnTo>
                      <a:pt x="1259" y="47"/>
                    </a:lnTo>
                    <a:lnTo>
                      <a:pt x="1265" y="56"/>
                    </a:lnTo>
                    <a:lnTo>
                      <a:pt x="1271" y="66"/>
                    </a:lnTo>
                    <a:lnTo>
                      <a:pt x="1274" y="76"/>
                    </a:lnTo>
                    <a:lnTo>
                      <a:pt x="1276" y="86"/>
                    </a:lnTo>
                    <a:lnTo>
                      <a:pt x="1278" y="97"/>
                    </a:lnTo>
                    <a:lnTo>
                      <a:pt x="1278" y="108"/>
                    </a:lnTo>
                    <a:lnTo>
                      <a:pt x="1278" y="119"/>
                    </a:lnTo>
                    <a:lnTo>
                      <a:pt x="1276" y="130"/>
                    </a:lnTo>
                    <a:lnTo>
                      <a:pt x="1274" y="140"/>
                    </a:lnTo>
                    <a:lnTo>
                      <a:pt x="1271" y="150"/>
                    </a:lnTo>
                    <a:lnTo>
                      <a:pt x="1265" y="159"/>
                    </a:lnTo>
                    <a:lnTo>
                      <a:pt x="1259" y="169"/>
                    </a:lnTo>
                    <a:lnTo>
                      <a:pt x="1254" y="177"/>
                    </a:lnTo>
                    <a:lnTo>
                      <a:pt x="1246" y="185"/>
                    </a:lnTo>
                    <a:lnTo>
                      <a:pt x="1238" y="192"/>
                    </a:lnTo>
                    <a:lnTo>
                      <a:pt x="1231" y="198"/>
                    </a:lnTo>
                    <a:lnTo>
                      <a:pt x="1222" y="204"/>
                    </a:lnTo>
                    <a:lnTo>
                      <a:pt x="1212" y="208"/>
                    </a:lnTo>
                    <a:lnTo>
                      <a:pt x="1202" y="213"/>
                    </a:lnTo>
                    <a:lnTo>
                      <a:pt x="1192" y="215"/>
                    </a:lnTo>
                    <a:lnTo>
                      <a:pt x="1181" y="216"/>
                    </a:lnTo>
                    <a:lnTo>
                      <a:pt x="1170" y="217"/>
                    </a:lnTo>
                    <a:lnTo>
                      <a:pt x="108" y="217"/>
                    </a:lnTo>
                    <a:lnTo>
                      <a:pt x="97" y="216"/>
                    </a:lnTo>
                    <a:lnTo>
                      <a:pt x="86" y="215"/>
                    </a:lnTo>
                    <a:lnTo>
                      <a:pt x="76" y="213"/>
                    </a:lnTo>
                    <a:lnTo>
                      <a:pt x="66" y="208"/>
                    </a:lnTo>
                    <a:lnTo>
                      <a:pt x="56" y="204"/>
                    </a:lnTo>
                    <a:lnTo>
                      <a:pt x="47" y="198"/>
                    </a:lnTo>
                    <a:lnTo>
                      <a:pt x="40" y="192"/>
                    </a:lnTo>
                    <a:lnTo>
                      <a:pt x="32" y="185"/>
                    </a:lnTo>
                    <a:lnTo>
                      <a:pt x="24" y="177"/>
                    </a:lnTo>
                    <a:lnTo>
                      <a:pt x="19" y="169"/>
                    </a:lnTo>
                    <a:lnTo>
                      <a:pt x="13" y="159"/>
                    </a:lnTo>
                    <a:lnTo>
                      <a:pt x="9" y="150"/>
                    </a:lnTo>
                    <a:lnTo>
                      <a:pt x="4" y="140"/>
                    </a:lnTo>
                    <a:lnTo>
                      <a:pt x="2" y="130"/>
                    </a:lnTo>
                    <a:lnTo>
                      <a:pt x="0" y="119"/>
                    </a:lnTo>
                    <a:lnTo>
                      <a:pt x="0" y="108"/>
                    </a:lnTo>
                    <a:lnTo>
                      <a:pt x="0" y="97"/>
                    </a:lnTo>
                    <a:lnTo>
                      <a:pt x="2" y="86"/>
                    </a:lnTo>
                    <a:lnTo>
                      <a:pt x="4" y="76"/>
                    </a:lnTo>
                    <a:lnTo>
                      <a:pt x="9" y="66"/>
                    </a:lnTo>
                    <a:lnTo>
                      <a:pt x="13" y="56"/>
                    </a:lnTo>
                    <a:lnTo>
                      <a:pt x="19" y="47"/>
                    </a:lnTo>
                    <a:lnTo>
                      <a:pt x="24" y="38"/>
                    </a:lnTo>
                    <a:lnTo>
                      <a:pt x="32" y="31"/>
                    </a:lnTo>
                    <a:lnTo>
                      <a:pt x="40" y="24"/>
                    </a:lnTo>
                    <a:lnTo>
                      <a:pt x="47" y="17"/>
                    </a:lnTo>
                    <a:lnTo>
                      <a:pt x="56" y="12"/>
                    </a:lnTo>
                    <a:lnTo>
                      <a:pt x="66" y="7"/>
                    </a:lnTo>
                    <a:lnTo>
                      <a:pt x="76" y="4"/>
                    </a:lnTo>
                    <a:lnTo>
                      <a:pt x="86" y="2"/>
                    </a:lnTo>
                    <a:lnTo>
                      <a:pt x="97" y="0"/>
                    </a:lnTo>
                    <a:lnTo>
                      <a:pt x="108" y="0"/>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1" name="Freeform 131"/>
              <p:cNvSpPr>
                <a:spLocks/>
              </p:cNvSpPr>
              <p:nvPr/>
            </p:nvSpPr>
            <p:spPr bwMode="gray">
              <a:xfrm>
                <a:off x="11619315" y="3526787"/>
                <a:ext cx="28575" cy="30163"/>
              </a:xfrm>
              <a:custGeom>
                <a:avLst/>
                <a:gdLst/>
                <a:ahLst/>
                <a:cxnLst>
                  <a:cxn ang="0">
                    <a:pos x="101" y="182"/>
                  </a:cxn>
                  <a:cxn ang="0">
                    <a:pos x="119" y="179"/>
                  </a:cxn>
                  <a:cxn ang="0">
                    <a:pos x="136" y="172"/>
                  </a:cxn>
                  <a:cxn ang="0">
                    <a:pos x="150" y="162"/>
                  </a:cxn>
                  <a:cxn ang="0">
                    <a:pos x="162" y="150"/>
                  </a:cxn>
                  <a:cxn ang="0">
                    <a:pos x="172" y="134"/>
                  </a:cxn>
                  <a:cxn ang="0">
                    <a:pos x="179" y="119"/>
                  </a:cxn>
                  <a:cxn ang="0">
                    <a:pos x="183" y="101"/>
                  </a:cxn>
                  <a:cxn ang="0">
                    <a:pos x="183" y="82"/>
                  </a:cxn>
                  <a:cxn ang="0">
                    <a:pos x="179" y="65"/>
                  </a:cxn>
                  <a:cxn ang="0">
                    <a:pos x="172" y="48"/>
                  </a:cxn>
                  <a:cxn ang="0">
                    <a:pos x="162" y="34"/>
                  </a:cxn>
                  <a:cxn ang="0">
                    <a:pos x="150" y="21"/>
                  </a:cxn>
                  <a:cxn ang="0">
                    <a:pos x="136" y="11"/>
                  </a:cxn>
                  <a:cxn ang="0">
                    <a:pos x="119" y="5"/>
                  </a:cxn>
                  <a:cxn ang="0">
                    <a:pos x="101" y="0"/>
                  </a:cxn>
                  <a:cxn ang="0">
                    <a:pos x="82" y="0"/>
                  </a:cxn>
                  <a:cxn ang="0">
                    <a:pos x="65" y="5"/>
                  </a:cxn>
                  <a:cxn ang="0">
                    <a:pos x="49" y="11"/>
                  </a:cxn>
                  <a:cxn ang="0">
                    <a:pos x="34" y="21"/>
                  </a:cxn>
                  <a:cxn ang="0">
                    <a:pos x="21" y="34"/>
                  </a:cxn>
                  <a:cxn ang="0">
                    <a:pos x="11" y="48"/>
                  </a:cxn>
                  <a:cxn ang="0">
                    <a:pos x="5" y="65"/>
                  </a:cxn>
                  <a:cxn ang="0">
                    <a:pos x="1" y="82"/>
                  </a:cxn>
                  <a:cxn ang="0">
                    <a:pos x="1" y="101"/>
                  </a:cxn>
                  <a:cxn ang="0">
                    <a:pos x="5" y="119"/>
                  </a:cxn>
                  <a:cxn ang="0">
                    <a:pos x="11" y="134"/>
                  </a:cxn>
                  <a:cxn ang="0">
                    <a:pos x="21" y="150"/>
                  </a:cxn>
                  <a:cxn ang="0">
                    <a:pos x="34" y="162"/>
                  </a:cxn>
                  <a:cxn ang="0">
                    <a:pos x="49" y="172"/>
                  </a:cxn>
                  <a:cxn ang="0">
                    <a:pos x="65" y="179"/>
                  </a:cxn>
                  <a:cxn ang="0">
                    <a:pos x="82" y="182"/>
                  </a:cxn>
                </a:cxnLst>
                <a:rect l="0" t="0" r="r" b="b"/>
                <a:pathLst>
                  <a:path w="183" h="183">
                    <a:moveTo>
                      <a:pt x="92" y="183"/>
                    </a:moveTo>
                    <a:lnTo>
                      <a:pt x="101" y="182"/>
                    </a:lnTo>
                    <a:lnTo>
                      <a:pt x="110" y="181"/>
                    </a:lnTo>
                    <a:lnTo>
                      <a:pt x="119" y="179"/>
                    </a:lnTo>
                    <a:lnTo>
                      <a:pt x="128" y="176"/>
                    </a:lnTo>
                    <a:lnTo>
                      <a:pt x="136" y="172"/>
                    </a:lnTo>
                    <a:lnTo>
                      <a:pt x="143" y="168"/>
                    </a:lnTo>
                    <a:lnTo>
                      <a:pt x="150" y="162"/>
                    </a:lnTo>
                    <a:lnTo>
                      <a:pt x="157" y="156"/>
                    </a:lnTo>
                    <a:lnTo>
                      <a:pt x="162" y="150"/>
                    </a:lnTo>
                    <a:lnTo>
                      <a:pt x="168" y="142"/>
                    </a:lnTo>
                    <a:lnTo>
                      <a:pt x="172" y="134"/>
                    </a:lnTo>
                    <a:lnTo>
                      <a:pt x="177" y="127"/>
                    </a:lnTo>
                    <a:lnTo>
                      <a:pt x="179" y="119"/>
                    </a:lnTo>
                    <a:lnTo>
                      <a:pt x="181" y="110"/>
                    </a:lnTo>
                    <a:lnTo>
                      <a:pt x="183" y="101"/>
                    </a:lnTo>
                    <a:lnTo>
                      <a:pt x="183" y="91"/>
                    </a:lnTo>
                    <a:lnTo>
                      <a:pt x="183" y="82"/>
                    </a:lnTo>
                    <a:lnTo>
                      <a:pt x="181" y="73"/>
                    </a:lnTo>
                    <a:lnTo>
                      <a:pt x="179" y="65"/>
                    </a:lnTo>
                    <a:lnTo>
                      <a:pt x="177" y="56"/>
                    </a:lnTo>
                    <a:lnTo>
                      <a:pt x="172" y="48"/>
                    </a:lnTo>
                    <a:lnTo>
                      <a:pt x="168" y="40"/>
                    </a:lnTo>
                    <a:lnTo>
                      <a:pt x="162" y="34"/>
                    </a:lnTo>
                    <a:lnTo>
                      <a:pt x="157" y="27"/>
                    </a:lnTo>
                    <a:lnTo>
                      <a:pt x="150" y="21"/>
                    </a:lnTo>
                    <a:lnTo>
                      <a:pt x="143" y="16"/>
                    </a:lnTo>
                    <a:lnTo>
                      <a:pt x="136" y="11"/>
                    </a:lnTo>
                    <a:lnTo>
                      <a:pt x="128" y="7"/>
                    </a:lnTo>
                    <a:lnTo>
                      <a:pt x="119" y="5"/>
                    </a:lnTo>
                    <a:lnTo>
                      <a:pt x="110" y="2"/>
                    </a:lnTo>
                    <a:lnTo>
                      <a:pt x="101" y="0"/>
                    </a:lnTo>
                    <a:lnTo>
                      <a:pt x="92" y="0"/>
                    </a:lnTo>
                    <a:lnTo>
                      <a:pt x="82" y="0"/>
                    </a:lnTo>
                    <a:lnTo>
                      <a:pt x="73" y="2"/>
                    </a:lnTo>
                    <a:lnTo>
                      <a:pt x="65" y="5"/>
                    </a:lnTo>
                    <a:lnTo>
                      <a:pt x="57" y="7"/>
                    </a:lnTo>
                    <a:lnTo>
                      <a:pt x="49" y="11"/>
                    </a:lnTo>
                    <a:lnTo>
                      <a:pt x="41" y="16"/>
                    </a:lnTo>
                    <a:lnTo>
                      <a:pt x="34" y="21"/>
                    </a:lnTo>
                    <a:lnTo>
                      <a:pt x="28" y="27"/>
                    </a:lnTo>
                    <a:lnTo>
                      <a:pt x="21" y="34"/>
                    </a:lnTo>
                    <a:lnTo>
                      <a:pt x="16" y="40"/>
                    </a:lnTo>
                    <a:lnTo>
                      <a:pt x="11" y="48"/>
                    </a:lnTo>
                    <a:lnTo>
                      <a:pt x="8" y="56"/>
                    </a:lnTo>
                    <a:lnTo>
                      <a:pt x="5" y="65"/>
                    </a:lnTo>
                    <a:lnTo>
                      <a:pt x="2" y="73"/>
                    </a:lnTo>
                    <a:lnTo>
                      <a:pt x="1" y="82"/>
                    </a:lnTo>
                    <a:lnTo>
                      <a:pt x="0" y="91"/>
                    </a:lnTo>
                    <a:lnTo>
                      <a:pt x="1" y="101"/>
                    </a:lnTo>
                    <a:lnTo>
                      <a:pt x="2" y="110"/>
                    </a:lnTo>
                    <a:lnTo>
                      <a:pt x="5" y="119"/>
                    </a:lnTo>
                    <a:lnTo>
                      <a:pt x="8" y="127"/>
                    </a:lnTo>
                    <a:lnTo>
                      <a:pt x="11" y="134"/>
                    </a:lnTo>
                    <a:lnTo>
                      <a:pt x="16" y="142"/>
                    </a:lnTo>
                    <a:lnTo>
                      <a:pt x="21" y="150"/>
                    </a:lnTo>
                    <a:lnTo>
                      <a:pt x="28" y="156"/>
                    </a:lnTo>
                    <a:lnTo>
                      <a:pt x="34" y="162"/>
                    </a:lnTo>
                    <a:lnTo>
                      <a:pt x="41" y="168"/>
                    </a:lnTo>
                    <a:lnTo>
                      <a:pt x="49" y="172"/>
                    </a:lnTo>
                    <a:lnTo>
                      <a:pt x="57" y="176"/>
                    </a:lnTo>
                    <a:lnTo>
                      <a:pt x="65" y="179"/>
                    </a:lnTo>
                    <a:lnTo>
                      <a:pt x="73" y="181"/>
                    </a:lnTo>
                    <a:lnTo>
                      <a:pt x="82" y="182"/>
                    </a:lnTo>
                    <a:lnTo>
                      <a:pt x="92"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2" name="Freeform 132"/>
              <p:cNvSpPr>
                <a:spLocks/>
              </p:cNvSpPr>
              <p:nvPr/>
            </p:nvSpPr>
            <p:spPr bwMode="gray">
              <a:xfrm>
                <a:off x="11659003" y="3526787"/>
                <a:ext cx="28575" cy="30163"/>
              </a:xfrm>
              <a:custGeom>
                <a:avLst/>
                <a:gdLst/>
                <a:ahLst/>
                <a:cxnLst>
                  <a:cxn ang="0">
                    <a:pos x="100" y="182"/>
                  </a:cxn>
                  <a:cxn ang="0">
                    <a:pos x="118" y="179"/>
                  </a:cxn>
                  <a:cxn ang="0">
                    <a:pos x="134" y="172"/>
                  </a:cxn>
                  <a:cxn ang="0">
                    <a:pos x="149" y="162"/>
                  </a:cxn>
                  <a:cxn ang="0">
                    <a:pos x="161" y="150"/>
                  </a:cxn>
                  <a:cxn ang="0">
                    <a:pos x="171" y="134"/>
                  </a:cxn>
                  <a:cxn ang="0">
                    <a:pos x="179" y="119"/>
                  </a:cxn>
                  <a:cxn ang="0">
                    <a:pos x="182" y="101"/>
                  </a:cxn>
                  <a:cxn ang="0">
                    <a:pos x="182" y="82"/>
                  </a:cxn>
                  <a:cxn ang="0">
                    <a:pos x="179" y="65"/>
                  </a:cxn>
                  <a:cxn ang="0">
                    <a:pos x="171" y="48"/>
                  </a:cxn>
                  <a:cxn ang="0">
                    <a:pos x="161" y="34"/>
                  </a:cxn>
                  <a:cxn ang="0">
                    <a:pos x="149" y="21"/>
                  </a:cxn>
                  <a:cxn ang="0">
                    <a:pos x="134" y="11"/>
                  </a:cxn>
                  <a:cxn ang="0">
                    <a:pos x="118" y="5"/>
                  </a:cxn>
                  <a:cxn ang="0">
                    <a:pos x="100" y="0"/>
                  </a:cxn>
                  <a:cxn ang="0">
                    <a:pos x="81" y="0"/>
                  </a:cxn>
                  <a:cxn ang="0">
                    <a:pos x="63" y="5"/>
                  </a:cxn>
                  <a:cxn ang="0">
                    <a:pos x="48" y="11"/>
                  </a:cxn>
                  <a:cxn ang="0">
                    <a:pos x="32" y="21"/>
                  </a:cxn>
                  <a:cxn ang="0">
                    <a:pos x="20" y="34"/>
                  </a:cxn>
                  <a:cxn ang="0">
                    <a:pos x="10" y="48"/>
                  </a:cxn>
                  <a:cxn ang="0">
                    <a:pos x="4" y="65"/>
                  </a:cxn>
                  <a:cxn ang="0">
                    <a:pos x="0" y="82"/>
                  </a:cxn>
                  <a:cxn ang="0">
                    <a:pos x="0" y="101"/>
                  </a:cxn>
                  <a:cxn ang="0">
                    <a:pos x="4" y="119"/>
                  </a:cxn>
                  <a:cxn ang="0">
                    <a:pos x="10" y="134"/>
                  </a:cxn>
                  <a:cxn ang="0">
                    <a:pos x="20" y="150"/>
                  </a:cxn>
                  <a:cxn ang="0">
                    <a:pos x="32" y="162"/>
                  </a:cxn>
                  <a:cxn ang="0">
                    <a:pos x="48" y="172"/>
                  </a:cxn>
                  <a:cxn ang="0">
                    <a:pos x="63" y="179"/>
                  </a:cxn>
                  <a:cxn ang="0">
                    <a:pos x="81" y="182"/>
                  </a:cxn>
                </a:cxnLst>
                <a:rect l="0" t="0" r="r" b="b"/>
                <a:pathLst>
                  <a:path w="182" h="183">
                    <a:moveTo>
                      <a:pt x="91" y="183"/>
                    </a:moveTo>
                    <a:lnTo>
                      <a:pt x="100" y="182"/>
                    </a:lnTo>
                    <a:lnTo>
                      <a:pt x="109" y="181"/>
                    </a:lnTo>
                    <a:lnTo>
                      <a:pt x="118" y="179"/>
                    </a:lnTo>
                    <a:lnTo>
                      <a:pt x="127" y="176"/>
                    </a:lnTo>
                    <a:lnTo>
                      <a:pt x="134" y="172"/>
                    </a:lnTo>
                    <a:lnTo>
                      <a:pt x="142" y="168"/>
                    </a:lnTo>
                    <a:lnTo>
                      <a:pt x="149" y="162"/>
                    </a:lnTo>
                    <a:lnTo>
                      <a:pt x="155" y="156"/>
                    </a:lnTo>
                    <a:lnTo>
                      <a:pt x="161" y="150"/>
                    </a:lnTo>
                    <a:lnTo>
                      <a:pt x="167" y="142"/>
                    </a:lnTo>
                    <a:lnTo>
                      <a:pt x="171" y="134"/>
                    </a:lnTo>
                    <a:lnTo>
                      <a:pt x="175" y="127"/>
                    </a:lnTo>
                    <a:lnTo>
                      <a:pt x="179" y="119"/>
                    </a:lnTo>
                    <a:lnTo>
                      <a:pt x="181" y="110"/>
                    </a:lnTo>
                    <a:lnTo>
                      <a:pt x="182" y="101"/>
                    </a:lnTo>
                    <a:lnTo>
                      <a:pt x="182" y="91"/>
                    </a:lnTo>
                    <a:lnTo>
                      <a:pt x="182" y="82"/>
                    </a:lnTo>
                    <a:lnTo>
                      <a:pt x="181" y="73"/>
                    </a:lnTo>
                    <a:lnTo>
                      <a:pt x="179" y="65"/>
                    </a:lnTo>
                    <a:lnTo>
                      <a:pt x="175" y="56"/>
                    </a:lnTo>
                    <a:lnTo>
                      <a:pt x="171" y="48"/>
                    </a:lnTo>
                    <a:lnTo>
                      <a:pt x="167" y="40"/>
                    </a:lnTo>
                    <a:lnTo>
                      <a:pt x="161" y="34"/>
                    </a:lnTo>
                    <a:lnTo>
                      <a:pt x="155" y="27"/>
                    </a:lnTo>
                    <a:lnTo>
                      <a:pt x="149" y="21"/>
                    </a:lnTo>
                    <a:lnTo>
                      <a:pt x="142" y="16"/>
                    </a:lnTo>
                    <a:lnTo>
                      <a:pt x="134" y="11"/>
                    </a:lnTo>
                    <a:lnTo>
                      <a:pt x="127" y="7"/>
                    </a:lnTo>
                    <a:lnTo>
                      <a:pt x="118" y="5"/>
                    </a:lnTo>
                    <a:lnTo>
                      <a:pt x="109" y="2"/>
                    </a:lnTo>
                    <a:lnTo>
                      <a:pt x="100" y="0"/>
                    </a:lnTo>
                    <a:lnTo>
                      <a:pt x="91" y="0"/>
                    </a:lnTo>
                    <a:lnTo>
                      <a:pt x="81" y="0"/>
                    </a:lnTo>
                    <a:lnTo>
                      <a:pt x="72" y="2"/>
                    </a:lnTo>
                    <a:lnTo>
                      <a:pt x="63" y="5"/>
                    </a:lnTo>
                    <a:lnTo>
                      <a:pt x="56" y="7"/>
                    </a:lnTo>
                    <a:lnTo>
                      <a:pt x="48" y="11"/>
                    </a:lnTo>
                    <a:lnTo>
                      <a:pt x="40" y="16"/>
                    </a:lnTo>
                    <a:lnTo>
                      <a:pt x="32" y="21"/>
                    </a:lnTo>
                    <a:lnTo>
                      <a:pt x="27" y="27"/>
                    </a:lnTo>
                    <a:lnTo>
                      <a:pt x="20" y="34"/>
                    </a:lnTo>
                    <a:lnTo>
                      <a:pt x="16" y="40"/>
                    </a:lnTo>
                    <a:lnTo>
                      <a:pt x="10" y="48"/>
                    </a:lnTo>
                    <a:lnTo>
                      <a:pt x="7" y="56"/>
                    </a:lnTo>
                    <a:lnTo>
                      <a:pt x="4" y="65"/>
                    </a:lnTo>
                    <a:lnTo>
                      <a:pt x="1" y="73"/>
                    </a:lnTo>
                    <a:lnTo>
                      <a:pt x="0" y="82"/>
                    </a:lnTo>
                    <a:lnTo>
                      <a:pt x="0" y="91"/>
                    </a:lnTo>
                    <a:lnTo>
                      <a:pt x="0" y="101"/>
                    </a:lnTo>
                    <a:lnTo>
                      <a:pt x="1" y="110"/>
                    </a:lnTo>
                    <a:lnTo>
                      <a:pt x="4" y="119"/>
                    </a:lnTo>
                    <a:lnTo>
                      <a:pt x="7" y="127"/>
                    </a:lnTo>
                    <a:lnTo>
                      <a:pt x="10" y="134"/>
                    </a:lnTo>
                    <a:lnTo>
                      <a:pt x="16" y="142"/>
                    </a:lnTo>
                    <a:lnTo>
                      <a:pt x="20" y="150"/>
                    </a:lnTo>
                    <a:lnTo>
                      <a:pt x="27" y="156"/>
                    </a:lnTo>
                    <a:lnTo>
                      <a:pt x="32" y="162"/>
                    </a:lnTo>
                    <a:lnTo>
                      <a:pt x="40" y="168"/>
                    </a:lnTo>
                    <a:lnTo>
                      <a:pt x="48" y="172"/>
                    </a:lnTo>
                    <a:lnTo>
                      <a:pt x="56" y="176"/>
                    </a:lnTo>
                    <a:lnTo>
                      <a:pt x="63" y="179"/>
                    </a:lnTo>
                    <a:lnTo>
                      <a:pt x="72" y="181"/>
                    </a:lnTo>
                    <a:lnTo>
                      <a:pt x="81" y="182"/>
                    </a:lnTo>
                    <a:lnTo>
                      <a:pt x="91"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3" name="Freeform 133"/>
              <p:cNvSpPr>
                <a:spLocks/>
              </p:cNvSpPr>
              <p:nvPr/>
            </p:nvSpPr>
            <p:spPr bwMode="gray">
              <a:xfrm>
                <a:off x="11698690" y="3526787"/>
                <a:ext cx="30163" cy="30163"/>
              </a:xfrm>
              <a:custGeom>
                <a:avLst/>
                <a:gdLst/>
                <a:ahLst/>
                <a:cxnLst>
                  <a:cxn ang="0">
                    <a:pos x="100" y="182"/>
                  </a:cxn>
                  <a:cxn ang="0">
                    <a:pos x="118" y="179"/>
                  </a:cxn>
                  <a:cxn ang="0">
                    <a:pos x="134" y="172"/>
                  </a:cxn>
                  <a:cxn ang="0">
                    <a:pos x="149" y="162"/>
                  </a:cxn>
                  <a:cxn ang="0">
                    <a:pos x="162" y="150"/>
                  </a:cxn>
                  <a:cxn ang="0">
                    <a:pos x="171" y="134"/>
                  </a:cxn>
                  <a:cxn ang="0">
                    <a:pos x="179" y="119"/>
                  </a:cxn>
                  <a:cxn ang="0">
                    <a:pos x="182" y="101"/>
                  </a:cxn>
                  <a:cxn ang="0">
                    <a:pos x="182" y="82"/>
                  </a:cxn>
                  <a:cxn ang="0">
                    <a:pos x="179" y="65"/>
                  </a:cxn>
                  <a:cxn ang="0">
                    <a:pos x="171" y="48"/>
                  </a:cxn>
                  <a:cxn ang="0">
                    <a:pos x="162" y="34"/>
                  </a:cxn>
                  <a:cxn ang="0">
                    <a:pos x="149" y="21"/>
                  </a:cxn>
                  <a:cxn ang="0">
                    <a:pos x="134" y="11"/>
                  </a:cxn>
                  <a:cxn ang="0">
                    <a:pos x="118" y="5"/>
                  </a:cxn>
                  <a:cxn ang="0">
                    <a:pos x="100" y="0"/>
                  </a:cxn>
                  <a:cxn ang="0">
                    <a:pos x="82" y="0"/>
                  </a:cxn>
                  <a:cxn ang="0">
                    <a:pos x="64" y="5"/>
                  </a:cxn>
                  <a:cxn ang="0">
                    <a:pos x="48" y="11"/>
                  </a:cxn>
                  <a:cxn ang="0">
                    <a:pos x="33" y="21"/>
                  </a:cxn>
                  <a:cxn ang="0">
                    <a:pos x="20" y="34"/>
                  </a:cxn>
                  <a:cxn ang="0">
                    <a:pos x="11" y="48"/>
                  </a:cxn>
                  <a:cxn ang="0">
                    <a:pos x="3" y="65"/>
                  </a:cxn>
                  <a:cxn ang="0">
                    <a:pos x="0" y="82"/>
                  </a:cxn>
                  <a:cxn ang="0">
                    <a:pos x="0" y="101"/>
                  </a:cxn>
                  <a:cxn ang="0">
                    <a:pos x="3" y="119"/>
                  </a:cxn>
                  <a:cxn ang="0">
                    <a:pos x="11" y="134"/>
                  </a:cxn>
                  <a:cxn ang="0">
                    <a:pos x="20" y="150"/>
                  </a:cxn>
                  <a:cxn ang="0">
                    <a:pos x="33" y="162"/>
                  </a:cxn>
                  <a:cxn ang="0">
                    <a:pos x="48" y="172"/>
                  </a:cxn>
                  <a:cxn ang="0">
                    <a:pos x="64" y="179"/>
                  </a:cxn>
                  <a:cxn ang="0">
                    <a:pos x="82" y="182"/>
                  </a:cxn>
                </a:cxnLst>
                <a:rect l="0" t="0" r="r" b="b"/>
                <a:pathLst>
                  <a:path w="182" h="183">
                    <a:moveTo>
                      <a:pt x="91" y="183"/>
                    </a:moveTo>
                    <a:lnTo>
                      <a:pt x="100" y="182"/>
                    </a:lnTo>
                    <a:lnTo>
                      <a:pt x="110" y="181"/>
                    </a:lnTo>
                    <a:lnTo>
                      <a:pt x="118" y="179"/>
                    </a:lnTo>
                    <a:lnTo>
                      <a:pt x="126" y="176"/>
                    </a:lnTo>
                    <a:lnTo>
                      <a:pt x="134" y="172"/>
                    </a:lnTo>
                    <a:lnTo>
                      <a:pt x="142" y="168"/>
                    </a:lnTo>
                    <a:lnTo>
                      <a:pt x="149" y="162"/>
                    </a:lnTo>
                    <a:lnTo>
                      <a:pt x="155" y="156"/>
                    </a:lnTo>
                    <a:lnTo>
                      <a:pt x="162" y="150"/>
                    </a:lnTo>
                    <a:lnTo>
                      <a:pt x="166" y="142"/>
                    </a:lnTo>
                    <a:lnTo>
                      <a:pt x="171" y="134"/>
                    </a:lnTo>
                    <a:lnTo>
                      <a:pt x="175" y="127"/>
                    </a:lnTo>
                    <a:lnTo>
                      <a:pt x="179" y="119"/>
                    </a:lnTo>
                    <a:lnTo>
                      <a:pt x="181" y="110"/>
                    </a:lnTo>
                    <a:lnTo>
                      <a:pt x="182" y="101"/>
                    </a:lnTo>
                    <a:lnTo>
                      <a:pt x="182" y="91"/>
                    </a:lnTo>
                    <a:lnTo>
                      <a:pt x="182" y="82"/>
                    </a:lnTo>
                    <a:lnTo>
                      <a:pt x="181" y="73"/>
                    </a:lnTo>
                    <a:lnTo>
                      <a:pt x="179" y="65"/>
                    </a:lnTo>
                    <a:lnTo>
                      <a:pt x="175" y="56"/>
                    </a:lnTo>
                    <a:lnTo>
                      <a:pt x="171" y="48"/>
                    </a:lnTo>
                    <a:lnTo>
                      <a:pt x="166" y="40"/>
                    </a:lnTo>
                    <a:lnTo>
                      <a:pt x="162" y="34"/>
                    </a:lnTo>
                    <a:lnTo>
                      <a:pt x="155" y="27"/>
                    </a:lnTo>
                    <a:lnTo>
                      <a:pt x="149" y="21"/>
                    </a:lnTo>
                    <a:lnTo>
                      <a:pt x="142" y="16"/>
                    </a:lnTo>
                    <a:lnTo>
                      <a:pt x="134" y="11"/>
                    </a:lnTo>
                    <a:lnTo>
                      <a:pt x="126" y="7"/>
                    </a:lnTo>
                    <a:lnTo>
                      <a:pt x="118" y="5"/>
                    </a:lnTo>
                    <a:lnTo>
                      <a:pt x="110" y="2"/>
                    </a:lnTo>
                    <a:lnTo>
                      <a:pt x="100" y="0"/>
                    </a:lnTo>
                    <a:lnTo>
                      <a:pt x="91" y="0"/>
                    </a:lnTo>
                    <a:lnTo>
                      <a:pt x="82" y="0"/>
                    </a:lnTo>
                    <a:lnTo>
                      <a:pt x="72" y="2"/>
                    </a:lnTo>
                    <a:lnTo>
                      <a:pt x="64" y="5"/>
                    </a:lnTo>
                    <a:lnTo>
                      <a:pt x="55" y="7"/>
                    </a:lnTo>
                    <a:lnTo>
                      <a:pt x="48" y="11"/>
                    </a:lnTo>
                    <a:lnTo>
                      <a:pt x="40" y="16"/>
                    </a:lnTo>
                    <a:lnTo>
                      <a:pt x="33" y="21"/>
                    </a:lnTo>
                    <a:lnTo>
                      <a:pt x="27" y="27"/>
                    </a:lnTo>
                    <a:lnTo>
                      <a:pt x="20" y="34"/>
                    </a:lnTo>
                    <a:lnTo>
                      <a:pt x="16" y="40"/>
                    </a:lnTo>
                    <a:lnTo>
                      <a:pt x="11" y="48"/>
                    </a:lnTo>
                    <a:lnTo>
                      <a:pt x="7" y="56"/>
                    </a:lnTo>
                    <a:lnTo>
                      <a:pt x="3" y="65"/>
                    </a:lnTo>
                    <a:lnTo>
                      <a:pt x="1" y="73"/>
                    </a:lnTo>
                    <a:lnTo>
                      <a:pt x="0" y="82"/>
                    </a:lnTo>
                    <a:lnTo>
                      <a:pt x="0" y="91"/>
                    </a:lnTo>
                    <a:lnTo>
                      <a:pt x="0" y="101"/>
                    </a:lnTo>
                    <a:lnTo>
                      <a:pt x="1" y="110"/>
                    </a:lnTo>
                    <a:lnTo>
                      <a:pt x="3" y="119"/>
                    </a:lnTo>
                    <a:lnTo>
                      <a:pt x="7" y="127"/>
                    </a:lnTo>
                    <a:lnTo>
                      <a:pt x="11" y="134"/>
                    </a:lnTo>
                    <a:lnTo>
                      <a:pt x="16" y="142"/>
                    </a:lnTo>
                    <a:lnTo>
                      <a:pt x="20" y="150"/>
                    </a:lnTo>
                    <a:lnTo>
                      <a:pt x="27" y="156"/>
                    </a:lnTo>
                    <a:lnTo>
                      <a:pt x="33" y="162"/>
                    </a:lnTo>
                    <a:lnTo>
                      <a:pt x="40" y="168"/>
                    </a:lnTo>
                    <a:lnTo>
                      <a:pt x="48" y="172"/>
                    </a:lnTo>
                    <a:lnTo>
                      <a:pt x="55" y="176"/>
                    </a:lnTo>
                    <a:lnTo>
                      <a:pt x="64" y="179"/>
                    </a:lnTo>
                    <a:lnTo>
                      <a:pt x="72" y="181"/>
                    </a:lnTo>
                    <a:lnTo>
                      <a:pt x="82" y="182"/>
                    </a:lnTo>
                    <a:lnTo>
                      <a:pt x="91"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4" name="Freeform 134"/>
              <p:cNvSpPr>
                <a:spLocks/>
              </p:cNvSpPr>
              <p:nvPr/>
            </p:nvSpPr>
            <p:spPr bwMode="gray">
              <a:xfrm>
                <a:off x="11739965" y="3526787"/>
                <a:ext cx="28575" cy="30163"/>
              </a:xfrm>
              <a:custGeom>
                <a:avLst/>
                <a:gdLst/>
                <a:ahLst/>
                <a:cxnLst>
                  <a:cxn ang="0">
                    <a:pos x="101" y="182"/>
                  </a:cxn>
                  <a:cxn ang="0">
                    <a:pos x="118" y="179"/>
                  </a:cxn>
                  <a:cxn ang="0">
                    <a:pos x="134" y="172"/>
                  </a:cxn>
                  <a:cxn ang="0">
                    <a:pos x="148" y="162"/>
                  </a:cxn>
                  <a:cxn ang="0">
                    <a:pos x="162" y="150"/>
                  </a:cxn>
                  <a:cxn ang="0">
                    <a:pos x="172" y="134"/>
                  </a:cxn>
                  <a:cxn ang="0">
                    <a:pos x="178" y="119"/>
                  </a:cxn>
                  <a:cxn ang="0">
                    <a:pos x="182" y="101"/>
                  </a:cxn>
                  <a:cxn ang="0">
                    <a:pos x="182" y="82"/>
                  </a:cxn>
                  <a:cxn ang="0">
                    <a:pos x="178" y="65"/>
                  </a:cxn>
                  <a:cxn ang="0">
                    <a:pos x="172" y="48"/>
                  </a:cxn>
                  <a:cxn ang="0">
                    <a:pos x="162" y="34"/>
                  </a:cxn>
                  <a:cxn ang="0">
                    <a:pos x="148" y="21"/>
                  </a:cxn>
                  <a:cxn ang="0">
                    <a:pos x="134" y="11"/>
                  </a:cxn>
                  <a:cxn ang="0">
                    <a:pos x="118" y="5"/>
                  </a:cxn>
                  <a:cxn ang="0">
                    <a:pos x="101" y="0"/>
                  </a:cxn>
                  <a:cxn ang="0">
                    <a:pos x="82" y="0"/>
                  </a:cxn>
                  <a:cxn ang="0">
                    <a:pos x="64" y="5"/>
                  </a:cxn>
                  <a:cxn ang="0">
                    <a:pos x="48" y="11"/>
                  </a:cxn>
                  <a:cxn ang="0">
                    <a:pos x="33" y="21"/>
                  </a:cxn>
                  <a:cxn ang="0">
                    <a:pos x="21" y="34"/>
                  </a:cxn>
                  <a:cxn ang="0">
                    <a:pos x="11" y="48"/>
                  </a:cxn>
                  <a:cxn ang="0">
                    <a:pos x="3" y="65"/>
                  </a:cxn>
                  <a:cxn ang="0">
                    <a:pos x="0" y="82"/>
                  </a:cxn>
                  <a:cxn ang="0">
                    <a:pos x="0" y="101"/>
                  </a:cxn>
                  <a:cxn ang="0">
                    <a:pos x="3" y="119"/>
                  </a:cxn>
                  <a:cxn ang="0">
                    <a:pos x="11" y="134"/>
                  </a:cxn>
                  <a:cxn ang="0">
                    <a:pos x="21" y="150"/>
                  </a:cxn>
                  <a:cxn ang="0">
                    <a:pos x="33" y="162"/>
                  </a:cxn>
                  <a:cxn ang="0">
                    <a:pos x="48" y="172"/>
                  </a:cxn>
                  <a:cxn ang="0">
                    <a:pos x="64" y="179"/>
                  </a:cxn>
                  <a:cxn ang="0">
                    <a:pos x="82" y="182"/>
                  </a:cxn>
                </a:cxnLst>
                <a:rect l="0" t="0" r="r" b="b"/>
                <a:pathLst>
                  <a:path w="183" h="183">
                    <a:moveTo>
                      <a:pt x="91" y="183"/>
                    </a:moveTo>
                    <a:lnTo>
                      <a:pt x="101" y="182"/>
                    </a:lnTo>
                    <a:lnTo>
                      <a:pt x="110" y="181"/>
                    </a:lnTo>
                    <a:lnTo>
                      <a:pt x="118" y="179"/>
                    </a:lnTo>
                    <a:lnTo>
                      <a:pt x="126" y="176"/>
                    </a:lnTo>
                    <a:lnTo>
                      <a:pt x="134" y="172"/>
                    </a:lnTo>
                    <a:lnTo>
                      <a:pt x="142" y="168"/>
                    </a:lnTo>
                    <a:lnTo>
                      <a:pt x="148" y="162"/>
                    </a:lnTo>
                    <a:lnTo>
                      <a:pt x="155" y="156"/>
                    </a:lnTo>
                    <a:lnTo>
                      <a:pt x="162" y="150"/>
                    </a:lnTo>
                    <a:lnTo>
                      <a:pt x="166" y="142"/>
                    </a:lnTo>
                    <a:lnTo>
                      <a:pt x="172" y="134"/>
                    </a:lnTo>
                    <a:lnTo>
                      <a:pt x="175" y="127"/>
                    </a:lnTo>
                    <a:lnTo>
                      <a:pt x="178" y="119"/>
                    </a:lnTo>
                    <a:lnTo>
                      <a:pt x="181" y="110"/>
                    </a:lnTo>
                    <a:lnTo>
                      <a:pt x="182" y="101"/>
                    </a:lnTo>
                    <a:lnTo>
                      <a:pt x="183" y="91"/>
                    </a:lnTo>
                    <a:lnTo>
                      <a:pt x="182" y="82"/>
                    </a:lnTo>
                    <a:lnTo>
                      <a:pt x="181" y="73"/>
                    </a:lnTo>
                    <a:lnTo>
                      <a:pt x="178" y="65"/>
                    </a:lnTo>
                    <a:lnTo>
                      <a:pt x="175" y="56"/>
                    </a:lnTo>
                    <a:lnTo>
                      <a:pt x="172" y="48"/>
                    </a:lnTo>
                    <a:lnTo>
                      <a:pt x="166" y="40"/>
                    </a:lnTo>
                    <a:lnTo>
                      <a:pt x="162" y="34"/>
                    </a:lnTo>
                    <a:lnTo>
                      <a:pt x="155" y="27"/>
                    </a:lnTo>
                    <a:lnTo>
                      <a:pt x="148" y="21"/>
                    </a:lnTo>
                    <a:lnTo>
                      <a:pt x="142" y="16"/>
                    </a:lnTo>
                    <a:lnTo>
                      <a:pt x="134" y="11"/>
                    </a:lnTo>
                    <a:lnTo>
                      <a:pt x="126" y="7"/>
                    </a:lnTo>
                    <a:lnTo>
                      <a:pt x="118" y="5"/>
                    </a:lnTo>
                    <a:lnTo>
                      <a:pt x="110" y="2"/>
                    </a:lnTo>
                    <a:lnTo>
                      <a:pt x="101" y="0"/>
                    </a:lnTo>
                    <a:lnTo>
                      <a:pt x="91" y="0"/>
                    </a:lnTo>
                    <a:lnTo>
                      <a:pt x="82" y="0"/>
                    </a:lnTo>
                    <a:lnTo>
                      <a:pt x="73" y="2"/>
                    </a:lnTo>
                    <a:lnTo>
                      <a:pt x="64" y="5"/>
                    </a:lnTo>
                    <a:lnTo>
                      <a:pt x="55" y="7"/>
                    </a:lnTo>
                    <a:lnTo>
                      <a:pt x="48" y="11"/>
                    </a:lnTo>
                    <a:lnTo>
                      <a:pt x="40" y="16"/>
                    </a:lnTo>
                    <a:lnTo>
                      <a:pt x="33" y="21"/>
                    </a:lnTo>
                    <a:lnTo>
                      <a:pt x="26" y="27"/>
                    </a:lnTo>
                    <a:lnTo>
                      <a:pt x="21" y="34"/>
                    </a:lnTo>
                    <a:lnTo>
                      <a:pt x="15" y="40"/>
                    </a:lnTo>
                    <a:lnTo>
                      <a:pt x="11" y="48"/>
                    </a:lnTo>
                    <a:lnTo>
                      <a:pt x="6" y="56"/>
                    </a:lnTo>
                    <a:lnTo>
                      <a:pt x="3" y="65"/>
                    </a:lnTo>
                    <a:lnTo>
                      <a:pt x="1" y="73"/>
                    </a:lnTo>
                    <a:lnTo>
                      <a:pt x="0" y="82"/>
                    </a:lnTo>
                    <a:lnTo>
                      <a:pt x="0" y="91"/>
                    </a:lnTo>
                    <a:lnTo>
                      <a:pt x="0" y="101"/>
                    </a:lnTo>
                    <a:lnTo>
                      <a:pt x="1" y="110"/>
                    </a:lnTo>
                    <a:lnTo>
                      <a:pt x="3" y="119"/>
                    </a:lnTo>
                    <a:lnTo>
                      <a:pt x="6" y="127"/>
                    </a:lnTo>
                    <a:lnTo>
                      <a:pt x="11" y="134"/>
                    </a:lnTo>
                    <a:lnTo>
                      <a:pt x="15" y="142"/>
                    </a:lnTo>
                    <a:lnTo>
                      <a:pt x="21" y="150"/>
                    </a:lnTo>
                    <a:lnTo>
                      <a:pt x="26" y="156"/>
                    </a:lnTo>
                    <a:lnTo>
                      <a:pt x="33" y="162"/>
                    </a:lnTo>
                    <a:lnTo>
                      <a:pt x="40" y="168"/>
                    </a:lnTo>
                    <a:lnTo>
                      <a:pt x="48" y="172"/>
                    </a:lnTo>
                    <a:lnTo>
                      <a:pt x="55" y="176"/>
                    </a:lnTo>
                    <a:lnTo>
                      <a:pt x="64" y="179"/>
                    </a:lnTo>
                    <a:lnTo>
                      <a:pt x="73" y="181"/>
                    </a:lnTo>
                    <a:lnTo>
                      <a:pt x="82" y="182"/>
                    </a:lnTo>
                    <a:lnTo>
                      <a:pt x="91"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5" name="Freeform 135"/>
              <p:cNvSpPr>
                <a:spLocks/>
              </p:cNvSpPr>
              <p:nvPr/>
            </p:nvSpPr>
            <p:spPr bwMode="gray">
              <a:xfrm>
                <a:off x="11779653" y="3526787"/>
                <a:ext cx="28575" cy="30163"/>
              </a:xfrm>
              <a:custGeom>
                <a:avLst/>
                <a:gdLst/>
                <a:ahLst/>
                <a:cxnLst>
                  <a:cxn ang="0">
                    <a:pos x="101" y="182"/>
                  </a:cxn>
                  <a:cxn ang="0">
                    <a:pos x="118" y="179"/>
                  </a:cxn>
                  <a:cxn ang="0">
                    <a:pos x="134" y="172"/>
                  </a:cxn>
                  <a:cxn ang="0">
                    <a:pos x="149" y="162"/>
                  </a:cxn>
                  <a:cxn ang="0">
                    <a:pos x="162" y="150"/>
                  </a:cxn>
                  <a:cxn ang="0">
                    <a:pos x="172" y="134"/>
                  </a:cxn>
                  <a:cxn ang="0">
                    <a:pos x="178" y="119"/>
                  </a:cxn>
                  <a:cxn ang="0">
                    <a:pos x="182" y="101"/>
                  </a:cxn>
                  <a:cxn ang="0">
                    <a:pos x="182" y="82"/>
                  </a:cxn>
                  <a:cxn ang="0">
                    <a:pos x="178" y="65"/>
                  </a:cxn>
                  <a:cxn ang="0">
                    <a:pos x="172" y="48"/>
                  </a:cxn>
                  <a:cxn ang="0">
                    <a:pos x="162" y="34"/>
                  </a:cxn>
                  <a:cxn ang="0">
                    <a:pos x="149" y="21"/>
                  </a:cxn>
                  <a:cxn ang="0">
                    <a:pos x="134" y="11"/>
                  </a:cxn>
                  <a:cxn ang="0">
                    <a:pos x="118" y="5"/>
                  </a:cxn>
                  <a:cxn ang="0">
                    <a:pos x="101" y="0"/>
                  </a:cxn>
                  <a:cxn ang="0">
                    <a:pos x="82" y="0"/>
                  </a:cxn>
                  <a:cxn ang="0">
                    <a:pos x="64" y="5"/>
                  </a:cxn>
                  <a:cxn ang="0">
                    <a:pos x="47" y="11"/>
                  </a:cxn>
                  <a:cxn ang="0">
                    <a:pos x="33" y="21"/>
                  </a:cxn>
                  <a:cxn ang="0">
                    <a:pos x="21" y="34"/>
                  </a:cxn>
                  <a:cxn ang="0">
                    <a:pos x="11" y="48"/>
                  </a:cxn>
                  <a:cxn ang="0">
                    <a:pos x="4" y="65"/>
                  </a:cxn>
                  <a:cxn ang="0">
                    <a:pos x="0" y="82"/>
                  </a:cxn>
                  <a:cxn ang="0">
                    <a:pos x="0" y="101"/>
                  </a:cxn>
                  <a:cxn ang="0">
                    <a:pos x="4" y="119"/>
                  </a:cxn>
                  <a:cxn ang="0">
                    <a:pos x="11" y="134"/>
                  </a:cxn>
                  <a:cxn ang="0">
                    <a:pos x="21" y="150"/>
                  </a:cxn>
                  <a:cxn ang="0">
                    <a:pos x="33" y="162"/>
                  </a:cxn>
                  <a:cxn ang="0">
                    <a:pos x="47" y="172"/>
                  </a:cxn>
                  <a:cxn ang="0">
                    <a:pos x="64" y="179"/>
                  </a:cxn>
                  <a:cxn ang="0">
                    <a:pos x="82" y="182"/>
                  </a:cxn>
                </a:cxnLst>
                <a:rect l="0" t="0" r="r" b="b"/>
                <a:pathLst>
                  <a:path w="183" h="183">
                    <a:moveTo>
                      <a:pt x="91" y="183"/>
                    </a:moveTo>
                    <a:lnTo>
                      <a:pt x="101" y="182"/>
                    </a:lnTo>
                    <a:lnTo>
                      <a:pt x="109" y="181"/>
                    </a:lnTo>
                    <a:lnTo>
                      <a:pt x="118" y="179"/>
                    </a:lnTo>
                    <a:lnTo>
                      <a:pt x="126" y="176"/>
                    </a:lnTo>
                    <a:lnTo>
                      <a:pt x="134" y="172"/>
                    </a:lnTo>
                    <a:lnTo>
                      <a:pt x="142" y="168"/>
                    </a:lnTo>
                    <a:lnTo>
                      <a:pt x="149" y="162"/>
                    </a:lnTo>
                    <a:lnTo>
                      <a:pt x="156" y="156"/>
                    </a:lnTo>
                    <a:lnTo>
                      <a:pt x="162" y="150"/>
                    </a:lnTo>
                    <a:lnTo>
                      <a:pt x="167" y="142"/>
                    </a:lnTo>
                    <a:lnTo>
                      <a:pt x="172" y="134"/>
                    </a:lnTo>
                    <a:lnTo>
                      <a:pt x="175" y="127"/>
                    </a:lnTo>
                    <a:lnTo>
                      <a:pt x="178" y="119"/>
                    </a:lnTo>
                    <a:lnTo>
                      <a:pt x="180" y="110"/>
                    </a:lnTo>
                    <a:lnTo>
                      <a:pt x="182" y="101"/>
                    </a:lnTo>
                    <a:lnTo>
                      <a:pt x="183" y="91"/>
                    </a:lnTo>
                    <a:lnTo>
                      <a:pt x="182" y="82"/>
                    </a:lnTo>
                    <a:lnTo>
                      <a:pt x="180" y="73"/>
                    </a:lnTo>
                    <a:lnTo>
                      <a:pt x="178" y="65"/>
                    </a:lnTo>
                    <a:lnTo>
                      <a:pt x="175" y="56"/>
                    </a:lnTo>
                    <a:lnTo>
                      <a:pt x="172" y="48"/>
                    </a:lnTo>
                    <a:lnTo>
                      <a:pt x="167" y="40"/>
                    </a:lnTo>
                    <a:lnTo>
                      <a:pt x="162" y="34"/>
                    </a:lnTo>
                    <a:lnTo>
                      <a:pt x="156" y="27"/>
                    </a:lnTo>
                    <a:lnTo>
                      <a:pt x="149" y="21"/>
                    </a:lnTo>
                    <a:lnTo>
                      <a:pt x="142" y="16"/>
                    </a:lnTo>
                    <a:lnTo>
                      <a:pt x="134" y="11"/>
                    </a:lnTo>
                    <a:lnTo>
                      <a:pt x="126" y="7"/>
                    </a:lnTo>
                    <a:lnTo>
                      <a:pt x="118" y="5"/>
                    </a:lnTo>
                    <a:lnTo>
                      <a:pt x="109" y="2"/>
                    </a:lnTo>
                    <a:lnTo>
                      <a:pt x="101" y="0"/>
                    </a:lnTo>
                    <a:lnTo>
                      <a:pt x="91" y="0"/>
                    </a:lnTo>
                    <a:lnTo>
                      <a:pt x="82" y="0"/>
                    </a:lnTo>
                    <a:lnTo>
                      <a:pt x="73" y="2"/>
                    </a:lnTo>
                    <a:lnTo>
                      <a:pt x="64" y="5"/>
                    </a:lnTo>
                    <a:lnTo>
                      <a:pt x="55" y="7"/>
                    </a:lnTo>
                    <a:lnTo>
                      <a:pt x="47" y="11"/>
                    </a:lnTo>
                    <a:lnTo>
                      <a:pt x="40" y="16"/>
                    </a:lnTo>
                    <a:lnTo>
                      <a:pt x="33" y="21"/>
                    </a:lnTo>
                    <a:lnTo>
                      <a:pt x="26" y="27"/>
                    </a:lnTo>
                    <a:lnTo>
                      <a:pt x="21" y="34"/>
                    </a:lnTo>
                    <a:lnTo>
                      <a:pt x="15" y="40"/>
                    </a:lnTo>
                    <a:lnTo>
                      <a:pt x="11" y="48"/>
                    </a:lnTo>
                    <a:lnTo>
                      <a:pt x="6" y="56"/>
                    </a:lnTo>
                    <a:lnTo>
                      <a:pt x="4" y="65"/>
                    </a:lnTo>
                    <a:lnTo>
                      <a:pt x="2" y="73"/>
                    </a:lnTo>
                    <a:lnTo>
                      <a:pt x="0" y="82"/>
                    </a:lnTo>
                    <a:lnTo>
                      <a:pt x="0" y="91"/>
                    </a:lnTo>
                    <a:lnTo>
                      <a:pt x="0" y="101"/>
                    </a:lnTo>
                    <a:lnTo>
                      <a:pt x="2" y="110"/>
                    </a:lnTo>
                    <a:lnTo>
                      <a:pt x="4" y="119"/>
                    </a:lnTo>
                    <a:lnTo>
                      <a:pt x="6" y="127"/>
                    </a:lnTo>
                    <a:lnTo>
                      <a:pt x="11" y="134"/>
                    </a:lnTo>
                    <a:lnTo>
                      <a:pt x="15" y="142"/>
                    </a:lnTo>
                    <a:lnTo>
                      <a:pt x="21" y="150"/>
                    </a:lnTo>
                    <a:lnTo>
                      <a:pt x="26" y="156"/>
                    </a:lnTo>
                    <a:lnTo>
                      <a:pt x="33" y="162"/>
                    </a:lnTo>
                    <a:lnTo>
                      <a:pt x="40" y="168"/>
                    </a:lnTo>
                    <a:lnTo>
                      <a:pt x="47" y="172"/>
                    </a:lnTo>
                    <a:lnTo>
                      <a:pt x="55" y="176"/>
                    </a:lnTo>
                    <a:lnTo>
                      <a:pt x="64" y="179"/>
                    </a:lnTo>
                    <a:lnTo>
                      <a:pt x="73" y="181"/>
                    </a:lnTo>
                    <a:lnTo>
                      <a:pt x="82" y="182"/>
                    </a:lnTo>
                    <a:lnTo>
                      <a:pt x="91"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6" name="Freeform 136"/>
              <p:cNvSpPr>
                <a:spLocks/>
              </p:cNvSpPr>
              <p:nvPr/>
            </p:nvSpPr>
            <p:spPr bwMode="gray">
              <a:xfrm>
                <a:off x="12235265" y="2586987"/>
                <a:ext cx="203200" cy="34925"/>
              </a:xfrm>
              <a:custGeom>
                <a:avLst/>
                <a:gdLst/>
                <a:ahLst/>
                <a:cxnLst>
                  <a:cxn ang="0">
                    <a:pos x="1170" y="0"/>
                  </a:cxn>
                  <a:cxn ang="0">
                    <a:pos x="1192" y="2"/>
                  </a:cxn>
                  <a:cxn ang="0">
                    <a:pos x="1212" y="8"/>
                  </a:cxn>
                  <a:cxn ang="0">
                    <a:pos x="1231" y="18"/>
                  </a:cxn>
                  <a:cxn ang="0">
                    <a:pos x="1246" y="32"/>
                  </a:cxn>
                  <a:cxn ang="0">
                    <a:pos x="1259" y="47"/>
                  </a:cxn>
                  <a:cxn ang="0">
                    <a:pos x="1271" y="66"/>
                  </a:cxn>
                  <a:cxn ang="0">
                    <a:pos x="1276" y="87"/>
                  </a:cxn>
                  <a:cxn ang="0">
                    <a:pos x="1278" y="108"/>
                  </a:cxn>
                  <a:cxn ang="0">
                    <a:pos x="1276" y="131"/>
                  </a:cxn>
                  <a:cxn ang="0">
                    <a:pos x="1271" y="150"/>
                  </a:cxn>
                  <a:cxn ang="0">
                    <a:pos x="1259" y="169"/>
                  </a:cxn>
                  <a:cxn ang="0">
                    <a:pos x="1246" y="186"/>
                  </a:cxn>
                  <a:cxn ang="0">
                    <a:pos x="1231" y="199"/>
                  </a:cxn>
                  <a:cxn ang="0">
                    <a:pos x="1212" y="209"/>
                  </a:cxn>
                  <a:cxn ang="0">
                    <a:pos x="1192" y="215"/>
                  </a:cxn>
                  <a:cxn ang="0">
                    <a:pos x="1170" y="217"/>
                  </a:cxn>
                  <a:cxn ang="0">
                    <a:pos x="97" y="217"/>
                  </a:cxn>
                  <a:cxn ang="0">
                    <a:pos x="76" y="213"/>
                  </a:cxn>
                  <a:cxn ang="0">
                    <a:pos x="56" y="205"/>
                  </a:cxn>
                  <a:cxn ang="0">
                    <a:pos x="40" y="193"/>
                  </a:cxn>
                  <a:cxn ang="0">
                    <a:pos x="24" y="178"/>
                  </a:cxn>
                  <a:cxn ang="0">
                    <a:pos x="13" y="160"/>
                  </a:cxn>
                  <a:cxn ang="0">
                    <a:pos x="4" y="141"/>
                  </a:cxn>
                  <a:cxn ang="0">
                    <a:pos x="0" y="119"/>
                  </a:cxn>
                  <a:cxn ang="0">
                    <a:pos x="0" y="97"/>
                  </a:cxn>
                  <a:cxn ang="0">
                    <a:pos x="4" y="76"/>
                  </a:cxn>
                  <a:cxn ang="0">
                    <a:pos x="13" y="57"/>
                  </a:cxn>
                  <a:cxn ang="0">
                    <a:pos x="24" y="40"/>
                  </a:cxn>
                  <a:cxn ang="0">
                    <a:pos x="40" y="25"/>
                  </a:cxn>
                  <a:cxn ang="0">
                    <a:pos x="56" y="13"/>
                  </a:cxn>
                  <a:cxn ang="0">
                    <a:pos x="76" y="4"/>
                  </a:cxn>
                  <a:cxn ang="0">
                    <a:pos x="97" y="1"/>
                  </a:cxn>
                </a:cxnLst>
                <a:rect l="0" t="0" r="r" b="b"/>
                <a:pathLst>
                  <a:path w="1278" h="217">
                    <a:moveTo>
                      <a:pt x="108" y="0"/>
                    </a:moveTo>
                    <a:lnTo>
                      <a:pt x="1170" y="0"/>
                    </a:lnTo>
                    <a:lnTo>
                      <a:pt x="1181" y="1"/>
                    </a:lnTo>
                    <a:lnTo>
                      <a:pt x="1192" y="2"/>
                    </a:lnTo>
                    <a:lnTo>
                      <a:pt x="1202" y="4"/>
                    </a:lnTo>
                    <a:lnTo>
                      <a:pt x="1212" y="8"/>
                    </a:lnTo>
                    <a:lnTo>
                      <a:pt x="1222" y="13"/>
                    </a:lnTo>
                    <a:lnTo>
                      <a:pt x="1231" y="18"/>
                    </a:lnTo>
                    <a:lnTo>
                      <a:pt x="1238" y="25"/>
                    </a:lnTo>
                    <a:lnTo>
                      <a:pt x="1246" y="32"/>
                    </a:lnTo>
                    <a:lnTo>
                      <a:pt x="1254" y="40"/>
                    </a:lnTo>
                    <a:lnTo>
                      <a:pt x="1259" y="47"/>
                    </a:lnTo>
                    <a:lnTo>
                      <a:pt x="1265" y="57"/>
                    </a:lnTo>
                    <a:lnTo>
                      <a:pt x="1271" y="66"/>
                    </a:lnTo>
                    <a:lnTo>
                      <a:pt x="1274" y="76"/>
                    </a:lnTo>
                    <a:lnTo>
                      <a:pt x="1276" y="87"/>
                    </a:lnTo>
                    <a:lnTo>
                      <a:pt x="1278" y="97"/>
                    </a:lnTo>
                    <a:lnTo>
                      <a:pt x="1278" y="108"/>
                    </a:lnTo>
                    <a:lnTo>
                      <a:pt x="1278" y="119"/>
                    </a:lnTo>
                    <a:lnTo>
                      <a:pt x="1276" y="131"/>
                    </a:lnTo>
                    <a:lnTo>
                      <a:pt x="1274" y="141"/>
                    </a:lnTo>
                    <a:lnTo>
                      <a:pt x="1271" y="150"/>
                    </a:lnTo>
                    <a:lnTo>
                      <a:pt x="1265" y="160"/>
                    </a:lnTo>
                    <a:lnTo>
                      <a:pt x="1259" y="169"/>
                    </a:lnTo>
                    <a:lnTo>
                      <a:pt x="1254" y="178"/>
                    </a:lnTo>
                    <a:lnTo>
                      <a:pt x="1246" y="186"/>
                    </a:lnTo>
                    <a:lnTo>
                      <a:pt x="1238" y="193"/>
                    </a:lnTo>
                    <a:lnTo>
                      <a:pt x="1231" y="199"/>
                    </a:lnTo>
                    <a:lnTo>
                      <a:pt x="1222" y="205"/>
                    </a:lnTo>
                    <a:lnTo>
                      <a:pt x="1212" y="209"/>
                    </a:lnTo>
                    <a:lnTo>
                      <a:pt x="1202" y="213"/>
                    </a:lnTo>
                    <a:lnTo>
                      <a:pt x="1192" y="215"/>
                    </a:lnTo>
                    <a:lnTo>
                      <a:pt x="1181" y="217"/>
                    </a:lnTo>
                    <a:lnTo>
                      <a:pt x="1170" y="217"/>
                    </a:lnTo>
                    <a:lnTo>
                      <a:pt x="108" y="217"/>
                    </a:lnTo>
                    <a:lnTo>
                      <a:pt x="97" y="217"/>
                    </a:lnTo>
                    <a:lnTo>
                      <a:pt x="86" y="215"/>
                    </a:lnTo>
                    <a:lnTo>
                      <a:pt x="76" y="213"/>
                    </a:lnTo>
                    <a:lnTo>
                      <a:pt x="66" y="209"/>
                    </a:lnTo>
                    <a:lnTo>
                      <a:pt x="56" y="205"/>
                    </a:lnTo>
                    <a:lnTo>
                      <a:pt x="47" y="199"/>
                    </a:lnTo>
                    <a:lnTo>
                      <a:pt x="40" y="193"/>
                    </a:lnTo>
                    <a:lnTo>
                      <a:pt x="32" y="186"/>
                    </a:lnTo>
                    <a:lnTo>
                      <a:pt x="24" y="178"/>
                    </a:lnTo>
                    <a:lnTo>
                      <a:pt x="19" y="169"/>
                    </a:lnTo>
                    <a:lnTo>
                      <a:pt x="13" y="160"/>
                    </a:lnTo>
                    <a:lnTo>
                      <a:pt x="9" y="150"/>
                    </a:lnTo>
                    <a:lnTo>
                      <a:pt x="4" y="141"/>
                    </a:lnTo>
                    <a:lnTo>
                      <a:pt x="2" y="131"/>
                    </a:lnTo>
                    <a:lnTo>
                      <a:pt x="0" y="119"/>
                    </a:lnTo>
                    <a:lnTo>
                      <a:pt x="0" y="108"/>
                    </a:lnTo>
                    <a:lnTo>
                      <a:pt x="0" y="97"/>
                    </a:lnTo>
                    <a:lnTo>
                      <a:pt x="2" y="87"/>
                    </a:lnTo>
                    <a:lnTo>
                      <a:pt x="4" y="76"/>
                    </a:lnTo>
                    <a:lnTo>
                      <a:pt x="9" y="66"/>
                    </a:lnTo>
                    <a:lnTo>
                      <a:pt x="13" y="57"/>
                    </a:lnTo>
                    <a:lnTo>
                      <a:pt x="19" y="47"/>
                    </a:lnTo>
                    <a:lnTo>
                      <a:pt x="24" y="40"/>
                    </a:lnTo>
                    <a:lnTo>
                      <a:pt x="32" y="32"/>
                    </a:lnTo>
                    <a:lnTo>
                      <a:pt x="40" y="25"/>
                    </a:lnTo>
                    <a:lnTo>
                      <a:pt x="47" y="18"/>
                    </a:lnTo>
                    <a:lnTo>
                      <a:pt x="56" y="13"/>
                    </a:lnTo>
                    <a:lnTo>
                      <a:pt x="66" y="8"/>
                    </a:lnTo>
                    <a:lnTo>
                      <a:pt x="76" y="4"/>
                    </a:lnTo>
                    <a:lnTo>
                      <a:pt x="86" y="2"/>
                    </a:lnTo>
                    <a:lnTo>
                      <a:pt x="97" y="1"/>
                    </a:lnTo>
                    <a:lnTo>
                      <a:pt x="108" y="0"/>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7" name="Freeform 137"/>
              <p:cNvSpPr>
                <a:spLocks/>
              </p:cNvSpPr>
              <p:nvPr/>
            </p:nvSpPr>
            <p:spPr bwMode="gray">
              <a:xfrm>
                <a:off x="11619315" y="2588574"/>
                <a:ext cx="28575" cy="28575"/>
              </a:xfrm>
              <a:custGeom>
                <a:avLst/>
                <a:gdLst/>
                <a:ahLst/>
                <a:cxnLst>
                  <a:cxn ang="0">
                    <a:pos x="101" y="183"/>
                  </a:cxn>
                  <a:cxn ang="0">
                    <a:pos x="119" y="179"/>
                  </a:cxn>
                  <a:cxn ang="0">
                    <a:pos x="136" y="172"/>
                  </a:cxn>
                  <a:cxn ang="0">
                    <a:pos x="150" y="162"/>
                  </a:cxn>
                  <a:cxn ang="0">
                    <a:pos x="162" y="150"/>
                  </a:cxn>
                  <a:cxn ang="0">
                    <a:pos x="172" y="136"/>
                  </a:cxn>
                  <a:cxn ang="0">
                    <a:pos x="179" y="119"/>
                  </a:cxn>
                  <a:cxn ang="0">
                    <a:pos x="183" y="101"/>
                  </a:cxn>
                  <a:cxn ang="0">
                    <a:pos x="183" y="82"/>
                  </a:cxn>
                  <a:cxn ang="0">
                    <a:pos x="179" y="65"/>
                  </a:cxn>
                  <a:cxn ang="0">
                    <a:pos x="172" y="49"/>
                  </a:cxn>
                  <a:cxn ang="0">
                    <a:pos x="162" y="34"/>
                  </a:cxn>
                  <a:cxn ang="0">
                    <a:pos x="150" y="21"/>
                  </a:cxn>
                  <a:cxn ang="0">
                    <a:pos x="136" y="11"/>
                  </a:cxn>
                  <a:cxn ang="0">
                    <a:pos x="119" y="5"/>
                  </a:cxn>
                  <a:cxn ang="0">
                    <a:pos x="101" y="1"/>
                  </a:cxn>
                  <a:cxn ang="0">
                    <a:pos x="82" y="1"/>
                  </a:cxn>
                  <a:cxn ang="0">
                    <a:pos x="65" y="5"/>
                  </a:cxn>
                  <a:cxn ang="0">
                    <a:pos x="49" y="11"/>
                  </a:cxn>
                  <a:cxn ang="0">
                    <a:pos x="34" y="21"/>
                  </a:cxn>
                  <a:cxn ang="0">
                    <a:pos x="21" y="34"/>
                  </a:cxn>
                  <a:cxn ang="0">
                    <a:pos x="11" y="49"/>
                  </a:cxn>
                  <a:cxn ang="0">
                    <a:pos x="5" y="65"/>
                  </a:cxn>
                  <a:cxn ang="0">
                    <a:pos x="1" y="82"/>
                  </a:cxn>
                  <a:cxn ang="0">
                    <a:pos x="1" y="101"/>
                  </a:cxn>
                  <a:cxn ang="0">
                    <a:pos x="5" y="119"/>
                  </a:cxn>
                  <a:cxn ang="0">
                    <a:pos x="11" y="136"/>
                  </a:cxn>
                  <a:cxn ang="0">
                    <a:pos x="21" y="150"/>
                  </a:cxn>
                  <a:cxn ang="0">
                    <a:pos x="34" y="162"/>
                  </a:cxn>
                  <a:cxn ang="0">
                    <a:pos x="49" y="172"/>
                  </a:cxn>
                  <a:cxn ang="0">
                    <a:pos x="65" y="179"/>
                  </a:cxn>
                  <a:cxn ang="0">
                    <a:pos x="82" y="183"/>
                  </a:cxn>
                </a:cxnLst>
                <a:rect l="0" t="0" r="r" b="b"/>
                <a:pathLst>
                  <a:path w="183" h="183">
                    <a:moveTo>
                      <a:pt x="92" y="183"/>
                    </a:moveTo>
                    <a:lnTo>
                      <a:pt x="101" y="183"/>
                    </a:lnTo>
                    <a:lnTo>
                      <a:pt x="110" y="181"/>
                    </a:lnTo>
                    <a:lnTo>
                      <a:pt x="119" y="179"/>
                    </a:lnTo>
                    <a:lnTo>
                      <a:pt x="128" y="177"/>
                    </a:lnTo>
                    <a:lnTo>
                      <a:pt x="136" y="172"/>
                    </a:lnTo>
                    <a:lnTo>
                      <a:pt x="143" y="168"/>
                    </a:lnTo>
                    <a:lnTo>
                      <a:pt x="150" y="162"/>
                    </a:lnTo>
                    <a:lnTo>
                      <a:pt x="157" y="157"/>
                    </a:lnTo>
                    <a:lnTo>
                      <a:pt x="162" y="150"/>
                    </a:lnTo>
                    <a:lnTo>
                      <a:pt x="168" y="143"/>
                    </a:lnTo>
                    <a:lnTo>
                      <a:pt x="172" y="136"/>
                    </a:lnTo>
                    <a:lnTo>
                      <a:pt x="177" y="128"/>
                    </a:lnTo>
                    <a:lnTo>
                      <a:pt x="179" y="119"/>
                    </a:lnTo>
                    <a:lnTo>
                      <a:pt x="181" y="110"/>
                    </a:lnTo>
                    <a:lnTo>
                      <a:pt x="183" y="101"/>
                    </a:lnTo>
                    <a:lnTo>
                      <a:pt x="183" y="92"/>
                    </a:lnTo>
                    <a:lnTo>
                      <a:pt x="183" y="82"/>
                    </a:lnTo>
                    <a:lnTo>
                      <a:pt x="181" y="73"/>
                    </a:lnTo>
                    <a:lnTo>
                      <a:pt x="179" y="65"/>
                    </a:lnTo>
                    <a:lnTo>
                      <a:pt x="177" y="57"/>
                    </a:lnTo>
                    <a:lnTo>
                      <a:pt x="172" y="49"/>
                    </a:lnTo>
                    <a:lnTo>
                      <a:pt x="168" y="41"/>
                    </a:lnTo>
                    <a:lnTo>
                      <a:pt x="162" y="34"/>
                    </a:lnTo>
                    <a:lnTo>
                      <a:pt x="157" y="28"/>
                    </a:lnTo>
                    <a:lnTo>
                      <a:pt x="150" y="21"/>
                    </a:lnTo>
                    <a:lnTo>
                      <a:pt x="143" y="16"/>
                    </a:lnTo>
                    <a:lnTo>
                      <a:pt x="136" y="11"/>
                    </a:lnTo>
                    <a:lnTo>
                      <a:pt x="128" y="8"/>
                    </a:lnTo>
                    <a:lnTo>
                      <a:pt x="119" y="5"/>
                    </a:lnTo>
                    <a:lnTo>
                      <a:pt x="110" y="2"/>
                    </a:lnTo>
                    <a:lnTo>
                      <a:pt x="101" y="1"/>
                    </a:lnTo>
                    <a:lnTo>
                      <a:pt x="92" y="0"/>
                    </a:lnTo>
                    <a:lnTo>
                      <a:pt x="82" y="1"/>
                    </a:lnTo>
                    <a:lnTo>
                      <a:pt x="73" y="2"/>
                    </a:lnTo>
                    <a:lnTo>
                      <a:pt x="65" y="5"/>
                    </a:lnTo>
                    <a:lnTo>
                      <a:pt x="57" y="8"/>
                    </a:lnTo>
                    <a:lnTo>
                      <a:pt x="49" y="11"/>
                    </a:lnTo>
                    <a:lnTo>
                      <a:pt x="41" y="16"/>
                    </a:lnTo>
                    <a:lnTo>
                      <a:pt x="34" y="21"/>
                    </a:lnTo>
                    <a:lnTo>
                      <a:pt x="28" y="28"/>
                    </a:lnTo>
                    <a:lnTo>
                      <a:pt x="21" y="34"/>
                    </a:lnTo>
                    <a:lnTo>
                      <a:pt x="16" y="41"/>
                    </a:lnTo>
                    <a:lnTo>
                      <a:pt x="11" y="49"/>
                    </a:lnTo>
                    <a:lnTo>
                      <a:pt x="8" y="57"/>
                    </a:lnTo>
                    <a:lnTo>
                      <a:pt x="5" y="65"/>
                    </a:lnTo>
                    <a:lnTo>
                      <a:pt x="2" y="73"/>
                    </a:lnTo>
                    <a:lnTo>
                      <a:pt x="1" y="82"/>
                    </a:lnTo>
                    <a:lnTo>
                      <a:pt x="0" y="92"/>
                    </a:lnTo>
                    <a:lnTo>
                      <a:pt x="1" y="101"/>
                    </a:lnTo>
                    <a:lnTo>
                      <a:pt x="2" y="110"/>
                    </a:lnTo>
                    <a:lnTo>
                      <a:pt x="5" y="119"/>
                    </a:lnTo>
                    <a:lnTo>
                      <a:pt x="8" y="128"/>
                    </a:lnTo>
                    <a:lnTo>
                      <a:pt x="11" y="136"/>
                    </a:lnTo>
                    <a:lnTo>
                      <a:pt x="16" y="143"/>
                    </a:lnTo>
                    <a:lnTo>
                      <a:pt x="21" y="150"/>
                    </a:lnTo>
                    <a:lnTo>
                      <a:pt x="28" y="157"/>
                    </a:lnTo>
                    <a:lnTo>
                      <a:pt x="34" y="162"/>
                    </a:lnTo>
                    <a:lnTo>
                      <a:pt x="41" y="168"/>
                    </a:lnTo>
                    <a:lnTo>
                      <a:pt x="49" y="172"/>
                    </a:lnTo>
                    <a:lnTo>
                      <a:pt x="57" y="177"/>
                    </a:lnTo>
                    <a:lnTo>
                      <a:pt x="65" y="179"/>
                    </a:lnTo>
                    <a:lnTo>
                      <a:pt x="73" y="181"/>
                    </a:lnTo>
                    <a:lnTo>
                      <a:pt x="82" y="183"/>
                    </a:lnTo>
                    <a:lnTo>
                      <a:pt x="92"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8" name="Freeform 138"/>
              <p:cNvSpPr>
                <a:spLocks/>
              </p:cNvSpPr>
              <p:nvPr/>
            </p:nvSpPr>
            <p:spPr bwMode="gray">
              <a:xfrm>
                <a:off x="11659003" y="2588574"/>
                <a:ext cx="28575" cy="28575"/>
              </a:xfrm>
              <a:custGeom>
                <a:avLst/>
                <a:gdLst/>
                <a:ahLst/>
                <a:cxnLst>
                  <a:cxn ang="0">
                    <a:pos x="100" y="183"/>
                  </a:cxn>
                  <a:cxn ang="0">
                    <a:pos x="118" y="179"/>
                  </a:cxn>
                  <a:cxn ang="0">
                    <a:pos x="134" y="172"/>
                  </a:cxn>
                  <a:cxn ang="0">
                    <a:pos x="149" y="162"/>
                  </a:cxn>
                  <a:cxn ang="0">
                    <a:pos x="161" y="150"/>
                  </a:cxn>
                  <a:cxn ang="0">
                    <a:pos x="171" y="136"/>
                  </a:cxn>
                  <a:cxn ang="0">
                    <a:pos x="179" y="119"/>
                  </a:cxn>
                  <a:cxn ang="0">
                    <a:pos x="182" y="101"/>
                  </a:cxn>
                  <a:cxn ang="0">
                    <a:pos x="182" y="82"/>
                  </a:cxn>
                  <a:cxn ang="0">
                    <a:pos x="179" y="65"/>
                  </a:cxn>
                  <a:cxn ang="0">
                    <a:pos x="171" y="49"/>
                  </a:cxn>
                  <a:cxn ang="0">
                    <a:pos x="161" y="34"/>
                  </a:cxn>
                  <a:cxn ang="0">
                    <a:pos x="149" y="21"/>
                  </a:cxn>
                  <a:cxn ang="0">
                    <a:pos x="134" y="11"/>
                  </a:cxn>
                  <a:cxn ang="0">
                    <a:pos x="118" y="5"/>
                  </a:cxn>
                  <a:cxn ang="0">
                    <a:pos x="100" y="1"/>
                  </a:cxn>
                  <a:cxn ang="0">
                    <a:pos x="81" y="1"/>
                  </a:cxn>
                  <a:cxn ang="0">
                    <a:pos x="63" y="5"/>
                  </a:cxn>
                  <a:cxn ang="0">
                    <a:pos x="48" y="11"/>
                  </a:cxn>
                  <a:cxn ang="0">
                    <a:pos x="32" y="21"/>
                  </a:cxn>
                  <a:cxn ang="0">
                    <a:pos x="20" y="34"/>
                  </a:cxn>
                  <a:cxn ang="0">
                    <a:pos x="10" y="49"/>
                  </a:cxn>
                  <a:cxn ang="0">
                    <a:pos x="4" y="65"/>
                  </a:cxn>
                  <a:cxn ang="0">
                    <a:pos x="0" y="82"/>
                  </a:cxn>
                  <a:cxn ang="0">
                    <a:pos x="0" y="101"/>
                  </a:cxn>
                  <a:cxn ang="0">
                    <a:pos x="4" y="119"/>
                  </a:cxn>
                  <a:cxn ang="0">
                    <a:pos x="10" y="136"/>
                  </a:cxn>
                  <a:cxn ang="0">
                    <a:pos x="20" y="150"/>
                  </a:cxn>
                  <a:cxn ang="0">
                    <a:pos x="32" y="162"/>
                  </a:cxn>
                  <a:cxn ang="0">
                    <a:pos x="48" y="172"/>
                  </a:cxn>
                  <a:cxn ang="0">
                    <a:pos x="63" y="179"/>
                  </a:cxn>
                  <a:cxn ang="0">
                    <a:pos x="81" y="183"/>
                  </a:cxn>
                </a:cxnLst>
                <a:rect l="0" t="0" r="r" b="b"/>
                <a:pathLst>
                  <a:path w="182" h="183">
                    <a:moveTo>
                      <a:pt x="91" y="183"/>
                    </a:moveTo>
                    <a:lnTo>
                      <a:pt x="100" y="183"/>
                    </a:lnTo>
                    <a:lnTo>
                      <a:pt x="109" y="181"/>
                    </a:lnTo>
                    <a:lnTo>
                      <a:pt x="118" y="179"/>
                    </a:lnTo>
                    <a:lnTo>
                      <a:pt x="127" y="177"/>
                    </a:lnTo>
                    <a:lnTo>
                      <a:pt x="134" y="172"/>
                    </a:lnTo>
                    <a:lnTo>
                      <a:pt x="142" y="168"/>
                    </a:lnTo>
                    <a:lnTo>
                      <a:pt x="149" y="162"/>
                    </a:lnTo>
                    <a:lnTo>
                      <a:pt x="155" y="157"/>
                    </a:lnTo>
                    <a:lnTo>
                      <a:pt x="161" y="150"/>
                    </a:lnTo>
                    <a:lnTo>
                      <a:pt x="167" y="143"/>
                    </a:lnTo>
                    <a:lnTo>
                      <a:pt x="171" y="136"/>
                    </a:lnTo>
                    <a:lnTo>
                      <a:pt x="175" y="128"/>
                    </a:lnTo>
                    <a:lnTo>
                      <a:pt x="179" y="119"/>
                    </a:lnTo>
                    <a:lnTo>
                      <a:pt x="181" y="110"/>
                    </a:lnTo>
                    <a:lnTo>
                      <a:pt x="182" y="101"/>
                    </a:lnTo>
                    <a:lnTo>
                      <a:pt x="182" y="92"/>
                    </a:lnTo>
                    <a:lnTo>
                      <a:pt x="182" y="82"/>
                    </a:lnTo>
                    <a:lnTo>
                      <a:pt x="181" y="73"/>
                    </a:lnTo>
                    <a:lnTo>
                      <a:pt x="179" y="65"/>
                    </a:lnTo>
                    <a:lnTo>
                      <a:pt x="175" y="57"/>
                    </a:lnTo>
                    <a:lnTo>
                      <a:pt x="171" y="49"/>
                    </a:lnTo>
                    <a:lnTo>
                      <a:pt x="167" y="41"/>
                    </a:lnTo>
                    <a:lnTo>
                      <a:pt x="161" y="34"/>
                    </a:lnTo>
                    <a:lnTo>
                      <a:pt x="155" y="28"/>
                    </a:lnTo>
                    <a:lnTo>
                      <a:pt x="149" y="21"/>
                    </a:lnTo>
                    <a:lnTo>
                      <a:pt x="142" y="16"/>
                    </a:lnTo>
                    <a:lnTo>
                      <a:pt x="134" y="11"/>
                    </a:lnTo>
                    <a:lnTo>
                      <a:pt x="127" y="8"/>
                    </a:lnTo>
                    <a:lnTo>
                      <a:pt x="118" y="5"/>
                    </a:lnTo>
                    <a:lnTo>
                      <a:pt x="109" y="2"/>
                    </a:lnTo>
                    <a:lnTo>
                      <a:pt x="100" y="1"/>
                    </a:lnTo>
                    <a:lnTo>
                      <a:pt x="91" y="0"/>
                    </a:lnTo>
                    <a:lnTo>
                      <a:pt x="81" y="1"/>
                    </a:lnTo>
                    <a:lnTo>
                      <a:pt x="72" y="2"/>
                    </a:lnTo>
                    <a:lnTo>
                      <a:pt x="63" y="5"/>
                    </a:lnTo>
                    <a:lnTo>
                      <a:pt x="56" y="8"/>
                    </a:lnTo>
                    <a:lnTo>
                      <a:pt x="48" y="11"/>
                    </a:lnTo>
                    <a:lnTo>
                      <a:pt x="40" y="16"/>
                    </a:lnTo>
                    <a:lnTo>
                      <a:pt x="32" y="21"/>
                    </a:lnTo>
                    <a:lnTo>
                      <a:pt x="27" y="28"/>
                    </a:lnTo>
                    <a:lnTo>
                      <a:pt x="20" y="34"/>
                    </a:lnTo>
                    <a:lnTo>
                      <a:pt x="16" y="41"/>
                    </a:lnTo>
                    <a:lnTo>
                      <a:pt x="10" y="49"/>
                    </a:lnTo>
                    <a:lnTo>
                      <a:pt x="7" y="57"/>
                    </a:lnTo>
                    <a:lnTo>
                      <a:pt x="4" y="65"/>
                    </a:lnTo>
                    <a:lnTo>
                      <a:pt x="1" y="73"/>
                    </a:lnTo>
                    <a:lnTo>
                      <a:pt x="0" y="82"/>
                    </a:lnTo>
                    <a:lnTo>
                      <a:pt x="0" y="92"/>
                    </a:lnTo>
                    <a:lnTo>
                      <a:pt x="0" y="101"/>
                    </a:lnTo>
                    <a:lnTo>
                      <a:pt x="1" y="110"/>
                    </a:lnTo>
                    <a:lnTo>
                      <a:pt x="4" y="119"/>
                    </a:lnTo>
                    <a:lnTo>
                      <a:pt x="7" y="128"/>
                    </a:lnTo>
                    <a:lnTo>
                      <a:pt x="10" y="136"/>
                    </a:lnTo>
                    <a:lnTo>
                      <a:pt x="16" y="143"/>
                    </a:lnTo>
                    <a:lnTo>
                      <a:pt x="20" y="150"/>
                    </a:lnTo>
                    <a:lnTo>
                      <a:pt x="27" y="157"/>
                    </a:lnTo>
                    <a:lnTo>
                      <a:pt x="32" y="162"/>
                    </a:lnTo>
                    <a:lnTo>
                      <a:pt x="40" y="168"/>
                    </a:lnTo>
                    <a:lnTo>
                      <a:pt x="48" y="172"/>
                    </a:lnTo>
                    <a:lnTo>
                      <a:pt x="56" y="177"/>
                    </a:lnTo>
                    <a:lnTo>
                      <a:pt x="63" y="179"/>
                    </a:lnTo>
                    <a:lnTo>
                      <a:pt x="72" y="181"/>
                    </a:lnTo>
                    <a:lnTo>
                      <a:pt x="81" y="183"/>
                    </a:lnTo>
                    <a:lnTo>
                      <a:pt x="91"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9" name="Freeform 139"/>
              <p:cNvSpPr>
                <a:spLocks/>
              </p:cNvSpPr>
              <p:nvPr/>
            </p:nvSpPr>
            <p:spPr bwMode="gray">
              <a:xfrm>
                <a:off x="11698690" y="2588574"/>
                <a:ext cx="30163" cy="28575"/>
              </a:xfrm>
              <a:custGeom>
                <a:avLst/>
                <a:gdLst/>
                <a:ahLst/>
                <a:cxnLst>
                  <a:cxn ang="0">
                    <a:pos x="100" y="183"/>
                  </a:cxn>
                  <a:cxn ang="0">
                    <a:pos x="118" y="179"/>
                  </a:cxn>
                  <a:cxn ang="0">
                    <a:pos x="134" y="172"/>
                  </a:cxn>
                  <a:cxn ang="0">
                    <a:pos x="149" y="162"/>
                  </a:cxn>
                  <a:cxn ang="0">
                    <a:pos x="162" y="150"/>
                  </a:cxn>
                  <a:cxn ang="0">
                    <a:pos x="171" y="136"/>
                  </a:cxn>
                  <a:cxn ang="0">
                    <a:pos x="179" y="119"/>
                  </a:cxn>
                  <a:cxn ang="0">
                    <a:pos x="182" y="101"/>
                  </a:cxn>
                  <a:cxn ang="0">
                    <a:pos x="182" y="82"/>
                  </a:cxn>
                  <a:cxn ang="0">
                    <a:pos x="179" y="65"/>
                  </a:cxn>
                  <a:cxn ang="0">
                    <a:pos x="171" y="49"/>
                  </a:cxn>
                  <a:cxn ang="0">
                    <a:pos x="162" y="34"/>
                  </a:cxn>
                  <a:cxn ang="0">
                    <a:pos x="149" y="21"/>
                  </a:cxn>
                  <a:cxn ang="0">
                    <a:pos x="134" y="11"/>
                  </a:cxn>
                  <a:cxn ang="0">
                    <a:pos x="118" y="5"/>
                  </a:cxn>
                  <a:cxn ang="0">
                    <a:pos x="100" y="1"/>
                  </a:cxn>
                  <a:cxn ang="0">
                    <a:pos x="82" y="1"/>
                  </a:cxn>
                  <a:cxn ang="0">
                    <a:pos x="64" y="5"/>
                  </a:cxn>
                  <a:cxn ang="0">
                    <a:pos x="48" y="11"/>
                  </a:cxn>
                  <a:cxn ang="0">
                    <a:pos x="33" y="21"/>
                  </a:cxn>
                  <a:cxn ang="0">
                    <a:pos x="20" y="34"/>
                  </a:cxn>
                  <a:cxn ang="0">
                    <a:pos x="11" y="49"/>
                  </a:cxn>
                  <a:cxn ang="0">
                    <a:pos x="3" y="65"/>
                  </a:cxn>
                  <a:cxn ang="0">
                    <a:pos x="0" y="82"/>
                  </a:cxn>
                  <a:cxn ang="0">
                    <a:pos x="0" y="101"/>
                  </a:cxn>
                  <a:cxn ang="0">
                    <a:pos x="3" y="119"/>
                  </a:cxn>
                  <a:cxn ang="0">
                    <a:pos x="11" y="136"/>
                  </a:cxn>
                  <a:cxn ang="0">
                    <a:pos x="20" y="150"/>
                  </a:cxn>
                  <a:cxn ang="0">
                    <a:pos x="33" y="162"/>
                  </a:cxn>
                  <a:cxn ang="0">
                    <a:pos x="48" y="172"/>
                  </a:cxn>
                  <a:cxn ang="0">
                    <a:pos x="64" y="179"/>
                  </a:cxn>
                  <a:cxn ang="0">
                    <a:pos x="82" y="183"/>
                  </a:cxn>
                </a:cxnLst>
                <a:rect l="0" t="0" r="r" b="b"/>
                <a:pathLst>
                  <a:path w="182" h="183">
                    <a:moveTo>
                      <a:pt x="91" y="183"/>
                    </a:moveTo>
                    <a:lnTo>
                      <a:pt x="100" y="183"/>
                    </a:lnTo>
                    <a:lnTo>
                      <a:pt x="110" y="181"/>
                    </a:lnTo>
                    <a:lnTo>
                      <a:pt x="118" y="179"/>
                    </a:lnTo>
                    <a:lnTo>
                      <a:pt x="126" y="177"/>
                    </a:lnTo>
                    <a:lnTo>
                      <a:pt x="134" y="172"/>
                    </a:lnTo>
                    <a:lnTo>
                      <a:pt x="142" y="168"/>
                    </a:lnTo>
                    <a:lnTo>
                      <a:pt x="149" y="162"/>
                    </a:lnTo>
                    <a:lnTo>
                      <a:pt x="155" y="157"/>
                    </a:lnTo>
                    <a:lnTo>
                      <a:pt x="162" y="150"/>
                    </a:lnTo>
                    <a:lnTo>
                      <a:pt x="166" y="143"/>
                    </a:lnTo>
                    <a:lnTo>
                      <a:pt x="171" y="136"/>
                    </a:lnTo>
                    <a:lnTo>
                      <a:pt x="175" y="128"/>
                    </a:lnTo>
                    <a:lnTo>
                      <a:pt x="179" y="119"/>
                    </a:lnTo>
                    <a:lnTo>
                      <a:pt x="181" y="110"/>
                    </a:lnTo>
                    <a:lnTo>
                      <a:pt x="182" y="101"/>
                    </a:lnTo>
                    <a:lnTo>
                      <a:pt x="182" y="92"/>
                    </a:lnTo>
                    <a:lnTo>
                      <a:pt x="182" y="82"/>
                    </a:lnTo>
                    <a:lnTo>
                      <a:pt x="181" y="73"/>
                    </a:lnTo>
                    <a:lnTo>
                      <a:pt x="179" y="65"/>
                    </a:lnTo>
                    <a:lnTo>
                      <a:pt x="175" y="57"/>
                    </a:lnTo>
                    <a:lnTo>
                      <a:pt x="171" y="49"/>
                    </a:lnTo>
                    <a:lnTo>
                      <a:pt x="166" y="41"/>
                    </a:lnTo>
                    <a:lnTo>
                      <a:pt x="162" y="34"/>
                    </a:lnTo>
                    <a:lnTo>
                      <a:pt x="155" y="28"/>
                    </a:lnTo>
                    <a:lnTo>
                      <a:pt x="149" y="21"/>
                    </a:lnTo>
                    <a:lnTo>
                      <a:pt x="142" y="16"/>
                    </a:lnTo>
                    <a:lnTo>
                      <a:pt x="134" y="11"/>
                    </a:lnTo>
                    <a:lnTo>
                      <a:pt x="126" y="8"/>
                    </a:lnTo>
                    <a:lnTo>
                      <a:pt x="118" y="5"/>
                    </a:lnTo>
                    <a:lnTo>
                      <a:pt x="110" y="2"/>
                    </a:lnTo>
                    <a:lnTo>
                      <a:pt x="100" y="1"/>
                    </a:lnTo>
                    <a:lnTo>
                      <a:pt x="91" y="0"/>
                    </a:lnTo>
                    <a:lnTo>
                      <a:pt x="82" y="1"/>
                    </a:lnTo>
                    <a:lnTo>
                      <a:pt x="72" y="2"/>
                    </a:lnTo>
                    <a:lnTo>
                      <a:pt x="64" y="5"/>
                    </a:lnTo>
                    <a:lnTo>
                      <a:pt x="55" y="8"/>
                    </a:lnTo>
                    <a:lnTo>
                      <a:pt x="48" y="11"/>
                    </a:lnTo>
                    <a:lnTo>
                      <a:pt x="40" y="16"/>
                    </a:lnTo>
                    <a:lnTo>
                      <a:pt x="33" y="21"/>
                    </a:lnTo>
                    <a:lnTo>
                      <a:pt x="27" y="28"/>
                    </a:lnTo>
                    <a:lnTo>
                      <a:pt x="20" y="34"/>
                    </a:lnTo>
                    <a:lnTo>
                      <a:pt x="16" y="41"/>
                    </a:lnTo>
                    <a:lnTo>
                      <a:pt x="11" y="49"/>
                    </a:lnTo>
                    <a:lnTo>
                      <a:pt x="7" y="57"/>
                    </a:lnTo>
                    <a:lnTo>
                      <a:pt x="3" y="65"/>
                    </a:lnTo>
                    <a:lnTo>
                      <a:pt x="1" y="73"/>
                    </a:lnTo>
                    <a:lnTo>
                      <a:pt x="0" y="82"/>
                    </a:lnTo>
                    <a:lnTo>
                      <a:pt x="0" y="92"/>
                    </a:lnTo>
                    <a:lnTo>
                      <a:pt x="0" y="101"/>
                    </a:lnTo>
                    <a:lnTo>
                      <a:pt x="1" y="110"/>
                    </a:lnTo>
                    <a:lnTo>
                      <a:pt x="3" y="119"/>
                    </a:lnTo>
                    <a:lnTo>
                      <a:pt x="7" y="128"/>
                    </a:lnTo>
                    <a:lnTo>
                      <a:pt x="11" y="136"/>
                    </a:lnTo>
                    <a:lnTo>
                      <a:pt x="16" y="143"/>
                    </a:lnTo>
                    <a:lnTo>
                      <a:pt x="20" y="150"/>
                    </a:lnTo>
                    <a:lnTo>
                      <a:pt x="27" y="157"/>
                    </a:lnTo>
                    <a:lnTo>
                      <a:pt x="33" y="162"/>
                    </a:lnTo>
                    <a:lnTo>
                      <a:pt x="40" y="168"/>
                    </a:lnTo>
                    <a:lnTo>
                      <a:pt x="48" y="172"/>
                    </a:lnTo>
                    <a:lnTo>
                      <a:pt x="55" y="177"/>
                    </a:lnTo>
                    <a:lnTo>
                      <a:pt x="64" y="179"/>
                    </a:lnTo>
                    <a:lnTo>
                      <a:pt x="72" y="181"/>
                    </a:lnTo>
                    <a:lnTo>
                      <a:pt x="82" y="183"/>
                    </a:lnTo>
                    <a:lnTo>
                      <a:pt x="91"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0" name="Freeform 140"/>
              <p:cNvSpPr>
                <a:spLocks/>
              </p:cNvSpPr>
              <p:nvPr/>
            </p:nvSpPr>
            <p:spPr bwMode="gray">
              <a:xfrm>
                <a:off x="11739965" y="2588574"/>
                <a:ext cx="28575" cy="28575"/>
              </a:xfrm>
              <a:custGeom>
                <a:avLst/>
                <a:gdLst/>
                <a:ahLst/>
                <a:cxnLst>
                  <a:cxn ang="0">
                    <a:pos x="101" y="183"/>
                  </a:cxn>
                  <a:cxn ang="0">
                    <a:pos x="118" y="179"/>
                  </a:cxn>
                  <a:cxn ang="0">
                    <a:pos x="134" y="172"/>
                  </a:cxn>
                  <a:cxn ang="0">
                    <a:pos x="148" y="162"/>
                  </a:cxn>
                  <a:cxn ang="0">
                    <a:pos x="162" y="150"/>
                  </a:cxn>
                  <a:cxn ang="0">
                    <a:pos x="172" y="136"/>
                  </a:cxn>
                  <a:cxn ang="0">
                    <a:pos x="178" y="119"/>
                  </a:cxn>
                  <a:cxn ang="0">
                    <a:pos x="182" y="101"/>
                  </a:cxn>
                  <a:cxn ang="0">
                    <a:pos x="182" y="82"/>
                  </a:cxn>
                  <a:cxn ang="0">
                    <a:pos x="178" y="65"/>
                  </a:cxn>
                  <a:cxn ang="0">
                    <a:pos x="172" y="49"/>
                  </a:cxn>
                  <a:cxn ang="0">
                    <a:pos x="162" y="34"/>
                  </a:cxn>
                  <a:cxn ang="0">
                    <a:pos x="148" y="21"/>
                  </a:cxn>
                  <a:cxn ang="0">
                    <a:pos x="134" y="11"/>
                  </a:cxn>
                  <a:cxn ang="0">
                    <a:pos x="118" y="5"/>
                  </a:cxn>
                  <a:cxn ang="0">
                    <a:pos x="101" y="1"/>
                  </a:cxn>
                  <a:cxn ang="0">
                    <a:pos x="82" y="1"/>
                  </a:cxn>
                  <a:cxn ang="0">
                    <a:pos x="64" y="5"/>
                  </a:cxn>
                  <a:cxn ang="0">
                    <a:pos x="48" y="11"/>
                  </a:cxn>
                  <a:cxn ang="0">
                    <a:pos x="33" y="21"/>
                  </a:cxn>
                  <a:cxn ang="0">
                    <a:pos x="21" y="34"/>
                  </a:cxn>
                  <a:cxn ang="0">
                    <a:pos x="11" y="49"/>
                  </a:cxn>
                  <a:cxn ang="0">
                    <a:pos x="3" y="65"/>
                  </a:cxn>
                  <a:cxn ang="0">
                    <a:pos x="0" y="82"/>
                  </a:cxn>
                  <a:cxn ang="0">
                    <a:pos x="0" y="101"/>
                  </a:cxn>
                  <a:cxn ang="0">
                    <a:pos x="3" y="119"/>
                  </a:cxn>
                  <a:cxn ang="0">
                    <a:pos x="11" y="136"/>
                  </a:cxn>
                  <a:cxn ang="0">
                    <a:pos x="21" y="150"/>
                  </a:cxn>
                  <a:cxn ang="0">
                    <a:pos x="33" y="162"/>
                  </a:cxn>
                  <a:cxn ang="0">
                    <a:pos x="48" y="172"/>
                  </a:cxn>
                  <a:cxn ang="0">
                    <a:pos x="64" y="179"/>
                  </a:cxn>
                  <a:cxn ang="0">
                    <a:pos x="82" y="183"/>
                  </a:cxn>
                </a:cxnLst>
                <a:rect l="0" t="0" r="r" b="b"/>
                <a:pathLst>
                  <a:path w="183" h="183">
                    <a:moveTo>
                      <a:pt x="91" y="183"/>
                    </a:moveTo>
                    <a:lnTo>
                      <a:pt x="101" y="183"/>
                    </a:lnTo>
                    <a:lnTo>
                      <a:pt x="110" y="181"/>
                    </a:lnTo>
                    <a:lnTo>
                      <a:pt x="118" y="179"/>
                    </a:lnTo>
                    <a:lnTo>
                      <a:pt x="126" y="177"/>
                    </a:lnTo>
                    <a:lnTo>
                      <a:pt x="134" y="172"/>
                    </a:lnTo>
                    <a:lnTo>
                      <a:pt x="142" y="168"/>
                    </a:lnTo>
                    <a:lnTo>
                      <a:pt x="148" y="162"/>
                    </a:lnTo>
                    <a:lnTo>
                      <a:pt x="155" y="157"/>
                    </a:lnTo>
                    <a:lnTo>
                      <a:pt x="162" y="150"/>
                    </a:lnTo>
                    <a:lnTo>
                      <a:pt x="166" y="143"/>
                    </a:lnTo>
                    <a:lnTo>
                      <a:pt x="172" y="136"/>
                    </a:lnTo>
                    <a:lnTo>
                      <a:pt x="175" y="128"/>
                    </a:lnTo>
                    <a:lnTo>
                      <a:pt x="178" y="119"/>
                    </a:lnTo>
                    <a:lnTo>
                      <a:pt x="181" y="110"/>
                    </a:lnTo>
                    <a:lnTo>
                      <a:pt x="182" y="101"/>
                    </a:lnTo>
                    <a:lnTo>
                      <a:pt x="183" y="92"/>
                    </a:lnTo>
                    <a:lnTo>
                      <a:pt x="182" y="82"/>
                    </a:lnTo>
                    <a:lnTo>
                      <a:pt x="181" y="73"/>
                    </a:lnTo>
                    <a:lnTo>
                      <a:pt x="178" y="65"/>
                    </a:lnTo>
                    <a:lnTo>
                      <a:pt x="175" y="57"/>
                    </a:lnTo>
                    <a:lnTo>
                      <a:pt x="172" y="49"/>
                    </a:lnTo>
                    <a:lnTo>
                      <a:pt x="166" y="41"/>
                    </a:lnTo>
                    <a:lnTo>
                      <a:pt x="162" y="34"/>
                    </a:lnTo>
                    <a:lnTo>
                      <a:pt x="155" y="28"/>
                    </a:lnTo>
                    <a:lnTo>
                      <a:pt x="148" y="21"/>
                    </a:lnTo>
                    <a:lnTo>
                      <a:pt x="142" y="16"/>
                    </a:lnTo>
                    <a:lnTo>
                      <a:pt x="134" y="11"/>
                    </a:lnTo>
                    <a:lnTo>
                      <a:pt x="126" y="8"/>
                    </a:lnTo>
                    <a:lnTo>
                      <a:pt x="118" y="5"/>
                    </a:lnTo>
                    <a:lnTo>
                      <a:pt x="110" y="2"/>
                    </a:lnTo>
                    <a:lnTo>
                      <a:pt x="101" y="1"/>
                    </a:lnTo>
                    <a:lnTo>
                      <a:pt x="91" y="0"/>
                    </a:lnTo>
                    <a:lnTo>
                      <a:pt x="82" y="1"/>
                    </a:lnTo>
                    <a:lnTo>
                      <a:pt x="73" y="2"/>
                    </a:lnTo>
                    <a:lnTo>
                      <a:pt x="64" y="5"/>
                    </a:lnTo>
                    <a:lnTo>
                      <a:pt x="55" y="8"/>
                    </a:lnTo>
                    <a:lnTo>
                      <a:pt x="48" y="11"/>
                    </a:lnTo>
                    <a:lnTo>
                      <a:pt x="40" y="16"/>
                    </a:lnTo>
                    <a:lnTo>
                      <a:pt x="33" y="21"/>
                    </a:lnTo>
                    <a:lnTo>
                      <a:pt x="26" y="28"/>
                    </a:lnTo>
                    <a:lnTo>
                      <a:pt x="21" y="34"/>
                    </a:lnTo>
                    <a:lnTo>
                      <a:pt x="15" y="41"/>
                    </a:lnTo>
                    <a:lnTo>
                      <a:pt x="11" y="49"/>
                    </a:lnTo>
                    <a:lnTo>
                      <a:pt x="6" y="57"/>
                    </a:lnTo>
                    <a:lnTo>
                      <a:pt x="3" y="65"/>
                    </a:lnTo>
                    <a:lnTo>
                      <a:pt x="1" y="73"/>
                    </a:lnTo>
                    <a:lnTo>
                      <a:pt x="0" y="82"/>
                    </a:lnTo>
                    <a:lnTo>
                      <a:pt x="0" y="92"/>
                    </a:lnTo>
                    <a:lnTo>
                      <a:pt x="0" y="101"/>
                    </a:lnTo>
                    <a:lnTo>
                      <a:pt x="1" y="110"/>
                    </a:lnTo>
                    <a:lnTo>
                      <a:pt x="3" y="119"/>
                    </a:lnTo>
                    <a:lnTo>
                      <a:pt x="6" y="128"/>
                    </a:lnTo>
                    <a:lnTo>
                      <a:pt x="11" y="136"/>
                    </a:lnTo>
                    <a:lnTo>
                      <a:pt x="15" y="143"/>
                    </a:lnTo>
                    <a:lnTo>
                      <a:pt x="21" y="150"/>
                    </a:lnTo>
                    <a:lnTo>
                      <a:pt x="26" y="157"/>
                    </a:lnTo>
                    <a:lnTo>
                      <a:pt x="33" y="162"/>
                    </a:lnTo>
                    <a:lnTo>
                      <a:pt x="40" y="168"/>
                    </a:lnTo>
                    <a:lnTo>
                      <a:pt x="48" y="172"/>
                    </a:lnTo>
                    <a:lnTo>
                      <a:pt x="55" y="177"/>
                    </a:lnTo>
                    <a:lnTo>
                      <a:pt x="64" y="179"/>
                    </a:lnTo>
                    <a:lnTo>
                      <a:pt x="73" y="181"/>
                    </a:lnTo>
                    <a:lnTo>
                      <a:pt x="82" y="183"/>
                    </a:lnTo>
                    <a:lnTo>
                      <a:pt x="91"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1" name="Freeform 141"/>
              <p:cNvSpPr>
                <a:spLocks/>
              </p:cNvSpPr>
              <p:nvPr/>
            </p:nvSpPr>
            <p:spPr bwMode="gray">
              <a:xfrm>
                <a:off x="11779653" y="2588574"/>
                <a:ext cx="28575" cy="28575"/>
              </a:xfrm>
              <a:custGeom>
                <a:avLst/>
                <a:gdLst/>
                <a:ahLst/>
                <a:cxnLst>
                  <a:cxn ang="0">
                    <a:pos x="101" y="183"/>
                  </a:cxn>
                  <a:cxn ang="0">
                    <a:pos x="118" y="179"/>
                  </a:cxn>
                  <a:cxn ang="0">
                    <a:pos x="134" y="172"/>
                  </a:cxn>
                  <a:cxn ang="0">
                    <a:pos x="149" y="162"/>
                  </a:cxn>
                  <a:cxn ang="0">
                    <a:pos x="162" y="150"/>
                  </a:cxn>
                  <a:cxn ang="0">
                    <a:pos x="172" y="136"/>
                  </a:cxn>
                  <a:cxn ang="0">
                    <a:pos x="178" y="119"/>
                  </a:cxn>
                  <a:cxn ang="0">
                    <a:pos x="182" y="101"/>
                  </a:cxn>
                  <a:cxn ang="0">
                    <a:pos x="182" y="82"/>
                  </a:cxn>
                  <a:cxn ang="0">
                    <a:pos x="178" y="65"/>
                  </a:cxn>
                  <a:cxn ang="0">
                    <a:pos x="172" y="49"/>
                  </a:cxn>
                  <a:cxn ang="0">
                    <a:pos x="162" y="34"/>
                  </a:cxn>
                  <a:cxn ang="0">
                    <a:pos x="149" y="21"/>
                  </a:cxn>
                  <a:cxn ang="0">
                    <a:pos x="134" y="11"/>
                  </a:cxn>
                  <a:cxn ang="0">
                    <a:pos x="118" y="5"/>
                  </a:cxn>
                  <a:cxn ang="0">
                    <a:pos x="101" y="1"/>
                  </a:cxn>
                  <a:cxn ang="0">
                    <a:pos x="82" y="1"/>
                  </a:cxn>
                  <a:cxn ang="0">
                    <a:pos x="64" y="5"/>
                  </a:cxn>
                  <a:cxn ang="0">
                    <a:pos x="47" y="11"/>
                  </a:cxn>
                  <a:cxn ang="0">
                    <a:pos x="33" y="21"/>
                  </a:cxn>
                  <a:cxn ang="0">
                    <a:pos x="21" y="34"/>
                  </a:cxn>
                  <a:cxn ang="0">
                    <a:pos x="11" y="49"/>
                  </a:cxn>
                  <a:cxn ang="0">
                    <a:pos x="4" y="65"/>
                  </a:cxn>
                  <a:cxn ang="0">
                    <a:pos x="0" y="82"/>
                  </a:cxn>
                  <a:cxn ang="0">
                    <a:pos x="0" y="101"/>
                  </a:cxn>
                  <a:cxn ang="0">
                    <a:pos x="4" y="119"/>
                  </a:cxn>
                  <a:cxn ang="0">
                    <a:pos x="11" y="136"/>
                  </a:cxn>
                  <a:cxn ang="0">
                    <a:pos x="21" y="150"/>
                  </a:cxn>
                  <a:cxn ang="0">
                    <a:pos x="33" y="162"/>
                  </a:cxn>
                  <a:cxn ang="0">
                    <a:pos x="47" y="172"/>
                  </a:cxn>
                  <a:cxn ang="0">
                    <a:pos x="64" y="179"/>
                  </a:cxn>
                  <a:cxn ang="0">
                    <a:pos x="82" y="183"/>
                  </a:cxn>
                </a:cxnLst>
                <a:rect l="0" t="0" r="r" b="b"/>
                <a:pathLst>
                  <a:path w="183" h="183">
                    <a:moveTo>
                      <a:pt x="91" y="183"/>
                    </a:moveTo>
                    <a:lnTo>
                      <a:pt x="101" y="183"/>
                    </a:lnTo>
                    <a:lnTo>
                      <a:pt x="109" y="181"/>
                    </a:lnTo>
                    <a:lnTo>
                      <a:pt x="118" y="179"/>
                    </a:lnTo>
                    <a:lnTo>
                      <a:pt x="126" y="177"/>
                    </a:lnTo>
                    <a:lnTo>
                      <a:pt x="134" y="172"/>
                    </a:lnTo>
                    <a:lnTo>
                      <a:pt x="142" y="168"/>
                    </a:lnTo>
                    <a:lnTo>
                      <a:pt x="149" y="162"/>
                    </a:lnTo>
                    <a:lnTo>
                      <a:pt x="156" y="157"/>
                    </a:lnTo>
                    <a:lnTo>
                      <a:pt x="162" y="150"/>
                    </a:lnTo>
                    <a:lnTo>
                      <a:pt x="167" y="143"/>
                    </a:lnTo>
                    <a:lnTo>
                      <a:pt x="172" y="136"/>
                    </a:lnTo>
                    <a:lnTo>
                      <a:pt x="175" y="128"/>
                    </a:lnTo>
                    <a:lnTo>
                      <a:pt x="178" y="119"/>
                    </a:lnTo>
                    <a:lnTo>
                      <a:pt x="180" y="110"/>
                    </a:lnTo>
                    <a:lnTo>
                      <a:pt x="182" y="101"/>
                    </a:lnTo>
                    <a:lnTo>
                      <a:pt x="183" y="92"/>
                    </a:lnTo>
                    <a:lnTo>
                      <a:pt x="182" y="82"/>
                    </a:lnTo>
                    <a:lnTo>
                      <a:pt x="180" y="73"/>
                    </a:lnTo>
                    <a:lnTo>
                      <a:pt x="178" y="65"/>
                    </a:lnTo>
                    <a:lnTo>
                      <a:pt x="175" y="57"/>
                    </a:lnTo>
                    <a:lnTo>
                      <a:pt x="172" y="49"/>
                    </a:lnTo>
                    <a:lnTo>
                      <a:pt x="167" y="41"/>
                    </a:lnTo>
                    <a:lnTo>
                      <a:pt x="162" y="34"/>
                    </a:lnTo>
                    <a:lnTo>
                      <a:pt x="156" y="28"/>
                    </a:lnTo>
                    <a:lnTo>
                      <a:pt x="149" y="21"/>
                    </a:lnTo>
                    <a:lnTo>
                      <a:pt x="142" y="16"/>
                    </a:lnTo>
                    <a:lnTo>
                      <a:pt x="134" y="11"/>
                    </a:lnTo>
                    <a:lnTo>
                      <a:pt x="126" y="8"/>
                    </a:lnTo>
                    <a:lnTo>
                      <a:pt x="118" y="5"/>
                    </a:lnTo>
                    <a:lnTo>
                      <a:pt x="109" y="2"/>
                    </a:lnTo>
                    <a:lnTo>
                      <a:pt x="101" y="1"/>
                    </a:lnTo>
                    <a:lnTo>
                      <a:pt x="91" y="0"/>
                    </a:lnTo>
                    <a:lnTo>
                      <a:pt x="82" y="1"/>
                    </a:lnTo>
                    <a:lnTo>
                      <a:pt x="73" y="2"/>
                    </a:lnTo>
                    <a:lnTo>
                      <a:pt x="64" y="5"/>
                    </a:lnTo>
                    <a:lnTo>
                      <a:pt x="55" y="8"/>
                    </a:lnTo>
                    <a:lnTo>
                      <a:pt x="47" y="11"/>
                    </a:lnTo>
                    <a:lnTo>
                      <a:pt x="40" y="16"/>
                    </a:lnTo>
                    <a:lnTo>
                      <a:pt x="33" y="21"/>
                    </a:lnTo>
                    <a:lnTo>
                      <a:pt x="26" y="28"/>
                    </a:lnTo>
                    <a:lnTo>
                      <a:pt x="21" y="34"/>
                    </a:lnTo>
                    <a:lnTo>
                      <a:pt x="15" y="41"/>
                    </a:lnTo>
                    <a:lnTo>
                      <a:pt x="11" y="49"/>
                    </a:lnTo>
                    <a:lnTo>
                      <a:pt x="6" y="57"/>
                    </a:lnTo>
                    <a:lnTo>
                      <a:pt x="4" y="65"/>
                    </a:lnTo>
                    <a:lnTo>
                      <a:pt x="2" y="73"/>
                    </a:lnTo>
                    <a:lnTo>
                      <a:pt x="0" y="82"/>
                    </a:lnTo>
                    <a:lnTo>
                      <a:pt x="0" y="92"/>
                    </a:lnTo>
                    <a:lnTo>
                      <a:pt x="0" y="101"/>
                    </a:lnTo>
                    <a:lnTo>
                      <a:pt x="2" y="110"/>
                    </a:lnTo>
                    <a:lnTo>
                      <a:pt x="4" y="119"/>
                    </a:lnTo>
                    <a:lnTo>
                      <a:pt x="6" y="128"/>
                    </a:lnTo>
                    <a:lnTo>
                      <a:pt x="11" y="136"/>
                    </a:lnTo>
                    <a:lnTo>
                      <a:pt x="15" y="143"/>
                    </a:lnTo>
                    <a:lnTo>
                      <a:pt x="21" y="150"/>
                    </a:lnTo>
                    <a:lnTo>
                      <a:pt x="26" y="157"/>
                    </a:lnTo>
                    <a:lnTo>
                      <a:pt x="33" y="162"/>
                    </a:lnTo>
                    <a:lnTo>
                      <a:pt x="40" y="168"/>
                    </a:lnTo>
                    <a:lnTo>
                      <a:pt x="47" y="172"/>
                    </a:lnTo>
                    <a:lnTo>
                      <a:pt x="55" y="177"/>
                    </a:lnTo>
                    <a:lnTo>
                      <a:pt x="64" y="179"/>
                    </a:lnTo>
                    <a:lnTo>
                      <a:pt x="73" y="181"/>
                    </a:lnTo>
                    <a:lnTo>
                      <a:pt x="82" y="183"/>
                    </a:lnTo>
                    <a:lnTo>
                      <a:pt x="91" y="18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2" name="Freeform 142"/>
              <p:cNvSpPr>
                <a:spLocks noEditPoints="1"/>
              </p:cNvSpPr>
              <p:nvPr/>
            </p:nvSpPr>
            <p:spPr bwMode="gray">
              <a:xfrm>
                <a:off x="11451040" y="1826574"/>
                <a:ext cx="1163638" cy="2817813"/>
              </a:xfrm>
              <a:custGeom>
                <a:avLst/>
                <a:gdLst/>
                <a:ahLst/>
                <a:cxnLst>
                  <a:cxn ang="0">
                    <a:pos x="7278" y="17716"/>
                  </a:cxn>
                  <a:cxn ang="0">
                    <a:pos x="8" y="108"/>
                  </a:cxn>
                  <a:cxn ang="0">
                    <a:pos x="6789" y="11256"/>
                  </a:cxn>
                  <a:cxn ang="0">
                    <a:pos x="6875" y="12138"/>
                  </a:cxn>
                  <a:cxn ang="0">
                    <a:pos x="664" y="12286"/>
                  </a:cxn>
                  <a:cxn ang="0">
                    <a:pos x="438" y="12054"/>
                  </a:cxn>
                  <a:cxn ang="0">
                    <a:pos x="626" y="11218"/>
                  </a:cxn>
                  <a:cxn ang="0">
                    <a:pos x="6850" y="10134"/>
                  </a:cxn>
                  <a:cxn ang="0">
                    <a:pos x="6826" y="11025"/>
                  </a:cxn>
                  <a:cxn ang="0">
                    <a:pos x="578" y="11077"/>
                  </a:cxn>
                  <a:cxn ang="0">
                    <a:pos x="446" y="10211"/>
                  </a:cxn>
                  <a:cxn ang="0">
                    <a:pos x="705" y="8842"/>
                  </a:cxn>
                  <a:cxn ang="0">
                    <a:pos x="6887" y="9028"/>
                  </a:cxn>
                  <a:cxn ang="0">
                    <a:pos x="6755" y="9895"/>
                  </a:cxn>
                  <a:cxn ang="0">
                    <a:pos x="507" y="9842"/>
                  </a:cxn>
                  <a:cxn ang="0">
                    <a:pos x="484" y="8952"/>
                  </a:cxn>
                  <a:cxn ang="0">
                    <a:pos x="6708" y="7670"/>
                  </a:cxn>
                  <a:cxn ang="0">
                    <a:pos x="6895" y="8507"/>
                  </a:cxn>
                  <a:cxn ang="0">
                    <a:pos x="6669" y="8739"/>
                  </a:cxn>
                  <a:cxn ang="0">
                    <a:pos x="459" y="8590"/>
                  </a:cxn>
                  <a:cxn ang="0">
                    <a:pos x="546" y="7709"/>
                  </a:cxn>
                  <a:cxn ang="0">
                    <a:pos x="6789" y="6526"/>
                  </a:cxn>
                  <a:cxn ang="0">
                    <a:pos x="6875" y="7407"/>
                  </a:cxn>
                  <a:cxn ang="0">
                    <a:pos x="664" y="7556"/>
                  </a:cxn>
                  <a:cxn ang="0">
                    <a:pos x="438" y="7324"/>
                  </a:cxn>
                  <a:cxn ang="0">
                    <a:pos x="626" y="6488"/>
                  </a:cxn>
                  <a:cxn ang="0">
                    <a:pos x="6850" y="5404"/>
                  </a:cxn>
                  <a:cxn ang="0">
                    <a:pos x="6826" y="6296"/>
                  </a:cxn>
                  <a:cxn ang="0">
                    <a:pos x="578" y="6347"/>
                  </a:cxn>
                  <a:cxn ang="0">
                    <a:pos x="446" y="5480"/>
                  </a:cxn>
                  <a:cxn ang="0">
                    <a:pos x="705" y="4111"/>
                  </a:cxn>
                  <a:cxn ang="0">
                    <a:pos x="6887" y="4298"/>
                  </a:cxn>
                  <a:cxn ang="0">
                    <a:pos x="6755" y="5164"/>
                  </a:cxn>
                  <a:cxn ang="0">
                    <a:pos x="507" y="5113"/>
                  </a:cxn>
                  <a:cxn ang="0">
                    <a:pos x="484" y="4221"/>
                  </a:cxn>
                  <a:cxn ang="0">
                    <a:pos x="3868" y="13193"/>
                  </a:cxn>
                  <a:cxn ang="0">
                    <a:pos x="4227" y="13800"/>
                  </a:cxn>
                  <a:cxn ang="0">
                    <a:pos x="3706" y="14270"/>
                  </a:cxn>
                  <a:cxn ang="0">
                    <a:pos x="3139" y="13854"/>
                  </a:cxn>
                  <a:cxn ang="0">
                    <a:pos x="3438" y="13214"/>
                  </a:cxn>
                  <a:cxn ang="0">
                    <a:pos x="5725" y="15090"/>
                  </a:cxn>
                  <a:cxn ang="0">
                    <a:pos x="1625" y="15153"/>
                  </a:cxn>
                  <a:cxn ang="0">
                    <a:pos x="5640" y="15449"/>
                  </a:cxn>
                  <a:cxn ang="0">
                    <a:pos x="5600" y="15705"/>
                  </a:cxn>
                  <a:cxn ang="0">
                    <a:pos x="1659" y="15469"/>
                  </a:cxn>
                  <a:cxn ang="0">
                    <a:pos x="5723" y="16082"/>
                  </a:cxn>
                  <a:cxn ang="0">
                    <a:pos x="1615" y="16095"/>
                  </a:cxn>
                  <a:cxn ang="0">
                    <a:pos x="6708" y="2941"/>
                  </a:cxn>
                  <a:cxn ang="0">
                    <a:pos x="6895" y="3776"/>
                  </a:cxn>
                  <a:cxn ang="0">
                    <a:pos x="6669" y="4009"/>
                  </a:cxn>
                  <a:cxn ang="0">
                    <a:pos x="459" y="3861"/>
                  </a:cxn>
                  <a:cxn ang="0">
                    <a:pos x="546" y="2979"/>
                  </a:cxn>
                  <a:cxn ang="0">
                    <a:pos x="6789" y="1796"/>
                  </a:cxn>
                  <a:cxn ang="0">
                    <a:pos x="6875" y="2678"/>
                  </a:cxn>
                  <a:cxn ang="0">
                    <a:pos x="664" y="2827"/>
                  </a:cxn>
                  <a:cxn ang="0">
                    <a:pos x="438" y="2594"/>
                  </a:cxn>
                  <a:cxn ang="0">
                    <a:pos x="626" y="1758"/>
                  </a:cxn>
                  <a:cxn ang="0">
                    <a:pos x="6850" y="673"/>
                  </a:cxn>
                  <a:cxn ang="0">
                    <a:pos x="6826" y="1565"/>
                  </a:cxn>
                  <a:cxn ang="0">
                    <a:pos x="578" y="1617"/>
                  </a:cxn>
                  <a:cxn ang="0">
                    <a:pos x="446" y="750"/>
                  </a:cxn>
                </a:cxnLst>
                <a:rect l="0" t="0" r="r" b="b"/>
                <a:pathLst>
                  <a:path w="7333" h="17750">
                    <a:moveTo>
                      <a:pt x="152" y="0"/>
                    </a:moveTo>
                    <a:lnTo>
                      <a:pt x="7181" y="0"/>
                    </a:lnTo>
                    <a:lnTo>
                      <a:pt x="7197" y="1"/>
                    </a:lnTo>
                    <a:lnTo>
                      <a:pt x="7211" y="3"/>
                    </a:lnTo>
                    <a:lnTo>
                      <a:pt x="7227" y="7"/>
                    </a:lnTo>
                    <a:lnTo>
                      <a:pt x="7240" y="12"/>
                    </a:lnTo>
                    <a:lnTo>
                      <a:pt x="7253" y="19"/>
                    </a:lnTo>
                    <a:lnTo>
                      <a:pt x="7265" y="27"/>
                    </a:lnTo>
                    <a:lnTo>
                      <a:pt x="7278" y="36"/>
                    </a:lnTo>
                    <a:lnTo>
                      <a:pt x="7289" y="44"/>
                    </a:lnTo>
                    <a:lnTo>
                      <a:pt x="7299" y="55"/>
                    </a:lnTo>
                    <a:lnTo>
                      <a:pt x="7306" y="68"/>
                    </a:lnTo>
                    <a:lnTo>
                      <a:pt x="7314" y="80"/>
                    </a:lnTo>
                    <a:lnTo>
                      <a:pt x="7321" y="93"/>
                    </a:lnTo>
                    <a:lnTo>
                      <a:pt x="7326" y="108"/>
                    </a:lnTo>
                    <a:lnTo>
                      <a:pt x="7330" y="122"/>
                    </a:lnTo>
                    <a:lnTo>
                      <a:pt x="7332" y="138"/>
                    </a:lnTo>
                    <a:lnTo>
                      <a:pt x="7333" y="153"/>
                    </a:lnTo>
                    <a:lnTo>
                      <a:pt x="7333" y="17597"/>
                    </a:lnTo>
                    <a:lnTo>
                      <a:pt x="7332" y="17612"/>
                    </a:lnTo>
                    <a:lnTo>
                      <a:pt x="7330" y="17628"/>
                    </a:lnTo>
                    <a:lnTo>
                      <a:pt x="7326" y="17642"/>
                    </a:lnTo>
                    <a:lnTo>
                      <a:pt x="7321" y="17657"/>
                    </a:lnTo>
                    <a:lnTo>
                      <a:pt x="7314" y="17670"/>
                    </a:lnTo>
                    <a:lnTo>
                      <a:pt x="7306" y="17682"/>
                    </a:lnTo>
                    <a:lnTo>
                      <a:pt x="7299" y="17695"/>
                    </a:lnTo>
                    <a:lnTo>
                      <a:pt x="7289" y="17706"/>
                    </a:lnTo>
                    <a:lnTo>
                      <a:pt x="7278" y="17716"/>
                    </a:lnTo>
                    <a:lnTo>
                      <a:pt x="7265" y="17723"/>
                    </a:lnTo>
                    <a:lnTo>
                      <a:pt x="7253" y="17731"/>
                    </a:lnTo>
                    <a:lnTo>
                      <a:pt x="7240" y="17738"/>
                    </a:lnTo>
                    <a:lnTo>
                      <a:pt x="7227" y="17743"/>
                    </a:lnTo>
                    <a:lnTo>
                      <a:pt x="7211" y="17747"/>
                    </a:lnTo>
                    <a:lnTo>
                      <a:pt x="7197" y="17749"/>
                    </a:lnTo>
                    <a:lnTo>
                      <a:pt x="7181" y="17750"/>
                    </a:lnTo>
                    <a:lnTo>
                      <a:pt x="152" y="17750"/>
                    </a:lnTo>
                    <a:lnTo>
                      <a:pt x="137" y="17749"/>
                    </a:lnTo>
                    <a:lnTo>
                      <a:pt x="122" y="17747"/>
                    </a:lnTo>
                    <a:lnTo>
                      <a:pt x="108" y="17743"/>
                    </a:lnTo>
                    <a:lnTo>
                      <a:pt x="93" y="17738"/>
                    </a:lnTo>
                    <a:lnTo>
                      <a:pt x="80" y="17731"/>
                    </a:lnTo>
                    <a:lnTo>
                      <a:pt x="68" y="17723"/>
                    </a:lnTo>
                    <a:lnTo>
                      <a:pt x="56" y="17716"/>
                    </a:lnTo>
                    <a:lnTo>
                      <a:pt x="46" y="17706"/>
                    </a:lnTo>
                    <a:lnTo>
                      <a:pt x="36" y="17695"/>
                    </a:lnTo>
                    <a:lnTo>
                      <a:pt x="27" y="17682"/>
                    </a:lnTo>
                    <a:lnTo>
                      <a:pt x="19" y="17670"/>
                    </a:lnTo>
                    <a:lnTo>
                      <a:pt x="12" y="17657"/>
                    </a:lnTo>
                    <a:lnTo>
                      <a:pt x="8" y="17642"/>
                    </a:lnTo>
                    <a:lnTo>
                      <a:pt x="4" y="17628"/>
                    </a:lnTo>
                    <a:lnTo>
                      <a:pt x="1" y="17612"/>
                    </a:lnTo>
                    <a:lnTo>
                      <a:pt x="0" y="17597"/>
                    </a:lnTo>
                    <a:lnTo>
                      <a:pt x="0" y="153"/>
                    </a:lnTo>
                    <a:lnTo>
                      <a:pt x="1" y="138"/>
                    </a:lnTo>
                    <a:lnTo>
                      <a:pt x="4" y="122"/>
                    </a:lnTo>
                    <a:lnTo>
                      <a:pt x="8" y="108"/>
                    </a:lnTo>
                    <a:lnTo>
                      <a:pt x="12" y="93"/>
                    </a:lnTo>
                    <a:lnTo>
                      <a:pt x="19" y="80"/>
                    </a:lnTo>
                    <a:lnTo>
                      <a:pt x="27" y="68"/>
                    </a:lnTo>
                    <a:lnTo>
                      <a:pt x="36" y="55"/>
                    </a:lnTo>
                    <a:lnTo>
                      <a:pt x="46" y="44"/>
                    </a:lnTo>
                    <a:lnTo>
                      <a:pt x="56" y="36"/>
                    </a:lnTo>
                    <a:lnTo>
                      <a:pt x="68" y="27"/>
                    </a:lnTo>
                    <a:lnTo>
                      <a:pt x="80" y="19"/>
                    </a:lnTo>
                    <a:lnTo>
                      <a:pt x="93" y="12"/>
                    </a:lnTo>
                    <a:lnTo>
                      <a:pt x="108" y="7"/>
                    </a:lnTo>
                    <a:lnTo>
                      <a:pt x="122" y="3"/>
                    </a:lnTo>
                    <a:lnTo>
                      <a:pt x="137" y="1"/>
                    </a:lnTo>
                    <a:lnTo>
                      <a:pt x="152" y="0"/>
                    </a:lnTo>
                    <a:close/>
                    <a:moveTo>
                      <a:pt x="705" y="11207"/>
                    </a:moveTo>
                    <a:lnTo>
                      <a:pt x="6629" y="11207"/>
                    </a:lnTo>
                    <a:lnTo>
                      <a:pt x="6642" y="11207"/>
                    </a:lnTo>
                    <a:lnTo>
                      <a:pt x="6655" y="11208"/>
                    </a:lnTo>
                    <a:lnTo>
                      <a:pt x="6669" y="11209"/>
                    </a:lnTo>
                    <a:lnTo>
                      <a:pt x="6682" y="11211"/>
                    </a:lnTo>
                    <a:lnTo>
                      <a:pt x="6695" y="11215"/>
                    </a:lnTo>
                    <a:lnTo>
                      <a:pt x="6708" y="11218"/>
                    </a:lnTo>
                    <a:lnTo>
                      <a:pt x="6720" y="11221"/>
                    </a:lnTo>
                    <a:lnTo>
                      <a:pt x="6732" y="11226"/>
                    </a:lnTo>
                    <a:lnTo>
                      <a:pt x="6744" y="11231"/>
                    </a:lnTo>
                    <a:lnTo>
                      <a:pt x="6755" y="11237"/>
                    </a:lnTo>
                    <a:lnTo>
                      <a:pt x="6766" y="11242"/>
                    </a:lnTo>
                    <a:lnTo>
                      <a:pt x="6777" y="11249"/>
                    </a:lnTo>
                    <a:lnTo>
                      <a:pt x="6789" y="11256"/>
                    </a:lnTo>
                    <a:lnTo>
                      <a:pt x="6799" y="11263"/>
                    </a:lnTo>
                    <a:lnTo>
                      <a:pt x="6809" y="11271"/>
                    </a:lnTo>
                    <a:lnTo>
                      <a:pt x="6817" y="11279"/>
                    </a:lnTo>
                    <a:lnTo>
                      <a:pt x="6826" y="11288"/>
                    </a:lnTo>
                    <a:lnTo>
                      <a:pt x="6834" y="11297"/>
                    </a:lnTo>
                    <a:lnTo>
                      <a:pt x="6843" y="11307"/>
                    </a:lnTo>
                    <a:lnTo>
                      <a:pt x="6850" y="11316"/>
                    </a:lnTo>
                    <a:lnTo>
                      <a:pt x="6857" y="11327"/>
                    </a:lnTo>
                    <a:lnTo>
                      <a:pt x="6863" y="11337"/>
                    </a:lnTo>
                    <a:lnTo>
                      <a:pt x="6870" y="11348"/>
                    </a:lnTo>
                    <a:lnTo>
                      <a:pt x="6875" y="11358"/>
                    </a:lnTo>
                    <a:lnTo>
                      <a:pt x="6879" y="11370"/>
                    </a:lnTo>
                    <a:lnTo>
                      <a:pt x="6884" y="11381"/>
                    </a:lnTo>
                    <a:lnTo>
                      <a:pt x="6887" y="11392"/>
                    </a:lnTo>
                    <a:lnTo>
                      <a:pt x="6891" y="11404"/>
                    </a:lnTo>
                    <a:lnTo>
                      <a:pt x="6893" y="11417"/>
                    </a:lnTo>
                    <a:lnTo>
                      <a:pt x="6894" y="11429"/>
                    </a:lnTo>
                    <a:lnTo>
                      <a:pt x="6895" y="11442"/>
                    </a:lnTo>
                    <a:lnTo>
                      <a:pt x="6896" y="11454"/>
                    </a:lnTo>
                    <a:lnTo>
                      <a:pt x="6896" y="12041"/>
                    </a:lnTo>
                    <a:lnTo>
                      <a:pt x="6895" y="12054"/>
                    </a:lnTo>
                    <a:lnTo>
                      <a:pt x="6894" y="12067"/>
                    </a:lnTo>
                    <a:lnTo>
                      <a:pt x="6893" y="12079"/>
                    </a:lnTo>
                    <a:lnTo>
                      <a:pt x="6891" y="12091"/>
                    </a:lnTo>
                    <a:lnTo>
                      <a:pt x="6887" y="12103"/>
                    </a:lnTo>
                    <a:lnTo>
                      <a:pt x="6884" y="12115"/>
                    </a:lnTo>
                    <a:lnTo>
                      <a:pt x="6879" y="12127"/>
                    </a:lnTo>
                    <a:lnTo>
                      <a:pt x="6875" y="12138"/>
                    </a:lnTo>
                    <a:lnTo>
                      <a:pt x="6870" y="12149"/>
                    </a:lnTo>
                    <a:lnTo>
                      <a:pt x="6863" y="12160"/>
                    </a:lnTo>
                    <a:lnTo>
                      <a:pt x="6857" y="12170"/>
                    </a:lnTo>
                    <a:lnTo>
                      <a:pt x="6850" y="12180"/>
                    </a:lnTo>
                    <a:lnTo>
                      <a:pt x="6843" y="12190"/>
                    </a:lnTo>
                    <a:lnTo>
                      <a:pt x="6834" y="12199"/>
                    </a:lnTo>
                    <a:lnTo>
                      <a:pt x="6826" y="12208"/>
                    </a:lnTo>
                    <a:lnTo>
                      <a:pt x="6817" y="12216"/>
                    </a:lnTo>
                    <a:lnTo>
                      <a:pt x="6809" y="12224"/>
                    </a:lnTo>
                    <a:lnTo>
                      <a:pt x="6799" y="12232"/>
                    </a:lnTo>
                    <a:lnTo>
                      <a:pt x="6789" y="12240"/>
                    </a:lnTo>
                    <a:lnTo>
                      <a:pt x="6777" y="12246"/>
                    </a:lnTo>
                    <a:lnTo>
                      <a:pt x="6766" y="12253"/>
                    </a:lnTo>
                    <a:lnTo>
                      <a:pt x="6755" y="12260"/>
                    </a:lnTo>
                    <a:lnTo>
                      <a:pt x="6744" y="12265"/>
                    </a:lnTo>
                    <a:lnTo>
                      <a:pt x="6732" y="12270"/>
                    </a:lnTo>
                    <a:lnTo>
                      <a:pt x="6720" y="12274"/>
                    </a:lnTo>
                    <a:lnTo>
                      <a:pt x="6708" y="12279"/>
                    </a:lnTo>
                    <a:lnTo>
                      <a:pt x="6695" y="12282"/>
                    </a:lnTo>
                    <a:lnTo>
                      <a:pt x="6682" y="12284"/>
                    </a:lnTo>
                    <a:lnTo>
                      <a:pt x="6669" y="12286"/>
                    </a:lnTo>
                    <a:lnTo>
                      <a:pt x="6655" y="12287"/>
                    </a:lnTo>
                    <a:lnTo>
                      <a:pt x="6642" y="12289"/>
                    </a:lnTo>
                    <a:lnTo>
                      <a:pt x="6629" y="12290"/>
                    </a:lnTo>
                    <a:lnTo>
                      <a:pt x="705" y="12290"/>
                    </a:lnTo>
                    <a:lnTo>
                      <a:pt x="691" y="12289"/>
                    </a:lnTo>
                    <a:lnTo>
                      <a:pt x="678" y="12287"/>
                    </a:lnTo>
                    <a:lnTo>
                      <a:pt x="664" y="12286"/>
                    </a:lnTo>
                    <a:lnTo>
                      <a:pt x="651" y="12284"/>
                    </a:lnTo>
                    <a:lnTo>
                      <a:pt x="638" y="12282"/>
                    </a:lnTo>
                    <a:lnTo>
                      <a:pt x="626" y="12279"/>
                    </a:lnTo>
                    <a:lnTo>
                      <a:pt x="613" y="12274"/>
                    </a:lnTo>
                    <a:lnTo>
                      <a:pt x="601" y="12270"/>
                    </a:lnTo>
                    <a:lnTo>
                      <a:pt x="589" y="12265"/>
                    </a:lnTo>
                    <a:lnTo>
                      <a:pt x="578" y="12260"/>
                    </a:lnTo>
                    <a:lnTo>
                      <a:pt x="567" y="12253"/>
                    </a:lnTo>
                    <a:lnTo>
                      <a:pt x="556" y="12246"/>
                    </a:lnTo>
                    <a:lnTo>
                      <a:pt x="546" y="12240"/>
                    </a:lnTo>
                    <a:lnTo>
                      <a:pt x="536" y="12232"/>
                    </a:lnTo>
                    <a:lnTo>
                      <a:pt x="526" y="12224"/>
                    </a:lnTo>
                    <a:lnTo>
                      <a:pt x="516" y="12216"/>
                    </a:lnTo>
                    <a:lnTo>
                      <a:pt x="507" y="12208"/>
                    </a:lnTo>
                    <a:lnTo>
                      <a:pt x="499" y="12199"/>
                    </a:lnTo>
                    <a:lnTo>
                      <a:pt x="491" y="12190"/>
                    </a:lnTo>
                    <a:lnTo>
                      <a:pt x="484" y="12180"/>
                    </a:lnTo>
                    <a:lnTo>
                      <a:pt x="477" y="12170"/>
                    </a:lnTo>
                    <a:lnTo>
                      <a:pt x="470" y="12160"/>
                    </a:lnTo>
                    <a:lnTo>
                      <a:pt x="464" y="12149"/>
                    </a:lnTo>
                    <a:lnTo>
                      <a:pt x="459" y="12138"/>
                    </a:lnTo>
                    <a:lnTo>
                      <a:pt x="454" y="12127"/>
                    </a:lnTo>
                    <a:lnTo>
                      <a:pt x="450" y="12115"/>
                    </a:lnTo>
                    <a:lnTo>
                      <a:pt x="446" y="12103"/>
                    </a:lnTo>
                    <a:lnTo>
                      <a:pt x="444" y="12091"/>
                    </a:lnTo>
                    <a:lnTo>
                      <a:pt x="440" y="12079"/>
                    </a:lnTo>
                    <a:lnTo>
                      <a:pt x="439" y="12067"/>
                    </a:lnTo>
                    <a:lnTo>
                      <a:pt x="438" y="12054"/>
                    </a:lnTo>
                    <a:lnTo>
                      <a:pt x="438" y="12041"/>
                    </a:lnTo>
                    <a:lnTo>
                      <a:pt x="438" y="11454"/>
                    </a:lnTo>
                    <a:lnTo>
                      <a:pt x="438" y="11442"/>
                    </a:lnTo>
                    <a:lnTo>
                      <a:pt x="439" y="11429"/>
                    </a:lnTo>
                    <a:lnTo>
                      <a:pt x="440" y="11417"/>
                    </a:lnTo>
                    <a:lnTo>
                      <a:pt x="444" y="11404"/>
                    </a:lnTo>
                    <a:lnTo>
                      <a:pt x="446" y="11392"/>
                    </a:lnTo>
                    <a:lnTo>
                      <a:pt x="450" y="11381"/>
                    </a:lnTo>
                    <a:lnTo>
                      <a:pt x="454" y="11370"/>
                    </a:lnTo>
                    <a:lnTo>
                      <a:pt x="459" y="11358"/>
                    </a:lnTo>
                    <a:lnTo>
                      <a:pt x="464" y="11348"/>
                    </a:lnTo>
                    <a:lnTo>
                      <a:pt x="470" y="11337"/>
                    </a:lnTo>
                    <a:lnTo>
                      <a:pt x="477" y="11327"/>
                    </a:lnTo>
                    <a:lnTo>
                      <a:pt x="484" y="11316"/>
                    </a:lnTo>
                    <a:lnTo>
                      <a:pt x="491" y="11307"/>
                    </a:lnTo>
                    <a:lnTo>
                      <a:pt x="499" y="11297"/>
                    </a:lnTo>
                    <a:lnTo>
                      <a:pt x="507" y="11288"/>
                    </a:lnTo>
                    <a:lnTo>
                      <a:pt x="516" y="11279"/>
                    </a:lnTo>
                    <a:lnTo>
                      <a:pt x="526" y="11271"/>
                    </a:lnTo>
                    <a:lnTo>
                      <a:pt x="536" y="11263"/>
                    </a:lnTo>
                    <a:lnTo>
                      <a:pt x="546" y="11256"/>
                    </a:lnTo>
                    <a:lnTo>
                      <a:pt x="556" y="11249"/>
                    </a:lnTo>
                    <a:lnTo>
                      <a:pt x="567" y="11242"/>
                    </a:lnTo>
                    <a:lnTo>
                      <a:pt x="578" y="11237"/>
                    </a:lnTo>
                    <a:lnTo>
                      <a:pt x="589" y="11231"/>
                    </a:lnTo>
                    <a:lnTo>
                      <a:pt x="601" y="11226"/>
                    </a:lnTo>
                    <a:lnTo>
                      <a:pt x="613" y="11221"/>
                    </a:lnTo>
                    <a:lnTo>
                      <a:pt x="626" y="11218"/>
                    </a:lnTo>
                    <a:lnTo>
                      <a:pt x="638" y="11215"/>
                    </a:lnTo>
                    <a:lnTo>
                      <a:pt x="651" y="11211"/>
                    </a:lnTo>
                    <a:lnTo>
                      <a:pt x="664" y="11209"/>
                    </a:lnTo>
                    <a:lnTo>
                      <a:pt x="678" y="11208"/>
                    </a:lnTo>
                    <a:lnTo>
                      <a:pt x="691" y="11207"/>
                    </a:lnTo>
                    <a:lnTo>
                      <a:pt x="705" y="11207"/>
                    </a:lnTo>
                    <a:close/>
                    <a:moveTo>
                      <a:pt x="705" y="10024"/>
                    </a:moveTo>
                    <a:lnTo>
                      <a:pt x="6629" y="10024"/>
                    </a:lnTo>
                    <a:lnTo>
                      <a:pt x="6642" y="10024"/>
                    </a:lnTo>
                    <a:lnTo>
                      <a:pt x="6655" y="10025"/>
                    </a:lnTo>
                    <a:lnTo>
                      <a:pt x="6669" y="10027"/>
                    </a:lnTo>
                    <a:lnTo>
                      <a:pt x="6682" y="10029"/>
                    </a:lnTo>
                    <a:lnTo>
                      <a:pt x="6695" y="10032"/>
                    </a:lnTo>
                    <a:lnTo>
                      <a:pt x="6708" y="10035"/>
                    </a:lnTo>
                    <a:lnTo>
                      <a:pt x="6720" y="10039"/>
                    </a:lnTo>
                    <a:lnTo>
                      <a:pt x="6732" y="10043"/>
                    </a:lnTo>
                    <a:lnTo>
                      <a:pt x="6744" y="10049"/>
                    </a:lnTo>
                    <a:lnTo>
                      <a:pt x="6755" y="10054"/>
                    </a:lnTo>
                    <a:lnTo>
                      <a:pt x="6766" y="10060"/>
                    </a:lnTo>
                    <a:lnTo>
                      <a:pt x="6777" y="10066"/>
                    </a:lnTo>
                    <a:lnTo>
                      <a:pt x="6789" y="10073"/>
                    </a:lnTo>
                    <a:lnTo>
                      <a:pt x="6799" y="10081"/>
                    </a:lnTo>
                    <a:lnTo>
                      <a:pt x="6809" y="10089"/>
                    </a:lnTo>
                    <a:lnTo>
                      <a:pt x="6817" y="10096"/>
                    </a:lnTo>
                    <a:lnTo>
                      <a:pt x="6826" y="10105"/>
                    </a:lnTo>
                    <a:lnTo>
                      <a:pt x="6834" y="10114"/>
                    </a:lnTo>
                    <a:lnTo>
                      <a:pt x="6843" y="10124"/>
                    </a:lnTo>
                    <a:lnTo>
                      <a:pt x="6850" y="10134"/>
                    </a:lnTo>
                    <a:lnTo>
                      <a:pt x="6857" y="10144"/>
                    </a:lnTo>
                    <a:lnTo>
                      <a:pt x="6863" y="10154"/>
                    </a:lnTo>
                    <a:lnTo>
                      <a:pt x="6870" y="10165"/>
                    </a:lnTo>
                    <a:lnTo>
                      <a:pt x="6875" y="10175"/>
                    </a:lnTo>
                    <a:lnTo>
                      <a:pt x="6879" y="10187"/>
                    </a:lnTo>
                    <a:lnTo>
                      <a:pt x="6884" y="10198"/>
                    </a:lnTo>
                    <a:lnTo>
                      <a:pt x="6887" y="10211"/>
                    </a:lnTo>
                    <a:lnTo>
                      <a:pt x="6891" y="10222"/>
                    </a:lnTo>
                    <a:lnTo>
                      <a:pt x="6893" y="10234"/>
                    </a:lnTo>
                    <a:lnTo>
                      <a:pt x="6894" y="10246"/>
                    </a:lnTo>
                    <a:lnTo>
                      <a:pt x="6895" y="10260"/>
                    </a:lnTo>
                    <a:lnTo>
                      <a:pt x="6896" y="10272"/>
                    </a:lnTo>
                    <a:lnTo>
                      <a:pt x="6896" y="10859"/>
                    </a:lnTo>
                    <a:lnTo>
                      <a:pt x="6895" y="10872"/>
                    </a:lnTo>
                    <a:lnTo>
                      <a:pt x="6894" y="10884"/>
                    </a:lnTo>
                    <a:lnTo>
                      <a:pt x="6893" y="10896"/>
                    </a:lnTo>
                    <a:lnTo>
                      <a:pt x="6891" y="10908"/>
                    </a:lnTo>
                    <a:lnTo>
                      <a:pt x="6887" y="10921"/>
                    </a:lnTo>
                    <a:lnTo>
                      <a:pt x="6884" y="10933"/>
                    </a:lnTo>
                    <a:lnTo>
                      <a:pt x="6879" y="10944"/>
                    </a:lnTo>
                    <a:lnTo>
                      <a:pt x="6875" y="10955"/>
                    </a:lnTo>
                    <a:lnTo>
                      <a:pt x="6870" y="10966"/>
                    </a:lnTo>
                    <a:lnTo>
                      <a:pt x="6863" y="10977"/>
                    </a:lnTo>
                    <a:lnTo>
                      <a:pt x="6857" y="10987"/>
                    </a:lnTo>
                    <a:lnTo>
                      <a:pt x="6850" y="10997"/>
                    </a:lnTo>
                    <a:lnTo>
                      <a:pt x="6843" y="11007"/>
                    </a:lnTo>
                    <a:lnTo>
                      <a:pt x="6834" y="11016"/>
                    </a:lnTo>
                    <a:lnTo>
                      <a:pt x="6826" y="11025"/>
                    </a:lnTo>
                    <a:lnTo>
                      <a:pt x="6817" y="11034"/>
                    </a:lnTo>
                    <a:lnTo>
                      <a:pt x="6809" y="11043"/>
                    </a:lnTo>
                    <a:lnTo>
                      <a:pt x="6799" y="11050"/>
                    </a:lnTo>
                    <a:lnTo>
                      <a:pt x="6789" y="11057"/>
                    </a:lnTo>
                    <a:lnTo>
                      <a:pt x="6777" y="11064"/>
                    </a:lnTo>
                    <a:lnTo>
                      <a:pt x="6766" y="11070"/>
                    </a:lnTo>
                    <a:lnTo>
                      <a:pt x="6755" y="11077"/>
                    </a:lnTo>
                    <a:lnTo>
                      <a:pt x="6744" y="11083"/>
                    </a:lnTo>
                    <a:lnTo>
                      <a:pt x="6732" y="11087"/>
                    </a:lnTo>
                    <a:lnTo>
                      <a:pt x="6720" y="11092"/>
                    </a:lnTo>
                    <a:lnTo>
                      <a:pt x="6708" y="11096"/>
                    </a:lnTo>
                    <a:lnTo>
                      <a:pt x="6695" y="11099"/>
                    </a:lnTo>
                    <a:lnTo>
                      <a:pt x="6682" y="11102"/>
                    </a:lnTo>
                    <a:lnTo>
                      <a:pt x="6669" y="11104"/>
                    </a:lnTo>
                    <a:lnTo>
                      <a:pt x="6655" y="11106"/>
                    </a:lnTo>
                    <a:lnTo>
                      <a:pt x="6642" y="11106"/>
                    </a:lnTo>
                    <a:lnTo>
                      <a:pt x="6629" y="11107"/>
                    </a:lnTo>
                    <a:lnTo>
                      <a:pt x="705" y="11107"/>
                    </a:lnTo>
                    <a:lnTo>
                      <a:pt x="691" y="11106"/>
                    </a:lnTo>
                    <a:lnTo>
                      <a:pt x="678" y="11106"/>
                    </a:lnTo>
                    <a:lnTo>
                      <a:pt x="664" y="11104"/>
                    </a:lnTo>
                    <a:lnTo>
                      <a:pt x="651" y="11102"/>
                    </a:lnTo>
                    <a:lnTo>
                      <a:pt x="638" y="11099"/>
                    </a:lnTo>
                    <a:lnTo>
                      <a:pt x="626" y="11096"/>
                    </a:lnTo>
                    <a:lnTo>
                      <a:pt x="613" y="11092"/>
                    </a:lnTo>
                    <a:lnTo>
                      <a:pt x="601" y="11087"/>
                    </a:lnTo>
                    <a:lnTo>
                      <a:pt x="589" y="11083"/>
                    </a:lnTo>
                    <a:lnTo>
                      <a:pt x="578" y="11077"/>
                    </a:lnTo>
                    <a:lnTo>
                      <a:pt x="567" y="11070"/>
                    </a:lnTo>
                    <a:lnTo>
                      <a:pt x="556" y="11064"/>
                    </a:lnTo>
                    <a:lnTo>
                      <a:pt x="546" y="11057"/>
                    </a:lnTo>
                    <a:lnTo>
                      <a:pt x="536" y="11050"/>
                    </a:lnTo>
                    <a:lnTo>
                      <a:pt x="526" y="11043"/>
                    </a:lnTo>
                    <a:lnTo>
                      <a:pt x="516" y="11034"/>
                    </a:lnTo>
                    <a:lnTo>
                      <a:pt x="507" y="11025"/>
                    </a:lnTo>
                    <a:lnTo>
                      <a:pt x="499" y="11016"/>
                    </a:lnTo>
                    <a:lnTo>
                      <a:pt x="491" y="11007"/>
                    </a:lnTo>
                    <a:lnTo>
                      <a:pt x="484" y="10997"/>
                    </a:lnTo>
                    <a:lnTo>
                      <a:pt x="477" y="10987"/>
                    </a:lnTo>
                    <a:lnTo>
                      <a:pt x="470" y="10977"/>
                    </a:lnTo>
                    <a:lnTo>
                      <a:pt x="464" y="10966"/>
                    </a:lnTo>
                    <a:lnTo>
                      <a:pt x="459" y="10955"/>
                    </a:lnTo>
                    <a:lnTo>
                      <a:pt x="454" y="10944"/>
                    </a:lnTo>
                    <a:lnTo>
                      <a:pt x="450" y="10933"/>
                    </a:lnTo>
                    <a:lnTo>
                      <a:pt x="446" y="10921"/>
                    </a:lnTo>
                    <a:lnTo>
                      <a:pt x="444" y="10908"/>
                    </a:lnTo>
                    <a:lnTo>
                      <a:pt x="440" y="10896"/>
                    </a:lnTo>
                    <a:lnTo>
                      <a:pt x="439" y="10884"/>
                    </a:lnTo>
                    <a:lnTo>
                      <a:pt x="438" y="10872"/>
                    </a:lnTo>
                    <a:lnTo>
                      <a:pt x="438" y="10859"/>
                    </a:lnTo>
                    <a:lnTo>
                      <a:pt x="438" y="10272"/>
                    </a:lnTo>
                    <a:lnTo>
                      <a:pt x="438" y="10260"/>
                    </a:lnTo>
                    <a:lnTo>
                      <a:pt x="439" y="10246"/>
                    </a:lnTo>
                    <a:lnTo>
                      <a:pt x="440" y="10234"/>
                    </a:lnTo>
                    <a:lnTo>
                      <a:pt x="444" y="10222"/>
                    </a:lnTo>
                    <a:lnTo>
                      <a:pt x="446" y="10211"/>
                    </a:lnTo>
                    <a:lnTo>
                      <a:pt x="450" y="10198"/>
                    </a:lnTo>
                    <a:lnTo>
                      <a:pt x="454" y="10187"/>
                    </a:lnTo>
                    <a:lnTo>
                      <a:pt x="459" y="10175"/>
                    </a:lnTo>
                    <a:lnTo>
                      <a:pt x="464" y="10165"/>
                    </a:lnTo>
                    <a:lnTo>
                      <a:pt x="470" y="10154"/>
                    </a:lnTo>
                    <a:lnTo>
                      <a:pt x="477" y="10144"/>
                    </a:lnTo>
                    <a:lnTo>
                      <a:pt x="484" y="10134"/>
                    </a:lnTo>
                    <a:lnTo>
                      <a:pt x="491" y="10124"/>
                    </a:lnTo>
                    <a:lnTo>
                      <a:pt x="499" y="10114"/>
                    </a:lnTo>
                    <a:lnTo>
                      <a:pt x="507" y="10105"/>
                    </a:lnTo>
                    <a:lnTo>
                      <a:pt x="516" y="10096"/>
                    </a:lnTo>
                    <a:lnTo>
                      <a:pt x="526" y="10089"/>
                    </a:lnTo>
                    <a:lnTo>
                      <a:pt x="536" y="10081"/>
                    </a:lnTo>
                    <a:lnTo>
                      <a:pt x="546" y="10073"/>
                    </a:lnTo>
                    <a:lnTo>
                      <a:pt x="556" y="10066"/>
                    </a:lnTo>
                    <a:lnTo>
                      <a:pt x="567" y="10060"/>
                    </a:lnTo>
                    <a:lnTo>
                      <a:pt x="578" y="10054"/>
                    </a:lnTo>
                    <a:lnTo>
                      <a:pt x="589" y="10049"/>
                    </a:lnTo>
                    <a:lnTo>
                      <a:pt x="601" y="10043"/>
                    </a:lnTo>
                    <a:lnTo>
                      <a:pt x="613" y="10039"/>
                    </a:lnTo>
                    <a:lnTo>
                      <a:pt x="626" y="10035"/>
                    </a:lnTo>
                    <a:lnTo>
                      <a:pt x="638" y="10032"/>
                    </a:lnTo>
                    <a:lnTo>
                      <a:pt x="651" y="10029"/>
                    </a:lnTo>
                    <a:lnTo>
                      <a:pt x="664" y="10027"/>
                    </a:lnTo>
                    <a:lnTo>
                      <a:pt x="678" y="10025"/>
                    </a:lnTo>
                    <a:lnTo>
                      <a:pt x="691" y="10024"/>
                    </a:lnTo>
                    <a:lnTo>
                      <a:pt x="705" y="10024"/>
                    </a:lnTo>
                    <a:close/>
                    <a:moveTo>
                      <a:pt x="705" y="8842"/>
                    </a:moveTo>
                    <a:lnTo>
                      <a:pt x="6629" y="8842"/>
                    </a:lnTo>
                    <a:lnTo>
                      <a:pt x="6642" y="8842"/>
                    </a:lnTo>
                    <a:lnTo>
                      <a:pt x="6655" y="8843"/>
                    </a:lnTo>
                    <a:lnTo>
                      <a:pt x="6669" y="8845"/>
                    </a:lnTo>
                    <a:lnTo>
                      <a:pt x="6682" y="8846"/>
                    </a:lnTo>
                    <a:lnTo>
                      <a:pt x="6695" y="8849"/>
                    </a:lnTo>
                    <a:lnTo>
                      <a:pt x="6708" y="8853"/>
                    </a:lnTo>
                    <a:lnTo>
                      <a:pt x="6720" y="8857"/>
                    </a:lnTo>
                    <a:lnTo>
                      <a:pt x="6732" y="8862"/>
                    </a:lnTo>
                    <a:lnTo>
                      <a:pt x="6744" y="8866"/>
                    </a:lnTo>
                    <a:lnTo>
                      <a:pt x="6755" y="8872"/>
                    </a:lnTo>
                    <a:lnTo>
                      <a:pt x="6766" y="8877"/>
                    </a:lnTo>
                    <a:lnTo>
                      <a:pt x="6777" y="8884"/>
                    </a:lnTo>
                    <a:lnTo>
                      <a:pt x="6789" y="8891"/>
                    </a:lnTo>
                    <a:lnTo>
                      <a:pt x="6799" y="8898"/>
                    </a:lnTo>
                    <a:lnTo>
                      <a:pt x="6809" y="8906"/>
                    </a:lnTo>
                    <a:lnTo>
                      <a:pt x="6817" y="8915"/>
                    </a:lnTo>
                    <a:lnTo>
                      <a:pt x="6826" y="8923"/>
                    </a:lnTo>
                    <a:lnTo>
                      <a:pt x="6834" y="8932"/>
                    </a:lnTo>
                    <a:lnTo>
                      <a:pt x="6843" y="8942"/>
                    </a:lnTo>
                    <a:lnTo>
                      <a:pt x="6850" y="8952"/>
                    </a:lnTo>
                    <a:lnTo>
                      <a:pt x="6857" y="8962"/>
                    </a:lnTo>
                    <a:lnTo>
                      <a:pt x="6863" y="8972"/>
                    </a:lnTo>
                    <a:lnTo>
                      <a:pt x="6870" y="8983"/>
                    </a:lnTo>
                    <a:lnTo>
                      <a:pt x="6875" y="8994"/>
                    </a:lnTo>
                    <a:lnTo>
                      <a:pt x="6879" y="9005"/>
                    </a:lnTo>
                    <a:lnTo>
                      <a:pt x="6884" y="9016"/>
                    </a:lnTo>
                    <a:lnTo>
                      <a:pt x="6887" y="9028"/>
                    </a:lnTo>
                    <a:lnTo>
                      <a:pt x="6891" y="9039"/>
                    </a:lnTo>
                    <a:lnTo>
                      <a:pt x="6893" y="9051"/>
                    </a:lnTo>
                    <a:lnTo>
                      <a:pt x="6894" y="9065"/>
                    </a:lnTo>
                    <a:lnTo>
                      <a:pt x="6895" y="9077"/>
                    </a:lnTo>
                    <a:lnTo>
                      <a:pt x="6896" y="9089"/>
                    </a:lnTo>
                    <a:lnTo>
                      <a:pt x="6896" y="9676"/>
                    </a:lnTo>
                    <a:lnTo>
                      <a:pt x="6895" y="9689"/>
                    </a:lnTo>
                    <a:lnTo>
                      <a:pt x="6894" y="9701"/>
                    </a:lnTo>
                    <a:lnTo>
                      <a:pt x="6893" y="9714"/>
                    </a:lnTo>
                    <a:lnTo>
                      <a:pt x="6891" y="9726"/>
                    </a:lnTo>
                    <a:lnTo>
                      <a:pt x="6887" y="9738"/>
                    </a:lnTo>
                    <a:lnTo>
                      <a:pt x="6884" y="9750"/>
                    </a:lnTo>
                    <a:lnTo>
                      <a:pt x="6879" y="9761"/>
                    </a:lnTo>
                    <a:lnTo>
                      <a:pt x="6875" y="9772"/>
                    </a:lnTo>
                    <a:lnTo>
                      <a:pt x="6870" y="9784"/>
                    </a:lnTo>
                    <a:lnTo>
                      <a:pt x="6863" y="9795"/>
                    </a:lnTo>
                    <a:lnTo>
                      <a:pt x="6857" y="9805"/>
                    </a:lnTo>
                    <a:lnTo>
                      <a:pt x="6850" y="9815"/>
                    </a:lnTo>
                    <a:lnTo>
                      <a:pt x="6843" y="9825"/>
                    </a:lnTo>
                    <a:lnTo>
                      <a:pt x="6834" y="9834"/>
                    </a:lnTo>
                    <a:lnTo>
                      <a:pt x="6826" y="9842"/>
                    </a:lnTo>
                    <a:lnTo>
                      <a:pt x="6817" y="9851"/>
                    </a:lnTo>
                    <a:lnTo>
                      <a:pt x="6809" y="9860"/>
                    </a:lnTo>
                    <a:lnTo>
                      <a:pt x="6799" y="9868"/>
                    </a:lnTo>
                    <a:lnTo>
                      <a:pt x="6789" y="9875"/>
                    </a:lnTo>
                    <a:lnTo>
                      <a:pt x="6777" y="9882"/>
                    </a:lnTo>
                    <a:lnTo>
                      <a:pt x="6766" y="9888"/>
                    </a:lnTo>
                    <a:lnTo>
                      <a:pt x="6755" y="9895"/>
                    </a:lnTo>
                    <a:lnTo>
                      <a:pt x="6744" y="9900"/>
                    </a:lnTo>
                    <a:lnTo>
                      <a:pt x="6732" y="9905"/>
                    </a:lnTo>
                    <a:lnTo>
                      <a:pt x="6720" y="9909"/>
                    </a:lnTo>
                    <a:lnTo>
                      <a:pt x="6708" y="9913"/>
                    </a:lnTo>
                    <a:lnTo>
                      <a:pt x="6695" y="9917"/>
                    </a:lnTo>
                    <a:lnTo>
                      <a:pt x="6682" y="9919"/>
                    </a:lnTo>
                    <a:lnTo>
                      <a:pt x="6669" y="9921"/>
                    </a:lnTo>
                    <a:lnTo>
                      <a:pt x="6655" y="9923"/>
                    </a:lnTo>
                    <a:lnTo>
                      <a:pt x="6642" y="9924"/>
                    </a:lnTo>
                    <a:lnTo>
                      <a:pt x="6629" y="9924"/>
                    </a:lnTo>
                    <a:lnTo>
                      <a:pt x="705" y="9924"/>
                    </a:lnTo>
                    <a:lnTo>
                      <a:pt x="691" y="9924"/>
                    </a:lnTo>
                    <a:lnTo>
                      <a:pt x="678" y="9923"/>
                    </a:lnTo>
                    <a:lnTo>
                      <a:pt x="664" y="9921"/>
                    </a:lnTo>
                    <a:lnTo>
                      <a:pt x="651" y="9919"/>
                    </a:lnTo>
                    <a:lnTo>
                      <a:pt x="638" y="9917"/>
                    </a:lnTo>
                    <a:lnTo>
                      <a:pt x="626" y="9913"/>
                    </a:lnTo>
                    <a:lnTo>
                      <a:pt x="613" y="9909"/>
                    </a:lnTo>
                    <a:lnTo>
                      <a:pt x="601" y="9905"/>
                    </a:lnTo>
                    <a:lnTo>
                      <a:pt x="589" y="9900"/>
                    </a:lnTo>
                    <a:lnTo>
                      <a:pt x="578" y="9895"/>
                    </a:lnTo>
                    <a:lnTo>
                      <a:pt x="567" y="9888"/>
                    </a:lnTo>
                    <a:lnTo>
                      <a:pt x="556" y="9882"/>
                    </a:lnTo>
                    <a:lnTo>
                      <a:pt x="546" y="9875"/>
                    </a:lnTo>
                    <a:lnTo>
                      <a:pt x="536" y="9868"/>
                    </a:lnTo>
                    <a:lnTo>
                      <a:pt x="526" y="9860"/>
                    </a:lnTo>
                    <a:lnTo>
                      <a:pt x="516" y="9851"/>
                    </a:lnTo>
                    <a:lnTo>
                      <a:pt x="507" y="9842"/>
                    </a:lnTo>
                    <a:lnTo>
                      <a:pt x="499" y="9834"/>
                    </a:lnTo>
                    <a:lnTo>
                      <a:pt x="491" y="9825"/>
                    </a:lnTo>
                    <a:lnTo>
                      <a:pt x="484" y="9815"/>
                    </a:lnTo>
                    <a:lnTo>
                      <a:pt x="477" y="9805"/>
                    </a:lnTo>
                    <a:lnTo>
                      <a:pt x="470" y="9795"/>
                    </a:lnTo>
                    <a:lnTo>
                      <a:pt x="464" y="9784"/>
                    </a:lnTo>
                    <a:lnTo>
                      <a:pt x="459" y="9772"/>
                    </a:lnTo>
                    <a:lnTo>
                      <a:pt x="454" y="9761"/>
                    </a:lnTo>
                    <a:lnTo>
                      <a:pt x="450" y="9750"/>
                    </a:lnTo>
                    <a:lnTo>
                      <a:pt x="446" y="9738"/>
                    </a:lnTo>
                    <a:lnTo>
                      <a:pt x="444" y="9726"/>
                    </a:lnTo>
                    <a:lnTo>
                      <a:pt x="440" y="9714"/>
                    </a:lnTo>
                    <a:lnTo>
                      <a:pt x="439" y="9701"/>
                    </a:lnTo>
                    <a:lnTo>
                      <a:pt x="438" y="9689"/>
                    </a:lnTo>
                    <a:lnTo>
                      <a:pt x="438" y="9676"/>
                    </a:lnTo>
                    <a:lnTo>
                      <a:pt x="438" y="9089"/>
                    </a:lnTo>
                    <a:lnTo>
                      <a:pt x="438" y="9077"/>
                    </a:lnTo>
                    <a:lnTo>
                      <a:pt x="439" y="9065"/>
                    </a:lnTo>
                    <a:lnTo>
                      <a:pt x="440" y="9051"/>
                    </a:lnTo>
                    <a:lnTo>
                      <a:pt x="444" y="9039"/>
                    </a:lnTo>
                    <a:lnTo>
                      <a:pt x="446" y="9028"/>
                    </a:lnTo>
                    <a:lnTo>
                      <a:pt x="450" y="9016"/>
                    </a:lnTo>
                    <a:lnTo>
                      <a:pt x="454" y="9005"/>
                    </a:lnTo>
                    <a:lnTo>
                      <a:pt x="459" y="8994"/>
                    </a:lnTo>
                    <a:lnTo>
                      <a:pt x="464" y="8983"/>
                    </a:lnTo>
                    <a:lnTo>
                      <a:pt x="470" y="8972"/>
                    </a:lnTo>
                    <a:lnTo>
                      <a:pt x="477" y="8962"/>
                    </a:lnTo>
                    <a:lnTo>
                      <a:pt x="484" y="8952"/>
                    </a:lnTo>
                    <a:lnTo>
                      <a:pt x="491" y="8942"/>
                    </a:lnTo>
                    <a:lnTo>
                      <a:pt x="499" y="8932"/>
                    </a:lnTo>
                    <a:lnTo>
                      <a:pt x="507" y="8923"/>
                    </a:lnTo>
                    <a:lnTo>
                      <a:pt x="516" y="8915"/>
                    </a:lnTo>
                    <a:lnTo>
                      <a:pt x="526" y="8906"/>
                    </a:lnTo>
                    <a:lnTo>
                      <a:pt x="536" y="8898"/>
                    </a:lnTo>
                    <a:lnTo>
                      <a:pt x="546" y="8891"/>
                    </a:lnTo>
                    <a:lnTo>
                      <a:pt x="556" y="8884"/>
                    </a:lnTo>
                    <a:lnTo>
                      <a:pt x="567" y="8877"/>
                    </a:lnTo>
                    <a:lnTo>
                      <a:pt x="578" y="8872"/>
                    </a:lnTo>
                    <a:lnTo>
                      <a:pt x="589" y="8866"/>
                    </a:lnTo>
                    <a:lnTo>
                      <a:pt x="601" y="8862"/>
                    </a:lnTo>
                    <a:lnTo>
                      <a:pt x="613" y="8857"/>
                    </a:lnTo>
                    <a:lnTo>
                      <a:pt x="626" y="8853"/>
                    </a:lnTo>
                    <a:lnTo>
                      <a:pt x="638" y="8849"/>
                    </a:lnTo>
                    <a:lnTo>
                      <a:pt x="651" y="8846"/>
                    </a:lnTo>
                    <a:lnTo>
                      <a:pt x="664" y="8845"/>
                    </a:lnTo>
                    <a:lnTo>
                      <a:pt x="678" y="8843"/>
                    </a:lnTo>
                    <a:lnTo>
                      <a:pt x="691" y="8842"/>
                    </a:lnTo>
                    <a:lnTo>
                      <a:pt x="705" y="8842"/>
                    </a:lnTo>
                    <a:close/>
                    <a:moveTo>
                      <a:pt x="705" y="7659"/>
                    </a:moveTo>
                    <a:lnTo>
                      <a:pt x="6629" y="7659"/>
                    </a:lnTo>
                    <a:lnTo>
                      <a:pt x="6642" y="7659"/>
                    </a:lnTo>
                    <a:lnTo>
                      <a:pt x="6655" y="7660"/>
                    </a:lnTo>
                    <a:lnTo>
                      <a:pt x="6669" y="7662"/>
                    </a:lnTo>
                    <a:lnTo>
                      <a:pt x="6682" y="7665"/>
                    </a:lnTo>
                    <a:lnTo>
                      <a:pt x="6695" y="7667"/>
                    </a:lnTo>
                    <a:lnTo>
                      <a:pt x="6708" y="7670"/>
                    </a:lnTo>
                    <a:lnTo>
                      <a:pt x="6720" y="7675"/>
                    </a:lnTo>
                    <a:lnTo>
                      <a:pt x="6732" y="7679"/>
                    </a:lnTo>
                    <a:lnTo>
                      <a:pt x="6744" y="7684"/>
                    </a:lnTo>
                    <a:lnTo>
                      <a:pt x="6755" y="7689"/>
                    </a:lnTo>
                    <a:lnTo>
                      <a:pt x="6766" y="7696"/>
                    </a:lnTo>
                    <a:lnTo>
                      <a:pt x="6777" y="7701"/>
                    </a:lnTo>
                    <a:lnTo>
                      <a:pt x="6789" y="7709"/>
                    </a:lnTo>
                    <a:lnTo>
                      <a:pt x="6799" y="7716"/>
                    </a:lnTo>
                    <a:lnTo>
                      <a:pt x="6809" y="7723"/>
                    </a:lnTo>
                    <a:lnTo>
                      <a:pt x="6817" y="7732"/>
                    </a:lnTo>
                    <a:lnTo>
                      <a:pt x="6826" y="7740"/>
                    </a:lnTo>
                    <a:lnTo>
                      <a:pt x="6834" y="7750"/>
                    </a:lnTo>
                    <a:lnTo>
                      <a:pt x="6843" y="7759"/>
                    </a:lnTo>
                    <a:lnTo>
                      <a:pt x="6850" y="7769"/>
                    </a:lnTo>
                    <a:lnTo>
                      <a:pt x="6857" y="7779"/>
                    </a:lnTo>
                    <a:lnTo>
                      <a:pt x="6863" y="7789"/>
                    </a:lnTo>
                    <a:lnTo>
                      <a:pt x="6870" y="7800"/>
                    </a:lnTo>
                    <a:lnTo>
                      <a:pt x="6875" y="7811"/>
                    </a:lnTo>
                    <a:lnTo>
                      <a:pt x="6879" y="7822"/>
                    </a:lnTo>
                    <a:lnTo>
                      <a:pt x="6884" y="7833"/>
                    </a:lnTo>
                    <a:lnTo>
                      <a:pt x="6887" y="7846"/>
                    </a:lnTo>
                    <a:lnTo>
                      <a:pt x="6891" y="7858"/>
                    </a:lnTo>
                    <a:lnTo>
                      <a:pt x="6893" y="7870"/>
                    </a:lnTo>
                    <a:lnTo>
                      <a:pt x="6894" y="7882"/>
                    </a:lnTo>
                    <a:lnTo>
                      <a:pt x="6895" y="7894"/>
                    </a:lnTo>
                    <a:lnTo>
                      <a:pt x="6896" y="7907"/>
                    </a:lnTo>
                    <a:lnTo>
                      <a:pt x="6896" y="8494"/>
                    </a:lnTo>
                    <a:lnTo>
                      <a:pt x="6895" y="8507"/>
                    </a:lnTo>
                    <a:lnTo>
                      <a:pt x="6894" y="8519"/>
                    </a:lnTo>
                    <a:lnTo>
                      <a:pt x="6893" y="8531"/>
                    </a:lnTo>
                    <a:lnTo>
                      <a:pt x="6891" y="8543"/>
                    </a:lnTo>
                    <a:lnTo>
                      <a:pt x="6887" y="8556"/>
                    </a:lnTo>
                    <a:lnTo>
                      <a:pt x="6884" y="8568"/>
                    </a:lnTo>
                    <a:lnTo>
                      <a:pt x="6879" y="8579"/>
                    </a:lnTo>
                    <a:lnTo>
                      <a:pt x="6875" y="8590"/>
                    </a:lnTo>
                    <a:lnTo>
                      <a:pt x="6870" y="8601"/>
                    </a:lnTo>
                    <a:lnTo>
                      <a:pt x="6863" y="8612"/>
                    </a:lnTo>
                    <a:lnTo>
                      <a:pt x="6857" y="8622"/>
                    </a:lnTo>
                    <a:lnTo>
                      <a:pt x="6850" y="8632"/>
                    </a:lnTo>
                    <a:lnTo>
                      <a:pt x="6843" y="8642"/>
                    </a:lnTo>
                    <a:lnTo>
                      <a:pt x="6834" y="8651"/>
                    </a:lnTo>
                    <a:lnTo>
                      <a:pt x="6826" y="8661"/>
                    </a:lnTo>
                    <a:lnTo>
                      <a:pt x="6817" y="8669"/>
                    </a:lnTo>
                    <a:lnTo>
                      <a:pt x="6809" y="8678"/>
                    </a:lnTo>
                    <a:lnTo>
                      <a:pt x="6799" y="8685"/>
                    </a:lnTo>
                    <a:lnTo>
                      <a:pt x="6789" y="8692"/>
                    </a:lnTo>
                    <a:lnTo>
                      <a:pt x="6777" y="8700"/>
                    </a:lnTo>
                    <a:lnTo>
                      <a:pt x="6766" y="8706"/>
                    </a:lnTo>
                    <a:lnTo>
                      <a:pt x="6755" y="8712"/>
                    </a:lnTo>
                    <a:lnTo>
                      <a:pt x="6744" y="8717"/>
                    </a:lnTo>
                    <a:lnTo>
                      <a:pt x="6732" y="8722"/>
                    </a:lnTo>
                    <a:lnTo>
                      <a:pt x="6720" y="8726"/>
                    </a:lnTo>
                    <a:lnTo>
                      <a:pt x="6708" y="8731"/>
                    </a:lnTo>
                    <a:lnTo>
                      <a:pt x="6695" y="8734"/>
                    </a:lnTo>
                    <a:lnTo>
                      <a:pt x="6682" y="8736"/>
                    </a:lnTo>
                    <a:lnTo>
                      <a:pt x="6669" y="8739"/>
                    </a:lnTo>
                    <a:lnTo>
                      <a:pt x="6655" y="8741"/>
                    </a:lnTo>
                    <a:lnTo>
                      <a:pt x="6642" y="8742"/>
                    </a:lnTo>
                    <a:lnTo>
                      <a:pt x="6629" y="8742"/>
                    </a:lnTo>
                    <a:lnTo>
                      <a:pt x="705" y="8742"/>
                    </a:lnTo>
                    <a:lnTo>
                      <a:pt x="691" y="8742"/>
                    </a:lnTo>
                    <a:lnTo>
                      <a:pt x="678" y="8741"/>
                    </a:lnTo>
                    <a:lnTo>
                      <a:pt x="664" y="8739"/>
                    </a:lnTo>
                    <a:lnTo>
                      <a:pt x="651" y="8736"/>
                    </a:lnTo>
                    <a:lnTo>
                      <a:pt x="638" y="8734"/>
                    </a:lnTo>
                    <a:lnTo>
                      <a:pt x="626" y="8731"/>
                    </a:lnTo>
                    <a:lnTo>
                      <a:pt x="613" y="8726"/>
                    </a:lnTo>
                    <a:lnTo>
                      <a:pt x="601" y="8722"/>
                    </a:lnTo>
                    <a:lnTo>
                      <a:pt x="589" y="8717"/>
                    </a:lnTo>
                    <a:lnTo>
                      <a:pt x="578" y="8712"/>
                    </a:lnTo>
                    <a:lnTo>
                      <a:pt x="567" y="8706"/>
                    </a:lnTo>
                    <a:lnTo>
                      <a:pt x="556" y="8700"/>
                    </a:lnTo>
                    <a:lnTo>
                      <a:pt x="546" y="8692"/>
                    </a:lnTo>
                    <a:lnTo>
                      <a:pt x="536" y="8685"/>
                    </a:lnTo>
                    <a:lnTo>
                      <a:pt x="526" y="8678"/>
                    </a:lnTo>
                    <a:lnTo>
                      <a:pt x="516" y="8669"/>
                    </a:lnTo>
                    <a:lnTo>
                      <a:pt x="507" y="8661"/>
                    </a:lnTo>
                    <a:lnTo>
                      <a:pt x="499" y="8651"/>
                    </a:lnTo>
                    <a:lnTo>
                      <a:pt x="491" y="8642"/>
                    </a:lnTo>
                    <a:lnTo>
                      <a:pt x="484" y="8632"/>
                    </a:lnTo>
                    <a:lnTo>
                      <a:pt x="477" y="8622"/>
                    </a:lnTo>
                    <a:lnTo>
                      <a:pt x="470" y="8612"/>
                    </a:lnTo>
                    <a:lnTo>
                      <a:pt x="464" y="8601"/>
                    </a:lnTo>
                    <a:lnTo>
                      <a:pt x="459" y="8590"/>
                    </a:lnTo>
                    <a:lnTo>
                      <a:pt x="454" y="8579"/>
                    </a:lnTo>
                    <a:lnTo>
                      <a:pt x="450" y="8568"/>
                    </a:lnTo>
                    <a:lnTo>
                      <a:pt x="446" y="8556"/>
                    </a:lnTo>
                    <a:lnTo>
                      <a:pt x="444" y="8543"/>
                    </a:lnTo>
                    <a:lnTo>
                      <a:pt x="440" y="8531"/>
                    </a:lnTo>
                    <a:lnTo>
                      <a:pt x="439" y="8519"/>
                    </a:lnTo>
                    <a:lnTo>
                      <a:pt x="438" y="8507"/>
                    </a:lnTo>
                    <a:lnTo>
                      <a:pt x="438" y="8494"/>
                    </a:lnTo>
                    <a:lnTo>
                      <a:pt x="438" y="7907"/>
                    </a:lnTo>
                    <a:lnTo>
                      <a:pt x="438" y="7894"/>
                    </a:lnTo>
                    <a:lnTo>
                      <a:pt x="439" y="7882"/>
                    </a:lnTo>
                    <a:lnTo>
                      <a:pt x="440" y="7870"/>
                    </a:lnTo>
                    <a:lnTo>
                      <a:pt x="444" y="7858"/>
                    </a:lnTo>
                    <a:lnTo>
                      <a:pt x="446" y="7846"/>
                    </a:lnTo>
                    <a:lnTo>
                      <a:pt x="450" y="7833"/>
                    </a:lnTo>
                    <a:lnTo>
                      <a:pt x="454" y="7822"/>
                    </a:lnTo>
                    <a:lnTo>
                      <a:pt x="459" y="7811"/>
                    </a:lnTo>
                    <a:lnTo>
                      <a:pt x="464" y="7800"/>
                    </a:lnTo>
                    <a:lnTo>
                      <a:pt x="470" y="7789"/>
                    </a:lnTo>
                    <a:lnTo>
                      <a:pt x="477" y="7779"/>
                    </a:lnTo>
                    <a:lnTo>
                      <a:pt x="484" y="7769"/>
                    </a:lnTo>
                    <a:lnTo>
                      <a:pt x="491" y="7759"/>
                    </a:lnTo>
                    <a:lnTo>
                      <a:pt x="499" y="7750"/>
                    </a:lnTo>
                    <a:lnTo>
                      <a:pt x="507" y="7740"/>
                    </a:lnTo>
                    <a:lnTo>
                      <a:pt x="516" y="7732"/>
                    </a:lnTo>
                    <a:lnTo>
                      <a:pt x="526" y="7723"/>
                    </a:lnTo>
                    <a:lnTo>
                      <a:pt x="536" y="7716"/>
                    </a:lnTo>
                    <a:lnTo>
                      <a:pt x="546" y="7709"/>
                    </a:lnTo>
                    <a:lnTo>
                      <a:pt x="556" y="7701"/>
                    </a:lnTo>
                    <a:lnTo>
                      <a:pt x="567" y="7696"/>
                    </a:lnTo>
                    <a:lnTo>
                      <a:pt x="578" y="7689"/>
                    </a:lnTo>
                    <a:lnTo>
                      <a:pt x="589" y="7684"/>
                    </a:lnTo>
                    <a:lnTo>
                      <a:pt x="601" y="7679"/>
                    </a:lnTo>
                    <a:lnTo>
                      <a:pt x="613" y="7675"/>
                    </a:lnTo>
                    <a:lnTo>
                      <a:pt x="626" y="7670"/>
                    </a:lnTo>
                    <a:lnTo>
                      <a:pt x="638" y="7667"/>
                    </a:lnTo>
                    <a:lnTo>
                      <a:pt x="651" y="7665"/>
                    </a:lnTo>
                    <a:lnTo>
                      <a:pt x="664" y="7662"/>
                    </a:lnTo>
                    <a:lnTo>
                      <a:pt x="678" y="7660"/>
                    </a:lnTo>
                    <a:lnTo>
                      <a:pt x="691" y="7659"/>
                    </a:lnTo>
                    <a:lnTo>
                      <a:pt x="705" y="7659"/>
                    </a:lnTo>
                    <a:close/>
                    <a:moveTo>
                      <a:pt x="705" y="6477"/>
                    </a:moveTo>
                    <a:lnTo>
                      <a:pt x="6629" y="6477"/>
                    </a:lnTo>
                    <a:lnTo>
                      <a:pt x="6642" y="6477"/>
                    </a:lnTo>
                    <a:lnTo>
                      <a:pt x="6655" y="6478"/>
                    </a:lnTo>
                    <a:lnTo>
                      <a:pt x="6669" y="6480"/>
                    </a:lnTo>
                    <a:lnTo>
                      <a:pt x="6682" y="6482"/>
                    </a:lnTo>
                    <a:lnTo>
                      <a:pt x="6695" y="6484"/>
                    </a:lnTo>
                    <a:lnTo>
                      <a:pt x="6708" y="6488"/>
                    </a:lnTo>
                    <a:lnTo>
                      <a:pt x="6720" y="6492"/>
                    </a:lnTo>
                    <a:lnTo>
                      <a:pt x="6732" y="6497"/>
                    </a:lnTo>
                    <a:lnTo>
                      <a:pt x="6744" y="6501"/>
                    </a:lnTo>
                    <a:lnTo>
                      <a:pt x="6755" y="6506"/>
                    </a:lnTo>
                    <a:lnTo>
                      <a:pt x="6766" y="6513"/>
                    </a:lnTo>
                    <a:lnTo>
                      <a:pt x="6777" y="6519"/>
                    </a:lnTo>
                    <a:lnTo>
                      <a:pt x="6789" y="6526"/>
                    </a:lnTo>
                    <a:lnTo>
                      <a:pt x="6799" y="6533"/>
                    </a:lnTo>
                    <a:lnTo>
                      <a:pt x="6809" y="6541"/>
                    </a:lnTo>
                    <a:lnTo>
                      <a:pt x="6817" y="6550"/>
                    </a:lnTo>
                    <a:lnTo>
                      <a:pt x="6826" y="6559"/>
                    </a:lnTo>
                    <a:lnTo>
                      <a:pt x="6834" y="6568"/>
                    </a:lnTo>
                    <a:lnTo>
                      <a:pt x="6843" y="6576"/>
                    </a:lnTo>
                    <a:lnTo>
                      <a:pt x="6850" y="6586"/>
                    </a:lnTo>
                    <a:lnTo>
                      <a:pt x="6857" y="6596"/>
                    </a:lnTo>
                    <a:lnTo>
                      <a:pt x="6863" y="6606"/>
                    </a:lnTo>
                    <a:lnTo>
                      <a:pt x="6870" y="6617"/>
                    </a:lnTo>
                    <a:lnTo>
                      <a:pt x="6875" y="6629"/>
                    </a:lnTo>
                    <a:lnTo>
                      <a:pt x="6879" y="6640"/>
                    </a:lnTo>
                    <a:lnTo>
                      <a:pt x="6884" y="6651"/>
                    </a:lnTo>
                    <a:lnTo>
                      <a:pt x="6887" y="6663"/>
                    </a:lnTo>
                    <a:lnTo>
                      <a:pt x="6891" y="6675"/>
                    </a:lnTo>
                    <a:lnTo>
                      <a:pt x="6893" y="6687"/>
                    </a:lnTo>
                    <a:lnTo>
                      <a:pt x="6894" y="6700"/>
                    </a:lnTo>
                    <a:lnTo>
                      <a:pt x="6895" y="6712"/>
                    </a:lnTo>
                    <a:lnTo>
                      <a:pt x="6896" y="6725"/>
                    </a:lnTo>
                    <a:lnTo>
                      <a:pt x="6896" y="7312"/>
                    </a:lnTo>
                    <a:lnTo>
                      <a:pt x="6895" y="7324"/>
                    </a:lnTo>
                    <a:lnTo>
                      <a:pt x="6894" y="7336"/>
                    </a:lnTo>
                    <a:lnTo>
                      <a:pt x="6893" y="7350"/>
                    </a:lnTo>
                    <a:lnTo>
                      <a:pt x="6891" y="7362"/>
                    </a:lnTo>
                    <a:lnTo>
                      <a:pt x="6887" y="7373"/>
                    </a:lnTo>
                    <a:lnTo>
                      <a:pt x="6884" y="7385"/>
                    </a:lnTo>
                    <a:lnTo>
                      <a:pt x="6879" y="7396"/>
                    </a:lnTo>
                    <a:lnTo>
                      <a:pt x="6875" y="7407"/>
                    </a:lnTo>
                    <a:lnTo>
                      <a:pt x="6870" y="7418"/>
                    </a:lnTo>
                    <a:lnTo>
                      <a:pt x="6863" y="7429"/>
                    </a:lnTo>
                    <a:lnTo>
                      <a:pt x="6857" y="7439"/>
                    </a:lnTo>
                    <a:lnTo>
                      <a:pt x="6850" y="7449"/>
                    </a:lnTo>
                    <a:lnTo>
                      <a:pt x="6843" y="7459"/>
                    </a:lnTo>
                    <a:lnTo>
                      <a:pt x="6834" y="7469"/>
                    </a:lnTo>
                    <a:lnTo>
                      <a:pt x="6826" y="7478"/>
                    </a:lnTo>
                    <a:lnTo>
                      <a:pt x="6817" y="7486"/>
                    </a:lnTo>
                    <a:lnTo>
                      <a:pt x="6809" y="7495"/>
                    </a:lnTo>
                    <a:lnTo>
                      <a:pt x="6799" y="7503"/>
                    </a:lnTo>
                    <a:lnTo>
                      <a:pt x="6789" y="7510"/>
                    </a:lnTo>
                    <a:lnTo>
                      <a:pt x="6777" y="7517"/>
                    </a:lnTo>
                    <a:lnTo>
                      <a:pt x="6766" y="7524"/>
                    </a:lnTo>
                    <a:lnTo>
                      <a:pt x="6755" y="7529"/>
                    </a:lnTo>
                    <a:lnTo>
                      <a:pt x="6744" y="7535"/>
                    </a:lnTo>
                    <a:lnTo>
                      <a:pt x="6732" y="7539"/>
                    </a:lnTo>
                    <a:lnTo>
                      <a:pt x="6720" y="7544"/>
                    </a:lnTo>
                    <a:lnTo>
                      <a:pt x="6708" y="7548"/>
                    </a:lnTo>
                    <a:lnTo>
                      <a:pt x="6695" y="7552"/>
                    </a:lnTo>
                    <a:lnTo>
                      <a:pt x="6682" y="7554"/>
                    </a:lnTo>
                    <a:lnTo>
                      <a:pt x="6669" y="7556"/>
                    </a:lnTo>
                    <a:lnTo>
                      <a:pt x="6655" y="7558"/>
                    </a:lnTo>
                    <a:lnTo>
                      <a:pt x="6642" y="7559"/>
                    </a:lnTo>
                    <a:lnTo>
                      <a:pt x="6629" y="7559"/>
                    </a:lnTo>
                    <a:lnTo>
                      <a:pt x="705" y="7559"/>
                    </a:lnTo>
                    <a:lnTo>
                      <a:pt x="691" y="7559"/>
                    </a:lnTo>
                    <a:lnTo>
                      <a:pt x="678" y="7558"/>
                    </a:lnTo>
                    <a:lnTo>
                      <a:pt x="664" y="7556"/>
                    </a:lnTo>
                    <a:lnTo>
                      <a:pt x="651" y="7554"/>
                    </a:lnTo>
                    <a:lnTo>
                      <a:pt x="638" y="7552"/>
                    </a:lnTo>
                    <a:lnTo>
                      <a:pt x="626" y="7548"/>
                    </a:lnTo>
                    <a:lnTo>
                      <a:pt x="613" y="7544"/>
                    </a:lnTo>
                    <a:lnTo>
                      <a:pt x="601" y="7539"/>
                    </a:lnTo>
                    <a:lnTo>
                      <a:pt x="589" y="7535"/>
                    </a:lnTo>
                    <a:lnTo>
                      <a:pt x="578" y="7529"/>
                    </a:lnTo>
                    <a:lnTo>
                      <a:pt x="567" y="7524"/>
                    </a:lnTo>
                    <a:lnTo>
                      <a:pt x="556" y="7517"/>
                    </a:lnTo>
                    <a:lnTo>
                      <a:pt x="546" y="7510"/>
                    </a:lnTo>
                    <a:lnTo>
                      <a:pt x="536" y="7503"/>
                    </a:lnTo>
                    <a:lnTo>
                      <a:pt x="526" y="7495"/>
                    </a:lnTo>
                    <a:lnTo>
                      <a:pt x="516" y="7486"/>
                    </a:lnTo>
                    <a:lnTo>
                      <a:pt x="507" y="7478"/>
                    </a:lnTo>
                    <a:lnTo>
                      <a:pt x="499" y="7469"/>
                    </a:lnTo>
                    <a:lnTo>
                      <a:pt x="491" y="7459"/>
                    </a:lnTo>
                    <a:lnTo>
                      <a:pt x="484" y="7449"/>
                    </a:lnTo>
                    <a:lnTo>
                      <a:pt x="477" y="7439"/>
                    </a:lnTo>
                    <a:lnTo>
                      <a:pt x="470" y="7429"/>
                    </a:lnTo>
                    <a:lnTo>
                      <a:pt x="464" y="7418"/>
                    </a:lnTo>
                    <a:lnTo>
                      <a:pt x="459" y="7407"/>
                    </a:lnTo>
                    <a:lnTo>
                      <a:pt x="454" y="7396"/>
                    </a:lnTo>
                    <a:lnTo>
                      <a:pt x="450" y="7385"/>
                    </a:lnTo>
                    <a:lnTo>
                      <a:pt x="446" y="7373"/>
                    </a:lnTo>
                    <a:lnTo>
                      <a:pt x="444" y="7362"/>
                    </a:lnTo>
                    <a:lnTo>
                      <a:pt x="440" y="7350"/>
                    </a:lnTo>
                    <a:lnTo>
                      <a:pt x="439" y="7336"/>
                    </a:lnTo>
                    <a:lnTo>
                      <a:pt x="438" y="7324"/>
                    </a:lnTo>
                    <a:lnTo>
                      <a:pt x="438" y="7312"/>
                    </a:lnTo>
                    <a:lnTo>
                      <a:pt x="438" y="6725"/>
                    </a:lnTo>
                    <a:lnTo>
                      <a:pt x="438" y="6712"/>
                    </a:lnTo>
                    <a:lnTo>
                      <a:pt x="439" y="6700"/>
                    </a:lnTo>
                    <a:lnTo>
                      <a:pt x="440" y="6687"/>
                    </a:lnTo>
                    <a:lnTo>
                      <a:pt x="444" y="6675"/>
                    </a:lnTo>
                    <a:lnTo>
                      <a:pt x="446" y="6663"/>
                    </a:lnTo>
                    <a:lnTo>
                      <a:pt x="450" y="6651"/>
                    </a:lnTo>
                    <a:lnTo>
                      <a:pt x="454" y="6640"/>
                    </a:lnTo>
                    <a:lnTo>
                      <a:pt x="459" y="6629"/>
                    </a:lnTo>
                    <a:lnTo>
                      <a:pt x="464" y="6617"/>
                    </a:lnTo>
                    <a:lnTo>
                      <a:pt x="470" y="6606"/>
                    </a:lnTo>
                    <a:lnTo>
                      <a:pt x="477" y="6596"/>
                    </a:lnTo>
                    <a:lnTo>
                      <a:pt x="484" y="6586"/>
                    </a:lnTo>
                    <a:lnTo>
                      <a:pt x="491" y="6576"/>
                    </a:lnTo>
                    <a:lnTo>
                      <a:pt x="499" y="6568"/>
                    </a:lnTo>
                    <a:lnTo>
                      <a:pt x="507" y="6559"/>
                    </a:lnTo>
                    <a:lnTo>
                      <a:pt x="516" y="6550"/>
                    </a:lnTo>
                    <a:lnTo>
                      <a:pt x="526" y="6541"/>
                    </a:lnTo>
                    <a:lnTo>
                      <a:pt x="536" y="6533"/>
                    </a:lnTo>
                    <a:lnTo>
                      <a:pt x="546" y="6526"/>
                    </a:lnTo>
                    <a:lnTo>
                      <a:pt x="556" y="6519"/>
                    </a:lnTo>
                    <a:lnTo>
                      <a:pt x="567" y="6513"/>
                    </a:lnTo>
                    <a:lnTo>
                      <a:pt x="578" y="6506"/>
                    </a:lnTo>
                    <a:lnTo>
                      <a:pt x="589" y="6501"/>
                    </a:lnTo>
                    <a:lnTo>
                      <a:pt x="601" y="6497"/>
                    </a:lnTo>
                    <a:lnTo>
                      <a:pt x="613" y="6492"/>
                    </a:lnTo>
                    <a:lnTo>
                      <a:pt x="626" y="6488"/>
                    </a:lnTo>
                    <a:lnTo>
                      <a:pt x="638" y="6484"/>
                    </a:lnTo>
                    <a:lnTo>
                      <a:pt x="651" y="6482"/>
                    </a:lnTo>
                    <a:lnTo>
                      <a:pt x="664" y="6480"/>
                    </a:lnTo>
                    <a:lnTo>
                      <a:pt x="678" y="6478"/>
                    </a:lnTo>
                    <a:lnTo>
                      <a:pt x="691" y="6477"/>
                    </a:lnTo>
                    <a:lnTo>
                      <a:pt x="705" y="6477"/>
                    </a:lnTo>
                    <a:close/>
                    <a:moveTo>
                      <a:pt x="705" y="5294"/>
                    </a:moveTo>
                    <a:lnTo>
                      <a:pt x="6629" y="5294"/>
                    </a:lnTo>
                    <a:lnTo>
                      <a:pt x="6642" y="5295"/>
                    </a:lnTo>
                    <a:lnTo>
                      <a:pt x="6655" y="5295"/>
                    </a:lnTo>
                    <a:lnTo>
                      <a:pt x="6669" y="5297"/>
                    </a:lnTo>
                    <a:lnTo>
                      <a:pt x="6682" y="5299"/>
                    </a:lnTo>
                    <a:lnTo>
                      <a:pt x="6695" y="5302"/>
                    </a:lnTo>
                    <a:lnTo>
                      <a:pt x="6708" y="5305"/>
                    </a:lnTo>
                    <a:lnTo>
                      <a:pt x="6720" y="5309"/>
                    </a:lnTo>
                    <a:lnTo>
                      <a:pt x="6732" y="5314"/>
                    </a:lnTo>
                    <a:lnTo>
                      <a:pt x="6744" y="5318"/>
                    </a:lnTo>
                    <a:lnTo>
                      <a:pt x="6755" y="5324"/>
                    </a:lnTo>
                    <a:lnTo>
                      <a:pt x="6766" y="5331"/>
                    </a:lnTo>
                    <a:lnTo>
                      <a:pt x="6777" y="5337"/>
                    </a:lnTo>
                    <a:lnTo>
                      <a:pt x="6789" y="5344"/>
                    </a:lnTo>
                    <a:lnTo>
                      <a:pt x="6799" y="5351"/>
                    </a:lnTo>
                    <a:lnTo>
                      <a:pt x="6809" y="5358"/>
                    </a:lnTo>
                    <a:lnTo>
                      <a:pt x="6817" y="5367"/>
                    </a:lnTo>
                    <a:lnTo>
                      <a:pt x="6826" y="5376"/>
                    </a:lnTo>
                    <a:lnTo>
                      <a:pt x="6834" y="5385"/>
                    </a:lnTo>
                    <a:lnTo>
                      <a:pt x="6843" y="5394"/>
                    </a:lnTo>
                    <a:lnTo>
                      <a:pt x="6850" y="5404"/>
                    </a:lnTo>
                    <a:lnTo>
                      <a:pt x="6857" y="5414"/>
                    </a:lnTo>
                    <a:lnTo>
                      <a:pt x="6863" y="5424"/>
                    </a:lnTo>
                    <a:lnTo>
                      <a:pt x="6870" y="5435"/>
                    </a:lnTo>
                    <a:lnTo>
                      <a:pt x="6875" y="5446"/>
                    </a:lnTo>
                    <a:lnTo>
                      <a:pt x="6879" y="5457"/>
                    </a:lnTo>
                    <a:lnTo>
                      <a:pt x="6884" y="5468"/>
                    </a:lnTo>
                    <a:lnTo>
                      <a:pt x="6887" y="5480"/>
                    </a:lnTo>
                    <a:lnTo>
                      <a:pt x="6891" y="5493"/>
                    </a:lnTo>
                    <a:lnTo>
                      <a:pt x="6893" y="5505"/>
                    </a:lnTo>
                    <a:lnTo>
                      <a:pt x="6894" y="5517"/>
                    </a:lnTo>
                    <a:lnTo>
                      <a:pt x="6895" y="5529"/>
                    </a:lnTo>
                    <a:lnTo>
                      <a:pt x="6896" y="5542"/>
                    </a:lnTo>
                    <a:lnTo>
                      <a:pt x="6896" y="6129"/>
                    </a:lnTo>
                    <a:lnTo>
                      <a:pt x="6895" y="6142"/>
                    </a:lnTo>
                    <a:lnTo>
                      <a:pt x="6894" y="6155"/>
                    </a:lnTo>
                    <a:lnTo>
                      <a:pt x="6893" y="6167"/>
                    </a:lnTo>
                    <a:lnTo>
                      <a:pt x="6891" y="6179"/>
                    </a:lnTo>
                    <a:lnTo>
                      <a:pt x="6887" y="6190"/>
                    </a:lnTo>
                    <a:lnTo>
                      <a:pt x="6884" y="6203"/>
                    </a:lnTo>
                    <a:lnTo>
                      <a:pt x="6879" y="6214"/>
                    </a:lnTo>
                    <a:lnTo>
                      <a:pt x="6875" y="6226"/>
                    </a:lnTo>
                    <a:lnTo>
                      <a:pt x="6870" y="6236"/>
                    </a:lnTo>
                    <a:lnTo>
                      <a:pt x="6863" y="6247"/>
                    </a:lnTo>
                    <a:lnTo>
                      <a:pt x="6857" y="6257"/>
                    </a:lnTo>
                    <a:lnTo>
                      <a:pt x="6850" y="6267"/>
                    </a:lnTo>
                    <a:lnTo>
                      <a:pt x="6843" y="6277"/>
                    </a:lnTo>
                    <a:lnTo>
                      <a:pt x="6834" y="6287"/>
                    </a:lnTo>
                    <a:lnTo>
                      <a:pt x="6826" y="6296"/>
                    </a:lnTo>
                    <a:lnTo>
                      <a:pt x="6817" y="6305"/>
                    </a:lnTo>
                    <a:lnTo>
                      <a:pt x="6809" y="6312"/>
                    </a:lnTo>
                    <a:lnTo>
                      <a:pt x="6799" y="6320"/>
                    </a:lnTo>
                    <a:lnTo>
                      <a:pt x="6789" y="6328"/>
                    </a:lnTo>
                    <a:lnTo>
                      <a:pt x="6777" y="6335"/>
                    </a:lnTo>
                    <a:lnTo>
                      <a:pt x="6766" y="6341"/>
                    </a:lnTo>
                    <a:lnTo>
                      <a:pt x="6755" y="6347"/>
                    </a:lnTo>
                    <a:lnTo>
                      <a:pt x="6744" y="6352"/>
                    </a:lnTo>
                    <a:lnTo>
                      <a:pt x="6732" y="6358"/>
                    </a:lnTo>
                    <a:lnTo>
                      <a:pt x="6720" y="6362"/>
                    </a:lnTo>
                    <a:lnTo>
                      <a:pt x="6708" y="6366"/>
                    </a:lnTo>
                    <a:lnTo>
                      <a:pt x="6695" y="6369"/>
                    </a:lnTo>
                    <a:lnTo>
                      <a:pt x="6682" y="6372"/>
                    </a:lnTo>
                    <a:lnTo>
                      <a:pt x="6669" y="6374"/>
                    </a:lnTo>
                    <a:lnTo>
                      <a:pt x="6655" y="6376"/>
                    </a:lnTo>
                    <a:lnTo>
                      <a:pt x="6642" y="6377"/>
                    </a:lnTo>
                    <a:lnTo>
                      <a:pt x="6629" y="6377"/>
                    </a:lnTo>
                    <a:lnTo>
                      <a:pt x="705" y="6377"/>
                    </a:lnTo>
                    <a:lnTo>
                      <a:pt x="691" y="6377"/>
                    </a:lnTo>
                    <a:lnTo>
                      <a:pt x="678" y="6376"/>
                    </a:lnTo>
                    <a:lnTo>
                      <a:pt x="664" y="6374"/>
                    </a:lnTo>
                    <a:lnTo>
                      <a:pt x="651" y="6372"/>
                    </a:lnTo>
                    <a:lnTo>
                      <a:pt x="638" y="6369"/>
                    </a:lnTo>
                    <a:lnTo>
                      <a:pt x="626" y="6366"/>
                    </a:lnTo>
                    <a:lnTo>
                      <a:pt x="613" y="6362"/>
                    </a:lnTo>
                    <a:lnTo>
                      <a:pt x="601" y="6358"/>
                    </a:lnTo>
                    <a:lnTo>
                      <a:pt x="589" y="6352"/>
                    </a:lnTo>
                    <a:lnTo>
                      <a:pt x="578" y="6347"/>
                    </a:lnTo>
                    <a:lnTo>
                      <a:pt x="567" y="6341"/>
                    </a:lnTo>
                    <a:lnTo>
                      <a:pt x="556" y="6335"/>
                    </a:lnTo>
                    <a:lnTo>
                      <a:pt x="546" y="6328"/>
                    </a:lnTo>
                    <a:lnTo>
                      <a:pt x="536" y="6320"/>
                    </a:lnTo>
                    <a:lnTo>
                      <a:pt x="526" y="6312"/>
                    </a:lnTo>
                    <a:lnTo>
                      <a:pt x="516" y="6305"/>
                    </a:lnTo>
                    <a:lnTo>
                      <a:pt x="507" y="6296"/>
                    </a:lnTo>
                    <a:lnTo>
                      <a:pt x="499" y="6287"/>
                    </a:lnTo>
                    <a:lnTo>
                      <a:pt x="491" y="6277"/>
                    </a:lnTo>
                    <a:lnTo>
                      <a:pt x="484" y="6267"/>
                    </a:lnTo>
                    <a:lnTo>
                      <a:pt x="477" y="6257"/>
                    </a:lnTo>
                    <a:lnTo>
                      <a:pt x="470" y="6247"/>
                    </a:lnTo>
                    <a:lnTo>
                      <a:pt x="464" y="6236"/>
                    </a:lnTo>
                    <a:lnTo>
                      <a:pt x="459" y="6226"/>
                    </a:lnTo>
                    <a:lnTo>
                      <a:pt x="454" y="6214"/>
                    </a:lnTo>
                    <a:lnTo>
                      <a:pt x="450" y="6203"/>
                    </a:lnTo>
                    <a:lnTo>
                      <a:pt x="446" y="6190"/>
                    </a:lnTo>
                    <a:lnTo>
                      <a:pt x="444" y="6179"/>
                    </a:lnTo>
                    <a:lnTo>
                      <a:pt x="440" y="6167"/>
                    </a:lnTo>
                    <a:lnTo>
                      <a:pt x="439" y="6155"/>
                    </a:lnTo>
                    <a:lnTo>
                      <a:pt x="438" y="6142"/>
                    </a:lnTo>
                    <a:lnTo>
                      <a:pt x="438" y="6129"/>
                    </a:lnTo>
                    <a:lnTo>
                      <a:pt x="438" y="5542"/>
                    </a:lnTo>
                    <a:lnTo>
                      <a:pt x="438" y="5529"/>
                    </a:lnTo>
                    <a:lnTo>
                      <a:pt x="439" y="5517"/>
                    </a:lnTo>
                    <a:lnTo>
                      <a:pt x="440" y="5505"/>
                    </a:lnTo>
                    <a:lnTo>
                      <a:pt x="444" y="5493"/>
                    </a:lnTo>
                    <a:lnTo>
                      <a:pt x="446" y="5480"/>
                    </a:lnTo>
                    <a:lnTo>
                      <a:pt x="450" y="5468"/>
                    </a:lnTo>
                    <a:lnTo>
                      <a:pt x="454" y="5457"/>
                    </a:lnTo>
                    <a:lnTo>
                      <a:pt x="459" y="5446"/>
                    </a:lnTo>
                    <a:lnTo>
                      <a:pt x="464" y="5435"/>
                    </a:lnTo>
                    <a:lnTo>
                      <a:pt x="470" y="5424"/>
                    </a:lnTo>
                    <a:lnTo>
                      <a:pt x="477" y="5414"/>
                    </a:lnTo>
                    <a:lnTo>
                      <a:pt x="484" y="5404"/>
                    </a:lnTo>
                    <a:lnTo>
                      <a:pt x="491" y="5394"/>
                    </a:lnTo>
                    <a:lnTo>
                      <a:pt x="499" y="5385"/>
                    </a:lnTo>
                    <a:lnTo>
                      <a:pt x="507" y="5376"/>
                    </a:lnTo>
                    <a:lnTo>
                      <a:pt x="516" y="5367"/>
                    </a:lnTo>
                    <a:lnTo>
                      <a:pt x="526" y="5358"/>
                    </a:lnTo>
                    <a:lnTo>
                      <a:pt x="536" y="5351"/>
                    </a:lnTo>
                    <a:lnTo>
                      <a:pt x="546" y="5344"/>
                    </a:lnTo>
                    <a:lnTo>
                      <a:pt x="556" y="5337"/>
                    </a:lnTo>
                    <a:lnTo>
                      <a:pt x="567" y="5331"/>
                    </a:lnTo>
                    <a:lnTo>
                      <a:pt x="578" y="5324"/>
                    </a:lnTo>
                    <a:lnTo>
                      <a:pt x="589" y="5318"/>
                    </a:lnTo>
                    <a:lnTo>
                      <a:pt x="601" y="5314"/>
                    </a:lnTo>
                    <a:lnTo>
                      <a:pt x="613" y="5309"/>
                    </a:lnTo>
                    <a:lnTo>
                      <a:pt x="626" y="5305"/>
                    </a:lnTo>
                    <a:lnTo>
                      <a:pt x="638" y="5302"/>
                    </a:lnTo>
                    <a:lnTo>
                      <a:pt x="651" y="5299"/>
                    </a:lnTo>
                    <a:lnTo>
                      <a:pt x="664" y="5297"/>
                    </a:lnTo>
                    <a:lnTo>
                      <a:pt x="678" y="5295"/>
                    </a:lnTo>
                    <a:lnTo>
                      <a:pt x="691" y="5295"/>
                    </a:lnTo>
                    <a:lnTo>
                      <a:pt x="705" y="5294"/>
                    </a:lnTo>
                    <a:close/>
                    <a:moveTo>
                      <a:pt x="705" y="4111"/>
                    </a:moveTo>
                    <a:lnTo>
                      <a:pt x="6629" y="4111"/>
                    </a:lnTo>
                    <a:lnTo>
                      <a:pt x="6642" y="4112"/>
                    </a:lnTo>
                    <a:lnTo>
                      <a:pt x="6655" y="4112"/>
                    </a:lnTo>
                    <a:lnTo>
                      <a:pt x="6669" y="4115"/>
                    </a:lnTo>
                    <a:lnTo>
                      <a:pt x="6682" y="4117"/>
                    </a:lnTo>
                    <a:lnTo>
                      <a:pt x="6695" y="4119"/>
                    </a:lnTo>
                    <a:lnTo>
                      <a:pt x="6708" y="4122"/>
                    </a:lnTo>
                    <a:lnTo>
                      <a:pt x="6720" y="4127"/>
                    </a:lnTo>
                    <a:lnTo>
                      <a:pt x="6732" y="4131"/>
                    </a:lnTo>
                    <a:lnTo>
                      <a:pt x="6744" y="4136"/>
                    </a:lnTo>
                    <a:lnTo>
                      <a:pt x="6755" y="4141"/>
                    </a:lnTo>
                    <a:lnTo>
                      <a:pt x="6766" y="4148"/>
                    </a:lnTo>
                    <a:lnTo>
                      <a:pt x="6777" y="4155"/>
                    </a:lnTo>
                    <a:lnTo>
                      <a:pt x="6789" y="4161"/>
                    </a:lnTo>
                    <a:lnTo>
                      <a:pt x="6799" y="4169"/>
                    </a:lnTo>
                    <a:lnTo>
                      <a:pt x="6809" y="4177"/>
                    </a:lnTo>
                    <a:lnTo>
                      <a:pt x="6817" y="4185"/>
                    </a:lnTo>
                    <a:lnTo>
                      <a:pt x="6826" y="4193"/>
                    </a:lnTo>
                    <a:lnTo>
                      <a:pt x="6834" y="4202"/>
                    </a:lnTo>
                    <a:lnTo>
                      <a:pt x="6843" y="4211"/>
                    </a:lnTo>
                    <a:lnTo>
                      <a:pt x="6850" y="4221"/>
                    </a:lnTo>
                    <a:lnTo>
                      <a:pt x="6857" y="4231"/>
                    </a:lnTo>
                    <a:lnTo>
                      <a:pt x="6863" y="4241"/>
                    </a:lnTo>
                    <a:lnTo>
                      <a:pt x="6870" y="4252"/>
                    </a:lnTo>
                    <a:lnTo>
                      <a:pt x="6875" y="4263"/>
                    </a:lnTo>
                    <a:lnTo>
                      <a:pt x="6879" y="4274"/>
                    </a:lnTo>
                    <a:lnTo>
                      <a:pt x="6884" y="4287"/>
                    </a:lnTo>
                    <a:lnTo>
                      <a:pt x="6887" y="4298"/>
                    </a:lnTo>
                    <a:lnTo>
                      <a:pt x="6891" y="4310"/>
                    </a:lnTo>
                    <a:lnTo>
                      <a:pt x="6893" y="4322"/>
                    </a:lnTo>
                    <a:lnTo>
                      <a:pt x="6894" y="4334"/>
                    </a:lnTo>
                    <a:lnTo>
                      <a:pt x="6895" y="4347"/>
                    </a:lnTo>
                    <a:lnTo>
                      <a:pt x="6896" y="4360"/>
                    </a:lnTo>
                    <a:lnTo>
                      <a:pt x="6896" y="4947"/>
                    </a:lnTo>
                    <a:lnTo>
                      <a:pt x="6895" y="4959"/>
                    </a:lnTo>
                    <a:lnTo>
                      <a:pt x="6894" y="4972"/>
                    </a:lnTo>
                    <a:lnTo>
                      <a:pt x="6893" y="4984"/>
                    </a:lnTo>
                    <a:lnTo>
                      <a:pt x="6891" y="4997"/>
                    </a:lnTo>
                    <a:lnTo>
                      <a:pt x="6887" y="5009"/>
                    </a:lnTo>
                    <a:lnTo>
                      <a:pt x="6884" y="5020"/>
                    </a:lnTo>
                    <a:lnTo>
                      <a:pt x="6879" y="5031"/>
                    </a:lnTo>
                    <a:lnTo>
                      <a:pt x="6875" y="5043"/>
                    </a:lnTo>
                    <a:lnTo>
                      <a:pt x="6870" y="5054"/>
                    </a:lnTo>
                    <a:lnTo>
                      <a:pt x="6863" y="5064"/>
                    </a:lnTo>
                    <a:lnTo>
                      <a:pt x="6857" y="5074"/>
                    </a:lnTo>
                    <a:lnTo>
                      <a:pt x="6850" y="5085"/>
                    </a:lnTo>
                    <a:lnTo>
                      <a:pt x="6843" y="5094"/>
                    </a:lnTo>
                    <a:lnTo>
                      <a:pt x="6834" y="5104"/>
                    </a:lnTo>
                    <a:lnTo>
                      <a:pt x="6826" y="5113"/>
                    </a:lnTo>
                    <a:lnTo>
                      <a:pt x="6817" y="5122"/>
                    </a:lnTo>
                    <a:lnTo>
                      <a:pt x="6809" y="5130"/>
                    </a:lnTo>
                    <a:lnTo>
                      <a:pt x="6799" y="5138"/>
                    </a:lnTo>
                    <a:lnTo>
                      <a:pt x="6789" y="5145"/>
                    </a:lnTo>
                    <a:lnTo>
                      <a:pt x="6777" y="5152"/>
                    </a:lnTo>
                    <a:lnTo>
                      <a:pt x="6766" y="5159"/>
                    </a:lnTo>
                    <a:lnTo>
                      <a:pt x="6755" y="5164"/>
                    </a:lnTo>
                    <a:lnTo>
                      <a:pt x="6744" y="5170"/>
                    </a:lnTo>
                    <a:lnTo>
                      <a:pt x="6732" y="5175"/>
                    </a:lnTo>
                    <a:lnTo>
                      <a:pt x="6720" y="5180"/>
                    </a:lnTo>
                    <a:lnTo>
                      <a:pt x="6708" y="5183"/>
                    </a:lnTo>
                    <a:lnTo>
                      <a:pt x="6695" y="5186"/>
                    </a:lnTo>
                    <a:lnTo>
                      <a:pt x="6682" y="5190"/>
                    </a:lnTo>
                    <a:lnTo>
                      <a:pt x="6669" y="5192"/>
                    </a:lnTo>
                    <a:lnTo>
                      <a:pt x="6655" y="5193"/>
                    </a:lnTo>
                    <a:lnTo>
                      <a:pt x="6642" y="5194"/>
                    </a:lnTo>
                    <a:lnTo>
                      <a:pt x="6629" y="5194"/>
                    </a:lnTo>
                    <a:lnTo>
                      <a:pt x="705" y="5194"/>
                    </a:lnTo>
                    <a:lnTo>
                      <a:pt x="691" y="5194"/>
                    </a:lnTo>
                    <a:lnTo>
                      <a:pt x="678" y="5193"/>
                    </a:lnTo>
                    <a:lnTo>
                      <a:pt x="664" y="5192"/>
                    </a:lnTo>
                    <a:lnTo>
                      <a:pt x="651" y="5190"/>
                    </a:lnTo>
                    <a:lnTo>
                      <a:pt x="638" y="5186"/>
                    </a:lnTo>
                    <a:lnTo>
                      <a:pt x="626" y="5183"/>
                    </a:lnTo>
                    <a:lnTo>
                      <a:pt x="613" y="5180"/>
                    </a:lnTo>
                    <a:lnTo>
                      <a:pt x="601" y="5175"/>
                    </a:lnTo>
                    <a:lnTo>
                      <a:pt x="589" y="5170"/>
                    </a:lnTo>
                    <a:lnTo>
                      <a:pt x="578" y="5164"/>
                    </a:lnTo>
                    <a:lnTo>
                      <a:pt x="567" y="5159"/>
                    </a:lnTo>
                    <a:lnTo>
                      <a:pt x="556" y="5152"/>
                    </a:lnTo>
                    <a:lnTo>
                      <a:pt x="546" y="5145"/>
                    </a:lnTo>
                    <a:lnTo>
                      <a:pt x="536" y="5138"/>
                    </a:lnTo>
                    <a:lnTo>
                      <a:pt x="526" y="5130"/>
                    </a:lnTo>
                    <a:lnTo>
                      <a:pt x="516" y="5122"/>
                    </a:lnTo>
                    <a:lnTo>
                      <a:pt x="507" y="5113"/>
                    </a:lnTo>
                    <a:lnTo>
                      <a:pt x="499" y="5104"/>
                    </a:lnTo>
                    <a:lnTo>
                      <a:pt x="491" y="5094"/>
                    </a:lnTo>
                    <a:lnTo>
                      <a:pt x="484" y="5085"/>
                    </a:lnTo>
                    <a:lnTo>
                      <a:pt x="477" y="5074"/>
                    </a:lnTo>
                    <a:lnTo>
                      <a:pt x="470" y="5064"/>
                    </a:lnTo>
                    <a:lnTo>
                      <a:pt x="464" y="5054"/>
                    </a:lnTo>
                    <a:lnTo>
                      <a:pt x="459" y="5043"/>
                    </a:lnTo>
                    <a:lnTo>
                      <a:pt x="454" y="5031"/>
                    </a:lnTo>
                    <a:lnTo>
                      <a:pt x="450" y="5020"/>
                    </a:lnTo>
                    <a:lnTo>
                      <a:pt x="446" y="5009"/>
                    </a:lnTo>
                    <a:lnTo>
                      <a:pt x="444" y="4997"/>
                    </a:lnTo>
                    <a:lnTo>
                      <a:pt x="440" y="4984"/>
                    </a:lnTo>
                    <a:lnTo>
                      <a:pt x="439" y="4972"/>
                    </a:lnTo>
                    <a:lnTo>
                      <a:pt x="438" y="4959"/>
                    </a:lnTo>
                    <a:lnTo>
                      <a:pt x="438" y="4947"/>
                    </a:lnTo>
                    <a:lnTo>
                      <a:pt x="438" y="4360"/>
                    </a:lnTo>
                    <a:lnTo>
                      <a:pt x="438" y="4347"/>
                    </a:lnTo>
                    <a:lnTo>
                      <a:pt x="439" y="4334"/>
                    </a:lnTo>
                    <a:lnTo>
                      <a:pt x="440" y="4322"/>
                    </a:lnTo>
                    <a:lnTo>
                      <a:pt x="444" y="4310"/>
                    </a:lnTo>
                    <a:lnTo>
                      <a:pt x="446" y="4298"/>
                    </a:lnTo>
                    <a:lnTo>
                      <a:pt x="450" y="4287"/>
                    </a:lnTo>
                    <a:lnTo>
                      <a:pt x="454" y="4274"/>
                    </a:lnTo>
                    <a:lnTo>
                      <a:pt x="459" y="4263"/>
                    </a:lnTo>
                    <a:lnTo>
                      <a:pt x="464" y="4252"/>
                    </a:lnTo>
                    <a:lnTo>
                      <a:pt x="470" y="4241"/>
                    </a:lnTo>
                    <a:lnTo>
                      <a:pt x="477" y="4231"/>
                    </a:lnTo>
                    <a:lnTo>
                      <a:pt x="484" y="4221"/>
                    </a:lnTo>
                    <a:lnTo>
                      <a:pt x="491" y="4211"/>
                    </a:lnTo>
                    <a:lnTo>
                      <a:pt x="499" y="4202"/>
                    </a:lnTo>
                    <a:lnTo>
                      <a:pt x="507" y="4193"/>
                    </a:lnTo>
                    <a:lnTo>
                      <a:pt x="516" y="4185"/>
                    </a:lnTo>
                    <a:lnTo>
                      <a:pt x="526" y="4177"/>
                    </a:lnTo>
                    <a:lnTo>
                      <a:pt x="536" y="4169"/>
                    </a:lnTo>
                    <a:lnTo>
                      <a:pt x="546" y="4161"/>
                    </a:lnTo>
                    <a:lnTo>
                      <a:pt x="556" y="4155"/>
                    </a:lnTo>
                    <a:lnTo>
                      <a:pt x="567" y="4148"/>
                    </a:lnTo>
                    <a:lnTo>
                      <a:pt x="578" y="4141"/>
                    </a:lnTo>
                    <a:lnTo>
                      <a:pt x="589" y="4136"/>
                    </a:lnTo>
                    <a:lnTo>
                      <a:pt x="601" y="4131"/>
                    </a:lnTo>
                    <a:lnTo>
                      <a:pt x="613" y="4127"/>
                    </a:lnTo>
                    <a:lnTo>
                      <a:pt x="626" y="4122"/>
                    </a:lnTo>
                    <a:lnTo>
                      <a:pt x="638" y="4119"/>
                    </a:lnTo>
                    <a:lnTo>
                      <a:pt x="651" y="4117"/>
                    </a:lnTo>
                    <a:lnTo>
                      <a:pt x="664" y="4115"/>
                    </a:lnTo>
                    <a:lnTo>
                      <a:pt x="678" y="4112"/>
                    </a:lnTo>
                    <a:lnTo>
                      <a:pt x="691" y="4112"/>
                    </a:lnTo>
                    <a:lnTo>
                      <a:pt x="705" y="4111"/>
                    </a:lnTo>
                    <a:close/>
                    <a:moveTo>
                      <a:pt x="3677" y="13159"/>
                    </a:moveTo>
                    <a:lnTo>
                      <a:pt x="3706" y="13159"/>
                    </a:lnTo>
                    <a:lnTo>
                      <a:pt x="3735" y="13162"/>
                    </a:lnTo>
                    <a:lnTo>
                      <a:pt x="3763" y="13165"/>
                    </a:lnTo>
                    <a:lnTo>
                      <a:pt x="3789" y="13171"/>
                    </a:lnTo>
                    <a:lnTo>
                      <a:pt x="3816" y="13176"/>
                    </a:lnTo>
                    <a:lnTo>
                      <a:pt x="3842" y="13184"/>
                    </a:lnTo>
                    <a:lnTo>
                      <a:pt x="3868" y="13193"/>
                    </a:lnTo>
                    <a:lnTo>
                      <a:pt x="3893" y="13203"/>
                    </a:lnTo>
                    <a:lnTo>
                      <a:pt x="3918" y="13214"/>
                    </a:lnTo>
                    <a:lnTo>
                      <a:pt x="3942" y="13226"/>
                    </a:lnTo>
                    <a:lnTo>
                      <a:pt x="3965" y="13239"/>
                    </a:lnTo>
                    <a:lnTo>
                      <a:pt x="3988" y="13254"/>
                    </a:lnTo>
                    <a:lnTo>
                      <a:pt x="4010" y="13269"/>
                    </a:lnTo>
                    <a:lnTo>
                      <a:pt x="4031" y="13286"/>
                    </a:lnTo>
                    <a:lnTo>
                      <a:pt x="4051" y="13304"/>
                    </a:lnTo>
                    <a:lnTo>
                      <a:pt x="4070" y="13322"/>
                    </a:lnTo>
                    <a:lnTo>
                      <a:pt x="4089" y="13341"/>
                    </a:lnTo>
                    <a:lnTo>
                      <a:pt x="4106" y="13361"/>
                    </a:lnTo>
                    <a:lnTo>
                      <a:pt x="4123" y="13382"/>
                    </a:lnTo>
                    <a:lnTo>
                      <a:pt x="4138" y="13405"/>
                    </a:lnTo>
                    <a:lnTo>
                      <a:pt x="4153" y="13427"/>
                    </a:lnTo>
                    <a:lnTo>
                      <a:pt x="4166" y="13450"/>
                    </a:lnTo>
                    <a:lnTo>
                      <a:pt x="4178" y="13474"/>
                    </a:lnTo>
                    <a:lnTo>
                      <a:pt x="4189" y="13499"/>
                    </a:lnTo>
                    <a:lnTo>
                      <a:pt x="4199" y="13524"/>
                    </a:lnTo>
                    <a:lnTo>
                      <a:pt x="4208" y="13550"/>
                    </a:lnTo>
                    <a:lnTo>
                      <a:pt x="4216" y="13577"/>
                    </a:lnTo>
                    <a:lnTo>
                      <a:pt x="4222" y="13603"/>
                    </a:lnTo>
                    <a:lnTo>
                      <a:pt x="4227" y="13630"/>
                    </a:lnTo>
                    <a:lnTo>
                      <a:pt x="4230" y="13658"/>
                    </a:lnTo>
                    <a:lnTo>
                      <a:pt x="4233" y="13686"/>
                    </a:lnTo>
                    <a:lnTo>
                      <a:pt x="4233" y="13715"/>
                    </a:lnTo>
                    <a:lnTo>
                      <a:pt x="4233" y="13743"/>
                    </a:lnTo>
                    <a:lnTo>
                      <a:pt x="4230" y="13772"/>
                    </a:lnTo>
                    <a:lnTo>
                      <a:pt x="4227" y="13800"/>
                    </a:lnTo>
                    <a:lnTo>
                      <a:pt x="4222" y="13826"/>
                    </a:lnTo>
                    <a:lnTo>
                      <a:pt x="4216" y="13854"/>
                    </a:lnTo>
                    <a:lnTo>
                      <a:pt x="4208" y="13879"/>
                    </a:lnTo>
                    <a:lnTo>
                      <a:pt x="4199" y="13905"/>
                    </a:lnTo>
                    <a:lnTo>
                      <a:pt x="4189" y="13930"/>
                    </a:lnTo>
                    <a:lnTo>
                      <a:pt x="4178" y="13955"/>
                    </a:lnTo>
                    <a:lnTo>
                      <a:pt x="4166" y="13979"/>
                    </a:lnTo>
                    <a:lnTo>
                      <a:pt x="4153" y="14003"/>
                    </a:lnTo>
                    <a:lnTo>
                      <a:pt x="4138" y="14025"/>
                    </a:lnTo>
                    <a:lnTo>
                      <a:pt x="4123" y="14047"/>
                    </a:lnTo>
                    <a:lnTo>
                      <a:pt x="4106" y="14068"/>
                    </a:lnTo>
                    <a:lnTo>
                      <a:pt x="4089" y="14088"/>
                    </a:lnTo>
                    <a:lnTo>
                      <a:pt x="4070" y="14107"/>
                    </a:lnTo>
                    <a:lnTo>
                      <a:pt x="4051" y="14126"/>
                    </a:lnTo>
                    <a:lnTo>
                      <a:pt x="4031" y="14143"/>
                    </a:lnTo>
                    <a:lnTo>
                      <a:pt x="4010" y="14160"/>
                    </a:lnTo>
                    <a:lnTo>
                      <a:pt x="3988" y="14176"/>
                    </a:lnTo>
                    <a:lnTo>
                      <a:pt x="3965" y="14190"/>
                    </a:lnTo>
                    <a:lnTo>
                      <a:pt x="3942" y="14203"/>
                    </a:lnTo>
                    <a:lnTo>
                      <a:pt x="3918" y="14216"/>
                    </a:lnTo>
                    <a:lnTo>
                      <a:pt x="3893" y="14227"/>
                    </a:lnTo>
                    <a:lnTo>
                      <a:pt x="3868" y="14237"/>
                    </a:lnTo>
                    <a:lnTo>
                      <a:pt x="3842" y="14245"/>
                    </a:lnTo>
                    <a:lnTo>
                      <a:pt x="3816" y="14253"/>
                    </a:lnTo>
                    <a:lnTo>
                      <a:pt x="3789" y="14259"/>
                    </a:lnTo>
                    <a:lnTo>
                      <a:pt x="3763" y="14264"/>
                    </a:lnTo>
                    <a:lnTo>
                      <a:pt x="3735" y="14268"/>
                    </a:lnTo>
                    <a:lnTo>
                      <a:pt x="3706" y="14270"/>
                    </a:lnTo>
                    <a:lnTo>
                      <a:pt x="3677" y="14270"/>
                    </a:lnTo>
                    <a:lnTo>
                      <a:pt x="3649" y="14270"/>
                    </a:lnTo>
                    <a:lnTo>
                      <a:pt x="3621" y="14268"/>
                    </a:lnTo>
                    <a:lnTo>
                      <a:pt x="3593" y="14264"/>
                    </a:lnTo>
                    <a:lnTo>
                      <a:pt x="3566" y="14259"/>
                    </a:lnTo>
                    <a:lnTo>
                      <a:pt x="3539" y="14253"/>
                    </a:lnTo>
                    <a:lnTo>
                      <a:pt x="3513" y="14245"/>
                    </a:lnTo>
                    <a:lnTo>
                      <a:pt x="3488" y="14237"/>
                    </a:lnTo>
                    <a:lnTo>
                      <a:pt x="3462" y="14227"/>
                    </a:lnTo>
                    <a:lnTo>
                      <a:pt x="3438" y="14216"/>
                    </a:lnTo>
                    <a:lnTo>
                      <a:pt x="3413" y="14203"/>
                    </a:lnTo>
                    <a:lnTo>
                      <a:pt x="3390" y="14190"/>
                    </a:lnTo>
                    <a:lnTo>
                      <a:pt x="3368" y="14176"/>
                    </a:lnTo>
                    <a:lnTo>
                      <a:pt x="3346" y="14160"/>
                    </a:lnTo>
                    <a:lnTo>
                      <a:pt x="3325" y="14143"/>
                    </a:lnTo>
                    <a:lnTo>
                      <a:pt x="3305" y="14126"/>
                    </a:lnTo>
                    <a:lnTo>
                      <a:pt x="3286" y="14107"/>
                    </a:lnTo>
                    <a:lnTo>
                      <a:pt x="3267" y="14088"/>
                    </a:lnTo>
                    <a:lnTo>
                      <a:pt x="3249" y="14068"/>
                    </a:lnTo>
                    <a:lnTo>
                      <a:pt x="3233" y="14047"/>
                    </a:lnTo>
                    <a:lnTo>
                      <a:pt x="3217" y="14025"/>
                    </a:lnTo>
                    <a:lnTo>
                      <a:pt x="3203" y="14003"/>
                    </a:lnTo>
                    <a:lnTo>
                      <a:pt x="3189" y="13979"/>
                    </a:lnTo>
                    <a:lnTo>
                      <a:pt x="3177" y="13955"/>
                    </a:lnTo>
                    <a:lnTo>
                      <a:pt x="3166" y="13930"/>
                    </a:lnTo>
                    <a:lnTo>
                      <a:pt x="3156" y="13905"/>
                    </a:lnTo>
                    <a:lnTo>
                      <a:pt x="3147" y="13879"/>
                    </a:lnTo>
                    <a:lnTo>
                      <a:pt x="3139" y="13854"/>
                    </a:lnTo>
                    <a:lnTo>
                      <a:pt x="3134" y="13826"/>
                    </a:lnTo>
                    <a:lnTo>
                      <a:pt x="3128" y="13800"/>
                    </a:lnTo>
                    <a:lnTo>
                      <a:pt x="3125" y="13772"/>
                    </a:lnTo>
                    <a:lnTo>
                      <a:pt x="3123" y="13743"/>
                    </a:lnTo>
                    <a:lnTo>
                      <a:pt x="3123" y="13715"/>
                    </a:lnTo>
                    <a:lnTo>
                      <a:pt x="3123" y="13686"/>
                    </a:lnTo>
                    <a:lnTo>
                      <a:pt x="3125" y="13658"/>
                    </a:lnTo>
                    <a:lnTo>
                      <a:pt x="3128" y="13630"/>
                    </a:lnTo>
                    <a:lnTo>
                      <a:pt x="3134" y="13603"/>
                    </a:lnTo>
                    <a:lnTo>
                      <a:pt x="3139" y="13577"/>
                    </a:lnTo>
                    <a:lnTo>
                      <a:pt x="3147" y="13550"/>
                    </a:lnTo>
                    <a:lnTo>
                      <a:pt x="3156" y="13524"/>
                    </a:lnTo>
                    <a:lnTo>
                      <a:pt x="3166" y="13499"/>
                    </a:lnTo>
                    <a:lnTo>
                      <a:pt x="3177" y="13474"/>
                    </a:lnTo>
                    <a:lnTo>
                      <a:pt x="3189" y="13450"/>
                    </a:lnTo>
                    <a:lnTo>
                      <a:pt x="3203" y="13427"/>
                    </a:lnTo>
                    <a:lnTo>
                      <a:pt x="3217" y="13405"/>
                    </a:lnTo>
                    <a:lnTo>
                      <a:pt x="3233" y="13382"/>
                    </a:lnTo>
                    <a:lnTo>
                      <a:pt x="3249" y="13361"/>
                    </a:lnTo>
                    <a:lnTo>
                      <a:pt x="3267" y="13341"/>
                    </a:lnTo>
                    <a:lnTo>
                      <a:pt x="3286" y="13322"/>
                    </a:lnTo>
                    <a:lnTo>
                      <a:pt x="3305" y="13304"/>
                    </a:lnTo>
                    <a:lnTo>
                      <a:pt x="3325" y="13286"/>
                    </a:lnTo>
                    <a:lnTo>
                      <a:pt x="3346" y="13269"/>
                    </a:lnTo>
                    <a:lnTo>
                      <a:pt x="3368" y="13254"/>
                    </a:lnTo>
                    <a:lnTo>
                      <a:pt x="3390" y="13239"/>
                    </a:lnTo>
                    <a:lnTo>
                      <a:pt x="3413" y="13226"/>
                    </a:lnTo>
                    <a:lnTo>
                      <a:pt x="3438" y="13214"/>
                    </a:lnTo>
                    <a:lnTo>
                      <a:pt x="3462" y="13203"/>
                    </a:lnTo>
                    <a:lnTo>
                      <a:pt x="3488" y="13193"/>
                    </a:lnTo>
                    <a:lnTo>
                      <a:pt x="3513" y="13184"/>
                    </a:lnTo>
                    <a:lnTo>
                      <a:pt x="3539" y="13176"/>
                    </a:lnTo>
                    <a:lnTo>
                      <a:pt x="3566" y="13171"/>
                    </a:lnTo>
                    <a:lnTo>
                      <a:pt x="3593" y="13165"/>
                    </a:lnTo>
                    <a:lnTo>
                      <a:pt x="3621" y="13162"/>
                    </a:lnTo>
                    <a:lnTo>
                      <a:pt x="3649" y="13159"/>
                    </a:lnTo>
                    <a:lnTo>
                      <a:pt x="3677" y="13159"/>
                    </a:lnTo>
                    <a:close/>
                    <a:moveTo>
                      <a:pt x="1748" y="14955"/>
                    </a:moveTo>
                    <a:lnTo>
                      <a:pt x="5585" y="14955"/>
                    </a:lnTo>
                    <a:lnTo>
                      <a:pt x="5600" y="14957"/>
                    </a:lnTo>
                    <a:lnTo>
                      <a:pt x="5613" y="14958"/>
                    </a:lnTo>
                    <a:lnTo>
                      <a:pt x="5626" y="14961"/>
                    </a:lnTo>
                    <a:lnTo>
                      <a:pt x="5640" y="14965"/>
                    </a:lnTo>
                    <a:lnTo>
                      <a:pt x="5652" y="14972"/>
                    </a:lnTo>
                    <a:lnTo>
                      <a:pt x="5663" y="14979"/>
                    </a:lnTo>
                    <a:lnTo>
                      <a:pt x="5674" y="14987"/>
                    </a:lnTo>
                    <a:lnTo>
                      <a:pt x="5684" y="14994"/>
                    </a:lnTo>
                    <a:lnTo>
                      <a:pt x="5693" y="15004"/>
                    </a:lnTo>
                    <a:lnTo>
                      <a:pt x="5702" y="15014"/>
                    </a:lnTo>
                    <a:lnTo>
                      <a:pt x="5709" y="15025"/>
                    </a:lnTo>
                    <a:lnTo>
                      <a:pt x="5714" y="15038"/>
                    </a:lnTo>
                    <a:lnTo>
                      <a:pt x="5720" y="15050"/>
                    </a:lnTo>
                    <a:lnTo>
                      <a:pt x="5723" y="15062"/>
                    </a:lnTo>
                    <a:lnTo>
                      <a:pt x="5725" y="15075"/>
                    </a:lnTo>
                    <a:lnTo>
                      <a:pt x="5725" y="15090"/>
                    </a:lnTo>
                    <a:lnTo>
                      <a:pt x="5725" y="15090"/>
                    </a:lnTo>
                    <a:lnTo>
                      <a:pt x="5725" y="15103"/>
                    </a:lnTo>
                    <a:lnTo>
                      <a:pt x="5723" y="15116"/>
                    </a:lnTo>
                    <a:lnTo>
                      <a:pt x="5720" y="15130"/>
                    </a:lnTo>
                    <a:lnTo>
                      <a:pt x="5714" y="15142"/>
                    </a:lnTo>
                    <a:lnTo>
                      <a:pt x="5709" y="15153"/>
                    </a:lnTo>
                    <a:lnTo>
                      <a:pt x="5702" y="15164"/>
                    </a:lnTo>
                    <a:lnTo>
                      <a:pt x="5693" y="15175"/>
                    </a:lnTo>
                    <a:lnTo>
                      <a:pt x="5684" y="15184"/>
                    </a:lnTo>
                    <a:lnTo>
                      <a:pt x="5674" y="15193"/>
                    </a:lnTo>
                    <a:lnTo>
                      <a:pt x="5663" y="15201"/>
                    </a:lnTo>
                    <a:lnTo>
                      <a:pt x="5652" y="15207"/>
                    </a:lnTo>
                    <a:lnTo>
                      <a:pt x="5640" y="15213"/>
                    </a:lnTo>
                    <a:lnTo>
                      <a:pt x="5626" y="15217"/>
                    </a:lnTo>
                    <a:lnTo>
                      <a:pt x="5613" y="15221"/>
                    </a:lnTo>
                    <a:lnTo>
                      <a:pt x="5600" y="15223"/>
                    </a:lnTo>
                    <a:lnTo>
                      <a:pt x="5585" y="15224"/>
                    </a:lnTo>
                    <a:lnTo>
                      <a:pt x="1748" y="15224"/>
                    </a:lnTo>
                    <a:lnTo>
                      <a:pt x="1733" y="15223"/>
                    </a:lnTo>
                    <a:lnTo>
                      <a:pt x="1720" y="15221"/>
                    </a:lnTo>
                    <a:lnTo>
                      <a:pt x="1707" y="15217"/>
                    </a:lnTo>
                    <a:lnTo>
                      <a:pt x="1693" y="15213"/>
                    </a:lnTo>
                    <a:lnTo>
                      <a:pt x="1681" y="15207"/>
                    </a:lnTo>
                    <a:lnTo>
                      <a:pt x="1670" y="15201"/>
                    </a:lnTo>
                    <a:lnTo>
                      <a:pt x="1659" y="15193"/>
                    </a:lnTo>
                    <a:lnTo>
                      <a:pt x="1649" y="15184"/>
                    </a:lnTo>
                    <a:lnTo>
                      <a:pt x="1640" y="15175"/>
                    </a:lnTo>
                    <a:lnTo>
                      <a:pt x="1632" y="15164"/>
                    </a:lnTo>
                    <a:lnTo>
                      <a:pt x="1625" y="15153"/>
                    </a:lnTo>
                    <a:lnTo>
                      <a:pt x="1619" y="15142"/>
                    </a:lnTo>
                    <a:lnTo>
                      <a:pt x="1615" y="15130"/>
                    </a:lnTo>
                    <a:lnTo>
                      <a:pt x="1611" y="15116"/>
                    </a:lnTo>
                    <a:lnTo>
                      <a:pt x="1609" y="15103"/>
                    </a:lnTo>
                    <a:lnTo>
                      <a:pt x="1608" y="15090"/>
                    </a:lnTo>
                    <a:lnTo>
                      <a:pt x="1608" y="15090"/>
                    </a:lnTo>
                    <a:lnTo>
                      <a:pt x="1609" y="15075"/>
                    </a:lnTo>
                    <a:lnTo>
                      <a:pt x="1611" y="15062"/>
                    </a:lnTo>
                    <a:lnTo>
                      <a:pt x="1615" y="15050"/>
                    </a:lnTo>
                    <a:lnTo>
                      <a:pt x="1619" y="15038"/>
                    </a:lnTo>
                    <a:lnTo>
                      <a:pt x="1625" y="15025"/>
                    </a:lnTo>
                    <a:lnTo>
                      <a:pt x="1632" y="15014"/>
                    </a:lnTo>
                    <a:lnTo>
                      <a:pt x="1640" y="15004"/>
                    </a:lnTo>
                    <a:lnTo>
                      <a:pt x="1649" y="14994"/>
                    </a:lnTo>
                    <a:lnTo>
                      <a:pt x="1659" y="14987"/>
                    </a:lnTo>
                    <a:lnTo>
                      <a:pt x="1670" y="14979"/>
                    </a:lnTo>
                    <a:lnTo>
                      <a:pt x="1681" y="14972"/>
                    </a:lnTo>
                    <a:lnTo>
                      <a:pt x="1693" y="14965"/>
                    </a:lnTo>
                    <a:lnTo>
                      <a:pt x="1707" y="14961"/>
                    </a:lnTo>
                    <a:lnTo>
                      <a:pt x="1720" y="14958"/>
                    </a:lnTo>
                    <a:lnTo>
                      <a:pt x="1733" y="14957"/>
                    </a:lnTo>
                    <a:lnTo>
                      <a:pt x="1748" y="14955"/>
                    </a:lnTo>
                    <a:close/>
                    <a:moveTo>
                      <a:pt x="1748" y="15438"/>
                    </a:moveTo>
                    <a:lnTo>
                      <a:pt x="5585" y="15438"/>
                    </a:lnTo>
                    <a:lnTo>
                      <a:pt x="5600" y="15439"/>
                    </a:lnTo>
                    <a:lnTo>
                      <a:pt x="5613" y="15440"/>
                    </a:lnTo>
                    <a:lnTo>
                      <a:pt x="5626" y="15444"/>
                    </a:lnTo>
                    <a:lnTo>
                      <a:pt x="5640" y="15449"/>
                    </a:lnTo>
                    <a:lnTo>
                      <a:pt x="5652" y="15455"/>
                    </a:lnTo>
                    <a:lnTo>
                      <a:pt x="5663" y="15461"/>
                    </a:lnTo>
                    <a:lnTo>
                      <a:pt x="5674" y="15469"/>
                    </a:lnTo>
                    <a:lnTo>
                      <a:pt x="5684" y="15478"/>
                    </a:lnTo>
                    <a:lnTo>
                      <a:pt x="5693" y="15487"/>
                    </a:lnTo>
                    <a:lnTo>
                      <a:pt x="5702" y="15497"/>
                    </a:lnTo>
                    <a:lnTo>
                      <a:pt x="5709" y="15508"/>
                    </a:lnTo>
                    <a:lnTo>
                      <a:pt x="5714" y="15520"/>
                    </a:lnTo>
                    <a:lnTo>
                      <a:pt x="5720" y="15532"/>
                    </a:lnTo>
                    <a:lnTo>
                      <a:pt x="5723" y="15546"/>
                    </a:lnTo>
                    <a:lnTo>
                      <a:pt x="5725" y="15559"/>
                    </a:lnTo>
                    <a:lnTo>
                      <a:pt x="5725" y="15572"/>
                    </a:lnTo>
                    <a:lnTo>
                      <a:pt x="5725" y="15572"/>
                    </a:lnTo>
                    <a:lnTo>
                      <a:pt x="5725" y="15586"/>
                    </a:lnTo>
                    <a:lnTo>
                      <a:pt x="5723" y="15599"/>
                    </a:lnTo>
                    <a:lnTo>
                      <a:pt x="5720" y="15612"/>
                    </a:lnTo>
                    <a:lnTo>
                      <a:pt x="5714" y="15624"/>
                    </a:lnTo>
                    <a:lnTo>
                      <a:pt x="5709" y="15636"/>
                    </a:lnTo>
                    <a:lnTo>
                      <a:pt x="5702" y="15647"/>
                    </a:lnTo>
                    <a:lnTo>
                      <a:pt x="5693" y="15658"/>
                    </a:lnTo>
                    <a:lnTo>
                      <a:pt x="5684" y="15667"/>
                    </a:lnTo>
                    <a:lnTo>
                      <a:pt x="5674" y="15675"/>
                    </a:lnTo>
                    <a:lnTo>
                      <a:pt x="5663" y="15683"/>
                    </a:lnTo>
                    <a:lnTo>
                      <a:pt x="5652" y="15690"/>
                    </a:lnTo>
                    <a:lnTo>
                      <a:pt x="5640" y="15695"/>
                    </a:lnTo>
                    <a:lnTo>
                      <a:pt x="5626" y="15700"/>
                    </a:lnTo>
                    <a:lnTo>
                      <a:pt x="5613" y="15703"/>
                    </a:lnTo>
                    <a:lnTo>
                      <a:pt x="5600" y="15705"/>
                    </a:lnTo>
                    <a:lnTo>
                      <a:pt x="5585" y="15707"/>
                    </a:lnTo>
                    <a:lnTo>
                      <a:pt x="1748" y="15707"/>
                    </a:lnTo>
                    <a:lnTo>
                      <a:pt x="1733" y="15705"/>
                    </a:lnTo>
                    <a:lnTo>
                      <a:pt x="1720" y="15703"/>
                    </a:lnTo>
                    <a:lnTo>
                      <a:pt x="1707" y="15700"/>
                    </a:lnTo>
                    <a:lnTo>
                      <a:pt x="1693" y="15695"/>
                    </a:lnTo>
                    <a:lnTo>
                      <a:pt x="1681" y="15690"/>
                    </a:lnTo>
                    <a:lnTo>
                      <a:pt x="1670" y="15683"/>
                    </a:lnTo>
                    <a:lnTo>
                      <a:pt x="1659" y="15675"/>
                    </a:lnTo>
                    <a:lnTo>
                      <a:pt x="1649" y="15667"/>
                    </a:lnTo>
                    <a:lnTo>
                      <a:pt x="1640" y="15658"/>
                    </a:lnTo>
                    <a:lnTo>
                      <a:pt x="1632" y="15647"/>
                    </a:lnTo>
                    <a:lnTo>
                      <a:pt x="1625" y="15636"/>
                    </a:lnTo>
                    <a:lnTo>
                      <a:pt x="1619" y="15624"/>
                    </a:lnTo>
                    <a:lnTo>
                      <a:pt x="1615" y="15612"/>
                    </a:lnTo>
                    <a:lnTo>
                      <a:pt x="1611" y="15599"/>
                    </a:lnTo>
                    <a:lnTo>
                      <a:pt x="1609" y="15586"/>
                    </a:lnTo>
                    <a:lnTo>
                      <a:pt x="1608" y="15572"/>
                    </a:lnTo>
                    <a:lnTo>
                      <a:pt x="1608" y="15572"/>
                    </a:lnTo>
                    <a:lnTo>
                      <a:pt x="1609" y="15559"/>
                    </a:lnTo>
                    <a:lnTo>
                      <a:pt x="1611" y="15546"/>
                    </a:lnTo>
                    <a:lnTo>
                      <a:pt x="1615" y="15532"/>
                    </a:lnTo>
                    <a:lnTo>
                      <a:pt x="1619" y="15520"/>
                    </a:lnTo>
                    <a:lnTo>
                      <a:pt x="1625" y="15508"/>
                    </a:lnTo>
                    <a:lnTo>
                      <a:pt x="1632" y="15497"/>
                    </a:lnTo>
                    <a:lnTo>
                      <a:pt x="1640" y="15487"/>
                    </a:lnTo>
                    <a:lnTo>
                      <a:pt x="1649" y="15478"/>
                    </a:lnTo>
                    <a:lnTo>
                      <a:pt x="1659" y="15469"/>
                    </a:lnTo>
                    <a:lnTo>
                      <a:pt x="1670" y="15461"/>
                    </a:lnTo>
                    <a:lnTo>
                      <a:pt x="1681" y="15455"/>
                    </a:lnTo>
                    <a:lnTo>
                      <a:pt x="1693" y="15449"/>
                    </a:lnTo>
                    <a:lnTo>
                      <a:pt x="1707" y="15444"/>
                    </a:lnTo>
                    <a:lnTo>
                      <a:pt x="1720" y="15440"/>
                    </a:lnTo>
                    <a:lnTo>
                      <a:pt x="1733" y="15439"/>
                    </a:lnTo>
                    <a:lnTo>
                      <a:pt x="1748" y="15438"/>
                    </a:lnTo>
                    <a:close/>
                    <a:moveTo>
                      <a:pt x="1748" y="15921"/>
                    </a:moveTo>
                    <a:lnTo>
                      <a:pt x="5585" y="15921"/>
                    </a:lnTo>
                    <a:lnTo>
                      <a:pt x="5600" y="15922"/>
                    </a:lnTo>
                    <a:lnTo>
                      <a:pt x="5613" y="15924"/>
                    </a:lnTo>
                    <a:lnTo>
                      <a:pt x="5626" y="15927"/>
                    </a:lnTo>
                    <a:lnTo>
                      <a:pt x="5640" y="15932"/>
                    </a:lnTo>
                    <a:lnTo>
                      <a:pt x="5652" y="15937"/>
                    </a:lnTo>
                    <a:lnTo>
                      <a:pt x="5663" y="15944"/>
                    </a:lnTo>
                    <a:lnTo>
                      <a:pt x="5674" y="15952"/>
                    </a:lnTo>
                    <a:lnTo>
                      <a:pt x="5684" y="15961"/>
                    </a:lnTo>
                    <a:lnTo>
                      <a:pt x="5693" y="15969"/>
                    </a:lnTo>
                    <a:lnTo>
                      <a:pt x="5702" y="15981"/>
                    </a:lnTo>
                    <a:lnTo>
                      <a:pt x="5709" y="15992"/>
                    </a:lnTo>
                    <a:lnTo>
                      <a:pt x="5714" y="16003"/>
                    </a:lnTo>
                    <a:lnTo>
                      <a:pt x="5720" y="16015"/>
                    </a:lnTo>
                    <a:lnTo>
                      <a:pt x="5723" y="16028"/>
                    </a:lnTo>
                    <a:lnTo>
                      <a:pt x="5725" y="16042"/>
                    </a:lnTo>
                    <a:lnTo>
                      <a:pt x="5725" y="16055"/>
                    </a:lnTo>
                    <a:lnTo>
                      <a:pt x="5725" y="16055"/>
                    </a:lnTo>
                    <a:lnTo>
                      <a:pt x="5725" y="16068"/>
                    </a:lnTo>
                    <a:lnTo>
                      <a:pt x="5723" y="16082"/>
                    </a:lnTo>
                    <a:lnTo>
                      <a:pt x="5720" y="16095"/>
                    </a:lnTo>
                    <a:lnTo>
                      <a:pt x="5714" y="16107"/>
                    </a:lnTo>
                    <a:lnTo>
                      <a:pt x="5709" y="16119"/>
                    </a:lnTo>
                    <a:lnTo>
                      <a:pt x="5702" y="16129"/>
                    </a:lnTo>
                    <a:lnTo>
                      <a:pt x="5693" y="16140"/>
                    </a:lnTo>
                    <a:lnTo>
                      <a:pt x="5684" y="16149"/>
                    </a:lnTo>
                    <a:lnTo>
                      <a:pt x="5674" y="16158"/>
                    </a:lnTo>
                    <a:lnTo>
                      <a:pt x="5663" y="16166"/>
                    </a:lnTo>
                    <a:lnTo>
                      <a:pt x="5652" y="16172"/>
                    </a:lnTo>
                    <a:lnTo>
                      <a:pt x="5640" y="16178"/>
                    </a:lnTo>
                    <a:lnTo>
                      <a:pt x="5626" y="16182"/>
                    </a:lnTo>
                    <a:lnTo>
                      <a:pt x="5613" y="16186"/>
                    </a:lnTo>
                    <a:lnTo>
                      <a:pt x="5600" y="16188"/>
                    </a:lnTo>
                    <a:lnTo>
                      <a:pt x="5585" y="16189"/>
                    </a:lnTo>
                    <a:lnTo>
                      <a:pt x="1748" y="16189"/>
                    </a:lnTo>
                    <a:lnTo>
                      <a:pt x="1733" y="16188"/>
                    </a:lnTo>
                    <a:lnTo>
                      <a:pt x="1720" y="16186"/>
                    </a:lnTo>
                    <a:lnTo>
                      <a:pt x="1707" y="16182"/>
                    </a:lnTo>
                    <a:lnTo>
                      <a:pt x="1693" y="16178"/>
                    </a:lnTo>
                    <a:lnTo>
                      <a:pt x="1681" y="16172"/>
                    </a:lnTo>
                    <a:lnTo>
                      <a:pt x="1670" y="16166"/>
                    </a:lnTo>
                    <a:lnTo>
                      <a:pt x="1659" y="16158"/>
                    </a:lnTo>
                    <a:lnTo>
                      <a:pt x="1649" y="16149"/>
                    </a:lnTo>
                    <a:lnTo>
                      <a:pt x="1640" y="16140"/>
                    </a:lnTo>
                    <a:lnTo>
                      <a:pt x="1632" y="16129"/>
                    </a:lnTo>
                    <a:lnTo>
                      <a:pt x="1625" y="16119"/>
                    </a:lnTo>
                    <a:lnTo>
                      <a:pt x="1619" y="16107"/>
                    </a:lnTo>
                    <a:lnTo>
                      <a:pt x="1615" y="16095"/>
                    </a:lnTo>
                    <a:lnTo>
                      <a:pt x="1611" y="16082"/>
                    </a:lnTo>
                    <a:lnTo>
                      <a:pt x="1609" y="16068"/>
                    </a:lnTo>
                    <a:lnTo>
                      <a:pt x="1608" y="16055"/>
                    </a:lnTo>
                    <a:lnTo>
                      <a:pt x="1608" y="16055"/>
                    </a:lnTo>
                    <a:lnTo>
                      <a:pt x="1609" y="16042"/>
                    </a:lnTo>
                    <a:lnTo>
                      <a:pt x="1611" y="16028"/>
                    </a:lnTo>
                    <a:lnTo>
                      <a:pt x="1615" y="16015"/>
                    </a:lnTo>
                    <a:lnTo>
                      <a:pt x="1619" y="16003"/>
                    </a:lnTo>
                    <a:lnTo>
                      <a:pt x="1625" y="15992"/>
                    </a:lnTo>
                    <a:lnTo>
                      <a:pt x="1632" y="15981"/>
                    </a:lnTo>
                    <a:lnTo>
                      <a:pt x="1640" y="15969"/>
                    </a:lnTo>
                    <a:lnTo>
                      <a:pt x="1649" y="15961"/>
                    </a:lnTo>
                    <a:lnTo>
                      <a:pt x="1659" y="15952"/>
                    </a:lnTo>
                    <a:lnTo>
                      <a:pt x="1670" y="15944"/>
                    </a:lnTo>
                    <a:lnTo>
                      <a:pt x="1681" y="15937"/>
                    </a:lnTo>
                    <a:lnTo>
                      <a:pt x="1693" y="15932"/>
                    </a:lnTo>
                    <a:lnTo>
                      <a:pt x="1707" y="15927"/>
                    </a:lnTo>
                    <a:lnTo>
                      <a:pt x="1720" y="15924"/>
                    </a:lnTo>
                    <a:lnTo>
                      <a:pt x="1733" y="15922"/>
                    </a:lnTo>
                    <a:lnTo>
                      <a:pt x="1748" y="15921"/>
                    </a:lnTo>
                    <a:close/>
                    <a:moveTo>
                      <a:pt x="705" y="2929"/>
                    </a:moveTo>
                    <a:lnTo>
                      <a:pt x="6629" y="2929"/>
                    </a:lnTo>
                    <a:lnTo>
                      <a:pt x="6642" y="2930"/>
                    </a:lnTo>
                    <a:lnTo>
                      <a:pt x="6655" y="2931"/>
                    </a:lnTo>
                    <a:lnTo>
                      <a:pt x="6669" y="2932"/>
                    </a:lnTo>
                    <a:lnTo>
                      <a:pt x="6682" y="2934"/>
                    </a:lnTo>
                    <a:lnTo>
                      <a:pt x="6695" y="2938"/>
                    </a:lnTo>
                    <a:lnTo>
                      <a:pt x="6708" y="2941"/>
                    </a:lnTo>
                    <a:lnTo>
                      <a:pt x="6720" y="2944"/>
                    </a:lnTo>
                    <a:lnTo>
                      <a:pt x="6732" y="2949"/>
                    </a:lnTo>
                    <a:lnTo>
                      <a:pt x="6744" y="2954"/>
                    </a:lnTo>
                    <a:lnTo>
                      <a:pt x="6755" y="2960"/>
                    </a:lnTo>
                    <a:lnTo>
                      <a:pt x="6766" y="2965"/>
                    </a:lnTo>
                    <a:lnTo>
                      <a:pt x="6777" y="2972"/>
                    </a:lnTo>
                    <a:lnTo>
                      <a:pt x="6789" y="2979"/>
                    </a:lnTo>
                    <a:lnTo>
                      <a:pt x="6799" y="2986"/>
                    </a:lnTo>
                    <a:lnTo>
                      <a:pt x="6809" y="2994"/>
                    </a:lnTo>
                    <a:lnTo>
                      <a:pt x="6817" y="3002"/>
                    </a:lnTo>
                    <a:lnTo>
                      <a:pt x="6826" y="3011"/>
                    </a:lnTo>
                    <a:lnTo>
                      <a:pt x="6834" y="3020"/>
                    </a:lnTo>
                    <a:lnTo>
                      <a:pt x="6843" y="3029"/>
                    </a:lnTo>
                    <a:lnTo>
                      <a:pt x="6850" y="3039"/>
                    </a:lnTo>
                    <a:lnTo>
                      <a:pt x="6857" y="3049"/>
                    </a:lnTo>
                    <a:lnTo>
                      <a:pt x="6863" y="3060"/>
                    </a:lnTo>
                    <a:lnTo>
                      <a:pt x="6870" y="3070"/>
                    </a:lnTo>
                    <a:lnTo>
                      <a:pt x="6875" y="3081"/>
                    </a:lnTo>
                    <a:lnTo>
                      <a:pt x="6879" y="3092"/>
                    </a:lnTo>
                    <a:lnTo>
                      <a:pt x="6884" y="3104"/>
                    </a:lnTo>
                    <a:lnTo>
                      <a:pt x="6887" y="3115"/>
                    </a:lnTo>
                    <a:lnTo>
                      <a:pt x="6891" y="3127"/>
                    </a:lnTo>
                    <a:lnTo>
                      <a:pt x="6893" y="3140"/>
                    </a:lnTo>
                    <a:lnTo>
                      <a:pt x="6894" y="3152"/>
                    </a:lnTo>
                    <a:lnTo>
                      <a:pt x="6895" y="3164"/>
                    </a:lnTo>
                    <a:lnTo>
                      <a:pt x="6896" y="3177"/>
                    </a:lnTo>
                    <a:lnTo>
                      <a:pt x="6896" y="3764"/>
                    </a:lnTo>
                    <a:lnTo>
                      <a:pt x="6895" y="3776"/>
                    </a:lnTo>
                    <a:lnTo>
                      <a:pt x="6894" y="3790"/>
                    </a:lnTo>
                    <a:lnTo>
                      <a:pt x="6893" y="3802"/>
                    </a:lnTo>
                    <a:lnTo>
                      <a:pt x="6891" y="3814"/>
                    </a:lnTo>
                    <a:lnTo>
                      <a:pt x="6887" y="3826"/>
                    </a:lnTo>
                    <a:lnTo>
                      <a:pt x="6884" y="3837"/>
                    </a:lnTo>
                    <a:lnTo>
                      <a:pt x="6879" y="3850"/>
                    </a:lnTo>
                    <a:lnTo>
                      <a:pt x="6875" y="3861"/>
                    </a:lnTo>
                    <a:lnTo>
                      <a:pt x="6870" y="3872"/>
                    </a:lnTo>
                    <a:lnTo>
                      <a:pt x="6863" y="3882"/>
                    </a:lnTo>
                    <a:lnTo>
                      <a:pt x="6857" y="3893"/>
                    </a:lnTo>
                    <a:lnTo>
                      <a:pt x="6850" y="3903"/>
                    </a:lnTo>
                    <a:lnTo>
                      <a:pt x="6843" y="3912"/>
                    </a:lnTo>
                    <a:lnTo>
                      <a:pt x="6834" y="3922"/>
                    </a:lnTo>
                    <a:lnTo>
                      <a:pt x="6826" y="3931"/>
                    </a:lnTo>
                    <a:lnTo>
                      <a:pt x="6817" y="3939"/>
                    </a:lnTo>
                    <a:lnTo>
                      <a:pt x="6809" y="3947"/>
                    </a:lnTo>
                    <a:lnTo>
                      <a:pt x="6799" y="3955"/>
                    </a:lnTo>
                    <a:lnTo>
                      <a:pt x="6789" y="3963"/>
                    </a:lnTo>
                    <a:lnTo>
                      <a:pt x="6777" y="3969"/>
                    </a:lnTo>
                    <a:lnTo>
                      <a:pt x="6766" y="3976"/>
                    </a:lnTo>
                    <a:lnTo>
                      <a:pt x="6755" y="3982"/>
                    </a:lnTo>
                    <a:lnTo>
                      <a:pt x="6744" y="3987"/>
                    </a:lnTo>
                    <a:lnTo>
                      <a:pt x="6732" y="3993"/>
                    </a:lnTo>
                    <a:lnTo>
                      <a:pt x="6720" y="3997"/>
                    </a:lnTo>
                    <a:lnTo>
                      <a:pt x="6708" y="4000"/>
                    </a:lnTo>
                    <a:lnTo>
                      <a:pt x="6695" y="4004"/>
                    </a:lnTo>
                    <a:lnTo>
                      <a:pt x="6682" y="4007"/>
                    </a:lnTo>
                    <a:lnTo>
                      <a:pt x="6669" y="4009"/>
                    </a:lnTo>
                    <a:lnTo>
                      <a:pt x="6655" y="4010"/>
                    </a:lnTo>
                    <a:lnTo>
                      <a:pt x="6642" y="4012"/>
                    </a:lnTo>
                    <a:lnTo>
                      <a:pt x="6629" y="4012"/>
                    </a:lnTo>
                    <a:lnTo>
                      <a:pt x="705" y="4012"/>
                    </a:lnTo>
                    <a:lnTo>
                      <a:pt x="691" y="4012"/>
                    </a:lnTo>
                    <a:lnTo>
                      <a:pt x="678" y="4010"/>
                    </a:lnTo>
                    <a:lnTo>
                      <a:pt x="664" y="4009"/>
                    </a:lnTo>
                    <a:lnTo>
                      <a:pt x="651" y="4007"/>
                    </a:lnTo>
                    <a:lnTo>
                      <a:pt x="638" y="4004"/>
                    </a:lnTo>
                    <a:lnTo>
                      <a:pt x="626" y="4000"/>
                    </a:lnTo>
                    <a:lnTo>
                      <a:pt x="613" y="3997"/>
                    </a:lnTo>
                    <a:lnTo>
                      <a:pt x="601" y="3993"/>
                    </a:lnTo>
                    <a:lnTo>
                      <a:pt x="589" y="3987"/>
                    </a:lnTo>
                    <a:lnTo>
                      <a:pt x="578" y="3982"/>
                    </a:lnTo>
                    <a:lnTo>
                      <a:pt x="567" y="3976"/>
                    </a:lnTo>
                    <a:lnTo>
                      <a:pt x="556" y="3969"/>
                    </a:lnTo>
                    <a:lnTo>
                      <a:pt x="546" y="3963"/>
                    </a:lnTo>
                    <a:lnTo>
                      <a:pt x="536" y="3955"/>
                    </a:lnTo>
                    <a:lnTo>
                      <a:pt x="526" y="3947"/>
                    </a:lnTo>
                    <a:lnTo>
                      <a:pt x="516" y="3939"/>
                    </a:lnTo>
                    <a:lnTo>
                      <a:pt x="507" y="3931"/>
                    </a:lnTo>
                    <a:lnTo>
                      <a:pt x="499" y="3922"/>
                    </a:lnTo>
                    <a:lnTo>
                      <a:pt x="491" y="3912"/>
                    </a:lnTo>
                    <a:lnTo>
                      <a:pt x="484" y="3903"/>
                    </a:lnTo>
                    <a:lnTo>
                      <a:pt x="477" y="3893"/>
                    </a:lnTo>
                    <a:lnTo>
                      <a:pt x="470" y="3882"/>
                    </a:lnTo>
                    <a:lnTo>
                      <a:pt x="464" y="3872"/>
                    </a:lnTo>
                    <a:lnTo>
                      <a:pt x="459" y="3861"/>
                    </a:lnTo>
                    <a:lnTo>
                      <a:pt x="454" y="3850"/>
                    </a:lnTo>
                    <a:lnTo>
                      <a:pt x="450" y="3837"/>
                    </a:lnTo>
                    <a:lnTo>
                      <a:pt x="446" y="3826"/>
                    </a:lnTo>
                    <a:lnTo>
                      <a:pt x="444" y="3814"/>
                    </a:lnTo>
                    <a:lnTo>
                      <a:pt x="440" y="3802"/>
                    </a:lnTo>
                    <a:lnTo>
                      <a:pt x="439" y="3790"/>
                    </a:lnTo>
                    <a:lnTo>
                      <a:pt x="438" y="3776"/>
                    </a:lnTo>
                    <a:lnTo>
                      <a:pt x="438" y="3764"/>
                    </a:lnTo>
                    <a:lnTo>
                      <a:pt x="438" y="3177"/>
                    </a:lnTo>
                    <a:lnTo>
                      <a:pt x="438" y="3164"/>
                    </a:lnTo>
                    <a:lnTo>
                      <a:pt x="439" y="3152"/>
                    </a:lnTo>
                    <a:lnTo>
                      <a:pt x="440" y="3140"/>
                    </a:lnTo>
                    <a:lnTo>
                      <a:pt x="444" y="3127"/>
                    </a:lnTo>
                    <a:lnTo>
                      <a:pt x="446" y="3115"/>
                    </a:lnTo>
                    <a:lnTo>
                      <a:pt x="450" y="3104"/>
                    </a:lnTo>
                    <a:lnTo>
                      <a:pt x="454" y="3092"/>
                    </a:lnTo>
                    <a:lnTo>
                      <a:pt x="459" y="3081"/>
                    </a:lnTo>
                    <a:lnTo>
                      <a:pt x="464" y="3070"/>
                    </a:lnTo>
                    <a:lnTo>
                      <a:pt x="470" y="3060"/>
                    </a:lnTo>
                    <a:lnTo>
                      <a:pt x="477" y="3049"/>
                    </a:lnTo>
                    <a:lnTo>
                      <a:pt x="484" y="3039"/>
                    </a:lnTo>
                    <a:lnTo>
                      <a:pt x="491" y="3029"/>
                    </a:lnTo>
                    <a:lnTo>
                      <a:pt x="499" y="3020"/>
                    </a:lnTo>
                    <a:lnTo>
                      <a:pt x="507" y="3011"/>
                    </a:lnTo>
                    <a:lnTo>
                      <a:pt x="516" y="3002"/>
                    </a:lnTo>
                    <a:lnTo>
                      <a:pt x="526" y="2994"/>
                    </a:lnTo>
                    <a:lnTo>
                      <a:pt x="536" y="2986"/>
                    </a:lnTo>
                    <a:lnTo>
                      <a:pt x="546" y="2979"/>
                    </a:lnTo>
                    <a:lnTo>
                      <a:pt x="556" y="2972"/>
                    </a:lnTo>
                    <a:lnTo>
                      <a:pt x="567" y="2965"/>
                    </a:lnTo>
                    <a:lnTo>
                      <a:pt x="578" y="2960"/>
                    </a:lnTo>
                    <a:lnTo>
                      <a:pt x="589" y="2954"/>
                    </a:lnTo>
                    <a:lnTo>
                      <a:pt x="601" y="2949"/>
                    </a:lnTo>
                    <a:lnTo>
                      <a:pt x="613" y="2944"/>
                    </a:lnTo>
                    <a:lnTo>
                      <a:pt x="626" y="2941"/>
                    </a:lnTo>
                    <a:lnTo>
                      <a:pt x="638" y="2938"/>
                    </a:lnTo>
                    <a:lnTo>
                      <a:pt x="651" y="2934"/>
                    </a:lnTo>
                    <a:lnTo>
                      <a:pt x="664" y="2932"/>
                    </a:lnTo>
                    <a:lnTo>
                      <a:pt x="678" y="2931"/>
                    </a:lnTo>
                    <a:lnTo>
                      <a:pt x="691" y="2930"/>
                    </a:lnTo>
                    <a:lnTo>
                      <a:pt x="705" y="2929"/>
                    </a:lnTo>
                    <a:close/>
                    <a:moveTo>
                      <a:pt x="705" y="1747"/>
                    </a:moveTo>
                    <a:lnTo>
                      <a:pt x="6629" y="1747"/>
                    </a:lnTo>
                    <a:lnTo>
                      <a:pt x="6642" y="1747"/>
                    </a:lnTo>
                    <a:lnTo>
                      <a:pt x="6655" y="1748"/>
                    </a:lnTo>
                    <a:lnTo>
                      <a:pt x="6669" y="1749"/>
                    </a:lnTo>
                    <a:lnTo>
                      <a:pt x="6682" y="1752"/>
                    </a:lnTo>
                    <a:lnTo>
                      <a:pt x="6695" y="1755"/>
                    </a:lnTo>
                    <a:lnTo>
                      <a:pt x="6708" y="1758"/>
                    </a:lnTo>
                    <a:lnTo>
                      <a:pt x="6720" y="1762"/>
                    </a:lnTo>
                    <a:lnTo>
                      <a:pt x="6732" y="1766"/>
                    </a:lnTo>
                    <a:lnTo>
                      <a:pt x="6744" y="1772"/>
                    </a:lnTo>
                    <a:lnTo>
                      <a:pt x="6755" y="1777"/>
                    </a:lnTo>
                    <a:lnTo>
                      <a:pt x="6766" y="1783"/>
                    </a:lnTo>
                    <a:lnTo>
                      <a:pt x="6777" y="1789"/>
                    </a:lnTo>
                    <a:lnTo>
                      <a:pt x="6789" y="1796"/>
                    </a:lnTo>
                    <a:lnTo>
                      <a:pt x="6799" y="1804"/>
                    </a:lnTo>
                    <a:lnTo>
                      <a:pt x="6809" y="1812"/>
                    </a:lnTo>
                    <a:lnTo>
                      <a:pt x="6817" y="1819"/>
                    </a:lnTo>
                    <a:lnTo>
                      <a:pt x="6826" y="1828"/>
                    </a:lnTo>
                    <a:lnTo>
                      <a:pt x="6834" y="1837"/>
                    </a:lnTo>
                    <a:lnTo>
                      <a:pt x="6843" y="1846"/>
                    </a:lnTo>
                    <a:lnTo>
                      <a:pt x="6850" y="1856"/>
                    </a:lnTo>
                    <a:lnTo>
                      <a:pt x="6857" y="1866"/>
                    </a:lnTo>
                    <a:lnTo>
                      <a:pt x="6863" y="1877"/>
                    </a:lnTo>
                    <a:lnTo>
                      <a:pt x="6870" y="1887"/>
                    </a:lnTo>
                    <a:lnTo>
                      <a:pt x="6875" y="1898"/>
                    </a:lnTo>
                    <a:lnTo>
                      <a:pt x="6879" y="1909"/>
                    </a:lnTo>
                    <a:lnTo>
                      <a:pt x="6884" y="1921"/>
                    </a:lnTo>
                    <a:lnTo>
                      <a:pt x="6887" y="1933"/>
                    </a:lnTo>
                    <a:lnTo>
                      <a:pt x="6891" y="1945"/>
                    </a:lnTo>
                    <a:lnTo>
                      <a:pt x="6893" y="1957"/>
                    </a:lnTo>
                    <a:lnTo>
                      <a:pt x="6894" y="1969"/>
                    </a:lnTo>
                    <a:lnTo>
                      <a:pt x="6895" y="1981"/>
                    </a:lnTo>
                    <a:lnTo>
                      <a:pt x="6896" y="1995"/>
                    </a:lnTo>
                    <a:lnTo>
                      <a:pt x="6896" y="2582"/>
                    </a:lnTo>
                    <a:lnTo>
                      <a:pt x="6895" y="2594"/>
                    </a:lnTo>
                    <a:lnTo>
                      <a:pt x="6894" y="2607"/>
                    </a:lnTo>
                    <a:lnTo>
                      <a:pt x="6893" y="2619"/>
                    </a:lnTo>
                    <a:lnTo>
                      <a:pt x="6891" y="2631"/>
                    </a:lnTo>
                    <a:lnTo>
                      <a:pt x="6887" y="2644"/>
                    </a:lnTo>
                    <a:lnTo>
                      <a:pt x="6884" y="2655"/>
                    </a:lnTo>
                    <a:lnTo>
                      <a:pt x="6879" y="2667"/>
                    </a:lnTo>
                    <a:lnTo>
                      <a:pt x="6875" y="2678"/>
                    </a:lnTo>
                    <a:lnTo>
                      <a:pt x="6870" y="2689"/>
                    </a:lnTo>
                    <a:lnTo>
                      <a:pt x="6863" y="2699"/>
                    </a:lnTo>
                    <a:lnTo>
                      <a:pt x="6857" y="2710"/>
                    </a:lnTo>
                    <a:lnTo>
                      <a:pt x="6850" y="2720"/>
                    </a:lnTo>
                    <a:lnTo>
                      <a:pt x="6843" y="2730"/>
                    </a:lnTo>
                    <a:lnTo>
                      <a:pt x="6834" y="2739"/>
                    </a:lnTo>
                    <a:lnTo>
                      <a:pt x="6826" y="2748"/>
                    </a:lnTo>
                    <a:lnTo>
                      <a:pt x="6817" y="2757"/>
                    </a:lnTo>
                    <a:lnTo>
                      <a:pt x="6809" y="2765"/>
                    </a:lnTo>
                    <a:lnTo>
                      <a:pt x="6799" y="2772"/>
                    </a:lnTo>
                    <a:lnTo>
                      <a:pt x="6789" y="2780"/>
                    </a:lnTo>
                    <a:lnTo>
                      <a:pt x="6777" y="2787"/>
                    </a:lnTo>
                    <a:lnTo>
                      <a:pt x="6766" y="2793"/>
                    </a:lnTo>
                    <a:lnTo>
                      <a:pt x="6755" y="2799"/>
                    </a:lnTo>
                    <a:lnTo>
                      <a:pt x="6744" y="2805"/>
                    </a:lnTo>
                    <a:lnTo>
                      <a:pt x="6732" y="2810"/>
                    </a:lnTo>
                    <a:lnTo>
                      <a:pt x="6720" y="2814"/>
                    </a:lnTo>
                    <a:lnTo>
                      <a:pt x="6708" y="2818"/>
                    </a:lnTo>
                    <a:lnTo>
                      <a:pt x="6695" y="2821"/>
                    </a:lnTo>
                    <a:lnTo>
                      <a:pt x="6682" y="2824"/>
                    </a:lnTo>
                    <a:lnTo>
                      <a:pt x="6669" y="2827"/>
                    </a:lnTo>
                    <a:lnTo>
                      <a:pt x="6655" y="2828"/>
                    </a:lnTo>
                    <a:lnTo>
                      <a:pt x="6642" y="2829"/>
                    </a:lnTo>
                    <a:lnTo>
                      <a:pt x="6629" y="2829"/>
                    </a:lnTo>
                    <a:lnTo>
                      <a:pt x="705" y="2829"/>
                    </a:lnTo>
                    <a:lnTo>
                      <a:pt x="691" y="2829"/>
                    </a:lnTo>
                    <a:lnTo>
                      <a:pt x="678" y="2828"/>
                    </a:lnTo>
                    <a:lnTo>
                      <a:pt x="664" y="2827"/>
                    </a:lnTo>
                    <a:lnTo>
                      <a:pt x="651" y="2824"/>
                    </a:lnTo>
                    <a:lnTo>
                      <a:pt x="638" y="2821"/>
                    </a:lnTo>
                    <a:lnTo>
                      <a:pt x="626" y="2818"/>
                    </a:lnTo>
                    <a:lnTo>
                      <a:pt x="613" y="2814"/>
                    </a:lnTo>
                    <a:lnTo>
                      <a:pt x="601" y="2810"/>
                    </a:lnTo>
                    <a:lnTo>
                      <a:pt x="589" y="2805"/>
                    </a:lnTo>
                    <a:lnTo>
                      <a:pt x="578" y="2799"/>
                    </a:lnTo>
                    <a:lnTo>
                      <a:pt x="567" y="2793"/>
                    </a:lnTo>
                    <a:lnTo>
                      <a:pt x="556" y="2787"/>
                    </a:lnTo>
                    <a:lnTo>
                      <a:pt x="546" y="2780"/>
                    </a:lnTo>
                    <a:lnTo>
                      <a:pt x="536" y="2772"/>
                    </a:lnTo>
                    <a:lnTo>
                      <a:pt x="526" y="2765"/>
                    </a:lnTo>
                    <a:lnTo>
                      <a:pt x="516" y="2757"/>
                    </a:lnTo>
                    <a:lnTo>
                      <a:pt x="507" y="2748"/>
                    </a:lnTo>
                    <a:lnTo>
                      <a:pt x="499" y="2739"/>
                    </a:lnTo>
                    <a:lnTo>
                      <a:pt x="491" y="2730"/>
                    </a:lnTo>
                    <a:lnTo>
                      <a:pt x="484" y="2720"/>
                    </a:lnTo>
                    <a:lnTo>
                      <a:pt x="477" y="2710"/>
                    </a:lnTo>
                    <a:lnTo>
                      <a:pt x="470" y="2699"/>
                    </a:lnTo>
                    <a:lnTo>
                      <a:pt x="464" y="2689"/>
                    </a:lnTo>
                    <a:lnTo>
                      <a:pt x="459" y="2678"/>
                    </a:lnTo>
                    <a:lnTo>
                      <a:pt x="454" y="2667"/>
                    </a:lnTo>
                    <a:lnTo>
                      <a:pt x="450" y="2655"/>
                    </a:lnTo>
                    <a:lnTo>
                      <a:pt x="446" y="2644"/>
                    </a:lnTo>
                    <a:lnTo>
                      <a:pt x="444" y="2631"/>
                    </a:lnTo>
                    <a:lnTo>
                      <a:pt x="440" y="2619"/>
                    </a:lnTo>
                    <a:lnTo>
                      <a:pt x="439" y="2607"/>
                    </a:lnTo>
                    <a:lnTo>
                      <a:pt x="438" y="2594"/>
                    </a:lnTo>
                    <a:lnTo>
                      <a:pt x="438" y="2582"/>
                    </a:lnTo>
                    <a:lnTo>
                      <a:pt x="438" y="1995"/>
                    </a:lnTo>
                    <a:lnTo>
                      <a:pt x="438" y="1981"/>
                    </a:lnTo>
                    <a:lnTo>
                      <a:pt x="439" y="1969"/>
                    </a:lnTo>
                    <a:lnTo>
                      <a:pt x="440" y="1957"/>
                    </a:lnTo>
                    <a:lnTo>
                      <a:pt x="444" y="1945"/>
                    </a:lnTo>
                    <a:lnTo>
                      <a:pt x="446" y="1933"/>
                    </a:lnTo>
                    <a:lnTo>
                      <a:pt x="450" y="1921"/>
                    </a:lnTo>
                    <a:lnTo>
                      <a:pt x="454" y="1909"/>
                    </a:lnTo>
                    <a:lnTo>
                      <a:pt x="459" y="1898"/>
                    </a:lnTo>
                    <a:lnTo>
                      <a:pt x="464" y="1887"/>
                    </a:lnTo>
                    <a:lnTo>
                      <a:pt x="470" y="1877"/>
                    </a:lnTo>
                    <a:lnTo>
                      <a:pt x="477" y="1866"/>
                    </a:lnTo>
                    <a:lnTo>
                      <a:pt x="484" y="1856"/>
                    </a:lnTo>
                    <a:lnTo>
                      <a:pt x="491" y="1846"/>
                    </a:lnTo>
                    <a:lnTo>
                      <a:pt x="499" y="1837"/>
                    </a:lnTo>
                    <a:lnTo>
                      <a:pt x="507" y="1828"/>
                    </a:lnTo>
                    <a:lnTo>
                      <a:pt x="516" y="1819"/>
                    </a:lnTo>
                    <a:lnTo>
                      <a:pt x="526" y="1812"/>
                    </a:lnTo>
                    <a:lnTo>
                      <a:pt x="536" y="1804"/>
                    </a:lnTo>
                    <a:lnTo>
                      <a:pt x="546" y="1796"/>
                    </a:lnTo>
                    <a:lnTo>
                      <a:pt x="556" y="1789"/>
                    </a:lnTo>
                    <a:lnTo>
                      <a:pt x="567" y="1783"/>
                    </a:lnTo>
                    <a:lnTo>
                      <a:pt x="578" y="1777"/>
                    </a:lnTo>
                    <a:lnTo>
                      <a:pt x="589" y="1772"/>
                    </a:lnTo>
                    <a:lnTo>
                      <a:pt x="601" y="1766"/>
                    </a:lnTo>
                    <a:lnTo>
                      <a:pt x="613" y="1762"/>
                    </a:lnTo>
                    <a:lnTo>
                      <a:pt x="626" y="1758"/>
                    </a:lnTo>
                    <a:lnTo>
                      <a:pt x="638" y="1755"/>
                    </a:lnTo>
                    <a:lnTo>
                      <a:pt x="651" y="1752"/>
                    </a:lnTo>
                    <a:lnTo>
                      <a:pt x="664" y="1749"/>
                    </a:lnTo>
                    <a:lnTo>
                      <a:pt x="678" y="1748"/>
                    </a:lnTo>
                    <a:lnTo>
                      <a:pt x="691" y="1747"/>
                    </a:lnTo>
                    <a:lnTo>
                      <a:pt x="705" y="1747"/>
                    </a:lnTo>
                    <a:close/>
                    <a:moveTo>
                      <a:pt x="705" y="565"/>
                    </a:moveTo>
                    <a:lnTo>
                      <a:pt x="6629" y="565"/>
                    </a:lnTo>
                    <a:lnTo>
                      <a:pt x="6642" y="565"/>
                    </a:lnTo>
                    <a:lnTo>
                      <a:pt x="6655" y="566"/>
                    </a:lnTo>
                    <a:lnTo>
                      <a:pt x="6669" y="567"/>
                    </a:lnTo>
                    <a:lnTo>
                      <a:pt x="6682" y="569"/>
                    </a:lnTo>
                    <a:lnTo>
                      <a:pt x="6695" y="572"/>
                    </a:lnTo>
                    <a:lnTo>
                      <a:pt x="6708" y="576"/>
                    </a:lnTo>
                    <a:lnTo>
                      <a:pt x="6720" y="579"/>
                    </a:lnTo>
                    <a:lnTo>
                      <a:pt x="6732" y="584"/>
                    </a:lnTo>
                    <a:lnTo>
                      <a:pt x="6744" y="589"/>
                    </a:lnTo>
                    <a:lnTo>
                      <a:pt x="6755" y="595"/>
                    </a:lnTo>
                    <a:lnTo>
                      <a:pt x="6766" y="600"/>
                    </a:lnTo>
                    <a:lnTo>
                      <a:pt x="6777" y="607"/>
                    </a:lnTo>
                    <a:lnTo>
                      <a:pt x="6789" y="613"/>
                    </a:lnTo>
                    <a:lnTo>
                      <a:pt x="6799" y="621"/>
                    </a:lnTo>
                    <a:lnTo>
                      <a:pt x="6809" y="629"/>
                    </a:lnTo>
                    <a:lnTo>
                      <a:pt x="6817" y="637"/>
                    </a:lnTo>
                    <a:lnTo>
                      <a:pt x="6826" y="646"/>
                    </a:lnTo>
                    <a:lnTo>
                      <a:pt x="6834" y="655"/>
                    </a:lnTo>
                    <a:lnTo>
                      <a:pt x="6843" y="665"/>
                    </a:lnTo>
                    <a:lnTo>
                      <a:pt x="6850" y="673"/>
                    </a:lnTo>
                    <a:lnTo>
                      <a:pt x="6857" y="683"/>
                    </a:lnTo>
                    <a:lnTo>
                      <a:pt x="6863" y="694"/>
                    </a:lnTo>
                    <a:lnTo>
                      <a:pt x="6870" y="704"/>
                    </a:lnTo>
                    <a:lnTo>
                      <a:pt x="6875" y="716"/>
                    </a:lnTo>
                    <a:lnTo>
                      <a:pt x="6879" y="727"/>
                    </a:lnTo>
                    <a:lnTo>
                      <a:pt x="6884" y="739"/>
                    </a:lnTo>
                    <a:lnTo>
                      <a:pt x="6887" y="750"/>
                    </a:lnTo>
                    <a:lnTo>
                      <a:pt x="6891" y="762"/>
                    </a:lnTo>
                    <a:lnTo>
                      <a:pt x="6893" y="774"/>
                    </a:lnTo>
                    <a:lnTo>
                      <a:pt x="6894" y="787"/>
                    </a:lnTo>
                    <a:lnTo>
                      <a:pt x="6895" y="800"/>
                    </a:lnTo>
                    <a:lnTo>
                      <a:pt x="6896" y="812"/>
                    </a:lnTo>
                    <a:lnTo>
                      <a:pt x="6896" y="1399"/>
                    </a:lnTo>
                    <a:lnTo>
                      <a:pt x="6895" y="1412"/>
                    </a:lnTo>
                    <a:lnTo>
                      <a:pt x="6894" y="1424"/>
                    </a:lnTo>
                    <a:lnTo>
                      <a:pt x="6893" y="1437"/>
                    </a:lnTo>
                    <a:lnTo>
                      <a:pt x="6891" y="1449"/>
                    </a:lnTo>
                    <a:lnTo>
                      <a:pt x="6887" y="1461"/>
                    </a:lnTo>
                    <a:lnTo>
                      <a:pt x="6884" y="1472"/>
                    </a:lnTo>
                    <a:lnTo>
                      <a:pt x="6879" y="1484"/>
                    </a:lnTo>
                    <a:lnTo>
                      <a:pt x="6875" y="1495"/>
                    </a:lnTo>
                    <a:lnTo>
                      <a:pt x="6870" y="1507"/>
                    </a:lnTo>
                    <a:lnTo>
                      <a:pt x="6863" y="1517"/>
                    </a:lnTo>
                    <a:lnTo>
                      <a:pt x="6857" y="1528"/>
                    </a:lnTo>
                    <a:lnTo>
                      <a:pt x="6850" y="1538"/>
                    </a:lnTo>
                    <a:lnTo>
                      <a:pt x="6843" y="1548"/>
                    </a:lnTo>
                    <a:lnTo>
                      <a:pt x="6834" y="1556"/>
                    </a:lnTo>
                    <a:lnTo>
                      <a:pt x="6826" y="1565"/>
                    </a:lnTo>
                    <a:lnTo>
                      <a:pt x="6817" y="1574"/>
                    </a:lnTo>
                    <a:lnTo>
                      <a:pt x="6809" y="1582"/>
                    </a:lnTo>
                    <a:lnTo>
                      <a:pt x="6799" y="1590"/>
                    </a:lnTo>
                    <a:lnTo>
                      <a:pt x="6789" y="1598"/>
                    </a:lnTo>
                    <a:lnTo>
                      <a:pt x="6777" y="1604"/>
                    </a:lnTo>
                    <a:lnTo>
                      <a:pt x="6766" y="1611"/>
                    </a:lnTo>
                    <a:lnTo>
                      <a:pt x="6755" y="1617"/>
                    </a:lnTo>
                    <a:lnTo>
                      <a:pt x="6744" y="1622"/>
                    </a:lnTo>
                    <a:lnTo>
                      <a:pt x="6732" y="1627"/>
                    </a:lnTo>
                    <a:lnTo>
                      <a:pt x="6720" y="1632"/>
                    </a:lnTo>
                    <a:lnTo>
                      <a:pt x="6708" y="1635"/>
                    </a:lnTo>
                    <a:lnTo>
                      <a:pt x="6695" y="1639"/>
                    </a:lnTo>
                    <a:lnTo>
                      <a:pt x="6682" y="1642"/>
                    </a:lnTo>
                    <a:lnTo>
                      <a:pt x="6669" y="1644"/>
                    </a:lnTo>
                    <a:lnTo>
                      <a:pt x="6655" y="1645"/>
                    </a:lnTo>
                    <a:lnTo>
                      <a:pt x="6642" y="1646"/>
                    </a:lnTo>
                    <a:lnTo>
                      <a:pt x="6629" y="1647"/>
                    </a:lnTo>
                    <a:lnTo>
                      <a:pt x="705" y="1647"/>
                    </a:lnTo>
                    <a:lnTo>
                      <a:pt x="691" y="1646"/>
                    </a:lnTo>
                    <a:lnTo>
                      <a:pt x="678" y="1645"/>
                    </a:lnTo>
                    <a:lnTo>
                      <a:pt x="664" y="1644"/>
                    </a:lnTo>
                    <a:lnTo>
                      <a:pt x="651" y="1642"/>
                    </a:lnTo>
                    <a:lnTo>
                      <a:pt x="638" y="1639"/>
                    </a:lnTo>
                    <a:lnTo>
                      <a:pt x="626" y="1635"/>
                    </a:lnTo>
                    <a:lnTo>
                      <a:pt x="613" y="1632"/>
                    </a:lnTo>
                    <a:lnTo>
                      <a:pt x="601" y="1627"/>
                    </a:lnTo>
                    <a:lnTo>
                      <a:pt x="589" y="1622"/>
                    </a:lnTo>
                    <a:lnTo>
                      <a:pt x="578" y="1617"/>
                    </a:lnTo>
                    <a:lnTo>
                      <a:pt x="567" y="1611"/>
                    </a:lnTo>
                    <a:lnTo>
                      <a:pt x="556" y="1604"/>
                    </a:lnTo>
                    <a:lnTo>
                      <a:pt x="546" y="1598"/>
                    </a:lnTo>
                    <a:lnTo>
                      <a:pt x="536" y="1590"/>
                    </a:lnTo>
                    <a:lnTo>
                      <a:pt x="526" y="1582"/>
                    </a:lnTo>
                    <a:lnTo>
                      <a:pt x="516" y="1574"/>
                    </a:lnTo>
                    <a:lnTo>
                      <a:pt x="507" y="1565"/>
                    </a:lnTo>
                    <a:lnTo>
                      <a:pt x="499" y="1556"/>
                    </a:lnTo>
                    <a:lnTo>
                      <a:pt x="491" y="1548"/>
                    </a:lnTo>
                    <a:lnTo>
                      <a:pt x="484" y="1538"/>
                    </a:lnTo>
                    <a:lnTo>
                      <a:pt x="477" y="1528"/>
                    </a:lnTo>
                    <a:lnTo>
                      <a:pt x="470" y="1517"/>
                    </a:lnTo>
                    <a:lnTo>
                      <a:pt x="464" y="1507"/>
                    </a:lnTo>
                    <a:lnTo>
                      <a:pt x="459" y="1495"/>
                    </a:lnTo>
                    <a:lnTo>
                      <a:pt x="454" y="1484"/>
                    </a:lnTo>
                    <a:lnTo>
                      <a:pt x="450" y="1472"/>
                    </a:lnTo>
                    <a:lnTo>
                      <a:pt x="446" y="1461"/>
                    </a:lnTo>
                    <a:lnTo>
                      <a:pt x="444" y="1449"/>
                    </a:lnTo>
                    <a:lnTo>
                      <a:pt x="440" y="1437"/>
                    </a:lnTo>
                    <a:lnTo>
                      <a:pt x="439" y="1424"/>
                    </a:lnTo>
                    <a:lnTo>
                      <a:pt x="438" y="1412"/>
                    </a:lnTo>
                    <a:lnTo>
                      <a:pt x="438" y="1399"/>
                    </a:lnTo>
                    <a:lnTo>
                      <a:pt x="438" y="812"/>
                    </a:lnTo>
                    <a:lnTo>
                      <a:pt x="438" y="800"/>
                    </a:lnTo>
                    <a:lnTo>
                      <a:pt x="439" y="787"/>
                    </a:lnTo>
                    <a:lnTo>
                      <a:pt x="440" y="774"/>
                    </a:lnTo>
                    <a:lnTo>
                      <a:pt x="444" y="762"/>
                    </a:lnTo>
                    <a:lnTo>
                      <a:pt x="446" y="750"/>
                    </a:lnTo>
                    <a:lnTo>
                      <a:pt x="450" y="739"/>
                    </a:lnTo>
                    <a:lnTo>
                      <a:pt x="454" y="727"/>
                    </a:lnTo>
                    <a:lnTo>
                      <a:pt x="459" y="716"/>
                    </a:lnTo>
                    <a:lnTo>
                      <a:pt x="464" y="704"/>
                    </a:lnTo>
                    <a:lnTo>
                      <a:pt x="470" y="694"/>
                    </a:lnTo>
                    <a:lnTo>
                      <a:pt x="477" y="683"/>
                    </a:lnTo>
                    <a:lnTo>
                      <a:pt x="484" y="673"/>
                    </a:lnTo>
                    <a:lnTo>
                      <a:pt x="491" y="665"/>
                    </a:lnTo>
                    <a:lnTo>
                      <a:pt x="499" y="655"/>
                    </a:lnTo>
                    <a:lnTo>
                      <a:pt x="507" y="646"/>
                    </a:lnTo>
                    <a:lnTo>
                      <a:pt x="516" y="637"/>
                    </a:lnTo>
                    <a:lnTo>
                      <a:pt x="526" y="629"/>
                    </a:lnTo>
                    <a:lnTo>
                      <a:pt x="536" y="621"/>
                    </a:lnTo>
                    <a:lnTo>
                      <a:pt x="546" y="613"/>
                    </a:lnTo>
                    <a:lnTo>
                      <a:pt x="556" y="607"/>
                    </a:lnTo>
                    <a:lnTo>
                      <a:pt x="567" y="600"/>
                    </a:lnTo>
                    <a:lnTo>
                      <a:pt x="578" y="595"/>
                    </a:lnTo>
                    <a:lnTo>
                      <a:pt x="589" y="589"/>
                    </a:lnTo>
                    <a:lnTo>
                      <a:pt x="601" y="584"/>
                    </a:lnTo>
                    <a:lnTo>
                      <a:pt x="613" y="579"/>
                    </a:lnTo>
                    <a:lnTo>
                      <a:pt x="626" y="576"/>
                    </a:lnTo>
                    <a:lnTo>
                      <a:pt x="638" y="572"/>
                    </a:lnTo>
                    <a:lnTo>
                      <a:pt x="651" y="569"/>
                    </a:lnTo>
                    <a:lnTo>
                      <a:pt x="664" y="567"/>
                    </a:lnTo>
                    <a:lnTo>
                      <a:pt x="678" y="566"/>
                    </a:lnTo>
                    <a:lnTo>
                      <a:pt x="691" y="565"/>
                    </a:lnTo>
                    <a:lnTo>
                      <a:pt x="705" y="565"/>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grpSp>
        <p:nvGrpSpPr>
          <p:cNvPr id="203" name="组合 528"/>
          <p:cNvGrpSpPr>
            <a:grpSpLocks noChangeAspect="1"/>
          </p:cNvGrpSpPr>
          <p:nvPr/>
        </p:nvGrpSpPr>
        <p:grpSpPr bwMode="gray">
          <a:xfrm>
            <a:off x="1611439" y="5348710"/>
            <a:ext cx="330640" cy="330639"/>
            <a:chOff x="-1410841" y="3435113"/>
            <a:chExt cx="788399" cy="788400"/>
          </a:xfrm>
        </p:grpSpPr>
        <p:sp>
          <p:nvSpPr>
            <p:cNvPr id="204" name="椭圆 701"/>
            <p:cNvSpPr/>
            <p:nvPr/>
          </p:nvSpPr>
          <p:spPr bwMode="gray">
            <a:xfrm>
              <a:off x="-1410841" y="3435113"/>
              <a:ext cx="788399" cy="788400"/>
            </a:xfrm>
            <a:prstGeom prst="ellipse">
              <a:avLst/>
            </a:prstGeom>
            <a:solidFill>
              <a:sysClr val="windowText" lastClr="000000">
                <a:lumMod val="50000"/>
                <a:lumOff val="50000"/>
              </a:sysClr>
            </a:solidFill>
            <a:ln>
              <a:noFill/>
            </a:ln>
            <a:effectLst/>
            <a:extLst/>
          </p:spPr>
          <p:txBody>
            <a:bodyPr wrap="square"/>
            <a:lstStyle/>
            <a:p>
              <a:pPr defTabSz="913851" fontAlgn="ctr">
                <a:spcBef>
                  <a:spcPct val="0"/>
                </a:spcBef>
                <a:spcAft>
                  <a:spcPct val="0"/>
                </a:spcAft>
                <a:buClr>
                  <a:srgbClr val="CC9900"/>
                </a:buClr>
                <a:buFont typeface="Wingdings" pitchFamily="2" charset="2"/>
                <a:buChar char="n"/>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5" name="Freeform 5"/>
            <p:cNvSpPr>
              <a:spLocks noEditPoints="1"/>
            </p:cNvSpPr>
            <p:nvPr/>
          </p:nvSpPr>
          <p:spPr bwMode="gray">
            <a:xfrm>
              <a:off x="-1268411" y="3606800"/>
              <a:ext cx="478082" cy="414338"/>
            </a:xfrm>
            <a:custGeom>
              <a:avLst/>
              <a:gdLst>
                <a:gd name="T0" fmla="*/ 2147483647 w 16170"/>
                <a:gd name="T1" fmla="*/ 2147483647 h 14014"/>
                <a:gd name="T2" fmla="*/ 2147483647 w 16170"/>
                <a:gd name="T3" fmla="*/ 2147483647 h 14014"/>
                <a:gd name="T4" fmla="*/ 2147483647 w 16170"/>
                <a:gd name="T5" fmla="*/ 2147483647 h 14014"/>
                <a:gd name="T6" fmla="*/ 2147483647 w 16170"/>
                <a:gd name="T7" fmla="*/ 2147483647 h 14014"/>
                <a:gd name="T8" fmla="*/ 2147483647 w 16170"/>
                <a:gd name="T9" fmla="*/ 2147483647 h 14014"/>
                <a:gd name="T10" fmla="*/ 2147483647 w 16170"/>
                <a:gd name="T11" fmla="*/ 2147483647 h 14014"/>
                <a:gd name="T12" fmla="*/ 2147483647 w 16170"/>
                <a:gd name="T13" fmla="*/ 2147483647 h 14014"/>
                <a:gd name="T14" fmla="*/ 2147483647 w 16170"/>
                <a:gd name="T15" fmla="*/ 2147483647 h 14014"/>
                <a:gd name="T16" fmla="*/ 2147483647 w 16170"/>
                <a:gd name="T17" fmla="*/ 2147483647 h 14014"/>
                <a:gd name="T18" fmla="*/ 2147483647 w 16170"/>
                <a:gd name="T19" fmla="*/ 2147483647 h 14014"/>
                <a:gd name="T20" fmla="*/ 2147483647 w 16170"/>
                <a:gd name="T21" fmla="*/ 2147483647 h 14014"/>
                <a:gd name="T22" fmla="*/ 2147483647 w 16170"/>
                <a:gd name="T23" fmla="*/ 2147483647 h 14014"/>
                <a:gd name="T24" fmla="*/ 2147483647 w 16170"/>
                <a:gd name="T25" fmla="*/ 2147483647 h 14014"/>
                <a:gd name="T26" fmla="*/ 2147483647 w 16170"/>
                <a:gd name="T27" fmla="*/ 2147483647 h 14014"/>
                <a:gd name="T28" fmla="*/ 2147483647 w 16170"/>
                <a:gd name="T29" fmla="*/ 2147483647 h 14014"/>
                <a:gd name="T30" fmla="*/ 2147483647 w 16170"/>
                <a:gd name="T31" fmla="*/ 2147483647 h 14014"/>
                <a:gd name="T32" fmla="*/ 2147483647 w 16170"/>
                <a:gd name="T33" fmla="*/ 2147483647 h 14014"/>
                <a:gd name="T34" fmla="*/ 2147483647 w 16170"/>
                <a:gd name="T35" fmla="*/ 2147483647 h 14014"/>
                <a:gd name="T36" fmla="*/ 2147483647 w 16170"/>
                <a:gd name="T37" fmla="*/ 2147483647 h 14014"/>
                <a:gd name="T38" fmla="*/ 2147483647 w 16170"/>
                <a:gd name="T39" fmla="*/ 2147483647 h 14014"/>
                <a:gd name="T40" fmla="*/ 2147483647 w 16170"/>
                <a:gd name="T41" fmla="*/ 2147483647 h 14014"/>
                <a:gd name="T42" fmla="*/ 2147483647 w 16170"/>
                <a:gd name="T43" fmla="*/ 2147483647 h 14014"/>
                <a:gd name="T44" fmla="*/ 2147483647 w 16170"/>
                <a:gd name="T45" fmla="*/ 2147483647 h 14014"/>
                <a:gd name="T46" fmla="*/ 2147483647 w 16170"/>
                <a:gd name="T47" fmla="*/ 2147483647 h 14014"/>
                <a:gd name="T48" fmla="*/ 2147483647 w 16170"/>
                <a:gd name="T49" fmla="*/ 2147483647 h 14014"/>
                <a:gd name="T50" fmla="*/ 2147483647 w 16170"/>
                <a:gd name="T51" fmla="*/ 2147483647 h 14014"/>
                <a:gd name="T52" fmla="*/ 2147483647 w 16170"/>
                <a:gd name="T53" fmla="*/ 2147483647 h 14014"/>
                <a:gd name="T54" fmla="*/ 2147483647 w 16170"/>
                <a:gd name="T55" fmla="*/ 2147483647 h 14014"/>
                <a:gd name="T56" fmla="*/ 2147483647 w 16170"/>
                <a:gd name="T57" fmla="*/ 2147483647 h 14014"/>
                <a:gd name="T58" fmla="*/ 2147483647 w 16170"/>
                <a:gd name="T59" fmla="*/ 2147483647 h 14014"/>
                <a:gd name="T60" fmla="*/ 2147483647 w 16170"/>
                <a:gd name="T61" fmla="*/ 2147483647 h 14014"/>
                <a:gd name="T62" fmla="*/ 0 w 16170"/>
                <a:gd name="T63" fmla="*/ 2147483647 h 14014"/>
                <a:gd name="T64" fmla="*/ 2147483647 w 16170"/>
                <a:gd name="T65" fmla="*/ 2147483647 h 14014"/>
                <a:gd name="T66" fmla="*/ 2147483647 w 16170"/>
                <a:gd name="T67" fmla="*/ 2147483647 h 14014"/>
                <a:gd name="T68" fmla="*/ 2147483647 w 16170"/>
                <a:gd name="T69" fmla="*/ 2147483647 h 14014"/>
                <a:gd name="T70" fmla="*/ 2147483647 w 16170"/>
                <a:gd name="T71" fmla="*/ 2147483647 h 14014"/>
                <a:gd name="T72" fmla="*/ 2147483647 w 16170"/>
                <a:gd name="T73" fmla="*/ 2147483647 h 14014"/>
                <a:gd name="T74" fmla="*/ 2147483647 w 16170"/>
                <a:gd name="T75" fmla="*/ 2147483647 h 14014"/>
                <a:gd name="T76" fmla="*/ 2147483647 w 16170"/>
                <a:gd name="T77" fmla="*/ 2147483647 h 14014"/>
                <a:gd name="T78" fmla="*/ 2147483647 w 16170"/>
                <a:gd name="T79" fmla="*/ 2147483647 h 14014"/>
                <a:gd name="T80" fmla="*/ 2147483647 w 16170"/>
                <a:gd name="T81" fmla="*/ 2147483647 h 14014"/>
                <a:gd name="T82" fmla="*/ 2147483647 w 16170"/>
                <a:gd name="T83" fmla="*/ 2147483647 h 14014"/>
                <a:gd name="T84" fmla="*/ 2147483647 w 16170"/>
                <a:gd name="T85" fmla="*/ 2147483647 h 14014"/>
                <a:gd name="T86" fmla="*/ 2147483647 w 16170"/>
                <a:gd name="T87" fmla="*/ 2147483647 h 14014"/>
                <a:gd name="T88" fmla="*/ 2147483647 w 16170"/>
                <a:gd name="T89" fmla="*/ 2147483647 h 14014"/>
                <a:gd name="T90" fmla="*/ 2147483647 w 16170"/>
                <a:gd name="T91" fmla="*/ 2147483647 h 14014"/>
                <a:gd name="T92" fmla="*/ 2147483647 w 16170"/>
                <a:gd name="T93" fmla="*/ 2147483647 h 14014"/>
                <a:gd name="T94" fmla="*/ 2147483647 w 16170"/>
                <a:gd name="T95" fmla="*/ 2147483647 h 14014"/>
                <a:gd name="T96" fmla="*/ 2147483647 w 16170"/>
                <a:gd name="T97" fmla="*/ 2147483647 h 14014"/>
                <a:gd name="T98" fmla="*/ 2147483647 w 16170"/>
                <a:gd name="T99" fmla="*/ 2147483647 h 14014"/>
                <a:gd name="T100" fmla="*/ 2147483647 w 16170"/>
                <a:gd name="T101" fmla="*/ 2147483647 h 14014"/>
                <a:gd name="T102" fmla="*/ 2147483647 w 16170"/>
                <a:gd name="T103" fmla="*/ 2147483647 h 14014"/>
                <a:gd name="T104" fmla="*/ 2147483647 w 16170"/>
                <a:gd name="T105" fmla="*/ 2147483647 h 14014"/>
                <a:gd name="T106" fmla="*/ 2147483647 w 16170"/>
                <a:gd name="T107" fmla="*/ 2147483647 h 14014"/>
                <a:gd name="T108" fmla="*/ 2147483647 w 16170"/>
                <a:gd name="T109" fmla="*/ 2147483647 h 14014"/>
                <a:gd name="T110" fmla="*/ 2147483647 w 16170"/>
                <a:gd name="T111" fmla="*/ 2147483647 h 14014"/>
                <a:gd name="T112" fmla="*/ 2147483647 w 16170"/>
                <a:gd name="T113" fmla="*/ 2147483647 h 14014"/>
                <a:gd name="T114" fmla="*/ 2147483647 w 16170"/>
                <a:gd name="T115" fmla="*/ 2147483647 h 14014"/>
                <a:gd name="T116" fmla="*/ 2147483647 w 16170"/>
                <a:gd name="T117" fmla="*/ 2147483647 h 14014"/>
                <a:gd name="T118" fmla="*/ 2147483647 w 16170"/>
                <a:gd name="T119" fmla="*/ 2147483647 h 14014"/>
                <a:gd name="T120" fmla="*/ 2147483647 w 16170"/>
                <a:gd name="T121" fmla="*/ 2147483647 h 1401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6170"/>
                <a:gd name="T184" fmla="*/ 0 h 14014"/>
                <a:gd name="T185" fmla="*/ 16170 w 16170"/>
                <a:gd name="T186" fmla="*/ 14014 h 1401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6170" h="14014">
                  <a:moveTo>
                    <a:pt x="11178" y="2724"/>
                  </a:moveTo>
                  <a:lnTo>
                    <a:pt x="14087" y="2724"/>
                  </a:lnTo>
                  <a:lnTo>
                    <a:pt x="14087" y="6276"/>
                  </a:lnTo>
                  <a:lnTo>
                    <a:pt x="14080" y="6265"/>
                  </a:lnTo>
                  <a:lnTo>
                    <a:pt x="14060" y="6231"/>
                  </a:lnTo>
                  <a:lnTo>
                    <a:pt x="14025" y="6177"/>
                  </a:lnTo>
                  <a:lnTo>
                    <a:pt x="13979" y="6106"/>
                  </a:lnTo>
                  <a:lnTo>
                    <a:pt x="13920" y="6022"/>
                  </a:lnTo>
                  <a:lnTo>
                    <a:pt x="13852" y="5923"/>
                  </a:lnTo>
                  <a:lnTo>
                    <a:pt x="13812" y="5870"/>
                  </a:lnTo>
                  <a:lnTo>
                    <a:pt x="13771" y="5815"/>
                  </a:lnTo>
                  <a:lnTo>
                    <a:pt x="13727" y="5758"/>
                  </a:lnTo>
                  <a:lnTo>
                    <a:pt x="13682" y="5698"/>
                  </a:lnTo>
                  <a:lnTo>
                    <a:pt x="13632" y="5639"/>
                  </a:lnTo>
                  <a:lnTo>
                    <a:pt x="13582" y="5577"/>
                  </a:lnTo>
                  <a:lnTo>
                    <a:pt x="13529" y="5515"/>
                  </a:lnTo>
                  <a:lnTo>
                    <a:pt x="13474" y="5453"/>
                  </a:lnTo>
                  <a:lnTo>
                    <a:pt x="13417" y="5390"/>
                  </a:lnTo>
                  <a:lnTo>
                    <a:pt x="13357" y="5328"/>
                  </a:lnTo>
                  <a:lnTo>
                    <a:pt x="13297" y="5266"/>
                  </a:lnTo>
                  <a:lnTo>
                    <a:pt x="13234" y="5204"/>
                  </a:lnTo>
                  <a:lnTo>
                    <a:pt x="13169" y="5145"/>
                  </a:lnTo>
                  <a:lnTo>
                    <a:pt x="13104" y="5085"/>
                  </a:lnTo>
                  <a:lnTo>
                    <a:pt x="13036" y="5029"/>
                  </a:lnTo>
                  <a:lnTo>
                    <a:pt x="12967" y="4973"/>
                  </a:lnTo>
                  <a:lnTo>
                    <a:pt x="12897" y="4919"/>
                  </a:lnTo>
                  <a:lnTo>
                    <a:pt x="12825" y="4869"/>
                  </a:lnTo>
                  <a:lnTo>
                    <a:pt x="12752" y="4822"/>
                  </a:lnTo>
                  <a:lnTo>
                    <a:pt x="12678" y="4776"/>
                  </a:lnTo>
                  <a:lnTo>
                    <a:pt x="12604" y="4735"/>
                  </a:lnTo>
                  <a:lnTo>
                    <a:pt x="12531" y="4697"/>
                  </a:lnTo>
                  <a:lnTo>
                    <a:pt x="12458" y="4662"/>
                  </a:lnTo>
                  <a:lnTo>
                    <a:pt x="12387" y="4630"/>
                  </a:lnTo>
                  <a:lnTo>
                    <a:pt x="12317" y="4601"/>
                  </a:lnTo>
                  <a:lnTo>
                    <a:pt x="12250" y="4575"/>
                  </a:lnTo>
                  <a:lnTo>
                    <a:pt x="12182" y="4551"/>
                  </a:lnTo>
                  <a:lnTo>
                    <a:pt x="12117" y="4530"/>
                  </a:lnTo>
                  <a:lnTo>
                    <a:pt x="12054" y="4511"/>
                  </a:lnTo>
                  <a:lnTo>
                    <a:pt x="11991" y="4495"/>
                  </a:lnTo>
                  <a:lnTo>
                    <a:pt x="11930" y="4480"/>
                  </a:lnTo>
                  <a:lnTo>
                    <a:pt x="11873" y="4468"/>
                  </a:lnTo>
                  <a:lnTo>
                    <a:pt x="11816" y="4458"/>
                  </a:lnTo>
                  <a:lnTo>
                    <a:pt x="11762" y="4449"/>
                  </a:lnTo>
                  <a:lnTo>
                    <a:pt x="11709" y="4442"/>
                  </a:lnTo>
                  <a:lnTo>
                    <a:pt x="11660" y="4436"/>
                  </a:lnTo>
                  <a:lnTo>
                    <a:pt x="11612" y="4432"/>
                  </a:lnTo>
                  <a:lnTo>
                    <a:pt x="11567" y="4429"/>
                  </a:lnTo>
                  <a:lnTo>
                    <a:pt x="11524" y="4427"/>
                  </a:lnTo>
                  <a:lnTo>
                    <a:pt x="11484" y="4425"/>
                  </a:lnTo>
                  <a:lnTo>
                    <a:pt x="11446" y="4425"/>
                  </a:lnTo>
                  <a:lnTo>
                    <a:pt x="11412" y="4426"/>
                  </a:lnTo>
                  <a:lnTo>
                    <a:pt x="11380" y="4427"/>
                  </a:lnTo>
                  <a:lnTo>
                    <a:pt x="11351" y="4428"/>
                  </a:lnTo>
                  <a:lnTo>
                    <a:pt x="11303" y="4432"/>
                  </a:lnTo>
                  <a:lnTo>
                    <a:pt x="11267" y="4435"/>
                  </a:lnTo>
                  <a:lnTo>
                    <a:pt x="11246" y="4439"/>
                  </a:lnTo>
                  <a:lnTo>
                    <a:pt x="11239" y="4440"/>
                  </a:lnTo>
                  <a:lnTo>
                    <a:pt x="11178" y="2724"/>
                  </a:lnTo>
                  <a:close/>
                  <a:moveTo>
                    <a:pt x="9156" y="0"/>
                  </a:moveTo>
                  <a:lnTo>
                    <a:pt x="16170" y="0"/>
                  </a:lnTo>
                  <a:lnTo>
                    <a:pt x="16170" y="1256"/>
                  </a:lnTo>
                  <a:lnTo>
                    <a:pt x="13383" y="1256"/>
                  </a:lnTo>
                  <a:lnTo>
                    <a:pt x="13383" y="2174"/>
                  </a:lnTo>
                  <a:lnTo>
                    <a:pt x="11820" y="2174"/>
                  </a:lnTo>
                  <a:lnTo>
                    <a:pt x="11820" y="1256"/>
                  </a:lnTo>
                  <a:lnTo>
                    <a:pt x="9156" y="1256"/>
                  </a:lnTo>
                  <a:lnTo>
                    <a:pt x="9156" y="0"/>
                  </a:lnTo>
                  <a:close/>
                  <a:moveTo>
                    <a:pt x="4848" y="9576"/>
                  </a:moveTo>
                  <a:lnTo>
                    <a:pt x="4855" y="9581"/>
                  </a:lnTo>
                  <a:lnTo>
                    <a:pt x="4877" y="9595"/>
                  </a:lnTo>
                  <a:lnTo>
                    <a:pt x="4912" y="9615"/>
                  </a:lnTo>
                  <a:lnTo>
                    <a:pt x="4958" y="9642"/>
                  </a:lnTo>
                  <a:lnTo>
                    <a:pt x="5013" y="9675"/>
                  </a:lnTo>
                  <a:lnTo>
                    <a:pt x="5075" y="9713"/>
                  </a:lnTo>
                  <a:lnTo>
                    <a:pt x="5143" y="9754"/>
                  </a:lnTo>
                  <a:lnTo>
                    <a:pt x="5216" y="9798"/>
                  </a:lnTo>
                  <a:lnTo>
                    <a:pt x="5291" y="9843"/>
                  </a:lnTo>
                  <a:lnTo>
                    <a:pt x="5366" y="9890"/>
                  </a:lnTo>
                  <a:lnTo>
                    <a:pt x="5441" y="9936"/>
                  </a:lnTo>
                  <a:lnTo>
                    <a:pt x="5514" y="9981"/>
                  </a:lnTo>
                  <a:lnTo>
                    <a:pt x="5583" y="10025"/>
                  </a:lnTo>
                  <a:lnTo>
                    <a:pt x="5644" y="10064"/>
                  </a:lnTo>
                  <a:lnTo>
                    <a:pt x="5699" y="10101"/>
                  </a:lnTo>
                  <a:lnTo>
                    <a:pt x="5744" y="10131"/>
                  </a:lnTo>
                  <a:lnTo>
                    <a:pt x="5783" y="10159"/>
                  </a:lnTo>
                  <a:lnTo>
                    <a:pt x="5817" y="10186"/>
                  </a:lnTo>
                  <a:lnTo>
                    <a:pt x="5849" y="10214"/>
                  </a:lnTo>
                  <a:lnTo>
                    <a:pt x="5878" y="10241"/>
                  </a:lnTo>
                  <a:lnTo>
                    <a:pt x="5903" y="10266"/>
                  </a:lnTo>
                  <a:lnTo>
                    <a:pt x="5926" y="10292"/>
                  </a:lnTo>
                  <a:lnTo>
                    <a:pt x="5946" y="10315"/>
                  </a:lnTo>
                  <a:lnTo>
                    <a:pt x="5963" y="10336"/>
                  </a:lnTo>
                  <a:lnTo>
                    <a:pt x="5978" y="10356"/>
                  </a:lnTo>
                  <a:lnTo>
                    <a:pt x="5990" y="10374"/>
                  </a:lnTo>
                  <a:lnTo>
                    <a:pt x="6000" y="10391"/>
                  </a:lnTo>
                  <a:lnTo>
                    <a:pt x="6008" y="10404"/>
                  </a:lnTo>
                  <a:lnTo>
                    <a:pt x="6018" y="10423"/>
                  </a:lnTo>
                  <a:lnTo>
                    <a:pt x="6021" y="10430"/>
                  </a:lnTo>
                  <a:lnTo>
                    <a:pt x="6022" y="10441"/>
                  </a:lnTo>
                  <a:lnTo>
                    <a:pt x="6024" y="10472"/>
                  </a:lnTo>
                  <a:lnTo>
                    <a:pt x="6027" y="10522"/>
                  </a:lnTo>
                  <a:lnTo>
                    <a:pt x="6029" y="10586"/>
                  </a:lnTo>
                  <a:lnTo>
                    <a:pt x="6029" y="10662"/>
                  </a:lnTo>
                  <a:lnTo>
                    <a:pt x="6028" y="10749"/>
                  </a:lnTo>
                  <a:lnTo>
                    <a:pt x="6026" y="10796"/>
                  </a:lnTo>
                  <a:lnTo>
                    <a:pt x="6024" y="10843"/>
                  </a:lnTo>
                  <a:lnTo>
                    <a:pt x="6021" y="10893"/>
                  </a:lnTo>
                  <a:lnTo>
                    <a:pt x="6016" y="10942"/>
                  </a:lnTo>
                  <a:lnTo>
                    <a:pt x="6011" y="10992"/>
                  </a:lnTo>
                  <a:lnTo>
                    <a:pt x="6004" y="11042"/>
                  </a:lnTo>
                  <a:lnTo>
                    <a:pt x="5996" y="11093"/>
                  </a:lnTo>
                  <a:lnTo>
                    <a:pt x="5986" y="11142"/>
                  </a:lnTo>
                  <a:lnTo>
                    <a:pt x="5975" y="11192"/>
                  </a:lnTo>
                  <a:lnTo>
                    <a:pt x="5963" y="11239"/>
                  </a:lnTo>
                  <a:lnTo>
                    <a:pt x="5948" y="11286"/>
                  </a:lnTo>
                  <a:lnTo>
                    <a:pt x="5931" y="11330"/>
                  </a:lnTo>
                  <a:lnTo>
                    <a:pt x="5913" y="11372"/>
                  </a:lnTo>
                  <a:lnTo>
                    <a:pt x="5893" y="11412"/>
                  </a:lnTo>
                  <a:lnTo>
                    <a:pt x="5871" y="11449"/>
                  </a:lnTo>
                  <a:lnTo>
                    <a:pt x="5846" y="11484"/>
                  </a:lnTo>
                  <a:lnTo>
                    <a:pt x="5819" y="11514"/>
                  </a:lnTo>
                  <a:lnTo>
                    <a:pt x="5790" y="11541"/>
                  </a:lnTo>
                  <a:lnTo>
                    <a:pt x="5758" y="11563"/>
                  </a:lnTo>
                  <a:lnTo>
                    <a:pt x="5723" y="11582"/>
                  </a:lnTo>
                  <a:lnTo>
                    <a:pt x="5687" y="11596"/>
                  </a:lnTo>
                  <a:lnTo>
                    <a:pt x="5649" y="11603"/>
                  </a:lnTo>
                  <a:lnTo>
                    <a:pt x="5612" y="11606"/>
                  </a:lnTo>
                  <a:lnTo>
                    <a:pt x="5574" y="11604"/>
                  </a:lnTo>
                  <a:lnTo>
                    <a:pt x="5535" y="11598"/>
                  </a:lnTo>
                  <a:lnTo>
                    <a:pt x="5497" y="11587"/>
                  </a:lnTo>
                  <a:lnTo>
                    <a:pt x="5458" y="11571"/>
                  </a:lnTo>
                  <a:lnTo>
                    <a:pt x="5420" y="11552"/>
                  </a:lnTo>
                  <a:lnTo>
                    <a:pt x="5382" y="11529"/>
                  </a:lnTo>
                  <a:lnTo>
                    <a:pt x="5344" y="11503"/>
                  </a:lnTo>
                  <a:lnTo>
                    <a:pt x="5306" y="11473"/>
                  </a:lnTo>
                  <a:lnTo>
                    <a:pt x="5269" y="11440"/>
                  </a:lnTo>
                  <a:lnTo>
                    <a:pt x="5233" y="11404"/>
                  </a:lnTo>
                  <a:lnTo>
                    <a:pt x="5197" y="11365"/>
                  </a:lnTo>
                  <a:lnTo>
                    <a:pt x="5162" y="11324"/>
                  </a:lnTo>
                  <a:lnTo>
                    <a:pt x="5128" y="11280"/>
                  </a:lnTo>
                  <a:lnTo>
                    <a:pt x="5095" y="11235"/>
                  </a:lnTo>
                  <a:lnTo>
                    <a:pt x="5063" y="11188"/>
                  </a:lnTo>
                  <a:lnTo>
                    <a:pt x="5033" y="11139"/>
                  </a:lnTo>
                  <a:lnTo>
                    <a:pt x="5004" y="11089"/>
                  </a:lnTo>
                  <a:lnTo>
                    <a:pt x="4975" y="11037"/>
                  </a:lnTo>
                  <a:lnTo>
                    <a:pt x="4950" y="10985"/>
                  </a:lnTo>
                  <a:lnTo>
                    <a:pt x="4926" y="10931"/>
                  </a:lnTo>
                  <a:lnTo>
                    <a:pt x="4904" y="10876"/>
                  </a:lnTo>
                  <a:lnTo>
                    <a:pt x="4883" y="10823"/>
                  </a:lnTo>
                  <a:lnTo>
                    <a:pt x="4865" y="10768"/>
                  </a:lnTo>
                  <a:lnTo>
                    <a:pt x="4849" y="10714"/>
                  </a:lnTo>
                  <a:lnTo>
                    <a:pt x="4835" y="10660"/>
                  </a:lnTo>
                  <a:lnTo>
                    <a:pt x="4824" y="10607"/>
                  </a:lnTo>
                  <a:lnTo>
                    <a:pt x="4815" y="10553"/>
                  </a:lnTo>
                  <a:lnTo>
                    <a:pt x="4809" y="10502"/>
                  </a:lnTo>
                  <a:lnTo>
                    <a:pt x="4806" y="10451"/>
                  </a:lnTo>
                  <a:lnTo>
                    <a:pt x="4804" y="10402"/>
                  </a:lnTo>
                  <a:lnTo>
                    <a:pt x="4801" y="10353"/>
                  </a:lnTo>
                  <a:lnTo>
                    <a:pt x="4801" y="10307"/>
                  </a:lnTo>
                  <a:lnTo>
                    <a:pt x="4800" y="10260"/>
                  </a:lnTo>
                  <a:lnTo>
                    <a:pt x="4801" y="10172"/>
                  </a:lnTo>
                  <a:lnTo>
                    <a:pt x="4802" y="10090"/>
                  </a:lnTo>
                  <a:lnTo>
                    <a:pt x="4806" y="10012"/>
                  </a:lnTo>
                  <a:lnTo>
                    <a:pt x="4810" y="9940"/>
                  </a:lnTo>
                  <a:lnTo>
                    <a:pt x="4814" y="9874"/>
                  </a:lnTo>
                  <a:lnTo>
                    <a:pt x="4819" y="9814"/>
                  </a:lnTo>
                  <a:lnTo>
                    <a:pt x="4824" y="9760"/>
                  </a:lnTo>
                  <a:lnTo>
                    <a:pt x="4829" y="9713"/>
                  </a:lnTo>
                  <a:lnTo>
                    <a:pt x="4834" y="9672"/>
                  </a:lnTo>
                  <a:lnTo>
                    <a:pt x="4838" y="9638"/>
                  </a:lnTo>
                  <a:lnTo>
                    <a:pt x="4842" y="9612"/>
                  </a:lnTo>
                  <a:lnTo>
                    <a:pt x="4845" y="9593"/>
                  </a:lnTo>
                  <a:lnTo>
                    <a:pt x="4847" y="9580"/>
                  </a:lnTo>
                  <a:lnTo>
                    <a:pt x="4848" y="9576"/>
                  </a:lnTo>
                  <a:close/>
                  <a:moveTo>
                    <a:pt x="2906" y="8446"/>
                  </a:moveTo>
                  <a:lnTo>
                    <a:pt x="2912" y="8449"/>
                  </a:lnTo>
                  <a:lnTo>
                    <a:pt x="2930" y="8458"/>
                  </a:lnTo>
                  <a:lnTo>
                    <a:pt x="2959" y="8472"/>
                  </a:lnTo>
                  <a:lnTo>
                    <a:pt x="2999" y="8491"/>
                  </a:lnTo>
                  <a:lnTo>
                    <a:pt x="3046" y="8515"/>
                  </a:lnTo>
                  <a:lnTo>
                    <a:pt x="3102" y="8542"/>
                  </a:lnTo>
                  <a:lnTo>
                    <a:pt x="3163" y="8572"/>
                  </a:lnTo>
                  <a:lnTo>
                    <a:pt x="3231" y="8606"/>
                  </a:lnTo>
                  <a:lnTo>
                    <a:pt x="3303" y="8641"/>
                  </a:lnTo>
                  <a:lnTo>
                    <a:pt x="3379" y="8677"/>
                  </a:lnTo>
                  <a:lnTo>
                    <a:pt x="3456" y="8714"/>
                  </a:lnTo>
                  <a:lnTo>
                    <a:pt x="3536" y="8751"/>
                  </a:lnTo>
                  <a:lnTo>
                    <a:pt x="3615" y="8789"/>
                  </a:lnTo>
                  <a:lnTo>
                    <a:pt x="3694" y="8826"/>
                  </a:lnTo>
                  <a:lnTo>
                    <a:pt x="3771" y="8860"/>
                  </a:lnTo>
                  <a:lnTo>
                    <a:pt x="3844" y="8893"/>
                  </a:lnTo>
                  <a:lnTo>
                    <a:pt x="3880" y="8910"/>
                  </a:lnTo>
                  <a:lnTo>
                    <a:pt x="3913" y="8926"/>
                  </a:lnTo>
                  <a:lnTo>
                    <a:pt x="3944" y="8941"/>
                  </a:lnTo>
                  <a:lnTo>
                    <a:pt x="3975" y="8956"/>
                  </a:lnTo>
                  <a:lnTo>
                    <a:pt x="4030" y="8986"/>
                  </a:lnTo>
                  <a:lnTo>
                    <a:pt x="4080" y="9016"/>
                  </a:lnTo>
                  <a:lnTo>
                    <a:pt x="4123" y="9044"/>
                  </a:lnTo>
                  <a:lnTo>
                    <a:pt x="4162" y="9070"/>
                  </a:lnTo>
                  <a:lnTo>
                    <a:pt x="4195" y="9095"/>
                  </a:lnTo>
                  <a:lnTo>
                    <a:pt x="4223" y="9118"/>
                  </a:lnTo>
                  <a:lnTo>
                    <a:pt x="4248" y="9139"/>
                  </a:lnTo>
                  <a:lnTo>
                    <a:pt x="4267" y="9157"/>
                  </a:lnTo>
                  <a:lnTo>
                    <a:pt x="4283" y="9174"/>
                  </a:lnTo>
                  <a:lnTo>
                    <a:pt x="4295" y="9187"/>
                  </a:lnTo>
                  <a:lnTo>
                    <a:pt x="4309" y="9207"/>
                  </a:lnTo>
                  <a:lnTo>
                    <a:pt x="4314" y="9214"/>
                  </a:lnTo>
                  <a:lnTo>
                    <a:pt x="4308" y="9226"/>
                  </a:lnTo>
                  <a:lnTo>
                    <a:pt x="4292" y="9261"/>
                  </a:lnTo>
                  <a:lnTo>
                    <a:pt x="4281" y="9288"/>
                  </a:lnTo>
                  <a:lnTo>
                    <a:pt x="4269" y="9320"/>
                  </a:lnTo>
                  <a:lnTo>
                    <a:pt x="4256" y="9356"/>
                  </a:lnTo>
                  <a:lnTo>
                    <a:pt x="4241" y="9398"/>
                  </a:lnTo>
                  <a:lnTo>
                    <a:pt x="4225" y="9444"/>
                  </a:lnTo>
                  <a:lnTo>
                    <a:pt x="4210" y="9495"/>
                  </a:lnTo>
                  <a:lnTo>
                    <a:pt x="4194" y="9549"/>
                  </a:lnTo>
                  <a:lnTo>
                    <a:pt x="4179" y="9609"/>
                  </a:lnTo>
                  <a:lnTo>
                    <a:pt x="4165" y="9672"/>
                  </a:lnTo>
                  <a:lnTo>
                    <a:pt x="4151" y="9739"/>
                  </a:lnTo>
                  <a:lnTo>
                    <a:pt x="4139" y="9810"/>
                  </a:lnTo>
                  <a:lnTo>
                    <a:pt x="4127" y="9883"/>
                  </a:lnTo>
                  <a:lnTo>
                    <a:pt x="4118" y="9960"/>
                  </a:lnTo>
                  <a:lnTo>
                    <a:pt x="4111" y="10040"/>
                  </a:lnTo>
                  <a:lnTo>
                    <a:pt x="4107" y="10123"/>
                  </a:lnTo>
                  <a:lnTo>
                    <a:pt x="4106" y="10209"/>
                  </a:lnTo>
                  <a:lnTo>
                    <a:pt x="4107" y="10297"/>
                  </a:lnTo>
                  <a:lnTo>
                    <a:pt x="4112" y="10387"/>
                  </a:lnTo>
                  <a:lnTo>
                    <a:pt x="4121" y="10478"/>
                  </a:lnTo>
                  <a:lnTo>
                    <a:pt x="4134" y="10572"/>
                  </a:lnTo>
                  <a:lnTo>
                    <a:pt x="4152" y="10668"/>
                  </a:lnTo>
                  <a:lnTo>
                    <a:pt x="4173" y="10765"/>
                  </a:lnTo>
                  <a:lnTo>
                    <a:pt x="4200" y="10864"/>
                  </a:lnTo>
                  <a:lnTo>
                    <a:pt x="4232" y="10963"/>
                  </a:lnTo>
                  <a:lnTo>
                    <a:pt x="4270" y="11064"/>
                  </a:lnTo>
                  <a:lnTo>
                    <a:pt x="4314" y="11165"/>
                  </a:lnTo>
                  <a:lnTo>
                    <a:pt x="4364" y="11266"/>
                  </a:lnTo>
                  <a:lnTo>
                    <a:pt x="4420" y="11368"/>
                  </a:lnTo>
                  <a:lnTo>
                    <a:pt x="4481" y="11467"/>
                  </a:lnTo>
                  <a:lnTo>
                    <a:pt x="4544" y="11559"/>
                  </a:lnTo>
                  <a:lnTo>
                    <a:pt x="4605" y="11645"/>
                  </a:lnTo>
                  <a:lnTo>
                    <a:pt x="4669" y="11724"/>
                  </a:lnTo>
                  <a:lnTo>
                    <a:pt x="4734" y="11798"/>
                  </a:lnTo>
                  <a:lnTo>
                    <a:pt x="4798" y="11864"/>
                  </a:lnTo>
                  <a:lnTo>
                    <a:pt x="4864" y="11926"/>
                  </a:lnTo>
                  <a:lnTo>
                    <a:pt x="4930" y="11982"/>
                  </a:lnTo>
                  <a:lnTo>
                    <a:pt x="4996" y="12031"/>
                  </a:lnTo>
                  <a:lnTo>
                    <a:pt x="5061" y="12075"/>
                  </a:lnTo>
                  <a:lnTo>
                    <a:pt x="5127" y="12115"/>
                  </a:lnTo>
                  <a:lnTo>
                    <a:pt x="5192" y="12149"/>
                  </a:lnTo>
                  <a:lnTo>
                    <a:pt x="5256" y="12179"/>
                  </a:lnTo>
                  <a:lnTo>
                    <a:pt x="5321" y="12203"/>
                  </a:lnTo>
                  <a:lnTo>
                    <a:pt x="5385" y="12223"/>
                  </a:lnTo>
                  <a:lnTo>
                    <a:pt x="5448" y="12238"/>
                  </a:lnTo>
                  <a:lnTo>
                    <a:pt x="5510" y="12249"/>
                  </a:lnTo>
                  <a:lnTo>
                    <a:pt x="5571" y="12255"/>
                  </a:lnTo>
                  <a:lnTo>
                    <a:pt x="5630" y="12258"/>
                  </a:lnTo>
                  <a:lnTo>
                    <a:pt x="5689" y="12256"/>
                  </a:lnTo>
                  <a:lnTo>
                    <a:pt x="5746" y="12251"/>
                  </a:lnTo>
                  <a:lnTo>
                    <a:pt x="5801" y="12242"/>
                  </a:lnTo>
                  <a:lnTo>
                    <a:pt x="5855" y="12230"/>
                  </a:lnTo>
                  <a:lnTo>
                    <a:pt x="5907" y="12215"/>
                  </a:lnTo>
                  <a:lnTo>
                    <a:pt x="5957" y="12196"/>
                  </a:lnTo>
                  <a:lnTo>
                    <a:pt x="6004" y="12173"/>
                  </a:lnTo>
                  <a:lnTo>
                    <a:pt x="6049" y="12149"/>
                  </a:lnTo>
                  <a:lnTo>
                    <a:pt x="6091" y="12122"/>
                  </a:lnTo>
                  <a:lnTo>
                    <a:pt x="6131" y="12092"/>
                  </a:lnTo>
                  <a:lnTo>
                    <a:pt x="6169" y="12059"/>
                  </a:lnTo>
                  <a:lnTo>
                    <a:pt x="6203" y="12024"/>
                  </a:lnTo>
                  <a:lnTo>
                    <a:pt x="6236" y="11988"/>
                  </a:lnTo>
                  <a:lnTo>
                    <a:pt x="6292" y="11913"/>
                  </a:lnTo>
                  <a:lnTo>
                    <a:pt x="6346" y="11843"/>
                  </a:lnTo>
                  <a:lnTo>
                    <a:pt x="6393" y="11776"/>
                  </a:lnTo>
                  <a:lnTo>
                    <a:pt x="6437" y="11714"/>
                  </a:lnTo>
                  <a:lnTo>
                    <a:pt x="6456" y="11684"/>
                  </a:lnTo>
                  <a:lnTo>
                    <a:pt x="6475" y="11654"/>
                  </a:lnTo>
                  <a:lnTo>
                    <a:pt x="6492" y="11626"/>
                  </a:lnTo>
                  <a:lnTo>
                    <a:pt x="6508" y="11599"/>
                  </a:lnTo>
                  <a:lnTo>
                    <a:pt x="6524" y="11572"/>
                  </a:lnTo>
                  <a:lnTo>
                    <a:pt x="6538" y="11546"/>
                  </a:lnTo>
                  <a:lnTo>
                    <a:pt x="6551" y="11521"/>
                  </a:lnTo>
                  <a:lnTo>
                    <a:pt x="6563" y="11497"/>
                  </a:lnTo>
                  <a:lnTo>
                    <a:pt x="6574" y="11473"/>
                  </a:lnTo>
                  <a:lnTo>
                    <a:pt x="6584" y="11450"/>
                  </a:lnTo>
                  <a:lnTo>
                    <a:pt x="6593" y="11428"/>
                  </a:lnTo>
                  <a:lnTo>
                    <a:pt x="6600" y="11407"/>
                  </a:lnTo>
                  <a:lnTo>
                    <a:pt x="6607" y="11386"/>
                  </a:lnTo>
                  <a:lnTo>
                    <a:pt x="6614" y="11365"/>
                  </a:lnTo>
                  <a:lnTo>
                    <a:pt x="6619" y="11346"/>
                  </a:lnTo>
                  <a:lnTo>
                    <a:pt x="6623" y="11327"/>
                  </a:lnTo>
                  <a:lnTo>
                    <a:pt x="6625" y="11309"/>
                  </a:lnTo>
                  <a:lnTo>
                    <a:pt x="6627" y="11292"/>
                  </a:lnTo>
                  <a:lnTo>
                    <a:pt x="6628" y="11274"/>
                  </a:lnTo>
                  <a:lnTo>
                    <a:pt x="6629" y="11258"/>
                  </a:lnTo>
                  <a:lnTo>
                    <a:pt x="6628" y="11242"/>
                  </a:lnTo>
                  <a:lnTo>
                    <a:pt x="6626" y="11227"/>
                  </a:lnTo>
                  <a:lnTo>
                    <a:pt x="6623" y="11212"/>
                  </a:lnTo>
                  <a:lnTo>
                    <a:pt x="6620" y="11198"/>
                  </a:lnTo>
                  <a:lnTo>
                    <a:pt x="6613" y="11170"/>
                  </a:lnTo>
                  <a:lnTo>
                    <a:pt x="6606" y="11142"/>
                  </a:lnTo>
                  <a:lnTo>
                    <a:pt x="6601" y="11115"/>
                  </a:lnTo>
                  <a:lnTo>
                    <a:pt x="6598" y="11089"/>
                  </a:lnTo>
                  <a:lnTo>
                    <a:pt x="6595" y="11062"/>
                  </a:lnTo>
                  <a:lnTo>
                    <a:pt x="6594" y="11038"/>
                  </a:lnTo>
                  <a:lnTo>
                    <a:pt x="6593" y="11015"/>
                  </a:lnTo>
                  <a:lnTo>
                    <a:pt x="6592" y="10993"/>
                  </a:lnTo>
                  <a:lnTo>
                    <a:pt x="6593" y="10954"/>
                  </a:lnTo>
                  <a:lnTo>
                    <a:pt x="6595" y="10925"/>
                  </a:lnTo>
                  <a:lnTo>
                    <a:pt x="6597" y="10906"/>
                  </a:lnTo>
                  <a:lnTo>
                    <a:pt x="6598" y="10899"/>
                  </a:lnTo>
                  <a:lnTo>
                    <a:pt x="7004" y="11176"/>
                  </a:lnTo>
                  <a:lnTo>
                    <a:pt x="7005" y="11190"/>
                  </a:lnTo>
                  <a:lnTo>
                    <a:pt x="7008" y="11226"/>
                  </a:lnTo>
                  <a:lnTo>
                    <a:pt x="7011" y="11286"/>
                  </a:lnTo>
                  <a:lnTo>
                    <a:pt x="7015" y="11363"/>
                  </a:lnTo>
                  <a:lnTo>
                    <a:pt x="7018" y="11457"/>
                  </a:lnTo>
                  <a:lnTo>
                    <a:pt x="7020" y="11567"/>
                  </a:lnTo>
                  <a:lnTo>
                    <a:pt x="7019" y="11626"/>
                  </a:lnTo>
                  <a:lnTo>
                    <a:pt x="7018" y="11689"/>
                  </a:lnTo>
                  <a:lnTo>
                    <a:pt x="7017" y="11753"/>
                  </a:lnTo>
                  <a:lnTo>
                    <a:pt x="7015" y="11819"/>
                  </a:lnTo>
                  <a:lnTo>
                    <a:pt x="7011" y="11888"/>
                  </a:lnTo>
                  <a:lnTo>
                    <a:pt x="7006" y="11957"/>
                  </a:lnTo>
                  <a:lnTo>
                    <a:pt x="7001" y="12029"/>
                  </a:lnTo>
                  <a:lnTo>
                    <a:pt x="6994" y="12101"/>
                  </a:lnTo>
                  <a:lnTo>
                    <a:pt x="6984" y="12173"/>
                  </a:lnTo>
                  <a:lnTo>
                    <a:pt x="6974" y="12246"/>
                  </a:lnTo>
                  <a:lnTo>
                    <a:pt x="6963" y="12319"/>
                  </a:lnTo>
                  <a:lnTo>
                    <a:pt x="6949" y="12392"/>
                  </a:lnTo>
                  <a:lnTo>
                    <a:pt x="6934" y="12463"/>
                  </a:lnTo>
                  <a:lnTo>
                    <a:pt x="6917" y="12535"/>
                  </a:lnTo>
                  <a:lnTo>
                    <a:pt x="6898" y="12605"/>
                  </a:lnTo>
                  <a:lnTo>
                    <a:pt x="6877" y="12674"/>
                  </a:lnTo>
                  <a:lnTo>
                    <a:pt x="6853" y="12740"/>
                  </a:lnTo>
                  <a:lnTo>
                    <a:pt x="6828" y="12805"/>
                  </a:lnTo>
                  <a:lnTo>
                    <a:pt x="6799" y="12866"/>
                  </a:lnTo>
                  <a:lnTo>
                    <a:pt x="6769" y="12926"/>
                  </a:lnTo>
                  <a:lnTo>
                    <a:pt x="6735" y="12985"/>
                  </a:lnTo>
                  <a:lnTo>
                    <a:pt x="6695" y="13042"/>
                  </a:lnTo>
                  <a:lnTo>
                    <a:pt x="6653" y="13100"/>
                  </a:lnTo>
                  <a:lnTo>
                    <a:pt x="6605" y="13157"/>
                  </a:lnTo>
                  <a:lnTo>
                    <a:pt x="6555" y="13215"/>
                  </a:lnTo>
                  <a:lnTo>
                    <a:pt x="6500" y="13271"/>
                  </a:lnTo>
                  <a:lnTo>
                    <a:pt x="6443" y="13325"/>
                  </a:lnTo>
                  <a:lnTo>
                    <a:pt x="6381" y="13379"/>
                  </a:lnTo>
                  <a:lnTo>
                    <a:pt x="6317" y="13431"/>
                  </a:lnTo>
                  <a:lnTo>
                    <a:pt x="6251" y="13481"/>
                  </a:lnTo>
                  <a:lnTo>
                    <a:pt x="6181" y="13529"/>
                  </a:lnTo>
                  <a:lnTo>
                    <a:pt x="6109" y="13575"/>
                  </a:lnTo>
                  <a:lnTo>
                    <a:pt x="6034" y="13618"/>
                  </a:lnTo>
                  <a:lnTo>
                    <a:pt x="5959" y="13659"/>
                  </a:lnTo>
                  <a:lnTo>
                    <a:pt x="5880" y="13697"/>
                  </a:lnTo>
                  <a:lnTo>
                    <a:pt x="5800" y="13731"/>
                  </a:lnTo>
                  <a:lnTo>
                    <a:pt x="5719" y="13762"/>
                  </a:lnTo>
                  <a:lnTo>
                    <a:pt x="5636" y="13791"/>
                  </a:lnTo>
                  <a:lnTo>
                    <a:pt x="5552" y="13814"/>
                  </a:lnTo>
                  <a:lnTo>
                    <a:pt x="5468" y="13834"/>
                  </a:lnTo>
                  <a:lnTo>
                    <a:pt x="5384" y="13849"/>
                  </a:lnTo>
                  <a:lnTo>
                    <a:pt x="5299" y="13860"/>
                  </a:lnTo>
                  <a:lnTo>
                    <a:pt x="5213" y="13867"/>
                  </a:lnTo>
                  <a:lnTo>
                    <a:pt x="5127" y="13869"/>
                  </a:lnTo>
                  <a:lnTo>
                    <a:pt x="5041" y="13864"/>
                  </a:lnTo>
                  <a:lnTo>
                    <a:pt x="4956" y="13855"/>
                  </a:lnTo>
                  <a:lnTo>
                    <a:pt x="4871" y="13840"/>
                  </a:lnTo>
                  <a:lnTo>
                    <a:pt x="4787" y="13819"/>
                  </a:lnTo>
                  <a:lnTo>
                    <a:pt x="4704" y="13793"/>
                  </a:lnTo>
                  <a:lnTo>
                    <a:pt x="4623" y="13759"/>
                  </a:lnTo>
                  <a:lnTo>
                    <a:pt x="4543" y="13719"/>
                  </a:lnTo>
                  <a:lnTo>
                    <a:pt x="4464" y="13673"/>
                  </a:lnTo>
                  <a:lnTo>
                    <a:pt x="4386" y="13621"/>
                  </a:lnTo>
                  <a:lnTo>
                    <a:pt x="4308" y="13566"/>
                  </a:lnTo>
                  <a:lnTo>
                    <a:pt x="4231" y="13508"/>
                  </a:lnTo>
                  <a:lnTo>
                    <a:pt x="4156" y="13447"/>
                  </a:lnTo>
                  <a:lnTo>
                    <a:pt x="4080" y="13383"/>
                  </a:lnTo>
                  <a:lnTo>
                    <a:pt x="4005" y="13316"/>
                  </a:lnTo>
                  <a:lnTo>
                    <a:pt x="3932" y="13247"/>
                  </a:lnTo>
                  <a:lnTo>
                    <a:pt x="3860" y="13175"/>
                  </a:lnTo>
                  <a:lnTo>
                    <a:pt x="3788" y="13101"/>
                  </a:lnTo>
                  <a:lnTo>
                    <a:pt x="3718" y="13024"/>
                  </a:lnTo>
                  <a:lnTo>
                    <a:pt x="3649" y="12945"/>
                  </a:lnTo>
                  <a:lnTo>
                    <a:pt x="3582" y="12864"/>
                  </a:lnTo>
                  <a:lnTo>
                    <a:pt x="3516" y="12782"/>
                  </a:lnTo>
                  <a:lnTo>
                    <a:pt x="3452" y="12698"/>
                  </a:lnTo>
                  <a:lnTo>
                    <a:pt x="3390" y="12611"/>
                  </a:lnTo>
                  <a:lnTo>
                    <a:pt x="3330" y="12523"/>
                  </a:lnTo>
                  <a:lnTo>
                    <a:pt x="3271" y="12434"/>
                  </a:lnTo>
                  <a:lnTo>
                    <a:pt x="3215" y="12343"/>
                  </a:lnTo>
                  <a:lnTo>
                    <a:pt x="3160" y="12252"/>
                  </a:lnTo>
                  <a:lnTo>
                    <a:pt x="3108" y="12159"/>
                  </a:lnTo>
                  <a:lnTo>
                    <a:pt x="3058" y="12065"/>
                  </a:lnTo>
                  <a:lnTo>
                    <a:pt x="3011" y="11970"/>
                  </a:lnTo>
                  <a:lnTo>
                    <a:pt x="2966" y="11875"/>
                  </a:lnTo>
                  <a:lnTo>
                    <a:pt x="2924" y="11780"/>
                  </a:lnTo>
                  <a:lnTo>
                    <a:pt x="2884" y="11684"/>
                  </a:lnTo>
                  <a:lnTo>
                    <a:pt x="2848" y="11587"/>
                  </a:lnTo>
                  <a:lnTo>
                    <a:pt x="2814" y="11490"/>
                  </a:lnTo>
                  <a:lnTo>
                    <a:pt x="2783" y="11393"/>
                  </a:lnTo>
                  <a:lnTo>
                    <a:pt x="2755" y="11296"/>
                  </a:lnTo>
                  <a:lnTo>
                    <a:pt x="2731" y="11199"/>
                  </a:lnTo>
                  <a:lnTo>
                    <a:pt x="2709" y="11102"/>
                  </a:lnTo>
                  <a:lnTo>
                    <a:pt x="2692" y="11006"/>
                  </a:lnTo>
                  <a:lnTo>
                    <a:pt x="2677" y="10910"/>
                  </a:lnTo>
                  <a:lnTo>
                    <a:pt x="2663" y="10815"/>
                  </a:lnTo>
                  <a:lnTo>
                    <a:pt x="2651" y="10721"/>
                  </a:lnTo>
                  <a:lnTo>
                    <a:pt x="2641" y="10627"/>
                  </a:lnTo>
                  <a:lnTo>
                    <a:pt x="2631" y="10535"/>
                  </a:lnTo>
                  <a:lnTo>
                    <a:pt x="2624" y="10443"/>
                  </a:lnTo>
                  <a:lnTo>
                    <a:pt x="2617" y="10353"/>
                  </a:lnTo>
                  <a:lnTo>
                    <a:pt x="2611" y="10263"/>
                  </a:lnTo>
                  <a:lnTo>
                    <a:pt x="2607" y="10176"/>
                  </a:lnTo>
                  <a:lnTo>
                    <a:pt x="2604" y="10091"/>
                  </a:lnTo>
                  <a:lnTo>
                    <a:pt x="2602" y="10006"/>
                  </a:lnTo>
                  <a:lnTo>
                    <a:pt x="2601" y="9924"/>
                  </a:lnTo>
                  <a:lnTo>
                    <a:pt x="2601" y="9843"/>
                  </a:lnTo>
                  <a:lnTo>
                    <a:pt x="2602" y="9764"/>
                  </a:lnTo>
                  <a:lnTo>
                    <a:pt x="2604" y="9687"/>
                  </a:lnTo>
                  <a:lnTo>
                    <a:pt x="2606" y="9614"/>
                  </a:lnTo>
                  <a:lnTo>
                    <a:pt x="2609" y="9542"/>
                  </a:lnTo>
                  <a:lnTo>
                    <a:pt x="2613" y="9472"/>
                  </a:lnTo>
                  <a:lnTo>
                    <a:pt x="2619" y="9406"/>
                  </a:lnTo>
                  <a:lnTo>
                    <a:pt x="2624" y="9342"/>
                  </a:lnTo>
                  <a:lnTo>
                    <a:pt x="2630" y="9280"/>
                  </a:lnTo>
                  <a:lnTo>
                    <a:pt x="2636" y="9223"/>
                  </a:lnTo>
                  <a:lnTo>
                    <a:pt x="2643" y="9167"/>
                  </a:lnTo>
                  <a:lnTo>
                    <a:pt x="2650" y="9116"/>
                  </a:lnTo>
                  <a:lnTo>
                    <a:pt x="2657" y="9067"/>
                  </a:lnTo>
                  <a:lnTo>
                    <a:pt x="2665" y="9022"/>
                  </a:lnTo>
                  <a:lnTo>
                    <a:pt x="2673" y="8980"/>
                  </a:lnTo>
                  <a:lnTo>
                    <a:pt x="2681" y="8942"/>
                  </a:lnTo>
                  <a:lnTo>
                    <a:pt x="2689" y="8909"/>
                  </a:lnTo>
                  <a:lnTo>
                    <a:pt x="2697" y="8878"/>
                  </a:lnTo>
                  <a:lnTo>
                    <a:pt x="2705" y="8852"/>
                  </a:lnTo>
                  <a:lnTo>
                    <a:pt x="2714" y="8830"/>
                  </a:lnTo>
                  <a:lnTo>
                    <a:pt x="2730" y="8790"/>
                  </a:lnTo>
                  <a:lnTo>
                    <a:pt x="2746" y="8752"/>
                  </a:lnTo>
                  <a:lnTo>
                    <a:pt x="2763" y="8715"/>
                  </a:lnTo>
                  <a:lnTo>
                    <a:pt x="2779" y="8679"/>
                  </a:lnTo>
                  <a:lnTo>
                    <a:pt x="2812" y="8615"/>
                  </a:lnTo>
                  <a:lnTo>
                    <a:pt x="2842" y="8557"/>
                  </a:lnTo>
                  <a:lnTo>
                    <a:pt x="2867" y="8511"/>
                  </a:lnTo>
                  <a:lnTo>
                    <a:pt x="2887" y="8475"/>
                  </a:lnTo>
                  <a:lnTo>
                    <a:pt x="2900" y="8453"/>
                  </a:lnTo>
                  <a:lnTo>
                    <a:pt x="2906" y="8446"/>
                  </a:lnTo>
                  <a:close/>
                  <a:moveTo>
                    <a:pt x="2372" y="8211"/>
                  </a:moveTo>
                  <a:lnTo>
                    <a:pt x="2368" y="8217"/>
                  </a:lnTo>
                  <a:lnTo>
                    <a:pt x="2356" y="8233"/>
                  </a:lnTo>
                  <a:lnTo>
                    <a:pt x="2338" y="8260"/>
                  </a:lnTo>
                  <a:lnTo>
                    <a:pt x="2314" y="8298"/>
                  </a:lnTo>
                  <a:lnTo>
                    <a:pt x="2300" y="8322"/>
                  </a:lnTo>
                  <a:lnTo>
                    <a:pt x="2286" y="8348"/>
                  </a:lnTo>
                  <a:lnTo>
                    <a:pt x="2270" y="8376"/>
                  </a:lnTo>
                  <a:lnTo>
                    <a:pt x="2254" y="8408"/>
                  </a:lnTo>
                  <a:lnTo>
                    <a:pt x="2237" y="8442"/>
                  </a:lnTo>
                  <a:lnTo>
                    <a:pt x="2219" y="8478"/>
                  </a:lnTo>
                  <a:lnTo>
                    <a:pt x="2201" y="8519"/>
                  </a:lnTo>
                  <a:lnTo>
                    <a:pt x="2183" y="8560"/>
                  </a:lnTo>
                  <a:lnTo>
                    <a:pt x="2164" y="8606"/>
                  </a:lnTo>
                  <a:lnTo>
                    <a:pt x="2146" y="8653"/>
                  </a:lnTo>
                  <a:lnTo>
                    <a:pt x="2126" y="8703"/>
                  </a:lnTo>
                  <a:lnTo>
                    <a:pt x="2108" y="8756"/>
                  </a:lnTo>
                  <a:lnTo>
                    <a:pt x="2090" y="8812"/>
                  </a:lnTo>
                  <a:lnTo>
                    <a:pt x="2072" y="8869"/>
                  </a:lnTo>
                  <a:lnTo>
                    <a:pt x="2055" y="8931"/>
                  </a:lnTo>
                  <a:lnTo>
                    <a:pt x="2038" y="8993"/>
                  </a:lnTo>
                  <a:lnTo>
                    <a:pt x="2023" y="9060"/>
                  </a:lnTo>
                  <a:lnTo>
                    <a:pt x="2008" y="9129"/>
                  </a:lnTo>
                  <a:lnTo>
                    <a:pt x="1994" y="9201"/>
                  </a:lnTo>
                  <a:lnTo>
                    <a:pt x="1982" y="9274"/>
                  </a:lnTo>
                  <a:lnTo>
                    <a:pt x="1970" y="9352"/>
                  </a:lnTo>
                  <a:lnTo>
                    <a:pt x="1961" y="9431"/>
                  </a:lnTo>
                  <a:lnTo>
                    <a:pt x="1952" y="9513"/>
                  </a:lnTo>
                  <a:lnTo>
                    <a:pt x="1945" y="9598"/>
                  </a:lnTo>
                  <a:lnTo>
                    <a:pt x="1940" y="9684"/>
                  </a:lnTo>
                  <a:lnTo>
                    <a:pt x="1939" y="9772"/>
                  </a:lnTo>
                  <a:lnTo>
                    <a:pt x="1940" y="9862"/>
                  </a:lnTo>
                  <a:lnTo>
                    <a:pt x="1944" y="9952"/>
                  </a:lnTo>
                  <a:lnTo>
                    <a:pt x="1951" y="10042"/>
                  </a:lnTo>
                  <a:lnTo>
                    <a:pt x="1959" y="10133"/>
                  </a:lnTo>
                  <a:lnTo>
                    <a:pt x="1969" y="10224"/>
                  </a:lnTo>
                  <a:lnTo>
                    <a:pt x="1981" y="10315"/>
                  </a:lnTo>
                  <a:lnTo>
                    <a:pt x="1995" y="10405"/>
                  </a:lnTo>
                  <a:lnTo>
                    <a:pt x="2010" y="10495"/>
                  </a:lnTo>
                  <a:lnTo>
                    <a:pt x="2027" y="10582"/>
                  </a:lnTo>
                  <a:lnTo>
                    <a:pt x="2046" y="10669"/>
                  </a:lnTo>
                  <a:lnTo>
                    <a:pt x="2064" y="10754"/>
                  </a:lnTo>
                  <a:lnTo>
                    <a:pt x="2083" y="10838"/>
                  </a:lnTo>
                  <a:lnTo>
                    <a:pt x="2103" y="10919"/>
                  </a:lnTo>
                  <a:lnTo>
                    <a:pt x="2123" y="10998"/>
                  </a:lnTo>
                  <a:lnTo>
                    <a:pt x="2145" y="11074"/>
                  </a:lnTo>
                  <a:lnTo>
                    <a:pt x="2165" y="11147"/>
                  </a:lnTo>
                  <a:lnTo>
                    <a:pt x="2185" y="11217"/>
                  </a:lnTo>
                  <a:lnTo>
                    <a:pt x="2205" y="11284"/>
                  </a:lnTo>
                  <a:lnTo>
                    <a:pt x="2224" y="11346"/>
                  </a:lnTo>
                  <a:lnTo>
                    <a:pt x="2244" y="11405"/>
                  </a:lnTo>
                  <a:lnTo>
                    <a:pt x="2261" y="11459"/>
                  </a:lnTo>
                  <a:lnTo>
                    <a:pt x="2278" y="11509"/>
                  </a:lnTo>
                  <a:lnTo>
                    <a:pt x="2307" y="11594"/>
                  </a:lnTo>
                  <a:lnTo>
                    <a:pt x="2331" y="11656"/>
                  </a:lnTo>
                  <a:lnTo>
                    <a:pt x="2346" y="11697"/>
                  </a:lnTo>
                  <a:lnTo>
                    <a:pt x="2351" y="11710"/>
                  </a:lnTo>
                  <a:lnTo>
                    <a:pt x="2335" y="11704"/>
                  </a:lnTo>
                  <a:lnTo>
                    <a:pt x="2288" y="11686"/>
                  </a:lnTo>
                  <a:lnTo>
                    <a:pt x="2255" y="11672"/>
                  </a:lnTo>
                  <a:lnTo>
                    <a:pt x="2215" y="11656"/>
                  </a:lnTo>
                  <a:lnTo>
                    <a:pt x="2170" y="11637"/>
                  </a:lnTo>
                  <a:lnTo>
                    <a:pt x="2119" y="11615"/>
                  </a:lnTo>
                  <a:lnTo>
                    <a:pt x="2064" y="11591"/>
                  </a:lnTo>
                  <a:lnTo>
                    <a:pt x="2003" y="11562"/>
                  </a:lnTo>
                  <a:lnTo>
                    <a:pt x="1938" y="11532"/>
                  </a:lnTo>
                  <a:lnTo>
                    <a:pt x="1871" y="11499"/>
                  </a:lnTo>
                  <a:lnTo>
                    <a:pt x="1800" y="11462"/>
                  </a:lnTo>
                  <a:lnTo>
                    <a:pt x="1726" y="11423"/>
                  </a:lnTo>
                  <a:lnTo>
                    <a:pt x="1649" y="11382"/>
                  </a:lnTo>
                  <a:lnTo>
                    <a:pt x="1572" y="11336"/>
                  </a:lnTo>
                  <a:lnTo>
                    <a:pt x="1492" y="11290"/>
                  </a:lnTo>
                  <a:lnTo>
                    <a:pt x="1411" y="11239"/>
                  </a:lnTo>
                  <a:lnTo>
                    <a:pt x="1329" y="11187"/>
                  </a:lnTo>
                  <a:lnTo>
                    <a:pt x="1248" y="11131"/>
                  </a:lnTo>
                  <a:lnTo>
                    <a:pt x="1166" y="11072"/>
                  </a:lnTo>
                  <a:lnTo>
                    <a:pt x="1085" y="11012"/>
                  </a:lnTo>
                  <a:lnTo>
                    <a:pt x="1006" y="10948"/>
                  </a:lnTo>
                  <a:lnTo>
                    <a:pt x="928" y="10881"/>
                  </a:lnTo>
                  <a:lnTo>
                    <a:pt x="851" y="10813"/>
                  </a:lnTo>
                  <a:lnTo>
                    <a:pt x="777" y="10742"/>
                  </a:lnTo>
                  <a:lnTo>
                    <a:pt x="706" y="10667"/>
                  </a:lnTo>
                  <a:lnTo>
                    <a:pt x="639" y="10591"/>
                  </a:lnTo>
                  <a:lnTo>
                    <a:pt x="574" y="10512"/>
                  </a:lnTo>
                  <a:lnTo>
                    <a:pt x="514" y="10430"/>
                  </a:lnTo>
                  <a:lnTo>
                    <a:pt x="459" y="10346"/>
                  </a:lnTo>
                  <a:lnTo>
                    <a:pt x="408" y="10259"/>
                  </a:lnTo>
                  <a:lnTo>
                    <a:pt x="361" y="10171"/>
                  </a:lnTo>
                  <a:lnTo>
                    <a:pt x="316" y="10082"/>
                  </a:lnTo>
                  <a:lnTo>
                    <a:pt x="273" y="9994"/>
                  </a:lnTo>
                  <a:lnTo>
                    <a:pt x="232" y="9905"/>
                  </a:lnTo>
                  <a:lnTo>
                    <a:pt x="195" y="9817"/>
                  </a:lnTo>
                  <a:lnTo>
                    <a:pt x="160" y="9728"/>
                  </a:lnTo>
                  <a:lnTo>
                    <a:pt x="128" y="9641"/>
                  </a:lnTo>
                  <a:lnTo>
                    <a:pt x="99" y="9554"/>
                  </a:lnTo>
                  <a:lnTo>
                    <a:pt x="74" y="9468"/>
                  </a:lnTo>
                  <a:lnTo>
                    <a:pt x="52" y="9383"/>
                  </a:lnTo>
                  <a:lnTo>
                    <a:pt x="33" y="9300"/>
                  </a:lnTo>
                  <a:lnTo>
                    <a:pt x="18" y="9218"/>
                  </a:lnTo>
                  <a:lnTo>
                    <a:pt x="8" y="9137"/>
                  </a:lnTo>
                  <a:lnTo>
                    <a:pt x="2" y="9058"/>
                  </a:lnTo>
                  <a:lnTo>
                    <a:pt x="0" y="8981"/>
                  </a:lnTo>
                  <a:lnTo>
                    <a:pt x="3" y="8907"/>
                  </a:lnTo>
                  <a:lnTo>
                    <a:pt x="10" y="8835"/>
                  </a:lnTo>
                  <a:lnTo>
                    <a:pt x="22" y="8765"/>
                  </a:lnTo>
                  <a:lnTo>
                    <a:pt x="39" y="8698"/>
                  </a:lnTo>
                  <a:lnTo>
                    <a:pt x="63" y="8633"/>
                  </a:lnTo>
                  <a:lnTo>
                    <a:pt x="91" y="8572"/>
                  </a:lnTo>
                  <a:lnTo>
                    <a:pt x="124" y="8514"/>
                  </a:lnTo>
                  <a:lnTo>
                    <a:pt x="165" y="8459"/>
                  </a:lnTo>
                  <a:lnTo>
                    <a:pt x="210" y="8408"/>
                  </a:lnTo>
                  <a:lnTo>
                    <a:pt x="262" y="8360"/>
                  </a:lnTo>
                  <a:lnTo>
                    <a:pt x="320" y="8317"/>
                  </a:lnTo>
                  <a:lnTo>
                    <a:pt x="385" y="8277"/>
                  </a:lnTo>
                  <a:lnTo>
                    <a:pt x="457" y="8242"/>
                  </a:lnTo>
                  <a:lnTo>
                    <a:pt x="535" y="8212"/>
                  </a:lnTo>
                  <a:lnTo>
                    <a:pt x="621" y="8185"/>
                  </a:lnTo>
                  <a:lnTo>
                    <a:pt x="714" y="8163"/>
                  </a:lnTo>
                  <a:lnTo>
                    <a:pt x="814" y="8147"/>
                  </a:lnTo>
                  <a:lnTo>
                    <a:pt x="916" y="8134"/>
                  </a:lnTo>
                  <a:lnTo>
                    <a:pt x="1014" y="8123"/>
                  </a:lnTo>
                  <a:lnTo>
                    <a:pt x="1109" y="8114"/>
                  </a:lnTo>
                  <a:lnTo>
                    <a:pt x="1200" y="8107"/>
                  </a:lnTo>
                  <a:lnTo>
                    <a:pt x="1287" y="8102"/>
                  </a:lnTo>
                  <a:lnTo>
                    <a:pt x="1369" y="8097"/>
                  </a:lnTo>
                  <a:lnTo>
                    <a:pt x="1449" y="8095"/>
                  </a:lnTo>
                  <a:lnTo>
                    <a:pt x="1525" y="8093"/>
                  </a:lnTo>
                  <a:lnTo>
                    <a:pt x="1598" y="8094"/>
                  </a:lnTo>
                  <a:lnTo>
                    <a:pt x="1667" y="8095"/>
                  </a:lnTo>
                  <a:lnTo>
                    <a:pt x="1732" y="8098"/>
                  </a:lnTo>
                  <a:lnTo>
                    <a:pt x="1795" y="8102"/>
                  </a:lnTo>
                  <a:lnTo>
                    <a:pt x="1852" y="8106"/>
                  </a:lnTo>
                  <a:lnTo>
                    <a:pt x="1908" y="8111"/>
                  </a:lnTo>
                  <a:lnTo>
                    <a:pt x="1961" y="8117"/>
                  </a:lnTo>
                  <a:lnTo>
                    <a:pt x="2009" y="8123"/>
                  </a:lnTo>
                  <a:lnTo>
                    <a:pt x="2055" y="8130"/>
                  </a:lnTo>
                  <a:lnTo>
                    <a:pt x="2096" y="8137"/>
                  </a:lnTo>
                  <a:lnTo>
                    <a:pt x="2135" y="8144"/>
                  </a:lnTo>
                  <a:lnTo>
                    <a:pt x="2172" y="8151"/>
                  </a:lnTo>
                  <a:lnTo>
                    <a:pt x="2204" y="8159"/>
                  </a:lnTo>
                  <a:lnTo>
                    <a:pt x="2233" y="8166"/>
                  </a:lnTo>
                  <a:lnTo>
                    <a:pt x="2261" y="8173"/>
                  </a:lnTo>
                  <a:lnTo>
                    <a:pt x="2284" y="8180"/>
                  </a:lnTo>
                  <a:lnTo>
                    <a:pt x="2323" y="8192"/>
                  </a:lnTo>
                  <a:lnTo>
                    <a:pt x="2351" y="8203"/>
                  </a:lnTo>
                  <a:lnTo>
                    <a:pt x="2367" y="8209"/>
                  </a:lnTo>
                  <a:lnTo>
                    <a:pt x="2372" y="8211"/>
                  </a:lnTo>
                  <a:close/>
                  <a:moveTo>
                    <a:pt x="11913" y="11560"/>
                  </a:moveTo>
                  <a:lnTo>
                    <a:pt x="13685" y="11069"/>
                  </a:lnTo>
                  <a:lnTo>
                    <a:pt x="13682" y="11077"/>
                  </a:lnTo>
                  <a:lnTo>
                    <a:pt x="13676" y="11099"/>
                  </a:lnTo>
                  <a:lnTo>
                    <a:pt x="13666" y="11133"/>
                  </a:lnTo>
                  <a:lnTo>
                    <a:pt x="13652" y="11178"/>
                  </a:lnTo>
                  <a:lnTo>
                    <a:pt x="13632" y="11234"/>
                  </a:lnTo>
                  <a:lnTo>
                    <a:pt x="13609" y="11297"/>
                  </a:lnTo>
                  <a:lnTo>
                    <a:pt x="13596" y="11332"/>
                  </a:lnTo>
                  <a:lnTo>
                    <a:pt x="13581" y="11367"/>
                  </a:lnTo>
                  <a:lnTo>
                    <a:pt x="13566" y="11405"/>
                  </a:lnTo>
                  <a:lnTo>
                    <a:pt x="13548" y="11443"/>
                  </a:lnTo>
                  <a:lnTo>
                    <a:pt x="13530" y="11483"/>
                  </a:lnTo>
                  <a:lnTo>
                    <a:pt x="13511" y="11523"/>
                  </a:lnTo>
                  <a:lnTo>
                    <a:pt x="13490" y="11564"/>
                  </a:lnTo>
                  <a:lnTo>
                    <a:pt x="13469" y="11606"/>
                  </a:lnTo>
                  <a:lnTo>
                    <a:pt x="13445" y="11647"/>
                  </a:lnTo>
                  <a:lnTo>
                    <a:pt x="13421" y="11689"/>
                  </a:lnTo>
                  <a:lnTo>
                    <a:pt x="13396" y="11730"/>
                  </a:lnTo>
                  <a:lnTo>
                    <a:pt x="13370" y="11771"/>
                  </a:lnTo>
                  <a:lnTo>
                    <a:pt x="13341" y="11813"/>
                  </a:lnTo>
                  <a:lnTo>
                    <a:pt x="13312" y="11853"/>
                  </a:lnTo>
                  <a:lnTo>
                    <a:pt x="13281" y="11893"/>
                  </a:lnTo>
                  <a:lnTo>
                    <a:pt x="13249" y="11932"/>
                  </a:lnTo>
                  <a:lnTo>
                    <a:pt x="13216" y="11969"/>
                  </a:lnTo>
                  <a:lnTo>
                    <a:pt x="13182" y="12005"/>
                  </a:lnTo>
                  <a:lnTo>
                    <a:pt x="13145" y="12040"/>
                  </a:lnTo>
                  <a:lnTo>
                    <a:pt x="13108" y="12072"/>
                  </a:lnTo>
                  <a:lnTo>
                    <a:pt x="13070" y="12104"/>
                  </a:lnTo>
                  <a:lnTo>
                    <a:pt x="13032" y="12134"/>
                  </a:lnTo>
                  <a:lnTo>
                    <a:pt x="12995" y="12163"/>
                  </a:lnTo>
                  <a:lnTo>
                    <a:pt x="12957" y="12191"/>
                  </a:lnTo>
                  <a:lnTo>
                    <a:pt x="12921" y="12218"/>
                  </a:lnTo>
                  <a:lnTo>
                    <a:pt x="12884" y="12243"/>
                  </a:lnTo>
                  <a:lnTo>
                    <a:pt x="12849" y="12267"/>
                  </a:lnTo>
                  <a:lnTo>
                    <a:pt x="12814" y="12290"/>
                  </a:lnTo>
                  <a:lnTo>
                    <a:pt x="12779" y="12312"/>
                  </a:lnTo>
                  <a:lnTo>
                    <a:pt x="12745" y="12333"/>
                  </a:lnTo>
                  <a:lnTo>
                    <a:pt x="12712" y="12352"/>
                  </a:lnTo>
                  <a:lnTo>
                    <a:pt x="12680" y="12371"/>
                  </a:lnTo>
                  <a:lnTo>
                    <a:pt x="12619" y="12405"/>
                  </a:lnTo>
                  <a:lnTo>
                    <a:pt x="12561" y="12435"/>
                  </a:lnTo>
                  <a:lnTo>
                    <a:pt x="12509" y="12461"/>
                  </a:lnTo>
                  <a:lnTo>
                    <a:pt x="12461" y="12484"/>
                  </a:lnTo>
                  <a:lnTo>
                    <a:pt x="12420" y="12502"/>
                  </a:lnTo>
                  <a:lnTo>
                    <a:pt x="12384" y="12517"/>
                  </a:lnTo>
                  <a:lnTo>
                    <a:pt x="12356" y="12528"/>
                  </a:lnTo>
                  <a:lnTo>
                    <a:pt x="12336" y="12536"/>
                  </a:lnTo>
                  <a:lnTo>
                    <a:pt x="12323" y="12540"/>
                  </a:lnTo>
                  <a:lnTo>
                    <a:pt x="12319" y="12542"/>
                  </a:lnTo>
                  <a:lnTo>
                    <a:pt x="11422" y="12734"/>
                  </a:lnTo>
                  <a:lnTo>
                    <a:pt x="11425" y="12728"/>
                  </a:lnTo>
                  <a:lnTo>
                    <a:pt x="11435" y="12710"/>
                  </a:lnTo>
                  <a:lnTo>
                    <a:pt x="11451" y="12682"/>
                  </a:lnTo>
                  <a:lnTo>
                    <a:pt x="11473" y="12644"/>
                  </a:lnTo>
                  <a:lnTo>
                    <a:pt x="11498" y="12599"/>
                  </a:lnTo>
                  <a:lnTo>
                    <a:pt x="11525" y="12547"/>
                  </a:lnTo>
                  <a:lnTo>
                    <a:pt x="11555" y="12491"/>
                  </a:lnTo>
                  <a:lnTo>
                    <a:pt x="11588" y="12430"/>
                  </a:lnTo>
                  <a:lnTo>
                    <a:pt x="11619" y="12367"/>
                  </a:lnTo>
                  <a:lnTo>
                    <a:pt x="11651" y="12303"/>
                  </a:lnTo>
                  <a:lnTo>
                    <a:pt x="11682" y="12239"/>
                  </a:lnTo>
                  <a:lnTo>
                    <a:pt x="11710" y="12176"/>
                  </a:lnTo>
                  <a:lnTo>
                    <a:pt x="11723" y="12145"/>
                  </a:lnTo>
                  <a:lnTo>
                    <a:pt x="11735" y="12116"/>
                  </a:lnTo>
                  <a:lnTo>
                    <a:pt x="11746" y="12088"/>
                  </a:lnTo>
                  <a:lnTo>
                    <a:pt x="11757" y="12060"/>
                  </a:lnTo>
                  <a:lnTo>
                    <a:pt x="11766" y="12034"/>
                  </a:lnTo>
                  <a:lnTo>
                    <a:pt x="11774" y="12010"/>
                  </a:lnTo>
                  <a:lnTo>
                    <a:pt x="11780" y="11987"/>
                  </a:lnTo>
                  <a:lnTo>
                    <a:pt x="11785" y="11965"/>
                  </a:lnTo>
                  <a:lnTo>
                    <a:pt x="11793" y="11926"/>
                  </a:lnTo>
                  <a:lnTo>
                    <a:pt x="11802" y="11888"/>
                  </a:lnTo>
                  <a:lnTo>
                    <a:pt x="11812" y="11849"/>
                  </a:lnTo>
                  <a:lnTo>
                    <a:pt x="11822" y="11813"/>
                  </a:lnTo>
                  <a:lnTo>
                    <a:pt x="11833" y="11777"/>
                  </a:lnTo>
                  <a:lnTo>
                    <a:pt x="11844" y="11744"/>
                  </a:lnTo>
                  <a:lnTo>
                    <a:pt x="11855" y="11713"/>
                  </a:lnTo>
                  <a:lnTo>
                    <a:pt x="11865" y="11684"/>
                  </a:lnTo>
                  <a:lnTo>
                    <a:pt x="11884" y="11633"/>
                  </a:lnTo>
                  <a:lnTo>
                    <a:pt x="11899" y="11594"/>
                  </a:lnTo>
                  <a:lnTo>
                    <a:pt x="11909" y="11569"/>
                  </a:lnTo>
                  <a:lnTo>
                    <a:pt x="11913" y="11560"/>
                  </a:lnTo>
                  <a:close/>
                  <a:moveTo>
                    <a:pt x="7622" y="11497"/>
                  </a:moveTo>
                  <a:lnTo>
                    <a:pt x="7633" y="11503"/>
                  </a:lnTo>
                  <a:lnTo>
                    <a:pt x="7663" y="11521"/>
                  </a:lnTo>
                  <a:lnTo>
                    <a:pt x="7710" y="11549"/>
                  </a:lnTo>
                  <a:lnTo>
                    <a:pt x="7775" y="11586"/>
                  </a:lnTo>
                  <a:lnTo>
                    <a:pt x="7812" y="11607"/>
                  </a:lnTo>
                  <a:lnTo>
                    <a:pt x="7854" y="11629"/>
                  </a:lnTo>
                  <a:lnTo>
                    <a:pt x="7899" y="11652"/>
                  </a:lnTo>
                  <a:lnTo>
                    <a:pt x="7947" y="11676"/>
                  </a:lnTo>
                  <a:lnTo>
                    <a:pt x="7998" y="11702"/>
                  </a:lnTo>
                  <a:lnTo>
                    <a:pt x="8052" y="11727"/>
                  </a:lnTo>
                  <a:lnTo>
                    <a:pt x="8108" y="11753"/>
                  </a:lnTo>
                  <a:lnTo>
                    <a:pt x="8167" y="11780"/>
                  </a:lnTo>
                  <a:lnTo>
                    <a:pt x="8227" y="11805"/>
                  </a:lnTo>
                  <a:lnTo>
                    <a:pt x="8291" y="11831"/>
                  </a:lnTo>
                  <a:lnTo>
                    <a:pt x="8356" y="11855"/>
                  </a:lnTo>
                  <a:lnTo>
                    <a:pt x="8423" y="11880"/>
                  </a:lnTo>
                  <a:lnTo>
                    <a:pt x="8491" y="11903"/>
                  </a:lnTo>
                  <a:lnTo>
                    <a:pt x="8561" y="11925"/>
                  </a:lnTo>
                  <a:lnTo>
                    <a:pt x="8632" y="11946"/>
                  </a:lnTo>
                  <a:lnTo>
                    <a:pt x="8704" y="11964"/>
                  </a:lnTo>
                  <a:lnTo>
                    <a:pt x="8775" y="11982"/>
                  </a:lnTo>
                  <a:lnTo>
                    <a:pt x="8848" y="11997"/>
                  </a:lnTo>
                  <a:lnTo>
                    <a:pt x="8922" y="12009"/>
                  </a:lnTo>
                  <a:lnTo>
                    <a:pt x="8996" y="12019"/>
                  </a:lnTo>
                  <a:lnTo>
                    <a:pt x="9068" y="12027"/>
                  </a:lnTo>
                  <a:lnTo>
                    <a:pt x="9142" y="12031"/>
                  </a:lnTo>
                  <a:lnTo>
                    <a:pt x="9215" y="12032"/>
                  </a:lnTo>
                  <a:lnTo>
                    <a:pt x="9288" y="12030"/>
                  </a:lnTo>
                  <a:lnTo>
                    <a:pt x="9360" y="12025"/>
                  </a:lnTo>
                  <a:lnTo>
                    <a:pt x="9434" y="12020"/>
                  </a:lnTo>
                  <a:lnTo>
                    <a:pt x="9510" y="12014"/>
                  </a:lnTo>
                  <a:lnTo>
                    <a:pt x="9586" y="12008"/>
                  </a:lnTo>
                  <a:lnTo>
                    <a:pt x="9663" y="12001"/>
                  </a:lnTo>
                  <a:lnTo>
                    <a:pt x="9740" y="11993"/>
                  </a:lnTo>
                  <a:lnTo>
                    <a:pt x="9817" y="11985"/>
                  </a:lnTo>
                  <a:lnTo>
                    <a:pt x="9895" y="11975"/>
                  </a:lnTo>
                  <a:lnTo>
                    <a:pt x="10049" y="11956"/>
                  </a:lnTo>
                  <a:lnTo>
                    <a:pt x="10199" y="11937"/>
                  </a:lnTo>
                  <a:lnTo>
                    <a:pt x="10345" y="11917"/>
                  </a:lnTo>
                  <a:lnTo>
                    <a:pt x="10483" y="11897"/>
                  </a:lnTo>
                  <a:lnTo>
                    <a:pt x="10612" y="11876"/>
                  </a:lnTo>
                  <a:lnTo>
                    <a:pt x="10730" y="11858"/>
                  </a:lnTo>
                  <a:lnTo>
                    <a:pt x="10836" y="11841"/>
                  </a:lnTo>
                  <a:lnTo>
                    <a:pt x="10926" y="11826"/>
                  </a:lnTo>
                  <a:lnTo>
                    <a:pt x="11000" y="11813"/>
                  </a:lnTo>
                  <a:lnTo>
                    <a:pt x="11055" y="11804"/>
                  </a:lnTo>
                  <a:lnTo>
                    <a:pt x="11090" y="11798"/>
                  </a:lnTo>
                  <a:lnTo>
                    <a:pt x="11102" y="11795"/>
                  </a:lnTo>
                  <a:lnTo>
                    <a:pt x="11100" y="11803"/>
                  </a:lnTo>
                  <a:lnTo>
                    <a:pt x="11093" y="11823"/>
                  </a:lnTo>
                  <a:lnTo>
                    <a:pt x="11082" y="11856"/>
                  </a:lnTo>
                  <a:lnTo>
                    <a:pt x="11066" y="11899"/>
                  </a:lnTo>
                  <a:lnTo>
                    <a:pt x="11048" y="11951"/>
                  </a:lnTo>
                  <a:lnTo>
                    <a:pt x="11027" y="12010"/>
                  </a:lnTo>
                  <a:lnTo>
                    <a:pt x="11004" y="12075"/>
                  </a:lnTo>
                  <a:lnTo>
                    <a:pt x="10979" y="12144"/>
                  </a:lnTo>
                  <a:lnTo>
                    <a:pt x="10952" y="12217"/>
                  </a:lnTo>
                  <a:lnTo>
                    <a:pt x="10925" y="12290"/>
                  </a:lnTo>
                  <a:lnTo>
                    <a:pt x="10897" y="12363"/>
                  </a:lnTo>
                  <a:lnTo>
                    <a:pt x="10867" y="12434"/>
                  </a:lnTo>
                  <a:lnTo>
                    <a:pt x="10839" y="12502"/>
                  </a:lnTo>
                  <a:lnTo>
                    <a:pt x="10812" y="12565"/>
                  </a:lnTo>
                  <a:lnTo>
                    <a:pt x="10799" y="12595"/>
                  </a:lnTo>
                  <a:lnTo>
                    <a:pt x="10785" y="12621"/>
                  </a:lnTo>
                  <a:lnTo>
                    <a:pt x="10772" y="12647"/>
                  </a:lnTo>
                  <a:lnTo>
                    <a:pt x="10760" y="12669"/>
                  </a:lnTo>
                  <a:lnTo>
                    <a:pt x="10747" y="12692"/>
                  </a:lnTo>
                  <a:lnTo>
                    <a:pt x="10733" y="12713"/>
                  </a:lnTo>
                  <a:lnTo>
                    <a:pt x="10716" y="12734"/>
                  </a:lnTo>
                  <a:lnTo>
                    <a:pt x="10697" y="12755"/>
                  </a:lnTo>
                  <a:lnTo>
                    <a:pt x="10678" y="12776"/>
                  </a:lnTo>
                  <a:lnTo>
                    <a:pt x="10657" y="12796"/>
                  </a:lnTo>
                  <a:lnTo>
                    <a:pt x="10635" y="12815"/>
                  </a:lnTo>
                  <a:lnTo>
                    <a:pt x="10611" y="12834"/>
                  </a:lnTo>
                  <a:lnTo>
                    <a:pt x="10585" y="12853"/>
                  </a:lnTo>
                  <a:lnTo>
                    <a:pt x="10559" y="12872"/>
                  </a:lnTo>
                  <a:lnTo>
                    <a:pt x="10531" y="12890"/>
                  </a:lnTo>
                  <a:lnTo>
                    <a:pt x="10502" y="12907"/>
                  </a:lnTo>
                  <a:lnTo>
                    <a:pt x="10473" y="12924"/>
                  </a:lnTo>
                  <a:lnTo>
                    <a:pt x="10442" y="12941"/>
                  </a:lnTo>
                  <a:lnTo>
                    <a:pt x="10410" y="12957"/>
                  </a:lnTo>
                  <a:lnTo>
                    <a:pt x="10379" y="12974"/>
                  </a:lnTo>
                  <a:lnTo>
                    <a:pt x="10346" y="12990"/>
                  </a:lnTo>
                  <a:lnTo>
                    <a:pt x="10312" y="13005"/>
                  </a:lnTo>
                  <a:lnTo>
                    <a:pt x="10278" y="13020"/>
                  </a:lnTo>
                  <a:lnTo>
                    <a:pt x="10244" y="13035"/>
                  </a:lnTo>
                  <a:lnTo>
                    <a:pt x="10174" y="13063"/>
                  </a:lnTo>
                  <a:lnTo>
                    <a:pt x="10103" y="13090"/>
                  </a:lnTo>
                  <a:lnTo>
                    <a:pt x="10031" y="13115"/>
                  </a:lnTo>
                  <a:lnTo>
                    <a:pt x="9961" y="13139"/>
                  </a:lnTo>
                  <a:lnTo>
                    <a:pt x="9890" y="13161"/>
                  </a:lnTo>
                  <a:lnTo>
                    <a:pt x="9821" y="13182"/>
                  </a:lnTo>
                  <a:lnTo>
                    <a:pt x="9725" y="13209"/>
                  </a:lnTo>
                  <a:lnTo>
                    <a:pt x="9580" y="13248"/>
                  </a:lnTo>
                  <a:lnTo>
                    <a:pt x="9393" y="13299"/>
                  </a:lnTo>
                  <a:lnTo>
                    <a:pt x="9171" y="13357"/>
                  </a:lnTo>
                  <a:lnTo>
                    <a:pt x="8923" y="13422"/>
                  </a:lnTo>
                  <a:lnTo>
                    <a:pt x="8655" y="13492"/>
                  </a:lnTo>
                  <a:lnTo>
                    <a:pt x="8377" y="13564"/>
                  </a:lnTo>
                  <a:lnTo>
                    <a:pt x="8095" y="13638"/>
                  </a:lnTo>
                  <a:lnTo>
                    <a:pt x="7817" y="13710"/>
                  </a:lnTo>
                  <a:lnTo>
                    <a:pt x="7551" y="13779"/>
                  </a:lnTo>
                  <a:lnTo>
                    <a:pt x="7305" y="13842"/>
                  </a:lnTo>
                  <a:lnTo>
                    <a:pt x="7087" y="13899"/>
                  </a:lnTo>
                  <a:lnTo>
                    <a:pt x="6903" y="13946"/>
                  </a:lnTo>
                  <a:lnTo>
                    <a:pt x="6762" y="13983"/>
                  </a:lnTo>
                  <a:lnTo>
                    <a:pt x="6672" y="14006"/>
                  </a:lnTo>
                  <a:lnTo>
                    <a:pt x="6641" y="14014"/>
                  </a:lnTo>
                  <a:lnTo>
                    <a:pt x="6649" y="14004"/>
                  </a:lnTo>
                  <a:lnTo>
                    <a:pt x="6673" y="13976"/>
                  </a:lnTo>
                  <a:lnTo>
                    <a:pt x="6711" y="13930"/>
                  </a:lnTo>
                  <a:lnTo>
                    <a:pt x="6760" y="13869"/>
                  </a:lnTo>
                  <a:lnTo>
                    <a:pt x="6820" y="13795"/>
                  </a:lnTo>
                  <a:lnTo>
                    <a:pt x="6887" y="13709"/>
                  </a:lnTo>
                  <a:lnTo>
                    <a:pt x="6960" y="13614"/>
                  </a:lnTo>
                  <a:lnTo>
                    <a:pt x="7038" y="13510"/>
                  </a:lnTo>
                  <a:lnTo>
                    <a:pt x="7078" y="13455"/>
                  </a:lnTo>
                  <a:lnTo>
                    <a:pt x="7118" y="13400"/>
                  </a:lnTo>
                  <a:lnTo>
                    <a:pt x="7158" y="13343"/>
                  </a:lnTo>
                  <a:lnTo>
                    <a:pt x="7199" y="13286"/>
                  </a:lnTo>
                  <a:lnTo>
                    <a:pt x="7238" y="13228"/>
                  </a:lnTo>
                  <a:lnTo>
                    <a:pt x="7277" y="13168"/>
                  </a:lnTo>
                  <a:lnTo>
                    <a:pt x="7315" y="13110"/>
                  </a:lnTo>
                  <a:lnTo>
                    <a:pt x="7352" y="13051"/>
                  </a:lnTo>
                  <a:lnTo>
                    <a:pt x="7388" y="12993"/>
                  </a:lnTo>
                  <a:lnTo>
                    <a:pt x="7422" y="12934"/>
                  </a:lnTo>
                  <a:lnTo>
                    <a:pt x="7454" y="12877"/>
                  </a:lnTo>
                  <a:lnTo>
                    <a:pt x="7485" y="12820"/>
                  </a:lnTo>
                  <a:lnTo>
                    <a:pt x="7512" y="12764"/>
                  </a:lnTo>
                  <a:lnTo>
                    <a:pt x="7537" y="12710"/>
                  </a:lnTo>
                  <a:lnTo>
                    <a:pt x="7560" y="12657"/>
                  </a:lnTo>
                  <a:lnTo>
                    <a:pt x="7580" y="12606"/>
                  </a:lnTo>
                  <a:lnTo>
                    <a:pt x="7597" y="12556"/>
                  </a:lnTo>
                  <a:lnTo>
                    <a:pt x="7612" y="12506"/>
                  </a:lnTo>
                  <a:lnTo>
                    <a:pt x="7625" y="12455"/>
                  </a:lnTo>
                  <a:lnTo>
                    <a:pt x="7637" y="12405"/>
                  </a:lnTo>
                  <a:lnTo>
                    <a:pt x="7646" y="12355"/>
                  </a:lnTo>
                  <a:lnTo>
                    <a:pt x="7654" y="12306"/>
                  </a:lnTo>
                  <a:lnTo>
                    <a:pt x="7662" y="12256"/>
                  </a:lnTo>
                  <a:lnTo>
                    <a:pt x="7668" y="12208"/>
                  </a:lnTo>
                  <a:lnTo>
                    <a:pt x="7672" y="12159"/>
                  </a:lnTo>
                  <a:lnTo>
                    <a:pt x="7675" y="12113"/>
                  </a:lnTo>
                  <a:lnTo>
                    <a:pt x="7677" y="12066"/>
                  </a:lnTo>
                  <a:lnTo>
                    <a:pt x="7678" y="12021"/>
                  </a:lnTo>
                  <a:lnTo>
                    <a:pt x="7678" y="11976"/>
                  </a:lnTo>
                  <a:lnTo>
                    <a:pt x="7677" y="11933"/>
                  </a:lnTo>
                  <a:lnTo>
                    <a:pt x="7676" y="11892"/>
                  </a:lnTo>
                  <a:lnTo>
                    <a:pt x="7674" y="11851"/>
                  </a:lnTo>
                  <a:lnTo>
                    <a:pt x="7671" y="11813"/>
                  </a:lnTo>
                  <a:lnTo>
                    <a:pt x="7668" y="11775"/>
                  </a:lnTo>
                  <a:lnTo>
                    <a:pt x="7664" y="11740"/>
                  </a:lnTo>
                  <a:lnTo>
                    <a:pt x="7660" y="11707"/>
                  </a:lnTo>
                  <a:lnTo>
                    <a:pt x="7651" y="11646"/>
                  </a:lnTo>
                  <a:lnTo>
                    <a:pt x="7643" y="11595"/>
                  </a:lnTo>
                  <a:lnTo>
                    <a:pt x="7635" y="11553"/>
                  </a:lnTo>
                  <a:lnTo>
                    <a:pt x="7628" y="11522"/>
                  </a:lnTo>
                  <a:lnTo>
                    <a:pt x="7624" y="11503"/>
                  </a:lnTo>
                  <a:lnTo>
                    <a:pt x="7622" y="11497"/>
                  </a:lnTo>
                  <a:close/>
                  <a:moveTo>
                    <a:pt x="14393" y="10247"/>
                  </a:moveTo>
                  <a:lnTo>
                    <a:pt x="14396" y="10218"/>
                  </a:lnTo>
                  <a:lnTo>
                    <a:pt x="14405" y="10135"/>
                  </a:lnTo>
                  <a:lnTo>
                    <a:pt x="14412" y="10074"/>
                  </a:lnTo>
                  <a:lnTo>
                    <a:pt x="14418" y="10003"/>
                  </a:lnTo>
                  <a:lnTo>
                    <a:pt x="14423" y="9921"/>
                  </a:lnTo>
                  <a:lnTo>
                    <a:pt x="14429" y="9828"/>
                  </a:lnTo>
                  <a:lnTo>
                    <a:pt x="14433" y="9727"/>
                  </a:lnTo>
                  <a:lnTo>
                    <a:pt x="14436" y="9616"/>
                  </a:lnTo>
                  <a:lnTo>
                    <a:pt x="14438" y="9498"/>
                  </a:lnTo>
                  <a:lnTo>
                    <a:pt x="14437" y="9372"/>
                  </a:lnTo>
                  <a:lnTo>
                    <a:pt x="14435" y="9240"/>
                  </a:lnTo>
                  <a:lnTo>
                    <a:pt x="14429" y="9103"/>
                  </a:lnTo>
                  <a:lnTo>
                    <a:pt x="14421" y="8960"/>
                  </a:lnTo>
                  <a:lnTo>
                    <a:pt x="14408" y="8812"/>
                  </a:lnTo>
                  <a:lnTo>
                    <a:pt x="14393" y="8661"/>
                  </a:lnTo>
                  <a:lnTo>
                    <a:pt x="14373" y="8508"/>
                  </a:lnTo>
                  <a:lnTo>
                    <a:pt x="14349" y="8351"/>
                  </a:lnTo>
                  <a:lnTo>
                    <a:pt x="14321" y="8192"/>
                  </a:lnTo>
                  <a:lnTo>
                    <a:pt x="14286" y="8034"/>
                  </a:lnTo>
                  <a:lnTo>
                    <a:pt x="14246" y="7875"/>
                  </a:lnTo>
                  <a:lnTo>
                    <a:pt x="14200" y="7717"/>
                  </a:lnTo>
                  <a:lnTo>
                    <a:pt x="14148" y="7559"/>
                  </a:lnTo>
                  <a:lnTo>
                    <a:pt x="14089" y="7404"/>
                  </a:lnTo>
                  <a:lnTo>
                    <a:pt x="14022" y="7251"/>
                  </a:lnTo>
                  <a:lnTo>
                    <a:pt x="13949" y="7101"/>
                  </a:lnTo>
                  <a:lnTo>
                    <a:pt x="13868" y="6956"/>
                  </a:lnTo>
                  <a:lnTo>
                    <a:pt x="13779" y="6816"/>
                  </a:lnTo>
                  <a:lnTo>
                    <a:pt x="13681" y="6680"/>
                  </a:lnTo>
                  <a:lnTo>
                    <a:pt x="13574" y="6552"/>
                  </a:lnTo>
                  <a:lnTo>
                    <a:pt x="13457" y="6429"/>
                  </a:lnTo>
                  <a:lnTo>
                    <a:pt x="13339" y="6315"/>
                  </a:lnTo>
                  <a:lnTo>
                    <a:pt x="13226" y="6207"/>
                  </a:lnTo>
                  <a:lnTo>
                    <a:pt x="13119" y="6107"/>
                  </a:lnTo>
                  <a:lnTo>
                    <a:pt x="13016" y="6014"/>
                  </a:lnTo>
                  <a:lnTo>
                    <a:pt x="12918" y="5928"/>
                  </a:lnTo>
                  <a:lnTo>
                    <a:pt x="12825" y="5847"/>
                  </a:lnTo>
                  <a:lnTo>
                    <a:pt x="12735" y="5773"/>
                  </a:lnTo>
                  <a:lnTo>
                    <a:pt x="12650" y="5704"/>
                  </a:lnTo>
                  <a:lnTo>
                    <a:pt x="12568" y="5642"/>
                  </a:lnTo>
                  <a:lnTo>
                    <a:pt x="12490" y="5585"/>
                  </a:lnTo>
                  <a:lnTo>
                    <a:pt x="12416" y="5533"/>
                  </a:lnTo>
                  <a:lnTo>
                    <a:pt x="12344" y="5484"/>
                  </a:lnTo>
                  <a:lnTo>
                    <a:pt x="12274" y="5442"/>
                  </a:lnTo>
                  <a:lnTo>
                    <a:pt x="12208" y="5402"/>
                  </a:lnTo>
                  <a:lnTo>
                    <a:pt x="12144" y="5367"/>
                  </a:lnTo>
                  <a:lnTo>
                    <a:pt x="12082" y="5336"/>
                  </a:lnTo>
                  <a:lnTo>
                    <a:pt x="12021" y="5308"/>
                  </a:lnTo>
                  <a:lnTo>
                    <a:pt x="11963" y="5283"/>
                  </a:lnTo>
                  <a:lnTo>
                    <a:pt x="11906" y="5261"/>
                  </a:lnTo>
                  <a:lnTo>
                    <a:pt x="11850" y="5242"/>
                  </a:lnTo>
                  <a:lnTo>
                    <a:pt x="11795" y="5225"/>
                  </a:lnTo>
                  <a:lnTo>
                    <a:pt x="11740" y="5209"/>
                  </a:lnTo>
                  <a:lnTo>
                    <a:pt x="11687" y="5196"/>
                  </a:lnTo>
                  <a:lnTo>
                    <a:pt x="11632" y="5185"/>
                  </a:lnTo>
                  <a:lnTo>
                    <a:pt x="11579" y="5175"/>
                  </a:lnTo>
                  <a:lnTo>
                    <a:pt x="11524" y="5165"/>
                  </a:lnTo>
                  <a:lnTo>
                    <a:pt x="11470" y="5157"/>
                  </a:lnTo>
                  <a:lnTo>
                    <a:pt x="11415" y="5149"/>
                  </a:lnTo>
                  <a:lnTo>
                    <a:pt x="11301" y="5133"/>
                  </a:lnTo>
                  <a:lnTo>
                    <a:pt x="11182" y="5114"/>
                  </a:lnTo>
                  <a:lnTo>
                    <a:pt x="11119" y="5105"/>
                  </a:lnTo>
                  <a:lnTo>
                    <a:pt x="11057" y="5098"/>
                  </a:lnTo>
                  <a:lnTo>
                    <a:pt x="10995" y="5092"/>
                  </a:lnTo>
                  <a:lnTo>
                    <a:pt x="10933" y="5087"/>
                  </a:lnTo>
                  <a:lnTo>
                    <a:pt x="10870" y="5083"/>
                  </a:lnTo>
                  <a:lnTo>
                    <a:pt x="10808" y="5080"/>
                  </a:lnTo>
                  <a:lnTo>
                    <a:pt x="10746" y="5078"/>
                  </a:lnTo>
                  <a:lnTo>
                    <a:pt x="10684" y="5077"/>
                  </a:lnTo>
                  <a:lnTo>
                    <a:pt x="10623" y="5077"/>
                  </a:lnTo>
                  <a:lnTo>
                    <a:pt x="10561" y="5077"/>
                  </a:lnTo>
                  <a:lnTo>
                    <a:pt x="10500" y="5079"/>
                  </a:lnTo>
                  <a:lnTo>
                    <a:pt x="10440" y="5081"/>
                  </a:lnTo>
                  <a:lnTo>
                    <a:pt x="10380" y="5084"/>
                  </a:lnTo>
                  <a:lnTo>
                    <a:pt x="10321" y="5087"/>
                  </a:lnTo>
                  <a:lnTo>
                    <a:pt x="10262" y="5091"/>
                  </a:lnTo>
                  <a:lnTo>
                    <a:pt x="10204" y="5095"/>
                  </a:lnTo>
                  <a:lnTo>
                    <a:pt x="10090" y="5106"/>
                  </a:lnTo>
                  <a:lnTo>
                    <a:pt x="9981" y="5117"/>
                  </a:lnTo>
                  <a:lnTo>
                    <a:pt x="9876" y="5131"/>
                  </a:lnTo>
                  <a:lnTo>
                    <a:pt x="9776" y="5143"/>
                  </a:lnTo>
                  <a:lnTo>
                    <a:pt x="9681" y="5156"/>
                  </a:lnTo>
                  <a:lnTo>
                    <a:pt x="9593" y="5169"/>
                  </a:lnTo>
                  <a:lnTo>
                    <a:pt x="9511" y="5180"/>
                  </a:lnTo>
                  <a:lnTo>
                    <a:pt x="9436" y="5190"/>
                  </a:lnTo>
                  <a:lnTo>
                    <a:pt x="9379" y="5201"/>
                  </a:lnTo>
                  <a:lnTo>
                    <a:pt x="9280" y="5224"/>
                  </a:lnTo>
                  <a:lnTo>
                    <a:pt x="9143" y="5257"/>
                  </a:lnTo>
                  <a:lnTo>
                    <a:pt x="8970" y="5299"/>
                  </a:lnTo>
                  <a:lnTo>
                    <a:pt x="8764" y="5352"/>
                  </a:lnTo>
                  <a:lnTo>
                    <a:pt x="8529" y="5412"/>
                  </a:lnTo>
                  <a:lnTo>
                    <a:pt x="8266" y="5480"/>
                  </a:lnTo>
                  <a:lnTo>
                    <a:pt x="7980" y="5556"/>
                  </a:lnTo>
                  <a:lnTo>
                    <a:pt x="7343" y="5724"/>
                  </a:lnTo>
                  <a:lnTo>
                    <a:pt x="6644" y="5908"/>
                  </a:lnTo>
                  <a:lnTo>
                    <a:pt x="5904" y="6106"/>
                  </a:lnTo>
                  <a:lnTo>
                    <a:pt x="5145" y="6309"/>
                  </a:lnTo>
                  <a:lnTo>
                    <a:pt x="4391" y="6512"/>
                  </a:lnTo>
                  <a:lnTo>
                    <a:pt x="3665" y="6707"/>
                  </a:lnTo>
                  <a:lnTo>
                    <a:pt x="2987" y="6890"/>
                  </a:lnTo>
                  <a:lnTo>
                    <a:pt x="2382" y="7053"/>
                  </a:lnTo>
                  <a:lnTo>
                    <a:pt x="1873" y="7191"/>
                  </a:lnTo>
                  <a:lnTo>
                    <a:pt x="1481" y="7297"/>
                  </a:lnTo>
                  <a:lnTo>
                    <a:pt x="1229" y="7366"/>
                  </a:lnTo>
                  <a:lnTo>
                    <a:pt x="1140" y="7390"/>
                  </a:lnTo>
                  <a:lnTo>
                    <a:pt x="1167" y="7393"/>
                  </a:lnTo>
                  <a:lnTo>
                    <a:pt x="1246" y="7406"/>
                  </a:lnTo>
                  <a:lnTo>
                    <a:pt x="1303" y="7415"/>
                  </a:lnTo>
                  <a:lnTo>
                    <a:pt x="1371" y="7427"/>
                  </a:lnTo>
                  <a:lnTo>
                    <a:pt x="1451" y="7441"/>
                  </a:lnTo>
                  <a:lnTo>
                    <a:pt x="1540" y="7458"/>
                  </a:lnTo>
                  <a:lnTo>
                    <a:pt x="1638" y="7477"/>
                  </a:lnTo>
                  <a:lnTo>
                    <a:pt x="1745" y="7499"/>
                  </a:lnTo>
                  <a:lnTo>
                    <a:pt x="1861" y="7526"/>
                  </a:lnTo>
                  <a:lnTo>
                    <a:pt x="1984" y="7554"/>
                  </a:lnTo>
                  <a:lnTo>
                    <a:pt x="2113" y="7586"/>
                  </a:lnTo>
                  <a:lnTo>
                    <a:pt x="2251" y="7622"/>
                  </a:lnTo>
                  <a:lnTo>
                    <a:pt x="2392" y="7660"/>
                  </a:lnTo>
                  <a:lnTo>
                    <a:pt x="2540" y="7702"/>
                  </a:lnTo>
                  <a:lnTo>
                    <a:pt x="2692" y="7749"/>
                  </a:lnTo>
                  <a:lnTo>
                    <a:pt x="2849" y="7799"/>
                  </a:lnTo>
                  <a:lnTo>
                    <a:pt x="3009" y="7854"/>
                  </a:lnTo>
                  <a:lnTo>
                    <a:pt x="3171" y="7913"/>
                  </a:lnTo>
                  <a:lnTo>
                    <a:pt x="3336" y="7975"/>
                  </a:lnTo>
                  <a:lnTo>
                    <a:pt x="3503" y="8042"/>
                  </a:lnTo>
                  <a:lnTo>
                    <a:pt x="3671" y="8114"/>
                  </a:lnTo>
                  <a:lnTo>
                    <a:pt x="3839" y="8190"/>
                  </a:lnTo>
                  <a:lnTo>
                    <a:pt x="4007" y="8271"/>
                  </a:lnTo>
                  <a:lnTo>
                    <a:pt x="4175" y="8357"/>
                  </a:lnTo>
                  <a:lnTo>
                    <a:pt x="4342" y="8448"/>
                  </a:lnTo>
                  <a:lnTo>
                    <a:pt x="4506" y="8544"/>
                  </a:lnTo>
                  <a:lnTo>
                    <a:pt x="4669" y="8646"/>
                  </a:lnTo>
                  <a:lnTo>
                    <a:pt x="4829" y="8752"/>
                  </a:lnTo>
                  <a:lnTo>
                    <a:pt x="4984" y="8865"/>
                  </a:lnTo>
                  <a:lnTo>
                    <a:pt x="5136" y="8982"/>
                  </a:lnTo>
                  <a:lnTo>
                    <a:pt x="5285" y="9103"/>
                  </a:lnTo>
                  <a:lnTo>
                    <a:pt x="5433" y="9222"/>
                  </a:lnTo>
                  <a:lnTo>
                    <a:pt x="5581" y="9338"/>
                  </a:lnTo>
                  <a:lnTo>
                    <a:pt x="5727" y="9453"/>
                  </a:lnTo>
                  <a:lnTo>
                    <a:pt x="5873" y="9566"/>
                  </a:lnTo>
                  <a:lnTo>
                    <a:pt x="6017" y="9676"/>
                  </a:lnTo>
                  <a:lnTo>
                    <a:pt x="6160" y="9784"/>
                  </a:lnTo>
                  <a:lnTo>
                    <a:pt x="6302" y="9891"/>
                  </a:lnTo>
                  <a:lnTo>
                    <a:pt x="6442" y="9994"/>
                  </a:lnTo>
                  <a:lnTo>
                    <a:pt x="6581" y="10095"/>
                  </a:lnTo>
                  <a:lnTo>
                    <a:pt x="6718" y="10193"/>
                  </a:lnTo>
                  <a:lnTo>
                    <a:pt x="6852" y="10286"/>
                  </a:lnTo>
                  <a:lnTo>
                    <a:pt x="6985" y="10378"/>
                  </a:lnTo>
                  <a:lnTo>
                    <a:pt x="7116" y="10466"/>
                  </a:lnTo>
                  <a:lnTo>
                    <a:pt x="7245" y="10551"/>
                  </a:lnTo>
                  <a:lnTo>
                    <a:pt x="7371" y="10632"/>
                  </a:lnTo>
                  <a:lnTo>
                    <a:pt x="7495" y="10710"/>
                  </a:lnTo>
                  <a:lnTo>
                    <a:pt x="7616" y="10783"/>
                  </a:lnTo>
                  <a:lnTo>
                    <a:pt x="7734" y="10853"/>
                  </a:lnTo>
                  <a:lnTo>
                    <a:pt x="7851" y="10919"/>
                  </a:lnTo>
                  <a:lnTo>
                    <a:pt x="7964" y="10980"/>
                  </a:lnTo>
                  <a:lnTo>
                    <a:pt x="8073" y="11037"/>
                  </a:lnTo>
                  <a:lnTo>
                    <a:pt x="8180" y="11090"/>
                  </a:lnTo>
                  <a:lnTo>
                    <a:pt x="8284" y="11137"/>
                  </a:lnTo>
                  <a:lnTo>
                    <a:pt x="8384" y="11180"/>
                  </a:lnTo>
                  <a:lnTo>
                    <a:pt x="8480" y="11218"/>
                  </a:lnTo>
                  <a:lnTo>
                    <a:pt x="8573" y="11251"/>
                  </a:lnTo>
                  <a:lnTo>
                    <a:pt x="8663" y="11278"/>
                  </a:lnTo>
                  <a:lnTo>
                    <a:pt x="8748" y="11301"/>
                  </a:lnTo>
                  <a:lnTo>
                    <a:pt x="8830" y="11318"/>
                  </a:lnTo>
                  <a:lnTo>
                    <a:pt x="8907" y="11329"/>
                  </a:lnTo>
                  <a:lnTo>
                    <a:pt x="8980" y="11334"/>
                  </a:lnTo>
                  <a:lnTo>
                    <a:pt x="9120" y="11338"/>
                  </a:lnTo>
                  <a:lnTo>
                    <a:pt x="9254" y="11341"/>
                  </a:lnTo>
                  <a:lnTo>
                    <a:pt x="9384" y="11342"/>
                  </a:lnTo>
                  <a:lnTo>
                    <a:pt x="9510" y="11342"/>
                  </a:lnTo>
                  <a:lnTo>
                    <a:pt x="9572" y="11341"/>
                  </a:lnTo>
                  <a:lnTo>
                    <a:pt x="9633" y="11340"/>
                  </a:lnTo>
                  <a:lnTo>
                    <a:pt x="9694" y="11338"/>
                  </a:lnTo>
                  <a:lnTo>
                    <a:pt x="9754" y="11336"/>
                  </a:lnTo>
                  <a:lnTo>
                    <a:pt x="9814" y="11333"/>
                  </a:lnTo>
                  <a:lnTo>
                    <a:pt x="9873" y="11330"/>
                  </a:lnTo>
                  <a:lnTo>
                    <a:pt x="9932" y="11326"/>
                  </a:lnTo>
                  <a:lnTo>
                    <a:pt x="9992" y="11321"/>
                  </a:lnTo>
                  <a:lnTo>
                    <a:pt x="10052" y="11317"/>
                  </a:lnTo>
                  <a:lnTo>
                    <a:pt x="10110" y="11311"/>
                  </a:lnTo>
                  <a:lnTo>
                    <a:pt x="10170" y="11305"/>
                  </a:lnTo>
                  <a:lnTo>
                    <a:pt x="10231" y="11298"/>
                  </a:lnTo>
                  <a:lnTo>
                    <a:pt x="10290" y="11290"/>
                  </a:lnTo>
                  <a:lnTo>
                    <a:pt x="10351" y="11282"/>
                  </a:lnTo>
                  <a:lnTo>
                    <a:pt x="10412" y="11272"/>
                  </a:lnTo>
                  <a:lnTo>
                    <a:pt x="10474" y="11263"/>
                  </a:lnTo>
                  <a:lnTo>
                    <a:pt x="10537" y="11252"/>
                  </a:lnTo>
                  <a:lnTo>
                    <a:pt x="10600" y="11241"/>
                  </a:lnTo>
                  <a:lnTo>
                    <a:pt x="10665" y="11229"/>
                  </a:lnTo>
                  <a:lnTo>
                    <a:pt x="10730" y="11217"/>
                  </a:lnTo>
                  <a:lnTo>
                    <a:pt x="10797" y="11203"/>
                  </a:lnTo>
                  <a:lnTo>
                    <a:pt x="10864" y="11189"/>
                  </a:lnTo>
                  <a:lnTo>
                    <a:pt x="10934" y="11173"/>
                  </a:lnTo>
                  <a:lnTo>
                    <a:pt x="11004" y="11157"/>
                  </a:lnTo>
                  <a:lnTo>
                    <a:pt x="11167" y="11118"/>
                  </a:lnTo>
                  <a:lnTo>
                    <a:pt x="11368" y="11067"/>
                  </a:lnTo>
                  <a:lnTo>
                    <a:pt x="11598" y="11008"/>
                  </a:lnTo>
                  <a:lnTo>
                    <a:pt x="11854" y="10940"/>
                  </a:lnTo>
                  <a:lnTo>
                    <a:pt x="12126" y="10867"/>
                  </a:lnTo>
                  <a:lnTo>
                    <a:pt x="12409" y="10792"/>
                  </a:lnTo>
                  <a:lnTo>
                    <a:pt x="12697" y="10714"/>
                  </a:lnTo>
                  <a:lnTo>
                    <a:pt x="12983" y="10636"/>
                  </a:lnTo>
                  <a:lnTo>
                    <a:pt x="13259" y="10560"/>
                  </a:lnTo>
                  <a:lnTo>
                    <a:pt x="13521" y="10489"/>
                  </a:lnTo>
                  <a:lnTo>
                    <a:pt x="13760" y="10423"/>
                  </a:lnTo>
                  <a:lnTo>
                    <a:pt x="13970" y="10364"/>
                  </a:lnTo>
                  <a:lnTo>
                    <a:pt x="14146" y="10316"/>
                  </a:lnTo>
                  <a:lnTo>
                    <a:pt x="14279" y="10278"/>
                  </a:lnTo>
                  <a:lnTo>
                    <a:pt x="14363" y="10255"/>
                  </a:lnTo>
                  <a:lnTo>
                    <a:pt x="14393" y="10247"/>
                  </a:lnTo>
                  <a:close/>
                </a:path>
              </a:pathLst>
            </a:custGeom>
            <a:solidFill>
              <a:sysClr val="window" lastClr="FFFFFF"/>
            </a:solid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06" name="组合 646"/>
          <p:cNvGrpSpPr/>
          <p:nvPr/>
        </p:nvGrpSpPr>
        <p:grpSpPr bwMode="gray">
          <a:xfrm>
            <a:off x="1611439" y="4225117"/>
            <a:ext cx="331829" cy="331827"/>
            <a:chOff x="954534" y="2001431"/>
            <a:chExt cx="442913" cy="442912"/>
          </a:xfrm>
        </p:grpSpPr>
        <p:sp>
          <p:nvSpPr>
            <p:cNvPr id="207" name="椭圆 705"/>
            <p:cNvSpPr/>
            <p:nvPr/>
          </p:nvSpPr>
          <p:spPr bwMode="gray">
            <a:xfrm>
              <a:off x="954534" y="2001431"/>
              <a:ext cx="442913" cy="442912"/>
            </a:xfrm>
            <a:prstGeom prst="ellipse">
              <a:avLst/>
            </a:prstGeom>
            <a:solidFill>
              <a:sysClr val="windowText" lastClr="000000">
                <a:lumMod val="50000"/>
                <a:lumOff val="50000"/>
              </a:sysClr>
            </a:solidFill>
            <a:ln>
              <a:noFill/>
            </a:ln>
            <a:effectLst/>
            <a:extLst/>
          </p:spPr>
          <p:txBody>
            <a:bodyPr wrap="square"/>
            <a:lstStyle/>
            <a:p>
              <a:pPr defTabSz="913851" fontAlgn="ctr">
                <a:spcBef>
                  <a:spcPct val="0"/>
                </a:spcBef>
                <a:spcAft>
                  <a:spcPct val="0"/>
                </a:spcAft>
                <a:buClr>
                  <a:srgbClr val="CC9900"/>
                </a:buClr>
                <a:buFont typeface="Wingdings" pitchFamily="2" charset="2"/>
                <a:buChar char="n"/>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208" name="组合 605"/>
            <p:cNvGrpSpPr/>
            <p:nvPr/>
          </p:nvGrpSpPr>
          <p:grpSpPr bwMode="gray">
            <a:xfrm>
              <a:off x="1036409" y="2124178"/>
              <a:ext cx="279162" cy="183993"/>
              <a:chOff x="18738472" y="-1743155"/>
              <a:chExt cx="835403" cy="550606"/>
            </a:xfrm>
            <a:solidFill>
              <a:sysClr val="window" lastClr="FFFFFF"/>
            </a:solidFill>
          </p:grpSpPr>
          <p:sp>
            <p:nvSpPr>
              <p:cNvPr id="209" name="Freeform 64"/>
              <p:cNvSpPr>
                <a:spLocks/>
              </p:cNvSpPr>
              <p:nvPr/>
            </p:nvSpPr>
            <p:spPr bwMode="gray">
              <a:xfrm>
                <a:off x="18738472" y="-1743155"/>
                <a:ext cx="835403" cy="297454"/>
              </a:xfrm>
              <a:custGeom>
                <a:avLst/>
                <a:gdLst/>
                <a:ahLst/>
                <a:cxnLst>
                  <a:cxn ang="0">
                    <a:pos x="132" y="0"/>
                  </a:cxn>
                  <a:cxn ang="0">
                    <a:pos x="132" y="0"/>
                  </a:cxn>
                  <a:cxn ang="0">
                    <a:pos x="106" y="0"/>
                  </a:cxn>
                  <a:cxn ang="0">
                    <a:pos x="80" y="6"/>
                  </a:cxn>
                  <a:cxn ang="0">
                    <a:pos x="58" y="12"/>
                  </a:cxn>
                  <a:cxn ang="0">
                    <a:pos x="38" y="22"/>
                  </a:cxn>
                  <a:cxn ang="0">
                    <a:pos x="22" y="32"/>
                  </a:cxn>
                  <a:cxn ang="0">
                    <a:pos x="10" y="44"/>
                  </a:cxn>
                  <a:cxn ang="0">
                    <a:pos x="2" y="58"/>
                  </a:cxn>
                  <a:cxn ang="0">
                    <a:pos x="0" y="66"/>
                  </a:cxn>
                  <a:cxn ang="0">
                    <a:pos x="0" y="74"/>
                  </a:cxn>
                  <a:cxn ang="0">
                    <a:pos x="0" y="74"/>
                  </a:cxn>
                  <a:cxn ang="0">
                    <a:pos x="0" y="80"/>
                  </a:cxn>
                  <a:cxn ang="0">
                    <a:pos x="2" y="84"/>
                  </a:cxn>
                  <a:cxn ang="0">
                    <a:pos x="4" y="88"/>
                  </a:cxn>
                  <a:cxn ang="0">
                    <a:pos x="8" y="92"/>
                  </a:cxn>
                  <a:cxn ang="0">
                    <a:pos x="18" y="94"/>
                  </a:cxn>
                  <a:cxn ang="0">
                    <a:pos x="32" y="92"/>
                  </a:cxn>
                  <a:cxn ang="0">
                    <a:pos x="32" y="92"/>
                  </a:cxn>
                  <a:cxn ang="0">
                    <a:pos x="36" y="82"/>
                  </a:cxn>
                  <a:cxn ang="0">
                    <a:pos x="42" y="74"/>
                  </a:cxn>
                  <a:cxn ang="0">
                    <a:pos x="50" y="64"/>
                  </a:cxn>
                  <a:cxn ang="0">
                    <a:pos x="58" y="56"/>
                  </a:cxn>
                  <a:cxn ang="0">
                    <a:pos x="58" y="56"/>
                  </a:cxn>
                  <a:cxn ang="0">
                    <a:pos x="74" y="46"/>
                  </a:cxn>
                  <a:cxn ang="0">
                    <a:pos x="92" y="36"/>
                  </a:cxn>
                  <a:cxn ang="0">
                    <a:pos x="112" y="32"/>
                  </a:cxn>
                  <a:cxn ang="0">
                    <a:pos x="132" y="30"/>
                  </a:cxn>
                  <a:cxn ang="0">
                    <a:pos x="132" y="30"/>
                  </a:cxn>
                  <a:cxn ang="0">
                    <a:pos x="154" y="32"/>
                  </a:cxn>
                  <a:cxn ang="0">
                    <a:pos x="174" y="36"/>
                  </a:cxn>
                  <a:cxn ang="0">
                    <a:pos x="192" y="46"/>
                  </a:cxn>
                  <a:cxn ang="0">
                    <a:pos x="206" y="56"/>
                  </a:cxn>
                  <a:cxn ang="0">
                    <a:pos x="206" y="56"/>
                  </a:cxn>
                  <a:cxn ang="0">
                    <a:pos x="214" y="64"/>
                  </a:cxn>
                  <a:cxn ang="0">
                    <a:pos x="222" y="74"/>
                  </a:cxn>
                  <a:cxn ang="0">
                    <a:pos x="228" y="82"/>
                  </a:cxn>
                  <a:cxn ang="0">
                    <a:pos x="232" y="92"/>
                  </a:cxn>
                  <a:cxn ang="0">
                    <a:pos x="232" y="92"/>
                  </a:cxn>
                  <a:cxn ang="0">
                    <a:pos x="246" y="94"/>
                  </a:cxn>
                  <a:cxn ang="0">
                    <a:pos x="256" y="92"/>
                  </a:cxn>
                  <a:cxn ang="0">
                    <a:pos x="260" y="88"/>
                  </a:cxn>
                  <a:cxn ang="0">
                    <a:pos x="262" y="84"/>
                  </a:cxn>
                  <a:cxn ang="0">
                    <a:pos x="264" y="80"/>
                  </a:cxn>
                  <a:cxn ang="0">
                    <a:pos x="264" y="74"/>
                  </a:cxn>
                  <a:cxn ang="0">
                    <a:pos x="264" y="74"/>
                  </a:cxn>
                  <a:cxn ang="0">
                    <a:pos x="264" y="66"/>
                  </a:cxn>
                  <a:cxn ang="0">
                    <a:pos x="262" y="58"/>
                  </a:cxn>
                  <a:cxn ang="0">
                    <a:pos x="254" y="44"/>
                  </a:cxn>
                  <a:cxn ang="0">
                    <a:pos x="242" y="32"/>
                  </a:cxn>
                  <a:cxn ang="0">
                    <a:pos x="226" y="22"/>
                  </a:cxn>
                  <a:cxn ang="0">
                    <a:pos x="206" y="12"/>
                  </a:cxn>
                  <a:cxn ang="0">
                    <a:pos x="184" y="6"/>
                  </a:cxn>
                  <a:cxn ang="0">
                    <a:pos x="160" y="0"/>
                  </a:cxn>
                  <a:cxn ang="0">
                    <a:pos x="132" y="0"/>
                  </a:cxn>
                  <a:cxn ang="0">
                    <a:pos x="132" y="0"/>
                  </a:cxn>
                </a:cxnLst>
                <a:rect l="0" t="0" r="r" b="b"/>
                <a:pathLst>
                  <a:path w="264" h="94">
                    <a:moveTo>
                      <a:pt x="132" y="0"/>
                    </a:moveTo>
                    <a:lnTo>
                      <a:pt x="132" y="0"/>
                    </a:lnTo>
                    <a:lnTo>
                      <a:pt x="106" y="0"/>
                    </a:lnTo>
                    <a:lnTo>
                      <a:pt x="80" y="6"/>
                    </a:lnTo>
                    <a:lnTo>
                      <a:pt x="58" y="12"/>
                    </a:lnTo>
                    <a:lnTo>
                      <a:pt x="38" y="22"/>
                    </a:lnTo>
                    <a:lnTo>
                      <a:pt x="22" y="32"/>
                    </a:lnTo>
                    <a:lnTo>
                      <a:pt x="10" y="44"/>
                    </a:lnTo>
                    <a:lnTo>
                      <a:pt x="2" y="58"/>
                    </a:lnTo>
                    <a:lnTo>
                      <a:pt x="0" y="66"/>
                    </a:lnTo>
                    <a:lnTo>
                      <a:pt x="0" y="74"/>
                    </a:lnTo>
                    <a:lnTo>
                      <a:pt x="0" y="74"/>
                    </a:lnTo>
                    <a:lnTo>
                      <a:pt x="0" y="80"/>
                    </a:lnTo>
                    <a:lnTo>
                      <a:pt x="2" y="84"/>
                    </a:lnTo>
                    <a:lnTo>
                      <a:pt x="4" y="88"/>
                    </a:lnTo>
                    <a:lnTo>
                      <a:pt x="8" y="92"/>
                    </a:lnTo>
                    <a:lnTo>
                      <a:pt x="18" y="94"/>
                    </a:lnTo>
                    <a:lnTo>
                      <a:pt x="32" y="92"/>
                    </a:lnTo>
                    <a:lnTo>
                      <a:pt x="32" y="92"/>
                    </a:lnTo>
                    <a:lnTo>
                      <a:pt x="36" y="82"/>
                    </a:lnTo>
                    <a:lnTo>
                      <a:pt x="42" y="74"/>
                    </a:lnTo>
                    <a:lnTo>
                      <a:pt x="50" y="64"/>
                    </a:lnTo>
                    <a:lnTo>
                      <a:pt x="58" y="56"/>
                    </a:lnTo>
                    <a:lnTo>
                      <a:pt x="58" y="56"/>
                    </a:lnTo>
                    <a:lnTo>
                      <a:pt x="74" y="46"/>
                    </a:lnTo>
                    <a:lnTo>
                      <a:pt x="92" y="36"/>
                    </a:lnTo>
                    <a:lnTo>
                      <a:pt x="112" y="32"/>
                    </a:lnTo>
                    <a:lnTo>
                      <a:pt x="132" y="30"/>
                    </a:lnTo>
                    <a:lnTo>
                      <a:pt x="132" y="30"/>
                    </a:lnTo>
                    <a:lnTo>
                      <a:pt x="154" y="32"/>
                    </a:lnTo>
                    <a:lnTo>
                      <a:pt x="174" y="36"/>
                    </a:lnTo>
                    <a:lnTo>
                      <a:pt x="192" y="46"/>
                    </a:lnTo>
                    <a:lnTo>
                      <a:pt x="206" y="56"/>
                    </a:lnTo>
                    <a:lnTo>
                      <a:pt x="206" y="56"/>
                    </a:lnTo>
                    <a:lnTo>
                      <a:pt x="214" y="64"/>
                    </a:lnTo>
                    <a:lnTo>
                      <a:pt x="222" y="74"/>
                    </a:lnTo>
                    <a:lnTo>
                      <a:pt x="228" y="82"/>
                    </a:lnTo>
                    <a:lnTo>
                      <a:pt x="232" y="92"/>
                    </a:lnTo>
                    <a:lnTo>
                      <a:pt x="232" y="92"/>
                    </a:lnTo>
                    <a:lnTo>
                      <a:pt x="246" y="94"/>
                    </a:lnTo>
                    <a:lnTo>
                      <a:pt x="256" y="92"/>
                    </a:lnTo>
                    <a:lnTo>
                      <a:pt x="260" y="88"/>
                    </a:lnTo>
                    <a:lnTo>
                      <a:pt x="262" y="84"/>
                    </a:lnTo>
                    <a:lnTo>
                      <a:pt x="264" y="80"/>
                    </a:lnTo>
                    <a:lnTo>
                      <a:pt x="264" y="74"/>
                    </a:lnTo>
                    <a:lnTo>
                      <a:pt x="264" y="74"/>
                    </a:lnTo>
                    <a:lnTo>
                      <a:pt x="264" y="66"/>
                    </a:lnTo>
                    <a:lnTo>
                      <a:pt x="262" y="58"/>
                    </a:lnTo>
                    <a:lnTo>
                      <a:pt x="254" y="44"/>
                    </a:lnTo>
                    <a:lnTo>
                      <a:pt x="242" y="32"/>
                    </a:lnTo>
                    <a:lnTo>
                      <a:pt x="226" y="22"/>
                    </a:lnTo>
                    <a:lnTo>
                      <a:pt x="206" y="12"/>
                    </a:lnTo>
                    <a:lnTo>
                      <a:pt x="184" y="6"/>
                    </a:lnTo>
                    <a:lnTo>
                      <a:pt x="160" y="0"/>
                    </a:lnTo>
                    <a:lnTo>
                      <a:pt x="132" y="0"/>
                    </a:lnTo>
                    <a:lnTo>
                      <a:pt x="132" y="0"/>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0" name="Freeform 65"/>
              <p:cNvSpPr>
                <a:spLocks noEditPoints="1"/>
              </p:cNvSpPr>
              <p:nvPr/>
            </p:nvSpPr>
            <p:spPr bwMode="gray">
              <a:xfrm>
                <a:off x="18852391" y="-1616579"/>
                <a:ext cx="607566" cy="424030"/>
              </a:xfrm>
              <a:custGeom>
                <a:avLst/>
                <a:gdLst/>
                <a:ahLst/>
                <a:cxnLst>
                  <a:cxn ang="0">
                    <a:pos x="96" y="0"/>
                  </a:cxn>
                  <a:cxn ang="0">
                    <a:pos x="58" y="6"/>
                  </a:cxn>
                  <a:cxn ang="0">
                    <a:pos x="28" y="24"/>
                  </a:cxn>
                  <a:cxn ang="0">
                    <a:pos x="8" y="52"/>
                  </a:cxn>
                  <a:cxn ang="0">
                    <a:pos x="0" y="84"/>
                  </a:cxn>
                  <a:cxn ang="0">
                    <a:pos x="2" y="100"/>
                  </a:cxn>
                  <a:cxn ang="0">
                    <a:pos x="16" y="120"/>
                  </a:cxn>
                  <a:cxn ang="0">
                    <a:pos x="42" y="130"/>
                  </a:cxn>
                  <a:cxn ang="0">
                    <a:pos x="96" y="134"/>
                  </a:cxn>
                  <a:cxn ang="0">
                    <a:pos x="134" y="132"/>
                  </a:cxn>
                  <a:cxn ang="0">
                    <a:pos x="164" y="126"/>
                  </a:cxn>
                  <a:cxn ang="0">
                    <a:pos x="186" y="112"/>
                  </a:cxn>
                  <a:cxn ang="0">
                    <a:pos x="192" y="84"/>
                  </a:cxn>
                  <a:cxn ang="0">
                    <a:pos x="192" y="68"/>
                  </a:cxn>
                  <a:cxn ang="0">
                    <a:pos x="176" y="38"/>
                  </a:cxn>
                  <a:cxn ang="0">
                    <a:pos x="150" y="14"/>
                  </a:cxn>
                  <a:cxn ang="0">
                    <a:pos x="116" y="2"/>
                  </a:cxn>
                  <a:cxn ang="0">
                    <a:pos x="96" y="0"/>
                  </a:cxn>
                  <a:cxn ang="0">
                    <a:pos x="96" y="92"/>
                  </a:cxn>
                  <a:cxn ang="0">
                    <a:pos x="80" y="88"/>
                  </a:cxn>
                  <a:cxn ang="0">
                    <a:pos x="66" y="82"/>
                  </a:cxn>
                  <a:cxn ang="0">
                    <a:pos x="58" y="70"/>
                  </a:cxn>
                  <a:cxn ang="0">
                    <a:pos x="54" y="56"/>
                  </a:cxn>
                  <a:cxn ang="0">
                    <a:pos x="54" y="50"/>
                  </a:cxn>
                  <a:cxn ang="0">
                    <a:pos x="62" y="36"/>
                  </a:cxn>
                  <a:cxn ang="0">
                    <a:pos x="72" y="28"/>
                  </a:cxn>
                  <a:cxn ang="0">
                    <a:pos x="88" y="22"/>
                  </a:cxn>
                  <a:cxn ang="0">
                    <a:pos x="96" y="22"/>
                  </a:cxn>
                  <a:cxn ang="0">
                    <a:pos x="112" y="24"/>
                  </a:cxn>
                  <a:cxn ang="0">
                    <a:pos x="126" y="32"/>
                  </a:cxn>
                  <a:cxn ang="0">
                    <a:pos x="136" y="42"/>
                  </a:cxn>
                  <a:cxn ang="0">
                    <a:pos x="138" y="56"/>
                  </a:cxn>
                  <a:cxn ang="0">
                    <a:pos x="138" y="64"/>
                  </a:cxn>
                  <a:cxn ang="0">
                    <a:pos x="132" y="76"/>
                  </a:cxn>
                  <a:cxn ang="0">
                    <a:pos x="120" y="86"/>
                  </a:cxn>
                  <a:cxn ang="0">
                    <a:pos x="104" y="90"/>
                  </a:cxn>
                  <a:cxn ang="0">
                    <a:pos x="96" y="92"/>
                  </a:cxn>
                </a:cxnLst>
                <a:rect l="0" t="0" r="r" b="b"/>
                <a:pathLst>
                  <a:path w="192" h="134">
                    <a:moveTo>
                      <a:pt x="96" y="0"/>
                    </a:moveTo>
                    <a:lnTo>
                      <a:pt x="96" y="0"/>
                    </a:lnTo>
                    <a:lnTo>
                      <a:pt x="76" y="2"/>
                    </a:lnTo>
                    <a:lnTo>
                      <a:pt x="58" y="6"/>
                    </a:lnTo>
                    <a:lnTo>
                      <a:pt x="42" y="14"/>
                    </a:lnTo>
                    <a:lnTo>
                      <a:pt x="28" y="24"/>
                    </a:lnTo>
                    <a:lnTo>
                      <a:pt x="16" y="38"/>
                    </a:lnTo>
                    <a:lnTo>
                      <a:pt x="8" y="52"/>
                    </a:lnTo>
                    <a:lnTo>
                      <a:pt x="2" y="68"/>
                    </a:lnTo>
                    <a:lnTo>
                      <a:pt x="0" y="84"/>
                    </a:lnTo>
                    <a:lnTo>
                      <a:pt x="0" y="84"/>
                    </a:lnTo>
                    <a:lnTo>
                      <a:pt x="2" y="100"/>
                    </a:lnTo>
                    <a:lnTo>
                      <a:pt x="8" y="112"/>
                    </a:lnTo>
                    <a:lnTo>
                      <a:pt x="16" y="120"/>
                    </a:lnTo>
                    <a:lnTo>
                      <a:pt x="28" y="126"/>
                    </a:lnTo>
                    <a:lnTo>
                      <a:pt x="42" y="130"/>
                    </a:lnTo>
                    <a:lnTo>
                      <a:pt x="58" y="132"/>
                    </a:lnTo>
                    <a:lnTo>
                      <a:pt x="96" y="134"/>
                    </a:lnTo>
                    <a:lnTo>
                      <a:pt x="96" y="134"/>
                    </a:lnTo>
                    <a:lnTo>
                      <a:pt x="134" y="132"/>
                    </a:lnTo>
                    <a:lnTo>
                      <a:pt x="150" y="130"/>
                    </a:lnTo>
                    <a:lnTo>
                      <a:pt x="164" y="126"/>
                    </a:lnTo>
                    <a:lnTo>
                      <a:pt x="176" y="120"/>
                    </a:lnTo>
                    <a:lnTo>
                      <a:pt x="186" y="112"/>
                    </a:lnTo>
                    <a:lnTo>
                      <a:pt x="192" y="100"/>
                    </a:lnTo>
                    <a:lnTo>
                      <a:pt x="192" y="84"/>
                    </a:lnTo>
                    <a:lnTo>
                      <a:pt x="192" y="84"/>
                    </a:lnTo>
                    <a:lnTo>
                      <a:pt x="192" y="68"/>
                    </a:lnTo>
                    <a:lnTo>
                      <a:pt x="186" y="52"/>
                    </a:lnTo>
                    <a:lnTo>
                      <a:pt x="176" y="38"/>
                    </a:lnTo>
                    <a:lnTo>
                      <a:pt x="164" y="24"/>
                    </a:lnTo>
                    <a:lnTo>
                      <a:pt x="150" y="14"/>
                    </a:lnTo>
                    <a:lnTo>
                      <a:pt x="134" y="6"/>
                    </a:lnTo>
                    <a:lnTo>
                      <a:pt x="116" y="2"/>
                    </a:lnTo>
                    <a:lnTo>
                      <a:pt x="96" y="0"/>
                    </a:lnTo>
                    <a:lnTo>
                      <a:pt x="96" y="0"/>
                    </a:lnTo>
                    <a:close/>
                    <a:moveTo>
                      <a:pt x="96" y="92"/>
                    </a:moveTo>
                    <a:lnTo>
                      <a:pt x="96" y="92"/>
                    </a:lnTo>
                    <a:lnTo>
                      <a:pt x="88" y="90"/>
                    </a:lnTo>
                    <a:lnTo>
                      <a:pt x="80" y="88"/>
                    </a:lnTo>
                    <a:lnTo>
                      <a:pt x="72" y="86"/>
                    </a:lnTo>
                    <a:lnTo>
                      <a:pt x="66" y="82"/>
                    </a:lnTo>
                    <a:lnTo>
                      <a:pt x="62" y="76"/>
                    </a:lnTo>
                    <a:lnTo>
                      <a:pt x="58" y="70"/>
                    </a:lnTo>
                    <a:lnTo>
                      <a:pt x="54" y="64"/>
                    </a:lnTo>
                    <a:lnTo>
                      <a:pt x="54" y="56"/>
                    </a:lnTo>
                    <a:lnTo>
                      <a:pt x="54" y="56"/>
                    </a:lnTo>
                    <a:lnTo>
                      <a:pt x="54" y="50"/>
                    </a:lnTo>
                    <a:lnTo>
                      <a:pt x="58" y="42"/>
                    </a:lnTo>
                    <a:lnTo>
                      <a:pt x="62" y="36"/>
                    </a:lnTo>
                    <a:lnTo>
                      <a:pt x="66" y="32"/>
                    </a:lnTo>
                    <a:lnTo>
                      <a:pt x="72" y="28"/>
                    </a:lnTo>
                    <a:lnTo>
                      <a:pt x="80" y="24"/>
                    </a:lnTo>
                    <a:lnTo>
                      <a:pt x="88" y="22"/>
                    </a:lnTo>
                    <a:lnTo>
                      <a:pt x="96" y="22"/>
                    </a:lnTo>
                    <a:lnTo>
                      <a:pt x="96" y="22"/>
                    </a:lnTo>
                    <a:lnTo>
                      <a:pt x="104" y="22"/>
                    </a:lnTo>
                    <a:lnTo>
                      <a:pt x="112" y="24"/>
                    </a:lnTo>
                    <a:lnTo>
                      <a:pt x="120" y="28"/>
                    </a:lnTo>
                    <a:lnTo>
                      <a:pt x="126" y="32"/>
                    </a:lnTo>
                    <a:lnTo>
                      <a:pt x="132" y="36"/>
                    </a:lnTo>
                    <a:lnTo>
                      <a:pt x="136" y="42"/>
                    </a:lnTo>
                    <a:lnTo>
                      <a:pt x="138" y="50"/>
                    </a:lnTo>
                    <a:lnTo>
                      <a:pt x="138" y="56"/>
                    </a:lnTo>
                    <a:lnTo>
                      <a:pt x="138" y="56"/>
                    </a:lnTo>
                    <a:lnTo>
                      <a:pt x="138" y="64"/>
                    </a:lnTo>
                    <a:lnTo>
                      <a:pt x="136" y="70"/>
                    </a:lnTo>
                    <a:lnTo>
                      <a:pt x="132" y="76"/>
                    </a:lnTo>
                    <a:lnTo>
                      <a:pt x="126" y="82"/>
                    </a:lnTo>
                    <a:lnTo>
                      <a:pt x="120" y="86"/>
                    </a:lnTo>
                    <a:lnTo>
                      <a:pt x="112" y="88"/>
                    </a:lnTo>
                    <a:lnTo>
                      <a:pt x="104" y="90"/>
                    </a:lnTo>
                    <a:lnTo>
                      <a:pt x="96" y="92"/>
                    </a:lnTo>
                    <a:lnTo>
                      <a:pt x="96" y="92"/>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grpSp>
        <p:nvGrpSpPr>
          <p:cNvPr id="211" name="组合 520"/>
          <p:cNvGrpSpPr>
            <a:grpSpLocks noChangeAspect="1"/>
          </p:cNvGrpSpPr>
          <p:nvPr/>
        </p:nvGrpSpPr>
        <p:grpSpPr bwMode="gray">
          <a:xfrm>
            <a:off x="1611439" y="4600440"/>
            <a:ext cx="330640" cy="330639"/>
            <a:chOff x="-1398141" y="2139713"/>
            <a:chExt cx="788399" cy="788400"/>
          </a:xfrm>
        </p:grpSpPr>
        <p:sp>
          <p:nvSpPr>
            <p:cNvPr id="212" name="椭圆 710"/>
            <p:cNvSpPr/>
            <p:nvPr/>
          </p:nvSpPr>
          <p:spPr bwMode="gray">
            <a:xfrm>
              <a:off x="-1398141" y="2139713"/>
              <a:ext cx="788399" cy="788400"/>
            </a:xfrm>
            <a:prstGeom prst="ellipse">
              <a:avLst/>
            </a:prstGeom>
            <a:solidFill>
              <a:sysClr val="windowText" lastClr="000000">
                <a:lumMod val="50000"/>
                <a:lumOff val="50000"/>
              </a:sysClr>
            </a:solidFill>
            <a:ln>
              <a:noFill/>
            </a:ln>
            <a:effectLst/>
            <a:extLst/>
          </p:spPr>
          <p:txBody>
            <a:bodyPr wrap="square"/>
            <a:lstStyle/>
            <a:p>
              <a:pPr defTabSz="913851" fontAlgn="ctr">
                <a:spcBef>
                  <a:spcPct val="0"/>
                </a:spcBef>
                <a:spcAft>
                  <a:spcPct val="0"/>
                </a:spcAft>
                <a:buClr>
                  <a:srgbClr val="CC9900"/>
                </a:buClr>
                <a:buFont typeface="Wingdings" pitchFamily="2" charset="2"/>
                <a:buChar char="n"/>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213" name="组合 247"/>
            <p:cNvGrpSpPr/>
            <p:nvPr/>
          </p:nvGrpSpPr>
          <p:grpSpPr bwMode="gray">
            <a:xfrm>
              <a:off x="-1174881" y="2260600"/>
              <a:ext cx="377162" cy="549275"/>
              <a:chOff x="1963738" y="4656138"/>
              <a:chExt cx="563562" cy="820737"/>
            </a:xfrm>
            <a:solidFill>
              <a:sysClr val="window" lastClr="FFFFFF"/>
            </a:solidFill>
          </p:grpSpPr>
          <p:sp>
            <p:nvSpPr>
              <p:cNvPr id="214" name="Freeform 28"/>
              <p:cNvSpPr>
                <a:spLocks noEditPoints="1"/>
              </p:cNvSpPr>
              <p:nvPr/>
            </p:nvSpPr>
            <p:spPr bwMode="gray">
              <a:xfrm>
                <a:off x="1963738" y="4656138"/>
                <a:ext cx="563562" cy="820737"/>
              </a:xfrm>
              <a:custGeom>
                <a:avLst/>
                <a:gdLst/>
                <a:ahLst/>
                <a:cxnLst>
                  <a:cxn ang="0">
                    <a:pos x="10841" y="15373"/>
                  </a:cxn>
                  <a:cxn ang="0">
                    <a:pos x="10348" y="16027"/>
                  </a:cxn>
                  <a:cxn ang="0">
                    <a:pos x="986" y="16027"/>
                  </a:cxn>
                  <a:cxn ang="0">
                    <a:pos x="329" y="15700"/>
                  </a:cxn>
                  <a:cxn ang="0">
                    <a:pos x="0" y="15046"/>
                  </a:cxn>
                  <a:cxn ang="0">
                    <a:pos x="0" y="491"/>
                  </a:cxn>
                  <a:cxn ang="0">
                    <a:pos x="657" y="0"/>
                  </a:cxn>
                  <a:cxn ang="0">
                    <a:pos x="10020" y="0"/>
                  </a:cxn>
                  <a:cxn ang="0">
                    <a:pos x="10676" y="163"/>
                  </a:cxn>
                  <a:cxn ang="0">
                    <a:pos x="11005" y="982"/>
                  </a:cxn>
                  <a:cxn ang="0">
                    <a:pos x="5421" y="2781"/>
                  </a:cxn>
                  <a:cxn ang="0">
                    <a:pos x="4107" y="3271"/>
                  </a:cxn>
                  <a:cxn ang="0">
                    <a:pos x="3450" y="4743"/>
                  </a:cxn>
                  <a:cxn ang="0">
                    <a:pos x="4107" y="6214"/>
                  </a:cxn>
                  <a:cxn ang="0">
                    <a:pos x="5421" y="6705"/>
                  </a:cxn>
                  <a:cxn ang="0">
                    <a:pos x="6898" y="6214"/>
                  </a:cxn>
                  <a:cxn ang="0">
                    <a:pos x="7555" y="4743"/>
                  </a:cxn>
                  <a:cxn ang="0">
                    <a:pos x="6898" y="3271"/>
                  </a:cxn>
                  <a:cxn ang="0">
                    <a:pos x="5421" y="2781"/>
                  </a:cxn>
                  <a:cxn ang="0">
                    <a:pos x="4600" y="7196"/>
                  </a:cxn>
                  <a:cxn ang="0">
                    <a:pos x="3285" y="7686"/>
                  </a:cxn>
                  <a:cxn ang="0">
                    <a:pos x="2135" y="8831"/>
                  </a:cxn>
                  <a:cxn ang="0">
                    <a:pos x="1643" y="10303"/>
                  </a:cxn>
                  <a:cxn ang="0">
                    <a:pos x="1643" y="11775"/>
                  </a:cxn>
                  <a:cxn ang="0">
                    <a:pos x="2135" y="13246"/>
                  </a:cxn>
                  <a:cxn ang="0">
                    <a:pos x="3285" y="14391"/>
                  </a:cxn>
                  <a:cxn ang="0">
                    <a:pos x="4600" y="14882"/>
                  </a:cxn>
                  <a:cxn ang="0">
                    <a:pos x="6241" y="14882"/>
                  </a:cxn>
                  <a:cxn ang="0">
                    <a:pos x="7720" y="14391"/>
                  </a:cxn>
                  <a:cxn ang="0">
                    <a:pos x="8870" y="13246"/>
                  </a:cxn>
                  <a:cxn ang="0">
                    <a:pos x="9362" y="11775"/>
                  </a:cxn>
                  <a:cxn ang="0">
                    <a:pos x="9362" y="10303"/>
                  </a:cxn>
                  <a:cxn ang="0">
                    <a:pos x="8870" y="8831"/>
                  </a:cxn>
                  <a:cxn ang="0">
                    <a:pos x="7720" y="7686"/>
                  </a:cxn>
                  <a:cxn ang="0">
                    <a:pos x="6241" y="7196"/>
                  </a:cxn>
                </a:cxnLst>
                <a:rect l="0" t="0" r="r" b="b"/>
                <a:pathLst>
                  <a:path w="11005" h="16027">
                    <a:moveTo>
                      <a:pt x="11005" y="15046"/>
                    </a:moveTo>
                    <a:lnTo>
                      <a:pt x="10841" y="15373"/>
                    </a:lnTo>
                    <a:lnTo>
                      <a:pt x="10676" y="15700"/>
                    </a:lnTo>
                    <a:lnTo>
                      <a:pt x="10348" y="16027"/>
                    </a:lnTo>
                    <a:lnTo>
                      <a:pt x="10020" y="16027"/>
                    </a:lnTo>
                    <a:lnTo>
                      <a:pt x="986" y="16027"/>
                    </a:lnTo>
                    <a:lnTo>
                      <a:pt x="657" y="16027"/>
                    </a:lnTo>
                    <a:lnTo>
                      <a:pt x="329" y="15700"/>
                    </a:lnTo>
                    <a:lnTo>
                      <a:pt x="0" y="15373"/>
                    </a:lnTo>
                    <a:lnTo>
                      <a:pt x="0" y="15046"/>
                    </a:lnTo>
                    <a:lnTo>
                      <a:pt x="0" y="982"/>
                    </a:lnTo>
                    <a:lnTo>
                      <a:pt x="0" y="491"/>
                    </a:lnTo>
                    <a:lnTo>
                      <a:pt x="329" y="163"/>
                    </a:lnTo>
                    <a:lnTo>
                      <a:pt x="657" y="0"/>
                    </a:lnTo>
                    <a:lnTo>
                      <a:pt x="986" y="0"/>
                    </a:lnTo>
                    <a:lnTo>
                      <a:pt x="10020" y="0"/>
                    </a:lnTo>
                    <a:lnTo>
                      <a:pt x="10348" y="0"/>
                    </a:lnTo>
                    <a:lnTo>
                      <a:pt x="10676" y="163"/>
                    </a:lnTo>
                    <a:lnTo>
                      <a:pt x="10841" y="491"/>
                    </a:lnTo>
                    <a:lnTo>
                      <a:pt x="11005" y="982"/>
                    </a:lnTo>
                    <a:lnTo>
                      <a:pt x="11005" y="15046"/>
                    </a:lnTo>
                    <a:close/>
                    <a:moveTo>
                      <a:pt x="5421" y="2781"/>
                    </a:moveTo>
                    <a:lnTo>
                      <a:pt x="4764" y="2944"/>
                    </a:lnTo>
                    <a:lnTo>
                      <a:pt x="4107" y="3271"/>
                    </a:lnTo>
                    <a:lnTo>
                      <a:pt x="3614" y="3925"/>
                    </a:lnTo>
                    <a:lnTo>
                      <a:pt x="3450" y="4743"/>
                    </a:lnTo>
                    <a:lnTo>
                      <a:pt x="3614" y="5560"/>
                    </a:lnTo>
                    <a:lnTo>
                      <a:pt x="4107" y="6214"/>
                    </a:lnTo>
                    <a:lnTo>
                      <a:pt x="4764" y="6542"/>
                    </a:lnTo>
                    <a:lnTo>
                      <a:pt x="5421" y="6705"/>
                    </a:lnTo>
                    <a:lnTo>
                      <a:pt x="6241" y="6542"/>
                    </a:lnTo>
                    <a:lnTo>
                      <a:pt x="6898" y="6214"/>
                    </a:lnTo>
                    <a:lnTo>
                      <a:pt x="7391" y="5560"/>
                    </a:lnTo>
                    <a:lnTo>
                      <a:pt x="7555" y="4743"/>
                    </a:lnTo>
                    <a:lnTo>
                      <a:pt x="7391" y="3925"/>
                    </a:lnTo>
                    <a:lnTo>
                      <a:pt x="6898" y="3271"/>
                    </a:lnTo>
                    <a:lnTo>
                      <a:pt x="6241" y="2944"/>
                    </a:lnTo>
                    <a:lnTo>
                      <a:pt x="5421" y="2781"/>
                    </a:lnTo>
                    <a:close/>
                    <a:moveTo>
                      <a:pt x="5421" y="7033"/>
                    </a:moveTo>
                    <a:lnTo>
                      <a:pt x="4600" y="7196"/>
                    </a:lnTo>
                    <a:lnTo>
                      <a:pt x="3943" y="7359"/>
                    </a:lnTo>
                    <a:lnTo>
                      <a:pt x="3285" y="7686"/>
                    </a:lnTo>
                    <a:lnTo>
                      <a:pt x="2628" y="8177"/>
                    </a:lnTo>
                    <a:lnTo>
                      <a:pt x="2135" y="8831"/>
                    </a:lnTo>
                    <a:lnTo>
                      <a:pt x="1807" y="9485"/>
                    </a:lnTo>
                    <a:lnTo>
                      <a:pt x="1643" y="10303"/>
                    </a:lnTo>
                    <a:lnTo>
                      <a:pt x="1479" y="11121"/>
                    </a:lnTo>
                    <a:lnTo>
                      <a:pt x="1643" y="11775"/>
                    </a:lnTo>
                    <a:lnTo>
                      <a:pt x="1807" y="12593"/>
                    </a:lnTo>
                    <a:lnTo>
                      <a:pt x="2135" y="13246"/>
                    </a:lnTo>
                    <a:lnTo>
                      <a:pt x="2628" y="13901"/>
                    </a:lnTo>
                    <a:lnTo>
                      <a:pt x="3285" y="14391"/>
                    </a:lnTo>
                    <a:lnTo>
                      <a:pt x="3943" y="14719"/>
                    </a:lnTo>
                    <a:lnTo>
                      <a:pt x="4600" y="14882"/>
                    </a:lnTo>
                    <a:lnTo>
                      <a:pt x="5421" y="15046"/>
                    </a:lnTo>
                    <a:lnTo>
                      <a:pt x="6241" y="14882"/>
                    </a:lnTo>
                    <a:lnTo>
                      <a:pt x="7063" y="14719"/>
                    </a:lnTo>
                    <a:lnTo>
                      <a:pt x="7720" y="14391"/>
                    </a:lnTo>
                    <a:lnTo>
                      <a:pt x="8377" y="13901"/>
                    </a:lnTo>
                    <a:lnTo>
                      <a:pt x="8870" y="13246"/>
                    </a:lnTo>
                    <a:lnTo>
                      <a:pt x="9198" y="12593"/>
                    </a:lnTo>
                    <a:lnTo>
                      <a:pt x="9362" y="11775"/>
                    </a:lnTo>
                    <a:lnTo>
                      <a:pt x="9527" y="11121"/>
                    </a:lnTo>
                    <a:lnTo>
                      <a:pt x="9362" y="10303"/>
                    </a:lnTo>
                    <a:lnTo>
                      <a:pt x="9198" y="9485"/>
                    </a:lnTo>
                    <a:lnTo>
                      <a:pt x="8870" y="8831"/>
                    </a:lnTo>
                    <a:lnTo>
                      <a:pt x="8377" y="8177"/>
                    </a:lnTo>
                    <a:lnTo>
                      <a:pt x="7720" y="7686"/>
                    </a:lnTo>
                    <a:lnTo>
                      <a:pt x="7063" y="7359"/>
                    </a:lnTo>
                    <a:lnTo>
                      <a:pt x="6241" y="7196"/>
                    </a:lnTo>
                    <a:lnTo>
                      <a:pt x="5421" y="7033"/>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5" name="Freeform 29"/>
              <p:cNvSpPr>
                <a:spLocks noEditPoints="1"/>
              </p:cNvSpPr>
              <p:nvPr/>
            </p:nvSpPr>
            <p:spPr bwMode="gray">
              <a:xfrm>
                <a:off x="2073275" y="5057775"/>
                <a:ext cx="336550" cy="334962"/>
              </a:xfrm>
              <a:custGeom>
                <a:avLst/>
                <a:gdLst/>
                <a:ahLst/>
                <a:cxnLst>
                  <a:cxn ang="0">
                    <a:pos x="3286" y="6541"/>
                  </a:cxn>
                  <a:cxn ang="0">
                    <a:pos x="2629" y="6378"/>
                  </a:cxn>
                  <a:cxn ang="0">
                    <a:pos x="2136" y="6215"/>
                  </a:cxn>
                  <a:cxn ang="0">
                    <a:pos x="1479" y="5887"/>
                  </a:cxn>
                  <a:cxn ang="0">
                    <a:pos x="986" y="5561"/>
                  </a:cxn>
                  <a:cxn ang="0">
                    <a:pos x="658" y="5070"/>
                  </a:cxn>
                  <a:cxn ang="0">
                    <a:pos x="329" y="4416"/>
                  </a:cxn>
                  <a:cxn ang="0">
                    <a:pos x="165" y="3925"/>
                  </a:cxn>
                  <a:cxn ang="0">
                    <a:pos x="0" y="3271"/>
                  </a:cxn>
                  <a:cxn ang="0">
                    <a:pos x="165" y="2617"/>
                  </a:cxn>
                  <a:cxn ang="0">
                    <a:pos x="329" y="1963"/>
                  </a:cxn>
                  <a:cxn ang="0">
                    <a:pos x="658" y="1308"/>
                  </a:cxn>
                  <a:cxn ang="0">
                    <a:pos x="986" y="818"/>
                  </a:cxn>
                  <a:cxn ang="0">
                    <a:pos x="1479" y="491"/>
                  </a:cxn>
                  <a:cxn ang="0">
                    <a:pos x="2136" y="164"/>
                  </a:cxn>
                  <a:cxn ang="0">
                    <a:pos x="2629" y="0"/>
                  </a:cxn>
                  <a:cxn ang="0">
                    <a:pos x="3286" y="0"/>
                  </a:cxn>
                  <a:cxn ang="0">
                    <a:pos x="3942" y="0"/>
                  </a:cxn>
                  <a:cxn ang="0">
                    <a:pos x="4599" y="164"/>
                  </a:cxn>
                  <a:cxn ang="0">
                    <a:pos x="5256" y="491"/>
                  </a:cxn>
                  <a:cxn ang="0">
                    <a:pos x="5749" y="818"/>
                  </a:cxn>
                  <a:cxn ang="0">
                    <a:pos x="6077" y="1308"/>
                  </a:cxn>
                  <a:cxn ang="0">
                    <a:pos x="6406" y="1963"/>
                  </a:cxn>
                  <a:cxn ang="0">
                    <a:pos x="6570" y="2617"/>
                  </a:cxn>
                  <a:cxn ang="0">
                    <a:pos x="6570" y="3271"/>
                  </a:cxn>
                  <a:cxn ang="0">
                    <a:pos x="6570" y="3925"/>
                  </a:cxn>
                  <a:cxn ang="0">
                    <a:pos x="6406" y="4416"/>
                  </a:cxn>
                  <a:cxn ang="0">
                    <a:pos x="6077" y="5070"/>
                  </a:cxn>
                  <a:cxn ang="0">
                    <a:pos x="5749" y="5561"/>
                  </a:cxn>
                  <a:cxn ang="0">
                    <a:pos x="5256" y="5887"/>
                  </a:cxn>
                  <a:cxn ang="0">
                    <a:pos x="4599" y="6215"/>
                  </a:cxn>
                  <a:cxn ang="0">
                    <a:pos x="3942" y="6378"/>
                  </a:cxn>
                  <a:cxn ang="0">
                    <a:pos x="3286" y="6541"/>
                  </a:cxn>
                  <a:cxn ang="0">
                    <a:pos x="5585" y="3271"/>
                  </a:cxn>
                  <a:cxn ang="0">
                    <a:pos x="5420" y="4088"/>
                  </a:cxn>
                  <a:cxn ang="0">
                    <a:pos x="4928" y="4743"/>
                  </a:cxn>
                  <a:cxn ang="0">
                    <a:pos x="4271" y="5233"/>
                  </a:cxn>
                  <a:cxn ang="0">
                    <a:pos x="3286" y="5561"/>
                  </a:cxn>
                  <a:cxn ang="0">
                    <a:pos x="2465" y="5233"/>
                  </a:cxn>
                  <a:cxn ang="0">
                    <a:pos x="1643" y="4743"/>
                  </a:cxn>
                  <a:cxn ang="0">
                    <a:pos x="1150" y="4088"/>
                  </a:cxn>
                  <a:cxn ang="0">
                    <a:pos x="986" y="3271"/>
                  </a:cxn>
                  <a:cxn ang="0">
                    <a:pos x="1150" y="2289"/>
                  </a:cxn>
                  <a:cxn ang="0">
                    <a:pos x="1643" y="1635"/>
                  </a:cxn>
                  <a:cxn ang="0">
                    <a:pos x="2465" y="1145"/>
                  </a:cxn>
                  <a:cxn ang="0">
                    <a:pos x="3286" y="981"/>
                  </a:cxn>
                  <a:cxn ang="0">
                    <a:pos x="4271" y="1145"/>
                  </a:cxn>
                  <a:cxn ang="0">
                    <a:pos x="4928" y="1635"/>
                  </a:cxn>
                  <a:cxn ang="0">
                    <a:pos x="5420" y="2289"/>
                  </a:cxn>
                  <a:cxn ang="0">
                    <a:pos x="5585" y="3271"/>
                  </a:cxn>
                </a:cxnLst>
                <a:rect l="0" t="0" r="r" b="b"/>
                <a:pathLst>
                  <a:path w="6570" h="6541">
                    <a:moveTo>
                      <a:pt x="3286" y="6541"/>
                    </a:moveTo>
                    <a:lnTo>
                      <a:pt x="2629" y="6378"/>
                    </a:lnTo>
                    <a:lnTo>
                      <a:pt x="2136" y="6215"/>
                    </a:lnTo>
                    <a:lnTo>
                      <a:pt x="1479" y="5887"/>
                    </a:lnTo>
                    <a:lnTo>
                      <a:pt x="986" y="5561"/>
                    </a:lnTo>
                    <a:lnTo>
                      <a:pt x="658" y="5070"/>
                    </a:lnTo>
                    <a:lnTo>
                      <a:pt x="329" y="4416"/>
                    </a:lnTo>
                    <a:lnTo>
                      <a:pt x="165" y="3925"/>
                    </a:lnTo>
                    <a:lnTo>
                      <a:pt x="0" y="3271"/>
                    </a:lnTo>
                    <a:lnTo>
                      <a:pt x="165" y="2617"/>
                    </a:lnTo>
                    <a:lnTo>
                      <a:pt x="329" y="1963"/>
                    </a:lnTo>
                    <a:lnTo>
                      <a:pt x="658" y="1308"/>
                    </a:lnTo>
                    <a:lnTo>
                      <a:pt x="986" y="818"/>
                    </a:lnTo>
                    <a:lnTo>
                      <a:pt x="1479" y="491"/>
                    </a:lnTo>
                    <a:lnTo>
                      <a:pt x="2136" y="164"/>
                    </a:lnTo>
                    <a:lnTo>
                      <a:pt x="2629" y="0"/>
                    </a:lnTo>
                    <a:lnTo>
                      <a:pt x="3286" y="0"/>
                    </a:lnTo>
                    <a:lnTo>
                      <a:pt x="3942" y="0"/>
                    </a:lnTo>
                    <a:lnTo>
                      <a:pt x="4599" y="164"/>
                    </a:lnTo>
                    <a:lnTo>
                      <a:pt x="5256" y="491"/>
                    </a:lnTo>
                    <a:lnTo>
                      <a:pt x="5749" y="818"/>
                    </a:lnTo>
                    <a:lnTo>
                      <a:pt x="6077" y="1308"/>
                    </a:lnTo>
                    <a:lnTo>
                      <a:pt x="6406" y="1963"/>
                    </a:lnTo>
                    <a:lnTo>
                      <a:pt x="6570" y="2617"/>
                    </a:lnTo>
                    <a:lnTo>
                      <a:pt x="6570" y="3271"/>
                    </a:lnTo>
                    <a:lnTo>
                      <a:pt x="6570" y="3925"/>
                    </a:lnTo>
                    <a:lnTo>
                      <a:pt x="6406" y="4416"/>
                    </a:lnTo>
                    <a:lnTo>
                      <a:pt x="6077" y="5070"/>
                    </a:lnTo>
                    <a:lnTo>
                      <a:pt x="5749" y="5561"/>
                    </a:lnTo>
                    <a:lnTo>
                      <a:pt x="5256" y="5887"/>
                    </a:lnTo>
                    <a:lnTo>
                      <a:pt x="4599" y="6215"/>
                    </a:lnTo>
                    <a:lnTo>
                      <a:pt x="3942" y="6378"/>
                    </a:lnTo>
                    <a:lnTo>
                      <a:pt x="3286" y="6541"/>
                    </a:lnTo>
                    <a:close/>
                    <a:moveTo>
                      <a:pt x="5585" y="3271"/>
                    </a:moveTo>
                    <a:lnTo>
                      <a:pt x="5420" y="4088"/>
                    </a:lnTo>
                    <a:lnTo>
                      <a:pt x="4928" y="4743"/>
                    </a:lnTo>
                    <a:lnTo>
                      <a:pt x="4271" y="5233"/>
                    </a:lnTo>
                    <a:lnTo>
                      <a:pt x="3286" y="5561"/>
                    </a:lnTo>
                    <a:lnTo>
                      <a:pt x="2465" y="5233"/>
                    </a:lnTo>
                    <a:lnTo>
                      <a:pt x="1643" y="4743"/>
                    </a:lnTo>
                    <a:lnTo>
                      <a:pt x="1150" y="4088"/>
                    </a:lnTo>
                    <a:lnTo>
                      <a:pt x="986" y="3271"/>
                    </a:lnTo>
                    <a:lnTo>
                      <a:pt x="1150" y="2289"/>
                    </a:lnTo>
                    <a:lnTo>
                      <a:pt x="1643" y="1635"/>
                    </a:lnTo>
                    <a:lnTo>
                      <a:pt x="2465" y="1145"/>
                    </a:lnTo>
                    <a:lnTo>
                      <a:pt x="3286" y="981"/>
                    </a:lnTo>
                    <a:lnTo>
                      <a:pt x="4271" y="1145"/>
                    </a:lnTo>
                    <a:lnTo>
                      <a:pt x="4928" y="1635"/>
                    </a:lnTo>
                    <a:lnTo>
                      <a:pt x="5420" y="2289"/>
                    </a:lnTo>
                    <a:lnTo>
                      <a:pt x="5585" y="3271"/>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6" name="Freeform 30"/>
              <p:cNvSpPr>
                <a:spLocks noEditPoints="1"/>
              </p:cNvSpPr>
              <p:nvPr/>
            </p:nvSpPr>
            <p:spPr bwMode="gray">
              <a:xfrm>
                <a:off x="2173288" y="4832350"/>
                <a:ext cx="134937" cy="133350"/>
              </a:xfrm>
              <a:custGeom>
                <a:avLst/>
                <a:gdLst/>
                <a:ahLst/>
                <a:cxnLst>
                  <a:cxn ang="0">
                    <a:pos x="1314" y="2616"/>
                  </a:cxn>
                  <a:cxn ang="0">
                    <a:pos x="821" y="2453"/>
                  </a:cxn>
                  <a:cxn ang="0">
                    <a:pos x="493" y="2289"/>
                  </a:cxn>
                  <a:cxn ang="0">
                    <a:pos x="164" y="1798"/>
                  </a:cxn>
                  <a:cxn ang="0">
                    <a:pos x="0" y="1308"/>
                  </a:cxn>
                  <a:cxn ang="0">
                    <a:pos x="164" y="817"/>
                  </a:cxn>
                  <a:cxn ang="0">
                    <a:pos x="493" y="326"/>
                  </a:cxn>
                  <a:cxn ang="0">
                    <a:pos x="821" y="163"/>
                  </a:cxn>
                  <a:cxn ang="0">
                    <a:pos x="1314" y="0"/>
                  </a:cxn>
                  <a:cxn ang="0">
                    <a:pos x="1806" y="163"/>
                  </a:cxn>
                  <a:cxn ang="0">
                    <a:pos x="2299" y="326"/>
                  </a:cxn>
                  <a:cxn ang="0">
                    <a:pos x="2627" y="817"/>
                  </a:cxn>
                  <a:cxn ang="0">
                    <a:pos x="2627" y="1308"/>
                  </a:cxn>
                  <a:cxn ang="0">
                    <a:pos x="2627" y="1798"/>
                  </a:cxn>
                  <a:cxn ang="0">
                    <a:pos x="2299" y="2289"/>
                  </a:cxn>
                  <a:cxn ang="0">
                    <a:pos x="1806" y="2453"/>
                  </a:cxn>
                  <a:cxn ang="0">
                    <a:pos x="1314" y="2616"/>
                  </a:cxn>
                  <a:cxn ang="0">
                    <a:pos x="2134" y="1308"/>
                  </a:cxn>
                  <a:cxn ang="0">
                    <a:pos x="2134" y="1635"/>
                  </a:cxn>
                  <a:cxn ang="0">
                    <a:pos x="1970" y="1798"/>
                  </a:cxn>
                  <a:cxn ang="0">
                    <a:pos x="1641" y="1962"/>
                  </a:cxn>
                  <a:cxn ang="0">
                    <a:pos x="1314" y="2125"/>
                  </a:cxn>
                  <a:cxn ang="0">
                    <a:pos x="985" y="1962"/>
                  </a:cxn>
                  <a:cxn ang="0">
                    <a:pos x="821" y="1798"/>
                  </a:cxn>
                  <a:cxn ang="0">
                    <a:pos x="657" y="1635"/>
                  </a:cxn>
                  <a:cxn ang="0">
                    <a:pos x="493" y="1308"/>
                  </a:cxn>
                  <a:cxn ang="0">
                    <a:pos x="657" y="980"/>
                  </a:cxn>
                  <a:cxn ang="0">
                    <a:pos x="821" y="654"/>
                  </a:cxn>
                  <a:cxn ang="0">
                    <a:pos x="985" y="490"/>
                  </a:cxn>
                  <a:cxn ang="0">
                    <a:pos x="1314" y="490"/>
                  </a:cxn>
                  <a:cxn ang="0">
                    <a:pos x="1641" y="490"/>
                  </a:cxn>
                  <a:cxn ang="0">
                    <a:pos x="1970" y="654"/>
                  </a:cxn>
                  <a:cxn ang="0">
                    <a:pos x="2134" y="980"/>
                  </a:cxn>
                  <a:cxn ang="0">
                    <a:pos x="2134" y="1308"/>
                  </a:cxn>
                </a:cxnLst>
                <a:rect l="0" t="0" r="r" b="b"/>
                <a:pathLst>
                  <a:path w="2627" h="2616">
                    <a:moveTo>
                      <a:pt x="1314" y="2616"/>
                    </a:moveTo>
                    <a:lnTo>
                      <a:pt x="821" y="2453"/>
                    </a:lnTo>
                    <a:lnTo>
                      <a:pt x="493" y="2289"/>
                    </a:lnTo>
                    <a:lnTo>
                      <a:pt x="164" y="1798"/>
                    </a:lnTo>
                    <a:lnTo>
                      <a:pt x="0" y="1308"/>
                    </a:lnTo>
                    <a:lnTo>
                      <a:pt x="164" y="817"/>
                    </a:lnTo>
                    <a:lnTo>
                      <a:pt x="493" y="326"/>
                    </a:lnTo>
                    <a:lnTo>
                      <a:pt x="821" y="163"/>
                    </a:lnTo>
                    <a:lnTo>
                      <a:pt x="1314" y="0"/>
                    </a:lnTo>
                    <a:lnTo>
                      <a:pt x="1806" y="163"/>
                    </a:lnTo>
                    <a:lnTo>
                      <a:pt x="2299" y="326"/>
                    </a:lnTo>
                    <a:lnTo>
                      <a:pt x="2627" y="817"/>
                    </a:lnTo>
                    <a:lnTo>
                      <a:pt x="2627" y="1308"/>
                    </a:lnTo>
                    <a:lnTo>
                      <a:pt x="2627" y="1798"/>
                    </a:lnTo>
                    <a:lnTo>
                      <a:pt x="2299" y="2289"/>
                    </a:lnTo>
                    <a:lnTo>
                      <a:pt x="1806" y="2453"/>
                    </a:lnTo>
                    <a:lnTo>
                      <a:pt x="1314" y="2616"/>
                    </a:lnTo>
                    <a:close/>
                    <a:moveTo>
                      <a:pt x="2134" y="1308"/>
                    </a:moveTo>
                    <a:lnTo>
                      <a:pt x="2134" y="1635"/>
                    </a:lnTo>
                    <a:lnTo>
                      <a:pt x="1970" y="1798"/>
                    </a:lnTo>
                    <a:lnTo>
                      <a:pt x="1641" y="1962"/>
                    </a:lnTo>
                    <a:lnTo>
                      <a:pt x="1314" y="2125"/>
                    </a:lnTo>
                    <a:lnTo>
                      <a:pt x="985" y="1962"/>
                    </a:lnTo>
                    <a:lnTo>
                      <a:pt x="821" y="1798"/>
                    </a:lnTo>
                    <a:lnTo>
                      <a:pt x="657" y="1635"/>
                    </a:lnTo>
                    <a:lnTo>
                      <a:pt x="493" y="1308"/>
                    </a:lnTo>
                    <a:lnTo>
                      <a:pt x="657" y="980"/>
                    </a:lnTo>
                    <a:lnTo>
                      <a:pt x="821" y="654"/>
                    </a:lnTo>
                    <a:lnTo>
                      <a:pt x="985" y="490"/>
                    </a:lnTo>
                    <a:lnTo>
                      <a:pt x="1314" y="490"/>
                    </a:lnTo>
                    <a:lnTo>
                      <a:pt x="1641" y="490"/>
                    </a:lnTo>
                    <a:lnTo>
                      <a:pt x="1970" y="654"/>
                    </a:lnTo>
                    <a:lnTo>
                      <a:pt x="2134" y="980"/>
                    </a:lnTo>
                    <a:lnTo>
                      <a:pt x="2134" y="1308"/>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sp>
        <p:nvSpPr>
          <p:cNvPr id="217" name="矩形 721"/>
          <p:cNvSpPr/>
          <p:nvPr/>
        </p:nvSpPr>
        <p:spPr bwMode="gray">
          <a:xfrm>
            <a:off x="512662" y="4998873"/>
            <a:ext cx="1144408" cy="276999"/>
          </a:xfrm>
          <a:prstGeom prst="rect">
            <a:avLst/>
          </a:prstGeom>
        </p:spPr>
        <p:txBody>
          <a:bodyPr wrap="square">
            <a:spAutoFit/>
          </a:bodyPr>
          <a:lstStyle/>
          <a:p>
            <a:pPr algn="r" defTabSz="913851" fontAlgn="ctr">
              <a:spcBef>
                <a:spcPct val="0"/>
              </a:spcBef>
              <a:spcAft>
                <a:spcPct val="0"/>
              </a:spcAft>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WAMS</a:t>
            </a:r>
          </a:p>
        </p:txBody>
      </p:sp>
      <p:sp>
        <p:nvSpPr>
          <p:cNvPr id="218" name="矩形 61"/>
          <p:cNvSpPr/>
          <p:nvPr/>
        </p:nvSpPr>
        <p:spPr bwMode="gray">
          <a:xfrm>
            <a:off x="591857" y="4140496"/>
            <a:ext cx="1475975" cy="1988276"/>
          </a:xfrm>
          <a:prstGeom prst="rect">
            <a:avLst/>
          </a:prstGeom>
          <a:noFill/>
          <a:ln w="9525" algn="ctr">
            <a:solidFill>
              <a:srgbClr val="808080"/>
            </a:solidFill>
            <a:prstDash val="dash"/>
            <a:round/>
            <a:headEnd/>
            <a:tailEnd/>
          </a:ln>
        </p:spPr>
        <p:txBody>
          <a:bodyPr wrap="square" lIns="182767" tIns="182767" rIns="182767" bIns="182767" rtlCol="0" anchor="ctr"/>
          <a:lstStyle/>
          <a:p>
            <a:pPr indent="-215771" algn="ctr" defTabSz="913851" fontAlgn="ctr">
              <a:spcBef>
                <a:spcPct val="0"/>
              </a:spcBef>
              <a:spcAft>
                <a:spcPct val="0"/>
              </a:spcAft>
              <a:buClr>
                <a:srgbClr val="EEECE1"/>
              </a:buClr>
              <a:buSzPct val="80000"/>
            </a:pPr>
            <a:endPar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9" name="矩形 724"/>
          <p:cNvSpPr/>
          <p:nvPr/>
        </p:nvSpPr>
        <p:spPr bwMode="gray">
          <a:xfrm>
            <a:off x="591857" y="3320873"/>
            <a:ext cx="1095785" cy="276999"/>
          </a:xfrm>
          <a:prstGeom prst="rect">
            <a:avLst/>
          </a:prstGeom>
        </p:spPr>
        <p:txBody>
          <a:bodyPr wrap="square">
            <a:spAutoFit/>
          </a:bodyPr>
          <a:lstStyle/>
          <a:p>
            <a:pPr algn="r" defTabSz="913851" fontAlgn="ctr">
              <a:spcBef>
                <a:spcPct val="0"/>
              </a:spcBef>
              <a:spcAft>
                <a:spcPct val="0"/>
              </a:spcAft>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Office phone</a:t>
            </a:r>
          </a:p>
        </p:txBody>
      </p:sp>
      <p:sp>
        <p:nvSpPr>
          <p:cNvPr id="220" name="矩形 731"/>
          <p:cNvSpPr/>
          <p:nvPr/>
        </p:nvSpPr>
        <p:spPr bwMode="gray">
          <a:xfrm>
            <a:off x="438846" y="2074491"/>
            <a:ext cx="1248796" cy="461665"/>
          </a:xfrm>
          <a:prstGeom prst="rect">
            <a:avLst/>
          </a:prstGeom>
        </p:spPr>
        <p:txBody>
          <a:bodyPr wrap="square">
            <a:spAutoFit/>
          </a:bodyPr>
          <a:lstStyle/>
          <a:p>
            <a:pPr algn="r" defTabSz="913851" fontAlgn="ctr">
              <a:spcBef>
                <a:spcPts val="600"/>
              </a:spcBef>
              <a:spcAft>
                <a:spcPts val="600"/>
              </a:spcAft>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Campus surveillance</a:t>
            </a:r>
          </a:p>
        </p:txBody>
      </p:sp>
      <p:sp>
        <p:nvSpPr>
          <p:cNvPr id="221" name="矩形 738"/>
          <p:cNvSpPr/>
          <p:nvPr/>
        </p:nvSpPr>
        <p:spPr bwMode="gray">
          <a:xfrm>
            <a:off x="863960" y="1843696"/>
            <a:ext cx="823682" cy="276999"/>
          </a:xfrm>
          <a:prstGeom prst="rect">
            <a:avLst/>
          </a:prstGeom>
        </p:spPr>
        <p:txBody>
          <a:bodyPr wrap="square">
            <a:spAutoFit/>
          </a:bodyPr>
          <a:lstStyle/>
          <a:p>
            <a:pPr algn="ctr" defTabSz="913851" fontAlgn="ctr">
              <a:spcBef>
                <a:spcPct val="0"/>
              </a:spcBef>
              <a:spcAft>
                <a:spcPct val="0"/>
              </a:spcAft>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DC</a:t>
            </a:r>
          </a:p>
        </p:txBody>
      </p:sp>
      <p:sp>
        <p:nvSpPr>
          <p:cNvPr id="222" name="矩形 742"/>
          <p:cNvSpPr/>
          <p:nvPr/>
        </p:nvSpPr>
        <p:spPr bwMode="gray">
          <a:xfrm>
            <a:off x="605203" y="2489952"/>
            <a:ext cx="1082439" cy="461665"/>
          </a:xfrm>
          <a:prstGeom prst="rect">
            <a:avLst/>
          </a:prstGeom>
        </p:spPr>
        <p:txBody>
          <a:bodyPr wrap="square">
            <a:spAutoFit/>
          </a:bodyPr>
          <a:lstStyle/>
          <a:p>
            <a:pPr algn="r" defTabSz="913851" fontAlgn="ctr">
              <a:spcBef>
                <a:spcPct val="0"/>
              </a:spcBef>
              <a:spcAft>
                <a:spcPct val="0"/>
              </a:spcAft>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Office automation</a:t>
            </a:r>
          </a:p>
        </p:txBody>
      </p:sp>
      <p:sp>
        <p:nvSpPr>
          <p:cNvPr id="223" name="矩形 749"/>
          <p:cNvSpPr/>
          <p:nvPr/>
        </p:nvSpPr>
        <p:spPr bwMode="gray">
          <a:xfrm>
            <a:off x="540913" y="2905413"/>
            <a:ext cx="1146729" cy="461665"/>
          </a:xfrm>
          <a:prstGeom prst="rect">
            <a:avLst/>
          </a:prstGeom>
        </p:spPr>
        <p:txBody>
          <a:bodyPr wrap="square">
            <a:spAutoFit/>
          </a:bodyPr>
          <a:lstStyle/>
          <a:p>
            <a:pPr algn="r" defTabSz="913851" fontAlgn="ctr">
              <a:spcBef>
                <a:spcPct val="0"/>
              </a:spcBef>
              <a:spcAft>
                <a:spcPct val="0"/>
              </a:spcAft>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Customer service</a:t>
            </a:r>
          </a:p>
        </p:txBody>
      </p:sp>
      <p:grpSp>
        <p:nvGrpSpPr>
          <p:cNvPr id="224" name="组合 646"/>
          <p:cNvGrpSpPr/>
          <p:nvPr/>
        </p:nvGrpSpPr>
        <p:grpSpPr bwMode="gray">
          <a:xfrm>
            <a:off x="1624207" y="3332122"/>
            <a:ext cx="334225" cy="334224"/>
            <a:chOff x="954534" y="2001431"/>
            <a:chExt cx="442913" cy="442912"/>
          </a:xfrm>
        </p:grpSpPr>
        <p:sp>
          <p:nvSpPr>
            <p:cNvPr id="225" name="椭圆 726"/>
            <p:cNvSpPr/>
            <p:nvPr/>
          </p:nvSpPr>
          <p:spPr bwMode="gray">
            <a:xfrm>
              <a:off x="954534" y="2001431"/>
              <a:ext cx="442913" cy="442912"/>
            </a:xfrm>
            <a:prstGeom prst="ellipse">
              <a:avLst/>
            </a:prstGeom>
            <a:solidFill>
              <a:sysClr val="windowText" lastClr="000000">
                <a:lumMod val="50000"/>
                <a:lumOff val="50000"/>
              </a:sysClr>
            </a:solidFill>
            <a:ln>
              <a:noFill/>
            </a:ln>
            <a:effectLst/>
            <a:extLst/>
          </p:spPr>
          <p:txBody>
            <a:bodyPr wrap="square"/>
            <a:lstStyle/>
            <a:p>
              <a:pPr defTabSz="913851" fontAlgn="ctr">
                <a:spcBef>
                  <a:spcPct val="0"/>
                </a:spcBef>
                <a:spcAft>
                  <a:spcPct val="0"/>
                </a:spcAft>
                <a:buClr>
                  <a:srgbClr val="CC9900"/>
                </a:buClr>
                <a:buFont typeface="Wingdings" pitchFamily="2" charset="2"/>
                <a:buChar char="n"/>
                <a:defRPr/>
              </a:pPr>
              <a:endParaRPr lang="en-US" altLang="zh-CN" sz="1200" kern="0" dirty="0">
                <a:solidFill>
                  <a:srgbClr val="4BACC6">
                    <a:lumMod val="75000"/>
                  </a:srgb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226" name="组合 605"/>
            <p:cNvGrpSpPr/>
            <p:nvPr/>
          </p:nvGrpSpPr>
          <p:grpSpPr bwMode="gray">
            <a:xfrm>
              <a:off x="1036409" y="2124178"/>
              <a:ext cx="279162" cy="183993"/>
              <a:chOff x="18738472" y="-1743155"/>
              <a:chExt cx="835403" cy="550606"/>
            </a:xfrm>
            <a:solidFill>
              <a:sysClr val="window" lastClr="FFFFFF"/>
            </a:solidFill>
          </p:grpSpPr>
          <p:sp>
            <p:nvSpPr>
              <p:cNvPr id="227" name="Freeform 64"/>
              <p:cNvSpPr>
                <a:spLocks/>
              </p:cNvSpPr>
              <p:nvPr/>
            </p:nvSpPr>
            <p:spPr bwMode="gray">
              <a:xfrm>
                <a:off x="18738472" y="-1743155"/>
                <a:ext cx="835403" cy="297454"/>
              </a:xfrm>
              <a:custGeom>
                <a:avLst/>
                <a:gdLst/>
                <a:ahLst/>
                <a:cxnLst>
                  <a:cxn ang="0">
                    <a:pos x="132" y="0"/>
                  </a:cxn>
                  <a:cxn ang="0">
                    <a:pos x="132" y="0"/>
                  </a:cxn>
                  <a:cxn ang="0">
                    <a:pos x="106" y="0"/>
                  </a:cxn>
                  <a:cxn ang="0">
                    <a:pos x="80" y="6"/>
                  </a:cxn>
                  <a:cxn ang="0">
                    <a:pos x="58" y="12"/>
                  </a:cxn>
                  <a:cxn ang="0">
                    <a:pos x="38" y="22"/>
                  </a:cxn>
                  <a:cxn ang="0">
                    <a:pos x="22" y="32"/>
                  </a:cxn>
                  <a:cxn ang="0">
                    <a:pos x="10" y="44"/>
                  </a:cxn>
                  <a:cxn ang="0">
                    <a:pos x="2" y="58"/>
                  </a:cxn>
                  <a:cxn ang="0">
                    <a:pos x="0" y="66"/>
                  </a:cxn>
                  <a:cxn ang="0">
                    <a:pos x="0" y="74"/>
                  </a:cxn>
                  <a:cxn ang="0">
                    <a:pos x="0" y="74"/>
                  </a:cxn>
                  <a:cxn ang="0">
                    <a:pos x="0" y="80"/>
                  </a:cxn>
                  <a:cxn ang="0">
                    <a:pos x="2" y="84"/>
                  </a:cxn>
                  <a:cxn ang="0">
                    <a:pos x="4" y="88"/>
                  </a:cxn>
                  <a:cxn ang="0">
                    <a:pos x="8" y="92"/>
                  </a:cxn>
                  <a:cxn ang="0">
                    <a:pos x="18" y="94"/>
                  </a:cxn>
                  <a:cxn ang="0">
                    <a:pos x="32" y="92"/>
                  </a:cxn>
                  <a:cxn ang="0">
                    <a:pos x="32" y="92"/>
                  </a:cxn>
                  <a:cxn ang="0">
                    <a:pos x="36" y="82"/>
                  </a:cxn>
                  <a:cxn ang="0">
                    <a:pos x="42" y="74"/>
                  </a:cxn>
                  <a:cxn ang="0">
                    <a:pos x="50" y="64"/>
                  </a:cxn>
                  <a:cxn ang="0">
                    <a:pos x="58" y="56"/>
                  </a:cxn>
                  <a:cxn ang="0">
                    <a:pos x="58" y="56"/>
                  </a:cxn>
                  <a:cxn ang="0">
                    <a:pos x="74" y="46"/>
                  </a:cxn>
                  <a:cxn ang="0">
                    <a:pos x="92" y="36"/>
                  </a:cxn>
                  <a:cxn ang="0">
                    <a:pos x="112" y="32"/>
                  </a:cxn>
                  <a:cxn ang="0">
                    <a:pos x="132" y="30"/>
                  </a:cxn>
                  <a:cxn ang="0">
                    <a:pos x="132" y="30"/>
                  </a:cxn>
                  <a:cxn ang="0">
                    <a:pos x="154" y="32"/>
                  </a:cxn>
                  <a:cxn ang="0">
                    <a:pos x="174" y="36"/>
                  </a:cxn>
                  <a:cxn ang="0">
                    <a:pos x="192" y="46"/>
                  </a:cxn>
                  <a:cxn ang="0">
                    <a:pos x="206" y="56"/>
                  </a:cxn>
                  <a:cxn ang="0">
                    <a:pos x="206" y="56"/>
                  </a:cxn>
                  <a:cxn ang="0">
                    <a:pos x="214" y="64"/>
                  </a:cxn>
                  <a:cxn ang="0">
                    <a:pos x="222" y="74"/>
                  </a:cxn>
                  <a:cxn ang="0">
                    <a:pos x="228" y="82"/>
                  </a:cxn>
                  <a:cxn ang="0">
                    <a:pos x="232" y="92"/>
                  </a:cxn>
                  <a:cxn ang="0">
                    <a:pos x="232" y="92"/>
                  </a:cxn>
                  <a:cxn ang="0">
                    <a:pos x="246" y="94"/>
                  </a:cxn>
                  <a:cxn ang="0">
                    <a:pos x="256" y="92"/>
                  </a:cxn>
                  <a:cxn ang="0">
                    <a:pos x="260" y="88"/>
                  </a:cxn>
                  <a:cxn ang="0">
                    <a:pos x="262" y="84"/>
                  </a:cxn>
                  <a:cxn ang="0">
                    <a:pos x="264" y="80"/>
                  </a:cxn>
                  <a:cxn ang="0">
                    <a:pos x="264" y="74"/>
                  </a:cxn>
                  <a:cxn ang="0">
                    <a:pos x="264" y="74"/>
                  </a:cxn>
                  <a:cxn ang="0">
                    <a:pos x="264" y="66"/>
                  </a:cxn>
                  <a:cxn ang="0">
                    <a:pos x="262" y="58"/>
                  </a:cxn>
                  <a:cxn ang="0">
                    <a:pos x="254" y="44"/>
                  </a:cxn>
                  <a:cxn ang="0">
                    <a:pos x="242" y="32"/>
                  </a:cxn>
                  <a:cxn ang="0">
                    <a:pos x="226" y="22"/>
                  </a:cxn>
                  <a:cxn ang="0">
                    <a:pos x="206" y="12"/>
                  </a:cxn>
                  <a:cxn ang="0">
                    <a:pos x="184" y="6"/>
                  </a:cxn>
                  <a:cxn ang="0">
                    <a:pos x="160" y="0"/>
                  </a:cxn>
                  <a:cxn ang="0">
                    <a:pos x="132" y="0"/>
                  </a:cxn>
                  <a:cxn ang="0">
                    <a:pos x="132" y="0"/>
                  </a:cxn>
                </a:cxnLst>
                <a:rect l="0" t="0" r="r" b="b"/>
                <a:pathLst>
                  <a:path w="264" h="94">
                    <a:moveTo>
                      <a:pt x="132" y="0"/>
                    </a:moveTo>
                    <a:lnTo>
                      <a:pt x="132" y="0"/>
                    </a:lnTo>
                    <a:lnTo>
                      <a:pt x="106" y="0"/>
                    </a:lnTo>
                    <a:lnTo>
                      <a:pt x="80" y="6"/>
                    </a:lnTo>
                    <a:lnTo>
                      <a:pt x="58" y="12"/>
                    </a:lnTo>
                    <a:lnTo>
                      <a:pt x="38" y="22"/>
                    </a:lnTo>
                    <a:lnTo>
                      <a:pt x="22" y="32"/>
                    </a:lnTo>
                    <a:lnTo>
                      <a:pt x="10" y="44"/>
                    </a:lnTo>
                    <a:lnTo>
                      <a:pt x="2" y="58"/>
                    </a:lnTo>
                    <a:lnTo>
                      <a:pt x="0" y="66"/>
                    </a:lnTo>
                    <a:lnTo>
                      <a:pt x="0" y="74"/>
                    </a:lnTo>
                    <a:lnTo>
                      <a:pt x="0" y="74"/>
                    </a:lnTo>
                    <a:lnTo>
                      <a:pt x="0" y="80"/>
                    </a:lnTo>
                    <a:lnTo>
                      <a:pt x="2" y="84"/>
                    </a:lnTo>
                    <a:lnTo>
                      <a:pt x="4" y="88"/>
                    </a:lnTo>
                    <a:lnTo>
                      <a:pt x="8" y="92"/>
                    </a:lnTo>
                    <a:lnTo>
                      <a:pt x="18" y="94"/>
                    </a:lnTo>
                    <a:lnTo>
                      <a:pt x="32" y="92"/>
                    </a:lnTo>
                    <a:lnTo>
                      <a:pt x="32" y="92"/>
                    </a:lnTo>
                    <a:lnTo>
                      <a:pt x="36" y="82"/>
                    </a:lnTo>
                    <a:lnTo>
                      <a:pt x="42" y="74"/>
                    </a:lnTo>
                    <a:lnTo>
                      <a:pt x="50" y="64"/>
                    </a:lnTo>
                    <a:lnTo>
                      <a:pt x="58" y="56"/>
                    </a:lnTo>
                    <a:lnTo>
                      <a:pt x="58" y="56"/>
                    </a:lnTo>
                    <a:lnTo>
                      <a:pt x="74" y="46"/>
                    </a:lnTo>
                    <a:lnTo>
                      <a:pt x="92" y="36"/>
                    </a:lnTo>
                    <a:lnTo>
                      <a:pt x="112" y="32"/>
                    </a:lnTo>
                    <a:lnTo>
                      <a:pt x="132" y="30"/>
                    </a:lnTo>
                    <a:lnTo>
                      <a:pt x="132" y="30"/>
                    </a:lnTo>
                    <a:lnTo>
                      <a:pt x="154" y="32"/>
                    </a:lnTo>
                    <a:lnTo>
                      <a:pt x="174" y="36"/>
                    </a:lnTo>
                    <a:lnTo>
                      <a:pt x="192" y="46"/>
                    </a:lnTo>
                    <a:lnTo>
                      <a:pt x="206" y="56"/>
                    </a:lnTo>
                    <a:lnTo>
                      <a:pt x="206" y="56"/>
                    </a:lnTo>
                    <a:lnTo>
                      <a:pt x="214" y="64"/>
                    </a:lnTo>
                    <a:lnTo>
                      <a:pt x="222" y="74"/>
                    </a:lnTo>
                    <a:lnTo>
                      <a:pt x="228" y="82"/>
                    </a:lnTo>
                    <a:lnTo>
                      <a:pt x="232" y="92"/>
                    </a:lnTo>
                    <a:lnTo>
                      <a:pt x="232" y="92"/>
                    </a:lnTo>
                    <a:lnTo>
                      <a:pt x="246" y="94"/>
                    </a:lnTo>
                    <a:lnTo>
                      <a:pt x="256" y="92"/>
                    </a:lnTo>
                    <a:lnTo>
                      <a:pt x="260" y="88"/>
                    </a:lnTo>
                    <a:lnTo>
                      <a:pt x="262" y="84"/>
                    </a:lnTo>
                    <a:lnTo>
                      <a:pt x="264" y="80"/>
                    </a:lnTo>
                    <a:lnTo>
                      <a:pt x="264" y="74"/>
                    </a:lnTo>
                    <a:lnTo>
                      <a:pt x="264" y="74"/>
                    </a:lnTo>
                    <a:lnTo>
                      <a:pt x="264" y="66"/>
                    </a:lnTo>
                    <a:lnTo>
                      <a:pt x="262" y="58"/>
                    </a:lnTo>
                    <a:lnTo>
                      <a:pt x="254" y="44"/>
                    </a:lnTo>
                    <a:lnTo>
                      <a:pt x="242" y="32"/>
                    </a:lnTo>
                    <a:lnTo>
                      <a:pt x="226" y="22"/>
                    </a:lnTo>
                    <a:lnTo>
                      <a:pt x="206" y="12"/>
                    </a:lnTo>
                    <a:lnTo>
                      <a:pt x="184" y="6"/>
                    </a:lnTo>
                    <a:lnTo>
                      <a:pt x="160" y="0"/>
                    </a:lnTo>
                    <a:lnTo>
                      <a:pt x="132" y="0"/>
                    </a:lnTo>
                    <a:lnTo>
                      <a:pt x="132" y="0"/>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srgbClr val="4BACC6">
                      <a:lumMod val="75000"/>
                    </a:srgb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8" name="Freeform 65"/>
              <p:cNvSpPr>
                <a:spLocks noEditPoints="1"/>
              </p:cNvSpPr>
              <p:nvPr/>
            </p:nvSpPr>
            <p:spPr bwMode="gray">
              <a:xfrm>
                <a:off x="18852391" y="-1616579"/>
                <a:ext cx="607566" cy="424030"/>
              </a:xfrm>
              <a:custGeom>
                <a:avLst/>
                <a:gdLst/>
                <a:ahLst/>
                <a:cxnLst>
                  <a:cxn ang="0">
                    <a:pos x="96" y="0"/>
                  </a:cxn>
                  <a:cxn ang="0">
                    <a:pos x="58" y="6"/>
                  </a:cxn>
                  <a:cxn ang="0">
                    <a:pos x="28" y="24"/>
                  </a:cxn>
                  <a:cxn ang="0">
                    <a:pos x="8" y="52"/>
                  </a:cxn>
                  <a:cxn ang="0">
                    <a:pos x="0" y="84"/>
                  </a:cxn>
                  <a:cxn ang="0">
                    <a:pos x="2" y="100"/>
                  </a:cxn>
                  <a:cxn ang="0">
                    <a:pos x="16" y="120"/>
                  </a:cxn>
                  <a:cxn ang="0">
                    <a:pos x="42" y="130"/>
                  </a:cxn>
                  <a:cxn ang="0">
                    <a:pos x="96" y="134"/>
                  </a:cxn>
                  <a:cxn ang="0">
                    <a:pos x="134" y="132"/>
                  </a:cxn>
                  <a:cxn ang="0">
                    <a:pos x="164" y="126"/>
                  </a:cxn>
                  <a:cxn ang="0">
                    <a:pos x="186" y="112"/>
                  </a:cxn>
                  <a:cxn ang="0">
                    <a:pos x="192" y="84"/>
                  </a:cxn>
                  <a:cxn ang="0">
                    <a:pos x="192" y="68"/>
                  </a:cxn>
                  <a:cxn ang="0">
                    <a:pos x="176" y="38"/>
                  </a:cxn>
                  <a:cxn ang="0">
                    <a:pos x="150" y="14"/>
                  </a:cxn>
                  <a:cxn ang="0">
                    <a:pos x="116" y="2"/>
                  </a:cxn>
                  <a:cxn ang="0">
                    <a:pos x="96" y="0"/>
                  </a:cxn>
                  <a:cxn ang="0">
                    <a:pos x="96" y="92"/>
                  </a:cxn>
                  <a:cxn ang="0">
                    <a:pos x="80" y="88"/>
                  </a:cxn>
                  <a:cxn ang="0">
                    <a:pos x="66" y="82"/>
                  </a:cxn>
                  <a:cxn ang="0">
                    <a:pos x="58" y="70"/>
                  </a:cxn>
                  <a:cxn ang="0">
                    <a:pos x="54" y="56"/>
                  </a:cxn>
                  <a:cxn ang="0">
                    <a:pos x="54" y="50"/>
                  </a:cxn>
                  <a:cxn ang="0">
                    <a:pos x="62" y="36"/>
                  </a:cxn>
                  <a:cxn ang="0">
                    <a:pos x="72" y="28"/>
                  </a:cxn>
                  <a:cxn ang="0">
                    <a:pos x="88" y="22"/>
                  </a:cxn>
                  <a:cxn ang="0">
                    <a:pos x="96" y="22"/>
                  </a:cxn>
                  <a:cxn ang="0">
                    <a:pos x="112" y="24"/>
                  </a:cxn>
                  <a:cxn ang="0">
                    <a:pos x="126" y="32"/>
                  </a:cxn>
                  <a:cxn ang="0">
                    <a:pos x="136" y="42"/>
                  </a:cxn>
                  <a:cxn ang="0">
                    <a:pos x="138" y="56"/>
                  </a:cxn>
                  <a:cxn ang="0">
                    <a:pos x="138" y="64"/>
                  </a:cxn>
                  <a:cxn ang="0">
                    <a:pos x="132" y="76"/>
                  </a:cxn>
                  <a:cxn ang="0">
                    <a:pos x="120" y="86"/>
                  </a:cxn>
                  <a:cxn ang="0">
                    <a:pos x="104" y="90"/>
                  </a:cxn>
                  <a:cxn ang="0">
                    <a:pos x="96" y="92"/>
                  </a:cxn>
                </a:cxnLst>
                <a:rect l="0" t="0" r="r" b="b"/>
                <a:pathLst>
                  <a:path w="192" h="134">
                    <a:moveTo>
                      <a:pt x="96" y="0"/>
                    </a:moveTo>
                    <a:lnTo>
                      <a:pt x="96" y="0"/>
                    </a:lnTo>
                    <a:lnTo>
                      <a:pt x="76" y="2"/>
                    </a:lnTo>
                    <a:lnTo>
                      <a:pt x="58" y="6"/>
                    </a:lnTo>
                    <a:lnTo>
                      <a:pt x="42" y="14"/>
                    </a:lnTo>
                    <a:lnTo>
                      <a:pt x="28" y="24"/>
                    </a:lnTo>
                    <a:lnTo>
                      <a:pt x="16" y="38"/>
                    </a:lnTo>
                    <a:lnTo>
                      <a:pt x="8" y="52"/>
                    </a:lnTo>
                    <a:lnTo>
                      <a:pt x="2" y="68"/>
                    </a:lnTo>
                    <a:lnTo>
                      <a:pt x="0" y="84"/>
                    </a:lnTo>
                    <a:lnTo>
                      <a:pt x="0" y="84"/>
                    </a:lnTo>
                    <a:lnTo>
                      <a:pt x="2" y="100"/>
                    </a:lnTo>
                    <a:lnTo>
                      <a:pt x="8" y="112"/>
                    </a:lnTo>
                    <a:lnTo>
                      <a:pt x="16" y="120"/>
                    </a:lnTo>
                    <a:lnTo>
                      <a:pt x="28" y="126"/>
                    </a:lnTo>
                    <a:lnTo>
                      <a:pt x="42" y="130"/>
                    </a:lnTo>
                    <a:lnTo>
                      <a:pt x="58" y="132"/>
                    </a:lnTo>
                    <a:lnTo>
                      <a:pt x="96" y="134"/>
                    </a:lnTo>
                    <a:lnTo>
                      <a:pt x="96" y="134"/>
                    </a:lnTo>
                    <a:lnTo>
                      <a:pt x="134" y="132"/>
                    </a:lnTo>
                    <a:lnTo>
                      <a:pt x="150" y="130"/>
                    </a:lnTo>
                    <a:lnTo>
                      <a:pt x="164" y="126"/>
                    </a:lnTo>
                    <a:lnTo>
                      <a:pt x="176" y="120"/>
                    </a:lnTo>
                    <a:lnTo>
                      <a:pt x="186" y="112"/>
                    </a:lnTo>
                    <a:lnTo>
                      <a:pt x="192" y="100"/>
                    </a:lnTo>
                    <a:lnTo>
                      <a:pt x="192" y="84"/>
                    </a:lnTo>
                    <a:lnTo>
                      <a:pt x="192" y="84"/>
                    </a:lnTo>
                    <a:lnTo>
                      <a:pt x="192" y="68"/>
                    </a:lnTo>
                    <a:lnTo>
                      <a:pt x="186" y="52"/>
                    </a:lnTo>
                    <a:lnTo>
                      <a:pt x="176" y="38"/>
                    </a:lnTo>
                    <a:lnTo>
                      <a:pt x="164" y="24"/>
                    </a:lnTo>
                    <a:lnTo>
                      <a:pt x="150" y="14"/>
                    </a:lnTo>
                    <a:lnTo>
                      <a:pt x="134" y="6"/>
                    </a:lnTo>
                    <a:lnTo>
                      <a:pt x="116" y="2"/>
                    </a:lnTo>
                    <a:lnTo>
                      <a:pt x="96" y="0"/>
                    </a:lnTo>
                    <a:lnTo>
                      <a:pt x="96" y="0"/>
                    </a:lnTo>
                    <a:close/>
                    <a:moveTo>
                      <a:pt x="96" y="92"/>
                    </a:moveTo>
                    <a:lnTo>
                      <a:pt x="96" y="92"/>
                    </a:lnTo>
                    <a:lnTo>
                      <a:pt x="88" y="90"/>
                    </a:lnTo>
                    <a:lnTo>
                      <a:pt x="80" y="88"/>
                    </a:lnTo>
                    <a:lnTo>
                      <a:pt x="72" y="86"/>
                    </a:lnTo>
                    <a:lnTo>
                      <a:pt x="66" y="82"/>
                    </a:lnTo>
                    <a:lnTo>
                      <a:pt x="62" y="76"/>
                    </a:lnTo>
                    <a:lnTo>
                      <a:pt x="58" y="70"/>
                    </a:lnTo>
                    <a:lnTo>
                      <a:pt x="54" y="64"/>
                    </a:lnTo>
                    <a:lnTo>
                      <a:pt x="54" y="56"/>
                    </a:lnTo>
                    <a:lnTo>
                      <a:pt x="54" y="56"/>
                    </a:lnTo>
                    <a:lnTo>
                      <a:pt x="54" y="50"/>
                    </a:lnTo>
                    <a:lnTo>
                      <a:pt x="58" y="42"/>
                    </a:lnTo>
                    <a:lnTo>
                      <a:pt x="62" y="36"/>
                    </a:lnTo>
                    <a:lnTo>
                      <a:pt x="66" y="32"/>
                    </a:lnTo>
                    <a:lnTo>
                      <a:pt x="72" y="28"/>
                    </a:lnTo>
                    <a:lnTo>
                      <a:pt x="80" y="24"/>
                    </a:lnTo>
                    <a:lnTo>
                      <a:pt x="88" y="22"/>
                    </a:lnTo>
                    <a:lnTo>
                      <a:pt x="96" y="22"/>
                    </a:lnTo>
                    <a:lnTo>
                      <a:pt x="96" y="22"/>
                    </a:lnTo>
                    <a:lnTo>
                      <a:pt x="104" y="22"/>
                    </a:lnTo>
                    <a:lnTo>
                      <a:pt x="112" y="24"/>
                    </a:lnTo>
                    <a:lnTo>
                      <a:pt x="120" y="28"/>
                    </a:lnTo>
                    <a:lnTo>
                      <a:pt x="126" y="32"/>
                    </a:lnTo>
                    <a:lnTo>
                      <a:pt x="132" y="36"/>
                    </a:lnTo>
                    <a:lnTo>
                      <a:pt x="136" y="42"/>
                    </a:lnTo>
                    <a:lnTo>
                      <a:pt x="138" y="50"/>
                    </a:lnTo>
                    <a:lnTo>
                      <a:pt x="138" y="56"/>
                    </a:lnTo>
                    <a:lnTo>
                      <a:pt x="138" y="56"/>
                    </a:lnTo>
                    <a:lnTo>
                      <a:pt x="138" y="64"/>
                    </a:lnTo>
                    <a:lnTo>
                      <a:pt x="136" y="70"/>
                    </a:lnTo>
                    <a:lnTo>
                      <a:pt x="132" y="76"/>
                    </a:lnTo>
                    <a:lnTo>
                      <a:pt x="126" y="82"/>
                    </a:lnTo>
                    <a:lnTo>
                      <a:pt x="120" y="86"/>
                    </a:lnTo>
                    <a:lnTo>
                      <a:pt x="112" y="88"/>
                    </a:lnTo>
                    <a:lnTo>
                      <a:pt x="104" y="90"/>
                    </a:lnTo>
                    <a:lnTo>
                      <a:pt x="96" y="92"/>
                    </a:lnTo>
                    <a:lnTo>
                      <a:pt x="96" y="92"/>
                    </a:lnTo>
                    <a:close/>
                  </a:path>
                </a:pathLst>
              </a:custGeom>
              <a:grpFill/>
              <a:ln w="9525">
                <a:noFill/>
                <a:round/>
                <a:headEnd/>
                <a:tailEnd/>
              </a:ln>
            </p:spPr>
            <p:txBody>
              <a:bodyPr wrap="square"/>
              <a:lstStyle/>
              <a:p>
                <a:pPr defTabSz="913851" fontAlgn="ctr">
                  <a:spcBef>
                    <a:spcPct val="0"/>
                  </a:spcBef>
                  <a:spcAft>
                    <a:spcPct val="0"/>
                  </a:spcAft>
                  <a:defRPr/>
                </a:pPr>
                <a:endParaRPr lang="en-US" altLang="zh-CN" sz="1200" kern="0" dirty="0">
                  <a:solidFill>
                    <a:srgbClr val="4BACC6">
                      <a:lumMod val="75000"/>
                    </a:srgb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grpSp>
        <p:nvGrpSpPr>
          <p:cNvPr id="229" name="组合 389"/>
          <p:cNvGrpSpPr>
            <a:grpSpLocks noChangeAspect="1"/>
          </p:cNvGrpSpPr>
          <p:nvPr/>
        </p:nvGrpSpPr>
        <p:grpSpPr bwMode="gray">
          <a:xfrm>
            <a:off x="1624207" y="2566534"/>
            <a:ext cx="333027" cy="333027"/>
            <a:chOff x="-814907" y="987574"/>
            <a:chExt cx="582749" cy="582749"/>
          </a:xfrm>
        </p:grpSpPr>
        <p:sp>
          <p:nvSpPr>
            <p:cNvPr id="230" name="椭圆 733"/>
            <p:cNvSpPr/>
            <p:nvPr/>
          </p:nvSpPr>
          <p:spPr bwMode="gray">
            <a:xfrm>
              <a:off x="-814907" y="987574"/>
              <a:ext cx="582749" cy="582749"/>
            </a:xfrm>
            <a:prstGeom prst="ellipse">
              <a:avLst/>
            </a:prstGeom>
            <a:solidFill>
              <a:sysClr val="windowText" lastClr="000000">
                <a:lumMod val="50000"/>
                <a:lumOff val="50000"/>
              </a:sysClr>
            </a:solidFill>
            <a:ln>
              <a:noFill/>
            </a:ln>
            <a:effectLst/>
            <a:extLst/>
          </p:spPr>
          <p:txBody>
            <a:bodyPr wrap="square"/>
            <a:lstStyle/>
            <a:p>
              <a:pPr defTabSz="913851" fontAlgn="ctr">
                <a:spcBef>
                  <a:spcPct val="0"/>
                </a:spcBef>
                <a:spcAft>
                  <a:spcPct val="0"/>
                </a:spcAft>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1" name="Freeform 173"/>
            <p:cNvSpPr>
              <a:spLocks noEditPoints="1"/>
            </p:cNvSpPr>
            <p:nvPr/>
          </p:nvSpPr>
          <p:spPr bwMode="gray">
            <a:xfrm>
              <a:off x="-720578" y="1117540"/>
              <a:ext cx="394089" cy="322818"/>
            </a:xfrm>
            <a:custGeom>
              <a:avLst/>
              <a:gdLst/>
              <a:ahLst/>
              <a:cxnLst>
                <a:cxn ang="0">
                  <a:pos x="8976" y="5808"/>
                </a:cxn>
                <a:cxn ang="0">
                  <a:pos x="6336" y="7920"/>
                </a:cxn>
                <a:cxn ang="0">
                  <a:pos x="7788" y="13376"/>
                </a:cxn>
                <a:cxn ang="0">
                  <a:pos x="8008" y="9636"/>
                </a:cxn>
                <a:cxn ang="0">
                  <a:pos x="5720" y="10780"/>
                </a:cxn>
                <a:cxn ang="0">
                  <a:pos x="3916" y="12276"/>
                </a:cxn>
                <a:cxn ang="0">
                  <a:pos x="4532" y="13376"/>
                </a:cxn>
                <a:cxn ang="0">
                  <a:pos x="1804" y="12276"/>
                </a:cxn>
                <a:cxn ang="0">
                  <a:pos x="2376" y="10780"/>
                </a:cxn>
                <a:cxn ang="0">
                  <a:pos x="0" y="5368"/>
                </a:cxn>
                <a:cxn ang="0">
                  <a:pos x="2288" y="9592"/>
                </a:cxn>
                <a:cxn ang="0">
                  <a:pos x="3740" y="4268"/>
                </a:cxn>
                <a:cxn ang="0">
                  <a:pos x="8712" y="4840"/>
                </a:cxn>
                <a:cxn ang="0">
                  <a:pos x="10340" y="5368"/>
                </a:cxn>
                <a:cxn ang="0">
                  <a:pos x="12496" y="5808"/>
                </a:cxn>
                <a:cxn ang="0">
                  <a:pos x="13640" y="5368"/>
                </a:cxn>
                <a:cxn ang="0">
                  <a:pos x="14256" y="3916"/>
                </a:cxn>
                <a:cxn ang="0">
                  <a:pos x="13860" y="4972"/>
                </a:cxn>
                <a:cxn ang="0">
                  <a:pos x="14124" y="616"/>
                </a:cxn>
                <a:cxn ang="0">
                  <a:pos x="14608" y="2376"/>
                </a:cxn>
                <a:cxn ang="0">
                  <a:pos x="14960" y="2420"/>
                </a:cxn>
                <a:cxn ang="0">
                  <a:pos x="15224" y="2596"/>
                </a:cxn>
                <a:cxn ang="0">
                  <a:pos x="15400" y="2860"/>
                </a:cxn>
                <a:cxn ang="0">
                  <a:pos x="15444" y="3168"/>
                </a:cxn>
                <a:cxn ang="0">
                  <a:pos x="15356" y="3564"/>
                </a:cxn>
                <a:cxn ang="0">
                  <a:pos x="15136" y="3828"/>
                </a:cxn>
                <a:cxn ang="0">
                  <a:pos x="15840" y="5368"/>
                </a:cxn>
                <a:cxn ang="0">
                  <a:pos x="16368" y="5808"/>
                </a:cxn>
                <a:cxn ang="0">
                  <a:pos x="16368" y="7216"/>
                </a:cxn>
                <a:cxn ang="0">
                  <a:pos x="13860" y="12276"/>
                </a:cxn>
                <a:cxn ang="0">
                  <a:pos x="15224" y="13376"/>
                </a:cxn>
                <a:cxn ang="0">
                  <a:pos x="10032" y="12276"/>
                </a:cxn>
                <a:cxn ang="0">
                  <a:pos x="14476" y="7216"/>
                </a:cxn>
                <a:cxn ang="0">
                  <a:pos x="8624" y="5808"/>
                </a:cxn>
                <a:cxn ang="0">
                  <a:pos x="5104" y="44"/>
                </a:cxn>
                <a:cxn ang="0">
                  <a:pos x="4532" y="264"/>
                </a:cxn>
                <a:cxn ang="0">
                  <a:pos x="4092" y="704"/>
                </a:cxn>
                <a:cxn ang="0">
                  <a:pos x="3872" y="1276"/>
                </a:cxn>
                <a:cxn ang="0">
                  <a:pos x="3872" y="1936"/>
                </a:cxn>
                <a:cxn ang="0">
                  <a:pos x="4092" y="2508"/>
                </a:cxn>
                <a:cxn ang="0">
                  <a:pos x="4532" y="2904"/>
                </a:cxn>
                <a:cxn ang="0">
                  <a:pos x="5104" y="3168"/>
                </a:cxn>
                <a:cxn ang="0">
                  <a:pos x="5764" y="3168"/>
                </a:cxn>
                <a:cxn ang="0">
                  <a:pos x="6336" y="2904"/>
                </a:cxn>
                <a:cxn ang="0">
                  <a:pos x="6776" y="2508"/>
                </a:cxn>
                <a:cxn ang="0">
                  <a:pos x="6996" y="1936"/>
                </a:cxn>
                <a:cxn ang="0">
                  <a:pos x="6996" y="1276"/>
                </a:cxn>
                <a:cxn ang="0">
                  <a:pos x="6776" y="704"/>
                </a:cxn>
                <a:cxn ang="0">
                  <a:pos x="6336" y="264"/>
                </a:cxn>
                <a:cxn ang="0">
                  <a:pos x="5764" y="44"/>
                </a:cxn>
              </a:cxnLst>
              <a:rect l="0" t="0" r="r" b="b"/>
              <a:pathLst>
                <a:path w="16368" h="13376">
                  <a:moveTo>
                    <a:pt x="8624" y="5808"/>
                  </a:moveTo>
                  <a:lnTo>
                    <a:pt x="8976" y="5808"/>
                  </a:lnTo>
                  <a:lnTo>
                    <a:pt x="6556" y="5764"/>
                  </a:lnTo>
                  <a:lnTo>
                    <a:pt x="6336" y="7920"/>
                  </a:lnTo>
                  <a:lnTo>
                    <a:pt x="9856" y="9064"/>
                  </a:lnTo>
                  <a:lnTo>
                    <a:pt x="7788" y="13376"/>
                  </a:lnTo>
                  <a:lnTo>
                    <a:pt x="6644" y="13376"/>
                  </a:lnTo>
                  <a:lnTo>
                    <a:pt x="8008" y="9636"/>
                  </a:lnTo>
                  <a:lnTo>
                    <a:pt x="5720" y="9592"/>
                  </a:lnTo>
                  <a:lnTo>
                    <a:pt x="5720" y="10780"/>
                  </a:lnTo>
                  <a:lnTo>
                    <a:pt x="3916" y="10780"/>
                  </a:lnTo>
                  <a:lnTo>
                    <a:pt x="3916" y="12276"/>
                  </a:lnTo>
                  <a:lnTo>
                    <a:pt x="4532" y="12276"/>
                  </a:lnTo>
                  <a:lnTo>
                    <a:pt x="4532" y="13376"/>
                  </a:lnTo>
                  <a:lnTo>
                    <a:pt x="1804" y="13376"/>
                  </a:lnTo>
                  <a:lnTo>
                    <a:pt x="1804" y="12276"/>
                  </a:lnTo>
                  <a:lnTo>
                    <a:pt x="2376" y="12276"/>
                  </a:lnTo>
                  <a:lnTo>
                    <a:pt x="2376" y="10780"/>
                  </a:lnTo>
                  <a:lnTo>
                    <a:pt x="792" y="10780"/>
                  </a:lnTo>
                  <a:lnTo>
                    <a:pt x="0" y="5368"/>
                  </a:lnTo>
                  <a:lnTo>
                    <a:pt x="1672" y="5368"/>
                  </a:lnTo>
                  <a:lnTo>
                    <a:pt x="2288" y="9592"/>
                  </a:lnTo>
                  <a:lnTo>
                    <a:pt x="3740" y="9592"/>
                  </a:lnTo>
                  <a:lnTo>
                    <a:pt x="3740" y="4268"/>
                  </a:lnTo>
                  <a:lnTo>
                    <a:pt x="3740" y="3608"/>
                  </a:lnTo>
                  <a:lnTo>
                    <a:pt x="8712" y="4840"/>
                  </a:lnTo>
                  <a:lnTo>
                    <a:pt x="10295" y="4972"/>
                  </a:lnTo>
                  <a:lnTo>
                    <a:pt x="10340" y="5368"/>
                  </a:lnTo>
                  <a:lnTo>
                    <a:pt x="12496" y="5148"/>
                  </a:lnTo>
                  <a:lnTo>
                    <a:pt x="12496" y="5808"/>
                  </a:lnTo>
                  <a:lnTo>
                    <a:pt x="13640" y="5808"/>
                  </a:lnTo>
                  <a:lnTo>
                    <a:pt x="13640" y="5368"/>
                  </a:lnTo>
                  <a:lnTo>
                    <a:pt x="14256" y="5368"/>
                  </a:lnTo>
                  <a:lnTo>
                    <a:pt x="14256" y="3916"/>
                  </a:lnTo>
                  <a:lnTo>
                    <a:pt x="14168" y="3872"/>
                  </a:lnTo>
                  <a:lnTo>
                    <a:pt x="13860" y="4972"/>
                  </a:lnTo>
                  <a:lnTo>
                    <a:pt x="13024" y="4752"/>
                  </a:lnTo>
                  <a:lnTo>
                    <a:pt x="14124" y="616"/>
                  </a:lnTo>
                  <a:lnTo>
                    <a:pt x="15004" y="880"/>
                  </a:lnTo>
                  <a:lnTo>
                    <a:pt x="14608" y="2376"/>
                  </a:lnTo>
                  <a:lnTo>
                    <a:pt x="14784" y="2376"/>
                  </a:lnTo>
                  <a:lnTo>
                    <a:pt x="14960" y="2420"/>
                  </a:lnTo>
                  <a:lnTo>
                    <a:pt x="15092" y="2508"/>
                  </a:lnTo>
                  <a:lnTo>
                    <a:pt x="15224" y="2596"/>
                  </a:lnTo>
                  <a:lnTo>
                    <a:pt x="15312" y="2728"/>
                  </a:lnTo>
                  <a:lnTo>
                    <a:pt x="15400" y="2860"/>
                  </a:lnTo>
                  <a:lnTo>
                    <a:pt x="15444" y="2992"/>
                  </a:lnTo>
                  <a:lnTo>
                    <a:pt x="15444" y="3168"/>
                  </a:lnTo>
                  <a:lnTo>
                    <a:pt x="15444" y="3388"/>
                  </a:lnTo>
                  <a:lnTo>
                    <a:pt x="15356" y="3564"/>
                  </a:lnTo>
                  <a:lnTo>
                    <a:pt x="15268" y="3696"/>
                  </a:lnTo>
                  <a:lnTo>
                    <a:pt x="15136" y="3828"/>
                  </a:lnTo>
                  <a:lnTo>
                    <a:pt x="15136" y="5368"/>
                  </a:lnTo>
                  <a:lnTo>
                    <a:pt x="15840" y="5368"/>
                  </a:lnTo>
                  <a:lnTo>
                    <a:pt x="15840" y="5808"/>
                  </a:lnTo>
                  <a:lnTo>
                    <a:pt x="16368" y="5808"/>
                  </a:lnTo>
                  <a:lnTo>
                    <a:pt x="16368" y="6687"/>
                  </a:lnTo>
                  <a:lnTo>
                    <a:pt x="16368" y="7216"/>
                  </a:lnTo>
                  <a:lnTo>
                    <a:pt x="16148" y="7216"/>
                  </a:lnTo>
                  <a:lnTo>
                    <a:pt x="13860" y="12276"/>
                  </a:lnTo>
                  <a:lnTo>
                    <a:pt x="15224" y="12276"/>
                  </a:lnTo>
                  <a:lnTo>
                    <a:pt x="15224" y="13376"/>
                  </a:lnTo>
                  <a:lnTo>
                    <a:pt x="10032" y="13376"/>
                  </a:lnTo>
                  <a:lnTo>
                    <a:pt x="10032" y="12276"/>
                  </a:lnTo>
                  <a:lnTo>
                    <a:pt x="12188" y="12276"/>
                  </a:lnTo>
                  <a:lnTo>
                    <a:pt x="14476" y="7216"/>
                  </a:lnTo>
                  <a:lnTo>
                    <a:pt x="8624" y="7216"/>
                  </a:lnTo>
                  <a:lnTo>
                    <a:pt x="8624" y="5808"/>
                  </a:lnTo>
                  <a:close/>
                  <a:moveTo>
                    <a:pt x="5412" y="0"/>
                  </a:moveTo>
                  <a:lnTo>
                    <a:pt x="5104" y="44"/>
                  </a:lnTo>
                  <a:lnTo>
                    <a:pt x="4796" y="132"/>
                  </a:lnTo>
                  <a:lnTo>
                    <a:pt x="4532" y="264"/>
                  </a:lnTo>
                  <a:lnTo>
                    <a:pt x="4312" y="484"/>
                  </a:lnTo>
                  <a:lnTo>
                    <a:pt x="4092" y="704"/>
                  </a:lnTo>
                  <a:lnTo>
                    <a:pt x="3960" y="968"/>
                  </a:lnTo>
                  <a:lnTo>
                    <a:pt x="3872" y="1276"/>
                  </a:lnTo>
                  <a:lnTo>
                    <a:pt x="3828" y="1584"/>
                  </a:lnTo>
                  <a:lnTo>
                    <a:pt x="3872" y="1936"/>
                  </a:lnTo>
                  <a:lnTo>
                    <a:pt x="3960" y="2199"/>
                  </a:lnTo>
                  <a:lnTo>
                    <a:pt x="4092" y="2508"/>
                  </a:lnTo>
                  <a:lnTo>
                    <a:pt x="4312" y="2728"/>
                  </a:lnTo>
                  <a:lnTo>
                    <a:pt x="4532" y="2904"/>
                  </a:lnTo>
                  <a:lnTo>
                    <a:pt x="4796" y="3080"/>
                  </a:lnTo>
                  <a:lnTo>
                    <a:pt x="5104" y="3168"/>
                  </a:lnTo>
                  <a:lnTo>
                    <a:pt x="5412" y="3212"/>
                  </a:lnTo>
                  <a:lnTo>
                    <a:pt x="5764" y="3168"/>
                  </a:lnTo>
                  <a:lnTo>
                    <a:pt x="6073" y="3080"/>
                  </a:lnTo>
                  <a:lnTo>
                    <a:pt x="6336" y="2904"/>
                  </a:lnTo>
                  <a:lnTo>
                    <a:pt x="6556" y="2728"/>
                  </a:lnTo>
                  <a:lnTo>
                    <a:pt x="6776" y="2508"/>
                  </a:lnTo>
                  <a:lnTo>
                    <a:pt x="6908" y="2199"/>
                  </a:lnTo>
                  <a:lnTo>
                    <a:pt x="6996" y="1936"/>
                  </a:lnTo>
                  <a:lnTo>
                    <a:pt x="7040" y="1584"/>
                  </a:lnTo>
                  <a:lnTo>
                    <a:pt x="6996" y="1276"/>
                  </a:lnTo>
                  <a:lnTo>
                    <a:pt x="6908" y="968"/>
                  </a:lnTo>
                  <a:lnTo>
                    <a:pt x="6776" y="704"/>
                  </a:lnTo>
                  <a:lnTo>
                    <a:pt x="6556" y="484"/>
                  </a:lnTo>
                  <a:lnTo>
                    <a:pt x="6336" y="264"/>
                  </a:lnTo>
                  <a:lnTo>
                    <a:pt x="6073" y="132"/>
                  </a:lnTo>
                  <a:lnTo>
                    <a:pt x="5764" y="44"/>
                  </a:lnTo>
                  <a:lnTo>
                    <a:pt x="5412" y="0"/>
                  </a:lnTo>
                  <a:close/>
                </a:path>
              </a:pathLst>
            </a:custGeom>
            <a:solidFill>
              <a:sysClr val="window" lastClr="FFFFFF">
                <a:lumMod val="95000"/>
              </a:sysClr>
            </a:solidFill>
            <a:ln w="9525">
              <a:noFill/>
              <a:round/>
              <a:headEnd/>
              <a:tailEnd/>
            </a:ln>
          </p:spPr>
          <p:txBody>
            <a:bodyPr wrap="square"/>
            <a:lstStyle/>
            <a:p>
              <a:pPr defTabSz="913851" fontAlgn="ctr">
                <a:spcBef>
                  <a:spcPct val="0"/>
                </a:spcBef>
                <a:spcAft>
                  <a:spcPct val="0"/>
                </a:spcAft>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32" name="组合 528"/>
          <p:cNvGrpSpPr>
            <a:grpSpLocks noChangeAspect="1"/>
          </p:cNvGrpSpPr>
          <p:nvPr/>
        </p:nvGrpSpPr>
        <p:grpSpPr bwMode="gray">
          <a:xfrm>
            <a:off x="1624207" y="2183740"/>
            <a:ext cx="333027" cy="333027"/>
            <a:chOff x="-1410841" y="3435113"/>
            <a:chExt cx="788399" cy="788400"/>
          </a:xfrm>
        </p:grpSpPr>
        <p:sp>
          <p:nvSpPr>
            <p:cNvPr id="233" name="椭圆 736"/>
            <p:cNvSpPr/>
            <p:nvPr/>
          </p:nvSpPr>
          <p:spPr bwMode="gray">
            <a:xfrm>
              <a:off x="-1410841" y="3435113"/>
              <a:ext cx="788399" cy="788400"/>
            </a:xfrm>
            <a:prstGeom prst="ellipse">
              <a:avLst/>
            </a:prstGeom>
            <a:solidFill>
              <a:sysClr val="windowText" lastClr="000000">
                <a:lumMod val="50000"/>
                <a:lumOff val="50000"/>
              </a:sysClr>
            </a:solidFill>
            <a:ln>
              <a:noFill/>
            </a:ln>
            <a:effectLst/>
            <a:extLst/>
          </p:spPr>
          <p:txBody>
            <a:bodyPr wrap="square"/>
            <a:lstStyle/>
            <a:p>
              <a:pPr defTabSz="913851" fontAlgn="ctr">
                <a:spcBef>
                  <a:spcPct val="0"/>
                </a:spcBef>
                <a:spcAft>
                  <a:spcPct val="0"/>
                </a:spcAft>
                <a:buClr>
                  <a:srgbClr val="CC9900"/>
                </a:buClr>
                <a:buFont typeface="Wingdings" pitchFamily="2" charset="2"/>
                <a:buChar char="n"/>
                <a:defRPr/>
              </a:pP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4" name="Freeform 5"/>
            <p:cNvSpPr>
              <a:spLocks noEditPoints="1"/>
            </p:cNvSpPr>
            <p:nvPr/>
          </p:nvSpPr>
          <p:spPr bwMode="gray">
            <a:xfrm>
              <a:off x="-1268411" y="3606800"/>
              <a:ext cx="478082" cy="414338"/>
            </a:xfrm>
            <a:custGeom>
              <a:avLst/>
              <a:gdLst>
                <a:gd name="T0" fmla="*/ 2147483647 w 16170"/>
                <a:gd name="T1" fmla="*/ 2147483647 h 14014"/>
                <a:gd name="T2" fmla="*/ 2147483647 w 16170"/>
                <a:gd name="T3" fmla="*/ 2147483647 h 14014"/>
                <a:gd name="T4" fmla="*/ 2147483647 w 16170"/>
                <a:gd name="T5" fmla="*/ 2147483647 h 14014"/>
                <a:gd name="T6" fmla="*/ 2147483647 w 16170"/>
                <a:gd name="T7" fmla="*/ 2147483647 h 14014"/>
                <a:gd name="T8" fmla="*/ 2147483647 w 16170"/>
                <a:gd name="T9" fmla="*/ 2147483647 h 14014"/>
                <a:gd name="T10" fmla="*/ 2147483647 w 16170"/>
                <a:gd name="T11" fmla="*/ 2147483647 h 14014"/>
                <a:gd name="T12" fmla="*/ 2147483647 w 16170"/>
                <a:gd name="T13" fmla="*/ 2147483647 h 14014"/>
                <a:gd name="T14" fmla="*/ 2147483647 w 16170"/>
                <a:gd name="T15" fmla="*/ 2147483647 h 14014"/>
                <a:gd name="T16" fmla="*/ 2147483647 w 16170"/>
                <a:gd name="T17" fmla="*/ 2147483647 h 14014"/>
                <a:gd name="T18" fmla="*/ 2147483647 w 16170"/>
                <a:gd name="T19" fmla="*/ 2147483647 h 14014"/>
                <a:gd name="T20" fmla="*/ 2147483647 w 16170"/>
                <a:gd name="T21" fmla="*/ 2147483647 h 14014"/>
                <a:gd name="T22" fmla="*/ 2147483647 w 16170"/>
                <a:gd name="T23" fmla="*/ 2147483647 h 14014"/>
                <a:gd name="T24" fmla="*/ 2147483647 w 16170"/>
                <a:gd name="T25" fmla="*/ 2147483647 h 14014"/>
                <a:gd name="T26" fmla="*/ 2147483647 w 16170"/>
                <a:gd name="T27" fmla="*/ 2147483647 h 14014"/>
                <a:gd name="T28" fmla="*/ 2147483647 w 16170"/>
                <a:gd name="T29" fmla="*/ 2147483647 h 14014"/>
                <a:gd name="T30" fmla="*/ 2147483647 w 16170"/>
                <a:gd name="T31" fmla="*/ 2147483647 h 14014"/>
                <a:gd name="T32" fmla="*/ 2147483647 w 16170"/>
                <a:gd name="T33" fmla="*/ 2147483647 h 14014"/>
                <a:gd name="T34" fmla="*/ 2147483647 w 16170"/>
                <a:gd name="T35" fmla="*/ 2147483647 h 14014"/>
                <a:gd name="T36" fmla="*/ 2147483647 w 16170"/>
                <a:gd name="T37" fmla="*/ 2147483647 h 14014"/>
                <a:gd name="T38" fmla="*/ 2147483647 w 16170"/>
                <a:gd name="T39" fmla="*/ 2147483647 h 14014"/>
                <a:gd name="T40" fmla="*/ 2147483647 w 16170"/>
                <a:gd name="T41" fmla="*/ 2147483647 h 14014"/>
                <a:gd name="T42" fmla="*/ 2147483647 w 16170"/>
                <a:gd name="T43" fmla="*/ 2147483647 h 14014"/>
                <a:gd name="T44" fmla="*/ 2147483647 w 16170"/>
                <a:gd name="T45" fmla="*/ 2147483647 h 14014"/>
                <a:gd name="T46" fmla="*/ 2147483647 w 16170"/>
                <a:gd name="T47" fmla="*/ 2147483647 h 14014"/>
                <a:gd name="T48" fmla="*/ 2147483647 w 16170"/>
                <a:gd name="T49" fmla="*/ 2147483647 h 14014"/>
                <a:gd name="T50" fmla="*/ 2147483647 w 16170"/>
                <a:gd name="T51" fmla="*/ 2147483647 h 14014"/>
                <a:gd name="T52" fmla="*/ 2147483647 w 16170"/>
                <a:gd name="T53" fmla="*/ 2147483647 h 14014"/>
                <a:gd name="T54" fmla="*/ 2147483647 w 16170"/>
                <a:gd name="T55" fmla="*/ 2147483647 h 14014"/>
                <a:gd name="T56" fmla="*/ 2147483647 w 16170"/>
                <a:gd name="T57" fmla="*/ 2147483647 h 14014"/>
                <a:gd name="T58" fmla="*/ 2147483647 w 16170"/>
                <a:gd name="T59" fmla="*/ 2147483647 h 14014"/>
                <a:gd name="T60" fmla="*/ 2147483647 w 16170"/>
                <a:gd name="T61" fmla="*/ 2147483647 h 14014"/>
                <a:gd name="T62" fmla="*/ 0 w 16170"/>
                <a:gd name="T63" fmla="*/ 2147483647 h 14014"/>
                <a:gd name="T64" fmla="*/ 2147483647 w 16170"/>
                <a:gd name="T65" fmla="*/ 2147483647 h 14014"/>
                <a:gd name="T66" fmla="*/ 2147483647 w 16170"/>
                <a:gd name="T67" fmla="*/ 2147483647 h 14014"/>
                <a:gd name="T68" fmla="*/ 2147483647 w 16170"/>
                <a:gd name="T69" fmla="*/ 2147483647 h 14014"/>
                <a:gd name="T70" fmla="*/ 2147483647 w 16170"/>
                <a:gd name="T71" fmla="*/ 2147483647 h 14014"/>
                <a:gd name="T72" fmla="*/ 2147483647 w 16170"/>
                <a:gd name="T73" fmla="*/ 2147483647 h 14014"/>
                <a:gd name="T74" fmla="*/ 2147483647 w 16170"/>
                <a:gd name="T75" fmla="*/ 2147483647 h 14014"/>
                <a:gd name="T76" fmla="*/ 2147483647 w 16170"/>
                <a:gd name="T77" fmla="*/ 2147483647 h 14014"/>
                <a:gd name="T78" fmla="*/ 2147483647 w 16170"/>
                <a:gd name="T79" fmla="*/ 2147483647 h 14014"/>
                <a:gd name="T80" fmla="*/ 2147483647 w 16170"/>
                <a:gd name="T81" fmla="*/ 2147483647 h 14014"/>
                <a:gd name="T82" fmla="*/ 2147483647 w 16170"/>
                <a:gd name="T83" fmla="*/ 2147483647 h 14014"/>
                <a:gd name="T84" fmla="*/ 2147483647 w 16170"/>
                <a:gd name="T85" fmla="*/ 2147483647 h 14014"/>
                <a:gd name="T86" fmla="*/ 2147483647 w 16170"/>
                <a:gd name="T87" fmla="*/ 2147483647 h 14014"/>
                <a:gd name="T88" fmla="*/ 2147483647 w 16170"/>
                <a:gd name="T89" fmla="*/ 2147483647 h 14014"/>
                <a:gd name="T90" fmla="*/ 2147483647 w 16170"/>
                <a:gd name="T91" fmla="*/ 2147483647 h 14014"/>
                <a:gd name="T92" fmla="*/ 2147483647 w 16170"/>
                <a:gd name="T93" fmla="*/ 2147483647 h 14014"/>
                <a:gd name="T94" fmla="*/ 2147483647 w 16170"/>
                <a:gd name="T95" fmla="*/ 2147483647 h 14014"/>
                <a:gd name="T96" fmla="*/ 2147483647 w 16170"/>
                <a:gd name="T97" fmla="*/ 2147483647 h 14014"/>
                <a:gd name="T98" fmla="*/ 2147483647 w 16170"/>
                <a:gd name="T99" fmla="*/ 2147483647 h 14014"/>
                <a:gd name="T100" fmla="*/ 2147483647 w 16170"/>
                <a:gd name="T101" fmla="*/ 2147483647 h 14014"/>
                <a:gd name="T102" fmla="*/ 2147483647 w 16170"/>
                <a:gd name="T103" fmla="*/ 2147483647 h 14014"/>
                <a:gd name="T104" fmla="*/ 2147483647 w 16170"/>
                <a:gd name="T105" fmla="*/ 2147483647 h 14014"/>
                <a:gd name="T106" fmla="*/ 2147483647 w 16170"/>
                <a:gd name="T107" fmla="*/ 2147483647 h 14014"/>
                <a:gd name="T108" fmla="*/ 2147483647 w 16170"/>
                <a:gd name="T109" fmla="*/ 2147483647 h 14014"/>
                <a:gd name="T110" fmla="*/ 2147483647 w 16170"/>
                <a:gd name="T111" fmla="*/ 2147483647 h 14014"/>
                <a:gd name="T112" fmla="*/ 2147483647 w 16170"/>
                <a:gd name="T113" fmla="*/ 2147483647 h 14014"/>
                <a:gd name="T114" fmla="*/ 2147483647 w 16170"/>
                <a:gd name="T115" fmla="*/ 2147483647 h 14014"/>
                <a:gd name="T116" fmla="*/ 2147483647 w 16170"/>
                <a:gd name="T117" fmla="*/ 2147483647 h 14014"/>
                <a:gd name="T118" fmla="*/ 2147483647 w 16170"/>
                <a:gd name="T119" fmla="*/ 2147483647 h 14014"/>
                <a:gd name="T120" fmla="*/ 2147483647 w 16170"/>
                <a:gd name="T121" fmla="*/ 2147483647 h 1401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6170"/>
                <a:gd name="T184" fmla="*/ 0 h 14014"/>
                <a:gd name="T185" fmla="*/ 16170 w 16170"/>
                <a:gd name="T186" fmla="*/ 14014 h 1401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6170" h="14014">
                  <a:moveTo>
                    <a:pt x="11178" y="2724"/>
                  </a:moveTo>
                  <a:lnTo>
                    <a:pt x="14087" y="2724"/>
                  </a:lnTo>
                  <a:lnTo>
                    <a:pt x="14087" y="6276"/>
                  </a:lnTo>
                  <a:lnTo>
                    <a:pt x="14080" y="6265"/>
                  </a:lnTo>
                  <a:lnTo>
                    <a:pt x="14060" y="6231"/>
                  </a:lnTo>
                  <a:lnTo>
                    <a:pt x="14025" y="6177"/>
                  </a:lnTo>
                  <a:lnTo>
                    <a:pt x="13979" y="6106"/>
                  </a:lnTo>
                  <a:lnTo>
                    <a:pt x="13920" y="6022"/>
                  </a:lnTo>
                  <a:lnTo>
                    <a:pt x="13852" y="5923"/>
                  </a:lnTo>
                  <a:lnTo>
                    <a:pt x="13812" y="5870"/>
                  </a:lnTo>
                  <a:lnTo>
                    <a:pt x="13771" y="5815"/>
                  </a:lnTo>
                  <a:lnTo>
                    <a:pt x="13727" y="5758"/>
                  </a:lnTo>
                  <a:lnTo>
                    <a:pt x="13682" y="5698"/>
                  </a:lnTo>
                  <a:lnTo>
                    <a:pt x="13632" y="5639"/>
                  </a:lnTo>
                  <a:lnTo>
                    <a:pt x="13582" y="5577"/>
                  </a:lnTo>
                  <a:lnTo>
                    <a:pt x="13529" y="5515"/>
                  </a:lnTo>
                  <a:lnTo>
                    <a:pt x="13474" y="5453"/>
                  </a:lnTo>
                  <a:lnTo>
                    <a:pt x="13417" y="5390"/>
                  </a:lnTo>
                  <a:lnTo>
                    <a:pt x="13357" y="5328"/>
                  </a:lnTo>
                  <a:lnTo>
                    <a:pt x="13297" y="5266"/>
                  </a:lnTo>
                  <a:lnTo>
                    <a:pt x="13234" y="5204"/>
                  </a:lnTo>
                  <a:lnTo>
                    <a:pt x="13169" y="5145"/>
                  </a:lnTo>
                  <a:lnTo>
                    <a:pt x="13104" y="5085"/>
                  </a:lnTo>
                  <a:lnTo>
                    <a:pt x="13036" y="5029"/>
                  </a:lnTo>
                  <a:lnTo>
                    <a:pt x="12967" y="4973"/>
                  </a:lnTo>
                  <a:lnTo>
                    <a:pt x="12897" y="4919"/>
                  </a:lnTo>
                  <a:lnTo>
                    <a:pt x="12825" y="4869"/>
                  </a:lnTo>
                  <a:lnTo>
                    <a:pt x="12752" y="4822"/>
                  </a:lnTo>
                  <a:lnTo>
                    <a:pt x="12678" y="4776"/>
                  </a:lnTo>
                  <a:lnTo>
                    <a:pt x="12604" y="4735"/>
                  </a:lnTo>
                  <a:lnTo>
                    <a:pt x="12531" y="4697"/>
                  </a:lnTo>
                  <a:lnTo>
                    <a:pt x="12458" y="4662"/>
                  </a:lnTo>
                  <a:lnTo>
                    <a:pt x="12387" y="4630"/>
                  </a:lnTo>
                  <a:lnTo>
                    <a:pt x="12317" y="4601"/>
                  </a:lnTo>
                  <a:lnTo>
                    <a:pt x="12250" y="4575"/>
                  </a:lnTo>
                  <a:lnTo>
                    <a:pt x="12182" y="4551"/>
                  </a:lnTo>
                  <a:lnTo>
                    <a:pt x="12117" y="4530"/>
                  </a:lnTo>
                  <a:lnTo>
                    <a:pt x="12054" y="4511"/>
                  </a:lnTo>
                  <a:lnTo>
                    <a:pt x="11991" y="4495"/>
                  </a:lnTo>
                  <a:lnTo>
                    <a:pt x="11930" y="4480"/>
                  </a:lnTo>
                  <a:lnTo>
                    <a:pt x="11873" y="4468"/>
                  </a:lnTo>
                  <a:lnTo>
                    <a:pt x="11816" y="4458"/>
                  </a:lnTo>
                  <a:lnTo>
                    <a:pt x="11762" y="4449"/>
                  </a:lnTo>
                  <a:lnTo>
                    <a:pt x="11709" y="4442"/>
                  </a:lnTo>
                  <a:lnTo>
                    <a:pt x="11660" y="4436"/>
                  </a:lnTo>
                  <a:lnTo>
                    <a:pt x="11612" y="4432"/>
                  </a:lnTo>
                  <a:lnTo>
                    <a:pt x="11567" y="4429"/>
                  </a:lnTo>
                  <a:lnTo>
                    <a:pt x="11524" y="4427"/>
                  </a:lnTo>
                  <a:lnTo>
                    <a:pt x="11484" y="4425"/>
                  </a:lnTo>
                  <a:lnTo>
                    <a:pt x="11446" y="4425"/>
                  </a:lnTo>
                  <a:lnTo>
                    <a:pt x="11412" y="4426"/>
                  </a:lnTo>
                  <a:lnTo>
                    <a:pt x="11380" y="4427"/>
                  </a:lnTo>
                  <a:lnTo>
                    <a:pt x="11351" y="4428"/>
                  </a:lnTo>
                  <a:lnTo>
                    <a:pt x="11303" y="4432"/>
                  </a:lnTo>
                  <a:lnTo>
                    <a:pt x="11267" y="4435"/>
                  </a:lnTo>
                  <a:lnTo>
                    <a:pt x="11246" y="4439"/>
                  </a:lnTo>
                  <a:lnTo>
                    <a:pt x="11239" y="4440"/>
                  </a:lnTo>
                  <a:lnTo>
                    <a:pt x="11178" y="2724"/>
                  </a:lnTo>
                  <a:close/>
                  <a:moveTo>
                    <a:pt x="9156" y="0"/>
                  </a:moveTo>
                  <a:lnTo>
                    <a:pt x="16170" y="0"/>
                  </a:lnTo>
                  <a:lnTo>
                    <a:pt x="16170" y="1256"/>
                  </a:lnTo>
                  <a:lnTo>
                    <a:pt x="13383" y="1256"/>
                  </a:lnTo>
                  <a:lnTo>
                    <a:pt x="13383" y="2174"/>
                  </a:lnTo>
                  <a:lnTo>
                    <a:pt x="11820" y="2174"/>
                  </a:lnTo>
                  <a:lnTo>
                    <a:pt x="11820" y="1256"/>
                  </a:lnTo>
                  <a:lnTo>
                    <a:pt x="9156" y="1256"/>
                  </a:lnTo>
                  <a:lnTo>
                    <a:pt x="9156" y="0"/>
                  </a:lnTo>
                  <a:close/>
                  <a:moveTo>
                    <a:pt x="4848" y="9576"/>
                  </a:moveTo>
                  <a:lnTo>
                    <a:pt x="4855" y="9581"/>
                  </a:lnTo>
                  <a:lnTo>
                    <a:pt x="4877" y="9595"/>
                  </a:lnTo>
                  <a:lnTo>
                    <a:pt x="4912" y="9615"/>
                  </a:lnTo>
                  <a:lnTo>
                    <a:pt x="4958" y="9642"/>
                  </a:lnTo>
                  <a:lnTo>
                    <a:pt x="5013" y="9675"/>
                  </a:lnTo>
                  <a:lnTo>
                    <a:pt x="5075" y="9713"/>
                  </a:lnTo>
                  <a:lnTo>
                    <a:pt x="5143" y="9754"/>
                  </a:lnTo>
                  <a:lnTo>
                    <a:pt x="5216" y="9798"/>
                  </a:lnTo>
                  <a:lnTo>
                    <a:pt x="5291" y="9843"/>
                  </a:lnTo>
                  <a:lnTo>
                    <a:pt x="5366" y="9890"/>
                  </a:lnTo>
                  <a:lnTo>
                    <a:pt x="5441" y="9936"/>
                  </a:lnTo>
                  <a:lnTo>
                    <a:pt x="5514" y="9981"/>
                  </a:lnTo>
                  <a:lnTo>
                    <a:pt x="5583" y="10025"/>
                  </a:lnTo>
                  <a:lnTo>
                    <a:pt x="5644" y="10064"/>
                  </a:lnTo>
                  <a:lnTo>
                    <a:pt x="5699" y="10101"/>
                  </a:lnTo>
                  <a:lnTo>
                    <a:pt x="5744" y="10131"/>
                  </a:lnTo>
                  <a:lnTo>
                    <a:pt x="5783" y="10159"/>
                  </a:lnTo>
                  <a:lnTo>
                    <a:pt x="5817" y="10186"/>
                  </a:lnTo>
                  <a:lnTo>
                    <a:pt x="5849" y="10214"/>
                  </a:lnTo>
                  <a:lnTo>
                    <a:pt x="5878" y="10241"/>
                  </a:lnTo>
                  <a:lnTo>
                    <a:pt x="5903" y="10266"/>
                  </a:lnTo>
                  <a:lnTo>
                    <a:pt x="5926" y="10292"/>
                  </a:lnTo>
                  <a:lnTo>
                    <a:pt x="5946" y="10315"/>
                  </a:lnTo>
                  <a:lnTo>
                    <a:pt x="5963" y="10336"/>
                  </a:lnTo>
                  <a:lnTo>
                    <a:pt x="5978" y="10356"/>
                  </a:lnTo>
                  <a:lnTo>
                    <a:pt x="5990" y="10374"/>
                  </a:lnTo>
                  <a:lnTo>
                    <a:pt x="6000" y="10391"/>
                  </a:lnTo>
                  <a:lnTo>
                    <a:pt x="6008" y="10404"/>
                  </a:lnTo>
                  <a:lnTo>
                    <a:pt x="6018" y="10423"/>
                  </a:lnTo>
                  <a:lnTo>
                    <a:pt x="6021" y="10430"/>
                  </a:lnTo>
                  <a:lnTo>
                    <a:pt x="6022" y="10441"/>
                  </a:lnTo>
                  <a:lnTo>
                    <a:pt x="6024" y="10472"/>
                  </a:lnTo>
                  <a:lnTo>
                    <a:pt x="6027" y="10522"/>
                  </a:lnTo>
                  <a:lnTo>
                    <a:pt x="6029" y="10586"/>
                  </a:lnTo>
                  <a:lnTo>
                    <a:pt x="6029" y="10662"/>
                  </a:lnTo>
                  <a:lnTo>
                    <a:pt x="6028" y="10749"/>
                  </a:lnTo>
                  <a:lnTo>
                    <a:pt x="6026" y="10796"/>
                  </a:lnTo>
                  <a:lnTo>
                    <a:pt x="6024" y="10843"/>
                  </a:lnTo>
                  <a:lnTo>
                    <a:pt x="6021" y="10893"/>
                  </a:lnTo>
                  <a:lnTo>
                    <a:pt x="6016" y="10942"/>
                  </a:lnTo>
                  <a:lnTo>
                    <a:pt x="6011" y="10992"/>
                  </a:lnTo>
                  <a:lnTo>
                    <a:pt x="6004" y="11042"/>
                  </a:lnTo>
                  <a:lnTo>
                    <a:pt x="5996" y="11093"/>
                  </a:lnTo>
                  <a:lnTo>
                    <a:pt x="5986" y="11142"/>
                  </a:lnTo>
                  <a:lnTo>
                    <a:pt x="5975" y="11192"/>
                  </a:lnTo>
                  <a:lnTo>
                    <a:pt x="5963" y="11239"/>
                  </a:lnTo>
                  <a:lnTo>
                    <a:pt x="5948" y="11286"/>
                  </a:lnTo>
                  <a:lnTo>
                    <a:pt x="5931" y="11330"/>
                  </a:lnTo>
                  <a:lnTo>
                    <a:pt x="5913" y="11372"/>
                  </a:lnTo>
                  <a:lnTo>
                    <a:pt x="5893" y="11412"/>
                  </a:lnTo>
                  <a:lnTo>
                    <a:pt x="5871" y="11449"/>
                  </a:lnTo>
                  <a:lnTo>
                    <a:pt x="5846" y="11484"/>
                  </a:lnTo>
                  <a:lnTo>
                    <a:pt x="5819" y="11514"/>
                  </a:lnTo>
                  <a:lnTo>
                    <a:pt x="5790" y="11541"/>
                  </a:lnTo>
                  <a:lnTo>
                    <a:pt x="5758" y="11563"/>
                  </a:lnTo>
                  <a:lnTo>
                    <a:pt x="5723" y="11582"/>
                  </a:lnTo>
                  <a:lnTo>
                    <a:pt x="5687" y="11596"/>
                  </a:lnTo>
                  <a:lnTo>
                    <a:pt x="5649" y="11603"/>
                  </a:lnTo>
                  <a:lnTo>
                    <a:pt x="5612" y="11606"/>
                  </a:lnTo>
                  <a:lnTo>
                    <a:pt x="5574" y="11604"/>
                  </a:lnTo>
                  <a:lnTo>
                    <a:pt x="5535" y="11598"/>
                  </a:lnTo>
                  <a:lnTo>
                    <a:pt x="5497" y="11587"/>
                  </a:lnTo>
                  <a:lnTo>
                    <a:pt x="5458" y="11571"/>
                  </a:lnTo>
                  <a:lnTo>
                    <a:pt x="5420" y="11552"/>
                  </a:lnTo>
                  <a:lnTo>
                    <a:pt x="5382" y="11529"/>
                  </a:lnTo>
                  <a:lnTo>
                    <a:pt x="5344" y="11503"/>
                  </a:lnTo>
                  <a:lnTo>
                    <a:pt x="5306" y="11473"/>
                  </a:lnTo>
                  <a:lnTo>
                    <a:pt x="5269" y="11440"/>
                  </a:lnTo>
                  <a:lnTo>
                    <a:pt x="5233" y="11404"/>
                  </a:lnTo>
                  <a:lnTo>
                    <a:pt x="5197" y="11365"/>
                  </a:lnTo>
                  <a:lnTo>
                    <a:pt x="5162" y="11324"/>
                  </a:lnTo>
                  <a:lnTo>
                    <a:pt x="5128" y="11280"/>
                  </a:lnTo>
                  <a:lnTo>
                    <a:pt x="5095" y="11235"/>
                  </a:lnTo>
                  <a:lnTo>
                    <a:pt x="5063" y="11188"/>
                  </a:lnTo>
                  <a:lnTo>
                    <a:pt x="5033" y="11139"/>
                  </a:lnTo>
                  <a:lnTo>
                    <a:pt x="5004" y="11089"/>
                  </a:lnTo>
                  <a:lnTo>
                    <a:pt x="4975" y="11037"/>
                  </a:lnTo>
                  <a:lnTo>
                    <a:pt x="4950" y="10985"/>
                  </a:lnTo>
                  <a:lnTo>
                    <a:pt x="4926" y="10931"/>
                  </a:lnTo>
                  <a:lnTo>
                    <a:pt x="4904" y="10876"/>
                  </a:lnTo>
                  <a:lnTo>
                    <a:pt x="4883" y="10823"/>
                  </a:lnTo>
                  <a:lnTo>
                    <a:pt x="4865" y="10768"/>
                  </a:lnTo>
                  <a:lnTo>
                    <a:pt x="4849" y="10714"/>
                  </a:lnTo>
                  <a:lnTo>
                    <a:pt x="4835" y="10660"/>
                  </a:lnTo>
                  <a:lnTo>
                    <a:pt x="4824" y="10607"/>
                  </a:lnTo>
                  <a:lnTo>
                    <a:pt x="4815" y="10553"/>
                  </a:lnTo>
                  <a:lnTo>
                    <a:pt x="4809" y="10502"/>
                  </a:lnTo>
                  <a:lnTo>
                    <a:pt x="4806" y="10451"/>
                  </a:lnTo>
                  <a:lnTo>
                    <a:pt x="4804" y="10402"/>
                  </a:lnTo>
                  <a:lnTo>
                    <a:pt x="4801" y="10353"/>
                  </a:lnTo>
                  <a:lnTo>
                    <a:pt x="4801" y="10307"/>
                  </a:lnTo>
                  <a:lnTo>
                    <a:pt x="4800" y="10260"/>
                  </a:lnTo>
                  <a:lnTo>
                    <a:pt x="4801" y="10172"/>
                  </a:lnTo>
                  <a:lnTo>
                    <a:pt x="4802" y="10090"/>
                  </a:lnTo>
                  <a:lnTo>
                    <a:pt x="4806" y="10012"/>
                  </a:lnTo>
                  <a:lnTo>
                    <a:pt x="4810" y="9940"/>
                  </a:lnTo>
                  <a:lnTo>
                    <a:pt x="4814" y="9874"/>
                  </a:lnTo>
                  <a:lnTo>
                    <a:pt x="4819" y="9814"/>
                  </a:lnTo>
                  <a:lnTo>
                    <a:pt x="4824" y="9760"/>
                  </a:lnTo>
                  <a:lnTo>
                    <a:pt x="4829" y="9713"/>
                  </a:lnTo>
                  <a:lnTo>
                    <a:pt x="4834" y="9672"/>
                  </a:lnTo>
                  <a:lnTo>
                    <a:pt x="4838" y="9638"/>
                  </a:lnTo>
                  <a:lnTo>
                    <a:pt x="4842" y="9612"/>
                  </a:lnTo>
                  <a:lnTo>
                    <a:pt x="4845" y="9593"/>
                  </a:lnTo>
                  <a:lnTo>
                    <a:pt x="4847" y="9580"/>
                  </a:lnTo>
                  <a:lnTo>
                    <a:pt x="4848" y="9576"/>
                  </a:lnTo>
                  <a:close/>
                  <a:moveTo>
                    <a:pt x="2906" y="8446"/>
                  </a:moveTo>
                  <a:lnTo>
                    <a:pt x="2912" y="8449"/>
                  </a:lnTo>
                  <a:lnTo>
                    <a:pt x="2930" y="8458"/>
                  </a:lnTo>
                  <a:lnTo>
                    <a:pt x="2959" y="8472"/>
                  </a:lnTo>
                  <a:lnTo>
                    <a:pt x="2999" y="8491"/>
                  </a:lnTo>
                  <a:lnTo>
                    <a:pt x="3046" y="8515"/>
                  </a:lnTo>
                  <a:lnTo>
                    <a:pt x="3102" y="8542"/>
                  </a:lnTo>
                  <a:lnTo>
                    <a:pt x="3163" y="8572"/>
                  </a:lnTo>
                  <a:lnTo>
                    <a:pt x="3231" y="8606"/>
                  </a:lnTo>
                  <a:lnTo>
                    <a:pt x="3303" y="8641"/>
                  </a:lnTo>
                  <a:lnTo>
                    <a:pt x="3379" y="8677"/>
                  </a:lnTo>
                  <a:lnTo>
                    <a:pt x="3456" y="8714"/>
                  </a:lnTo>
                  <a:lnTo>
                    <a:pt x="3536" y="8751"/>
                  </a:lnTo>
                  <a:lnTo>
                    <a:pt x="3615" y="8789"/>
                  </a:lnTo>
                  <a:lnTo>
                    <a:pt x="3694" y="8826"/>
                  </a:lnTo>
                  <a:lnTo>
                    <a:pt x="3771" y="8860"/>
                  </a:lnTo>
                  <a:lnTo>
                    <a:pt x="3844" y="8893"/>
                  </a:lnTo>
                  <a:lnTo>
                    <a:pt x="3880" y="8910"/>
                  </a:lnTo>
                  <a:lnTo>
                    <a:pt x="3913" y="8926"/>
                  </a:lnTo>
                  <a:lnTo>
                    <a:pt x="3944" y="8941"/>
                  </a:lnTo>
                  <a:lnTo>
                    <a:pt x="3975" y="8956"/>
                  </a:lnTo>
                  <a:lnTo>
                    <a:pt x="4030" y="8986"/>
                  </a:lnTo>
                  <a:lnTo>
                    <a:pt x="4080" y="9016"/>
                  </a:lnTo>
                  <a:lnTo>
                    <a:pt x="4123" y="9044"/>
                  </a:lnTo>
                  <a:lnTo>
                    <a:pt x="4162" y="9070"/>
                  </a:lnTo>
                  <a:lnTo>
                    <a:pt x="4195" y="9095"/>
                  </a:lnTo>
                  <a:lnTo>
                    <a:pt x="4223" y="9118"/>
                  </a:lnTo>
                  <a:lnTo>
                    <a:pt x="4248" y="9139"/>
                  </a:lnTo>
                  <a:lnTo>
                    <a:pt x="4267" y="9157"/>
                  </a:lnTo>
                  <a:lnTo>
                    <a:pt x="4283" y="9174"/>
                  </a:lnTo>
                  <a:lnTo>
                    <a:pt x="4295" y="9187"/>
                  </a:lnTo>
                  <a:lnTo>
                    <a:pt x="4309" y="9207"/>
                  </a:lnTo>
                  <a:lnTo>
                    <a:pt x="4314" y="9214"/>
                  </a:lnTo>
                  <a:lnTo>
                    <a:pt x="4308" y="9226"/>
                  </a:lnTo>
                  <a:lnTo>
                    <a:pt x="4292" y="9261"/>
                  </a:lnTo>
                  <a:lnTo>
                    <a:pt x="4281" y="9288"/>
                  </a:lnTo>
                  <a:lnTo>
                    <a:pt x="4269" y="9320"/>
                  </a:lnTo>
                  <a:lnTo>
                    <a:pt x="4256" y="9356"/>
                  </a:lnTo>
                  <a:lnTo>
                    <a:pt x="4241" y="9398"/>
                  </a:lnTo>
                  <a:lnTo>
                    <a:pt x="4225" y="9444"/>
                  </a:lnTo>
                  <a:lnTo>
                    <a:pt x="4210" y="9495"/>
                  </a:lnTo>
                  <a:lnTo>
                    <a:pt x="4194" y="9549"/>
                  </a:lnTo>
                  <a:lnTo>
                    <a:pt x="4179" y="9609"/>
                  </a:lnTo>
                  <a:lnTo>
                    <a:pt x="4165" y="9672"/>
                  </a:lnTo>
                  <a:lnTo>
                    <a:pt x="4151" y="9739"/>
                  </a:lnTo>
                  <a:lnTo>
                    <a:pt x="4139" y="9810"/>
                  </a:lnTo>
                  <a:lnTo>
                    <a:pt x="4127" y="9883"/>
                  </a:lnTo>
                  <a:lnTo>
                    <a:pt x="4118" y="9960"/>
                  </a:lnTo>
                  <a:lnTo>
                    <a:pt x="4111" y="10040"/>
                  </a:lnTo>
                  <a:lnTo>
                    <a:pt x="4107" y="10123"/>
                  </a:lnTo>
                  <a:lnTo>
                    <a:pt x="4106" y="10209"/>
                  </a:lnTo>
                  <a:lnTo>
                    <a:pt x="4107" y="10297"/>
                  </a:lnTo>
                  <a:lnTo>
                    <a:pt x="4112" y="10387"/>
                  </a:lnTo>
                  <a:lnTo>
                    <a:pt x="4121" y="10478"/>
                  </a:lnTo>
                  <a:lnTo>
                    <a:pt x="4134" y="10572"/>
                  </a:lnTo>
                  <a:lnTo>
                    <a:pt x="4152" y="10668"/>
                  </a:lnTo>
                  <a:lnTo>
                    <a:pt x="4173" y="10765"/>
                  </a:lnTo>
                  <a:lnTo>
                    <a:pt x="4200" y="10864"/>
                  </a:lnTo>
                  <a:lnTo>
                    <a:pt x="4232" y="10963"/>
                  </a:lnTo>
                  <a:lnTo>
                    <a:pt x="4270" y="11064"/>
                  </a:lnTo>
                  <a:lnTo>
                    <a:pt x="4314" y="11165"/>
                  </a:lnTo>
                  <a:lnTo>
                    <a:pt x="4364" y="11266"/>
                  </a:lnTo>
                  <a:lnTo>
                    <a:pt x="4420" y="11368"/>
                  </a:lnTo>
                  <a:lnTo>
                    <a:pt x="4481" y="11467"/>
                  </a:lnTo>
                  <a:lnTo>
                    <a:pt x="4544" y="11559"/>
                  </a:lnTo>
                  <a:lnTo>
                    <a:pt x="4605" y="11645"/>
                  </a:lnTo>
                  <a:lnTo>
                    <a:pt x="4669" y="11724"/>
                  </a:lnTo>
                  <a:lnTo>
                    <a:pt x="4734" y="11798"/>
                  </a:lnTo>
                  <a:lnTo>
                    <a:pt x="4798" y="11864"/>
                  </a:lnTo>
                  <a:lnTo>
                    <a:pt x="4864" y="11926"/>
                  </a:lnTo>
                  <a:lnTo>
                    <a:pt x="4930" y="11982"/>
                  </a:lnTo>
                  <a:lnTo>
                    <a:pt x="4996" y="12031"/>
                  </a:lnTo>
                  <a:lnTo>
                    <a:pt x="5061" y="12075"/>
                  </a:lnTo>
                  <a:lnTo>
                    <a:pt x="5127" y="12115"/>
                  </a:lnTo>
                  <a:lnTo>
                    <a:pt x="5192" y="12149"/>
                  </a:lnTo>
                  <a:lnTo>
                    <a:pt x="5256" y="12179"/>
                  </a:lnTo>
                  <a:lnTo>
                    <a:pt x="5321" y="12203"/>
                  </a:lnTo>
                  <a:lnTo>
                    <a:pt x="5385" y="12223"/>
                  </a:lnTo>
                  <a:lnTo>
                    <a:pt x="5448" y="12238"/>
                  </a:lnTo>
                  <a:lnTo>
                    <a:pt x="5510" y="12249"/>
                  </a:lnTo>
                  <a:lnTo>
                    <a:pt x="5571" y="12255"/>
                  </a:lnTo>
                  <a:lnTo>
                    <a:pt x="5630" y="12258"/>
                  </a:lnTo>
                  <a:lnTo>
                    <a:pt x="5689" y="12256"/>
                  </a:lnTo>
                  <a:lnTo>
                    <a:pt x="5746" y="12251"/>
                  </a:lnTo>
                  <a:lnTo>
                    <a:pt x="5801" y="12242"/>
                  </a:lnTo>
                  <a:lnTo>
                    <a:pt x="5855" y="12230"/>
                  </a:lnTo>
                  <a:lnTo>
                    <a:pt x="5907" y="12215"/>
                  </a:lnTo>
                  <a:lnTo>
                    <a:pt x="5957" y="12196"/>
                  </a:lnTo>
                  <a:lnTo>
                    <a:pt x="6004" y="12173"/>
                  </a:lnTo>
                  <a:lnTo>
                    <a:pt x="6049" y="12149"/>
                  </a:lnTo>
                  <a:lnTo>
                    <a:pt x="6091" y="12122"/>
                  </a:lnTo>
                  <a:lnTo>
                    <a:pt x="6131" y="12092"/>
                  </a:lnTo>
                  <a:lnTo>
                    <a:pt x="6169" y="12059"/>
                  </a:lnTo>
                  <a:lnTo>
                    <a:pt x="6203" y="12024"/>
                  </a:lnTo>
                  <a:lnTo>
                    <a:pt x="6236" y="11988"/>
                  </a:lnTo>
                  <a:lnTo>
                    <a:pt x="6292" y="11913"/>
                  </a:lnTo>
                  <a:lnTo>
                    <a:pt x="6346" y="11843"/>
                  </a:lnTo>
                  <a:lnTo>
                    <a:pt x="6393" y="11776"/>
                  </a:lnTo>
                  <a:lnTo>
                    <a:pt x="6437" y="11714"/>
                  </a:lnTo>
                  <a:lnTo>
                    <a:pt x="6456" y="11684"/>
                  </a:lnTo>
                  <a:lnTo>
                    <a:pt x="6475" y="11654"/>
                  </a:lnTo>
                  <a:lnTo>
                    <a:pt x="6492" y="11626"/>
                  </a:lnTo>
                  <a:lnTo>
                    <a:pt x="6508" y="11599"/>
                  </a:lnTo>
                  <a:lnTo>
                    <a:pt x="6524" y="11572"/>
                  </a:lnTo>
                  <a:lnTo>
                    <a:pt x="6538" y="11546"/>
                  </a:lnTo>
                  <a:lnTo>
                    <a:pt x="6551" y="11521"/>
                  </a:lnTo>
                  <a:lnTo>
                    <a:pt x="6563" y="11497"/>
                  </a:lnTo>
                  <a:lnTo>
                    <a:pt x="6574" y="11473"/>
                  </a:lnTo>
                  <a:lnTo>
                    <a:pt x="6584" y="11450"/>
                  </a:lnTo>
                  <a:lnTo>
                    <a:pt x="6593" y="11428"/>
                  </a:lnTo>
                  <a:lnTo>
                    <a:pt x="6600" y="11407"/>
                  </a:lnTo>
                  <a:lnTo>
                    <a:pt x="6607" y="11386"/>
                  </a:lnTo>
                  <a:lnTo>
                    <a:pt x="6614" y="11365"/>
                  </a:lnTo>
                  <a:lnTo>
                    <a:pt x="6619" y="11346"/>
                  </a:lnTo>
                  <a:lnTo>
                    <a:pt x="6623" y="11327"/>
                  </a:lnTo>
                  <a:lnTo>
                    <a:pt x="6625" y="11309"/>
                  </a:lnTo>
                  <a:lnTo>
                    <a:pt x="6627" y="11292"/>
                  </a:lnTo>
                  <a:lnTo>
                    <a:pt x="6628" y="11274"/>
                  </a:lnTo>
                  <a:lnTo>
                    <a:pt x="6629" y="11258"/>
                  </a:lnTo>
                  <a:lnTo>
                    <a:pt x="6628" y="11242"/>
                  </a:lnTo>
                  <a:lnTo>
                    <a:pt x="6626" y="11227"/>
                  </a:lnTo>
                  <a:lnTo>
                    <a:pt x="6623" y="11212"/>
                  </a:lnTo>
                  <a:lnTo>
                    <a:pt x="6620" y="11198"/>
                  </a:lnTo>
                  <a:lnTo>
                    <a:pt x="6613" y="11170"/>
                  </a:lnTo>
                  <a:lnTo>
                    <a:pt x="6606" y="11142"/>
                  </a:lnTo>
                  <a:lnTo>
                    <a:pt x="6601" y="11115"/>
                  </a:lnTo>
                  <a:lnTo>
                    <a:pt x="6598" y="11089"/>
                  </a:lnTo>
                  <a:lnTo>
                    <a:pt x="6595" y="11062"/>
                  </a:lnTo>
                  <a:lnTo>
                    <a:pt x="6594" y="11038"/>
                  </a:lnTo>
                  <a:lnTo>
                    <a:pt x="6593" y="11015"/>
                  </a:lnTo>
                  <a:lnTo>
                    <a:pt x="6592" y="10993"/>
                  </a:lnTo>
                  <a:lnTo>
                    <a:pt x="6593" y="10954"/>
                  </a:lnTo>
                  <a:lnTo>
                    <a:pt x="6595" y="10925"/>
                  </a:lnTo>
                  <a:lnTo>
                    <a:pt x="6597" y="10906"/>
                  </a:lnTo>
                  <a:lnTo>
                    <a:pt x="6598" y="10899"/>
                  </a:lnTo>
                  <a:lnTo>
                    <a:pt x="7004" y="11176"/>
                  </a:lnTo>
                  <a:lnTo>
                    <a:pt x="7005" y="11190"/>
                  </a:lnTo>
                  <a:lnTo>
                    <a:pt x="7008" y="11226"/>
                  </a:lnTo>
                  <a:lnTo>
                    <a:pt x="7011" y="11286"/>
                  </a:lnTo>
                  <a:lnTo>
                    <a:pt x="7015" y="11363"/>
                  </a:lnTo>
                  <a:lnTo>
                    <a:pt x="7018" y="11457"/>
                  </a:lnTo>
                  <a:lnTo>
                    <a:pt x="7020" y="11567"/>
                  </a:lnTo>
                  <a:lnTo>
                    <a:pt x="7019" y="11626"/>
                  </a:lnTo>
                  <a:lnTo>
                    <a:pt x="7018" y="11689"/>
                  </a:lnTo>
                  <a:lnTo>
                    <a:pt x="7017" y="11753"/>
                  </a:lnTo>
                  <a:lnTo>
                    <a:pt x="7015" y="11819"/>
                  </a:lnTo>
                  <a:lnTo>
                    <a:pt x="7011" y="11888"/>
                  </a:lnTo>
                  <a:lnTo>
                    <a:pt x="7006" y="11957"/>
                  </a:lnTo>
                  <a:lnTo>
                    <a:pt x="7001" y="12029"/>
                  </a:lnTo>
                  <a:lnTo>
                    <a:pt x="6994" y="12101"/>
                  </a:lnTo>
                  <a:lnTo>
                    <a:pt x="6984" y="12173"/>
                  </a:lnTo>
                  <a:lnTo>
                    <a:pt x="6974" y="12246"/>
                  </a:lnTo>
                  <a:lnTo>
                    <a:pt x="6963" y="12319"/>
                  </a:lnTo>
                  <a:lnTo>
                    <a:pt x="6949" y="12392"/>
                  </a:lnTo>
                  <a:lnTo>
                    <a:pt x="6934" y="12463"/>
                  </a:lnTo>
                  <a:lnTo>
                    <a:pt x="6917" y="12535"/>
                  </a:lnTo>
                  <a:lnTo>
                    <a:pt x="6898" y="12605"/>
                  </a:lnTo>
                  <a:lnTo>
                    <a:pt x="6877" y="12674"/>
                  </a:lnTo>
                  <a:lnTo>
                    <a:pt x="6853" y="12740"/>
                  </a:lnTo>
                  <a:lnTo>
                    <a:pt x="6828" y="12805"/>
                  </a:lnTo>
                  <a:lnTo>
                    <a:pt x="6799" y="12866"/>
                  </a:lnTo>
                  <a:lnTo>
                    <a:pt x="6769" y="12926"/>
                  </a:lnTo>
                  <a:lnTo>
                    <a:pt x="6735" y="12985"/>
                  </a:lnTo>
                  <a:lnTo>
                    <a:pt x="6695" y="13042"/>
                  </a:lnTo>
                  <a:lnTo>
                    <a:pt x="6653" y="13100"/>
                  </a:lnTo>
                  <a:lnTo>
                    <a:pt x="6605" y="13157"/>
                  </a:lnTo>
                  <a:lnTo>
                    <a:pt x="6555" y="13215"/>
                  </a:lnTo>
                  <a:lnTo>
                    <a:pt x="6500" y="13271"/>
                  </a:lnTo>
                  <a:lnTo>
                    <a:pt x="6443" y="13325"/>
                  </a:lnTo>
                  <a:lnTo>
                    <a:pt x="6381" y="13379"/>
                  </a:lnTo>
                  <a:lnTo>
                    <a:pt x="6317" y="13431"/>
                  </a:lnTo>
                  <a:lnTo>
                    <a:pt x="6251" y="13481"/>
                  </a:lnTo>
                  <a:lnTo>
                    <a:pt x="6181" y="13529"/>
                  </a:lnTo>
                  <a:lnTo>
                    <a:pt x="6109" y="13575"/>
                  </a:lnTo>
                  <a:lnTo>
                    <a:pt x="6034" y="13618"/>
                  </a:lnTo>
                  <a:lnTo>
                    <a:pt x="5959" y="13659"/>
                  </a:lnTo>
                  <a:lnTo>
                    <a:pt x="5880" y="13697"/>
                  </a:lnTo>
                  <a:lnTo>
                    <a:pt x="5800" y="13731"/>
                  </a:lnTo>
                  <a:lnTo>
                    <a:pt x="5719" y="13762"/>
                  </a:lnTo>
                  <a:lnTo>
                    <a:pt x="5636" y="13791"/>
                  </a:lnTo>
                  <a:lnTo>
                    <a:pt x="5552" y="13814"/>
                  </a:lnTo>
                  <a:lnTo>
                    <a:pt x="5468" y="13834"/>
                  </a:lnTo>
                  <a:lnTo>
                    <a:pt x="5384" y="13849"/>
                  </a:lnTo>
                  <a:lnTo>
                    <a:pt x="5299" y="13860"/>
                  </a:lnTo>
                  <a:lnTo>
                    <a:pt x="5213" y="13867"/>
                  </a:lnTo>
                  <a:lnTo>
                    <a:pt x="5127" y="13869"/>
                  </a:lnTo>
                  <a:lnTo>
                    <a:pt x="5041" y="13864"/>
                  </a:lnTo>
                  <a:lnTo>
                    <a:pt x="4956" y="13855"/>
                  </a:lnTo>
                  <a:lnTo>
                    <a:pt x="4871" y="13840"/>
                  </a:lnTo>
                  <a:lnTo>
                    <a:pt x="4787" y="13819"/>
                  </a:lnTo>
                  <a:lnTo>
                    <a:pt x="4704" y="13793"/>
                  </a:lnTo>
                  <a:lnTo>
                    <a:pt x="4623" y="13759"/>
                  </a:lnTo>
                  <a:lnTo>
                    <a:pt x="4543" y="13719"/>
                  </a:lnTo>
                  <a:lnTo>
                    <a:pt x="4464" y="13673"/>
                  </a:lnTo>
                  <a:lnTo>
                    <a:pt x="4386" y="13621"/>
                  </a:lnTo>
                  <a:lnTo>
                    <a:pt x="4308" y="13566"/>
                  </a:lnTo>
                  <a:lnTo>
                    <a:pt x="4231" y="13508"/>
                  </a:lnTo>
                  <a:lnTo>
                    <a:pt x="4156" y="13447"/>
                  </a:lnTo>
                  <a:lnTo>
                    <a:pt x="4080" y="13383"/>
                  </a:lnTo>
                  <a:lnTo>
                    <a:pt x="4005" y="13316"/>
                  </a:lnTo>
                  <a:lnTo>
                    <a:pt x="3932" y="13247"/>
                  </a:lnTo>
                  <a:lnTo>
                    <a:pt x="3860" y="13175"/>
                  </a:lnTo>
                  <a:lnTo>
                    <a:pt x="3788" y="13101"/>
                  </a:lnTo>
                  <a:lnTo>
                    <a:pt x="3718" y="13024"/>
                  </a:lnTo>
                  <a:lnTo>
                    <a:pt x="3649" y="12945"/>
                  </a:lnTo>
                  <a:lnTo>
                    <a:pt x="3582" y="12864"/>
                  </a:lnTo>
                  <a:lnTo>
                    <a:pt x="3516" y="12782"/>
                  </a:lnTo>
                  <a:lnTo>
                    <a:pt x="3452" y="12698"/>
                  </a:lnTo>
                  <a:lnTo>
                    <a:pt x="3390" y="12611"/>
                  </a:lnTo>
                  <a:lnTo>
                    <a:pt x="3330" y="12523"/>
                  </a:lnTo>
                  <a:lnTo>
                    <a:pt x="3271" y="12434"/>
                  </a:lnTo>
                  <a:lnTo>
                    <a:pt x="3215" y="12343"/>
                  </a:lnTo>
                  <a:lnTo>
                    <a:pt x="3160" y="12252"/>
                  </a:lnTo>
                  <a:lnTo>
                    <a:pt x="3108" y="12159"/>
                  </a:lnTo>
                  <a:lnTo>
                    <a:pt x="3058" y="12065"/>
                  </a:lnTo>
                  <a:lnTo>
                    <a:pt x="3011" y="11970"/>
                  </a:lnTo>
                  <a:lnTo>
                    <a:pt x="2966" y="11875"/>
                  </a:lnTo>
                  <a:lnTo>
                    <a:pt x="2924" y="11780"/>
                  </a:lnTo>
                  <a:lnTo>
                    <a:pt x="2884" y="11684"/>
                  </a:lnTo>
                  <a:lnTo>
                    <a:pt x="2848" y="11587"/>
                  </a:lnTo>
                  <a:lnTo>
                    <a:pt x="2814" y="11490"/>
                  </a:lnTo>
                  <a:lnTo>
                    <a:pt x="2783" y="11393"/>
                  </a:lnTo>
                  <a:lnTo>
                    <a:pt x="2755" y="11296"/>
                  </a:lnTo>
                  <a:lnTo>
                    <a:pt x="2731" y="11199"/>
                  </a:lnTo>
                  <a:lnTo>
                    <a:pt x="2709" y="11102"/>
                  </a:lnTo>
                  <a:lnTo>
                    <a:pt x="2692" y="11006"/>
                  </a:lnTo>
                  <a:lnTo>
                    <a:pt x="2677" y="10910"/>
                  </a:lnTo>
                  <a:lnTo>
                    <a:pt x="2663" y="10815"/>
                  </a:lnTo>
                  <a:lnTo>
                    <a:pt x="2651" y="10721"/>
                  </a:lnTo>
                  <a:lnTo>
                    <a:pt x="2641" y="10627"/>
                  </a:lnTo>
                  <a:lnTo>
                    <a:pt x="2631" y="10535"/>
                  </a:lnTo>
                  <a:lnTo>
                    <a:pt x="2624" y="10443"/>
                  </a:lnTo>
                  <a:lnTo>
                    <a:pt x="2617" y="10353"/>
                  </a:lnTo>
                  <a:lnTo>
                    <a:pt x="2611" y="10263"/>
                  </a:lnTo>
                  <a:lnTo>
                    <a:pt x="2607" y="10176"/>
                  </a:lnTo>
                  <a:lnTo>
                    <a:pt x="2604" y="10091"/>
                  </a:lnTo>
                  <a:lnTo>
                    <a:pt x="2602" y="10006"/>
                  </a:lnTo>
                  <a:lnTo>
                    <a:pt x="2601" y="9924"/>
                  </a:lnTo>
                  <a:lnTo>
                    <a:pt x="2601" y="9843"/>
                  </a:lnTo>
                  <a:lnTo>
                    <a:pt x="2602" y="9764"/>
                  </a:lnTo>
                  <a:lnTo>
                    <a:pt x="2604" y="9687"/>
                  </a:lnTo>
                  <a:lnTo>
                    <a:pt x="2606" y="9614"/>
                  </a:lnTo>
                  <a:lnTo>
                    <a:pt x="2609" y="9542"/>
                  </a:lnTo>
                  <a:lnTo>
                    <a:pt x="2613" y="9472"/>
                  </a:lnTo>
                  <a:lnTo>
                    <a:pt x="2619" y="9406"/>
                  </a:lnTo>
                  <a:lnTo>
                    <a:pt x="2624" y="9342"/>
                  </a:lnTo>
                  <a:lnTo>
                    <a:pt x="2630" y="9280"/>
                  </a:lnTo>
                  <a:lnTo>
                    <a:pt x="2636" y="9223"/>
                  </a:lnTo>
                  <a:lnTo>
                    <a:pt x="2643" y="9167"/>
                  </a:lnTo>
                  <a:lnTo>
                    <a:pt x="2650" y="9116"/>
                  </a:lnTo>
                  <a:lnTo>
                    <a:pt x="2657" y="9067"/>
                  </a:lnTo>
                  <a:lnTo>
                    <a:pt x="2665" y="9022"/>
                  </a:lnTo>
                  <a:lnTo>
                    <a:pt x="2673" y="8980"/>
                  </a:lnTo>
                  <a:lnTo>
                    <a:pt x="2681" y="8942"/>
                  </a:lnTo>
                  <a:lnTo>
                    <a:pt x="2689" y="8909"/>
                  </a:lnTo>
                  <a:lnTo>
                    <a:pt x="2697" y="8878"/>
                  </a:lnTo>
                  <a:lnTo>
                    <a:pt x="2705" y="8852"/>
                  </a:lnTo>
                  <a:lnTo>
                    <a:pt x="2714" y="8830"/>
                  </a:lnTo>
                  <a:lnTo>
                    <a:pt x="2730" y="8790"/>
                  </a:lnTo>
                  <a:lnTo>
                    <a:pt x="2746" y="8752"/>
                  </a:lnTo>
                  <a:lnTo>
                    <a:pt x="2763" y="8715"/>
                  </a:lnTo>
                  <a:lnTo>
                    <a:pt x="2779" y="8679"/>
                  </a:lnTo>
                  <a:lnTo>
                    <a:pt x="2812" y="8615"/>
                  </a:lnTo>
                  <a:lnTo>
                    <a:pt x="2842" y="8557"/>
                  </a:lnTo>
                  <a:lnTo>
                    <a:pt x="2867" y="8511"/>
                  </a:lnTo>
                  <a:lnTo>
                    <a:pt x="2887" y="8475"/>
                  </a:lnTo>
                  <a:lnTo>
                    <a:pt x="2900" y="8453"/>
                  </a:lnTo>
                  <a:lnTo>
                    <a:pt x="2906" y="8446"/>
                  </a:lnTo>
                  <a:close/>
                  <a:moveTo>
                    <a:pt x="2372" y="8211"/>
                  </a:moveTo>
                  <a:lnTo>
                    <a:pt x="2368" y="8217"/>
                  </a:lnTo>
                  <a:lnTo>
                    <a:pt x="2356" y="8233"/>
                  </a:lnTo>
                  <a:lnTo>
                    <a:pt x="2338" y="8260"/>
                  </a:lnTo>
                  <a:lnTo>
                    <a:pt x="2314" y="8298"/>
                  </a:lnTo>
                  <a:lnTo>
                    <a:pt x="2300" y="8322"/>
                  </a:lnTo>
                  <a:lnTo>
                    <a:pt x="2286" y="8348"/>
                  </a:lnTo>
                  <a:lnTo>
                    <a:pt x="2270" y="8376"/>
                  </a:lnTo>
                  <a:lnTo>
                    <a:pt x="2254" y="8408"/>
                  </a:lnTo>
                  <a:lnTo>
                    <a:pt x="2237" y="8442"/>
                  </a:lnTo>
                  <a:lnTo>
                    <a:pt x="2219" y="8478"/>
                  </a:lnTo>
                  <a:lnTo>
                    <a:pt x="2201" y="8519"/>
                  </a:lnTo>
                  <a:lnTo>
                    <a:pt x="2183" y="8560"/>
                  </a:lnTo>
                  <a:lnTo>
                    <a:pt x="2164" y="8606"/>
                  </a:lnTo>
                  <a:lnTo>
                    <a:pt x="2146" y="8653"/>
                  </a:lnTo>
                  <a:lnTo>
                    <a:pt x="2126" y="8703"/>
                  </a:lnTo>
                  <a:lnTo>
                    <a:pt x="2108" y="8756"/>
                  </a:lnTo>
                  <a:lnTo>
                    <a:pt x="2090" y="8812"/>
                  </a:lnTo>
                  <a:lnTo>
                    <a:pt x="2072" y="8869"/>
                  </a:lnTo>
                  <a:lnTo>
                    <a:pt x="2055" y="8931"/>
                  </a:lnTo>
                  <a:lnTo>
                    <a:pt x="2038" y="8993"/>
                  </a:lnTo>
                  <a:lnTo>
                    <a:pt x="2023" y="9060"/>
                  </a:lnTo>
                  <a:lnTo>
                    <a:pt x="2008" y="9129"/>
                  </a:lnTo>
                  <a:lnTo>
                    <a:pt x="1994" y="9201"/>
                  </a:lnTo>
                  <a:lnTo>
                    <a:pt x="1982" y="9274"/>
                  </a:lnTo>
                  <a:lnTo>
                    <a:pt x="1970" y="9352"/>
                  </a:lnTo>
                  <a:lnTo>
                    <a:pt x="1961" y="9431"/>
                  </a:lnTo>
                  <a:lnTo>
                    <a:pt x="1952" y="9513"/>
                  </a:lnTo>
                  <a:lnTo>
                    <a:pt x="1945" y="9598"/>
                  </a:lnTo>
                  <a:lnTo>
                    <a:pt x="1940" y="9684"/>
                  </a:lnTo>
                  <a:lnTo>
                    <a:pt x="1939" y="9772"/>
                  </a:lnTo>
                  <a:lnTo>
                    <a:pt x="1940" y="9862"/>
                  </a:lnTo>
                  <a:lnTo>
                    <a:pt x="1944" y="9952"/>
                  </a:lnTo>
                  <a:lnTo>
                    <a:pt x="1951" y="10042"/>
                  </a:lnTo>
                  <a:lnTo>
                    <a:pt x="1959" y="10133"/>
                  </a:lnTo>
                  <a:lnTo>
                    <a:pt x="1969" y="10224"/>
                  </a:lnTo>
                  <a:lnTo>
                    <a:pt x="1981" y="10315"/>
                  </a:lnTo>
                  <a:lnTo>
                    <a:pt x="1995" y="10405"/>
                  </a:lnTo>
                  <a:lnTo>
                    <a:pt x="2010" y="10495"/>
                  </a:lnTo>
                  <a:lnTo>
                    <a:pt x="2027" y="10582"/>
                  </a:lnTo>
                  <a:lnTo>
                    <a:pt x="2046" y="10669"/>
                  </a:lnTo>
                  <a:lnTo>
                    <a:pt x="2064" y="10754"/>
                  </a:lnTo>
                  <a:lnTo>
                    <a:pt x="2083" y="10838"/>
                  </a:lnTo>
                  <a:lnTo>
                    <a:pt x="2103" y="10919"/>
                  </a:lnTo>
                  <a:lnTo>
                    <a:pt x="2123" y="10998"/>
                  </a:lnTo>
                  <a:lnTo>
                    <a:pt x="2145" y="11074"/>
                  </a:lnTo>
                  <a:lnTo>
                    <a:pt x="2165" y="11147"/>
                  </a:lnTo>
                  <a:lnTo>
                    <a:pt x="2185" y="11217"/>
                  </a:lnTo>
                  <a:lnTo>
                    <a:pt x="2205" y="11284"/>
                  </a:lnTo>
                  <a:lnTo>
                    <a:pt x="2224" y="11346"/>
                  </a:lnTo>
                  <a:lnTo>
                    <a:pt x="2244" y="11405"/>
                  </a:lnTo>
                  <a:lnTo>
                    <a:pt x="2261" y="11459"/>
                  </a:lnTo>
                  <a:lnTo>
                    <a:pt x="2278" y="11509"/>
                  </a:lnTo>
                  <a:lnTo>
                    <a:pt x="2307" y="11594"/>
                  </a:lnTo>
                  <a:lnTo>
                    <a:pt x="2331" y="11656"/>
                  </a:lnTo>
                  <a:lnTo>
                    <a:pt x="2346" y="11697"/>
                  </a:lnTo>
                  <a:lnTo>
                    <a:pt x="2351" y="11710"/>
                  </a:lnTo>
                  <a:lnTo>
                    <a:pt x="2335" y="11704"/>
                  </a:lnTo>
                  <a:lnTo>
                    <a:pt x="2288" y="11686"/>
                  </a:lnTo>
                  <a:lnTo>
                    <a:pt x="2255" y="11672"/>
                  </a:lnTo>
                  <a:lnTo>
                    <a:pt x="2215" y="11656"/>
                  </a:lnTo>
                  <a:lnTo>
                    <a:pt x="2170" y="11637"/>
                  </a:lnTo>
                  <a:lnTo>
                    <a:pt x="2119" y="11615"/>
                  </a:lnTo>
                  <a:lnTo>
                    <a:pt x="2064" y="11591"/>
                  </a:lnTo>
                  <a:lnTo>
                    <a:pt x="2003" y="11562"/>
                  </a:lnTo>
                  <a:lnTo>
                    <a:pt x="1938" y="11532"/>
                  </a:lnTo>
                  <a:lnTo>
                    <a:pt x="1871" y="11499"/>
                  </a:lnTo>
                  <a:lnTo>
                    <a:pt x="1800" y="11462"/>
                  </a:lnTo>
                  <a:lnTo>
                    <a:pt x="1726" y="11423"/>
                  </a:lnTo>
                  <a:lnTo>
                    <a:pt x="1649" y="11382"/>
                  </a:lnTo>
                  <a:lnTo>
                    <a:pt x="1572" y="11336"/>
                  </a:lnTo>
                  <a:lnTo>
                    <a:pt x="1492" y="11290"/>
                  </a:lnTo>
                  <a:lnTo>
                    <a:pt x="1411" y="11239"/>
                  </a:lnTo>
                  <a:lnTo>
                    <a:pt x="1329" y="11187"/>
                  </a:lnTo>
                  <a:lnTo>
                    <a:pt x="1248" y="11131"/>
                  </a:lnTo>
                  <a:lnTo>
                    <a:pt x="1166" y="11072"/>
                  </a:lnTo>
                  <a:lnTo>
                    <a:pt x="1085" y="11012"/>
                  </a:lnTo>
                  <a:lnTo>
                    <a:pt x="1006" y="10948"/>
                  </a:lnTo>
                  <a:lnTo>
                    <a:pt x="928" y="10881"/>
                  </a:lnTo>
                  <a:lnTo>
                    <a:pt x="851" y="10813"/>
                  </a:lnTo>
                  <a:lnTo>
                    <a:pt x="777" y="10742"/>
                  </a:lnTo>
                  <a:lnTo>
                    <a:pt x="706" y="10667"/>
                  </a:lnTo>
                  <a:lnTo>
                    <a:pt x="639" y="10591"/>
                  </a:lnTo>
                  <a:lnTo>
                    <a:pt x="574" y="10512"/>
                  </a:lnTo>
                  <a:lnTo>
                    <a:pt x="514" y="10430"/>
                  </a:lnTo>
                  <a:lnTo>
                    <a:pt x="459" y="10346"/>
                  </a:lnTo>
                  <a:lnTo>
                    <a:pt x="408" y="10259"/>
                  </a:lnTo>
                  <a:lnTo>
                    <a:pt x="361" y="10171"/>
                  </a:lnTo>
                  <a:lnTo>
                    <a:pt x="316" y="10082"/>
                  </a:lnTo>
                  <a:lnTo>
                    <a:pt x="273" y="9994"/>
                  </a:lnTo>
                  <a:lnTo>
                    <a:pt x="232" y="9905"/>
                  </a:lnTo>
                  <a:lnTo>
                    <a:pt x="195" y="9817"/>
                  </a:lnTo>
                  <a:lnTo>
                    <a:pt x="160" y="9728"/>
                  </a:lnTo>
                  <a:lnTo>
                    <a:pt x="128" y="9641"/>
                  </a:lnTo>
                  <a:lnTo>
                    <a:pt x="99" y="9554"/>
                  </a:lnTo>
                  <a:lnTo>
                    <a:pt x="74" y="9468"/>
                  </a:lnTo>
                  <a:lnTo>
                    <a:pt x="52" y="9383"/>
                  </a:lnTo>
                  <a:lnTo>
                    <a:pt x="33" y="9300"/>
                  </a:lnTo>
                  <a:lnTo>
                    <a:pt x="18" y="9218"/>
                  </a:lnTo>
                  <a:lnTo>
                    <a:pt x="8" y="9137"/>
                  </a:lnTo>
                  <a:lnTo>
                    <a:pt x="2" y="9058"/>
                  </a:lnTo>
                  <a:lnTo>
                    <a:pt x="0" y="8981"/>
                  </a:lnTo>
                  <a:lnTo>
                    <a:pt x="3" y="8907"/>
                  </a:lnTo>
                  <a:lnTo>
                    <a:pt x="10" y="8835"/>
                  </a:lnTo>
                  <a:lnTo>
                    <a:pt x="22" y="8765"/>
                  </a:lnTo>
                  <a:lnTo>
                    <a:pt x="39" y="8698"/>
                  </a:lnTo>
                  <a:lnTo>
                    <a:pt x="63" y="8633"/>
                  </a:lnTo>
                  <a:lnTo>
                    <a:pt x="91" y="8572"/>
                  </a:lnTo>
                  <a:lnTo>
                    <a:pt x="124" y="8514"/>
                  </a:lnTo>
                  <a:lnTo>
                    <a:pt x="165" y="8459"/>
                  </a:lnTo>
                  <a:lnTo>
                    <a:pt x="210" y="8408"/>
                  </a:lnTo>
                  <a:lnTo>
                    <a:pt x="262" y="8360"/>
                  </a:lnTo>
                  <a:lnTo>
                    <a:pt x="320" y="8317"/>
                  </a:lnTo>
                  <a:lnTo>
                    <a:pt x="385" y="8277"/>
                  </a:lnTo>
                  <a:lnTo>
                    <a:pt x="457" y="8242"/>
                  </a:lnTo>
                  <a:lnTo>
                    <a:pt x="535" y="8212"/>
                  </a:lnTo>
                  <a:lnTo>
                    <a:pt x="621" y="8185"/>
                  </a:lnTo>
                  <a:lnTo>
                    <a:pt x="714" y="8163"/>
                  </a:lnTo>
                  <a:lnTo>
                    <a:pt x="814" y="8147"/>
                  </a:lnTo>
                  <a:lnTo>
                    <a:pt x="916" y="8134"/>
                  </a:lnTo>
                  <a:lnTo>
                    <a:pt x="1014" y="8123"/>
                  </a:lnTo>
                  <a:lnTo>
                    <a:pt x="1109" y="8114"/>
                  </a:lnTo>
                  <a:lnTo>
                    <a:pt x="1200" y="8107"/>
                  </a:lnTo>
                  <a:lnTo>
                    <a:pt x="1287" y="8102"/>
                  </a:lnTo>
                  <a:lnTo>
                    <a:pt x="1369" y="8097"/>
                  </a:lnTo>
                  <a:lnTo>
                    <a:pt x="1449" y="8095"/>
                  </a:lnTo>
                  <a:lnTo>
                    <a:pt x="1525" y="8093"/>
                  </a:lnTo>
                  <a:lnTo>
                    <a:pt x="1598" y="8094"/>
                  </a:lnTo>
                  <a:lnTo>
                    <a:pt x="1667" y="8095"/>
                  </a:lnTo>
                  <a:lnTo>
                    <a:pt x="1732" y="8098"/>
                  </a:lnTo>
                  <a:lnTo>
                    <a:pt x="1795" y="8102"/>
                  </a:lnTo>
                  <a:lnTo>
                    <a:pt x="1852" y="8106"/>
                  </a:lnTo>
                  <a:lnTo>
                    <a:pt x="1908" y="8111"/>
                  </a:lnTo>
                  <a:lnTo>
                    <a:pt x="1961" y="8117"/>
                  </a:lnTo>
                  <a:lnTo>
                    <a:pt x="2009" y="8123"/>
                  </a:lnTo>
                  <a:lnTo>
                    <a:pt x="2055" y="8130"/>
                  </a:lnTo>
                  <a:lnTo>
                    <a:pt x="2096" y="8137"/>
                  </a:lnTo>
                  <a:lnTo>
                    <a:pt x="2135" y="8144"/>
                  </a:lnTo>
                  <a:lnTo>
                    <a:pt x="2172" y="8151"/>
                  </a:lnTo>
                  <a:lnTo>
                    <a:pt x="2204" y="8159"/>
                  </a:lnTo>
                  <a:lnTo>
                    <a:pt x="2233" y="8166"/>
                  </a:lnTo>
                  <a:lnTo>
                    <a:pt x="2261" y="8173"/>
                  </a:lnTo>
                  <a:lnTo>
                    <a:pt x="2284" y="8180"/>
                  </a:lnTo>
                  <a:lnTo>
                    <a:pt x="2323" y="8192"/>
                  </a:lnTo>
                  <a:lnTo>
                    <a:pt x="2351" y="8203"/>
                  </a:lnTo>
                  <a:lnTo>
                    <a:pt x="2367" y="8209"/>
                  </a:lnTo>
                  <a:lnTo>
                    <a:pt x="2372" y="8211"/>
                  </a:lnTo>
                  <a:close/>
                  <a:moveTo>
                    <a:pt x="11913" y="11560"/>
                  </a:moveTo>
                  <a:lnTo>
                    <a:pt x="13685" y="11069"/>
                  </a:lnTo>
                  <a:lnTo>
                    <a:pt x="13682" y="11077"/>
                  </a:lnTo>
                  <a:lnTo>
                    <a:pt x="13676" y="11099"/>
                  </a:lnTo>
                  <a:lnTo>
                    <a:pt x="13666" y="11133"/>
                  </a:lnTo>
                  <a:lnTo>
                    <a:pt x="13652" y="11178"/>
                  </a:lnTo>
                  <a:lnTo>
                    <a:pt x="13632" y="11234"/>
                  </a:lnTo>
                  <a:lnTo>
                    <a:pt x="13609" y="11297"/>
                  </a:lnTo>
                  <a:lnTo>
                    <a:pt x="13596" y="11332"/>
                  </a:lnTo>
                  <a:lnTo>
                    <a:pt x="13581" y="11367"/>
                  </a:lnTo>
                  <a:lnTo>
                    <a:pt x="13566" y="11405"/>
                  </a:lnTo>
                  <a:lnTo>
                    <a:pt x="13548" y="11443"/>
                  </a:lnTo>
                  <a:lnTo>
                    <a:pt x="13530" y="11483"/>
                  </a:lnTo>
                  <a:lnTo>
                    <a:pt x="13511" y="11523"/>
                  </a:lnTo>
                  <a:lnTo>
                    <a:pt x="13490" y="11564"/>
                  </a:lnTo>
                  <a:lnTo>
                    <a:pt x="13469" y="11606"/>
                  </a:lnTo>
                  <a:lnTo>
                    <a:pt x="13445" y="11647"/>
                  </a:lnTo>
                  <a:lnTo>
                    <a:pt x="13421" y="11689"/>
                  </a:lnTo>
                  <a:lnTo>
                    <a:pt x="13396" y="11730"/>
                  </a:lnTo>
                  <a:lnTo>
                    <a:pt x="13370" y="11771"/>
                  </a:lnTo>
                  <a:lnTo>
                    <a:pt x="13341" y="11813"/>
                  </a:lnTo>
                  <a:lnTo>
                    <a:pt x="13312" y="11853"/>
                  </a:lnTo>
                  <a:lnTo>
                    <a:pt x="13281" y="11893"/>
                  </a:lnTo>
                  <a:lnTo>
                    <a:pt x="13249" y="11932"/>
                  </a:lnTo>
                  <a:lnTo>
                    <a:pt x="13216" y="11969"/>
                  </a:lnTo>
                  <a:lnTo>
                    <a:pt x="13182" y="12005"/>
                  </a:lnTo>
                  <a:lnTo>
                    <a:pt x="13145" y="12040"/>
                  </a:lnTo>
                  <a:lnTo>
                    <a:pt x="13108" y="12072"/>
                  </a:lnTo>
                  <a:lnTo>
                    <a:pt x="13070" y="12104"/>
                  </a:lnTo>
                  <a:lnTo>
                    <a:pt x="13032" y="12134"/>
                  </a:lnTo>
                  <a:lnTo>
                    <a:pt x="12995" y="12163"/>
                  </a:lnTo>
                  <a:lnTo>
                    <a:pt x="12957" y="12191"/>
                  </a:lnTo>
                  <a:lnTo>
                    <a:pt x="12921" y="12218"/>
                  </a:lnTo>
                  <a:lnTo>
                    <a:pt x="12884" y="12243"/>
                  </a:lnTo>
                  <a:lnTo>
                    <a:pt x="12849" y="12267"/>
                  </a:lnTo>
                  <a:lnTo>
                    <a:pt x="12814" y="12290"/>
                  </a:lnTo>
                  <a:lnTo>
                    <a:pt x="12779" y="12312"/>
                  </a:lnTo>
                  <a:lnTo>
                    <a:pt x="12745" y="12333"/>
                  </a:lnTo>
                  <a:lnTo>
                    <a:pt x="12712" y="12352"/>
                  </a:lnTo>
                  <a:lnTo>
                    <a:pt x="12680" y="12371"/>
                  </a:lnTo>
                  <a:lnTo>
                    <a:pt x="12619" y="12405"/>
                  </a:lnTo>
                  <a:lnTo>
                    <a:pt x="12561" y="12435"/>
                  </a:lnTo>
                  <a:lnTo>
                    <a:pt x="12509" y="12461"/>
                  </a:lnTo>
                  <a:lnTo>
                    <a:pt x="12461" y="12484"/>
                  </a:lnTo>
                  <a:lnTo>
                    <a:pt x="12420" y="12502"/>
                  </a:lnTo>
                  <a:lnTo>
                    <a:pt x="12384" y="12517"/>
                  </a:lnTo>
                  <a:lnTo>
                    <a:pt x="12356" y="12528"/>
                  </a:lnTo>
                  <a:lnTo>
                    <a:pt x="12336" y="12536"/>
                  </a:lnTo>
                  <a:lnTo>
                    <a:pt x="12323" y="12540"/>
                  </a:lnTo>
                  <a:lnTo>
                    <a:pt x="12319" y="12542"/>
                  </a:lnTo>
                  <a:lnTo>
                    <a:pt x="11422" y="12734"/>
                  </a:lnTo>
                  <a:lnTo>
                    <a:pt x="11425" y="12728"/>
                  </a:lnTo>
                  <a:lnTo>
                    <a:pt x="11435" y="12710"/>
                  </a:lnTo>
                  <a:lnTo>
                    <a:pt x="11451" y="12682"/>
                  </a:lnTo>
                  <a:lnTo>
                    <a:pt x="11473" y="12644"/>
                  </a:lnTo>
                  <a:lnTo>
                    <a:pt x="11498" y="12599"/>
                  </a:lnTo>
                  <a:lnTo>
                    <a:pt x="11525" y="12547"/>
                  </a:lnTo>
                  <a:lnTo>
                    <a:pt x="11555" y="12491"/>
                  </a:lnTo>
                  <a:lnTo>
                    <a:pt x="11588" y="12430"/>
                  </a:lnTo>
                  <a:lnTo>
                    <a:pt x="11619" y="12367"/>
                  </a:lnTo>
                  <a:lnTo>
                    <a:pt x="11651" y="12303"/>
                  </a:lnTo>
                  <a:lnTo>
                    <a:pt x="11682" y="12239"/>
                  </a:lnTo>
                  <a:lnTo>
                    <a:pt x="11710" y="12176"/>
                  </a:lnTo>
                  <a:lnTo>
                    <a:pt x="11723" y="12145"/>
                  </a:lnTo>
                  <a:lnTo>
                    <a:pt x="11735" y="12116"/>
                  </a:lnTo>
                  <a:lnTo>
                    <a:pt x="11746" y="12088"/>
                  </a:lnTo>
                  <a:lnTo>
                    <a:pt x="11757" y="12060"/>
                  </a:lnTo>
                  <a:lnTo>
                    <a:pt x="11766" y="12034"/>
                  </a:lnTo>
                  <a:lnTo>
                    <a:pt x="11774" y="12010"/>
                  </a:lnTo>
                  <a:lnTo>
                    <a:pt x="11780" y="11987"/>
                  </a:lnTo>
                  <a:lnTo>
                    <a:pt x="11785" y="11965"/>
                  </a:lnTo>
                  <a:lnTo>
                    <a:pt x="11793" y="11926"/>
                  </a:lnTo>
                  <a:lnTo>
                    <a:pt x="11802" y="11888"/>
                  </a:lnTo>
                  <a:lnTo>
                    <a:pt x="11812" y="11849"/>
                  </a:lnTo>
                  <a:lnTo>
                    <a:pt x="11822" y="11813"/>
                  </a:lnTo>
                  <a:lnTo>
                    <a:pt x="11833" y="11777"/>
                  </a:lnTo>
                  <a:lnTo>
                    <a:pt x="11844" y="11744"/>
                  </a:lnTo>
                  <a:lnTo>
                    <a:pt x="11855" y="11713"/>
                  </a:lnTo>
                  <a:lnTo>
                    <a:pt x="11865" y="11684"/>
                  </a:lnTo>
                  <a:lnTo>
                    <a:pt x="11884" y="11633"/>
                  </a:lnTo>
                  <a:lnTo>
                    <a:pt x="11899" y="11594"/>
                  </a:lnTo>
                  <a:lnTo>
                    <a:pt x="11909" y="11569"/>
                  </a:lnTo>
                  <a:lnTo>
                    <a:pt x="11913" y="11560"/>
                  </a:lnTo>
                  <a:close/>
                  <a:moveTo>
                    <a:pt x="7622" y="11497"/>
                  </a:moveTo>
                  <a:lnTo>
                    <a:pt x="7633" y="11503"/>
                  </a:lnTo>
                  <a:lnTo>
                    <a:pt x="7663" y="11521"/>
                  </a:lnTo>
                  <a:lnTo>
                    <a:pt x="7710" y="11549"/>
                  </a:lnTo>
                  <a:lnTo>
                    <a:pt x="7775" y="11586"/>
                  </a:lnTo>
                  <a:lnTo>
                    <a:pt x="7812" y="11607"/>
                  </a:lnTo>
                  <a:lnTo>
                    <a:pt x="7854" y="11629"/>
                  </a:lnTo>
                  <a:lnTo>
                    <a:pt x="7899" y="11652"/>
                  </a:lnTo>
                  <a:lnTo>
                    <a:pt x="7947" y="11676"/>
                  </a:lnTo>
                  <a:lnTo>
                    <a:pt x="7998" y="11702"/>
                  </a:lnTo>
                  <a:lnTo>
                    <a:pt x="8052" y="11727"/>
                  </a:lnTo>
                  <a:lnTo>
                    <a:pt x="8108" y="11753"/>
                  </a:lnTo>
                  <a:lnTo>
                    <a:pt x="8167" y="11780"/>
                  </a:lnTo>
                  <a:lnTo>
                    <a:pt x="8227" y="11805"/>
                  </a:lnTo>
                  <a:lnTo>
                    <a:pt x="8291" y="11831"/>
                  </a:lnTo>
                  <a:lnTo>
                    <a:pt x="8356" y="11855"/>
                  </a:lnTo>
                  <a:lnTo>
                    <a:pt x="8423" y="11880"/>
                  </a:lnTo>
                  <a:lnTo>
                    <a:pt x="8491" y="11903"/>
                  </a:lnTo>
                  <a:lnTo>
                    <a:pt x="8561" y="11925"/>
                  </a:lnTo>
                  <a:lnTo>
                    <a:pt x="8632" y="11946"/>
                  </a:lnTo>
                  <a:lnTo>
                    <a:pt x="8704" y="11964"/>
                  </a:lnTo>
                  <a:lnTo>
                    <a:pt x="8775" y="11982"/>
                  </a:lnTo>
                  <a:lnTo>
                    <a:pt x="8848" y="11997"/>
                  </a:lnTo>
                  <a:lnTo>
                    <a:pt x="8922" y="12009"/>
                  </a:lnTo>
                  <a:lnTo>
                    <a:pt x="8996" y="12019"/>
                  </a:lnTo>
                  <a:lnTo>
                    <a:pt x="9068" y="12027"/>
                  </a:lnTo>
                  <a:lnTo>
                    <a:pt x="9142" y="12031"/>
                  </a:lnTo>
                  <a:lnTo>
                    <a:pt x="9215" y="12032"/>
                  </a:lnTo>
                  <a:lnTo>
                    <a:pt x="9288" y="12030"/>
                  </a:lnTo>
                  <a:lnTo>
                    <a:pt x="9360" y="12025"/>
                  </a:lnTo>
                  <a:lnTo>
                    <a:pt x="9434" y="12020"/>
                  </a:lnTo>
                  <a:lnTo>
                    <a:pt x="9510" y="12014"/>
                  </a:lnTo>
                  <a:lnTo>
                    <a:pt x="9586" y="12008"/>
                  </a:lnTo>
                  <a:lnTo>
                    <a:pt x="9663" y="12001"/>
                  </a:lnTo>
                  <a:lnTo>
                    <a:pt x="9740" y="11993"/>
                  </a:lnTo>
                  <a:lnTo>
                    <a:pt x="9817" y="11985"/>
                  </a:lnTo>
                  <a:lnTo>
                    <a:pt x="9895" y="11975"/>
                  </a:lnTo>
                  <a:lnTo>
                    <a:pt x="10049" y="11956"/>
                  </a:lnTo>
                  <a:lnTo>
                    <a:pt x="10199" y="11937"/>
                  </a:lnTo>
                  <a:lnTo>
                    <a:pt x="10345" y="11917"/>
                  </a:lnTo>
                  <a:lnTo>
                    <a:pt x="10483" y="11897"/>
                  </a:lnTo>
                  <a:lnTo>
                    <a:pt x="10612" y="11876"/>
                  </a:lnTo>
                  <a:lnTo>
                    <a:pt x="10730" y="11858"/>
                  </a:lnTo>
                  <a:lnTo>
                    <a:pt x="10836" y="11841"/>
                  </a:lnTo>
                  <a:lnTo>
                    <a:pt x="10926" y="11826"/>
                  </a:lnTo>
                  <a:lnTo>
                    <a:pt x="11000" y="11813"/>
                  </a:lnTo>
                  <a:lnTo>
                    <a:pt x="11055" y="11804"/>
                  </a:lnTo>
                  <a:lnTo>
                    <a:pt x="11090" y="11798"/>
                  </a:lnTo>
                  <a:lnTo>
                    <a:pt x="11102" y="11795"/>
                  </a:lnTo>
                  <a:lnTo>
                    <a:pt x="11100" y="11803"/>
                  </a:lnTo>
                  <a:lnTo>
                    <a:pt x="11093" y="11823"/>
                  </a:lnTo>
                  <a:lnTo>
                    <a:pt x="11082" y="11856"/>
                  </a:lnTo>
                  <a:lnTo>
                    <a:pt x="11066" y="11899"/>
                  </a:lnTo>
                  <a:lnTo>
                    <a:pt x="11048" y="11951"/>
                  </a:lnTo>
                  <a:lnTo>
                    <a:pt x="11027" y="12010"/>
                  </a:lnTo>
                  <a:lnTo>
                    <a:pt x="11004" y="12075"/>
                  </a:lnTo>
                  <a:lnTo>
                    <a:pt x="10979" y="12144"/>
                  </a:lnTo>
                  <a:lnTo>
                    <a:pt x="10952" y="12217"/>
                  </a:lnTo>
                  <a:lnTo>
                    <a:pt x="10925" y="12290"/>
                  </a:lnTo>
                  <a:lnTo>
                    <a:pt x="10897" y="12363"/>
                  </a:lnTo>
                  <a:lnTo>
                    <a:pt x="10867" y="12434"/>
                  </a:lnTo>
                  <a:lnTo>
                    <a:pt x="10839" y="12502"/>
                  </a:lnTo>
                  <a:lnTo>
                    <a:pt x="10812" y="12565"/>
                  </a:lnTo>
                  <a:lnTo>
                    <a:pt x="10799" y="12595"/>
                  </a:lnTo>
                  <a:lnTo>
                    <a:pt x="10785" y="12621"/>
                  </a:lnTo>
                  <a:lnTo>
                    <a:pt x="10772" y="12647"/>
                  </a:lnTo>
                  <a:lnTo>
                    <a:pt x="10760" y="12669"/>
                  </a:lnTo>
                  <a:lnTo>
                    <a:pt x="10747" y="12692"/>
                  </a:lnTo>
                  <a:lnTo>
                    <a:pt x="10733" y="12713"/>
                  </a:lnTo>
                  <a:lnTo>
                    <a:pt x="10716" y="12734"/>
                  </a:lnTo>
                  <a:lnTo>
                    <a:pt x="10697" y="12755"/>
                  </a:lnTo>
                  <a:lnTo>
                    <a:pt x="10678" y="12776"/>
                  </a:lnTo>
                  <a:lnTo>
                    <a:pt x="10657" y="12796"/>
                  </a:lnTo>
                  <a:lnTo>
                    <a:pt x="10635" y="12815"/>
                  </a:lnTo>
                  <a:lnTo>
                    <a:pt x="10611" y="12834"/>
                  </a:lnTo>
                  <a:lnTo>
                    <a:pt x="10585" y="12853"/>
                  </a:lnTo>
                  <a:lnTo>
                    <a:pt x="10559" y="12872"/>
                  </a:lnTo>
                  <a:lnTo>
                    <a:pt x="10531" y="12890"/>
                  </a:lnTo>
                  <a:lnTo>
                    <a:pt x="10502" y="12907"/>
                  </a:lnTo>
                  <a:lnTo>
                    <a:pt x="10473" y="12924"/>
                  </a:lnTo>
                  <a:lnTo>
                    <a:pt x="10442" y="12941"/>
                  </a:lnTo>
                  <a:lnTo>
                    <a:pt x="10410" y="12957"/>
                  </a:lnTo>
                  <a:lnTo>
                    <a:pt x="10379" y="12974"/>
                  </a:lnTo>
                  <a:lnTo>
                    <a:pt x="10346" y="12990"/>
                  </a:lnTo>
                  <a:lnTo>
                    <a:pt x="10312" y="13005"/>
                  </a:lnTo>
                  <a:lnTo>
                    <a:pt x="10278" y="13020"/>
                  </a:lnTo>
                  <a:lnTo>
                    <a:pt x="10244" y="13035"/>
                  </a:lnTo>
                  <a:lnTo>
                    <a:pt x="10174" y="13063"/>
                  </a:lnTo>
                  <a:lnTo>
                    <a:pt x="10103" y="13090"/>
                  </a:lnTo>
                  <a:lnTo>
                    <a:pt x="10031" y="13115"/>
                  </a:lnTo>
                  <a:lnTo>
                    <a:pt x="9961" y="13139"/>
                  </a:lnTo>
                  <a:lnTo>
                    <a:pt x="9890" y="13161"/>
                  </a:lnTo>
                  <a:lnTo>
                    <a:pt x="9821" y="13182"/>
                  </a:lnTo>
                  <a:lnTo>
                    <a:pt x="9725" y="13209"/>
                  </a:lnTo>
                  <a:lnTo>
                    <a:pt x="9580" y="13248"/>
                  </a:lnTo>
                  <a:lnTo>
                    <a:pt x="9393" y="13299"/>
                  </a:lnTo>
                  <a:lnTo>
                    <a:pt x="9171" y="13357"/>
                  </a:lnTo>
                  <a:lnTo>
                    <a:pt x="8923" y="13422"/>
                  </a:lnTo>
                  <a:lnTo>
                    <a:pt x="8655" y="13492"/>
                  </a:lnTo>
                  <a:lnTo>
                    <a:pt x="8377" y="13564"/>
                  </a:lnTo>
                  <a:lnTo>
                    <a:pt x="8095" y="13638"/>
                  </a:lnTo>
                  <a:lnTo>
                    <a:pt x="7817" y="13710"/>
                  </a:lnTo>
                  <a:lnTo>
                    <a:pt x="7551" y="13779"/>
                  </a:lnTo>
                  <a:lnTo>
                    <a:pt x="7305" y="13842"/>
                  </a:lnTo>
                  <a:lnTo>
                    <a:pt x="7087" y="13899"/>
                  </a:lnTo>
                  <a:lnTo>
                    <a:pt x="6903" y="13946"/>
                  </a:lnTo>
                  <a:lnTo>
                    <a:pt x="6762" y="13983"/>
                  </a:lnTo>
                  <a:lnTo>
                    <a:pt x="6672" y="14006"/>
                  </a:lnTo>
                  <a:lnTo>
                    <a:pt x="6641" y="14014"/>
                  </a:lnTo>
                  <a:lnTo>
                    <a:pt x="6649" y="14004"/>
                  </a:lnTo>
                  <a:lnTo>
                    <a:pt x="6673" y="13976"/>
                  </a:lnTo>
                  <a:lnTo>
                    <a:pt x="6711" y="13930"/>
                  </a:lnTo>
                  <a:lnTo>
                    <a:pt x="6760" y="13869"/>
                  </a:lnTo>
                  <a:lnTo>
                    <a:pt x="6820" y="13795"/>
                  </a:lnTo>
                  <a:lnTo>
                    <a:pt x="6887" y="13709"/>
                  </a:lnTo>
                  <a:lnTo>
                    <a:pt x="6960" y="13614"/>
                  </a:lnTo>
                  <a:lnTo>
                    <a:pt x="7038" y="13510"/>
                  </a:lnTo>
                  <a:lnTo>
                    <a:pt x="7078" y="13455"/>
                  </a:lnTo>
                  <a:lnTo>
                    <a:pt x="7118" y="13400"/>
                  </a:lnTo>
                  <a:lnTo>
                    <a:pt x="7158" y="13343"/>
                  </a:lnTo>
                  <a:lnTo>
                    <a:pt x="7199" y="13286"/>
                  </a:lnTo>
                  <a:lnTo>
                    <a:pt x="7238" y="13228"/>
                  </a:lnTo>
                  <a:lnTo>
                    <a:pt x="7277" y="13168"/>
                  </a:lnTo>
                  <a:lnTo>
                    <a:pt x="7315" y="13110"/>
                  </a:lnTo>
                  <a:lnTo>
                    <a:pt x="7352" y="13051"/>
                  </a:lnTo>
                  <a:lnTo>
                    <a:pt x="7388" y="12993"/>
                  </a:lnTo>
                  <a:lnTo>
                    <a:pt x="7422" y="12934"/>
                  </a:lnTo>
                  <a:lnTo>
                    <a:pt x="7454" y="12877"/>
                  </a:lnTo>
                  <a:lnTo>
                    <a:pt x="7485" y="12820"/>
                  </a:lnTo>
                  <a:lnTo>
                    <a:pt x="7512" y="12764"/>
                  </a:lnTo>
                  <a:lnTo>
                    <a:pt x="7537" y="12710"/>
                  </a:lnTo>
                  <a:lnTo>
                    <a:pt x="7560" y="12657"/>
                  </a:lnTo>
                  <a:lnTo>
                    <a:pt x="7580" y="12606"/>
                  </a:lnTo>
                  <a:lnTo>
                    <a:pt x="7597" y="12556"/>
                  </a:lnTo>
                  <a:lnTo>
                    <a:pt x="7612" y="12506"/>
                  </a:lnTo>
                  <a:lnTo>
                    <a:pt x="7625" y="12455"/>
                  </a:lnTo>
                  <a:lnTo>
                    <a:pt x="7637" y="12405"/>
                  </a:lnTo>
                  <a:lnTo>
                    <a:pt x="7646" y="12355"/>
                  </a:lnTo>
                  <a:lnTo>
                    <a:pt x="7654" y="12306"/>
                  </a:lnTo>
                  <a:lnTo>
                    <a:pt x="7662" y="12256"/>
                  </a:lnTo>
                  <a:lnTo>
                    <a:pt x="7668" y="12208"/>
                  </a:lnTo>
                  <a:lnTo>
                    <a:pt x="7672" y="12159"/>
                  </a:lnTo>
                  <a:lnTo>
                    <a:pt x="7675" y="12113"/>
                  </a:lnTo>
                  <a:lnTo>
                    <a:pt x="7677" y="12066"/>
                  </a:lnTo>
                  <a:lnTo>
                    <a:pt x="7678" y="12021"/>
                  </a:lnTo>
                  <a:lnTo>
                    <a:pt x="7678" y="11976"/>
                  </a:lnTo>
                  <a:lnTo>
                    <a:pt x="7677" y="11933"/>
                  </a:lnTo>
                  <a:lnTo>
                    <a:pt x="7676" y="11892"/>
                  </a:lnTo>
                  <a:lnTo>
                    <a:pt x="7674" y="11851"/>
                  </a:lnTo>
                  <a:lnTo>
                    <a:pt x="7671" y="11813"/>
                  </a:lnTo>
                  <a:lnTo>
                    <a:pt x="7668" y="11775"/>
                  </a:lnTo>
                  <a:lnTo>
                    <a:pt x="7664" y="11740"/>
                  </a:lnTo>
                  <a:lnTo>
                    <a:pt x="7660" y="11707"/>
                  </a:lnTo>
                  <a:lnTo>
                    <a:pt x="7651" y="11646"/>
                  </a:lnTo>
                  <a:lnTo>
                    <a:pt x="7643" y="11595"/>
                  </a:lnTo>
                  <a:lnTo>
                    <a:pt x="7635" y="11553"/>
                  </a:lnTo>
                  <a:lnTo>
                    <a:pt x="7628" y="11522"/>
                  </a:lnTo>
                  <a:lnTo>
                    <a:pt x="7624" y="11503"/>
                  </a:lnTo>
                  <a:lnTo>
                    <a:pt x="7622" y="11497"/>
                  </a:lnTo>
                  <a:close/>
                  <a:moveTo>
                    <a:pt x="14393" y="10247"/>
                  </a:moveTo>
                  <a:lnTo>
                    <a:pt x="14396" y="10218"/>
                  </a:lnTo>
                  <a:lnTo>
                    <a:pt x="14405" y="10135"/>
                  </a:lnTo>
                  <a:lnTo>
                    <a:pt x="14412" y="10074"/>
                  </a:lnTo>
                  <a:lnTo>
                    <a:pt x="14418" y="10003"/>
                  </a:lnTo>
                  <a:lnTo>
                    <a:pt x="14423" y="9921"/>
                  </a:lnTo>
                  <a:lnTo>
                    <a:pt x="14429" y="9828"/>
                  </a:lnTo>
                  <a:lnTo>
                    <a:pt x="14433" y="9727"/>
                  </a:lnTo>
                  <a:lnTo>
                    <a:pt x="14436" y="9616"/>
                  </a:lnTo>
                  <a:lnTo>
                    <a:pt x="14438" y="9498"/>
                  </a:lnTo>
                  <a:lnTo>
                    <a:pt x="14437" y="9372"/>
                  </a:lnTo>
                  <a:lnTo>
                    <a:pt x="14435" y="9240"/>
                  </a:lnTo>
                  <a:lnTo>
                    <a:pt x="14429" y="9103"/>
                  </a:lnTo>
                  <a:lnTo>
                    <a:pt x="14421" y="8960"/>
                  </a:lnTo>
                  <a:lnTo>
                    <a:pt x="14408" y="8812"/>
                  </a:lnTo>
                  <a:lnTo>
                    <a:pt x="14393" y="8661"/>
                  </a:lnTo>
                  <a:lnTo>
                    <a:pt x="14373" y="8508"/>
                  </a:lnTo>
                  <a:lnTo>
                    <a:pt x="14349" y="8351"/>
                  </a:lnTo>
                  <a:lnTo>
                    <a:pt x="14321" y="8192"/>
                  </a:lnTo>
                  <a:lnTo>
                    <a:pt x="14286" y="8034"/>
                  </a:lnTo>
                  <a:lnTo>
                    <a:pt x="14246" y="7875"/>
                  </a:lnTo>
                  <a:lnTo>
                    <a:pt x="14200" y="7717"/>
                  </a:lnTo>
                  <a:lnTo>
                    <a:pt x="14148" y="7559"/>
                  </a:lnTo>
                  <a:lnTo>
                    <a:pt x="14089" y="7404"/>
                  </a:lnTo>
                  <a:lnTo>
                    <a:pt x="14022" y="7251"/>
                  </a:lnTo>
                  <a:lnTo>
                    <a:pt x="13949" y="7101"/>
                  </a:lnTo>
                  <a:lnTo>
                    <a:pt x="13868" y="6956"/>
                  </a:lnTo>
                  <a:lnTo>
                    <a:pt x="13779" y="6816"/>
                  </a:lnTo>
                  <a:lnTo>
                    <a:pt x="13681" y="6680"/>
                  </a:lnTo>
                  <a:lnTo>
                    <a:pt x="13574" y="6552"/>
                  </a:lnTo>
                  <a:lnTo>
                    <a:pt x="13457" y="6429"/>
                  </a:lnTo>
                  <a:lnTo>
                    <a:pt x="13339" y="6315"/>
                  </a:lnTo>
                  <a:lnTo>
                    <a:pt x="13226" y="6207"/>
                  </a:lnTo>
                  <a:lnTo>
                    <a:pt x="13119" y="6107"/>
                  </a:lnTo>
                  <a:lnTo>
                    <a:pt x="13016" y="6014"/>
                  </a:lnTo>
                  <a:lnTo>
                    <a:pt x="12918" y="5928"/>
                  </a:lnTo>
                  <a:lnTo>
                    <a:pt x="12825" y="5847"/>
                  </a:lnTo>
                  <a:lnTo>
                    <a:pt x="12735" y="5773"/>
                  </a:lnTo>
                  <a:lnTo>
                    <a:pt x="12650" y="5704"/>
                  </a:lnTo>
                  <a:lnTo>
                    <a:pt x="12568" y="5642"/>
                  </a:lnTo>
                  <a:lnTo>
                    <a:pt x="12490" y="5585"/>
                  </a:lnTo>
                  <a:lnTo>
                    <a:pt x="12416" y="5533"/>
                  </a:lnTo>
                  <a:lnTo>
                    <a:pt x="12344" y="5484"/>
                  </a:lnTo>
                  <a:lnTo>
                    <a:pt x="12274" y="5442"/>
                  </a:lnTo>
                  <a:lnTo>
                    <a:pt x="12208" y="5402"/>
                  </a:lnTo>
                  <a:lnTo>
                    <a:pt x="12144" y="5367"/>
                  </a:lnTo>
                  <a:lnTo>
                    <a:pt x="12082" y="5336"/>
                  </a:lnTo>
                  <a:lnTo>
                    <a:pt x="12021" y="5308"/>
                  </a:lnTo>
                  <a:lnTo>
                    <a:pt x="11963" y="5283"/>
                  </a:lnTo>
                  <a:lnTo>
                    <a:pt x="11906" y="5261"/>
                  </a:lnTo>
                  <a:lnTo>
                    <a:pt x="11850" y="5242"/>
                  </a:lnTo>
                  <a:lnTo>
                    <a:pt x="11795" y="5225"/>
                  </a:lnTo>
                  <a:lnTo>
                    <a:pt x="11740" y="5209"/>
                  </a:lnTo>
                  <a:lnTo>
                    <a:pt x="11687" y="5196"/>
                  </a:lnTo>
                  <a:lnTo>
                    <a:pt x="11632" y="5185"/>
                  </a:lnTo>
                  <a:lnTo>
                    <a:pt x="11579" y="5175"/>
                  </a:lnTo>
                  <a:lnTo>
                    <a:pt x="11524" y="5165"/>
                  </a:lnTo>
                  <a:lnTo>
                    <a:pt x="11470" y="5157"/>
                  </a:lnTo>
                  <a:lnTo>
                    <a:pt x="11415" y="5149"/>
                  </a:lnTo>
                  <a:lnTo>
                    <a:pt x="11301" y="5133"/>
                  </a:lnTo>
                  <a:lnTo>
                    <a:pt x="11182" y="5114"/>
                  </a:lnTo>
                  <a:lnTo>
                    <a:pt x="11119" y="5105"/>
                  </a:lnTo>
                  <a:lnTo>
                    <a:pt x="11057" y="5098"/>
                  </a:lnTo>
                  <a:lnTo>
                    <a:pt x="10995" y="5092"/>
                  </a:lnTo>
                  <a:lnTo>
                    <a:pt x="10933" y="5087"/>
                  </a:lnTo>
                  <a:lnTo>
                    <a:pt x="10870" y="5083"/>
                  </a:lnTo>
                  <a:lnTo>
                    <a:pt x="10808" y="5080"/>
                  </a:lnTo>
                  <a:lnTo>
                    <a:pt x="10746" y="5078"/>
                  </a:lnTo>
                  <a:lnTo>
                    <a:pt x="10684" y="5077"/>
                  </a:lnTo>
                  <a:lnTo>
                    <a:pt x="10623" y="5077"/>
                  </a:lnTo>
                  <a:lnTo>
                    <a:pt x="10561" y="5077"/>
                  </a:lnTo>
                  <a:lnTo>
                    <a:pt x="10500" y="5079"/>
                  </a:lnTo>
                  <a:lnTo>
                    <a:pt x="10440" y="5081"/>
                  </a:lnTo>
                  <a:lnTo>
                    <a:pt x="10380" y="5084"/>
                  </a:lnTo>
                  <a:lnTo>
                    <a:pt x="10321" y="5087"/>
                  </a:lnTo>
                  <a:lnTo>
                    <a:pt x="10262" y="5091"/>
                  </a:lnTo>
                  <a:lnTo>
                    <a:pt x="10204" y="5095"/>
                  </a:lnTo>
                  <a:lnTo>
                    <a:pt x="10090" y="5106"/>
                  </a:lnTo>
                  <a:lnTo>
                    <a:pt x="9981" y="5117"/>
                  </a:lnTo>
                  <a:lnTo>
                    <a:pt x="9876" y="5131"/>
                  </a:lnTo>
                  <a:lnTo>
                    <a:pt x="9776" y="5143"/>
                  </a:lnTo>
                  <a:lnTo>
                    <a:pt x="9681" y="5156"/>
                  </a:lnTo>
                  <a:lnTo>
                    <a:pt x="9593" y="5169"/>
                  </a:lnTo>
                  <a:lnTo>
                    <a:pt x="9511" y="5180"/>
                  </a:lnTo>
                  <a:lnTo>
                    <a:pt x="9436" y="5190"/>
                  </a:lnTo>
                  <a:lnTo>
                    <a:pt x="9379" y="5201"/>
                  </a:lnTo>
                  <a:lnTo>
                    <a:pt x="9280" y="5224"/>
                  </a:lnTo>
                  <a:lnTo>
                    <a:pt x="9143" y="5257"/>
                  </a:lnTo>
                  <a:lnTo>
                    <a:pt x="8970" y="5299"/>
                  </a:lnTo>
                  <a:lnTo>
                    <a:pt x="8764" y="5352"/>
                  </a:lnTo>
                  <a:lnTo>
                    <a:pt x="8529" y="5412"/>
                  </a:lnTo>
                  <a:lnTo>
                    <a:pt x="8266" y="5480"/>
                  </a:lnTo>
                  <a:lnTo>
                    <a:pt x="7980" y="5556"/>
                  </a:lnTo>
                  <a:lnTo>
                    <a:pt x="7343" y="5724"/>
                  </a:lnTo>
                  <a:lnTo>
                    <a:pt x="6644" y="5908"/>
                  </a:lnTo>
                  <a:lnTo>
                    <a:pt x="5904" y="6106"/>
                  </a:lnTo>
                  <a:lnTo>
                    <a:pt x="5145" y="6309"/>
                  </a:lnTo>
                  <a:lnTo>
                    <a:pt x="4391" y="6512"/>
                  </a:lnTo>
                  <a:lnTo>
                    <a:pt x="3665" y="6707"/>
                  </a:lnTo>
                  <a:lnTo>
                    <a:pt x="2987" y="6890"/>
                  </a:lnTo>
                  <a:lnTo>
                    <a:pt x="2382" y="7053"/>
                  </a:lnTo>
                  <a:lnTo>
                    <a:pt x="1873" y="7191"/>
                  </a:lnTo>
                  <a:lnTo>
                    <a:pt x="1481" y="7297"/>
                  </a:lnTo>
                  <a:lnTo>
                    <a:pt x="1229" y="7366"/>
                  </a:lnTo>
                  <a:lnTo>
                    <a:pt x="1140" y="7390"/>
                  </a:lnTo>
                  <a:lnTo>
                    <a:pt x="1167" y="7393"/>
                  </a:lnTo>
                  <a:lnTo>
                    <a:pt x="1246" y="7406"/>
                  </a:lnTo>
                  <a:lnTo>
                    <a:pt x="1303" y="7415"/>
                  </a:lnTo>
                  <a:lnTo>
                    <a:pt x="1371" y="7427"/>
                  </a:lnTo>
                  <a:lnTo>
                    <a:pt x="1451" y="7441"/>
                  </a:lnTo>
                  <a:lnTo>
                    <a:pt x="1540" y="7458"/>
                  </a:lnTo>
                  <a:lnTo>
                    <a:pt x="1638" y="7477"/>
                  </a:lnTo>
                  <a:lnTo>
                    <a:pt x="1745" y="7499"/>
                  </a:lnTo>
                  <a:lnTo>
                    <a:pt x="1861" y="7526"/>
                  </a:lnTo>
                  <a:lnTo>
                    <a:pt x="1984" y="7554"/>
                  </a:lnTo>
                  <a:lnTo>
                    <a:pt x="2113" y="7586"/>
                  </a:lnTo>
                  <a:lnTo>
                    <a:pt x="2251" y="7622"/>
                  </a:lnTo>
                  <a:lnTo>
                    <a:pt x="2392" y="7660"/>
                  </a:lnTo>
                  <a:lnTo>
                    <a:pt x="2540" y="7702"/>
                  </a:lnTo>
                  <a:lnTo>
                    <a:pt x="2692" y="7749"/>
                  </a:lnTo>
                  <a:lnTo>
                    <a:pt x="2849" y="7799"/>
                  </a:lnTo>
                  <a:lnTo>
                    <a:pt x="3009" y="7854"/>
                  </a:lnTo>
                  <a:lnTo>
                    <a:pt x="3171" y="7913"/>
                  </a:lnTo>
                  <a:lnTo>
                    <a:pt x="3336" y="7975"/>
                  </a:lnTo>
                  <a:lnTo>
                    <a:pt x="3503" y="8042"/>
                  </a:lnTo>
                  <a:lnTo>
                    <a:pt x="3671" y="8114"/>
                  </a:lnTo>
                  <a:lnTo>
                    <a:pt x="3839" y="8190"/>
                  </a:lnTo>
                  <a:lnTo>
                    <a:pt x="4007" y="8271"/>
                  </a:lnTo>
                  <a:lnTo>
                    <a:pt x="4175" y="8357"/>
                  </a:lnTo>
                  <a:lnTo>
                    <a:pt x="4342" y="8448"/>
                  </a:lnTo>
                  <a:lnTo>
                    <a:pt x="4506" y="8544"/>
                  </a:lnTo>
                  <a:lnTo>
                    <a:pt x="4669" y="8646"/>
                  </a:lnTo>
                  <a:lnTo>
                    <a:pt x="4829" y="8752"/>
                  </a:lnTo>
                  <a:lnTo>
                    <a:pt x="4984" y="8865"/>
                  </a:lnTo>
                  <a:lnTo>
                    <a:pt x="5136" y="8982"/>
                  </a:lnTo>
                  <a:lnTo>
                    <a:pt x="5285" y="9103"/>
                  </a:lnTo>
                  <a:lnTo>
                    <a:pt x="5433" y="9222"/>
                  </a:lnTo>
                  <a:lnTo>
                    <a:pt x="5581" y="9338"/>
                  </a:lnTo>
                  <a:lnTo>
                    <a:pt x="5727" y="9453"/>
                  </a:lnTo>
                  <a:lnTo>
                    <a:pt x="5873" y="9566"/>
                  </a:lnTo>
                  <a:lnTo>
                    <a:pt x="6017" y="9676"/>
                  </a:lnTo>
                  <a:lnTo>
                    <a:pt x="6160" y="9784"/>
                  </a:lnTo>
                  <a:lnTo>
                    <a:pt x="6302" y="9891"/>
                  </a:lnTo>
                  <a:lnTo>
                    <a:pt x="6442" y="9994"/>
                  </a:lnTo>
                  <a:lnTo>
                    <a:pt x="6581" y="10095"/>
                  </a:lnTo>
                  <a:lnTo>
                    <a:pt x="6718" y="10193"/>
                  </a:lnTo>
                  <a:lnTo>
                    <a:pt x="6852" y="10286"/>
                  </a:lnTo>
                  <a:lnTo>
                    <a:pt x="6985" y="10378"/>
                  </a:lnTo>
                  <a:lnTo>
                    <a:pt x="7116" y="10466"/>
                  </a:lnTo>
                  <a:lnTo>
                    <a:pt x="7245" y="10551"/>
                  </a:lnTo>
                  <a:lnTo>
                    <a:pt x="7371" y="10632"/>
                  </a:lnTo>
                  <a:lnTo>
                    <a:pt x="7495" y="10710"/>
                  </a:lnTo>
                  <a:lnTo>
                    <a:pt x="7616" y="10783"/>
                  </a:lnTo>
                  <a:lnTo>
                    <a:pt x="7734" y="10853"/>
                  </a:lnTo>
                  <a:lnTo>
                    <a:pt x="7851" y="10919"/>
                  </a:lnTo>
                  <a:lnTo>
                    <a:pt x="7964" y="10980"/>
                  </a:lnTo>
                  <a:lnTo>
                    <a:pt x="8073" y="11037"/>
                  </a:lnTo>
                  <a:lnTo>
                    <a:pt x="8180" y="11090"/>
                  </a:lnTo>
                  <a:lnTo>
                    <a:pt x="8284" y="11137"/>
                  </a:lnTo>
                  <a:lnTo>
                    <a:pt x="8384" y="11180"/>
                  </a:lnTo>
                  <a:lnTo>
                    <a:pt x="8480" y="11218"/>
                  </a:lnTo>
                  <a:lnTo>
                    <a:pt x="8573" y="11251"/>
                  </a:lnTo>
                  <a:lnTo>
                    <a:pt x="8663" y="11278"/>
                  </a:lnTo>
                  <a:lnTo>
                    <a:pt x="8748" y="11301"/>
                  </a:lnTo>
                  <a:lnTo>
                    <a:pt x="8830" y="11318"/>
                  </a:lnTo>
                  <a:lnTo>
                    <a:pt x="8907" y="11329"/>
                  </a:lnTo>
                  <a:lnTo>
                    <a:pt x="8980" y="11334"/>
                  </a:lnTo>
                  <a:lnTo>
                    <a:pt x="9120" y="11338"/>
                  </a:lnTo>
                  <a:lnTo>
                    <a:pt x="9254" y="11341"/>
                  </a:lnTo>
                  <a:lnTo>
                    <a:pt x="9384" y="11342"/>
                  </a:lnTo>
                  <a:lnTo>
                    <a:pt x="9510" y="11342"/>
                  </a:lnTo>
                  <a:lnTo>
                    <a:pt x="9572" y="11341"/>
                  </a:lnTo>
                  <a:lnTo>
                    <a:pt x="9633" y="11340"/>
                  </a:lnTo>
                  <a:lnTo>
                    <a:pt x="9694" y="11338"/>
                  </a:lnTo>
                  <a:lnTo>
                    <a:pt x="9754" y="11336"/>
                  </a:lnTo>
                  <a:lnTo>
                    <a:pt x="9814" y="11333"/>
                  </a:lnTo>
                  <a:lnTo>
                    <a:pt x="9873" y="11330"/>
                  </a:lnTo>
                  <a:lnTo>
                    <a:pt x="9932" y="11326"/>
                  </a:lnTo>
                  <a:lnTo>
                    <a:pt x="9992" y="11321"/>
                  </a:lnTo>
                  <a:lnTo>
                    <a:pt x="10052" y="11317"/>
                  </a:lnTo>
                  <a:lnTo>
                    <a:pt x="10110" y="11311"/>
                  </a:lnTo>
                  <a:lnTo>
                    <a:pt x="10170" y="11305"/>
                  </a:lnTo>
                  <a:lnTo>
                    <a:pt x="10231" y="11298"/>
                  </a:lnTo>
                  <a:lnTo>
                    <a:pt x="10290" y="11290"/>
                  </a:lnTo>
                  <a:lnTo>
                    <a:pt x="10351" y="11282"/>
                  </a:lnTo>
                  <a:lnTo>
                    <a:pt x="10412" y="11272"/>
                  </a:lnTo>
                  <a:lnTo>
                    <a:pt x="10474" y="11263"/>
                  </a:lnTo>
                  <a:lnTo>
                    <a:pt x="10537" y="11252"/>
                  </a:lnTo>
                  <a:lnTo>
                    <a:pt x="10600" y="11241"/>
                  </a:lnTo>
                  <a:lnTo>
                    <a:pt x="10665" y="11229"/>
                  </a:lnTo>
                  <a:lnTo>
                    <a:pt x="10730" y="11217"/>
                  </a:lnTo>
                  <a:lnTo>
                    <a:pt x="10797" y="11203"/>
                  </a:lnTo>
                  <a:lnTo>
                    <a:pt x="10864" y="11189"/>
                  </a:lnTo>
                  <a:lnTo>
                    <a:pt x="10934" y="11173"/>
                  </a:lnTo>
                  <a:lnTo>
                    <a:pt x="11004" y="11157"/>
                  </a:lnTo>
                  <a:lnTo>
                    <a:pt x="11167" y="11118"/>
                  </a:lnTo>
                  <a:lnTo>
                    <a:pt x="11368" y="11067"/>
                  </a:lnTo>
                  <a:lnTo>
                    <a:pt x="11598" y="11008"/>
                  </a:lnTo>
                  <a:lnTo>
                    <a:pt x="11854" y="10940"/>
                  </a:lnTo>
                  <a:lnTo>
                    <a:pt x="12126" y="10867"/>
                  </a:lnTo>
                  <a:lnTo>
                    <a:pt x="12409" y="10792"/>
                  </a:lnTo>
                  <a:lnTo>
                    <a:pt x="12697" y="10714"/>
                  </a:lnTo>
                  <a:lnTo>
                    <a:pt x="12983" y="10636"/>
                  </a:lnTo>
                  <a:lnTo>
                    <a:pt x="13259" y="10560"/>
                  </a:lnTo>
                  <a:lnTo>
                    <a:pt x="13521" y="10489"/>
                  </a:lnTo>
                  <a:lnTo>
                    <a:pt x="13760" y="10423"/>
                  </a:lnTo>
                  <a:lnTo>
                    <a:pt x="13970" y="10364"/>
                  </a:lnTo>
                  <a:lnTo>
                    <a:pt x="14146" y="10316"/>
                  </a:lnTo>
                  <a:lnTo>
                    <a:pt x="14279" y="10278"/>
                  </a:lnTo>
                  <a:lnTo>
                    <a:pt x="14363" y="10255"/>
                  </a:lnTo>
                  <a:lnTo>
                    <a:pt x="14393" y="10247"/>
                  </a:lnTo>
                  <a:close/>
                </a:path>
              </a:pathLst>
            </a:custGeom>
            <a:solidFill>
              <a:sysClr val="window" lastClr="FFFFFF"/>
            </a:solidFill>
            <a:ln w="9525">
              <a:noFill/>
              <a:round/>
              <a:headEnd/>
              <a:tailEnd/>
            </a:ln>
          </p:spPr>
          <p:txBody>
            <a:bodyPr wrap="square"/>
            <a:lstStyle/>
            <a:p>
              <a:pPr defTabSz="913851" fontAlgn="ctr">
                <a:spcBef>
                  <a:spcPct val="0"/>
                </a:spcBef>
                <a:spcAft>
                  <a:spcPct val="0"/>
                </a:spcAft>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35" name="组合 389"/>
          <p:cNvGrpSpPr>
            <a:grpSpLocks noChangeAspect="1"/>
          </p:cNvGrpSpPr>
          <p:nvPr/>
        </p:nvGrpSpPr>
        <p:grpSpPr bwMode="gray">
          <a:xfrm>
            <a:off x="1624207" y="1800946"/>
            <a:ext cx="333027" cy="333027"/>
            <a:chOff x="-814907" y="987574"/>
            <a:chExt cx="582749" cy="582749"/>
          </a:xfrm>
        </p:grpSpPr>
        <p:sp>
          <p:nvSpPr>
            <p:cNvPr id="236" name="椭圆 740"/>
            <p:cNvSpPr/>
            <p:nvPr/>
          </p:nvSpPr>
          <p:spPr bwMode="gray">
            <a:xfrm>
              <a:off x="-814907" y="987574"/>
              <a:ext cx="582749" cy="582749"/>
            </a:xfrm>
            <a:prstGeom prst="ellipse">
              <a:avLst/>
            </a:prstGeom>
            <a:solidFill>
              <a:sysClr val="windowText" lastClr="000000">
                <a:lumMod val="50000"/>
                <a:lumOff val="50000"/>
              </a:sysClr>
            </a:solidFill>
            <a:ln>
              <a:noFill/>
            </a:ln>
            <a:effectLst/>
            <a:extLst/>
          </p:spPr>
          <p:txBody>
            <a:bodyPr wrap="square"/>
            <a:lstStyle/>
            <a:p>
              <a:pPr defTabSz="913851" fontAlgn="ctr">
                <a:spcBef>
                  <a:spcPct val="0"/>
                </a:spcBef>
                <a:spcAft>
                  <a:spcPct val="0"/>
                </a:spcAft>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7" name="Freeform 173"/>
            <p:cNvSpPr>
              <a:spLocks noEditPoints="1"/>
            </p:cNvSpPr>
            <p:nvPr/>
          </p:nvSpPr>
          <p:spPr bwMode="gray">
            <a:xfrm>
              <a:off x="-720578" y="1117540"/>
              <a:ext cx="394089" cy="322818"/>
            </a:xfrm>
            <a:custGeom>
              <a:avLst/>
              <a:gdLst/>
              <a:ahLst/>
              <a:cxnLst>
                <a:cxn ang="0">
                  <a:pos x="8976" y="5808"/>
                </a:cxn>
                <a:cxn ang="0">
                  <a:pos x="6336" y="7920"/>
                </a:cxn>
                <a:cxn ang="0">
                  <a:pos x="7788" y="13376"/>
                </a:cxn>
                <a:cxn ang="0">
                  <a:pos x="8008" y="9636"/>
                </a:cxn>
                <a:cxn ang="0">
                  <a:pos x="5720" y="10780"/>
                </a:cxn>
                <a:cxn ang="0">
                  <a:pos x="3916" y="12276"/>
                </a:cxn>
                <a:cxn ang="0">
                  <a:pos x="4532" y="13376"/>
                </a:cxn>
                <a:cxn ang="0">
                  <a:pos x="1804" y="12276"/>
                </a:cxn>
                <a:cxn ang="0">
                  <a:pos x="2376" y="10780"/>
                </a:cxn>
                <a:cxn ang="0">
                  <a:pos x="0" y="5368"/>
                </a:cxn>
                <a:cxn ang="0">
                  <a:pos x="2288" y="9592"/>
                </a:cxn>
                <a:cxn ang="0">
                  <a:pos x="3740" y="4268"/>
                </a:cxn>
                <a:cxn ang="0">
                  <a:pos x="8712" y="4840"/>
                </a:cxn>
                <a:cxn ang="0">
                  <a:pos x="10340" y="5368"/>
                </a:cxn>
                <a:cxn ang="0">
                  <a:pos x="12496" y="5808"/>
                </a:cxn>
                <a:cxn ang="0">
                  <a:pos x="13640" y="5368"/>
                </a:cxn>
                <a:cxn ang="0">
                  <a:pos x="14256" y="3916"/>
                </a:cxn>
                <a:cxn ang="0">
                  <a:pos x="13860" y="4972"/>
                </a:cxn>
                <a:cxn ang="0">
                  <a:pos x="14124" y="616"/>
                </a:cxn>
                <a:cxn ang="0">
                  <a:pos x="14608" y="2376"/>
                </a:cxn>
                <a:cxn ang="0">
                  <a:pos x="14960" y="2420"/>
                </a:cxn>
                <a:cxn ang="0">
                  <a:pos x="15224" y="2596"/>
                </a:cxn>
                <a:cxn ang="0">
                  <a:pos x="15400" y="2860"/>
                </a:cxn>
                <a:cxn ang="0">
                  <a:pos x="15444" y="3168"/>
                </a:cxn>
                <a:cxn ang="0">
                  <a:pos x="15356" y="3564"/>
                </a:cxn>
                <a:cxn ang="0">
                  <a:pos x="15136" y="3828"/>
                </a:cxn>
                <a:cxn ang="0">
                  <a:pos x="15840" y="5368"/>
                </a:cxn>
                <a:cxn ang="0">
                  <a:pos x="16368" y="5808"/>
                </a:cxn>
                <a:cxn ang="0">
                  <a:pos x="16368" y="7216"/>
                </a:cxn>
                <a:cxn ang="0">
                  <a:pos x="13860" y="12276"/>
                </a:cxn>
                <a:cxn ang="0">
                  <a:pos x="15224" y="13376"/>
                </a:cxn>
                <a:cxn ang="0">
                  <a:pos x="10032" y="12276"/>
                </a:cxn>
                <a:cxn ang="0">
                  <a:pos x="14476" y="7216"/>
                </a:cxn>
                <a:cxn ang="0">
                  <a:pos x="8624" y="5808"/>
                </a:cxn>
                <a:cxn ang="0">
                  <a:pos x="5104" y="44"/>
                </a:cxn>
                <a:cxn ang="0">
                  <a:pos x="4532" y="264"/>
                </a:cxn>
                <a:cxn ang="0">
                  <a:pos x="4092" y="704"/>
                </a:cxn>
                <a:cxn ang="0">
                  <a:pos x="3872" y="1276"/>
                </a:cxn>
                <a:cxn ang="0">
                  <a:pos x="3872" y="1936"/>
                </a:cxn>
                <a:cxn ang="0">
                  <a:pos x="4092" y="2508"/>
                </a:cxn>
                <a:cxn ang="0">
                  <a:pos x="4532" y="2904"/>
                </a:cxn>
                <a:cxn ang="0">
                  <a:pos x="5104" y="3168"/>
                </a:cxn>
                <a:cxn ang="0">
                  <a:pos x="5764" y="3168"/>
                </a:cxn>
                <a:cxn ang="0">
                  <a:pos x="6336" y="2904"/>
                </a:cxn>
                <a:cxn ang="0">
                  <a:pos x="6776" y="2508"/>
                </a:cxn>
                <a:cxn ang="0">
                  <a:pos x="6996" y="1936"/>
                </a:cxn>
                <a:cxn ang="0">
                  <a:pos x="6996" y="1276"/>
                </a:cxn>
                <a:cxn ang="0">
                  <a:pos x="6776" y="704"/>
                </a:cxn>
                <a:cxn ang="0">
                  <a:pos x="6336" y="264"/>
                </a:cxn>
                <a:cxn ang="0">
                  <a:pos x="5764" y="44"/>
                </a:cxn>
              </a:cxnLst>
              <a:rect l="0" t="0" r="r" b="b"/>
              <a:pathLst>
                <a:path w="16368" h="13376">
                  <a:moveTo>
                    <a:pt x="8624" y="5808"/>
                  </a:moveTo>
                  <a:lnTo>
                    <a:pt x="8976" y="5808"/>
                  </a:lnTo>
                  <a:lnTo>
                    <a:pt x="6556" y="5764"/>
                  </a:lnTo>
                  <a:lnTo>
                    <a:pt x="6336" y="7920"/>
                  </a:lnTo>
                  <a:lnTo>
                    <a:pt x="9856" y="9064"/>
                  </a:lnTo>
                  <a:lnTo>
                    <a:pt x="7788" y="13376"/>
                  </a:lnTo>
                  <a:lnTo>
                    <a:pt x="6644" y="13376"/>
                  </a:lnTo>
                  <a:lnTo>
                    <a:pt x="8008" y="9636"/>
                  </a:lnTo>
                  <a:lnTo>
                    <a:pt x="5720" y="9592"/>
                  </a:lnTo>
                  <a:lnTo>
                    <a:pt x="5720" y="10780"/>
                  </a:lnTo>
                  <a:lnTo>
                    <a:pt x="3916" y="10780"/>
                  </a:lnTo>
                  <a:lnTo>
                    <a:pt x="3916" y="12276"/>
                  </a:lnTo>
                  <a:lnTo>
                    <a:pt x="4532" y="12276"/>
                  </a:lnTo>
                  <a:lnTo>
                    <a:pt x="4532" y="13376"/>
                  </a:lnTo>
                  <a:lnTo>
                    <a:pt x="1804" y="13376"/>
                  </a:lnTo>
                  <a:lnTo>
                    <a:pt x="1804" y="12276"/>
                  </a:lnTo>
                  <a:lnTo>
                    <a:pt x="2376" y="12276"/>
                  </a:lnTo>
                  <a:lnTo>
                    <a:pt x="2376" y="10780"/>
                  </a:lnTo>
                  <a:lnTo>
                    <a:pt x="792" y="10780"/>
                  </a:lnTo>
                  <a:lnTo>
                    <a:pt x="0" y="5368"/>
                  </a:lnTo>
                  <a:lnTo>
                    <a:pt x="1672" y="5368"/>
                  </a:lnTo>
                  <a:lnTo>
                    <a:pt x="2288" y="9592"/>
                  </a:lnTo>
                  <a:lnTo>
                    <a:pt x="3740" y="9592"/>
                  </a:lnTo>
                  <a:lnTo>
                    <a:pt x="3740" y="4268"/>
                  </a:lnTo>
                  <a:lnTo>
                    <a:pt x="3740" y="3608"/>
                  </a:lnTo>
                  <a:lnTo>
                    <a:pt x="8712" y="4840"/>
                  </a:lnTo>
                  <a:lnTo>
                    <a:pt x="10295" y="4972"/>
                  </a:lnTo>
                  <a:lnTo>
                    <a:pt x="10340" y="5368"/>
                  </a:lnTo>
                  <a:lnTo>
                    <a:pt x="12496" y="5148"/>
                  </a:lnTo>
                  <a:lnTo>
                    <a:pt x="12496" y="5808"/>
                  </a:lnTo>
                  <a:lnTo>
                    <a:pt x="13640" y="5808"/>
                  </a:lnTo>
                  <a:lnTo>
                    <a:pt x="13640" y="5368"/>
                  </a:lnTo>
                  <a:lnTo>
                    <a:pt x="14256" y="5368"/>
                  </a:lnTo>
                  <a:lnTo>
                    <a:pt x="14256" y="3916"/>
                  </a:lnTo>
                  <a:lnTo>
                    <a:pt x="14168" y="3872"/>
                  </a:lnTo>
                  <a:lnTo>
                    <a:pt x="13860" y="4972"/>
                  </a:lnTo>
                  <a:lnTo>
                    <a:pt x="13024" y="4752"/>
                  </a:lnTo>
                  <a:lnTo>
                    <a:pt x="14124" y="616"/>
                  </a:lnTo>
                  <a:lnTo>
                    <a:pt x="15004" y="880"/>
                  </a:lnTo>
                  <a:lnTo>
                    <a:pt x="14608" y="2376"/>
                  </a:lnTo>
                  <a:lnTo>
                    <a:pt x="14784" y="2376"/>
                  </a:lnTo>
                  <a:lnTo>
                    <a:pt x="14960" y="2420"/>
                  </a:lnTo>
                  <a:lnTo>
                    <a:pt x="15092" y="2508"/>
                  </a:lnTo>
                  <a:lnTo>
                    <a:pt x="15224" y="2596"/>
                  </a:lnTo>
                  <a:lnTo>
                    <a:pt x="15312" y="2728"/>
                  </a:lnTo>
                  <a:lnTo>
                    <a:pt x="15400" y="2860"/>
                  </a:lnTo>
                  <a:lnTo>
                    <a:pt x="15444" y="2992"/>
                  </a:lnTo>
                  <a:lnTo>
                    <a:pt x="15444" y="3168"/>
                  </a:lnTo>
                  <a:lnTo>
                    <a:pt x="15444" y="3388"/>
                  </a:lnTo>
                  <a:lnTo>
                    <a:pt x="15356" y="3564"/>
                  </a:lnTo>
                  <a:lnTo>
                    <a:pt x="15268" y="3696"/>
                  </a:lnTo>
                  <a:lnTo>
                    <a:pt x="15136" y="3828"/>
                  </a:lnTo>
                  <a:lnTo>
                    <a:pt x="15136" y="5368"/>
                  </a:lnTo>
                  <a:lnTo>
                    <a:pt x="15840" y="5368"/>
                  </a:lnTo>
                  <a:lnTo>
                    <a:pt x="15840" y="5808"/>
                  </a:lnTo>
                  <a:lnTo>
                    <a:pt x="16368" y="5808"/>
                  </a:lnTo>
                  <a:lnTo>
                    <a:pt x="16368" y="6687"/>
                  </a:lnTo>
                  <a:lnTo>
                    <a:pt x="16368" y="7216"/>
                  </a:lnTo>
                  <a:lnTo>
                    <a:pt x="16148" y="7216"/>
                  </a:lnTo>
                  <a:lnTo>
                    <a:pt x="13860" y="12276"/>
                  </a:lnTo>
                  <a:lnTo>
                    <a:pt x="15224" y="12276"/>
                  </a:lnTo>
                  <a:lnTo>
                    <a:pt x="15224" y="13376"/>
                  </a:lnTo>
                  <a:lnTo>
                    <a:pt x="10032" y="13376"/>
                  </a:lnTo>
                  <a:lnTo>
                    <a:pt x="10032" y="12276"/>
                  </a:lnTo>
                  <a:lnTo>
                    <a:pt x="12188" y="12276"/>
                  </a:lnTo>
                  <a:lnTo>
                    <a:pt x="14476" y="7216"/>
                  </a:lnTo>
                  <a:lnTo>
                    <a:pt x="8624" y="7216"/>
                  </a:lnTo>
                  <a:lnTo>
                    <a:pt x="8624" y="5808"/>
                  </a:lnTo>
                  <a:close/>
                  <a:moveTo>
                    <a:pt x="5412" y="0"/>
                  </a:moveTo>
                  <a:lnTo>
                    <a:pt x="5104" y="44"/>
                  </a:lnTo>
                  <a:lnTo>
                    <a:pt x="4796" y="132"/>
                  </a:lnTo>
                  <a:lnTo>
                    <a:pt x="4532" y="264"/>
                  </a:lnTo>
                  <a:lnTo>
                    <a:pt x="4312" y="484"/>
                  </a:lnTo>
                  <a:lnTo>
                    <a:pt x="4092" y="704"/>
                  </a:lnTo>
                  <a:lnTo>
                    <a:pt x="3960" y="968"/>
                  </a:lnTo>
                  <a:lnTo>
                    <a:pt x="3872" y="1276"/>
                  </a:lnTo>
                  <a:lnTo>
                    <a:pt x="3828" y="1584"/>
                  </a:lnTo>
                  <a:lnTo>
                    <a:pt x="3872" y="1936"/>
                  </a:lnTo>
                  <a:lnTo>
                    <a:pt x="3960" y="2199"/>
                  </a:lnTo>
                  <a:lnTo>
                    <a:pt x="4092" y="2508"/>
                  </a:lnTo>
                  <a:lnTo>
                    <a:pt x="4312" y="2728"/>
                  </a:lnTo>
                  <a:lnTo>
                    <a:pt x="4532" y="2904"/>
                  </a:lnTo>
                  <a:lnTo>
                    <a:pt x="4796" y="3080"/>
                  </a:lnTo>
                  <a:lnTo>
                    <a:pt x="5104" y="3168"/>
                  </a:lnTo>
                  <a:lnTo>
                    <a:pt x="5412" y="3212"/>
                  </a:lnTo>
                  <a:lnTo>
                    <a:pt x="5764" y="3168"/>
                  </a:lnTo>
                  <a:lnTo>
                    <a:pt x="6073" y="3080"/>
                  </a:lnTo>
                  <a:lnTo>
                    <a:pt x="6336" y="2904"/>
                  </a:lnTo>
                  <a:lnTo>
                    <a:pt x="6556" y="2728"/>
                  </a:lnTo>
                  <a:lnTo>
                    <a:pt x="6776" y="2508"/>
                  </a:lnTo>
                  <a:lnTo>
                    <a:pt x="6908" y="2199"/>
                  </a:lnTo>
                  <a:lnTo>
                    <a:pt x="6996" y="1936"/>
                  </a:lnTo>
                  <a:lnTo>
                    <a:pt x="7040" y="1584"/>
                  </a:lnTo>
                  <a:lnTo>
                    <a:pt x="6996" y="1276"/>
                  </a:lnTo>
                  <a:lnTo>
                    <a:pt x="6908" y="968"/>
                  </a:lnTo>
                  <a:lnTo>
                    <a:pt x="6776" y="704"/>
                  </a:lnTo>
                  <a:lnTo>
                    <a:pt x="6556" y="484"/>
                  </a:lnTo>
                  <a:lnTo>
                    <a:pt x="6336" y="264"/>
                  </a:lnTo>
                  <a:lnTo>
                    <a:pt x="6073" y="132"/>
                  </a:lnTo>
                  <a:lnTo>
                    <a:pt x="5764" y="44"/>
                  </a:lnTo>
                  <a:lnTo>
                    <a:pt x="5412" y="0"/>
                  </a:lnTo>
                  <a:close/>
                </a:path>
              </a:pathLst>
            </a:custGeom>
            <a:solidFill>
              <a:sysClr val="window" lastClr="FFFFFF">
                <a:lumMod val="95000"/>
              </a:sysClr>
            </a:solidFill>
            <a:ln w="9525">
              <a:noFill/>
              <a:round/>
              <a:headEnd/>
              <a:tailEnd/>
            </a:ln>
          </p:spPr>
          <p:txBody>
            <a:bodyPr wrap="square"/>
            <a:lstStyle/>
            <a:p>
              <a:pPr defTabSz="913851" fontAlgn="ctr">
                <a:spcBef>
                  <a:spcPct val="0"/>
                </a:spcBef>
                <a:spcAft>
                  <a:spcPct val="0"/>
                </a:spcAft>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38" name="组合 389"/>
          <p:cNvGrpSpPr>
            <a:grpSpLocks noChangeAspect="1"/>
          </p:cNvGrpSpPr>
          <p:nvPr/>
        </p:nvGrpSpPr>
        <p:grpSpPr bwMode="gray">
          <a:xfrm>
            <a:off x="1624207" y="2949328"/>
            <a:ext cx="333027" cy="333027"/>
            <a:chOff x="-814907" y="987574"/>
            <a:chExt cx="582749" cy="582749"/>
          </a:xfrm>
        </p:grpSpPr>
        <p:sp>
          <p:nvSpPr>
            <p:cNvPr id="239" name="椭圆 751"/>
            <p:cNvSpPr/>
            <p:nvPr/>
          </p:nvSpPr>
          <p:spPr bwMode="gray">
            <a:xfrm>
              <a:off x="-814907" y="987574"/>
              <a:ext cx="582749" cy="582749"/>
            </a:xfrm>
            <a:prstGeom prst="ellipse">
              <a:avLst/>
            </a:prstGeom>
            <a:solidFill>
              <a:sysClr val="windowText" lastClr="000000">
                <a:lumMod val="50000"/>
                <a:lumOff val="50000"/>
              </a:sysClr>
            </a:solidFill>
            <a:ln>
              <a:noFill/>
            </a:ln>
            <a:effectLst/>
            <a:extLst/>
          </p:spPr>
          <p:txBody>
            <a:bodyPr wrap="square"/>
            <a:lstStyle/>
            <a:p>
              <a:pPr defTabSz="913851" fontAlgn="ctr">
                <a:spcBef>
                  <a:spcPct val="0"/>
                </a:spcBef>
                <a:spcAft>
                  <a:spcPct val="0"/>
                </a:spcAft>
                <a:buClr>
                  <a:srgbClr val="CC9900"/>
                </a:buClr>
                <a:buFont typeface="Wingdings" pitchFamily="2" charset="2"/>
                <a:buChar char="n"/>
                <a:defRPr/>
              </a:pPr>
              <a:endParaRPr lang="en-US" altLang="zh-CN" sz="1200" kern="0" dirty="0">
                <a:solidFill>
                  <a:srgbClr val="4BACC6">
                    <a:lumMod val="75000"/>
                  </a:srgb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0" name="Freeform 173"/>
            <p:cNvSpPr>
              <a:spLocks noEditPoints="1"/>
            </p:cNvSpPr>
            <p:nvPr/>
          </p:nvSpPr>
          <p:spPr bwMode="gray">
            <a:xfrm>
              <a:off x="-720578" y="1117540"/>
              <a:ext cx="394089" cy="322818"/>
            </a:xfrm>
            <a:custGeom>
              <a:avLst/>
              <a:gdLst/>
              <a:ahLst/>
              <a:cxnLst>
                <a:cxn ang="0">
                  <a:pos x="8976" y="5808"/>
                </a:cxn>
                <a:cxn ang="0">
                  <a:pos x="6336" y="7920"/>
                </a:cxn>
                <a:cxn ang="0">
                  <a:pos x="7788" y="13376"/>
                </a:cxn>
                <a:cxn ang="0">
                  <a:pos x="8008" y="9636"/>
                </a:cxn>
                <a:cxn ang="0">
                  <a:pos x="5720" y="10780"/>
                </a:cxn>
                <a:cxn ang="0">
                  <a:pos x="3916" y="12276"/>
                </a:cxn>
                <a:cxn ang="0">
                  <a:pos x="4532" y="13376"/>
                </a:cxn>
                <a:cxn ang="0">
                  <a:pos x="1804" y="12276"/>
                </a:cxn>
                <a:cxn ang="0">
                  <a:pos x="2376" y="10780"/>
                </a:cxn>
                <a:cxn ang="0">
                  <a:pos x="0" y="5368"/>
                </a:cxn>
                <a:cxn ang="0">
                  <a:pos x="2288" y="9592"/>
                </a:cxn>
                <a:cxn ang="0">
                  <a:pos x="3740" y="4268"/>
                </a:cxn>
                <a:cxn ang="0">
                  <a:pos x="8712" y="4840"/>
                </a:cxn>
                <a:cxn ang="0">
                  <a:pos x="10340" y="5368"/>
                </a:cxn>
                <a:cxn ang="0">
                  <a:pos x="12496" y="5808"/>
                </a:cxn>
                <a:cxn ang="0">
                  <a:pos x="13640" y="5368"/>
                </a:cxn>
                <a:cxn ang="0">
                  <a:pos x="14256" y="3916"/>
                </a:cxn>
                <a:cxn ang="0">
                  <a:pos x="13860" y="4972"/>
                </a:cxn>
                <a:cxn ang="0">
                  <a:pos x="14124" y="616"/>
                </a:cxn>
                <a:cxn ang="0">
                  <a:pos x="14608" y="2376"/>
                </a:cxn>
                <a:cxn ang="0">
                  <a:pos x="14960" y="2420"/>
                </a:cxn>
                <a:cxn ang="0">
                  <a:pos x="15224" y="2596"/>
                </a:cxn>
                <a:cxn ang="0">
                  <a:pos x="15400" y="2860"/>
                </a:cxn>
                <a:cxn ang="0">
                  <a:pos x="15444" y="3168"/>
                </a:cxn>
                <a:cxn ang="0">
                  <a:pos x="15356" y="3564"/>
                </a:cxn>
                <a:cxn ang="0">
                  <a:pos x="15136" y="3828"/>
                </a:cxn>
                <a:cxn ang="0">
                  <a:pos x="15840" y="5368"/>
                </a:cxn>
                <a:cxn ang="0">
                  <a:pos x="16368" y="5808"/>
                </a:cxn>
                <a:cxn ang="0">
                  <a:pos x="16368" y="7216"/>
                </a:cxn>
                <a:cxn ang="0">
                  <a:pos x="13860" y="12276"/>
                </a:cxn>
                <a:cxn ang="0">
                  <a:pos x="15224" y="13376"/>
                </a:cxn>
                <a:cxn ang="0">
                  <a:pos x="10032" y="12276"/>
                </a:cxn>
                <a:cxn ang="0">
                  <a:pos x="14476" y="7216"/>
                </a:cxn>
                <a:cxn ang="0">
                  <a:pos x="8624" y="5808"/>
                </a:cxn>
                <a:cxn ang="0">
                  <a:pos x="5104" y="44"/>
                </a:cxn>
                <a:cxn ang="0">
                  <a:pos x="4532" y="264"/>
                </a:cxn>
                <a:cxn ang="0">
                  <a:pos x="4092" y="704"/>
                </a:cxn>
                <a:cxn ang="0">
                  <a:pos x="3872" y="1276"/>
                </a:cxn>
                <a:cxn ang="0">
                  <a:pos x="3872" y="1936"/>
                </a:cxn>
                <a:cxn ang="0">
                  <a:pos x="4092" y="2508"/>
                </a:cxn>
                <a:cxn ang="0">
                  <a:pos x="4532" y="2904"/>
                </a:cxn>
                <a:cxn ang="0">
                  <a:pos x="5104" y="3168"/>
                </a:cxn>
                <a:cxn ang="0">
                  <a:pos x="5764" y="3168"/>
                </a:cxn>
                <a:cxn ang="0">
                  <a:pos x="6336" y="2904"/>
                </a:cxn>
                <a:cxn ang="0">
                  <a:pos x="6776" y="2508"/>
                </a:cxn>
                <a:cxn ang="0">
                  <a:pos x="6996" y="1936"/>
                </a:cxn>
                <a:cxn ang="0">
                  <a:pos x="6996" y="1276"/>
                </a:cxn>
                <a:cxn ang="0">
                  <a:pos x="6776" y="704"/>
                </a:cxn>
                <a:cxn ang="0">
                  <a:pos x="6336" y="264"/>
                </a:cxn>
                <a:cxn ang="0">
                  <a:pos x="5764" y="44"/>
                </a:cxn>
              </a:cxnLst>
              <a:rect l="0" t="0" r="r" b="b"/>
              <a:pathLst>
                <a:path w="16368" h="13376">
                  <a:moveTo>
                    <a:pt x="8624" y="5808"/>
                  </a:moveTo>
                  <a:lnTo>
                    <a:pt x="8976" y="5808"/>
                  </a:lnTo>
                  <a:lnTo>
                    <a:pt x="6556" y="5764"/>
                  </a:lnTo>
                  <a:lnTo>
                    <a:pt x="6336" y="7920"/>
                  </a:lnTo>
                  <a:lnTo>
                    <a:pt x="9856" y="9064"/>
                  </a:lnTo>
                  <a:lnTo>
                    <a:pt x="7788" y="13376"/>
                  </a:lnTo>
                  <a:lnTo>
                    <a:pt x="6644" y="13376"/>
                  </a:lnTo>
                  <a:lnTo>
                    <a:pt x="8008" y="9636"/>
                  </a:lnTo>
                  <a:lnTo>
                    <a:pt x="5720" y="9592"/>
                  </a:lnTo>
                  <a:lnTo>
                    <a:pt x="5720" y="10780"/>
                  </a:lnTo>
                  <a:lnTo>
                    <a:pt x="3916" y="10780"/>
                  </a:lnTo>
                  <a:lnTo>
                    <a:pt x="3916" y="12276"/>
                  </a:lnTo>
                  <a:lnTo>
                    <a:pt x="4532" y="12276"/>
                  </a:lnTo>
                  <a:lnTo>
                    <a:pt x="4532" y="13376"/>
                  </a:lnTo>
                  <a:lnTo>
                    <a:pt x="1804" y="13376"/>
                  </a:lnTo>
                  <a:lnTo>
                    <a:pt x="1804" y="12276"/>
                  </a:lnTo>
                  <a:lnTo>
                    <a:pt x="2376" y="12276"/>
                  </a:lnTo>
                  <a:lnTo>
                    <a:pt x="2376" y="10780"/>
                  </a:lnTo>
                  <a:lnTo>
                    <a:pt x="792" y="10780"/>
                  </a:lnTo>
                  <a:lnTo>
                    <a:pt x="0" y="5368"/>
                  </a:lnTo>
                  <a:lnTo>
                    <a:pt x="1672" y="5368"/>
                  </a:lnTo>
                  <a:lnTo>
                    <a:pt x="2288" y="9592"/>
                  </a:lnTo>
                  <a:lnTo>
                    <a:pt x="3740" y="9592"/>
                  </a:lnTo>
                  <a:lnTo>
                    <a:pt x="3740" y="4268"/>
                  </a:lnTo>
                  <a:lnTo>
                    <a:pt x="3740" y="3608"/>
                  </a:lnTo>
                  <a:lnTo>
                    <a:pt x="8712" y="4840"/>
                  </a:lnTo>
                  <a:lnTo>
                    <a:pt x="10295" y="4972"/>
                  </a:lnTo>
                  <a:lnTo>
                    <a:pt x="10340" y="5368"/>
                  </a:lnTo>
                  <a:lnTo>
                    <a:pt x="12496" y="5148"/>
                  </a:lnTo>
                  <a:lnTo>
                    <a:pt x="12496" y="5808"/>
                  </a:lnTo>
                  <a:lnTo>
                    <a:pt x="13640" y="5808"/>
                  </a:lnTo>
                  <a:lnTo>
                    <a:pt x="13640" y="5368"/>
                  </a:lnTo>
                  <a:lnTo>
                    <a:pt x="14256" y="5368"/>
                  </a:lnTo>
                  <a:lnTo>
                    <a:pt x="14256" y="3916"/>
                  </a:lnTo>
                  <a:lnTo>
                    <a:pt x="14168" y="3872"/>
                  </a:lnTo>
                  <a:lnTo>
                    <a:pt x="13860" y="4972"/>
                  </a:lnTo>
                  <a:lnTo>
                    <a:pt x="13024" y="4752"/>
                  </a:lnTo>
                  <a:lnTo>
                    <a:pt x="14124" y="616"/>
                  </a:lnTo>
                  <a:lnTo>
                    <a:pt x="15004" y="880"/>
                  </a:lnTo>
                  <a:lnTo>
                    <a:pt x="14608" y="2376"/>
                  </a:lnTo>
                  <a:lnTo>
                    <a:pt x="14784" y="2376"/>
                  </a:lnTo>
                  <a:lnTo>
                    <a:pt x="14960" y="2420"/>
                  </a:lnTo>
                  <a:lnTo>
                    <a:pt x="15092" y="2508"/>
                  </a:lnTo>
                  <a:lnTo>
                    <a:pt x="15224" y="2596"/>
                  </a:lnTo>
                  <a:lnTo>
                    <a:pt x="15312" y="2728"/>
                  </a:lnTo>
                  <a:lnTo>
                    <a:pt x="15400" y="2860"/>
                  </a:lnTo>
                  <a:lnTo>
                    <a:pt x="15444" y="2992"/>
                  </a:lnTo>
                  <a:lnTo>
                    <a:pt x="15444" y="3168"/>
                  </a:lnTo>
                  <a:lnTo>
                    <a:pt x="15444" y="3388"/>
                  </a:lnTo>
                  <a:lnTo>
                    <a:pt x="15356" y="3564"/>
                  </a:lnTo>
                  <a:lnTo>
                    <a:pt x="15268" y="3696"/>
                  </a:lnTo>
                  <a:lnTo>
                    <a:pt x="15136" y="3828"/>
                  </a:lnTo>
                  <a:lnTo>
                    <a:pt x="15136" y="5368"/>
                  </a:lnTo>
                  <a:lnTo>
                    <a:pt x="15840" y="5368"/>
                  </a:lnTo>
                  <a:lnTo>
                    <a:pt x="15840" y="5808"/>
                  </a:lnTo>
                  <a:lnTo>
                    <a:pt x="16368" y="5808"/>
                  </a:lnTo>
                  <a:lnTo>
                    <a:pt x="16368" y="6687"/>
                  </a:lnTo>
                  <a:lnTo>
                    <a:pt x="16368" y="7216"/>
                  </a:lnTo>
                  <a:lnTo>
                    <a:pt x="16148" y="7216"/>
                  </a:lnTo>
                  <a:lnTo>
                    <a:pt x="13860" y="12276"/>
                  </a:lnTo>
                  <a:lnTo>
                    <a:pt x="15224" y="12276"/>
                  </a:lnTo>
                  <a:lnTo>
                    <a:pt x="15224" y="13376"/>
                  </a:lnTo>
                  <a:lnTo>
                    <a:pt x="10032" y="13376"/>
                  </a:lnTo>
                  <a:lnTo>
                    <a:pt x="10032" y="12276"/>
                  </a:lnTo>
                  <a:lnTo>
                    <a:pt x="12188" y="12276"/>
                  </a:lnTo>
                  <a:lnTo>
                    <a:pt x="14476" y="7216"/>
                  </a:lnTo>
                  <a:lnTo>
                    <a:pt x="8624" y="7216"/>
                  </a:lnTo>
                  <a:lnTo>
                    <a:pt x="8624" y="5808"/>
                  </a:lnTo>
                  <a:close/>
                  <a:moveTo>
                    <a:pt x="5412" y="0"/>
                  </a:moveTo>
                  <a:lnTo>
                    <a:pt x="5104" y="44"/>
                  </a:lnTo>
                  <a:lnTo>
                    <a:pt x="4796" y="132"/>
                  </a:lnTo>
                  <a:lnTo>
                    <a:pt x="4532" y="264"/>
                  </a:lnTo>
                  <a:lnTo>
                    <a:pt x="4312" y="484"/>
                  </a:lnTo>
                  <a:lnTo>
                    <a:pt x="4092" y="704"/>
                  </a:lnTo>
                  <a:lnTo>
                    <a:pt x="3960" y="968"/>
                  </a:lnTo>
                  <a:lnTo>
                    <a:pt x="3872" y="1276"/>
                  </a:lnTo>
                  <a:lnTo>
                    <a:pt x="3828" y="1584"/>
                  </a:lnTo>
                  <a:lnTo>
                    <a:pt x="3872" y="1936"/>
                  </a:lnTo>
                  <a:lnTo>
                    <a:pt x="3960" y="2199"/>
                  </a:lnTo>
                  <a:lnTo>
                    <a:pt x="4092" y="2508"/>
                  </a:lnTo>
                  <a:lnTo>
                    <a:pt x="4312" y="2728"/>
                  </a:lnTo>
                  <a:lnTo>
                    <a:pt x="4532" y="2904"/>
                  </a:lnTo>
                  <a:lnTo>
                    <a:pt x="4796" y="3080"/>
                  </a:lnTo>
                  <a:lnTo>
                    <a:pt x="5104" y="3168"/>
                  </a:lnTo>
                  <a:lnTo>
                    <a:pt x="5412" y="3212"/>
                  </a:lnTo>
                  <a:lnTo>
                    <a:pt x="5764" y="3168"/>
                  </a:lnTo>
                  <a:lnTo>
                    <a:pt x="6073" y="3080"/>
                  </a:lnTo>
                  <a:lnTo>
                    <a:pt x="6336" y="2904"/>
                  </a:lnTo>
                  <a:lnTo>
                    <a:pt x="6556" y="2728"/>
                  </a:lnTo>
                  <a:lnTo>
                    <a:pt x="6776" y="2508"/>
                  </a:lnTo>
                  <a:lnTo>
                    <a:pt x="6908" y="2199"/>
                  </a:lnTo>
                  <a:lnTo>
                    <a:pt x="6996" y="1936"/>
                  </a:lnTo>
                  <a:lnTo>
                    <a:pt x="7040" y="1584"/>
                  </a:lnTo>
                  <a:lnTo>
                    <a:pt x="6996" y="1276"/>
                  </a:lnTo>
                  <a:lnTo>
                    <a:pt x="6908" y="968"/>
                  </a:lnTo>
                  <a:lnTo>
                    <a:pt x="6776" y="704"/>
                  </a:lnTo>
                  <a:lnTo>
                    <a:pt x="6556" y="484"/>
                  </a:lnTo>
                  <a:lnTo>
                    <a:pt x="6336" y="264"/>
                  </a:lnTo>
                  <a:lnTo>
                    <a:pt x="6073" y="132"/>
                  </a:lnTo>
                  <a:lnTo>
                    <a:pt x="5764" y="44"/>
                  </a:lnTo>
                  <a:lnTo>
                    <a:pt x="5412" y="0"/>
                  </a:lnTo>
                  <a:close/>
                </a:path>
              </a:pathLst>
            </a:custGeom>
            <a:solidFill>
              <a:sysClr val="window" lastClr="FFFFFF">
                <a:lumMod val="95000"/>
              </a:sysClr>
            </a:solidFill>
            <a:ln w="9525">
              <a:noFill/>
              <a:round/>
              <a:headEnd/>
              <a:tailEnd/>
            </a:ln>
          </p:spPr>
          <p:txBody>
            <a:bodyPr wrap="square"/>
            <a:lstStyle/>
            <a:p>
              <a:pPr defTabSz="913851" fontAlgn="ctr">
                <a:spcBef>
                  <a:spcPct val="0"/>
                </a:spcBef>
                <a:spcAft>
                  <a:spcPct val="0"/>
                </a:spcAft>
                <a:defRPr/>
              </a:pPr>
              <a:endParaRPr lang="en-US" altLang="zh-CN" sz="1200" kern="0" dirty="0">
                <a:solidFill>
                  <a:srgbClr val="4BACC6">
                    <a:lumMod val="75000"/>
                  </a:srgb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241" name="矩形 753"/>
          <p:cNvSpPr/>
          <p:nvPr/>
        </p:nvSpPr>
        <p:spPr bwMode="gray">
          <a:xfrm>
            <a:off x="591858" y="1739607"/>
            <a:ext cx="1503334" cy="1992895"/>
          </a:xfrm>
          <a:prstGeom prst="rect">
            <a:avLst/>
          </a:prstGeom>
          <a:noFill/>
          <a:ln w="9525" algn="ctr">
            <a:solidFill>
              <a:srgbClr val="808080"/>
            </a:solidFill>
            <a:prstDash val="dash"/>
            <a:round/>
            <a:headEnd/>
            <a:tailEnd/>
          </a:ln>
        </p:spPr>
        <p:txBody>
          <a:bodyPr wrap="square" lIns="182767" tIns="182767" rIns="182767" bIns="182767" rtlCol="0" anchor="ctr"/>
          <a:lstStyle/>
          <a:p>
            <a:pPr indent="-215771" algn="ctr" defTabSz="913851" fontAlgn="ctr">
              <a:spcBef>
                <a:spcPct val="0"/>
              </a:spcBef>
              <a:spcAft>
                <a:spcPct val="0"/>
              </a:spcAft>
              <a:buClr>
                <a:srgbClr val="EEECE1"/>
              </a:buClr>
              <a:buSzPct val="80000"/>
            </a:pPr>
            <a:endPar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242" name="直接连接符 755"/>
          <p:cNvCxnSpPr>
            <a:stCxn id="55" idx="1"/>
            <a:endCxn id="236" idx="6"/>
          </p:cNvCxnSpPr>
          <p:nvPr/>
        </p:nvCxnSpPr>
        <p:spPr bwMode="gray">
          <a:xfrm flipH="1">
            <a:off x="1957234" y="1823794"/>
            <a:ext cx="1942741" cy="143666"/>
          </a:xfrm>
          <a:prstGeom prst="line">
            <a:avLst/>
          </a:prstGeom>
          <a:noFill/>
          <a:ln w="9525" cap="flat" cmpd="sng" algn="ctr">
            <a:solidFill>
              <a:srgbClr val="0070C0"/>
            </a:solidFill>
            <a:prstDash val="solid"/>
          </a:ln>
          <a:effectLst/>
        </p:spPr>
      </p:cxnSp>
      <p:cxnSp>
        <p:nvCxnSpPr>
          <p:cNvPr id="243" name="直接连接符 757"/>
          <p:cNvCxnSpPr>
            <a:stCxn id="55" idx="1"/>
            <a:endCxn id="233" idx="6"/>
          </p:cNvCxnSpPr>
          <p:nvPr/>
        </p:nvCxnSpPr>
        <p:spPr bwMode="gray">
          <a:xfrm flipH="1">
            <a:off x="1957234" y="1823794"/>
            <a:ext cx="1942741" cy="526460"/>
          </a:xfrm>
          <a:prstGeom prst="line">
            <a:avLst/>
          </a:prstGeom>
          <a:noFill/>
          <a:ln w="9525" cap="flat" cmpd="sng" algn="ctr">
            <a:solidFill>
              <a:srgbClr val="0070C0"/>
            </a:solidFill>
            <a:prstDash val="solid"/>
          </a:ln>
          <a:effectLst/>
        </p:spPr>
      </p:cxnSp>
      <p:cxnSp>
        <p:nvCxnSpPr>
          <p:cNvPr id="244" name="直接连接符 758"/>
          <p:cNvCxnSpPr>
            <a:stCxn id="55" idx="1"/>
            <a:endCxn id="230" idx="6"/>
          </p:cNvCxnSpPr>
          <p:nvPr/>
        </p:nvCxnSpPr>
        <p:spPr bwMode="gray">
          <a:xfrm flipH="1">
            <a:off x="1957234" y="1823794"/>
            <a:ext cx="1942741" cy="909254"/>
          </a:xfrm>
          <a:prstGeom prst="line">
            <a:avLst/>
          </a:prstGeom>
          <a:noFill/>
          <a:ln w="9525" cap="flat" cmpd="sng" algn="ctr">
            <a:solidFill>
              <a:srgbClr val="0070C0"/>
            </a:solidFill>
            <a:prstDash val="solid"/>
          </a:ln>
          <a:effectLst/>
        </p:spPr>
      </p:cxnSp>
      <p:cxnSp>
        <p:nvCxnSpPr>
          <p:cNvPr id="245" name="直接连接符 759"/>
          <p:cNvCxnSpPr>
            <a:stCxn id="55" idx="1"/>
            <a:endCxn id="239" idx="6"/>
          </p:cNvCxnSpPr>
          <p:nvPr/>
        </p:nvCxnSpPr>
        <p:spPr bwMode="gray">
          <a:xfrm flipH="1">
            <a:off x="1957234" y="1823794"/>
            <a:ext cx="1942741" cy="1292048"/>
          </a:xfrm>
          <a:prstGeom prst="line">
            <a:avLst/>
          </a:prstGeom>
          <a:noFill/>
          <a:ln w="9525" cap="flat" cmpd="sng" algn="ctr">
            <a:solidFill>
              <a:srgbClr val="0070C0"/>
            </a:solidFill>
            <a:prstDash val="solid"/>
          </a:ln>
          <a:effectLst/>
        </p:spPr>
      </p:cxnSp>
      <p:cxnSp>
        <p:nvCxnSpPr>
          <p:cNvPr id="246" name="直接连接符 760"/>
          <p:cNvCxnSpPr>
            <a:stCxn id="55" idx="1"/>
            <a:endCxn id="225" idx="6"/>
          </p:cNvCxnSpPr>
          <p:nvPr/>
        </p:nvCxnSpPr>
        <p:spPr bwMode="gray">
          <a:xfrm flipH="1">
            <a:off x="1958432" y="1823794"/>
            <a:ext cx="1941543" cy="1675440"/>
          </a:xfrm>
          <a:prstGeom prst="line">
            <a:avLst/>
          </a:prstGeom>
          <a:noFill/>
          <a:ln w="9525" cap="flat" cmpd="sng" algn="ctr">
            <a:solidFill>
              <a:srgbClr val="0070C0"/>
            </a:solidFill>
            <a:prstDash val="solid"/>
          </a:ln>
          <a:effectLst/>
        </p:spPr>
      </p:cxnSp>
      <p:cxnSp>
        <p:nvCxnSpPr>
          <p:cNvPr id="247" name="直接连接符 761"/>
          <p:cNvCxnSpPr>
            <a:stCxn id="15" idx="1"/>
            <a:endCxn id="73" idx="6"/>
          </p:cNvCxnSpPr>
          <p:nvPr/>
        </p:nvCxnSpPr>
        <p:spPr bwMode="gray">
          <a:xfrm flipH="1">
            <a:off x="1942079" y="4668931"/>
            <a:ext cx="2110469" cy="1219232"/>
          </a:xfrm>
          <a:prstGeom prst="line">
            <a:avLst/>
          </a:prstGeom>
          <a:noFill/>
          <a:ln w="9525" cap="flat" cmpd="sng" algn="ctr">
            <a:solidFill>
              <a:srgbClr val="C7000A"/>
            </a:solidFill>
            <a:prstDash val="solid"/>
          </a:ln>
          <a:effectLst/>
        </p:spPr>
      </p:cxnSp>
      <p:cxnSp>
        <p:nvCxnSpPr>
          <p:cNvPr id="248" name="直接连接符 762"/>
          <p:cNvCxnSpPr>
            <a:stCxn id="28" idx="1"/>
            <a:endCxn id="79" idx="6"/>
          </p:cNvCxnSpPr>
          <p:nvPr/>
        </p:nvCxnSpPr>
        <p:spPr bwMode="gray">
          <a:xfrm flipH="1">
            <a:off x="1942079" y="3951911"/>
            <a:ext cx="2099924" cy="1187984"/>
          </a:xfrm>
          <a:prstGeom prst="line">
            <a:avLst/>
          </a:prstGeom>
          <a:noFill/>
          <a:ln w="9525" cap="flat" cmpd="sng" algn="ctr">
            <a:solidFill>
              <a:srgbClr val="F4A9A3"/>
            </a:solidFill>
            <a:prstDash val="solid"/>
          </a:ln>
          <a:effectLst/>
        </p:spPr>
      </p:cxnSp>
      <p:cxnSp>
        <p:nvCxnSpPr>
          <p:cNvPr id="249" name="直接连接符 764"/>
          <p:cNvCxnSpPr>
            <a:stCxn id="28" idx="1"/>
            <a:endCxn id="204" idx="6"/>
          </p:cNvCxnSpPr>
          <p:nvPr/>
        </p:nvCxnSpPr>
        <p:spPr bwMode="gray">
          <a:xfrm flipH="1">
            <a:off x="1942079" y="3951911"/>
            <a:ext cx="2099924" cy="1562119"/>
          </a:xfrm>
          <a:prstGeom prst="line">
            <a:avLst/>
          </a:prstGeom>
          <a:noFill/>
          <a:ln w="9525" cap="flat" cmpd="sng" algn="ctr">
            <a:solidFill>
              <a:srgbClr val="F4A9A3"/>
            </a:solidFill>
            <a:prstDash val="solid"/>
          </a:ln>
          <a:effectLst/>
        </p:spPr>
      </p:cxnSp>
      <p:cxnSp>
        <p:nvCxnSpPr>
          <p:cNvPr id="250" name="直接连接符 765"/>
          <p:cNvCxnSpPr>
            <a:stCxn id="42" idx="1"/>
            <a:endCxn id="207" idx="6"/>
          </p:cNvCxnSpPr>
          <p:nvPr/>
        </p:nvCxnSpPr>
        <p:spPr bwMode="gray">
          <a:xfrm flipH="1">
            <a:off x="1943268" y="3185078"/>
            <a:ext cx="2130368" cy="1205953"/>
          </a:xfrm>
          <a:prstGeom prst="line">
            <a:avLst/>
          </a:prstGeom>
          <a:noFill/>
          <a:ln w="9525" cap="flat" cmpd="sng" algn="ctr">
            <a:solidFill>
              <a:srgbClr val="EB5C01"/>
            </a:solidFill>
            <a:prstDash val="solid"/>
          </a:ln>
          <a:effectLst/>
        </p:spPr>
      </p:cxnSp>
      <p:cxnSp>
        <p:nvCxnSpPr>
          <p:cNvPr id="251" name="直接连接符 766"/>
          <p:cNvCxnSpPr>
            <a:stCxn id="42" idx="1"/>
            <a:endCxn id="212" idx="6"/>
          </p:cNvCxnSpPr>
          <p:nvPr/>
        </p:nvCxnSpPr>
        <p:spPr bwMode="gray">
          <a:xfrm flipH="1">
            <a:off x="1942079" y="3185078"/>
            <a:ext cx="2131557" cy="1580682"/>
          </a:xfrm>
          <a:prstGeom prst="line">
            <a:avLst/>
          </a:prstGeom>
          <a:noFill/>
          <a:ln w="9525" cap="flat" cmpd="sng" algn="ctr">
            <a:solidFill>
              <a:srgbClr val="EB5C01"/>
            </a:solidFill>
            <a:prstDash val="solid"/>
          </a:ln>
          <a:effectLst/>
        </p:spPr>
      </p:cxnSp>
      <p:sp>
        <p:nvSpPr>
          <p:cNvPr id="256" name="矩形 547"/>
          <p:cNvSpPr/>
          <p:nvPr/>
        </p:nvSpPr>
        <p:spPr bwMode="gray">
          <a:xfrm>
            <a:off x="6995087" y="2216317"/>
            <a:ext cx="1282991" cy="268569"/>
          </a:xfrm>
          <a:prstGeom prst="rect">
            <a:avLst/>
          </a:prstGeom>
        </p:spPr>
        <p:txBody>
          <a:bodyPr wrap="square" lIns="83093" tIns="41546" rIns="83093" bIns="41546">
            <a:spAutoFit/>
          </a:bodyPr>
          <a:lstStyle/>
          <a:p>
            <a:pPr algn="ctr" defTabSz="830924" fontAlgn="ctr">
              <a:spcBef>
                <a:spcPct val="0"/>
              </a:spcBef>
              <a:spcAft>
                <a:spcPct val="0"/>
              </a:spcAft>
              <a:defRPr/>
            </a:pPr>
            <a:r>
              <a:rPr lang="en-US" sz="1200" b="1" dirty="0">
                <a:solidFill>
                  <a:srgbClr val="0070C0"/>
                </a:solidFill>
                <a:latin typeface="Huawei Sans" panose="020C0503030203020204" pitchFamily="34" charset="0"/>
                <a:ea typeface="方正兰亭黑简体" panose="02000000000000000000" pitchFamily="2" charset="-122"/>
                <a:cs typeface="+mn-ea"/>
                <a:sym typeface="Huawei Sans" panose="020C0503030203020204" pitchFamily="34" charset="0"/>
              </a:rPr>
              <a:t>Slice 1</a:t>
            </a:r>
          </a:p>
        </p:txBody>
      </p:sp>
      <p:sp>
        <p:nvSpPr>
          <p:cNvPr id="257" name="矩形 547"/>
          <p:cNvSpPr/>
          <p:nvPr/>
        </p:nvSpPr>
        <p:spPr bwMode="gray">
          <a:xfrm>
            <a:off x="6995087" y="2870070"/>
            <a:ext cx="1282991" cy="268569"/>
          </a:xfrm>
          <a:prstGeom prst="rect">
            <a:avLst/>
          </a:prstGeom>
        </p:spPr>
        <p:txBody>
          <a:bodyPr wrap="square" lIns="83093" tIns="41546" rIns="83093" bIns="41546">
            <a:spAutoFit/>
          </a:bodyPr>
          <a:lstStyle/>
          <a:p>
            <a:pPr algn="ctr" defTabSz="830924" fontAlgn="ctr">
              <a:spcBef>
                <a:spcPct val="0"/>
              </a:spcBef>
              <a:spcAft>
                <a:spcPct val="0"/>
              </a:spcAft>
              <a:defRPr/>
            </a:pPr>
            <a:r>
              <a:rPr lang="en-US" sz="1200" b="1" dirty="0">
                <a:solidFill>
                  <a:srgbClr val="EB5C01"/>
                </a:solidFill>
                <a:latin typeface="Huawei Sans" panose="020C0503030203020204" pitchFamily="34" charset="0"/>
                <a:ea typeface="方正兰亭黑简体" panose="02000000000000000000" pitchFamily="2" charset="-122"/>
                <a:cs typeface="+mn-ea"/>
                <a:sym typeface="Huawei Sans" panose="020C0503030203020204" pitchFamily="34" charset="0"/>
              </a:rPr>
              <a:t>Slice 2</a:t>
            </a:r>
          </a:p>
        </p:txBody>
      </p:sp>
      <p:sp>
        <p:nvSpPr>
          <p:cNvPr id="258" name="矩形 547"/>
          <p:cNvSpPr/>
          <p:nvPr/>
        </p:nvSpPr>
        <p:spPr bwMode="gray">
          <a:xfrm>
            <a:off x="6995087" y="3551008"/>
            <a:ext cx="1282991" cy="268569"/>
          </a:xfrm>
          <a:prstGeom prst="rect">
            <a:avLst/>
          </a:prstGeom>
        </p:spPr>
        <p:txBody>
          <a:bodyPr wrap="square" lIns="83093" tIns="41546" rIns="83093" bIns="41546">
            <a:spAutoFit/>
          </a:bodyPr>
          <a:lstStyle/>
          <a:p>
            <a:pPr algn="ctr" defTabSz="830924" fontAlgn="ctr">
              <a:spcBef>
                <a:spcPct val="0"/>
              </a:spcBef>
              <a:spcAft>
                <a:spcPct val="0"/>
              </a:spcAft>
              <a:defRPr/>
            </a:pPr>
            <a:r>
              <a:rPr lang="en-US" sz="1200" b="1" dirty="0">
                <a:solidFill>
                  <a:srgbClr val="EA5A4F"/>
                </a:solidFill>
                <a:latin typeface="Huawei Sans" panose="020C0503030203020204" pitchFamily="34" charset="0"/>
                <a:ea typeface="方正兰亭黑简体" panose="02000000000000000000" pitchFamily="2" charset="-122"/>
                <a:cs typeface="+mn-ea"/>
                <a:sym typeface="Huawei Sans" panose="020C0503030203020204" pitchFamily="34" charset="0"/>
              </a:rPr>
              <a:t>Slice 3</a:t>
            </a:r>
          </a:p>
        </p:txBody>
      </p:sp>
      <p:sp>
        <p:nvSpPr>
          <p:cNvPr id="259" name="矩形 547"/>
          <p:cNvSpPr/>
          <p:nvPr/>
        </p:nvSpPr>
        <p:spPr bwMode="gray">
          <a:xfrm>
            <a:off x="6995087" y="4299661"/>
            <a:ext cx="1282991" cy="268569"/>
          </a:xfrm>
          <a:prstGeom prst="rect">
            <a:avLst/>
          </a:prstGeom>
        </p:spPr>
        <p:txBody>
          <a:bodyPr wrap="square" lIns="83093" tIns="41546" rIns="83093" bIns="41546">
            <a:spAutoFit/>
          </a:bodyPr>
          <a:lstStyle/>
          <a:p>
            <a:pPr algn="ctr" defTabSz="830924" fontAlgn="ctr">
              <a:spcBef>
                <a:spcPct val="0"/>
              </a:spcBef>
              <a:spcAft>
                <a:spcPct val="0"/>
              </a:spcAft>
              <a:defRPr/>
            </a:pPr>
            <a:r>
              <a:rPr lang="en-US" sz="12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Slice 4</a:t>
            </a:r>
          </a:p>
        </p:txBody>
      </p:sp>
      <p:grpSp>
        <p:nvGrpSpPr>
          <p:cNvPr id="260" name="组合 240"/>
          <p:cNvGrpSpPr/>
          <p:nvPr/>
        </p:nvGrpSpPr>
        <p:grpSpPr bwMode="gray">
          <a:xfrm>
            <a:off x="8405031" y="5375467"/>
            <a:ext cx="1682599" cy="826529"/>
            <a:chOff x="7143495" y="2533650"/>
            <a:chExt cx="1519928" cy="746622"/>
          </a:xfrm>
        </p:grpSpPr>
        <p:grpSp>
          <p:nvGrpSpPr>
            <p:cNvPr id="261" name="组合 787"/>
            <p:cNvGrpSpPr/>
            <p:nvPr/>
          </p:nvGrpSpPr>
          <p:grpSpPr bwMode="gray">
            <a:xfrm>
              <a:off x="7143495" y="2533650"/>
              <a:ext cx="1365046" cy="409119"/>
              <a:chOff x="9486532" y="1922952"/>
              <a:chExt cx="2016566" cy="659799"/>
            </a:xfrm>
          </p:grpSpPr>
          <p:pic>
            <p:nvPicPr>
              <p:cNvPr id="263" name="Picture 38" descr="12"/>
              <p:cNvPicPr>
                <a:picLocks noChangeAspect="1" noChangeArrowheads="1"/>
              </p:cNvPicPr>
              <p:nvPr/>
            </p:nvPicPr>
            <p:blipFill>
              <a:blip r:embed="rId4" cstate="print"/>
              <a:srcRect/>
              <a:stretch>
                <a:fillRect/>
              </a:stretch>
            </p:blipFill>
            <p:spPr bwMode="gray">
              <a:xfrm>
                <a:off x="9486532" y="2038340"/>
                <a:ext cx="1015724" cy="544411"/>
              </a:xfrm>
              <a:prstGeom prst="rect">
                <a:avLst/>
              </a:prstGeom>
              <a:noFill/>
            </p:spPr>
          </p:pic>
          <p:pic>
            <p:nvPicPr>
              <p:cNvPr id="264" name="Picture 4"/>
              <p:cNvPicPr>
                <a:picLocks noChangeAspect="1" noChangeArrowheads="1"/>
              </p:cNvPicPr>
              <p:nvPr/>
            </p:nvPicPr>
            <p:blipFill>
              <a:blip r:embed="rId5" cstate="print"/>
              <a:srcRect/>
              <a:stretch>
                <a:fillRect/>
              </a:stretch>
            </p:blipFill>
            <p:spPr bwMode="gray">
              <a:xfrm>
                <a:off x="10503217" y="1922952"/>
                <a:ext cx="999881" cy="640281"/>
              </a:xfrm>
              <a:prstGeom prst="roundRect">
                <a:avLst>
                  <a:gd name="adj" fmla="val 9173"/>
                </a:avLst>
              </a:prstGeom>
              <a:noFill/>
              <a:ln w="9525">
                <a:noFill/>
                <a:miter lim="800000"/>
                <a:headEnd/>
                <a:tailEnd/>
              </a:ln>
            </p:spPr>
          </p:pic>
        </p:grpSp>
        <p:pic>
          <p:nvPicPr>
            <p:cNvPr id="262" name="图片 791"/>
            <p:cNvPicPr>
              <a:picLocks noChangeAspect="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gray">
            <a:xfrm>
              <a:off x="7251700" y="3006634"/>
              <a:ext cx="1411723" cy="273638"/>
            </a:xfrm>
            <a:prstGeom prst="rect">
              <a:avLst/>
            </a:prstGeom>
          </p:spPr>
        </p:pic>
      </p:grpSp>
      <p:cxnSp>
        <p:nvCxnSpPr>
          <p:cNvPr id="265" name="直接连接符 242"/>
          <p:cNvCxnSpPr/>
          <p:nvPr/>
        </p:nvCxnSpPr>
        <p:spPr bwMode="gray">
          <a:xfrm>
            <a:off x="7319239" y="5692290"/>
            <a:ext cx="959542" cy="0"/>
          </a:xfrm>
          <a:prstGeom prst="line">
            <a:avLst/>
          </a:prstGeom>
          <a:noFill/>
          <a:ln w="12700" cap="flat" cmpd="sng" algn="ctr">
            <a:solidFill>
              <a:srgbClr val="0F6FC6"/>
            </a:solidFill>
            <a:prstDash val="dash"/>
            <a:round/>
            <a:headEnd type="stealth" w="lg" len="lg"/>
            <a:tailEnd type="stealth" w="lg" len="lg"/>
          </a:ln>
          <a:effectLst/>
          <a:extLst/>
        </p:spPr>
      </p:cxnSp>
      <p:sp>
        <p:nvSpPr>
          <p:cNvPr id="266" name="矩形 793"/>
          <p:cNvSpPr/>
          <p:nvPr/>
        </p:nvSpPr>
        <p:spPr bwMode="gray">
          <a:xfrm>
            <a:off x="8513097" y="2803676"/>
            <a:ext cx="2655875" cy="423784"/>
          </a:xfrm>
          <a:prstGeom prst="rect">
            <a:avLst/>
          </a:prstGeom>
        </p:spPr>
        <p:txBody>
          <a:bodyPr wrap="square" lIns="26963" tIns="26963" rIns="26963" bIns="26963">
            <a:spAutoFit/>
          </a:bodyPr>
          <a:lstStyle/>
          <a:p>
            <a:pPr defTabSz="913485" fontAlgn="ctr">
              <a:spcBef>
                <a:spcPct val="0"/>
              </a:spcBef>
              <a:spcAft>
                <a:spcPct val="0"/>
              </a:spcAft>
            </a:pPr>
            <a:r>
              <a:rPr lang="en-US"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Flexible, convenient</a:t>
            </a: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 service </a:t>
            </a:r>
            <a:r>
              <a:rPr lang="en-US" sz="1200" dirty="0" smtClean="0">
                <a:latin typeface="Huawei Sans" panose="020C0503030203020204" pitchFamily="34" charset="0"/>
                <a:ea typeface="方正兰亭黑简体" panose="02000000000000000000" pitchFamily="2" charset="-122"/>
                <a:cs typeface="+mn-ea"/>
                <a:sym typeface="Huawei Sans" panose="020C0503030203020204" pitchFamily="34" charset="0"/>
              </a:rPr>
              <a:t>deployment.</a:t>
            </a:r>
            <a:endPar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7" name="矩形 803"/>
          <p:cNvSpPr/>
          <p:nvPr/>
        </p:nvSpPr>
        <p:spPr bwMode="gray">
          <a:xfrm>
            <a:off x="8513097" y="4473701"/>
            <a:ext cx="2895285" cy="807835"/>
          </a:xfrm>
          <a:prstGeom prst="rect">
            <a:avLst/>
          </a:prstGeom>
        </p:spPr>
        <p:txBody>
          <a:bodyPr wrap="square" lIns="68500" tIns="34251" rIns="68500" bIns="34251">
            <a:spAutoFit/>
          </a:bodyPr>
          <a:lstStyle/>
          <a:p>
            <a:pPr defTabSz="913851" fontAlgn="ctr">
              <a:spcBef>
                <a:spcPct val="0"/>
              </a:spcBef>
              <a:spcAft>
                <a:spcPct val="0"/>
              </a:spcAft>
            </a:pP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Support for network evolution over the next </a:t>
            </a:r>
            <a:r>
              <a:rPr lang="en-US" sz="12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10</a:t>
            </a: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 years:</a:t>
            </a:r>
          </a:p>
          <a:p>
            <a:pPr defTabSz="913851" fontAlgn="ctr">
              <a:spcBef>
                <a:spcPct val="0"/>
              </a:spcBef>
              <a:spcAft>
                <a:spcPct val="0"/>
              </a:spcAft>
            </a:pP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Smooth upgrade to </a:t>
            </a:r>
            <a:r>
              <a:rPr lang="en-US"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100G/200G</a:t>
            </a:r>
          </a:p>
          <a:p>
            <a:pPr defTabSz="913851" fontAlgn="ctr">
              <a:spcBef>
                <a:spcPct val="0"/>
              </a:spcBef>
              <a:spcAft>
                <a:spcPct val="0"/>
              </a:spcAft>
            </a:pP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Smooth evolution to </a:t>
            </a:r>
            <a:r>
              <a:rPr lang="en-US"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SRv6 + EVPN</a:t>
            </a:r>
          </a:p>
        </p:txBody>
      </p:sp>
      <p:sp>
        <p:nvSpPr>
          <p:cNvPr id="268" name="矩形 810"/>
          <p:cNvSpPr/>
          <p:nvPr/>
        </p:nvSpPr>
        <p:spPr bwMode="gray">
          <a:xfrm>
            <a:off x="8513097" y="3361684"/>
            <a:ext cx="2674533" cy="977794"/>
          </a:xfrm>
          <a:prstGeom prst="rect">
            <a:avLst/>
          </a:prstGeom>
        </p:spPr>
        <p:txBody>
          <a:bodyPr wrap="square" lIns="26969" tIns="26969" rIns="26969" bIns="26969">
            <a:spAutoFit/>
          </a:bodyPr>
          <a:lstStyle/>
          <a:p>
            <a:pPr defTabSz="913851" fontAlgn="ctr">
              <a:spcBef>
                <a:spcPct val="0"/>
              </a:spcBef>
              <a:spcAft>
                <a:spcPct val="0"/>
              </a:spcAft>
            </a:pPr>
            <a:r>
              <a:rPr lang="en-US" sz="12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Unified bearer:</a:t>
            </a:r>
            <a:r>
              <a:rPr lang="en-US"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The controller deploys network resources in a unified manner to carry power services, implementing intelligent optimization.</a:t>
            </a:r>
          </a:p>
        </p:txBody>
      </p:sp>
      <p:sp>
        <p:nvSpPr>
          <p:cNvPr id="269" name="矩形 815"/>
          <p:cNvSpPr/>
          <p:nvPr/>
        </p:nvSpPr>
        <p:spPr bwMode="gray">
          <a:xfrm>
            <a:off x="8513097" y="1691658"/>
            <a:ext cx="2658916" cy="977794"/>
          </a:xfrm>
          <a:prstGeom prst="rect">
            <a:avLst/>
          </a:prstGeom>
        </p:spPr>
        <p:txBody>
          <a:bodyPr wrap="square" lIns="26969" tIns="26969" rIns="26969" bIns="26969">
            <a:spAutoFit/>
          </a:bodyPr>
          <a:lstStyle/>
          <a:p>
            <a:pPr defTabSz="913851" fontAlgn="ctr">
              <a:spcBef>
                <a:spcPct val="0"/>
              </a:spcBef>
              <a:spcAft>
                <a:spcPct val="0"/>
              </a:spcAft>
            </a:pPr>
            <a:r>
              <a:rPr lang="en-US" sz="12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Physical network slicing</a:t>
            </a:r>
            <a:r>
              <a:rPr lang="en-US"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 The TDM-based </a:t>
            </a:r>
            <a:r>
              <a:rPr lang="en-US" sz="1200" dirty="0" err="1">
                <a:latin typeface="Huawei Sans" panose="020C0503030203020204" pitchFamily="34" charset="0"/>
                <a:ea typeface="方正兰亭黑简体" panose="02000000000000000000" pitchFamily="2" charset="-122"/>
                <a:cs typeface="+mn-ea"/>
                <a:sym typeface="Huawei Sans" panose="020C0503030203020204" pitchFamily="34" charset="0"/>
              </a:rPr>
              <a:t>FlexE</a:t>
            </a: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 technology divides the physical network into multiple slices on demand to isolate different services and ensure service SLAs.</a:t>
            </a:r>
          </a:p>
        </p:txBody>
      </p:sp>
      <p:sp>
        <p:nvSpPr>
          <p:cNvPr id="270" name="TextBox 329"/>
          <p:cNvSpPr txBox="1"/>
          <p:nvPr/>
        </p:nvSpPr>
        <p:spPr bwMode="gray">
          <a:xfrm>
            <a:off x="748886" y="1454721"/>
            <a:ext cx="1327256" cy="276999"/>
          </a:xfrm>
          <a:prstGeom prst="rect">
            <a:avLst/>
          </a:prstGeom>
          <a:noFill/>
        </p:spPr>
        <p:txBody>
          <a:bodyPr wrap="square" rtlCol="0">
            <a:spAutoFit/>
          </a:bodyPr>
          <a:lstStyle/>
          <a:p>
            <a:pPr algn="ctr" defTabSz="1218712" fontAlgn="ctr"/>
            <a:r>
              <a:rPr lang="en-US" sz="1200" b="1"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Office </a:t>
            </a:r>
            <a:r>
              <a:rPr lang="en-US" sz="1200" b="1"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service</a:t>
            </a:r>
            <a:r>
              <a:rPr lang="en-US" altLang="zh-CN" sz="1200" b="1" dirty="0" smtClea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s</a:t>
            </a:r>
            <a:endParaRPr lang="en-US" sz="1200" b="1"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1" name="TextBox 330"/>
          <p:cNvSpPr txBox="1"/>
          <p:nvPr/>
        </p:nvSpPr>
        <p:spPr bwMode="gray">
          <a:xfrm>
            <a:off x="438846" y="3849268"/>
            <a:ext cx="1816545" cy="276999"/>
          </a:xfrm>
          <a:prstGeom prst="rect">
            <a:avLst/>
          </a:prstGeom>
          <a:noFill/>
        </p:spPr>
        <p:txBody>
          <a:bodyPr wrap="square" rtlCol="0">
            <a:spAutoFit/>
          </a:bodyPr>
          <a:lstStyle>
            <a:defPPr>
              <a:defRPr lang="en-US"/>
            </a:defPPr>
            <a:lvl1pPr algn="ctr" defTabSz="1219200">
              <a:defRPr sz="1600" b="1">
                <a:cs typeface="+mn-ea"/>
              </a:defRPr>
            </a:lvl1pPr>
          </a:lstStyle>
          <a:p>
            <a:pPr fontAlgn="ctr"/>
            <a:r>
              <a:rPr lang="en-US"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Production </a:t>
            </a:r>
            <a:r>
              <a:rPr lang="en-US"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service</a:t>
            </a:r>
            <a:r>
              <a:rPr lang="en-US" altLang="zh-CN" sz="120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a:t>
            </a:r>
            <a:endParaRPr lang="en-US"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08"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gray">
          <a:xfrm>
            <a:off x="4185882" y="5607306"/>
            <a:ext cx="368089" cy="301163"/>
          </a:xfrm>
          <a:prstGeom prst="rect">
            <a:avLst/>
          </a:prstGeom>
          <a:noFill/>
        </p:spPr>
      </p:pic>
      <p:pic>
        <p:nvPicPr>
          <p:cNvPr id="310"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gray">
          <a:xfrm>
            <a:off x="6936980" y="5607306"/>
            <a:ext cx="368089" cy="301163"/>
          </a:xfrm>
          <a:prstGeom prst="rect">
            <a:avLst/>
          </a:prstGeom>
          <a:noFill/>
        </p:spPr>
      </p:pic>
      <p:pic>
        <p:nvPicPr>
          <p:cNvPr id="311"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gray">
          <a:xfrm>
            <a:off x="5378696" y="5319645"/>
            <a:ext cx="368089" cy="301163"/>
          </a:xfrm>
          <a:prstGeom prst="rect">
            <a:avLst/>
          </a:prstGeom>
          <a:noFill/>
        </p:spPr>
      </p:pic>
      <p:pic>
        <p:nvPicPr>
          <p:cNvPr id="312"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gray">
          <a:xfrm>
            <a:off x="5899362" y="5780301"/>
            <a:ext cx="368089" cy="301163"/>
          </a:xfrm>
          <a:prstGeom prst="rect">
            <a:avLst/>
          </a:prstGeom>
          <a:noFill/>
        </p:spPr>
      </p:pic>
      <p:pic>
        <p:nvPicPr>
          <p:cNvPr id="279" name="Picture 2" descr="G:\做的项目\公共\扁平图标切换\更新2015_01_21\oss扁平图标库2015_01_21更新-04.png"/>
          <p:cNvPicPr>
            <a:picLocks noChangeAspect="1" noChangeArrowheads="1"/>
          </p:cNvPicPr>
          <p:nvPr/>
        </p:nvPicPr>
        <p:blipFill>
          <a:blip r:embed="rId7" cstate="print">
            <a:duotone>
              <a:prstClr val="black"/>
              <a:schemeClr val="accent2">
                <a:tint val="45000"/>
                <a:satMod val="400000"/>
              </a:schemeClr>
            </a:duotone>
          </a:blip>
          <a:stretch>
            <a:fillRect/>
          </a:stretch>
        </p:blipFill>
        <p:spPr bwMode="gray">
          <a:xfrm>
            <a:off x="4214700" y="4512937"/>
            <a:ext cx="300443" cy="245816"/>
          </a:xfrm>
          <a:prstGeom prst="rect">
            <a:avLst/>
          </a:prstGeom>
          <a:noFill/>
        </p:spPr>
      </p:pic>
      <p:pic>
        <p:nvPicPr>
          <p:cNvPr id="280" name="Picture 2" descr="G:\做的项目\公共\扁平图标切换\更新2015_01_21\oss扁平图标库2015_01_21更新-04.png"/>
          <p:cNvPicPr>
            <a:picLocks noChangeAspect="1" noChangeArrowheads="1"/>
          </p:cNvPicPr>
          <p:nvPr/>
        </p:nvPicPr>
        <p:blipFill>
          <a:blip r:embed="rId7" cstate="print">
            <a:duotone>
              <a:prstClr val="black"/>
              <a:schemeClr val="accent2">
                <a:tint val="45000"/>
                <a:satMod val="400000"/>
              </a:schemeClr>
            </a:duotone>
          </a:blip>
          <a:stretch>
            <a:fillRect/>
          </a:stretch>
        </p:blipFill>
        <p:spPr bwMode="gray">
          <a:xfrm>
            <a:off x="5407876" y="4275188"/>
            <a:ext cx="300443" cy="245816"/>
          </a:xfrm>
          <a:prstGeom prst="rect">
            <a:avLst/>
          </a:prstGeom>
          <a:noFill/>
        </p:spPr>
      </p:pic>
      <p:pic>
        <p:nvPicPr>
          <p:cNvPr id="281" name="Picture 2" descr="G:\做的项目\公共\扁平图标切换\更新2015_01_21\oss扁平图标库2015_01_21更新-04.png"/>
          <p:cNvPicPr>
            <a:picLocks noChangeAspect="1" noChangeArrowheads="1"/>
          </p:cNvPicPr>
          <p:nvPr/>
        </p:nvPicPr>
        <p:blipFill>
          <a:blip r:embed="rId7" cstate="print">
            <a:duotone>
              <a:prstClr val="black"/>
              <a:schemeClr val="accent2">
                <a:tint val="45000"/>
                <a:satMod val="400000"/>
              </a:schemeClr>
            </a:duotone>
          </a:blip>
          <a:stretch>
            <a:fillRect/>
          </a:stretch>
        </p:blipFill>
        <p:spPr bwMode="gray">
          <a:xfrm>
            <a:off x="5943775" y="4798840"/>
            <a:ext cx="300443" cy="245816"/>
          </a:xfrm>
          <a:prstGeom prst="rect">
            <a:avLst/>
          </a:prstGeom>
          <a:noFill/>
        </p:spPr>
      </p:pic>
      <p:pic>
        <p:nvPicPr>
          <p:cNvPr id="282" name="Picture 2" descr="G:\做的项目\公共\扁平图标切换\更新2015_01_21\oss扁平图标库2015_01_21更新-04.png"/>
          <p:cNvPicPr>
            <a:picLocks noChangeAspect="1" noChangeArrowheads="1"/>
          </p:cNvPicPr>
          <p:nvPr/>
        </p:nvPicPr>
        <p:blipFill>
          <a:blip r:embed="rId7" cstate="print">
            <a:duotone>
              <a:prstClr val="black"/>
              <a:schemeClr val="accent2">
                <a:tint val="45000"/>
                <a:satMod val="400000"/>
              </a:schemeClr>
            </a:duotone>
          </a:blip>
          <a:stretch>
            <a:fillRect/>
          </a:stretch>
        </p:blipFill>
        <p:spPr bwMode="gray">
          <a:xfrm>
            <a:off x="6965237" y="4512937"/>
            <a:ext cx="300443" cy="245816"/>
          </a:xfrm>
          <a:prstGeom prst="rect">
            <a:avLst/>
          </a:prstGeom>
          <a:noFill/>
        </p:spPr>
      </p:pic>
      <p:pic>
        <p:nvPicPr>
          <p:cNvPr id="283" name="Picture 2" descr="G:\做的项目\公共\扁平图标切换\更新2015_01_21\oss扁平图标库2015_01_21更新-04.png"/>
          <p:cNvPicPr>
            <a:picLocks noChangeAspect="1" noChangeArrowheads="1"/>
          </p:cNvPicPr>
          <p:nvPr/>
        </p:nvPicPr>
        <p:blipFill>
          <a:blip r:embed="rId7" cstate="print">
            <a:duotone>
              <a:schemeClr val="accent2">
                <a:shade val="45000"/>
                <a:satMod val="135000"/>
              </a:schemeClr>
              <a:prstClr val="white"/>
            </a:duotone>
          </a:blip>
          <a:stretch>
            <a:fillRect/>
          </a:stretch>
        </p:blipFill>
        <p:spPr bwMode="gray">
          <a:xfrm>
            <a:off x="4214700" y="3741952"/>
            <a:ext cx="300443" cy="245816"/>
          </a:xfrm>
          <a:prstGeom prst="rect">
            <a:avLst/>
          </a:prstGeom>
          <a:noFill/>
        </p:spPr>
      </p:pic>
      <p:pic>
        <p:nvPicPr>
          <p:cNvPr id="284" name="Picture 2" descr="G:\做的项目\公共\扁平图标切换\更新2015_01_21\oss扁平图标库2015_01_21更新-04.png"/>
          <p:cNvPicPr>
            <a:picLocks noChangeAspect="1" noChangeArrowheads="1"/>
          </p:cNvPicPr>
          <p:nvPr/>
        </p:nvPicPr>
        <p:blipFill>
          <a:blip r:embed="rId7" cstate="print">
            <a:duotone>
              <a:schemeClr val="accent2">
                <a:shade val="45000"/>
                <a:satMod val="135000"/>
              </a:schemeClr>
              <a:prstClr val="white"/>
            </a:duotone>
          </a:blip>
          <a:stretch>
            <a:fillRect/>
          </a:stretch>
        </p:blipFill>
        <p:spPr bwMode="gray">
          <a:xfrm>
            <a:off x="5407876" y="3504203"/>
            <a:ext cx="300443" cy="245816"/>
          </a:xfrm>
          <a:prstGeom prst="rect">
            <a:avLst/>
          </a:prstGeom>
          <a:noFill/>
        </p:spPr>
      </p:pic>
      <p:pic>
        <p:nvPicPr>
          <p:cNvPr id="285" name="Picture 2" descr="G:\做的项目\公共\扁平图标切换\更新2015_01_21\oss扁平图标库2015_01_21更新-04.png"/>
          <p:cNvPicPr>
            <a:picLocks noChangeAspect="1" noChangeArrowheads="1"/>
          </p:cNvPicPr>
          <p:nvPr/>
        </p:nvPicPr>
        <p:blipFill>
          <a:blip r:embed="rId7" cstate="print">
            <a:duotone>
              <a:schemeClr val="accent2">
                <a:shade val="45000"/>
                <a:satMod val="135000"/>
              </a:schemeClr>
              <a:prstClr val="white"/>
            </a:duotone>
          </a:blip>
          <a:stretch>
            <a:fillRect/>
          </a:stretch>
        </p:blipFill>
        <p:spPr bwMode="gray">
          <a:xfrm>
            <a:off x="5943775" y="4027855"/>
            <a:ext cx="300443" cy="245816"/>
          </a:xfrm>
          <a:prstGeom prst="rect">
            <a:avLst/>
          </a:prstGeom>
          <a:noFill/>
        </p:spPr>
      </p:pic>
      <p:pic>
        <p:nvPicPr>
          <p:cNvPr id="286" name="Picture 2" descr="G:\做的项目\公共\扁平图标切换\更新2015_01_21\oss扁平图标库2015_01_21更新-04.png"/>
          <p:cNvPicPr>
            <a:picLocks noChangeAspect="1" noChangeArrowheads="1"/>
          </p:cNvPicPr>
          <p:nvPr/>
        </p:nvPicPr>
        <p:blipFill>
          <a:blip r:embed="rId7" cstate="print">
            <a:duotone>
              <a:schemeClr val="accent2">
                <a:shade val="45000"/>
                <a:satMod val="135000"/>
              </a:schemeClr>
              <a:prstClr val="white"/>
            </a:duotone>
          </a:blip>
          <a:stretch>
            <a:fillRect/>
          </a:stretch>
        </p:blipFill>
        <p:spPr bwMode="gray">
          <a:xfrm>
            <a:off x="6965237" y="3741952"/>
            <a:ext cx="300443" cy="245816"/>
          </a:xfrm>
          <a:prstGeom prst="rect">
            <a:avLst/>
          </a:prstGeom>
          <a:noFill/>
        </p:spPr>
      </p:pic>
      <p:pic>
        <p:nvPicPr>
          <p:cNvPr id="287" name="Picture 2" descr="G:\做的项目\公共\扁平图标切换\更新2015_01_21\oss扁平图标库2015_01_21更新-04.png"/>
          <p:cNvPicPr>
            <a:picLocks noChangeAspect="1" noChangeArrowheads="1"/>
          </p:cNvPicPr>
          <p:nvPr/>
        </p:nvPicPr>
        <p:blipFill>
          <a:blip r:embed="rId7" cstate="print">
            <a:duotone>
              <a:schemeClr val="accent4">
                <a:shade val="45000"/>
                <a:satMod val="135000"/>
              </a:schemeClr>
              <a:prstClr val="white"/>
            </a:duotone>
          </a:blip>
          <a:stretch>
            <a:fillRect/>
          </a:stretch>
        </p:blipFill>
        <p:spPr bwMode="gray">
          <a:xfrm>
            <a:off x="4214700" y="2922738"/>
            <a:ext cx="300443" cy="245816"/>
          </a:xfrm>
          <a:prstGeom prst="rect">
            <a:avLst/>
          </a:prstGeom>
          <a:noFill/>
        </p:spPr>
      </p:pic>
      <p:pic>
        <p:nvPicPr>
          <p:cNvPr id="288" name="Picture 2" descr="G:\做的项目\公共\扁平图标切换\更新2015_01_21\oss扁平图标库2015_01_21更新-04.png"/>
          <p:cNvPicPr>
            <a:picLocks noChangeAspect="1" noChangeArrowheads="1"/>
          </p:cNvPicPr>
          <p:nvPr/>
        </p:nvPicPr>
        <p:blipFill>
          <a:blip r:embed="rId7" cstate="print">
            <a:duotone>
              <a:schemeClr val="accent4">
                <a:shade val="45000"/>
                <a:satMod val="135000"/>
              </a:schemeClr>
              <a:prstClr val="white"/>
            </a:duotone>
          </a:blip>
          <a:stretch>
            <a:fillRect/>
          </a:stretch>
        </p:blipFill>
        <p:spPr bwMode="gray">
          <a:xfrm>
            <a:off x="5407876" y="2684989"/>
            <a:ext cx="300443" cy="245816"/>
          </a:xfrm>
          <a:prstGeom prst="rect">
            <a:avLst/>
          </a:prstGeom>
          <a:noFill/>
        </p:spPr>
      </p:pic>
      <p:pic>
        <p:nvPicPr>
          <p:cNvPr id="289" name="Picture 2" descr="G:\做的项目\公共\扁平图标切换\更新2015_01_21\oss扁平图标库2015_01_21更新-04.png"/>
          <p:cNvPicPr>
            <a:picLocks noChangeAspect="1" noChangeArrowheads="1"/>
          </p:cNvPicPr>
          <p:nvPr/>
        </p:nvPicPr>
        <p:blipFill>
          <a:blip r:embed="rId7" cstate="print">
            <a:duotone>
              <a:schemeClr val="accent4">
                <a:shade val="45000"/>
                <a:satMod val="135000"/>
              </a:schemeClr>
              <a:prstClr val="white"/>
            </a:duotone>
          </a:blip>
          <a:stretch>
            <a:fillRect/>
          </a:stretch>
        </p:blipFill>
        <p:spPr bwMode="gray">
          <a:xfrm>
            <a:off x="5943775" y="3208641"/>
            <a:ext cx="300443" cy="245816"/>
          </a:xfrm>
          <a:prstGeom prst="rect">
            <a:avLst/>
          </a:prstGeom>
          <a:noFill/>
        </p:spPr>
      </p:pic>
      <p:pic>
        <p:nvPicPr>
          <p:cNvPr id="290" name="Picture 2" descr="G:\做的项目\公共\扁平图标切换\更新2015_01_21\oss扁平图标库2015_01_21更新-04.png"/>
          <p:cNvPicPr>
            <a:picLocks noChangeAspect="1" noChangeArrowheads="1"/>
          </p:cNvPicPr>
          <p:nvPr/>
        </p:nvPicPr>
        <p:blipFill>
          <a:blip r:embed="rId7" cstate="print">
            <a:duotone>
              <a:schemeClr val="accent4">
                <a:shade val="45000"/>
                <a:satMod val="135000"/>
              </a:schemeClr>
              <a:prstClr val="white"/>
            </a:duotone>
          </a:blip>
          <a:stretch>
            <a:fillRect/>
          </a:stretch>
        </p:blipFill>
        <p:spPr bwMode="gray">
          <a:xfrm>
            <a:off x="6965237" y="2922738"/>
            <a:ext cx="300443" cy="245816"/>
          </a:xfrm>
          <a:prstGeom prst="rect">
            <a:avLst/>
          </a:prstGeom>
          <a:noFill/>
        </p:spPr>
      </p:pic>
      <p:pic>
        <p:nvPicPr>
          <p:cNvPr id="291" name="Picture 2" descr="G:\做的项目\公共\扁平图标切换\更新2015_01_21\oss扁平图标库2015_01_21更新-04.png"/>
          <p:cNvPicPr>
            <a:picLocks noChangeAspect="1" noChangeArrowheads="1"/>
          </p:cNvPicPr>
          <p:nvPr/>
        </p:nvPicPr>
        <p:blipFill>
          <a:blip r:embed="rId7" cstate="print">
            <a:duotone>
              <a:schemeClr val="accent1">
                <a:shade val="45000"/>
                <a:satMod val="135000"/>
              </a:schemeClr>
              <a:prstClr val="white"/>
            </a:duotone>
          </a:blip>
          <a:stretch>
            <a:fillRect/>
          </a:stretch>
        </p:blipFill>
        <p:spPr bwMode="gray">
          <a:xfrm>
            <a:off x="4214700" y="2076394"/>
            <a:ext cx="300443" cy="245816"/>
          </a:xfrm>
          <a:prstGeom prst="rect">
            <a:avLst/>
          </a:prstGeom>
          <a:noFill/>
        </p:spPr>
      </p:pic>
      <p:pic>
        <p:nvPicPr>
          <p:cNvPr id="292" name="Picture 2" descr="G:\做的项目\公共\扁平图标切换\更新2015_01_21\oss扁平图标库2015_01_21更新-04.png"/>
          <p:cNvPicPr>
            <a:picLocks noChangeAspect="1" noChangeArrowheads="1"/>
          </p:cNvPicPr>
          <p:nvPr/>
        </p:nvPicPr>
        <p:blipFill>
          <a:blip r:embed="rId7" cstate="print">
            <a:duotone>
              <a:schemeClr val="accent1">
                <a:shade val="45000"/>
                <a:satMod val="135000"/>
              </a:schemeClr>
              <a:prstClr val="white"/>
            </a:duotone>
          </a:blip>
          <a:stretch>
            <a:fillRect/>
          </a:stretch>
        </p:blipFill>
        <p:spPr bwMode="gray">
          <a:xfrm>
            <a:off x="5407876" y="1741598"/>
            <a:ext cx="300443" cy="245816"/>
          </a:xfrm>
          <a:prstGeom prst="rect">
            <a:avLst/>
          </a:prstGeom>
          <a:noFill/>
        </p:spPr>
      </p:pic>
      <p:pic>
        <p:nvPicPr>
          <p:cNvPr id="293" name="Picture 2" descr="G:\做的项目\公共\扁平图标切换\更新2015_01_21\oss扁平图标库2015_01_21更新-04.png"/>
          <p:cNvPicPr>
            <a:picLocks noChangeAspect="1" noChangeArrowheads="1"/>
          </p:cNvPicPr>
          <p:nvPr/>
        </p:nvPicPr>
        <p:blipFill>
          <a:blip r:embed="rId7" cstate="print">
            <a:duotone>
              <a:schemeClr val="accent1">
                <a:shade val="45000"/>
                <a:satMod val="135000"/>
              </a:schemeClr>
              <a:prstClr val="white"/>
            </a:duotone>
          </a:blip>
          <a:stretch>
            <a:fillRect/>
          </a:stretch>
        </p:blipFill>
        <p:spPr bwMode="gray">
          <a:xfrm>
            <a:off x="5943775" y="2209297"/>
            <a:ext cx="300443" cy="245816"/>
          </a:xfrm>
          <a:prstGeom prst="rect">
            <a:avLst/>
          </a:prstGeom>
          <a:noFill/>
        </p:spPr>
      </p:pic>
      <p:pic>
        <p:nvPicPr>
          <p:cNvPr id="294" name="Picture 2" descr="G:\做的项目\公共\扁平图标切换\更新2015_01_21\oss扁平图标库2015_01_21更新-04.png"/>
          <p:cNvPicPr>
            <a:picLocks noChangeAspect="1" noChangeArrowheads="1"/>
          </p:cNvPicPr>
          <p:nvPr/>
        </p:nvPicPr>
        <p:blipFill>
          <a:blip r:embed="rId7" cstate="print">
            <a:duotone>
              <a:schemeClr val="accent1">
                <a:shade val="45000"/>
                <a:satMod val="135000"/>
              </a:schemeClr>
              <a:prstClr val="white"/>
            </a:duotone>
          </a:blip>
          <a:stretch>
            <a:fillRect/>
          </a:stretch>
        </p:blipFill>
        <p:spPr bwMode="gray">
          <a:xfrm>
            <a:off x="6965237" y="1999020"/>
            <a:ext cx="300443" cy="245816"/>
          </a:xfrm>
          <a:prstGeom prst="rect">
            <a:avLst/>
          </a:prstGeom>
          <a:noFill/>
        </p:spPr>
      </p:pic>
      <p:sp>
        <p:nvSpPr>
          <p:cNvPr id="252" name="矩形 775"/>
          <p:cNvSpPr/>
          <p:nvPr/>
        </p:nvSpPr>
        <p:spPr bwMode="gray">
          <a:xfrm>
            <a:off x="4528387" y="1996368"/>
            <a:ext cx="1171646" cy="461665"/>
          </a:xfrm>
          <a:prstGeom prst="rect">
            <a:avLst/>
          </a:prstGeom>
        </p:spPr>
        <p:txBody>
          <a:bodyPr wrap="square">
            <a:spAutoFit/>
          </a:bodyPr>
          <a:lstStyle/>
          <a:p>
            <a:pPr defTabSz="913851" fontAlgn="ctr">
              <a:spcBef>
                <a:spcPct val="0"/>
              </a:spcBef>
              <a:spcAft>
                <a:spcPct val="0"/>
              </a:spcAft>
              <a:defRPr/>
            </a:pPr>
            <a:r>
              <a:rPr lang="en-US" sz="1200" dirty="0">
                <a:solidFill>
                  <a:srgbClr val="0070C0"/>
                </a:solidFill>
                <a:latin typeface="Huawei Sans" panose="020C0503030203020204" pitchFamily="34" charset="0"/>
                <a:ea typeface="方正兰亭黑简体" panose="02000000000000000000" pitchFamily="2" charset="-122"/>
                <a:cs typeface="+mn-ea"/>
                <a:sym typeface="Huawei Sans" panose="020C0503030203020204" pitchFamily="34" charset="0"/>
              </a:rPr>
              <a:t>Various office services</a:t>
            </a:r>
          </a:p>
        </p:txBody>
      </p:sp>
      <p:sp>
        <p:nvSpPr>
          <p:cNvPr id="253" name="矩形 777"/>
          <p:cNvSpPr/>
          <p:nvPr/>
        </p:nvSpPr>
        <p:spPr bwMode="gray">
          <a:xfrm>
            <a:off x="4528387" y="3724162"/>
            <a:ext cx="1568440" cy="276999"/>
          </a:xfrm>
          <a:prstGeom prst="rect">
            <a:avLst/>
          </a:prstGeom>
        </p:spPr>
        <p:txBody>
          <a:bodyPr wrap="square">
            <a:spAutoFit/>
          </a:bodyPr>
          <a:lstStyle/>
          <a:p>
            <a:pPr defTabSz="913851" fontAlgn="ctr">
              <a:spcBef>
                <a:spcPct val="0"/>
              </a:spcBef>
              <a:spcAft>
                <a:spcPct val="0"/>
              </a:spcAft>
              <a:defRPr/>
            </a:pPr>
            <a:r>
              <a:rPr lang="en-US" sz="1200" dirty="0">
                <a:solidFill>
                  <a:srgbClr val="EA5A4F"/>
                </a:solidFill>
                <a:latin typeface="Huawei Sans" panose="020C0503030203020204" pitchFamily="34" charset="0"/>
                <a:ea typeface="方正兰亭黑简体" panose="02000000000000000000" pitchFamily="2" charset="-122"/>
                <a:cs typeface="+mn-ea"/>
                <a:sym typeface="Huawei Sans" panose="020C0503030203020204" pitchFamily="34" charset="0"/>
              </a:rPr>
              <a:t>Dispatch phone</a:t>
            </a:r>
          </a:p>
        </p:txBody>
      </p:sp>
      <p:sp>
        <p:nvSpPr>
          <p:cNvPr id="254" name="矩形 780"/>
          <p:cNvSpPr/>
          <p:nvPr/>
        </p:nvSpPr>
        <p:spPr bwMode="gray">
          <a:xfrm>
            <a:off x="4528387" y="2918995"/>
            <a:ext cx="1537726" cy="461665"/>
          </a:xfrm>
          <a:prstGeom prst="rect">
            <a:avLst/>
          </a:prstGeom>
        </p:spPr>
        <p:txBody>
          <a:bodyPr wrap="square">
            <a:spAutoFit/>
          </a:bodyPr>
          <a:lstStyle/>
          <a:p>
            <a:pPr defTabSz="913851" fontAlgn="ctr"/>
            <a:r>
              <a:rPr lang="en-US" sz="1200" dirty="0">
                <a:solidFill>
                  <a:srgbClr val="EB5C01"/>
                </a:solidFill>
                <a:latin typeface="Huawei Sans" panose="020C0503030203020204" pitchFamily="34" charset="0"/>
                <a:ea typeface="方正兰亭黑简体" panose="02000000000000000000" pitchFamily="2" charset="-122"/>
                <a:cs typeface="+mn-ea"/>
                <a:sym typeface="Huawei Sans" panose="020C0503030203020204" pitchFamily="34" charset="0"/>
              </a:rPr>
              <a:t>Video surveillance</a:t>
            </a:r>
          </a:p>
          <a:p>
            <a:pPr defTabSz="913851" fontAlgn="ctr"/>
            <a:r>
              <a:rPr lang="en-US" sz="1200" dirty="0">
                <a:solidFill>
                  <a:srgbClr val="EB5C01"/>
                </a:solidFill>
                <a:latin typeface="Huawei Sans" panose="020C0503030203020204" pitchFamily="34" charset="0"/>
                <a:ea typeface="方正兰亭黑简体" panose="02000000000000000000" pitchFamily="2" charset="-122"/>
                <a:cs typeface="+mn-ea"/>
                <a:sym typeface="Huawei Sans" panose="020C0503030203020204" pitchFamily="34" charset="0"/>
              </a:rPr>
              <a:t>Production O&amp;M</a:t>
            </a:r>
          </a:p>
        </p:txBody>
      </p:sp>
      <p:sp>
        <p:nvSpPr>
          <p:cNvPr id="255" name="矩形 781"/>
          <p:cNvSpPr/>
          <p:nvPr/>
        </p:nvSpPr>
        <p:spPr bwMode="gray">
          <a:xfrm>
            <a:off x="4528387" y="4489833"/>
            <a:ext cx="1409140" cy="276999"/>
          </a:xfrm>
          <a:prstGeom prst="rect">
            <a:avLst/>
          </a:prstGeom>
        </p:spPr>
        <p:txBody>
          <a:bodyPr wrap="square">
            <a:spAutoFit/>
          </a:bodyPr>
          <a:lstStyle/>
          <a:p>
            <a:pPr defTabSz="913851" fontAlgn="ctr">
              <a:spcBef>
                <a:spcPct val="0"/>
              </a:spcBef>
              <a:spcAft>
                <a:spcPct val="0"/>
              </a:spcAft>
              <a:defRPr/>
            </a:pPr>
            <a:r>
              <a:rPr lang="en-US"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Relay protection</a:t>
            </a:r>
          </a:p>
        </p:txBody>
      </p:sp>
      <p:sp>
        <p:nvSpPr>
          <p:cNvPr id="277" name="五边形 276"/>
          <p:cNvSpPr/>
          <p:nvPr/>
        </p:nvSpPr>
        <p:spPr bwMode="gray">
          <a:xfrm>
            <a:off x="6223560" y="124239"/>
            <a:ext cx="72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SRv6</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8" name="燕尾形 277"/>
          <p:cNvSpPr/>
          <p:nvPr/>
        </p:nvSpPr>
        <p:spPr bwMode="gray">
          <a:xfrm>
            <a:off x="6853694" y="124239"/>
            <a:ext cx="144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Network Slicing</a:t>
            </a:r>
          </a:p>
        </p:txBody>
      </p:sp>
      <p:sp>
        <p:nvSpPr>
          <p:cNvPr id="295" name="燕尾形 294"/>
          <p:cNvSpPr/>
          <p:nvPr/>
        </p:nvSpPr>
        <p:spPr bwMode="gray">
          <a:xfrm>
            <a:off x="8203828" y="124239"/>
            <a:ext cx="23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In-band </a:t>
            </a:r>
            <a:r>
              <a:rPr lang="en-US" altLang="zh-CN" sz="1200" kern="0" dirty="0" smtClean="0">
                <a:latin typeface="Huawei Sans" panose="020C0503030203020204" pitchFamily="34" charset="0"/>
                <a:ea typeface="方正兰亭黑简体" panose="02000000000000000000" pitchFamily="2" charset="-122"/>
                <a:sym typeface="Huawei Sans" panose="020C0503030203020204" pitchFamily="34" charset="0"/>
              </a:rPr>
              <a:t>Flow Measurement</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6" name="燕尾形 295"/>
          <p:cNvSpPr/>
          <p:nvPr/>
        </p:nvSpPr>
        <p:spPr bwMode="gray">
          <a:xfrm>
            <a:off x="10453962" y="124239"/>
            <a:ext cx="1296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New Multicast</a:t>
            </a:r>
          </a:p>
        </p:txBody>
      </p:sp>
    </p:spTree>
    <p:extLst>
      <p:ext uri="{BB962C8B-B14F-4D97-AF65-F5344CB8AC3E}">
        <p14:creationId xmlns:p14="http://schemas.microsoft.com/office/powerpoint/2010/main" val="112989950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 name="图片 110" descr="网络云2-蓝.png"/>
          <p:cNvPicPr>
            <a:picLocks noChangeAspect="1"/>
          </p:cNvPicPr>
          <p:nvPr/>
        </p:nvPicPr>
        <p:blipFill>
          <a:blip r:embed="rId26" cstate="print">
            <a:duotone>
              <a:schemeClr val="bg2">
                <a:shade val="45000"/>
                <a:satMod val="135000"/>
              </a:schemeClr>
              <a:prstClr val="white"/>
            </a:duotone>
            <a:extLst>
              <a:ext uri="{BEBA8EAE-BF5A-486C-A8C5-ECC9F3942E4B}">
                <a14:imgProps xmlns:a14="http://schemas.microsoft.com/office/drawing/2010/main">
                  <a14:imgLayer r:embed="rId27">
                    <a14:imgEffect>
                      <a14:artisticPhotocopy/>
                    </a14:imgEffect>
                  </a14:imgLayer>
                </a14:imgProps>
              </a:ext>
            </a:extLst>
          </a:blip>
          <a:stretch>
            <a:fillRect/>
          </a:stretch>
        </p:blipFill>
        <p:spPr bwMode="gray">
          <a:xfrm>
            <a:off x="2867762" y="3859829"/>
            <a:ext cx="1191626" cy="822093"/>
          </a:xfrm>
          <a:prstGeom prst="rect">
            <a:avLst/>
          </a:prstGeom>
        </p:spPr>
      </p:pic>
      <p:pic>
        <p:nvPicPr>
          <p:cNvPr id="110" name="图片 109" descr="网络云2-蓝.png"/>
          <p:cNvPicPr>
            <a:picLocks noChangeAspect="1"/>
          </p:cNvPicPr>
          <p:nvPr/>
        </p:nvPicPr>
        <p:blipFill>
          <a:blip r:embed="rId26" cstate="print">
            <a:duotone>
              <a:schemeClr val="bg2">
                <a:shade val="45000"/>
                <a:satMod val="135000"/>
              </a:schemeClr>
              <a:prstClr val="white"/>
            </a:duotone>
            <a:extLst>
              <a:ext uri="{BEBA8EAE-BF5A-486C-A8C5-ECC9F3942E4B}">
                <a14:imgProps xmlns:a14="http://schemas.microsoft.com/office/drawing/2010/main">
                  <a14:imgLayer r:embed="rId27">
                    <a14:imgEffect>
                      <a14:artisticPhotocopy/>
                    </a14:imgEffect>
                  </a14:imgLayer>
                </a14:imgProps>
              </a:ext>
            </a:extLst>
          </a:blip>
          <a:stretch>
            <a:fillRect/>
          </a:stretch>
        </p:blipFill>
        <p:spPr bwMode="gray">
          <a:xfrm>
            <a:off x="1710755" y="3852780"/>
            <a:ext cx="1191626" cy="822093"/>
          </a:xfrm>
          <a:prstGeom prst="rect">
            <a:avLst/>
          </a:prstGeom>
        </p:spPr>
      </p:pic>
      <p:sp>
        <p:nvSpPr>
          <p:cNvPr id="78" name="圆角矩形 77"/>
          <p:cNvSpPr/>
          <p:nvPr/>
        </p:nvSpPr>
        <p:spPr bwMode="gray">
          <a:xfrm>
            <a:off x="873492" y="3735796"/>
            <a:ext cx="1263880" cy="1377565"/>
          </a:xfrm>
          <a:prstGeom prst="round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圆角矩形 112"/>
          <p:cNvSpPr/>
          <p:nvPr/>
        </p:nvSpPr>
        <p:spPr bwMode="gray">
          <a:xfrm>
            <a:off x="2383657" y="3735796"/>
            <a:ext cx="891846" cy="1377565"/>
          </a:xfrm>
          <a:prstGeom prst="round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圆角矩形 113"/>
          <p:cNvSpPr/>
          <p:nvPr/>
        </p:nvSpPr>
        <p:spPr bwMode="gray">
          <a:xfrm>
            <a:off x="3575376" y="3735796"/>
            <a:ext cx="926233" cy="1377565"/>
          </a:xfrm>
          <a:prstGeom prst="round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标题 3"/>
          <p:cNvSpPr>
            <a:spLocks noGrp="1"/>
          </p:cNvSpPr>
          <p:nvPr>
            <p:ph type="title"/>
          </p:nvPr>
        </p:nvSpPr>
        <p:spPr bwMode="gray"/>
        <p:txBody>
          <a:bodyPr/>
          <a:lstStyle/>
          <a:p>
            <a:r>
              <a:rPr lang="en-US" smtClean="0"/>
              <a:t>Application of iFIT to One-Financial-WAN-for-All-Services Scenarios</a:t>
            </a:r>
            <a:endParaRPr lang="en-US" dirty="0"/>
          </a:p>
        </p:txBody>
      </p:sp>
      <p:sp>
        <p:nvSpPr>
          <p:cNvPr id="5" name="文本占位符 4"/>
          <p:cNvSpPr>
            <a:spLocks noGrp="1"/>
          </p:cNvSpPr>
          <p:nvPr>
            <p:ph type="body" sz="quarter" idx="10"/>
          </p:nvPr>
        </p:nvSpPr>
        <p:spPr bwMode="gray">
          <a:xfrm>
            <a:off x="455613" y="1484313"/>
            <a:ext cx="11293476" cy="915176"/>
          </a:xfrm>
        </p:spPr>
        <p:txBody>
          <a:bodyPr/>
          <a:lstStyle/>
          <a:p>
            <a:r>
              <a:rPr lang="en-US" sz="1800" smtClean="0"/>
              <a:t>In a one-financial-WAN-for-all-services scenario, SRv6 can quickly and conveniently establish basic network connections between clouds and various access points, ensuring efficient service provisioning.</a:t>
            </a:r>
            <a:endParaRPr lang="en-US" sz="1800" dirty="0" smtClean="0"/>
          </a:p>
        </p:txBody>
      </p:sp>
      <p:sp>
        <p:nvSpPr>
          <p:cNvPr id="7" name="圆角矩形 75"/>
          <p:cNvSpPr/>
          <p:nvPr/>
        </p:nvSpPr>
        <p:spPr bwMode="gray">
          <a:xfrm>
            <a:off x="6096000" y="2656557"/>
            <a:ext cx="5582194" cy="3087371"/>
          </a:xfrm>
          <a:prstGeom prst="roundRect">
            <a:avLst>
              <a:gd name="adj" fmla="val 2049"/>
            </a:avLst>
          </a:prstGeom>
          <a:noFill/>
          <a:ln w="9525" cap="flat" cmpd="sng" algn="ctr">
            <a:noFill/>
            <a:prstDash val="solid"/>
            <a:miter lim="800000"/>
          </a:ln>
          <a:effectLst/>
        </p:spPr>
        <p:txBody>
          <a:bodyPr wrap="square" lIns="72000" tIns="72000" rIns="72000" bIns="72000" rtlCol="0" anchor="t" anchorCtr="0"/>
          <a:lstStyle/>
          <a:p>
            <a:pPr marL="171450" lvl="0" indent="-171450" defTabSz="914400" fontAlgn="ctr">
              <a:lnSpc>
                <a:spcPct val="150000"/>
              </a:lnSpc>
              <a:buFont typeface="Arial" panose="020B0604020202020204" pitchFamily="34" charset="0"/>
              <a:buChar char="•"/>
              <a:defRPr/>
            </a:pPr>
            <a:r>
              <a:rPr lang="en-US" sz="16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Solution highlights:</a:t>
            </a:r>
          </a:p>
          <a:p>
            <a:pPr marL="360000" indent="-180000" defTabSz="914400" fontAlgn="ctr">
              <a:lnSpc>
                <a:spcPct val="150000"/>
              </a:lnSpc>
              <a:buFont typeface="Huawei Sans" panose="020C0503030203020204" pitchFamily="34" charset="0"/>
              <a:buChar char="▫"/>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In SRv6 scenarios, tunnel-level </a:t>
            </a:r>
            <a:r>
              <a:rPr lang="en-US" sz="1400" dirty="0" err="1">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iFIT</a:t>
            </a: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can be enabled to measure the quality of each SRv6 segment list and select the optimal link. The link currently in use is periodically compared with the optimal link for path selection and optimization, implementing intelligent traffic steering.</a:t>
            </a:r>
          </a:p>
          <a:p>
            <a:pPr marL="360000" indent="-180000" defTabSz="914400" fontAlgn="ctr">
              <a:lnSpc>
                <a:spcPct val="150000"/>
              </a:lnSpc>
              <a:buFont typeface="Huawei Sans" panose="020C0503030203020204" pitchFamily="34" charset="0"/>
              <a:buChar char="▫"/>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One </a:t>
            </a:r>
            <a:r>
              <a:rPr lang="en-US"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controller </a:t>
            </a: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is deployed to perform centralized O&amp;M on the entire financial network and implement E2E management and scheduling.</a:t>
            </a:r>
          </a:p>
        </p:txBody>
      </p:sp>
      <p:pic>
        <p:nvPicPr>
          <p:cNvPr id="29" name="Picture 2" descr="G:\做的项目\公共\扁平图标切换\更新2015_01_21\oss扁平图标库2015_01_21更新-04.png"/>
          <p:cNvPicPr>
            <a:picLocks noChangeAspect="1" noChangeArrowheads="1"/>
          </p:cNvPicPr>
          <p:nvPr/>
        </p:nvPicPr>
        <p:blipFill>
          <a:blip r:embed="rId28" cstate="print"/>
          <a:stretch>
            <a:fillRect/>
          </a:stretch>
        </p:blipFill>
        <p:spPr bwMode="gray">
          <a:xfrm>
            <a:off x="1700543" y="4132057"/>
            <a:ext cx="346663" cy="283633"/>
          </a:xfrm>
          <a:prstGeom prst="rect">
            <a:avLst/>
          </a:prstGeom>
          <a:noFill/>
        </p:spPr>
      </p:pic>
      <p:pic>
        <p:nvPicPr>
          <p:cNvPr id="30" name="Picture 2" descr="G:\做的项目\公共\扁平图标切换\更新2015_01_21\oss扁平图标库2015_01_21更新-04.png"/>
          <p:cNvPicPr>
            <a:picLocks noChangeAspect="1" noChangeArrowheads="1"/>
          </p:cNvPicPr>
          <p:nvPr/>
        </p:nvPicPr>
        <p:blipFill>
          <a:blip r:embed="rId28" cstate="print"/>
          <a:stretch>
            <a:fillRect/>
          </a:stretch>
        </p:blipFill>
        <p:spPr bwMode="gray">
          <a:xfrm>
            <a:off x="2681784" y="3801289"/>
            <a:ext cx="346663" cy="283633"/>
          </a:xfrm>
          <a:prstGeom prst="rect">
            <a:avLst/>
          </a:prstGeom>
          <a:noFill/>
        </p:spPr>
      </p:pic>
      <p:sp>
        <p:nvSpPr>
          <p:cNvPr id="33" name="Freeform 6">
            <a:extLst>
              <a:ext uri="{FF2B5EF4-FFF2-40B4-BE49-F238E27FC236}">
                <a16:creationId xmlns:a16="http://schemas.microsoft.com/office/drawing/2014/main" xmlns="" id="{1DDAE334-5373-48EC-B950-433D96DA67C7}"/>
              </a:ext>
            </a:extLst>
          </p:cNvPr>
          <p:cNvSpPr>
            <a:spLocks/>
          </p:cNvSpPr>
          <p:nvPr/>
        </p:nvSpPr>
        <p:spPr bwMode="gray">
          <a:xfrm>
            <a:off x="4617640" y="3397141"/>
            <a:ext cx="893562" cy="499522"/>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solidFill>
            <a:schemeClr val="bg1"/>
          </a:solidFill>
          <a:ln w="15875" cap="flat">
            <a:solidFill>
              <a:schemeClr val="bg2">
                <a:lumMod val="90000"/>
              </a:schemeClr>
            </a:solidFill>
            <a:prstDash val="solid"/>
            <a:miter lim="800000"/>
            <a:headEnd/>
            <a:tailEnd/>
          </a:ln>
        </p:spPr>
        <p:txBody>
          <a:bodyPr wrap="square" lIns="37596" tIns="18797" rIns="37596" bIns="18797" anchor="ctr"/>
          <a:lstStyle>
            <a:defPPr>
              <a:defRPr lang="en-US"/>
            </a:defPPr>
            <a:lvl1pPr algn="l" rtl="0" fontAlgn="base">
              <a:spcBef>
                <a:spcPct val="0"/>
              </a:spcBef>
              <a:spcAft>
                <a:spcPct val="0"/>
              </a:spcAft>
              <a:defRPr sz="2800" b="1" kern="1200">
                <a:solidFill>
                  <a:schemeClr val="tx1"/>
                </a:solidFill>
                <a:latin typeface="华文细黑"/>
                <a:ea typeface="华文细黑"/>
                <a:cs typeface="Arial" charset="0"/>
              </a:defRPr>
            </a:lvl1pPr>
            <a:lvl2pPr marL="457109" algn="l" rtl="0" fontAlgn="base">
              <a:spcBef>
                <a:spcPct val="0"/>
              </a:spcBef>
              <a:spcAft>
                <a:spcPct val="0"/>
              </a:spcAft>
              <a:defRPr sz="2800" b="1" kern="1200">
                <a:solidFill>
                  <a:schemeClr val="tx1"/>
                </a:solidFill>
                <a:latin typeface="华文细黑"/>
                <a:ea typeface="华文细黑"/>
                <a:cs typeface="Arial" charset="0"/>
              </a:defRPr>
            </a:lvl2pPr>
            <a:lvl3pPr marL="914216" algn="l" rtl="0" fontAlgn="base">
              <a:spcBef>
                <a:spcPct val="0"/>
              </a:spcBef>
              <a:spcAft>
                <a:spcPct val="0"/>
              </a:spcAft>
              <a:defRPr sz="2800" b="1" kern="1200">
                <a:solidFill>
                  <a:schemeClr val="tx1"/>
                </a:solidFill>
                <a:latin typeface="华文细黑"/>
                <a:ea typeface="华文细黑"/>
                <a:cs typeface="Arial" charset="0"/>
              </a:defRPr>
            </a:lvl3pPr>
            <a:lvl4pPr marL="1371325" algn="l" rtl="0" fontAlgn="base">
              <a:spcBef>
                <a:spcPct val="0"/>
              </a:spcBef>
              <a:spcAft>
                <a:spcPct val="0"/>
              </a:spcAft>
              <a:defRPr sz="2800" b="1" kern="1200">
                <a:solidFill>
                  <a:schemeClr val="tx1"/>
                </a:solidFill>
                <a:latin typeface="华文细黑"/>
                <a:ea typeface="华文细黑"/>
                <a:cs typeface="Arial" charset="0"/>
              </a:defRPr>
            </a:lvl4pPr>
            <a:lvl5pPr marL="1828434" algn="l" rtl="0" fontAlgn="base">
              <a:spcBef>
                <a:spcPct val="0"/>
              </a:spcBef>
              <a:spcAft>
                <a:spcPct val="0"/>
              </a:spcAft>
              <a:defRPr sz="2800" b="1" kern="1200">
                <a:solidFill>
                  <a:schemeClr val="tx1"/>
                </a:solidFill>
                <a:latin typeface="华文细黑"/>
                <a:ea typeface="华文细黑"/>
                <a:cs typeface="Arial" charset="0"/>
              </a:defRPr>
            </a:lvl5pPr>
            <a:lvl6pPr marL="2285544" algn="l" defTabSz="914216" rtl="0" eaLnBrk="1" latinLnBrk="0" hangingPunct="1">
              <a:defRPr sz="2800" b="1" kern="1200">
                <a:solidFill>
                  <a:schemeClr val="tx1"/>
                </a:solidFill>
                <a:latin typeface="华文细黑"/>
                <a:ea typeface="华文细黑"/>
                <a:cs typeface="Arial" charset="0"/>
              </a:defRPr>
            </a:lvl6pPr>
            <a:lvl7pPr marL="2742648" algn="l" defTabSz="914216" rtl="0" eaLnBrk="1" latinLnBrk="0" hangingPunct="1">
              <a:defRPr sz="2800" b="1" kern="1200">
                <a:solidFill>
                  <a:schemeClr val="tx1"/>
                </a:solidFill>
                <a:latin typeface="华文细黑"/>
                <a:ea typeface="华文细黑"/>
                <a:cs typeface="Arial" charset="0"/>
              </a:defRPr>
            </a:lvl7pPr>
            <a:lvl8pPr marL="3199760" algn="l" defTabSz="914216" rtl="0" eaLnBrk="1" latinLnBrk="0" hangingPunct="1">
              <a:defRPr sz="2800" b="1" kern="1200">
                <a:solidFill>
                  <a:schemeClr val="tx1"/>
                </a:solidFill>
                <a:latin typeface="华文细黑"/>
                <a:ea typeface="华文细黑"/>
                <a:cs typeface="Arial" charset="0"/>
              </a:defRPr>
            </a:lvl8pPr>
            <a:lvl9pPr marL="3656867" algn="l" defTabSz="914216" rtl="0" eaLnBrk="1" latinLnBrk="0" hangingPunct="1">
              <a:defRPr sz="2800" b="1" kern="1200">
                <a:solidFill>
                  <a:schemeClr val="tx1"/>
                </a:solidFill>
                <a:latin typeface="华文细黑"/>
                <a:ea typeface="华文细黑"/>
                <a:cs typeface="Arial" charset="0"/>
              </a:defRPr>
            </a:lvl9pPr>
          </a:lstStyle>
          <a:p>
            <a:pPr algn="ctr" defTabSz="333386"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文本框 33"/>
          <p:cNvSpPr txBox="1"/>
          <p:nvPr/>
        </p:nvSpPr>
        <p:spPr bwMode="gray">
          <a:xfrm>
            <a:off x="4653107" y="3601684"/>
            <a:ext cx="822597" cy="276999"/>
          </a:xfrm>
          <a:prstGeom prst="rect">
            <a:avLst/>
          </a:prstGeom>
          <a:noFill/>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Cloud</a:t>
            </a:r>
          </a:p>
        </p:txBody>
      </p:sp>
      <p:cxnSp>
        <p:nvCxnSpPr>
          <p:cNvPr id="35" name="直接连接符 9">
            <a:extLst>
              <a:ext uri="{FF2B5EF4-FFF2-40B4-BE49-F238E27FC236}">
                <a16:creationId xmlns="" xmlns:a16="http://schemas.microsoft.com/office/drawing/2014/main" id="{1CCB6EA3-F9E8-49C4-ACEB-B2058B897A3E}"/>
              </a:ext>
            </a:extLst>
          </p:cNvPr>
          <p:cNvCxnSpPr>
            <a:cxnSpLocks/>
            <a:stCxn id="85" idx="3"/>
            <a:endCxn id="29" idx="1"/>
          </p:cNvCxnSpPr>
          <p:nvPr>
            <p:custDataLst>
              <p:tags r:id="rId1"/>
            </p:custDataLst>
          </p:nvPr>
        </p:nvCxnSpPr>
        <p:spPr bwMode="gray">
          <a:xfrm>
            <a:off x="1367804" y="3936686"/>
            <a:ext cx="332739" cy="337188"/>
          </a:xfrm>
          <a:prstGeom prst="line">
            <a:avLst/>
          </a:prstGeom>
          <a:noFill/>
          <a:ln w="12700" cap="flat" cmpd="sng" algn="ctr">
            <a:solidFill>
              <a:schemeClr val="bg1">
                <a:lumMod val="50000"/>
              </a:schemeClr>
            </a:solidFill>
            <a:prstDash val="solid"/>
            <a:round/>
            <a:headEnd type="none" w="med" len="med"/>
            <a:tailEnd type="none" w="med" len="med"/>
          </a:ln>
        </p:spPr>
      </p:cxnSp>
      <p:cxnSp>
        <p:nvCxnSpPr>
          <p:cNvPr id="36" name="直接连接符 9">
            <a:extLst>
              <a:ext uri="{FF2B5EF4-FFF2-40B4-BE49-F238E27FC236}">
                <a16:creationId xmlns="" xmlns:a16="http://schemas.microsoft.com/office/drawing/2014/main" id="{1CCB6EA3-F9E8-49C4-ACEB-B2058B897A3E}"/>
              </a:ext>
            </a:extLst>
          </p:cNvPr>
          <p:cNvCxnSpPr>
            <a:cxnSpLocks/>
            <a:stCxn id="29" idx="3"/>
            <a:endCxn id="30" idx="1"/>
          </p:cNvCxnSpPr>
          <p:nvPr>
            <p:custDataLst>
              <p:tags r:id="rId2"/>
            </p:custDataLst>
          </p:nvPr>
        </p:nvCxnSpPr>
        <p:spPr bwMode="gray">
          <a:xfrm flipV="1">
            <a:off x="2047206" y="3943106"/>
            <a:ext cx="634578" cy="330768"/>
          </a:xfrm>
          <a:prstGeom prst="line">
            <a:avLst/>
          </a:prstGeom>
          <a:noFill/>
          <a:ln w="12700" cap="flat" cmpd="sng" algn="ctr">
            <a:solidFill>
              <a:schemeClr val="bg1">
                <a:lumMod val="50000"/>
              </a:schemeClr>
            </a:solidFill>
            <a:prstDash val="solid"/>
            <a:round/>
            <a:headEnd type="none" w="med" len="med"/>
            <a:tailEnd type="none" w="med" len="med"/>
          </a:ln>
        </p:spPr>
      </p:cxnSp>
      <p:sp>
        <p:nvSpPr>
          <p:cNvPr id="39" name="Freeform 6">
            <a:extLst>
              <a:ext uri="{FF2B5EF4-FFF2-40B4-BE49-F238E27FC236}">
                <a16:creationId xmlns:a16="http://schemas.microsoft.com/office/drawing/2014/main" xmlns="" id="{1DDAE334-5373-48EC-B950-433D96DA67C7}"/>
              </a:ext>
            </a:extLst>
          </p:cNvPr>
          <p:cNvSpPr>
            <a:spLocks/>
          </p:cNvSpPr>
          <p:nvPr/>
        </p:nvSpPr>
        <p:spPr bwMode="gray">
          <a:xfrm>
            <a:off x="2321869" y="2486744"/>
            <a:ext cx="1050898" cy="587476"/>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solidFill>
            <a:schemeClr val="bg1"/>
          </a:solidFill>
          <a:ln w="15875" cap="flat">
            <a:solidFill>
              <a:schemeClr val="bg2">
                <a:lumMod val="90000"/>
              </a:schemeClr>
            </a:solidFill>
            <a:prstDash val="solid"/>
            <a:miter lim="800000"/>
            <a:headEnd/>
            <a:tailEnd/>
          </a:ln>
        </p:spPr>
        <p:txBody>
          <a:bodyPr wrap="square" lIns="37596" tIns="18797" rIns="37596" bIns="18797" anchor="ctr"/>
          <a:lstStyle>
            <a:defPPr>
              <a:defRPr lang="en-US"/>
            </a:defPPr>
            <a:lvl1pPr algn="l" rtl="0" fontAlgn="base">
              <a:spcBef>
                <a:spcPct val="0"/>
              </a:spcBef>
              <a:spcAft>
                <a:spcPct val="0"/>
              </a:spcAft>
              <a:defRPr sz="2800" b="1" kern="1200">
                <a:solidFill>
                  <a:schemeClr val="tx1"/>
                </a:solidFill>
                <a:latin typeface="华文细黑"/>
                <a:ea typeface="华文细黑"/>
                <a:cs typeface="Arial" charset="0"/>
              </a:defRPr>
            </a:lvl1pPr>
            <a:lvl2pPr marL="457109" algn="l" rtl="0" fontAlgn="base">
              <a:spcBef>
                <a:spcPct val="0"/>
              </a:spcBef>
              <a:spcAft>
                <a:spcPct val="0"/>
              </a:spcAft>
              <a:defRPr sz="2800" b="1" kern="1200">
                <a:solidFill>
                  <a:schemeClr val="tx1"/>
                </a:solidFill>
                <a:latin typeface="华文细黑"/>
                <a:ea typeface="华文细黑"/>
                <a:cs typeface="Arial" charset="0"/>
              </a:defRPr>
            </a:lvl2pPr>
            <a:lvl3pPr marL="914216" algn="l" rtl="0" fontAlgn="base">
              <a:spcBef>
                <a:spcPct val="0"/>
              </a:spcBef>
              <a:spcAft>
                <a:spcPct val="0"/>
              </a:spcAft>
              <a:defRPr sz="2800" b="1" kern="1200">
                <a:solidFill>
                  <a:schemeClr val="tx1"/>
                </a:solidFill>
                <a:latin typeface="华文细黑"/>
                <a:ea typeface="华文细黑"/>
                <a:cs typeface="Arial" charset="0"/>
              </a:defRPr>
            </a:lvl3pPr>
            <a:lvl4pPr marL="1371325" algn="l" rtl="0" fontAlgn="base">
              <a:spcBef>
                <a:spcPct val="0"/>
              </a:spcBef>
              <a:spcAft>
                <a:spcPct val="0"/>
              </a:spcAft>
              <a:defRPr sz="2800" b="1" kern="1200">
                <a:solidFill>
                  <a:schemeClr val="tx1"/>
                </a:solidFill>
                <a:latin typeface="华文细黑"/>
                <a:ea typeface="华文细黑"/>
                <a:cs typeface="Arial" charset="0"/>
              </a:defRPr>
            </a:lvl4pPr>
            <a:lvl5pPr marL="1828434" algn="l" rtl="0" fontAlgn="base">
              <a:spcBef>
                <a:spcPct val="0"/>
              </a:spcBef>
              <a:spcAft>
                <a:spcPct val="0"/>
              </a:spcAft>
              <a:defRPr sz="2800" b="1" kern="1200">
                <a:solidFill>
                  <a:schemeClr val="tx1"/>
                </a:solidFill>
                <a:latin typeface="华文细黑"/>
                <a:ea typeface="华文细黑"/>
                <a:cs typeface="Arial" charset="0"/>
              </a:defRPr>
            </a:lvl5pPr>
            <a:lvl6pPr marL="2285544" algn="l" defTabSz="914216" rtl="0" eaLnBrk="1" latinLnBrk="0" hangingPunct="1">
              <a:defRPr sz="2800" b="1" kern="1200">
                <a:solidFill>
                  <a:schemeClr val="tx1"/>
                </a:solidFill>
                <a:latin typeface="华文细黑"/>
                <a:ea typeface="华文细黑"/>
                <a:cs typeface="Arial" charset="0"/>
              </a:defRPr>
            </a:lvl6pPr>
            <a:lvl7pPr marL="2742648" algn="l" defTabSz="914216" rtl="0" eaLnBrk="1" latinLnBrk="0" hangingPunct="1">
              <a:defRPr sz="2800" b="1" kern="1200">
                <a:solidFill>
                  <a:schemeClr val="tx1"/>
                </a:solidFill>
                <a:latin typeface="华文细黑"/>
                <a:ea typeface="华文细黑"/>
                <a:cs typeface="Arial" charset="0"/>
              </a:defRPr>
            </a:lvl7pPr>
            <a:lvl8pPr marL="3199760" algn="l" defTabSz="914216" rtl="0" eaLnBrk="1" latinLnBrk="0" hangingPunct="1">
              <a:defRPr sz="2800" b="1" kern="1200">
                <a:solidFill>
                  <a:schemeClr val="tx1"/>
                </a:solidFill>
                <a:latin typeface="华文细黑"/>
                <a:ea typeface="华文细黑"/>
                <a:cs typeface="Arial" charset="0"/>
              </a:defRPr>
            </a:lvl8pPr>
            <a:lvl9pPr marL="3656867" algn="l" defTabSz="914216" rtl="0" eaLnBrk="1" latinLnBrk="0" hangingPunct="1">
              <a:defRPr sz="2800" b="1" kern="1200">
                <a:solidFill>
                  <a:schemeClr val="tx1"/>
                </a:solidFill>
                <a:latin typeface="华文细黑"/>
                <a:ea typeface="华文细黑"/>
                <a:cs typeface="Arial" charset="0"/>
              </a:defRPr>
            </a:lvl9pPr>
          </a:lstStyle>
          <a:p>
            <a:pPr algn="ctr" defTabSz="333386"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40" name="图片 39"/>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bwMode="gray">
          <a:xfrm>
            <a:off x="2383657" y="2799050"/>
            <a:ext cx="868186" cy="160117"/>
          </a:xfrm>
          <a:prstGeom prst="rect">
            <a:avLst/>
          </a:prstGeom>
        </p:spPr>
      </p:pic>
      <p:cxnSp>
        <p:nvCxnSpPr>
          <p:cNvPr id="48" name="直接连接符 9">
            <a:extLst>
              <a:ext uri="{FF2B5EF4-FFF2-40B4-BE49-F238E27FC236}">
                <a16:creationId xmlns="" xmlns:a16="http://schemas.microsoft.com/office/drawing/2014/main" id="{1CCB6EA3-F9E8-49C4-ACEB-B2058B897A3E}"/>
              </a:ext>
            </a:extLst>
          </p:cNvPr>
          <p:cNvCxnSpPr>
            <a:cxnSpLocks/>
            <a:stCxn id="87" idx="3"/>
            <a:endCxn id="29" idx="1"/>
          </p:cNvCxnSpPr>
          <p:nvPr>
            <p:custDataLst>
              <p:tags r:id="rId3"/>
            </p:custDataLst>
          </p:nvPr>
        </p:nvCxnSpPr>
        <p:spPr bwMode="gray">
          <a:xfrm flipV="1">
            <a:off x="1367804" y="4273874"/>
            <a:ext cx="332739" cy="311505"/>
          </a:xfrm>
          <a:prstGeom prst="line">
            <a:avLst/>
          </a:prstGeom>
          <a:noFill/>
          <a:ln w="12700" cap="flat" cmpd="sng" algn="ctr">
            <a:solidFill>
              <a:schemeClr val="bg1">
                <a:lumMod val="50000"/>
              </a:schemeClr>
            </a:solidFill>
            <a:prstDash val="solid"/>
            <a:round/>
            <a:headEnd type="none" w="med" len="med"/>
            <a:tailEnd type="none" w="med" len="med"/>
          </a:ln>
        </p:spPr>
      </p:cxnSp>
      <p:pic>
        <p:nvPicPr>
          <p:cNvPr id="69" name="Picture 2" descr="G:\做的项目\公共\扁平图标切换\更新2015_01_21\oss扁平图标库2015_01_21更新-04.png"/>
          <p:cNvPicPr>
            <a:picLocks noChangeAspect="1" noChangeArrowheads="1"/>
          </p:cNvPicPr>
          <p:nvPr/>
        </p:nvPicPr>
        <p:blipFill>
          <a:blip r:embed="rId28" cstate="print"/>
          <a:stretch>
            <a:fillRect/>
          </a:stretch>
        </p:blipFill>
        <p:spPr bwMode="gray">
          <a:xfrm>
            <a:off x="3822432" y="3801289"/>
            <a:ext cx="346663" cy="283633"/>
          </a:xfrm>
          <a:prstGeom prst="rect">
            <a:avLst/>
          </a:prstGeom>
          <a:noFill/>
        </p:spPr>
      </p:pic>
      <p:cxnSp>
        <p:nvCxnSpPr>
          <p:cNvPr id="72" name="直接连接符 9">
            <a:extLst>
              <a:ext uri="{FF2B5EF4-FFF2-40B4-BE49-F238E27FC236}">
                <a16:creationId xmlns="" xmlns:a16="http://schemas.microsoft.com/office/drawing/2014/main" id="{1CCB6EA3-F9E8-49C4-ACEB-B2058B897A3E}"/>
              </a:ext>
            </a:extLst>
          </p:cNvPr>
          <p:cNvCxnSpPr>
            <a:cxnSpLocks/>
            <a:stCxn id="30" idx="3"/>
            <a:endCxn id="69" idx="1"/>
          </p:cNvCxnSpPr>
          <p:nvPr>
            <p:custDataLst>
              <p:tags r:id="rId4"/>
            </p:custDataLst>
          </p:nvPr>
        </p:nvCxnSpPr>
        <p:spPr bwMode="gray">
          <a:xfrm>
            <a:off x="3028447" y="3943106"/>
            <a:ext cx="793985" cy="0"/>
          </a:xfrm>
          <a:prstGeom prst="line">
            <a:avLst/>
          </a:prstGeom>
          <a:noFill/>
          <a:ln w="12700" cap="flat" cmpd="sng" algn="ctr">
            <a:solidFill>
              <a:schemeClr val="bg1">
                <a:lumMod val="50000"/>
              </a:schemeClr>
            </a:solidFill>
            <a:prstDash val="solid"/>
            <a:round/>
            <a:headEnd type="none" w="med" len="med"/>
            <a:tailEnd type="none" w="med" len="med"/>
          </a:ln>
        </p:spPr>
      </p:cxnSp>
      <p:cxnSp>
        <p:nvCxnSpPr>
          <p:cNvPr id="76" name="直接连接符 9">
            <a:extLst>
              <a:ext uri="{FF2B5EF4-FFF2-40B4-BE49-F238E27FC236}">
                <a16:creationId xmlns="" xmlns:a16="http://schemas.microsoft.com/office/drawing/2014/main" id="{1CCB6EA3-F9E8-49C4-ACEB-B2058B897A3E}"/>
              </a:ext>
            </a:extLst>
          </p:cNvPr>
          <p:cNvCxnSpPr>
            <a:cxnSpLocks/>
            <a:stCxn id="69" idx="3"/>
            <a:endCxn id="33" idx="2"/>
          </p:cNvCxnSpPr>
          <p:nvPr>
            <p:custDataLst>
              <p:tags r:id="rId5"/>
            </p:custDataLst>
          </p:nvPr>
        </p:nvCxnSpPr>
        <p:spPr bwMode="gray">
          <a:xfrm flipV="1">
            <a:off x="4169095" y="3746207"/>
            <a:ext cx="466327" cy="196899"/>
          </a:xfrm>
          <a:prstGeom prst="line">
            <a:avLst/>
          </a:prstGeom>
          <a:noFill/>
          <a:ln w="12700" cap="flat" cmpd="sng" algn="ctr">
            <a:solidFill>
              <a:schemeClr val="bg1">
                <a:lumMod val="50000"/>
              </a:schemeClr>
            </a:solidFill>
            <a:prstDash val="solid"/>
            <a:round/>
            <a:headEnd type="none" w="med" len="med"/>
            <a:tailEnd type="none" w="med" len="med"/>
          </a:ln>
        </p:spPr>
      </p:cxnSp>
      <p:sp>
        <p:nvSpPr>
          <p:cNvPr id="79" name="文本框 78"/>
          <p:cNvSpPr txBox="1"/>
          <p:nvPr/>
        </p:nvSpPr>
        <p:spPr bwMode="gray">
          <a:xfrm>
            <a:off x="1606427" y="4392968"/>
            <a:ext cx="530945" cy="276999"/>
          </a:xfrm>
          <a:prstGeom prst="rect">
            <a:avLst/>
          </a:prstGeom>
          <a:noFill/>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CPE</a:t>
            </a:r>
          </a:p>
        </p:txBody>
      </p:sp>
      <p:sp>
        <p:nvSpPr>
          <p:cNvPr id="82" name="文本框 81"/>
          <p:cNvSpPr txBox="1"/>
          <p:nvPr/>
        </p:nvSpPr>
        <p:spPr bwMode="gray">
          <a:xfrm>
            <a:off x="935521" y="4807787"/>
            <a:ext cx="1177922" cy="276999"/>
          </a:xfrm>
          <a:prstGeom prst="rect">
            <a:avLst/>
          </a:prstGeom>
          <a:noFill/>
        </p:spPr>
        <p:txBody>
          <a:bodyPr wrap="square" rtlCol="0">
            <a:sp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Outlet</a:t>
            </a:r>
          </a:p>
        </p:txBody>
      </p:sp>
      <p:cxnSp>
        <p:nvCxnSpPr>
          <p:cNvPr id="89" name="直接连接符 9">
            <a:extLst>
              <a:ext uri="{FF2B5EF4-FFF2-40B4-BE49-F238E27FC236}">
                <a16:creationId xmlns="" xmlns:a16="http://schemas.microsoft.com/office/drawing/2014/main" id="{1CCB6EA3-F9E8-49C4-ACEB-B2058B897A3E}"/>
              </a:ext>
            </a:extLst>
          </p:cNvPr>
          <p:cNvCxnSpPr>
            <a:cxnSpLocks/>
          </p:cNvCxnSpPr>
          <p:nvPr>
            <p:custDataLst>
              <p:tags r:id="rId6"/>
            </p:custDataLst>
          </p:nvPr>
        </p:nvCxnSpPr>
        <p:spPr bwMode="gray">
          <a:xfrm flipV="1">
            <a:off x="2796286" y="3087796"/>
            <a:ext cx="0" cy="684000"/>
          </a:xfrm>
          <a:prstGeom prst="line">
            <a:avLst/>
          </a:prstGeom>
          <a:noFill/>
          <a:ln w="12700" cap="flat" cmpd="sng" algn="ctr">
            <a:solidFill>
              <a:schemeClr val="bg1">
                <a:lumMod val="50000"/>
              </a:schemeClr>
            </a:solidFill>
            <a:prstDash val="dash"/>
            <a:round/>
            <a:headEnd type="triangle" w="med" len="med"/>
            <a:tailEnd type="none" w="med" len="med"/>
          </a:ln>
        </p:spPr>
      </p:cxnSp>
      <p:cxnSp>
        <p:nvCxnSpPr>
          <p:cNvPr id="95" name="直接连接符 9">
            <a:extLst>
              <a:ext uri="{FF2B5EF4-FFF2-40B4-BE49-F238E27FC236}">
                <a16:creationId xmlns="" xmlns:a16="http://schemas.microsoft.com/office/drawing/2014/main" id="{1CCB6EA3-F9E8-49C4-ACEB-B2058B897A3E}"/>
              </a:ext>
            </a:extLst>
          </p:cNvPr>
          <p:cNvCxnSpPr>
            <a:cxnSpLocks/>
          </p:cNvCxnSpPr>
          <p:nvPr>
            <p:custDataLst>
              <p:tags r:id="rId7"/>
            </p:custDataLst>
          </p:nvPr>
        </p:nvCxnSpPr>
        <p:spPr bwMode="gray">
          <a:xfrm flipV="1">
            <a:off x="2036005" y="3112912"/>
            <a:ext cx="586950" cy="941541"/>
          </a:xfrm>
          <a:prstGeom prst="line">
            <a:avLst/>
          </a:prstGeom>
          <a:noFill/>
          <a:ln w="12700" cap="flat" cmpd="sng" algn="ctr">
            <a:solidFill>
              <a:srgbClr val="F28944"/>
            </a:solidFill>
            <a:prstDash val="dashDot"/>
            <a:round/>
            <a:headEnd type="none" w="med" len="med"/>
            <a:tailEnd type="triangle" w="med" len="med"/>
          </a:ln>
        </p:spPr>
      </p:cxnSp>
      <p:cxnSp>
        <p:nvCxnSpPr>
          <p:cNvPr id="97" name="直接连接符 9">
            <a:extLst>
              <a:ext uri="{FF2B5EF4-FFF2-40B4-BE49-F238E27FC236}">
                <a16:creationId xmlns="" xmlns:a16="http://schemas.microsoft.com/office/drawing/2014/main" id="{1CCB6EA3-F9E8-49C4-ACEB-B2058B897A3E}"/>
              </a:ext>
            </a:extLst>
          </p:cNvPr>
          <p:cNvCxnSpPr>
            <a:cxnSpLocks/>
          </p:cNvCxnSpPr>
          <p:nvPr>
            <p:custDataLst>
              <p:tags r:id="rId8"/>
            </p:custDataLst>
          </p:nvPr>
        </p:nvCxnSpPr>
        <p:spPr bwMode="gray">
          <a:xfrm flipV="1">
            <a:off x="2893899" y="3087796"/>
            <a:ext cx="0" cy="684000"/>
          </a:xfrm>
          <a:prstGeom prst="line">
            <a:avLst/>
          </a:prstGeom>
          <a:noFill/>
          <a:ln w="12700" cap="flat" cmpd="sng" algn="ctr">
            <a:solidFill>
              <a:srgbClr val="F28944"/>
            </a:solidFill>
            <a:prstDash val="dashDot"/>
            <a:round/>
            <a:headEnd type="none" w="med" len="med"/>
            <a:tailEnd type="triangle" w="med" len="med"/>
          </a:ln>
        </p:spPr>
      </p:cxnSp>
      <p:sp>
        <p:nvSpPr>
          <p:cNvPr id="98" name="文本框 97"/>
          <p:cNvSpPr txBox="1"/>
          <p:nvPr/>
        </p:nvSpPr>
        <p:spPr bwMode="gray">
          <a:xfrm rot="2572508">
            <a:off x="3180556" y="3190808"/>
            <a:ext cx="975845" cy="276999"/>
          </a:xfrm>
          <a:prstGeom prst="rect">
            <a:avLst/>
          </a:prstGeom>
          <a:noFill/>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Telemetry</a:t>
            </a:r>
          </a:p>
        </p:txBody>
      </p:sp>
      <p:cxnSp>
        <p:nvCxnSpPr>
          <p:cNvPr id="99" name="直接连接符 98">
            <a:extLst>
              <a:ext uri="{FF2B5EF4-FFF2-40B4-BE49-F238E27FC236}">
                <a16:creationId xmlns="" xmlns:a16="http://schemas.microsoft.com/office/drawing/2014/main" id="{2F6E6AF2-D816-44D2-AF39-4B69DB4A2295}"/>
              </a:ext>
            </a:extLst>
          </p:cNvPr>
          <p:cNvCxnSpPr/>
          <p:nvPr/>
        </p:nvCxnSpPr>
        <p:spPr bwMode="gray">
          <a:xfrm>
            <a:off x="1802125" y="5697007"/>
            <a:ext cx="0" cy="282034"/>
          </a:xfrm>
          <a:prstGeom prst="line">
            <a:avLst/>
          </a:prstGeom>
          <a:ln w="12700">
            <a:solidFill>
              <a:srgbClr val="94DAE2"/>
            </a:solidFill>
          </a:ln>
        </p:spPr>
        <p:style>
          <a:lnRef idx="1">
            <a:schemeClr val="accent1"/>
          </a:lnRef>
          <a:fillRef idx="0">
            <a:schemeClr val="accent1"/>
          </a:fillRef>
          <a:effectRef idx="0">
            <a:schemeClr val="accent1"/>
          </a:effectRef>
          <a:fontRef idx="minor">
            <a:schemeClr val="tx1"/>
          </a:fontRef>
        </p:style>
      </p:cxnSp>
      <p:cxnSp>
        <p:nvCxnSpPr>
          <p:cNvPr id="106" name="直接箭头连接符 105">
            <a:extLst>
              <a:ext uri="{FF2B5EF4-FFF2-40B4-BE49-F238E27FC236}">
                <a16:creationId xmlns="" xmlns:a16="http://schemas.microsoft.com/office/drawing/2014/main" id="{3A9F8A35-807E-4C85-9F7F-CCC2D5F875B8}"/>
              </a:ext>
            </a:extLst>
          </p:cNvPr>
          <p:cNvCxnSpPr>
            <a:cxnSpLocks/>
          </p:cNvCxnSpPr>
          <p:nvPr/>
        </p:nvCxnSpPr>
        <p:spPr bwMode="gray">
          <a:xfrm flipV="1">
            <a:off x="1834815" y="5847709"/>
            <a:ext cx="2224572" cy="0"/>
          </a:xfrm>
          <a:prstGeom prst="straightConnector1">
            <a:avLst/>
          </a:prstGeom>
          <a:ln>
            <a:solidFill>
              <a:srgbClr val="94DAE2"/>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08" name="文本框 7">
            <a:extLst>
              <a:ext uri="{FF2B5EF4-FFF2-40B4-BE49-F238E27FC236}">
                <a16:creationId xmlns="" xmlns:a16="http://schemas.microsoft.com/office/drawing/2014/main" id="{8CB33BE8-4F90-4D64-99F1-57A863819551}"/>
              </a:ext>
            </a:extLst>
          </p:cNvPr>
          <p:cNvSpPr txBox="1"/>
          <p:nvPr>
            <p:custDataLst>
              <p:tags r:id="rId9"/>
            </p:custDataLst>
          </p:nvPr>
        </p:nvSpPr>
        <p:spPr bwMode="gray">
          <a:xfrm>
            <a:off x="1611983" y="5535087"/>
            <a:ext cx="2643286" cy="307777"/>
          </a:xfrm>
          <a:prstGeom prst="rect">
            <a:avLst/>
          </a:prstGeom>
          <a:noFill/>
        </p:spPr>
        <p:txBody>
          <a:bodyPr wrap="square" rtlCol="0">
            <a:spAutoFit/>
          </a:bodyPr>
          <a:lstStyle/>
          <a:p>
            <a:pPr algn="ctr" defTabSz="914400" fontAlgn="ctr">
              <a:spcBef>
                <a:spcPct val="0"/>
              </a:spcBef>
              <a:spcAft>
                <a:spcPct val="0"/>
              </a:spcAft>
              <a:defRPr/>
            </a:pPr>
            <a:r>
              <a:rPr lang="en-US" sz="1400" dirty="0" err="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iFIT</a:t>
            </a: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measurement</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domain</a:t>
            </a:r>
          </a:p>
        </p:txBody>
      </p:sp>
      <p:cxnSp>
        <p:nvCxnSpPr>
          <p:cNvPr id="119" name="直接连接符 118">
            <a:extLst>
              <a:ext uri="{FF2B5EF4-FFF2-40B4-BE49-F238E27FC236}">
                <a16:creationId xmlns="" xmlns:a16="http://schemas.microsoft.com/office/drawing/2014/main" id="{2F6E6AF2-D816-44D2-AF39-4B69DB4A2295}"/>
              </a:ext>
            </a:extLst>
          </p:cNvPr>
          <p:cNvCxnSpPr/>
          <p:nvPr/>
        </p:nvCxnSpPr>
        <p:spPr bwMode="gray">
          <a:xfrm>
            <a:off x="4059387" y="5697007"/>
            <a:ext cx="0" cy="282034"/>
          </a:xfrm>
          <a:prstGeom prst="line">
            <a:avLst/>
          </a:prstGeom>
          <a:ln w="12700">
            <a:solidFill>
              <a:srgbClr val="94DAE2"/>
            </a:solidFill>
          </a:ln>
        </p:spPr>
        <p:style>
          <a:lnRef idx="1">
            <a:schemeClr val="accent1"/>
          </a:lnRef>
          <a:fillRef idx="0">
            <a:schemeClr val="accent1"/>
          </a:fillRef>
          <a:effectRef idx="0">
            <a:schemeClr val="accent1"/>
          </a:effectRef>
          <a:fontRef idx="minor">
            <a:schemeClr val="tx1"/>
          </a:fontRef>
        </p:style>
      </p:cxnSp>
      <p:pic>
        <p:nvPicPr>
          <p:cNvPr id="63" name="Picture 2" descr="G:\做的项目\公共\扁平图标切换\更新2015_01_21\oss扁平图标库2015_01_21更新-04.png"/>
          <p:cNvPicPr>
            <a:picLocks noChangeAspect="1" noChangeArrowheads="1"/>
          </p:cNvPicPr>
          <p:nvPr/>
        </p:nvPicPr>
        <p:blipFill>
          <a:blip r:embed="rId28" cstate="print"/>
          <a:stretch>
            <a:fillRect/>
          </a:stretch>
        </p:blipFill>
        <p:spPr bwMode="gray">
          <a:xfrm>
            <a:off x="2681784" y="4443065"/>
            <a:ext cx="346663" cy="283633"/>
          </a:xfrm>
          <a:prstGeom prst="rect">
            <a:avLst/>
          </a:prstGeom>
          <a:noFill/>
        </p:spPr>
      </p:pic>
      <p:pic>
        <p:nvPicPr>
          <p:cNvPr id="65" name="Picture 2" descr="G:\做的项目\公共\扁平图标切换\更新2015_01_21\oss扁平图标库2015_01_21更新-04.png"/>
          <p:cNvPicPr>
            <a:picLocks noChangeAspect="1" noChangeArrowheads="1"/>
          </p:cNvPicPr>
          <p:nvPr/>
        </p:nvPicPr>
        <p:blipFill>
          <a:blip r:embed="rId28" cstate="print"/>
          <a:stretch>
            <a:fillRect/>
          </a:stretch>
        </p:blipFill>
        <p:spPr bwMode="gray">
          <a:xfrm>
            <a:off x="3822432" y="4443065"/>
            <a:ext cx="346663" cy="283633"/>
          </a:xfrm>
          <a:prstGeom prst="rect">
            <a:avLst/>
          </a:prstGeom>
          <a:noFill/>
        </p:spPr>
      </p:pic>
      <p:cxnSp>
        <p:nvCxnSpPr>
          <p:cNvPr id="73" name="直接连接符 9">
            <a:extLst>
              <a:ext uri="{FF2B5EF4-FFF2-40B4-BE49-F238E27FC236}">
                <a16:creationId xmlns="" xmlns:a16="http://schemas.microsoft.com/office/drawing/2014/main" id="{1CCB6EA3-F9E8-49C4-ACEB-B2058B897A3E}"/>
              </a:ext>
            </a:extLst>
          </p:cNvPr>
          <p:cNvCxnSpPr>
            <a:cxnSpLocks/>
            <a:stCxn id="63" idx="3"/>
            <a:endCxn id="65" idx="1"/>
          </p:cNvCxnSpPr>
          <p:nvPr>
            <p:custDataLst>
              <p:tags r:id="rId10"/>
            </p:custDataLst>
          </p:nvPr>
        </p:nvCxnSpPr>
        <p:spPr bwMode="gray">
          <a:xfrm>
            <a:off x="3028447" y="4584882"/>
            <a:ext cx="793985" cy="0"/>
          </a:xfrm>
          <a:prstGeom prst="line">
            <a:avLst/>
          </a:prstGeom>
          <a:noFill/>
          <a:ln w="12700" cap="flat" cmpd="sng" algn="ctr">
            <a:solidFill>
              <a:schemeClr val="bg1">
                <a:lumMod val="50000"/>
              </a:schemeClr>
            </a:solidFill>
            <a:prstDash val="solid"/>
            <a:round/>
            <a:headEnd type="none" w="med" len="med"/>
            <a:tailEnd type="none" w="med" len="med"/>
          </a:ln>
        </p:spPr>
      </p:cxnSp>
      <p:cxnSp>
        <p:nvCxnSpPr>
          <p:cNvPr id="74" name="直接连接符 9">
            <a:extLst>
              <a:ext uri="{FF2B5EF4-FFF2-40B4-BE49-F238E27FC236}">
                <a16:creationId xmlns="" xmlns:a16="http://schemas.microsoft.com/office/drawing/2014/main" id="{1CCB6EA3-F9E8-49C4-ACEB-B2058B897A3E}"/>
              </a:ext>
            </a:extLst>
          </p:cNvPr>
          <p:cNvCxnSpPr>
            <a:cxnSpLocks/>
            <a:stCxn id="29" idx="3"/>
            <a:endCxn id="63" idx="1"/>
          </p:cNvCxnSpPr>
          <p:nvPr>
            <p:custDataLst>
              <p:tags r:id="rId11"/>
            </p:custDataLst>
          </p:nvPr>
        </p:nvCxnSpPr>
        <p:spPr bwMode="gray">
          <a:xfrm>
            <a:off x="2047206" y="4273874"/>
            <a:ext cx="634578" cy="311008"/>
          </a:xfrm>
          <a:prstGeom prst="line">
            <a:avLst/>
          </a:prstGeom>
          <a:noFill/>
          <a:ln w="12700" cap="flat" cmpd="sng" algn="ctr">
            <a:solidFill>
              <a:schemeClr val="bg1">
                <a:lumMod val="50000"/>
              </a:schemeClr>
            </a:solidFill>
            <a:prstDash val="solid"/>
            <a:round/>
            <a:headEnd type="none" w="med" len="med"/>
            <a:tailEnd type="none" w="med" len="med"/>
          </a:ln>
        </p:spPr>
      </p:cxnSp>
      <p:cxnSp>
        <p:nvCxnSpPr>
          <p:cNvPr id="77" name="直接连接符 9">
            <a:extLst>
              <a:ext uri="{FF2B5EF4-FFF2-40B4-BE49-F238E27FC236}">
                <a16:creationId xmlns="" xmlns:a16="http://schemas.microsoft.com/office/drawing/2014/main" id="{1CCB6EA3-F9E8-49C4-ACEB-B2058B897A3E}"/>
              </a:ext>
            </a:extLst>
          </p:cNvPr>
          <p:cNvCxnSpPr>
            <a:cxnSpLocks/>
            <a:stCxn id="30" idx="3"/>
            <a:endCxn id="65" idx="1"/>
          </p:cNvCxnSpPr>
          <p:nvPr>
            <p:custDataLst>
              <p:tags r:id="rId12"/>
            </p:custDataLst>
          </p:nvPr>
        </p:nvCxnSpPr>
        <p:spPr bwMode="gray">
          <a:xfrm>
            <a:off x="3028447" y="3943106"/>
            <a:ext cx="793985" cy="641776"/>
          </a:xfrm>
          <a:prstGeom prst="line">
            <a:avLst/>
          </a:prstGeom>
          <a:noFill/>
          <a:ln w="12700" cap="flat" cmpd="sng" algn="ctr">
            <a:solidFill>
              <a:schemeClr val="bg1">
                <a:lumMod val="50000"/>
              </a:schemeClr>
            </a:solidFill>
            <a:prstDash val="solid"/>
            <a:round/>
            <a:headEnd type="none" w="med" len="med"/>
            <a:tailEnd type="none" w="med" len="med"/>
          </a:ln>
        </p:spPr>
      </p:cxnSp>
      <p:cxnSp>
        <p:nvCxnSpPr>
          <p:cNvPr id="84" name="直接连接符 9">
            <a:extLst>
              <a:ext uri="{FF2B5EF4-FFF2-40B4-BE49-F238E27FC236}">
                <a16:creationId xmlns="" xmlns:a16="http://schemas.microsoft.com/office/drawing/2014/main" id="{1CCB6EA3-F9E8-49C4-ACEB-B2058B897A3E}"/>
              </a:ext>
            </a:extLst>
          </p:cNvPr>
          <p:cNvCxnSpPr>
            <a:cxnSpLocks/>
            <a:stCxn id="63" idx="3"/>
            <a:endCxn id="69" idx="1"/>
          </p:cNvCxnSpPr>
          <p:nvPr>
            <p:custDataLst>
              <p:tags r:id="rId13"/>
            </p:custDataLst>
          </p:nvPr>
        </p:nvCxnSpPr>
        <p:spPr bwMode="gray">
          <a:xfrm flipV="1">
            <a:off x="3028447" y="3943106"/>
            <a:ext cx="793985" cy="641776"/>
          </a:xfrm>
          <a:prstGeom prst="line">
            <a:avLst/>
          </a:prstGeom>
          <a:noFill/>
          <a:ln w="12700" cap="flat" cmpd="sng" algn="ctr">
            <a:solidFill>
              <a:schemeClr val="bg1">
                <a:lumMod val="50000"/>
              </a:schemeClr>
            </a:solidFill>
            <a:prstDash val="solid"/>
            <a:round/>
            <a:headEnd type="none" w="med" len="med"/>
            <a:tailEnd type="none" w="med" len="med"/>
          </a:ln>
        </p:spPr>
      </p:cxnSp>
      <p:pic>
        <p:nvPicPr>
          <p:cNvPr id="85" name="图片 84"/>
          <p:cNvPicPr>
            <a:picLocks/>
          </p:cNvPicPr>
          <p:nvPr/>
        </p:nvPicPr>
        <p:blipFill>
          <a:blip r:embed="rId30" cstate="print">
            <a:extLst>
              <a:ext uri="{28A0092B-C50C-407E-A947-70E740481C1C}">
                <a14:useLocalDpi xmlns:a14="http://schemas.microsoft.com/office/drawing/2010/main" val="0"/>
              </a:ext>
            </a:extLst>
          </a:blip>
          <a:stretch>
            <a:fillRect/>
          </a:stretch>
        </p:blipFill>
        <p:spPr bwMode="gray">
          <a:xfrm>
            <a:off x="1023123" y="3795367"/>
            <a:ext cx="344681" cy="282638"/>
          </a:xfrm>
          <a:prstGeom prst="rect">
            <a:avLst/>
          </a:prstGeom>
        </p:spPr>
      </p:pic>
      <p:pic>
        <p:nvPicPr>
          <p:cNvPr id="86" name="图片 85"/>
          <p:cNvPicPr>
            <a:picLocks/>
          </p:cNvPicPr>
          <p:nvPr/>
        </p:nvPicPr>
        <p:blipFill>
          <a:blip r:embed="rId30" cstate="print">
            <a:extLst>
              <a:ext uri="{28A0092B-C50C-407E-A947-70E740481C1C}">
                <a14:useLocalDpi xmlns:a14="http://schemas.microsoft.com/office/drawing/2010/main" val="0"/>
              </a:ext>
            </a:extLst>
          </a:blip>
          <a:stretch>
            <a:fillRect/>
          </a:stretch>
        </p:blipFill>
        <p:spPr bwMode="gray">
          <a:xfrm>
            <a:off x="1023123" y="4133221"/>
            <a:ext cx="344681" cy="282638"/>
          </a:xfrm>
          <a:prstGeom prst="rect">
            <a:avLst/>
          </a:prstGeom>
        </p:spPr>
      </p:pic>
      <p:pic>
        <p:nvPicPr>
          <p:cNvPr id="87" name="图片 86"/>
          <p:cNvPicPr>
            <a:picLocks/>
          </p:cNvPicPr>
          <p:nvPr/>
        </p:nvPicPr>
        <p:blipFill>
          <a:blip r:embed="rId30" cstate="print">
            <a:extLst>
              <a:ext uri="{28A0092B-C50C-407E-A947-70E740481C1C}">
                <a14:useLocalDpi xmlns:a14="http://schemas.microsoft.com/office/drawing/2010/main" val="0"/>
              </a:ext>
            </a:extLst>
          </a:blip>
          <a:stretch>
            <a:fillRect/>
          </a:stretch>
        </p:blipFill>
        <p:spPr bwMode="gray">
          <a:xfrm>
            <a:off x="1023123" y="4444060"/>
            <a:ext cx="344681" cy="282638"/>
          </a:xfrm>
          <a:prstGeom prst="rect">
            <a:avLst/>
          </a:prstGeom>
        </p:spPr>
      </p:pic>
      <p:cxnSp>
        <p:nvCxnSpPr>
          <p:cNvPr id="88" name="直接连接符 9">
            <a:extLst>
              <a:ext uri="{FF2B5EF4-FFF2-40B4-BE49-F238E27FC236}">
                <a16:creationId xmlns="" xmlns:a16="http://schemas.microsoft.com/office/drawing/2014/main" id="{1CCB6EA3-F9E8-49C4-ACEB-B2058B897A3E}"/>
              </a:ext>
            </a:extLst>
          </p:cNvPr>
          <p:cNvCxnSpPr>
            <a:cxnSpLocks/>
            <a:stCxn id="86" idx="3"/>
            <a:endCxn id="29" idx="1"/>
          </p:cNvCxnSpPr>
          <p:nvPr>
            <p:custDataLst>
              <p:tags r:id="rId14"/>
            </p:custDataLst>
          </p:nvPr>
        </p:nvCxnSpPr>
        <p:spPr bwMode="gray">
          <a:xfrm flipV="1">
            <a:off x="1367804" y="4273874"/>
            <a:ext cx="332739" cy="666"/>
          </a:xfrm>
          <a:prstGeom prst="line">
            <a:avLst/>
          </a:prstGeom>
          <a:noFill/>
          <a:ln w="12700" cap="flat" cmpd="sng" algn="ctr">
            <a:solidFill>
              <a:schemeClr val="bg1">
                <a:lumMod val="50000"/>
              </a:schemeClr>
            </a:solidFill>
            <a:prstDash val="solid"/>
            <a:round/>
            <a:headEnd type="none" w="med" len="med"/>
            <a:tailEnd type="none" w="med" len="med"/>
          </a:ln>
        </p:spPr>
      </p:cxnSp>
      <p:sp>
        <p:nvSpPr>
          <p:cNvPr id="100" name="Freeform 6">
            <a:extLst>
              <a:ext uri="{FF2B5EF4-FFF2-40B4-BE49-F238E27FC236}">
                <a16:creationId xmlns:a16="http://schemas.microsoft.com/office/drawing/2014/main" xmlns="" id="{1DDAE334-5373-48EC-B950-433D96DA67C7}"/>
              </a:ext>
            </a:extLst>
          </p:cNvPr>
          <p:cNvSpPr>
            <a:spLocks/>
          </p:cNvSpPr>
          <p:nvPr/>
        </p:nvSpPr>
        <p:spPr bwMode="gray">
          <a:xfrm>
            <a:off x="4617640" y="3989677"/>
            <a:ext cx="893562" cy="499522"/>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solidFill>
            <a:schemeClr val="bg1"/>
          </a:solidFill>
          <a:ln w="15875" cap="flat">
            <a:solidFill>
              <a:schemeClr val="bg2">
                <a:lumMod val="90000"/>
              </a:schemeClr>
            </a:solidFill>
            <a:prstDash val="solid"/>
            <a:miter lim="800000"/>
            <a:headEnd/>
            <a:tailEnd/>
          </a:ln>
        </p:spPr>
        <p:txBody>
          <a:bodyPr wrap="square" lIns="37596" tIns="18797" rIns="37596" bIns="18797" anchor="ctr"/>
          <a:lstStyle>
            <a:defPPr>
              <a:defRPr lang="en-US"/>
            </a:defPPr>
            <a:lvl1pPr algn="l" rtl="0" fontAlgn="base">
              <a:spcBef>
                <a:spcPct val="0"/>
              </a:spcBef>
              <a:spcAft>
                <a:spcPct val="0"/>
              </a:spcAft>
              <a:defRPr sz="2800" b="1" kern="1200">
                <a:solidFill>
                  <a:schemeClr val="tx1"/>
                </a:solidFill>
                <a:latin typeface="华文细黑"/>
                <a:ea typeface="华文细黑"/>
                <a:cs typeface="Arial" charset="0"/>
              </a:defRPr>
            </a:lvl1pPr>
            <a:lvl2pPr marL="457109" algn="l" rtl="0" fontAlgn="base">
              <a:spcBef>
                <a:spcPct val="0"/>
              </a:spcBef>
              <a:spcAft>
                <a:spcPct val="0"/>
              </a:spcAft>
              <a:defRPr sz="2800" b="1" kern="1200">
                <a:solidFill>
                  <a:schemeClr val="tx1"/>
                </a:solidFill>
                <a:latin typeface="华文细黑"/>
                <a:ea typeface="华文细黑"/>
                <a:cs typeface="Arial" charset="0"/>
              </a:defRPr>
            </a:lvl2pPr>
            <a:lvl3pPr marL="914216" algn="l" rtl="0" fontAlgn="base">
              <a:spcBef>
                <a:spcPct val="0"/>
              </a:spcBef>
              <a:spcAft>
                <a:spcPct val="0"/>
              </a:spcAft>
              <a:defRPr sz="2800" b="1" kern="1200">
                <a:solidFill>
                  <a:schemeClr val="tx1"/>
                </a:solidFill>
                <a:latin typeface="华文细黑"/>
                <a:ea typeface="华文细黑"/>
                <a:cs typeface="Arial" charset="0"/>
              </a:defRPr>
            </a:lvl3pPr>
            <a:lvl4pPr marL="1371325" algn="l" rtl="0" fontAlgn="base">
              <a:spcBef>
                <a:spcPct val="0"/>
              </a:spcBef>
              <a:spcAft>
                <a:spcPct val="0"/>
              </a:spcAft>
              <a:defRPr sz="2800" b="1" kern="1200">
                <a:solidFill>
                  <a:schemeClr val="tx1"/>
                </a:solidFill>
                <a:latin typeface="华文细黑"/>
                <a:ea typeface="华文细黑"/>
                <a:cs typeface="Arial" charset="0"/>
              </a:defRPr>
            </a:lvl4pPr>
            <a:lvl5pPr marL="1828434" algn="l" rtl="0" fontAlgn="base">
              <a:spcBef>
                <a:spcPct val="0"/>
              </a:spcBef>
              <a:spcAft>
                <a:spcPct val="0"/>
              </a:spcAft>
              <a:defRPr sz="2800" b="1" kern="1200">
                <a:solidFill>
                  <a:schemeClr val="tx1"/>
                </a:solidFill>
                <a:latin typeface="华文细黑"/>
                <a:ea typeface="华文细黑"/>
                <a:cs typeface="Arial" charset="0"/>
              </a:defRPr>
            </a:lvl5pPr>
            <a:lvl6pPr marL="2285544" algn="l" defTabSz="914216" rtl="0" eaLnBrk="1" latinLnBrk="0" hangingPunct="1">
              <a:defRPr sz="2800" b="1" kern="1200">
                <a:solidFill>
                  <a:schemeClr val="tx1"/>
                </a:solidFill>
                <a:latin typeface="华文细黑"/>
                <a:ea typeface="华文细黑"/>
                <a:cs typeface="Arial" charset="0"/>
              </a:defRPr>
            </a:lvl6pPr>
            <a:lvl7pPr marL="2742648" algn="l" defTabSz="914216" rtl="0" eaLnBrk="1" latinLnBrk="0" hangingPunct="1">
              <a:defRPr sz="2800" b="1" kern="1200">
                <a:solidFill>
                  <a:schemeClr val="tx1"/>
                </a:solidFill>
                <a:latin typeface="华文细黑"/>
                <a:ea typeface="华文细黑"/>
                <a:cs typeface="Arial" charset="0"/>
              </a:defRPr>
            </a:lvl7pPr>
            <a:lvl8pPr marL="3199760" algn="l" defTabSz="914216" rtl="0" eaLnBrk="1" latinLnBrk="0" hangingPunct="1">
              <a:defRPr sz="2800" b="1" kern="1200">
                <a:solidFill>
                  <a:schemeClr val="tx1"/>
                </a:solidFill>
                <a:latin typeface="华文细黑"/>
                <a:ea typeface="华文细黑"/>
                <a:cs typeface="Arial" charset="0"/>
              </a:defRPr>
            </a:lvl8pPr>
            <a:lvl9pPr marL="3656867" algn="l" defTabSz="914216" rtl="0" eaLnBrk="1" latinLnBrk="0" hangingPunct="1">
              <a:defRPr sz="2800" b="1" kern="1200">
                <a:solidFill>
                  <a:schemeClr val="tx1"/>
                </a:solidFill>
                <a:latin typeface="华文细黑"/>
                <a:ea typeface="华文细黑"/>
                <a:cs typeface="Arial" charset="0"/>
              </a:defRPr>
            </a:lvl9pPr>
          </a:lstStyle>
          <a:p>
            <a:pPr algn="ctr" defTabSz="333386"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1" name="Freeform 6">
            <a:extLst>
              <a:ext uri="{FF2B5EF4-FFF2-40B4-BE49-F238E27FC236}">
                <a16:creationId xmlns:a16="http://schemas.microsoft.com/office/drawing/2014/main" xmlns="" id="{1DDAE334-5373-48EC-B950-433D96DA67C7}"/>
              </a:ext>
            </a:extLst>
          </p:cNvPr>
          <p:cNvSpPr>
            <a:spLocks/>
          </p:cNvSpPr>
          <p:nvPr/>
        </p:nvSpPr>
        <p:spPr bwMode="gray">
          <a:xfrm>
            <a:off x="4617640" y="4573478"/>
            <a:ext cx="893562" cy="499522"/>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solidFill>
            <a:schemeClr val="bg1"/>
          </a:solidFill>
          <a:ln w="15875" cap="flat">
            <a:solidFill>
              <a:schemeClr val="bg2">
                <a:lumMod val="90000"/>
              </a:schemeClr>
            </a:solidFill>
            <a:prstDash val="solid"/>
            <a:miter lim="800000"/>
            <a:headEnd/>
            <a:tailEnd/>
          </a:ln>
        </p:spPr>
        <p:txBody>
          <a:bodyPr wrap="square" lIns="37596" tIns="18797" rIns="37596" bIns="18797" anchor="ctr"/>
          <a:lstStyle>
            <a:defPPr>
              <a:defRPr lang="en-US"/>
            </a:defPPr>
            <a:lvl1pPr algn="l" rtl="0" fontAlgn="base">
              <a:spcBef>
                <a:spcPct val="0"/>
              </a:spcBef>
              <a:spcAft>
                <a:spcPct val="0"/>
              </a:spcAft>
              <a:defRPr sz="2800" b="1" kern="1200">
                <a:solidFill>
                  <a:schemeClr val="tx1"/>
                </a:solidFill>
                <a:latin typeface="华文细黑"/>
                <a:ea typeface="华文细黑"/>
                <a:cs typeface="Arial" charset="0"/>
              </a:defRPr>
            </a:lvl1pPr>
            <a:lvl2pPr marL="457109" algn="l" rtl="0" fontAlgn="base">
              <a:spcBef>
                <a:spcPct val="0"/>
              </a:spcBef>
              <a:spcAft>
                <a:spcPct val="0"/>
              </a:spcAft>
              <a:defRPr sz="2800" b="1" kern="1200">
                <a:solidFill>
                  <a:schemeClr val="tx1"/>
                </a:solidFill>
                <a:latin typeface="华文细黑"/>
                <a:ea typeface="华文细黑"/>
                <a:cs typeface="Arial" charset="0"/>
              </a:defRPr>
            </a:lvl2pPr>
            <a:lvl3pPr marL="914216" algn="l" rtl="0" fontAlgn="base">
              <a:spcBef>
                <a:spcPct val="0"/>
              </a:spcBef>
              <a:spcAft>
                <a:spcPct val="0"/>
              </a:spcAft>
              <a:defRPr sz="2800" b="1" kern="1200">
                <a:solidFill>
                  <a:schemeClr val="tx1"/>
                </a:solidFill>
                <a:latin typeface="华文细黑"/>
                <a:ea typeface="华文细黑"/>
                <a:cs typeface="Arial" charset="0"/>
              </a:defRPr>
            </a:lvl3pPr>
            <a:lvl4pPr marL="1371325" algn="l" rtl="0" fontAlgn="base">
              <a:spcBef>
                <a:spcPct val="0"/>
              </a:spcBef>
              <a:spcAft>
                <a:spcPct val="0"/>
              </a:spcAft>
              <a:defRPr sz="2800" b="1" kern="1200">
                <a:solidFill>
                  <a:schemeClr val="tx1"/>
                </a:solidFill>
                <a:latin typeface="华文细黑"/>
                <a:ea typeface="华文细黑"/>
                <a:cs typeface="Arial" charset="0"/>
              </a:defRPr>
            </a:lvl4pPr>
            <a:lvl5pPr marL="1828434" algn="l" rtl="0" fontAlgn="base">
              <a:spcBef>
                <a:spcPct val="0"/>
              </a:spcBef>
              <a:spcAft>
                <a:spcPct val="0"/>
              </a:spcAft>
              <a:defRPr sz="2800" b="1" kern="1200">
                <a:solidFill>
                  <a:schemeClr val="tx1"/>
                </a:solidFill>
                <a:latin typeface="华文细黑"/>
                <a:ea typeface="华文细黑"/>
                <a:cs typeface="Arial" charset="0"/>
              </a:defRPr>
            </a:lvl5pPr>
            <a:lvl6pPr marL="2285544" algn="l" defTabSz="914216" rtl="0" eaLnBrk="1" latinLnBrk="0" hangingPunct="1">
              <a:defRPr sz="2800" b="1" kern="1200">
                <a:solidFill>
                  <a:schemeClr val="tx1"/>
                </a:solidFill>
                <a:latin typeface="华文细黑"/>
                <a:ea typeface="华文细黑"/>
                <a:cs typeface="Arial" charset="0"/>
              </a:defRPr>
            </a:lvl6pPr>
            <a:lvl7pPr marL="2742648" algn="l" defTabSz="914216" rtl="0" eaLnBrk="1" latinLnBrk="0" hangingPunct="1">
              <a:defRPr sz="2800" b="1" kern="1200">
                <a:solidFill>
                  <a:schemeClr val="tx1"/>
                </a:solidFill>
                <a:latin typeface="华文细黑"/>
                <a:ea typeface="华文细黑"/>
                <a:cs typeface="Arial" charset="0"/>
              </a:defRPr>
            </a:lvl7pPr>
            <a:lvl8pPr marL="3199760" algn="l" defTabSz="914216" rtl="0" eaLnBrk="1" latinLnBrk="0" hangingPunct="1">
              <a:defRPr sz="2800" b="1" kern="1200">
                <a:solidFill>
                  <a:schemeClr val="tx1"/>
                </a:solidFill>
                <a:latin typeface="华文细黑"/>
                <a:ea typeface="华文细黑"/>
                <a:cs typeface="Arial" charset="0"/>
              </a:defRPr>
            </a:lvl8pPr>
            <a:lvl9pPr marL="3656867" algn="l" defTabSz="914216" rtl="0" eaLnBrk="1" latinLnBrk="0" hangingPunct="1">
              <a:defRPr sz="2800" b="1" kern="1200">
                <a:solidFill>
                  <a:schemeClr val="tx1"/>
                </a:solidFill>
                <a:latin typeface="华文细黑"/>
                <a:ea typeface="华文细黑"/>
                <a:cs typeface="Arial" charset="0"/>
              </a:defRPr>
            </a:lvl9pPr>
          </a:lstStyle>
          <a:p>
            <a:pPr algn="ctr" defTabSz="333386"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02" name="直接连接符 9">
            <a:extLst>
              <a:ext uri="{FF2B5EF4-FFF2-40B4-BE49-F238E27FC236}">
                <a16:creationId xmlns="" xmlns:a16="http://schemas.microsoft.com/office/drawing/2014/main" id="{1CCB6EA3-F9E8-49C4-ACEB-B2058B897A3E}"/>
              </a:ext>
            </a:extLst>
          </p:cNvPr>
          <p:cNvCxnSpPr>
            <a:cxnSpLocks/>
            <a:stCxn id="69" idx="3"/>
            <a:endCxn id="100" idx="2"/>
          </p:cNvCxnSpPr>
          <p:nvPr>
            <p:custDataLst>
              <p:tags r:id="rId15"/>
            </p:custDataLst>
          </p:nvPr>
        </p:nvCxnSpPr>
        <p:spPr bwMode="gray">
          <a:xfrm>
            <a:off x="4169095" y="3943106"/>
            <a:ext cx="466327" cy="395637"/>
          </a:xfrm>
          <a:prstGeom prst="line">
            <a:avLst/>
          </a:prstGeom>
          <a:noFill/>
          <a:ln w="12700" cap="flat" cmpd="sng" algn="ctr">
            <a:solidFill>
              <a:schemeClr val="bg1">
                <a:lumMod val="50000"/>
              </a:schemeClr>
            </a:solidFill>
            <a:prstDash val="solid"/>
            <a:round/>
            <a:headEnd type="none" w="med" len="med"/>
            <a:tailEnd type="none" w="med" len="med"/>
          </a:ln>
        </p:spPr>
      </p:cxnSp>
      <p:cxnSp>
        <p:nvCxnSpPr>
          <p:cNvPr id="103" name="直接连接符 9">
            <a:extLst>
              <a:ext uri="{FF2B5EF4-FFF2-40B4-BE49-F238E27FC236}">
                <a16:creationId xmlns="" xmlns:a16="http://schemas.microsoft.com/office/drawing/2014/main" id="{1CCB6EA3-F9E8-49C4-ACEB-B2058B897A3E}"/>
              </a:ext>
            </a:extLst>
          </p:cNvPr>
          <p:cNvCxnSpPr>
            <a:cxnSpLocks/>
            <a:stCxn id="65" idx="3"/>
            <a:endCxn id="101" idx="2"/>
          </p:cNvCxnSpPr>
          <p:nvPr>
            <p:custDataLst>
              <p:tags r:id="rId16"/>
            </p:custDataLst>
          </p:nvPr>
        </p:nvCxnSpPr>
        <p:spPr bwMode="gray">
          <a:xfrm>
            <a:off x="4169095" y="4584882"/>
            <a:ext cx="466327" cy="337662"/>
          </a:xfrm>
          <a:prstGeom prst="line">
            <a:avLst/>
          </a:prstGeom>
          <a:noFill/>
          <a:ln w="12700" cap="flat" cmpd="sng" algn="ctr">
            <a:solidFill>
              <a:schemeClr val="bg1">
                <a:lumMod val="50000"/>
              </a:schemeClr>
            </a:solidFill>
            <a:prstDash val="solid"/>
            <a:round/>
            <a:headEnd type="none" w="med" len="med"/>
            <a:tailEnd type="none" w="med" len="med"/>
          </a:ln>
        </p:spPr>
      </p:cxnSp>
      <p:cxnSp>
        <p:nvCxnSpPr>
          <p:cNvPr id="104" name="直接连接符 9">
            <a:extLst>
              <a:ext uri="{FF2B5EF4-FFF2-40B4-BE49-F238E27FC236}">
                <a16:creationId xmlns="" xmlns:a16="http://schemas.microsoft.com/office/drawing/2014/main" id="{1CCB6EA3-F9E8-49C4-ACEB-B2058B897A3E}"/>
              </a:ext>
            </a:extLst>
          </p:cNvPr>
          <p:cNvCxnSpPr>
            <a:cxnSpLocks/>
            <a:stCxn id="65" idx="3"/>
            <a:endCxn id="100" idx="2"/>
          </p:cNvCxnSpPr>
          <p:nvPr>
            <p:custDataLst>
              <p:tags r:id="rId17"/>
            </p:custDataLst>
          </p:nvPr>
        </p:nvCxnSpPr>
        <p:spPr bwMode="gray">
          <a:xfrm flipV="1">
            <a:off x="4169095" y="4338743"/>
            <a:ext cx="466327" cy="246139"/>
          </a:xfrm>
          <a:prstGeom prst="line">
            <a:avLst/>
          </a:prstGeom>
          <a:noFill/>
          <a:ln w="12700" cap="flat" cmpd="sng" algn="ctr">
            <a:solidFill>
              <a:schemeClr val="bg1">
                <a:lumMod val="50000"/>
              </a:schemeClr>
            </a:solidFill>
            <a:prstDash val="solid"/>
            <a:round/>
            <a:headEnd type="none" w="med" len="med"/>
            <a:tailEnd type="none" w="med" len="med"/>
          </a:ln>
        </p:spPr>
      </p:cxnSp>
      <p:sp>
        <p:nvSpPr>
          <p:cNvPr id="115" name="文本框 114"/>
          <p:cNvSpPr txBox="1"/>
          <p:nvPr/>
        </p:nvSpPr>
        <p:spPr bwMode="gray">
          <a:xfrm>
            <a:off x="2255012" y="4807787"/>
            <a:ext cx="1177922" cy="276999"/>
          </a:xfrm>
          <a:prstGeom prst="rect">
            <a:avLst/>
          </a:prstGeom>
          <a:noFill/>
        </p:spPr>
        <p:txBody>
          <a:bodyPr wrap="square" rtlCol="0">
            <a:sp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Branch</a:t>
            </a:r>
          </a:p>
        </p:txBody>
      </p:sp>
      <p:sp>
        <p:nvSpPr>
          <p:cNvPr id="116" name="文本框 115"/>
          <p:cNvSpPr txBox="1"/>
          <p:nvPr/>
        </p:nvSpPr>
        <p:spPr bwMode="gray">
          <a:xfrm>
            <a:off x="3458769" y="4807787"/>
            <a:ext cx="1177922" cy="276999"/>
          </a:xfrm>
          <a:prstGeom prst="rect">
            <a:avLst/>
          </a:prstGeom>
          <a:noFill/>
        </p:spPr>
        <p:txBody>
          <a:bodyPr wrap="square" rtlCol="0">
            <a:sp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Head office</a:t>
            </a:r>
          </a:p>
        </p:txBody>
      </p:sp>
      <p:sp>
        <p:nvSpPr>
          <p:cNvPr id="117" name="文本框 116"/>
          <p:cNvSpPr txBox="1"/>
          <p:nvPr/>
        </p:nvSpPr>
        <p:spPr bwMode="gray">
          <a:xfrm>
            <a:off x="2292407" y="4025128"/>
            <a:ext cx="1063894" cy="461665"/>
          </a:xfrm>
          <a:prstGeom prst="rect">
            <a:avLst/>
          </a:prstGeom>
          <a:noFill/>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Aggregation layer</a:t>
            </a:r>
          </a:p>
        </p:txBody>
      </p:sp>
      <p:sp>
        <p:nvSpPr>
          <p:cNvPr id="118" name="文本框 117"/>
          <p:cNvSpPr txBox="1"/>
          <p:nvPr/>
        </p:nvSpPr>
        <p:spPr bwMode="gray">
          <a:xfrm>
            <a:off x="3505321" y="4157534"/>
            <a:ext cx="1015338" cy="276999"/>
          </a:xfrm>
          <a:prstGeom prst="rect">
            <a:avLst/>
          </a:prstGeom>
          <a:noFill/>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Core layer</a:t>
            </a:r>
          </a:p>
        </p:txBody>
      </p:sp>
      <p:sp>
        <p:nvSpPr>
          <p:cNvPr id="120" name="文本框 119"/>
          <p:cNvSpPr txBox="1"/>
          <p:nvPr/>
        </p:nvSpPr>
        <p:spPr bwMode="gray">
          <a:xfrm>
            <a:off x="4653107" y="4200243"/>
            <a:ext cx="822597" cy="276999"/>
          </a:xfrm>
          <a:prstGeom prst="rect">
            <a:avLst/>
          </a:prstGeom>
          <a:noFill/>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Cloud</a:t>
            </a:r>
          </a:p>
        </p:txBody>
      </p:sp>
      <p:sp>
        <p:nvSpPr>
          <p:cNvPr id="125" name="文本框 124"/>
          <p:cNvSpPr txBox="1"/>
          <p:nvPr/>
        </p:nvSpPr>
        <p:spPr bwMode="gray">
          <a:xfrm>
            <a:off x="4653107" y="4784044"/>
            <a:ext cx="822597" cy="276999"/>
          </a:xfrm>
          <a:prstGeom prst="rect">
            <a:avLst/>
          </a:prstGeom>
          <a:noFill/>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Cloud</a:t>
            </a:r>
          </a:p>
        </p:txBody>
      </p:sp>
      <p:sp>
        <p:nvSpPr>
          <p:cNvPr id="91" name="任意多边形 90"/>
          <p:cNvSpPr/>
          <p:nvPr/>
        </p:nvSpPr>
        <p:spPr bwMode="gray">
          <a:xfrm>
            <a:off x="1404594" y="5260705"/>
            <a:ext cx="414779" cy="66393"/>
          </a:xfrm>
          <a:custGeom>
            <a:avLst/>
            <a:gdLst>
              <a:gd name="connsiteX0" fmla="*/ 0 w 414779"/>
              <a:gd name="connsiteY0" fmla="*/ 0 h 66393"/>
              <a:gd name="connsiteX1" fmla="*/ 254524 w 414779"/>
              <a:gd name="connsiteY1" fmla="*/ 56561 h 66393"/>
              <a:gd name="connsiteX2" fmla="*/ 414779 w 414779"/>
              <a:gd name="connsiteY2" fmla="*/ 65988 h 66393"/>
            </a:gdLst>
            <a:ahLst/>
            <a:cxnLst>
              <a:cxn ang="0">
                <a:pos x="connsiteX0" y="connsiteY0"/>
              </a:cxn>
              <a:cxn ang="0">
                <a:pos x="connsiteX1" y="connsiteY1"/>
              </a:cxn>
              <a:cxn ang="0">
                <a:pos x="connsiteX2" y="connsiteY2"/>
              </a:cxn>
            </a:cxnLst>
            <a:rect l="l" t="t" r="r" b="b"/>
            <a:pathLst>
              <a:path w="414779" h="66393">
                <a:moveTo>
                  <a:pt x="0" y="0"/>
                </a:moveTo>
                <a:cubicBezTo>
                  <a:pt x="92697" y="22781"/>
                  <a:pt x="185394" y="45563"/>
                  <a:pt x="254524" y="56561"/>
                </a:cubicBezTo>
                <a:cubicBezTo>
                  <a:pt x="323654" y="67559"/>
                  <a:pt x="369216" y="66773"/>
                  <a:pt x="414779" y="65988"/>
                </a:cubicBezTo>
              </a:path>
            </a:pathLst>
          </a:custGeom>
          <a:noFill/>
          <a:ln w="19050">
            <a:solidFill>
              <a:srgbClr val="62B23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131" name="任意多边形 130"/>
          <p:cNvSpPr/>
          <p:nvPr/>
        </p:nvSpPr>
        <p:spPr bwMode="gray">
          <a:xfrm flipV="1">
            <a:off x="1404594" y="5505739"/>
            <a:ext cx="414779" cy="66393"/>
          </a:xfrm>
          <a:custGeom>
            <a:avLst/>
            <a:gdLst>
              <a:gd name="connsiteX0" fmla="*/ 0 w 414779"/>
              <a:gd name="connsiteY0" fmla="*/ 0 h 66393"/>
              <a:gd name="connsiteX1" fmla="*/ 254524 w 414779"/>
              <a:gd name="connsiteY1" fmla="*/ 56561 h 66393"/>
              <a:gd name="connsiteX2" fmla="*/ 414779 w 414779"/>
              <a:gd name="connsiteY2" fmla="*/ 65988 h 66393"/>
            </a:gdLst>
            <a:ahLst/>
            <a:cxnLst>
              <a:cxn ang="0">
                <a:pos x="connsiteX0" y="connsiteY0"/>
              </a:cxn>
              <a:cxn ang="0">
                <a:pos x="connsiteX1" y="connsiteY1"/>
              </a:cxn>
              <a:cxn ang="0">
                <a:pos x="connsiteX2" y="connsiteY2"/>
              </a:cxn>
            </a:cxnLst>
            <a:rect l="l" t="t" r="r" b="b"/>
            <a:pathLst>
              <a:path w="414779" h="66393">
                <a:moveTo>
                  <a:pt x="0" y="0"/>
                </a:moveTo>
                <a:cubicBezTo>
                  <a:pt x="92697" y="22781"/>
                  <a:pt x="185394" y="45563"/>
                  <a:pt x="254524" y="56561"/>
                </a:cubicBezTo>
                <a:cubicBezTo>
                  <a:pt x="323654" y="67559"/>
                  <a:pt x="369216" y="66773"/>
                  <a:pt x="414779" y="65988"/>
                </a:cubicBezTo>
              </a:path>
            </a:pathLst>
          </a:custGeom>
          <a:noFill/>
          <a:ln w="19050">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cxnSp>
        <p:nvCxnSpPr>
          <p:cNvPr id="93" name="直接连接符 92"/>
          <p:cNvCxnSpPr>
            <a:endCxn id="130" idx="3"/>
          </p:cNvCxnSpPr>
          <p:nvPr/>
        </p:nvCxnSpPr>
        <p:spPr bwMode="gray">
          <a:xfrm>
            <a:off x="1404594" y="5413398"/>
            <a:ext cx="397531" cy="1"/>
          </a:xfrm>
          <a:prstGeom prst="line">
            <a:avLst/>
          </a:prstGeom>
          <a:noFill/>
          <a:ln w="19050">
            <a:solidFill>
              <a:srgbClr val="ED6D00"/>
            </a:solidFill>
          </a:ln>
        </p:spPr>
        <p:style>
          <a:lnRef idx="2">
            <a:schemeClr val="accent1">
              <a:shade val="50000"/>
            </a:schemeClr>
          </a:lnRef>
          <a:fillRef idx="1">
            <a:schemeClr val="accent1"/>
          </a:fillRef>
          <a:effectRef idx="0">
            <a:schemeClr val="accent1"/>
          </a:effectRef>
          <a:fontRef idx="minor">
            <a:schemeClr val="lt1"/>
          </a:fontRef>
        </p:style>
      </p:cxnSp>
      <p:sp>
        <p:nvSpPr>
          <p:cNvPr id="130" name="Can 9"/>
          <p:cNvSpPr/>
          <p:nvPr/>
        </p:nvSpPr>
        <p:spPr bwMode="gray">
          <a:xfrm rot="5400000">
            <a:off x="2787552" y="4284767"/>
            <a:ext cx="286407" cy="2257262"/>
          </a:xfrm>
          <a:prstGeom prst="can">
            <a:avLst>
              <a:gd name="adj" fmla="val 40000"/>
            </a:avLst>
          </a:prstGeom>
          <a:solidFill>
            <a:srgbClr val="ECF9FA"/>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2" name="任意多边形 131"/>
          <p:cNvSpPr/>
          <p:nvPr/>
        </p:nvSpPr>
        <p:spPr bwMode="gray">
          <a:xfrm flipH="1">
            <a:off x="4006372" y="5260705"/>
            <a:ext cx="414779" cy="66393"/>
          </a:xfrm>
          <a:custGeom>
            <a:avLst/>
            <a:gdLst>
              <a:gd name="connsiteX0" fmla="*/ 0 w 414779"/>
              <a:gd name="connsiteY0" fmla="*/ 0 h 66393"/>
              <a:gd name="connsiteX1" fmla="*/ 254524 w 414779"/>
              <a:gd name="connsiteY1" fmla="*/ 56561 h 66393"/>
              <a:gd name="connsiteX2" fmla="*/ 414779 w 414779"/>
              <a:gd name="connsiteY2" fmla="*/ 65988 h 66393"/>
            </a:gdLst>
            <a:ahLst/>
            <a:cxnLst>
              <a:cxn ang="0">
                <a:pos x="connsiteX0" y="connsiteY0"/>
              </a:cxn>
              <a:cxn ang="0">
                <a:pos x="connsiteX1" y="connsiteY1"/>
              </a:cxn>
              <a:cxn ang="0">
                <a:pos x="connsiteX2" y="connsiteY2"/>
              </a:cxn>
            </a:cxnLst>
            <a:rect l="l" t="t" r="r" b="b"/>
            <a:pathLst>
              <a:path w="414779" h="66393">
                <a:moveTo>
                  <a:pt x="0" y="0"/>
                </a:moveTo>
                <a:cubicBezTo>
                  <a:pt x="92697" y="22781"/>
                  <a:pt x="185394" y="45563"/>
                  <a:pt x="254524" y="56561"/>
                </a:cubicBezTo>
                <a:cubicBezTo>
                  <a:pt x="323654" y="67559"/>
                  <a:pt x="369216" y="66773"/>
                  <a:pt x="414779" y="65988"/>
                </a:cubicBezTo>
              </a:path>
            </a:pathLst>
          </a:custGeom>
          <a:noFill/>
          <a:ln w="19050">
            <a:solidFill>
              <a:srgbClr val="62B230"/>
            </a:solidFill>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133" name="任意多边形 132"/>
          <p:cNvSpPr/>
          <p:nvPr/>
        </p:nvSpPr>
        <p:spPr bwMode="gray">
          <a:xfrm flipH="1" flipV="1">
            <a:off x="4006372" y="5505739"/>
            <a:ext cx="414779" cy="66393"/>
          </a:xfrm>
          <a:custGeom>
            <a:avLst/>
            <a:gdLst>
              <a:gd name="connsiteX0" fmla="*/ 0 w 414779"/>
              <a:gd name="connsiteY0" fmla="*/ 0 h 66393"/>
              <a:gd name="connsiteX1" fmla="*/ 254524 w 414779"/>
              <a:gd name="connsiteY1" fmla="*/ 56561 h 66393"/>
              <a:gd name="connsiteX2" fmla="*/ 414779 w 414779"/>
              <a:gd name="connsiteY2" fmla="*/ 65988 h 66393"/>
            </a:gdLst>
            <a:ahLst/>
            <a:cxnLst>
              <a:cxn ang="0">
                <a:pos x="connsiteX0" y="connsiteY0"/>
              </a:cxn>
              <a:cxn ang="0">
                <a:pos x="connsiteX1" y="connsiteY1"/>
              </a:cxn>
              <a:cxn ang="0">
                <a:pos x="connsiteX2" y="connsiteY2"/>
              </a:cxn>
            </a:cxnLst>
            <a:rect l="l" t="t" r="r" b="b"/>
            <a:pathLst>
              <a:path w="414779" h="66393">
                <a:moveTo>
                  <a:pt x="0" y="0"/>
                </a:moveTo>
                <a:cubicBezTo>
                  <a:pt x="92697" y="22781"/>
                  <a:pt x="185394" y="45563"/>
                  <a:pt x="254524" y="56561"/>
                </a:cubicBezTo>
                <a:cubicBezTo>
                  <a:pt x="323654" y="67559"/>
                  <a:pt x="369216" y="66773"/>
                  <a:pt x="414779" y="65988"/>
                </a:cubicBezTo>
              </a:path>
            </a:pathLst>
          </a:custGeom>
          <a:noFill/>
          <a:ln w="19050">
            <a:solidFill>
              <a:srgbClr val="C7000B"/>
            </a:solidFill>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cxnSp>
        <p:nvCxnSpPr>
          <p:cNvPr id="134" name="直接连接符 133"/>
          <p:cNvCxnSpPr/>
          <p:nvPr/>
        </p:nvCxnSpPr>
        <p:spPr bwMode="gray">
          <a:xfrm>
            <a:off x="4004727" y="5413398"/>
            <a:ext cx="397531" cy="1"/>
          </a:xfrm>
          <a:prstGeom prst="line">
            <a:avLst/>
          </a:prstGeom>
          <a:noFill/>
          <a:ln w="19050">
            <a:solidFill>
              <a:srgbClr val="ED6D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135" name="文本框 7">
            <a:extLst>
              <a:ext uri="{FF2B5EF4-FFF2-40B4-BE49-F238E27FC236}">
                <a16:creationId xmlns="" xmlns:a16="http://schemas.microsoft.com/office/drawing/2014/main" id="{8CB33BE8-4F90-4D64-99F1-57A863819551}"/>
              </a:ext>
            </a:extLst>
          </p:cNvPr>
          <p:cNvSpPr txBox="1"/>
          <p:nvPr>
            <p:custDataLst>
              <p:tags r:id="rId18"/>
            </p:custDataLst>
          </p:nvPr>
        </p:nvSpPr>
        <p:spPr bwMode="gray">
          <a:xfrm>
            <a:off x="4325862" y="5051731"/>
            <a:ext cx="1460284" cy="276999"/>
          </a:xfrm>
          <a:prstGeom prst="rect">
            <a:avLst/>
          </a:prstGeom>
          <a:noFill/>
        </p:spPr>
        <p:txBody>
          <a:bodyPr wrap="square" rtlCol="0">
            <a:spAutoFit/>
          </a:bodyPr>
          <a:lstStyle/>
          <a:p>
            <a:pPr algn="ctr" defTabSz="914400" fontAlgn="ctr">
              <a:spcBef>
                <a:spcPct val="0"/>
              </a:spcBef>
              <a:spcAft>
                <a:spcPct val="0"/>
              </a:spcAft>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Candidate path 1</a:t>
            </a:r>
          </a:p>
        </p:txBody>
      </p:sp>
      <p:sp>
        <p:nvSpPr>
          <p:cNvPr id="136" name="文本框 7">
            <a:extLst>
              <a:ext uri="{FF2B5EF4-FFF2-40B4-BE49-F238E27FC236}">
                <a16:creationId xmlns="" xmlns:a16="http://schemas.microsoft.com/office/drawing/2014/main" id="{8CB33BE8-4F90-4D64-99F1-57A863819551}"/>
              </a:ext>
            </a:extLst>
          </p:cNvPr>
          <p:cNvSpPr txBox="1"/>
          <p:nvPr>
            <p:custDataLst>
              <p:tags r:id="rId19"/>
            </p:custDataLst>
          </p:nvPr>
        </p:nvSpPr>
        <p:spPr bwMode="gray">
          <a:xfrm>
            <a:off x="4349675" y="5275289"/>
            <a:ext cx="1412659" cy="276999"/>
          </a:xfrm>
          <a:prstGeom prst="rect">
            <a:avLst/>
          </a:prstGeom>
          <a:noFill/>
        </p:spPr>
        <p:txBody>
          <a:bodyPr wrap="square" rtlCol="0">
            <a:spAutoFit/>
          </a:bodyPr>
          <a:lstStyle/>
          <a:p>
            <a:pPr algn="ctr" defTabSz="914400" fontAlgn="ctr">
              <a:spcBef>
                <a:spcPct val="0"/>
              </a:spcBef>
              <a:spcAft>
                <a:spcPct val="0"/>
              </a:spcAft>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Candidate path 2</a:t>
            </a:r>
          </a:p>
        </p:txBody>
      </p:sp>
      <p:sp>
        <p:nvSpPr>
          <p:cNvPr id="137" name="文本框 7">
            <a:extLst>
              <a:ext uri="{FF2B5EF4-FFF2-40B4-BE49-F238E27FC236}">
                <a16:creationId xmlns="" xmlns:a16="http://schemas.microsoft.com/office/drawing/2014/main" id="{8CB33BE8-4F90-4D64-99F1-57A863819551}"/>
              </a:ext>
            </a:extLst>
          </p:cNvPr>
          <p:cNvSpPr txBox="1"/>
          <p:nvPr>
            <p:custDataLst>
              <p:tags r:id="rId20"/>
            </p:custDataLst>
          </p:nvPr>
        </p:nvSpPr>
        <p:spPr bwMode="gray">
          <a:xfrm>
            <a:off x="4325862" y="5426424"/>
            <a:ext cx="1460284" cy="276999"/>
          </a:xfrm>
          <a:prstGeom prst="rect">
            <a:avLst/>
          </a:prstGeom>
          <a:noFill/>
        </p:spPr>
        <p:txBody>
          <a:bodyPr wrap="square" rtlCol="0">
            <a:spAutoFit/>
          </a:bodyPr>
          <a:lstStyle/>
          <a:p>
            <a:pPr algn="ctr" defTabSz="914400" fontAlgn="ctr">
              <a:spcBef>
                <a:spcPct val="0"/>
              </a:spcBef>
              <a:spcAft>
                <a:spcPct val="0"/>
              </a:spcAft>
              <a:defRPr/>
            </a:pP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文本框 137"/>
          <p:cNvSpPr txBox="1"/>
          <p:nvPr/>
        </p:nvSpPr>
        <p:spPr bwMode="gray">
          <a:xfrm>
            <a:off x="2518092" y="5279603"/>
            <a:ext cx="681136" cy="276999"/>
          </a:xfrm>
          <a:prstGeom prst="rect">
            <a:avLst/>
          </a:prstGeom>
          <a:noFill/>
        </p:spPr>
        <p:txBody>
          <a:bodyPr wrap="square" rtlCol="0">
            <a:spAutoFit/>
          </a:bodyPr>
          <a:lstStyle/>
          <a:p>
            <a:pPr algn="ctr" fontAlgn="ctr"/>
            <a:r>
              <a:rPr lang="en-US" sz="12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SRv6</a:t>
            </a:r>
          </a:p>
        </p:txBody>
      </p:sp>
      <p:cxnSp>
        <p:nvCxnSpPr>
          <p:cNvPr id="139" name="直接连接符 9">
            <a:extLst>
              <a:ext uri="{FF2B5EF4-FFF2-40B4-BE49-F238E27FC236}">
                <a16:creationId xmlns="" xmlns:a16="http://schemas.microsoft.com/office/drawing/2014/main" id="{1CCB6EA3-F9E8-49C4-ACEB-B2058B897A3E}"/>
              </a:ext>
            </a:extLst>
          </p:cNvPr>
          <p:cNvCxnSpPr>
            <a:cxnSpLocks/>
          </p:cNvCxnSpPr>
          <p:nvPr>
            <p:custDataLst>
              <p:tags r:id="rId21"/>
            </p:custDataLst>
          </p:nvPr>
        </p:nvCxnSpPr>
        <p:spPr bwMode="gray">
          <a:xfrm flipV="1">
            <a:off x="1924532" y="3112912"/>
            <a:ext cx="586950" cy="941541"/>
          </a:xfrm>
          <a:prstGeom prst="line">
            <a:avLst/>
          </a:prstGeom>
          <a:noFill/>
          <a:ln w="12700" cap="flat" cmpd="sng" algn="ctr">
            <a:solidFill>
              <a:schemeClr val="bg1">
                <a:lumMod val="50000"/>
              </a:schemeClr>
            </a:solidFill>
            <a:prstDash val="dash"/>
            <a:round/>
            <a:headEnd type="triangle" w="med" len="med"/>
            <a:tailEnd type="none" w="med" len="med"/>
          </a:ln>
        </p:spPr>
      </p:cxnSp>
      <p:cxnSp>
        <p:nvCxnSpPr>
          <p:cNvPr id="142" name="直接连接符 9">
            <a:extLst>
              <a:ext uri="{FF2B5EF4-FFF2-40B4-BE49-F238E27FC236}">
                <a16:creationId xmlns="" xmlns:a16="http://schemas.microsoft.com/office/drawing/2014/main" id="{1CCB6EA3-F9E8-49C4-ACEB-B2058B897A3E}"/>
              </a:ext>
            </a:extLst>
          </p:cNvPr>
          <p:cNvCxnSpPr>
            <a:cxnSpLocks/>
          </p:cNvCxnSpPr>
          <p:nvPr>
            <p:custDataLst>
              <p:tags r:id="rId22"/>
            </p:custDataLst>
          </p:nvPr>
        </p:nvCxnSpPr>
        <p:spPr bwMode="gray">
          <a:xfrm flipH="1" flipV="1">
            <a:off x="3082968" y="3112913"/>
            <a:ext cx="700694" cy="643605"/>
          </a:xfrm>
          <a:prstGeom prst="line">
            <a:avLst/>
          </a:prstGeom>
          <a:noFill/>
          <a:ln w="12700" cap="flat" cmpd="sng" algn="ctr">
            <a:solidFill>
              <a:schemeClr val="bg1">
                <a:lumMod val="50000"/>
              </a:schemeClr>
            </a:solidFill>
            <a:prstDash val="dash"/>
            <a:round/>
            <a:headEnd type="triangle" w="med" len="med"/>
            <a:tailEnd type="none" w="med" len="med"/>
          </a:ln>
        </p:spPr>
      </p:cxnSp>
      <p:cxnSp>
        <p:nvCxnSpPr>
          <p:cNvPr id="143" name="直接连接符 9">
            <a:extLst>
              <a:ext uri="{FF2B5EF4-FFF2-40B4-BE49-F238E27FC236}">
                <a16:creationId xmlns="" xmlns:a16="http://schemas.microsoft.com/office/drawing/2014/main" id="{1CCB6EA3-F9E8-49C4-ACEB-B2058B897A3E}"/>
              </a:ext>
            </a:extLst>
          </p:cNvPr>
          <p:cNvCxnSpPr>
            <a:cxnSpLocks/>
          </p:cNvCxnSpPr>
          <p:nvPr>
            <p:custDataLst>
              <p:tags r:id="rId23"/>
            </p:custDataLst>
          </p:nvPr>
        </p:nvCxnSpPr>
        <p:spPr bwMode="gray">
          <a:xfrm flipH="1" flipV="1">
            <a:off x="3233950" y="3112913"/>
            <a:ext cx="700694" cy="643605"/>
          </a:xfrm>
          <a:prstGeom prst="line">
            <a:avLst/>
          </a:prstGeom>
          <a:noFill/>
          <a:ln w="12700" cap="flat" cmpd="sng" algn="ctr">
            <a:solidFill>
              <a:srgbClr val="F28944"/>
            </a:solidFill>
            <a:prstDash val="dashDot"/>
            <a:round/>
            <a:headEnd type="none" w="med" len="med"/>
            <a:tailEnd type="triangle" w="med" len="med"/>
          </a:ln>
        </p:spPr>
      </p:cxnSp>
      <p:sp>
        <p:nvSpPr>
          <p:cNvPr id="43" name="文本框 42"/>
          <p:cNvSpPr txBox="1"/>
          <p:nvPr/>
        </p:nvSpPr>
        <p:spPr bwMode="gray">
          <a:xfrm rot="18185689">
            <a:off x="1683039" y="3240263"/>
            <a:ext cx="1035816" cy="276999"/>
          </a:xfrm>
          <a:prstGeom prst="rect">
            <a:avLst/>
          </a:prstGeom>
          <a:noFill/>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NETCONF</a:t>
            </a:r>
          </a:p>
        </p:txBody>
      </p:sp>
      <p:sp>
        <p:nvSpPr>
          <p:cNvPr id="92" name="五边形 91"/>
          <p:cNvSpPr/>
          <p:nvPr/>
        </p:nvSpPr>
        <p:spPr bwMode="gray">
          <a:xfrm>
            <a:off x="6223560" y="124239"/>
            <a:ext cx="72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SRv6</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燕尾形 93"/>
          <p:cNvSpPr/>
          <p:nvPr/>
        </p:nvSpPr>
        <p:spPr bwMode="gray">
          <a:xfrm>
            <a:off x="6853694" y="124239"/>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Network Slicing</a:t>
            </a:r>
          </a:p>
        </p:txBody>
      </p:sp>
      <p:sp>
        <p:nvSpPr>
          <p:cNvPr id="96" name="燕尾形 95"/>
          <p:cNvSpPr/>
          <p:nvPr/>
        </p:nvSpPr>
        <p:spPr bwMode="gray">
          <a:xfrm>
            <a:off x="8203828" y="124239"/>
            <a:ext cx="234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In-band Flow Measurement</a:t>
            </a:r>
          </a:p>
        </p:txBody>
      </p:sp>
      <p:sp>
        <p:nvSpPr>
          <p:cNvPr id="105" name="燕尾形 104"/>
          <p:cNvSpPr/>
          <p:nvPr/>
        </p:nvSpPr>
        <p:spPr bwMode="gray">
          <a:xfrm>
            <a:off x="10453962" y="124239"/>
            <a:ext cx="1296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New Multicast</a:t>
            </a:r>
          </a:p>
        </p:txBody>
      </p:sp>
    </p:spTree>
    <p:extLst>
      <p:ext uri="{BB962C8B-B14F-4D97-AF65-F5344CB8AC3E}">
        <p14:creationId xmlns:p14="http://schemas.microsoft.com/office/powerpoint/2010/main" val="298610022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Application Trends of Multicast Technologies</a:t>
            </a:r>
            <a:endParaRPr lang="en-US" altLang="zh-CN" dirty="0"/>
          </a:p>
        </p:txBody>
      </p:sp>
      <p:sp>
        <p:nvSpPr>
          <p:cNvPr id="3" name="文本占位符 2"/>
          <p:cNvSpPr>
            <a:spLocks noGrp="1"/>
          </p:cNvSpPr>
          <p:nvPr>
            <p:ph type="body" sz="quarter" idx="10"/>
          </p:nvPr>
        </p:nvSpPr>
        <p:spPr bwMode="gray">
          <a:xfrm>
            <a:off x="455612" y="1052514"/>
            <a:ext cx="11293476" cy="1514458"/>
          </a:xfrm>
        </p:spPr>
        <p:txBody>
          <a:bodyPr/>
          <a:lstStyle/>
          <a:p>
            <a:r>
              <a:rPr lang="en-US" sz="1600" dirty="0" smtClean="0"/>
              <a:t>Currently, video traffic accounts for a large proportion of Internet traffic, including video calls, video sharing, and video conferences. High Definition (HD) visual and new interactive videos may become the main social means in the future, and media gradually evolve to Virtual Reality (VR)/Augmented Reality (AR). These new services pose new requirements on network bandwidth and user experience.</a:t>
            </a:r>
            <a:endParaRPr lang="en-US" sz="1600" dirty="0"/>
          </a:p>
        </p:txBody>
      </p:sp>
      <p:sp>
        <p:nvSpPr>
          <p:cNvPr id="11" name="圆角矩形 10"/>
          <p:cNvSpPr/>
          <p:nvPr/>
        </p:nvSpPr>
        <p:spPr bwMode="gray">
          <a:xfrm>
            <a:off x="1842302" y="2596779"/>
            <a:ext cx="2229394" cy="2024526"/>
          </a:xfrm>
          <a:prstGeom prst="roundRect">
            <a:avLst>
              <a:gd name="adj" fmla="val 8073"/>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12" name="文本框 11"/>
          <p:cNvSpPr txBox="1"/>
          <p:nvPr/>
        </p:nvSpPr>
        <p:spPr bwMode="gray">
          <a:xfrm>
            <a:off x="2016998" y="2652129"/>
            <a:ext cx="1840628" cy="523220"/>
          </a:xfrm>
          <a:prstGeom prst="rect">
            <a:avLst/>
          </a:prstGeom>
          <a:noFill/>
        </p:spPr>
        <p:txBody>
          <a:bodyPr wrap="square" rtlCol="0">
            <a:spAutoFit/>
          </a:bodyPr>
          <a:lstStyle/>
          <a:p>
            <a:pPr algn="ctr" fontAlgn="ctr"/>
            <a:r>
              <a:rPr lang="en-US" sz="1400" dirty="0" smtClean="0">
                <a:latin typeface="Huawei Sans" panose="020C0503030203020204" pitchFamily="34" charset="0"/>
              </a:rPr>
              <a:t>Multicast Technical Benefits</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3" name="组合 1002"/>
          <p:cNvGrpSpPr>
            <a:grpSpLocks/>
          </p:cNvGrpSpPr>
          <p:nvPr/>
        </p:nvGrpSpPr>
        <p:grpSpPr bwMode="gray">
          <a:xfrm>
            <a:off x="2191733" y="3900479"/>
            <a:ext cx="330255" cy="625015"/>
            <a:chOff x="7356475" y="2392363"/>
            <a:chExt cx="339725" cy="641350"/>
          </a:xfrm>
        </p:grpSpPr>
        <p:sp>
          <p:nvSpPr>
            <p:cNvPr id="14" name="Freeform 980"/>
            <p:cNvSpPr>
              <a:spLocks/>
            </p:cNvSpPr>
            <p:nvPr/>
          </p:nvSpPr>
          <p:spPr bwMode="gray">
            <a:xfrm>
              <a:off x="7356475" y="2392363"/>
              <a:ext cx="339725" cy="623888"/>
            </a:xfrm>
            <a:custGeom>
              <a:avLst/>
              <a:gdLst>
                <a:gd name="T0" fmla="*/ 2147483646 w 720"/>
                <a:gd name="T1" fmla="*/ 2147483646 h 1326"/>
                <a:gd name="T2" fmla="*/ 2147483646 w 720"/>
                <a:gd name="T3" fmla="*/ 2147483646 h 1326"/>
                <a:gd name="T4" fmla="*/ 2147483646 w 720"/>
                <a:gd name="T5" fmla="*/ 2147483646 h 1326"/>
                <a:gd name="T6" fmla="*/ 2147483646 w 720"/>
                <a:gd name="T7" fmla="*/ 2147483646 h 1326"/>
                <a:gd name="T8" fmla="*/ 2147483646 w 720"/>
                <a:gd name="T9" fmla="*/ 2147483646 h 1326"/>
                <a:gd name="T10" fmla="*/ 2147483646 w 720"/>
                <a:gd name="T11" fmla="*/ 2147483646 h 1326"/>
                <a:gd name="T12" fmla="*/ 2147483646 w 720"/>
                <a:gd name="T13" fmla="*/ 2147483646 h 1326"/>
                <a:gd name="T14" fmla="*/ 2147483646 w 720"/>
                <a:gd name="T15" fmla="*/ 2147483646 h 1326"/>
                <a:gd name="T16" fmla="*/ 2147483646 w 720"/>
                <a:gd name="T17" fmla="*/ 2147483646 h 1326"/>
                <a:gd name="T18" fmla="*/ 2147483646 w 720"/>
                <a:gd name="T19" fmla="*/ 2147483646 h 1326"/>
                <a:gd name="T20" fmla="*/ 2147483646 w 720"/>
                <a:gd name="T21" fmla="*/ 2147483646 h 1326"/>
                <a:gd name="T22" fmla="*/ 0 w 720"/>
                <a:gd name="T23" fmla="*/ 2147483646 h 1326"/>
                <a:gd name="T24" fmla="*/ 0 w 720"/>
                <a:gd name="T25" fmla="*/ 2147483646 h 1326"/>
                <a:gd name="T26" fmla="*/ 2147483646 w 720"/>
                <a:gd name="T27" fmla="*/ 0 h 1326"/>
                <a:gd name="T28" fmla="*/ 2147483646 w 720"/>
                <a:gd name="T29" fmla="*/ 0 h 1326"/>
                <a:gd name="T30" fmla="*/ 2147483646 w 720"/>
                <a:gd name="T31" fmla="*/ 2147483646 h 1326"/>
                <a:gd name="T32" fmla="*/ 2147483646 w 720"/>
                <a:gd name="T33" fmla="*/ 2147483646 h 1326"/>
                <a:gd name="T34" fmla="*/ 2147483646 w 720"/>
                <a:gd name="T35" fmla="*/ 2147483646 h 132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20"/>
                <a:gd name="T55" fmla="*/ 0 h 1326"/>
                <a:gd name="T56" fmla="*/ 720 w 720"/>
                <a:gd name="T57" fmla="*/ 1326 h 132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20" h="1326">
                  <a:moveTo>
                    <a:pt x="687" y="1326"/>
                  </a:moveTo>
                  <a:lnTo>
                    <a:pt x="687" y="1326"/>
                  </a:lnTo>
                  <a:lnTo>
                    <a:pt x="534" y="1326"/>
                  </a:lnTo>
                  <a:lnTo>
                    <a:pt x="534" y="1260"/>
                  </a:lnTo>
                  <a:lnTo>
                    <a:pt x="654" y="1260"/>
                  </a:lnTo>
                  <a:lnTo>
                    <a:pt x="654" y="67"/>
                  </a:lnTo>
                  <a:lnTo>
                    <a:pt x="67" y="67"/>
                  </a:lnTo>
                  <a:lnTo>
                    <a:pt x="67" y="1260"/>
                  </a:lnTo>
                  <a:lnTo>
                    <a:pt x="307" y="1260"/>
                  </a:lnTo>
                  <a:lnTo>
                    <a:pt x="307" y="1326"/>
                  </a:lnTo>
                  <a:lnTo>
                    <a:pt x="34" y="1326"/>
                  </a:lnTo>
                  <a:cubicBezTo>
                    <a:pt x="15" y="1326"/>
                    <a:pt x="0" y="1311"/>
                    <a:pt x="0" y="1293"/>
                  </a:cubicBezTo>
                  <a:lnTo>
                    <a:pt x="0" y="34"/>
                  </a:lnTo>
                  <a:cubicBezTo>
                    <a:pt x="0" y="15"/>
                    <a:pt x="15" y="0"/>
                    <a:pt x="34" y="0"/>
                  </a:cubicBezTo>
                  <a:lnTo>
                    <a:pt x="687" y="0"/>
                  </a:lnTo>
                  <a:cubicBezTo>
                    <a:pt x="705" y="0"/>
                    <a:pt x="720" y="15"/>
                    <a:pt x="720" y="34"/>
                  </a:cubicBezTo>
                  <a:lnTo>
                    <a:pt x="720" y="1293"/>
                  </a:lnTo>
                  <a:cubicBezTo>
                    <a:pt x="720" y="1311"/>
                    <a:pt x="705" y="1326"/>
                    <a:pt x="687" y="1326"/>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5" name="Freeform 981"/>
            <p:cNvSpPr>
              <a:spLocks noEditPoints="1"/>
            </p:cNvSpPr>
            <p:nvPr/>
          </p:nvSpPr>
          <p:spPr bwMode="gray">
            <a:xfrm>
              <a:off x="7451725" y="2457450"/>
              <a:ext cx="146050" cy="85725"/>
            </a:xfrm>
            <a:custGeom>
              <a:avLst/>
              <a:gdLst>
                <a:gd name="T0" fmla="*/ 2147483646 w 312"/>
                <a:gd name="T1" fmla="*/ 2147483646 h 181"/>
                <a:gd name="T2" fmla="*/ 2147483646 w 312"/>
                <a:gd name="T3" fmla="*/ 2147483646 h 181"/>
                <a:gd name="T4" fmla="*/ 2147483646 w 312"/>
                <a:gd name="T5" fmla="*/ 2147483646 h 181"/>
                <a:gd name="T6" fmla="*/ 2147483646 w 312"/>
                <a:gd name="T7" fmla="*/ 2147483646 h 181"/>
                <a:gd name="T8" fmla="*/ 2147483646 w 312"/>
                <a:gd name="T9" fmla="*/ 2147483646 h 181"/>
                <a:gd name="T10" fmla="*/ 2147483646 w 312"/>
                <a:gd name="T11" fmla="*/ 2147483646 h 181"/>
                <a:gd name="T12" fmla="*/ 2147483646 w 312"/>
                <a:gd name="T13" fmla="*/ 2147483646 h 181"/>
                <a:gd name="T14" fmla="*/ 2147483646 w 312"/>
                <a:gd name="T15" fmla="*/ 2147483646 h 181"/>
                <a:gd name="T16" fmla="*/ 2147483646 w 312"/>
                <a:gd name="T17" fmla="*/ 2147483646 h 181"/>
                <a:gd name="T18" fmla="*/ 2147483646 w 312"/>
                <a:gd name="T19" fmla="*/ 2147483646 h 181"/>
                <a:gd name="T20" fmla="*/ 2147483646 w 312"/>
                <a:gd name="T21" fmla="*/ 2147483646 h 181"/>
                <a:gd name="T22" fmla="*/ 2147483646 w 312"/>
                <a:gd name="T23" fmla="*/ 2147483646 h 181"/>
                <a:gd name="T24" fmla="*/ 2147483646 w 312"/>
                <a:gd name="T25" fmla="*/ 2147483646 h 181"/>
                <a:gd name="T26" fmla="*/ 0 w 312"/>
                <a:gd name="T27" fmla="*/ 2147483646 h 181"/>
                <a:gd name="T28" fmla="*/ 0 w 312"/>
                <a:gd name="T29" fmla="*/ 2147483646 h 181"/>
                <a:gd name="T30" fmla="*/ 2147483646 w 312"/>
                <a:gd name="T31" fmla="*/ 0 h 181"/>
                <a:gd name="T32" fmla="*/ 2147483646 w 312"/>
                <a:gd name="T33" fmla="*/ 0 h 181"/>
                <a:gd name="T34" fmla="*/ 2147483646 w 312"/>
                <a:gd name="T35" fmla="*/ 2147483646 h 181"/>
                <a:gd name="T36" fmla="*/ 2147483646 w 312"/>
                <a:gd name="T37" fmla="*/ 2147483646 h 181"/>
                <a:gd name="T38" fmla="*/ 2147483646 w 312"/>
                <a:gd name="T39" fmla="*/ 2147483646 h 18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12"/>
                <a:gd name="T61" fmla="*/ 0 h 181"/>
                <a:gd name="T62" fmla="*/ 312 w 312"/>
                <a:gd name="T63" fmla="*/ 181 h 18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12" h="181">
                  <a:moveTo>
                    <a:pt x="46" y="40"/>
                  </a:moveTo>
                  <a:lnTo>
                    <a:pt x="46" y="40"/>
                  </a:lnTo>
                  <a:cubicBezTo>
                    <a:pt x="43" y="40"/>
                    <a:pt x="40" y="42"/>
                    <a:pt x="40" y="45"/>
                  </a:cubicBezTo>
                  <a:lnTo>
                    <a:pt x="40" y="136"/>
                  </a:lnTo>
                  <a:cubicBezTo>
                    <a:pt x="40" y="138"/>
                    <a:pt x="43" y="141"/>
                    <a:pt x="46" y="141"/>
                  </a:cubicBezTo>
                  <a:lnTo>
                    <a:pt x="267" y="141"/>
                  </a:lnTo>
                  <a:cubicBezTo>
                    <a:pt x="270" y="141"/>
                    <a:pt x="272" y="138"/>
                    <a:pt x="272" y="136"/>
                  </a:cubicBezTo>
                  <a:lnTo>
                    <a:pt x="272" y="45"/>
                  </a:lnTo>
                  <a:cubicBezTo>
                    <a:pt x="272" y="42"/>
                    <a:pt x="270" y="40"/>
                    <a:pt x="267" y="40"/>
                  </a:cubicBezTo>
                  <a:lnTo>
                    <a:pt x="46" y="40"/>
                  </a:lnTo>
                  <a:close/>
                  <a:moveTo>
                    <a:pt x="267" y="181"/>
                  </a:moveTo>
                  <a:lnTo>
                    <a:pt x="267" y="181"/>
                  </a:lnTo>
                  <a:lnTo>
                    <a:pt x="46" y="181"/>
                  </a:lnTo>
                  <a:cubicBezTo>
                    <a:pt x="21" y="181"/>
                    <a:pt x="0" y="160"/>
                    <a:pt x="0" y="136"/>
                  </a:cubicBezTo>
                  <a:lnTo>
                    <a:pt x="0" y="45"/>
                  </a:lnTo>
                  <a:cubicBezTo>
                    <a:pt x="0" y="20"/>
                    <a:pt x="21" y="0"/>
                    <a:pt x="46" y="0"/>
                  </a:cubicBezTo>
                  <a:lnTo>
                    <a:pt x="267" y="0"/>
                  </a:lnTo>
                  <a:cubicBezTo>
                    <a:pt x="292" y="0"/>
                    <a:pt x="312" y="20"/>
                    <a:pt x="312" y="45"/>
                  </a:cubicBezTo>
                  <a:lnTo>
                    <a:pt x="312" y="136"/>
                  </a:lnTo>
                  <a:cubicBezTo>
                    <a:pt x="312" y="160"/>
                    <a:pt x="292" y="181"/>
                    <a:pt x="267" y="181"/>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6" name="Freeform 982"/>
            <p:cNvSpPr>
              <a:spLocks/>
            </p:cNvSpPr>
            <p:nvPr/>
          </p:nvSpPr>
          <p:spPr bwMode="gray">
            <a:xfrm>
              <a:off x="7448550" y="2870200"/>
              <a:ext cx="153988" cy="26988"/>
            </a:xfrm>
            <a:custGeom>
              <a:avLst/>
              <a:gdLst>
                <a:gd name="T0" fmla="*/ 2147483646 w 328"/>
                <a:gd name="T1" fmla="*/ 2147483646 h 58"/>
                <a:gd name="T2" fmla="*/ 2147483646 w 328"/>
                <a:gd name="T3" fmla="*/ 2147483646 h 58"/>
                <a:gd name="T4" fmla="*/ 2147483646 w 328"/>
                <a:gd name="T5" fmla="*/ 2147483646 h 58"/>
                <a:gd name="T6" fmla="*/ 2147483646 w 328"/>
                <a:gd name="T7" fmla="*/ 2147483646 h 58"/>
                <a:gd name="T8" fmla="*/ 0 w 328"/>
                <a:gd name="T9" fmla="*/ 2147483646 h 58"/>
                <a:gd name="T10" fmla="*/ 2147483646 w 328"/>
                <a:gd name="T11" fmla="*/ 0 h 58"/>
                <a:gd name="T12" fmla="*/ 2147483646 w 328"/>
                <a:gd name="T13" fmla="*/ 0 h 58"/>
                <a:gd name="T14" fmla="*/ 2147483646 w 328"/>
                <a:gd name="T15" fmla="*/ 2147483646 h 58"/>
                <a:gd name="T16" fmla="*/ 0 60000 65536"/>
                <a:gd name="T17" fmla="*/ 0 60000 65536"/>
                <a:gd name="T18" fmla="*/ 0 60000 65536"/>
                <a:gd name="T19" fmla="*/ 0 60000 65536"/>
                <a:gd name="T20" fmla="*/ 0 60000 65536"/>
                <a:gd name="T21" fmla="*/ 0 60000 65536"/>
                <a:gd name="T22" fmla="*/ 0 60000 65536"/>
                <a:gd name="T23" fmla="*/ 0 60000 65536"/>
                <a:gd name="T24" fmla="*/ 0 w 328"/>
                <a:gd name="T25" fmla="*/ 0 h 58"/>
                <a:gd name="T26" fmla="*/ 328 w 328"/>
                <a:gd name="T27" fmla="*/ 58 h 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8" h="58">
                  <a:moveTo>
                    <a:pt x="328" y="29"/>
                  </a:moveTo>
                  <a:lnTo>
                    <a:pt x="328" y="29"/>
                  </a:lnTo>
                  <a:cubicBezTo>
                    <a:pt x="328" y="45"/>
                    <a:pt x="315" y="58"/>
                    <a:pt x="299" y="58"/>
                  </a:cubicBezTo>
                  <a:lnTo>
                    <a:pt x="28" y="58"/>
                  </a:lnTo>
                  <a:cubicBezTo>
                    <a:pt x="13" y="58"/>
                    <a:pt x="0" y="45"/>
                    <a:pt x="0" y="29"/>
                  </a:cubicBezTo>
                  <a:cubicBezTo>
                    <a:pt x="0" y="13"/>
                    <a:pt x="13" y="0"/>
                    <a:pt x="28" y="0"/>
                  </a:cubicBezTo>
                  <a:lnTo>
                    <a:pt x="299" y="0"/>
                  </a:lnTo>
                  <a:cubicBezTo>
                    <a:pt x="315" y="0"/>
                    <a:pt x="328" y="13"/>
                    <a:pt x="328" y="2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7" name="Freeform 983"/>
            <p:cNvSpPr>
              <a:spLocks noEditPoints="1"/>
            </p:cNvSpPr>
            <p:nvPr/>
          </p:nvSpPr>
          <p:spPr bwMode="gray">
            <a:xfrm>
              <a:off x="7451725" y="2597150"/>
              <a:ext cx="146050" cy="85725"/>
            </a:xfrm>
            <a:custGeom>
              <a:avLst/>
              <a:gdLst>
                <a:gd name="T0" fmla="*/ 2147483646 w 312"/>
                <a:gd name="T1" fmla="*/ 2147483646 h 181"/>
                <a:gd name="T2" fmla="*/ 2147483646 w 312"/>
                <a:gd name="T3" fmla="*/ 2147483646 h 181"/>
                <a:gd name="T4" fmla="*/ 2147483646 w 312"/>
                <a:gd name="T5" fmla="*/ 2147483646 h 181"/>
                <a:gd name="T6" fmla="*/ 2147483646 w 312"/>
                <a:gd name="T7" fmla="*/ 2147483646 h 181"/>
                <a:gd name="T8" fmla="*/ 2147483646 w 312"/>
                <a:gd name="T9" fmla="*/ 2147483646 h 181"/>
                <a:gd name="T10" fmla="*/ 2147483646 w 312"/>
                <a:gd name="T11" fmla="*/ 2147483646 h 181"/>
                <a:gd name="T12" fmla="*/ 2147483646 w 312"/>
                <a:gd name="T13" fmla="*/ 2147483646 h 181"/>
                <a:gd name="T14" fmla="*/ 2147483646 w 312"/>
                <a:gd name="T15" fmla="*/ 2147483646 h 181"/>
                <a:gd name="T16" fmla="*/ 2147483646 w 312"/>
                <a:gd name="T17" fmla="*/ 2147483646 h 181"/>
                <a:gd name="T18" fmla="*/ 2147483646 w 312"/>
                <a:gd name="T19" fmla="*/ 2147483646 h 181"/>
                <a:gd name="T20" fmla="*/ 2147483646 w 312"/>
                <a:gd name="T21" fmla="*/ 2147483646 h 181"/>
                <a:gd name="T22" fmla="*/ 2147483646 w 312"/>
                <a:gd name="T23" fmla="*/ 2147483646 h 181"/>
                <a:gd name="T24" fmla="*/ 2147483646 w 312"/>
                <a:gd name="T25" fmla="*/ 2147483646 h 181"/>
                <a:gd name="T26" fmla="*/ 0 w 312"/>
                <a:gd name="T27" fmla="*/ 2147483646 h 181"/>
                <a:gd name="T28" fmla="*/ 0 w 312"/>
                <a:gd name="T29" fmla="*/ 2147483646 h 181"/>
                <a:gd name="T30" fmla="*/ 2147483646 w 312"/>
                <a:gd name="T31" fmla="*/ 0 h 181"/>
                <a:gd name="T32" fmla="*/ 2147483646 w 312"/>
                <a:gd name="T33" fmla="*/ 0 h 181"/>
                <a:gd name="T34" fmla="*/ 2147483646 w 312"/>
                <a:gd name="T35" fmla="*/ 2147483646 h 181"/>
                <a:gd name="T36" fmla="*/ 2147483646 w 312"/>
                <a:gd name="T37" fmla="*/ 2147483646 h 181"/>
                <a:gd name="T38" fmla="*/ 2147483646 w 312"/>
                <a:gd name="T39" fmla="*/ 2147483646 h 18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12"/>
                <a:gd name="T61" fmla="*/ 0 h 181"/>
                <a:gd name="T62" fmla="*/ 312 w 312"/>
                <a:gd name="T63" fmla="*/ 181 h 18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12" h="181">
                  <a:moveTo>
                    <a:pt x="46" y="40"/>
                  </a:moveTo>
                  <a:lnTo>
                    <a:pt x="46" y="40"/>
                  </a:lnTo>
                  <a:cubicBezTo>
                    <a:pt x="43" y="40"/>
                    <a:pt x="40" y="42"/>
                    <a:pt x="40" y="45"/>
                  </a:cubicBezTo>
                  <a:lnTo>
                    <a:pt x="40" y="136"/>
                  </a:lnTo>
                  <a:cubicBezTo>
                    <a:pt x="40" y="139"/>
                    <a:pt x="43" y="141"/>
                    <a:pt x="46" y="141"/>
                  </a:cubicBezTo>
                  <a:lnTo>
                    <a:pt x="267" y="141"/>
                  </a:lnTo>
                  <a:cubicBezTo>
                    <a:pt x="270" y="141"/>
                    <a:pt x="272" y="139"/>
                    <a:pt x="272" y="136"/>
                  </a:cubicBezTo>
                  <a:lnTo>
                    <a:pt x="272" y="45"/>
                  </a:lnTo>
                  <a:cubicBezTo>
                    <a:pt x="272" y="42"/>
                    <a:pt x="270" y="40"/>
                    <a:pt x="267" y="40"/>
                  </a:cubicBezTo>
                  <a:lnTo>
                    <a:pt x="46" y="40"/>
                  </a:lnTo>
                  <a:close/>
                  <a:moveTo>
                    <a:pt x="267" y="181"/>
                  </a:moveTo>
                  <a:lnTo>
                    <a:pt x="267" y="181"/>
                  </a:lnTo>
                  <a:lnTo>
                    <a:pt x="46" y="181"/>
                  </a:lnTo>
                  <a:cubicBezTo>
                    <a:pt x="21" y="181"/>
                    <a:pt x="0" y="161"/>
                    <a:pt x="0" y="136"/>
                  </a:cubicBezTo>
                  <a:lnTo>
                    <a:pt x="0" y="45"/>
                  </a:lnTo>
                  <a:cubicBezTo>
                    <a:pt x="0" y="20"/>
                    <a:pt x="21" y="0"/>
                    <a:pt x="46" y="0"/>
                  </a:cubicBezTo>
                  <a:lnTo>
                    <a:pt x="267" y="0"/>
                  </a:lnTo>
                  <a:cubicBezTo>
                    <a:pt x="292" y="0"/>
                    <a:pt x="312" y="20"/>
                    <a:pt x="312" y="45"/>
                  </a:cubicBezTo>
                  <a:lnTo>
                    <a:pt x="312" y="136"/>
                  </a:lnTo>
                  <a:cubicBezTo>
                    <a:pt x="312" y="161"/>
                    <a:pt x="292" y="181"/>
                    <a:pt x="267" y="181"/>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8" name="Freeform 984"/>
            <p:cNvSpPr>
              <a:spLocks noEditPoints="1"/>
            </p:cNvSpPr>
            <p:nvPr/>
          </p:nvSpPr>
          <p:spPr bwMode="gray">
            <a:xfrm>
              <a:off x="7451725" y="2728913"/>
              <a:ext cx="146050" cy="84138"/>
            </a:xfrm>
            <a:custGeom>
              <a:avLst/>
              <a:gdLst>
                <a:gd name="T0" fmla="*/ 2147483646 w 312"/>
                <a:gd name="T1" fmla="*/ 2147483646 h 181"/>
                <a:gd name="T2" fmla="*/ 2147483646 w 312"/>
                <a:gd name="T3" fmla="*/ 2147483646 h 181"/>
                <a:gd name="T4" fmla="*/ 2147483646 w 312"/>
                <a:gd name="T5" fmla="*/ 2147483646 h 181"/>
                <a:gd name="T6" fmla="*/ 2147483646 w 312"/>
                <a:gd name="T7" fmla="*/ 2147483646 h 181"/>
                <a:gd name="T8" fmla="*/ 2147483646 w 312"/>
                <a:gd name="T9" fmla="*/ 2147483646 h 181"/>
                <a:gd name="T10" fmla="*/ 2147483646 w 312"/>
                <a:gd name="T11" fmla="*/ 2147483646 h 181"/>
                <a:gd name="T12" fmla="*/ 2147483646 w 312"/>
                <a:gd name="T13" fmla="*/ 2147483646 h 181"/>
                <a:gd name="T14" fmla="*/ 2147483646 w 312"/>
                <a:gd name="T15" fmla="*/ 2147483646 h 181"/>
                <a:gd name="T16" fmla="*/ 2147483646 w 312"/>
                <a:gd name="T17" fmla="*/ 2147483646 h 181"/>
                <a:gd name="T18" fmla="*/ 2147483646 w 312"/>
                <a:gd name="T19" fmla="*/ 2147483646 h 181"/>
                <a:gd name="T20" fmla="*/ 2147483646 w 312"/>
                <a:gd name="T21" fmla="*/ 2147483646 h 181"/>
                <a:gd name="T22" fmla="*/ 2147483646 w 312"/>
                <a:gd name="T23" fmla="*/ 2147483646 h 181"/>
                <a:gd name="T24" fmla="*/ 2147483646 w 312"/>
                <a:gd name="T25" fmla="*/ 2147483646 h 181"/>
                <a:gd name="T26" fmla="*/ 0 w 312"/>
                <a:gd name="T27" fmla="*/ 2147483646 h 181"/>
                <a:gd name="T28" fmla="*/ 0 w 312"/>
                <a:gd name="T29" fmla="*/ 2147483646 h 181"/>
                <a:gd name="T30" fmla="*/ 2147483646 w 312"/>
                <a:gd name="T31" fmla="*/ 0 h 181"/>
                <a:gd name="T32" fmla="*/ 2147483646 w 312"/>
                <a:gd name="T33" fmla="*/ 0 h 181"/>
                <a:gd name="T34" fmla="*/ 2147483646 w 312"/>
                <a:gd name="T35" fmla="*/ 2147483646 h 181"/>
                <a:gd name="T36" fmla="*/ 2147483646 w 312"/>
                <a:gd name="T37" fmla="*/ 2147483646 h 181"/>
                <a:gd name="T38" fmla="*/ 2147483646 w 312"/>
                <a:gd name="T39" fmla="*/ 2147483646 h 18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12"/>
                <a:gd name="T61" fmla="*/ 0 h 181"/>
                <a:gd name="T62" fmla="*/ 312 w 312"/>
                <a:gd name="T63" fmla="*/ 181 h 18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12" h="181">
                  <a:moveTo>
                    <a:pt x="46" y="40"/>
                  </a:moveTo>
                  <a:lnTo>
                    <a:pt x="46" y="40"/>
                  </a:lnTo>
                  <a:cubicBezTo>
                    <a:pt x="43" y="40"/>
                    <a:pt x="40" y="43"/>
                    <a:pt x="40" y="45"/>
                  </a:cubicBezTo>
                  <a:lnTo>
                    <a:pt x="40" y="136"/>
                  </a:lnTo>
                  <a:cubicBezTo>
                    <a:pt x="40" y="139"/>
                    <a:pt x="43" y="141"/>
                    <a:pt x="46" y="141"/>
                  </a:cubicBezTo>
                  <a:lnTo>
                    <a:pt x="267" y="141"/>
                  </a:lnTo>
                  <a:cubicBezTo>
                    <a:pt x="270" y="141"/>
                    <a:pt x="272" y="139"/>
                    <a:pt x="272" y="136"/>
                  </a:cubicBezTo>
                  <a:lnTo>
                    <a:pt x="272" y="45"/>
                  </a:lnTo>
                  <a:cubicBezTo>
                    <a:pt x="272" y="43"/>
                    <a:pt x="270" y="40"/>
                    <a:pt x="267" y="40"/>
                  </a:cubicBezTo>
                  <a:lnTo>
                    <a:pt x="46" y="40"/>
                  </a:lnTo>
                  <a:close/>
                  <a:moveTo>
                    <a:pt x="267" y="181"/>
                  </a:moveTo>
                  <a:lnTo>
                    <a:pt x="267" y="181"/>
                  </a:lnTo>
                  <a:lnTo>
                    <a:pt x="46" y="181"/>
                  </a:lnTo>
                  <a:cubicBezTo>
                    <a:pt x="21" y="181"/>
                    <a:pt x="0" y="161"/>
                    <a:pt x="0" y="136"/>
                  </a:cubicBezTo>
                  <a:lnTo>
                    <a:pt x="0" y="45"/>
                  </a:lnTo>
                  <a:cubicBezTo>
                    <a:pt x="0" y="21"/>
                    <a:pt x="21" y="0"/>
                    <a:pt x="46" y="0"/>
                  </a:cubicBezTo>
                  <a:lnTo>
                    <a:pt x="267" y="0"/>
                  </a:lnTo>
                  <a:cubicBezTo>
                    <a:pt x="292" y="0"/>
                    <a:pt x="312" y="21"/>
                    <a:pt x="312" y="45"/>
                  </a:cubicBezTo>
                  <a:lnTo>
                    <a:pt x="312" y="136"/>
                  </a:lnTo>
                  <a:cubicBezTo>
                    <a:pt x="312" y="161"/>
                    <a:pt x="292" y="181"/>
                    <a:pt x="267" y="181"/>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9" name="Freeform 985"/>
            <p:cNvSpPr>
              <a:spLocks/>
            </p:cNvSpPr>
            <p:nvPr/>
          </p:nvSpPr>
          <p:spPr bwMode="gray">
            <a:xfrm>
              <a:off x="7373938" y="2570163"/>
              <a:ext cx="306388" cy="7938"/>
            </a:xfrm>
            <a:custGeom>
              <a:avLst/>
              <a:gdLst>
                <a:gd name="T0" fmla="*/ 2147483646 w 653"/>
                <a:gd name="T1" fmla="*/ 2147483646 h 14"/>
                <a:gd name="T2" fmla="*/ 2147483646 w 653"/>
                <a:gd name="T3" fmla="*/ 2147483646 h 14"/>
                <a:gd name="T4" fmla="*/ 0 w 653"/>
                <a:gd name="T5" fmla="*/ 2147483646 h 14"/>
                <a:gd name="T6" fmla="*/ 0 w 653"/>
                <a:gd name="T7" fmla="*/ 0 h 14"/>
                <a:gd name="T8" fmla="*/ 2147483646 w 653"/>
                <a:gd name="T9" fmla="*/ 0 h 14"/>
                <a:gd name="T10" fmla="*/ 2147483646 w 653"/>
                <a:gd name="T11" fmla="*/ 2147483646 h 14"/>
                <a:gd name="T12" fmla="*/ 0 60000 65536"/>
                <a:gd name="T13" fmla="*/ 0 60000 65536"/>
                <a:gd name="T14" fmla="*/ 0 60000 65536"/>
                <a:gd name="T15" fmla="*/ 0 60000 65536"/>
                <a:gd name="T16" fmla="*/ 0 60000 65536"/>
                <a:gd name="T17" fmla="*/ 0 60000 65536"/>
                <a:gd name="T18" fmla="*/ 0 w 653"/>
                <a:gd name="T19" fmla="*/ 0 h 14"/>
                <a:gd name="T20" fmla="*/ 653 w 653"/>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653" h="14">
                  <a:moveTo>
                    <a:pt x="653" y="14"/>
                  </a:moveTo>
                  <a:lnTo>
                    <a:pt x="653" y="14"/>
                  </a:lnTo>
                  <a:lnTo>
                    <a:pt x="0" y="14"/>
                  </a:lnTo>
                  <a:lnTo>
                    <a:pt x="0" y="0"/>
                  </a:lnTo>
                  <a:lnTo>
                    <a:pt x="653" y="0"/>
                  </a:lnTo>
                  <a:lnTo>
                    <a:pt x="653" y="1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20" name="Freeform 986"/>
            <p:cNvSpPr>
              <a:spLocks/>
            </p:cNvSpPr>
            <p:nvPr/>
          </p:nvSpPr>
          <p:spPr bwMode="gray">
            <a:xfrm>
              <a:off x="7373938" y="2701925"/>
              <a:ext cx="306388" cy="7938"/>
            </a:xfrm>
            <a:custGeom>
              <a:avLst/>
              <a:gdLst>
                <a:gd name="T0" fmla="*/ 2147483646 w 653"/>
                <a:gd name="T1" fmla="*/ 2147483646 h 14"/>
                <a:gd name="T2" fmla="*/ 2147483646 w 653"/>
                <a:gd name="T3" fmla="*/ 2147483646 h 14"/>
                <a:gd name="T4" fmla="*/ 0 w 653"/>
                <a:gd name="T5" fmla="*/ 2147483646 h 14"/>
                <a:gd name="T6" fmla="*/ 0 w 653"/>
                <a:gd name="T7" fmla="*/ 0 h 14"/>
                <a:gd name="T8" fmla="*/ 2147483646 w 653"/>
                <a:gd name="T9" fmla="*/ 0 h 14"/>
                <a:gd name="T10" fmla="*/ 2147483646 w 653"/>
                <a:gd name="T11" fmla="*/ 2147483646 h 14"/>
                <a:gd name="T12" fmla="*/ 0 60000 65536"/>
                <a:gd name="T13" fmla="*/ 0 60000 65536"/>
                <a:gd name="T14" fmla="*/ 0 60000 65536"/>
                <a:gd name="T15" fmla="*/ 0 60000 65536"/>
                <a:gd name="T16" fmla="*/ 0 60000 65536"/>
                <a:gd name="T17" fmla="*/ 0 60000 65536"/>
                <a:gd name="T18" fmla="*/ 0 w 653"/>
                <a:gd name="T19" fmla="*/ 0 h 14"/>
                <a:gd name="T20" fmla="*/ 653 w 653"/>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653" h="14">
                  <a:moveTo>
                    <a:pt x="653" y="14"/>
                  </a:moveTo>
                  <a:lnTo>
                    <a:pt x="653" y="14"/>
                  </a:lnTo>
                  <a:lnTo>
                    <a:pt x="0" y="14"/>
                  </a:lnTo>
                  <a:lnTo>
                    <a:pt x="0" y="0"/>
                  </a:lnTo>
                  <a:lnTo>
                    <a:pt x="653" y="0"/>
                  </a:lnTo>
                  <a:lnTo>
                    <a:pt x="653" y="1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21" name="Freeform 987"/>
            <p:cNvSpPr>
              <a:spLocks/>
            </p:cNvSpPr>
            <p:nvPr/>
          </p:nvSpPr>
          <p:spPr bwMode="gray">
            <a:xfrm>
              <a:off x="7373938" y="2838450"/>
              <a:ext cx="306388" cy="7938"/>
            </a:xfrm>
            <a:custGeom>
              <a:avLst/>
              <a:gdLst>
                <a:gd name="T0" fmla="*/ 2147483646 w 653"/>
                <a:gd name="T1" fmla="*/ 2147483646 h 14"/>
                <a:gd name="T2" fmla="*/ 2147483646 w 653"/>
                <a:gd name="T3" fmla="*/ 2147483646 h 14"/>
                <a:gd name="T4" fmla="*/ 0 w 653"/>
                <a:gd name="T5" fmla="*/ 2147483646 h 14"/>
                <a:gd name="T6" fmla="*/ 0 w 653"/>
                <a:gd name="T7" fmla="*/ 0 h 14"/>
                <a:gd name="T8" fmla="*/ 2147483646 w 653"/>
                <a:gd name="T9" fmla="*/ 0 h 14"/>
                <a:gd name="T10" fmla="*/ 2147483646 w 653"/>
                <a:gd name="T11" fmla="*/ 2147483646 h 14"/>
                <a:gd name="T12" fmla="*/ 0 60000 65536"/>
                <a:gd name="T13" fmla="*/ 0 60000 65536"/>
                <a:gd name="T14" fmla="*/ 0 60000 65536"/>
                <a:gd name="T15" fmla="*/ 0 60000 65536"/>
                <a:gd name="T16" fmla="*/ 0 60000 65536"/>
                <a:gd name="T17" fmla="*/ 0 60000 65536"/>
                <a:gd name="T18" fmla="*/ 0 w 653"/>
                <a:gd name="T19" fmla="*/ 0 h 14"/>
                <a:gd name="T20" fmla="*/ 653 w 653"/>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653" h="14">
                  <a:moveTo>
                    <a:pt x="653" y="14"/>
                  </a:moveTo>
                  <a:lnTo>
                    <a:pt x="653" y="14"/>
                  </a:lnTo>
                  <a:lnTo>
                    <a:pt x="0" y="14"/>
                  </a:lnTo>
                  <a:lnTo>
                    <a:pt x="0" y="0"/>
                  </a:lnTo>
                  <a:lnTo>
                    <a:pt x="653" y="0"/>
                  </a:lnTo>
                  <a:lnTo>
                    <a:pt x="653" y="1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22" name="Freeform 988"/>
            <p:cNvSpPr>
              <a:spLocks/>
            </p:cNvSpPr>
            <p:nvPr/>
          </p:nvSpPr>
          <p:spPr bwMode="gray">
            <a:xfrm>
              <a:off x="7539038" y="2508250"/>
              <a:ext cx="23813" cy="4763"/>
            </a:xfrm>
            <a:custGeom>
              <a:avLst/>
              <a:gdLst>
                <a:gd name="T0" fmla="*/ 2147483646 w 50"/>
                <a:gd name="T1" fmla="*/ 2147483646 h 13"/>
                <a:gd name="T2" fmla="*/ 2147483646 w 50"/>
                <a:gd name="T3" fmla="*/ 2147483646 h 13"/>
                <a:gd name="T4" fmla="*/ 0 w 50"/>
                <a:gd name="T5" fmla="*/ 2147483646 h 13"/>
                <a:gd name="T6" fmla="*/ 0 w 50"/>
                <a:gd name="T7" fmla="*/ 0 h 13"/>
                <a:gd name="T8" fmla="*/ 2147483646 w 50"/>
                <a:gd name="T9" fmla="*/ 0 h 13"/>
                <a:gd name="T10" fmla="*/ 2147483646 w 50"/>
                <a:gd name="T11" fmla="*/ 2147483646 h 13"/>
                <a:gd name="T12" fmla="*/ 0 60000 65536"/>
                <a:gd name="T13" fmla="*/ 0 60000 65536"/>
                <a:gd name="T14" fmla="*/ 0 60000 65536"/>
                <a:gd name="T15" fmla="*/ 0 60000 65536"/>
                <a:gd name="T16" fmla="*/ 0 60000 65536"/>
                <a:gd name="T17" fmla="*/ 0 60000 65536"/>
                <a:gd name="T18" fmla="*/ 0 w 50"/>
                <a:gd name="T19" fmla="*/ 0 h 13"/>
                <a:gd name="T20" fmla="*/ 50 w 50"/>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50" h="13">
                  <a:moveTo>
                    <a:pt x="50" y="13"/>
                  </a:moveTo>
                  <a:lnTo>
                    <a:pt x="50" y="13"/>
                  </a:lnTo>
                  <a:lnTo>
                    <a:pt x="0" y="13"/>
                  </a:lnTo>
                  <a:lnTo>
                    <a:pt x="0" y="0"/>
                  </a:lnTo>
                  <a:lnTo>
                    <a:pt x="50" y="0"/>
                  </a:lnTo>
                  <a:lnTo>
                    <a:pt x="50" y="1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23" name="Freeform 989"/>
            <p:cNvSpPr>
              <a:spLocks/>
            </p:cNvSpPr>
            <p:nvPr/>
          </p:nvSpPr>
          <p:spPr bwMode="gray">
            <a:xfrm>
              <a:off x="7539038" y="2646363"/>
              <a:ext cx="23813" cy="6350"/>
            </a:xfrm>
            <a:custGeom>
              <a:avLst/>
              <a:gdLst>
                <a:gd name="T0" fmla="*/ 2147483646 w 50"/>
                <a:gd name="T1" fmla="*/ 2147483646 h 13"/>
                <a:gd name="T2" fmla="*/ 2147483646 w 50"/>
                <a:gd name="T3" fmla="*/ 2147483646 h 13"/>
                <a:gd name="T4" fmla="*/ 0 w 50"/>
                <a:gd name="T5" fmla="*/ 2147483646 h 13"/>
                <a:gd name="T6" fmla="*/ 0 w 50"/>
                <a:gd name="T7" fmla="*/ 0 h 13"/>
                <a:gd name="T8" fmla="*/ 2147483646 w 50"/>
                <a:gd name="T9" fmla="*/ 0 h 13"/>
                <a:gd name="T10" fmla="*/ 2147483646 w 50"/>
                <a:gd name="T11" fmla="*/ 2147483646 h 13"/>
                <a:gd name="T12" fmla="*/ 0 60000 65536"/>
                <a:gd name="T13" fmla="*/ 0 60000 65536"/>
                <a:gd name="T14" fmla="*/ 0 60000 65536"/>
                <a:gd name="T15" fmla="*/ 0 60000 65536"/>
                <a:gd name="T16" fmla="*/ 0 60000 65536"/>
                <a:gd name="T17" fmla="*/ 0 60000 65536"/>
                <a:gd name="T18" fmla="*/ 0 w 50"/>
                <a:gd name="T19" fmla="*/ 0 h 13"/>
                <a:gd name="T20" fmla="*/ 50 w 50"/>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50" h="13">
                  <a:moveTo>
                    <a:pt x="50" y="13"/>
                  </a:moveTo>
                  <a:lnTo>
                    <a:pt x="50" y="13"/>
                  </a:lnTo>
                  <a:lnTo>
                    <a:pt x="0" y="13"/>
                  </a:lnTo>
                  <a:lnTo>
                    <a:pt x="0" y="0"/>
                  </a:lnTo>
                  <a:lnTo>
                    <a:pt x="50" y="0"/>
                  </a:lnTo>
                  <a:lnTo>
                    <a:pt x="50" y="1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24" name="Freeform 990"/>
            <p:cNvSpPr>
              <a:spLocks/>
            </p:cNvSpPr>
            <p:nvPr/>
          </p:nvSpPr>
          <p:spPr bwMode="gray">
            <a:xfrm>
              <a:off x="7539038" y="2778125"/>
              <a:ext cx="23813" cy="7938"/>
            </a:xfrm>
            <a:custGeom>
              <a:avLst/>
              <a:gdLst>
                <a:gd name="T0" fmla="*/ 2147483646 w 50"/>
                <a:gd name="T1" fmla="*/ 2147483646 h 14"/>
                <a:gd name="T2" fmla="*/ 2147483646 w 50"/>
                <a:gd name="T3" fmla="*/ 2147483646 h 14"/>
                <a:gd name="T4" fmla="*/ 0 w 50"/>
                <a:gd name="T5" fmla="*/ 2147483646 h 14"/>
                <a:gd name="T6" fmla="*/ 0 w 50"/>
                <a:gd name="T7" fmla="*/ 0 h 14"/>
                <a:gd name="T8" fmla="*/ 2147483646 w 50"/>
                <a:gd name="T9" fmla="*/ 0 h 14"/>
                <a:gd name="T10" fmla="*/ 2147483646 w 50"/>
                <a:gd name="T11" fmla="*/ 2147483646 h 14"/>
                <a:gd name="T12" fmla="*/ 0 60000 65536"/>
                <a:gd name="T13" fmla="*/ 0 60000 65536"/>
                <a:gd name="T14" fmla="*/ 0 60000 65536"/>
                <a:gd name="T15" fmla="*/ 0 60000 65536"/>
                <a:gd name="T16" fmla="*/ 0 60000 65536"/>
                <a:gd name="T17" fmla="*/ 0 60000 65536"/>
                <a:gd name="T18" fmla="*/ 0 w 50"/>
                <a:gd name="T19" fmla="*/ 0 h 14"/>
                <a:gd name="T20" fmla="*/ 50 w 50"/>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50" h="14">
                  <a:moveTo>
                    <a:pt x="50" y="14"/>
                  </a:moveTo>
                  <a:lnTo>
                    <a:pt x="50" y="14"/>
                  </a:lnTo>
                  <a:lnTo>
                    <a:pt x="0" y="14"/>
                  </a:lnTo>
                  <a:lnTo>
                    <a:pt x="0" y="0"/>
                  </a:lnTo>
                  <a:lnTo>
                    <a:pt x="50" y="0"/>
                  </a:lnTo>
                  <a:lnTo>
                    <a:pt x="50" y="1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25" name="Freeform 991"/>
            <p:cNvSpPr>
              <a:spLocks/>
            </p:cNvSpPr>
            <p:nvPr/>
          </p:nvSpPr>
          <p:spPr bwMode="gray">
            <a:xfrm>
              <a:off x="7469188" y="2968625"/>
              <a:ext cx="65088" cy="6508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1" y="139"/>
                    <a:pt x="0" y="107"/>
                    <a:pt x="0" y="69"/>
                  </a:cubicBezTo>
                  <a:cubicBezTo>
                    <a:pt x="0" y="31"/>
                    <a:pt x="31" y="0"/>
                    <a:pt x="69" y="0"/>
                  </a:cubicBezTo>
                  <a:cubicBezTo>
                    <a:pt x="107" y="0"/>
                    <a:pt x="139" y="31"/>
                    <a:pt x="139" y="69"/>
                  </a:cubicBezTo>
                  <a:cubicBezTo>
                    <a:pt x="139" y="107"/>
                    <a:pt x="107"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26" name="Freeform 992"/>
            <p:cNvSpPr>
              <a:spLocks/>
            </p:cNvSpPr>
            <p:nvPr/>
          </p:nvSpPr>
          <p:spPr bwMode="gray">
            <a:xfrm>
              <a:off x="7569200" y="2968625"/>
              <a:ext cx="65088" cy="65088"/>
            </a:xfrm>
            <a:custGeom>
              <a:avLst/>
              <a:gdLst>
                <a:gd name="T0" fmla="*/ 2147483646 w 138"/>
                <a:gd name="T1" fmla="*/ 2147483646 h 139"/>
                <a:gd name="T2" fmla="*/ 2147483646 w 138"/>
                <a:gd name="T3" fmla="*/ 2147483646 h 139"/>
                <a:gd name="T4" fmla="*/ 0 w 138"/>
                <a:gd name="T5" fmla="*/ 2147483646 h 139"/>
                <a:gd name="T6" fmla="*/ 2147483646 w 138"/>
                <a:gd name="T7" fmla="*/ 0 h 139"/>
                <a:gd name="T8" fmla="*/ 2147483646 w 138"/>
                <a:gd name="T9" fmla="*/ 2147483646 h 139"/>
                <a:gd name="T10" fmla="*/ 2147483646 w 138"/>
                <a:gd name="T11" fmla="*/ 2147483646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8"/>
                    <a:pt x="0" y="69"/>
                  </a:cubicBezTo>
                  <a:cubicBezTo>
                    <a:pt x="0" y="31"/>
                    <a:pt x="30" y="0"/>
                    <a:pt x="69" y="0"/>
                  </a:cubicBezTo>
                  <a:cubicBezTo>
                    <a:pt x="107" y="0"/>
                    <a:pt x="138" y="31"/>
                    <a:pt x="138" y="69"/>
                  </a:cubicBezTo>
                  <a:cubicBezTo>
                    <a:pt x="138" y="108"/>
                    <a:pt x="107"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grpSp>
      <p:sp>
        <p:nvSpPr>
          <p:cNvPr id="27" name="文本框 26"/>
          <p:cNvSpPr txBox="1"/>
          <p:nvPr/>
        </p:nvSpPr>
        <p:spPr bwMode="gray">
          <a:xfrm>
            <a:off x="2701295" y="3952759"/>
            <a:ext cx="1156331" cy="461665"/>
          </a:xfrm>
          <a:prstGeom prst="rect">
            <a:avLst/>
          </a:prstGeom>
          <a:noFill/>
        </p:spPr>
        <p:txBody>
          <a:bodyPr wrap="square" rtlCol="0">
            <a:spAutoFit/>
          </a:bodyPr>
          <a:lstStyle/>
          <a:p>
            <a:pPr fontAlgn="ctr"/>
            <a:r>
              <a:rPr lang="en-US" sz="1200" dirty="0" smtClean="0">
                <a:latin typeface="Huawei Sans" panose="020C0503030203020204" pitchFamily="34" charset="0"/>
              </a:rPr>
              <a:t>Reduced server load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8" name="组合 329"/>
          <p:cNvGrpSpPr>
            <a:grpSpLocks/>
          </p:cNvGrpSpPr>
          <p:nvPr/>
        </p:nvGrpSpPr>
        <p:grpSpPr bwMode="gray">
          <a:xfrm>
            <a:off x="2069379" y="3260131"/>
            <a:ext cx="605386" cy="482516"/>
            <a:chOff x="2978150" y="3884613"/>
            <a:chExt cx="669925" cy="534988"/>
          </a:xfrm>
        </p:grpSpPr>
        <p:sp>
          <p:nvSpPr>
            <p:cNvPr id="29" name="Freeform 102"/>
            <p:cNvSpPr>
              <a:spLocks noChangeArrowheads="1"/>
            </p:cNvSpPr>
            <p:nvPr/>
          </p:nvSpPr>
          <p:spPr bwMode="gray">
            <a:xfrm>
              <a:off x="3278188" y="3984626"/>
              <a:ext cx="119063" cy="215900"/>
            </a:xfrm>
            <a:custGeom>
              <a:avLst/>
              <a:gdLst>
                <a:gd name="T0" fmla="*/ 2147483646 w 284"/>
                <a:gd name="T1" fmla="*/ 2147483646 h 512"/>
                <a:gd name="T2" fmla="*/ 2147483646 w 284"/>
                <a:gd name="T3" fmla="*/ 2147483646 h 512"/>
                <a:gd name="T4" fmla="*/ 2147483646 w 284"/>
                <a:gd name="T5" fmla="*/ 2147483646 h 512"/>
                <a:gd name="T6" fmla="*/ 0 w 284"/>
                <a:gd name="T7" fmla="*/ 2147483646 h 512"/>
                <a:gd name="T8" fmla="*/ 0 w 284"/>
                <a:gd name="T9" fmla="*/ 2147483646 h 512"/>
                <a:gd name="T10" fmla="*/ 2147483646 w 284"/>
                <a:gd name="T11" fmla="*/ 0 h 512"/>
                <a:gd name="T12" fmla="*/ 2147483646 w 284"/>
                <a:gd name="T13" fmla="*/ 0 h 512"/>
                <a:gd name="T14" fmla="*/ 2147483646 w 284"/>
                <a:gd name="T15" fmla="*/ 2147483646 h 512"/>
                <a:gd name="T16" fmla="*/ 2147483646 w 284"/>
                <a:gd name="T17" fmla="*/ 2147483646 h 512"/>
                <a:gd name="T18" fmla="*/ 2147483646 w 284"/>
                <a:gd name="T19" fmla="*/ 2147483646 h 512"/>
                <a:gd name="T20" fmla="*/ 2147483646 w 284"/>
                <a:gd name="T21" fmla="*/ 2147483646 h 512"/>
                <a:gd name="T22" fmla="*/ 2147483646 w 284"/>
                <a:gd name="T23" fmla="*/ 2147483646 h 512"/>
                <a:gd name="T24" fmla="*/ 2147483646 w 284"/>
                <a:gd name="T25" fmla="*/ 2147483646 h 512"/>
                <a:gd name="T26" fmla="*/ 2147483646 w 284"/>
                <a:gd name="T27" fmla="*/ 2147483646 h 512"/>
                <a:gd name="T28" fmla="*/ 2147483646 w 284"/>
                <a:gd name="T29" fmla="*/ 2147483646 h 512"/>
                <a:gd name="T30" fmla="*/ 2147483646 w 284"/>
                <a:gd name="T31" fmla="*/ 2147483646 h 512"/>
                <a:gd name="T32" fmla="*/ 2147483646 w 284"/>
                <a:gd name="T33" fmla="*/ 2147483646 h 512"/>
                <a:gd name="T34" fmla="*/ 2147483646 w 284"/>
                <a:gd name="T35" fmla="*/ 2147483646 h 5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84" h="512">
                  <a:moveTo>
                    <a:pt x="152" y="512"/>
                  </a:moveTo>
                  <a:lnTo>
                    <a:pt x="152" y="512"/>
                  </a:lnTo>
                  <a:lnTo>
                    <a:pt x="36" y="512"/>
                  </a:lnTo>
                  <a:cubicBezTo>
                    <a:pt x="16" y="512"/>
                    <a:pt x="0" y="495"/>
                    <a:pt x="0" y="475"/>
                  </a:cubicBezTo>
                  <a:lnTo>
                    <a:pt x="0" y="36"/>
                  </a:lnTo>
                  <a:cubicBezTo>
                    <a:pt x="0" y="16"/>
                    <a:pt x="16" y="0"/>
                    <a:pt x="36" y="0"/>
                  </a:cubicBezTo>
                  <a:lnTo>
                    <a:pt x="248" y="0"/>
                  </a:lnTo>
                  <a:cubicBezTo>
                    <a:pt x="268" y="0"/>
                    <a:pt x="284" y="16"/>
                    <a:pt x="284" y="36"/>
                  </a:cubicBezTo>
                  <a:lnTo>
                    <a:pt x="284" y="306"/>
                  </a:lnTo>
                  <a:lnTo>
                    <a:pt x="258" y="306"/>
                  </a:lnTo>
                  <a:lnTo>
                    <a:pt x="258" y="36"/>
                  </a:lnTo>
                  <a:cubicBezTo>
                    <a:pt x="258" y="31"/>
                    <a:pt x="253" y="27"/>
                    <a:pt x="248" y="27"/>
                  </a:cubicBezTo>
                  <a:lnTo>
                    <a:pt x="36" y="27"/>
                  </a:lnTo>
                  <a:cubicBezTo>
                    <a:pt x="31" y="27"/>
                    <a:pt x="26" y="31"/>
                    <a:pt x="26" y="36"/>
                  </a:cubicBezTo>
                  <a:lnTo>
                    <a:pt x="26" y="475"/>
                  </a:lnTo>
                  <a:cubicBezTo>
                    <a:pt x="26" y="481"/>
                    <a:pt x="31" y="485"/>
                    <a:pt x="36" y="485"/>
                  </a:cubicBezTo>
                  <a:lnTo>
                    <a:pt x="152" y="485"/>
                  </a:lnTo>
                  <a:lnTo>
                    <a:pt x="152" y="51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30" name="Freeform 103"/>
            <p:cNvSpPr>
              <a:spLocks noEditPoints="1" noChangeArrowheads="1"/>
            </p:cNvSpPr>
            <p:nvPr/>
          </p:nvSpPr>
          <p:spPr bwMode="gray">
            <a:xfrm>
              <a:off x="3295650" y="4014788"/>
              <a:ext cx="82550" cy="41275"/>
            </a:xfrm>
            <a:custGeom>
              <a:avLst/>
              <a:gdLst>
                <a:gd name="T0" fmla="*/ 2147483646 w 196"/>
                <a:gd name="T1" fmla="*/ 2147483646 h 98"/>
                <a:gd name="T2" fmla="*/ 2147483646 w 196"/>
                <a:gd name="T3" fmla="*/ 2147483646 h 98"/>
                <a:gd name="T4" fmla="*/ 2147483646 w 196"/>
                <a:gd name="T5" fmla="*/ 2147483646 h 98"/>
                <a:gd name="T6" fmla="*/ 2147483646 w 196"/>
                <a:gd name="T7" fmla="*/ 2147483646 h 98"/>
                <a:gd name="T8" fmla="*/ 2147483646 w 196"/>
                <a:gd name="T9" fmla="*/ 2147483646 h 98"/>
                <a:gd name="T10" fmla="*/ 2147483646 w 196"/>
                <a:gd name="T11" fmla="*/ 2147483646 h 98"/>
                <a:gd name="T12" fmla="*/ 2147483646 w 196"/>
                <a:gd name="T13" fmla="*/ 2147483646 h 98"/>
                <a:gd name="T14" fmla="*/ 2147483646 w 196"/>
                <a:gd name="T15" fmla="*/ 2147483646 h 98"/>
                <a:gd name="T16" fmla="*/ 0 w 196"/>
                <a:gd name="T17" fmla="*/ 2147483646 h 98"/>
                <a:gd name="T18" fmla="*/ 0 w 196"/>
                <a:gd name="T19" fmla="*/ 0 h 98"/>
                <a:gd name="T20" fmla="*/ 2147483646 w 196"/>
                <a:gd name="T21" fmla="*/ 0 h 98"/>
                <a:gd name="T22" fmla="*/ 2147483646 w 196"/>
                <a:gd name="T23" fmla="*/ 2147483646 h 9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6" h="98">
                  <a:moveTo>
                    <a:pt x="27" y="71"/>
                  </a:moveTo>
                  <a:lnTo>
                    <a:pt x="27" y="71"/>
                  </a:lnTo>
                  <a:lnTo>
                    <a:pt x="169" y="71"/>
                  </a:lnTo>
                  <a:lnTo>
                    <a:pt x="169" y="26"/>
                  </a:lnTo>
                  <a:lnTo>
                    <a:pt x="27" y="26"/>
                  </a:lnTo>
                  <a:lnTo>
                    <a:pt x="27" y="71"/>
                  </a:lnTo>
                  <a:close/>
                  <a:moveTo>
                    <a:pt x="196" y="98"/>
                  </a:moveTo>
                  <a:lnTo>
                    <a:pt x="196" y="98"/>
                  </a:lnTo>
                  <a:lnTo>
                    <a:pt x="0" y="98"/>
                  </a:lnTo>
                  <a:lnTo>
                    <a:pt x="0" y="0"/>
                  </a:lnTo>
                  <a:lnTo>
                    <a:pt x="196" y="0"/>
                  </a:lnTo>
                  <a:lnTo>
                    <a:pt x="196" y="9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31" name="Freeform 104"/>
            <p:cNvSpPr>
              <a:spLocks noEditPoints="1" noChangeArrowheads="1"/>
            </p:cNvSpPr>
            <p:nvPr/>
          </p:nvSpPr>
          <p:spPr bwMode="gray">
            <a:xfrm>
              <a:off x="3295650" y="4060826"/>
              <a:ext cx="82550" cy="41275"/>
            </a:xfrm>
            <a:custGeom>
              <a:avLst/>
              <a:gdLst>
                <a:gd name="T0" fmla="*/ 2147483646 w 196"/>
                <a:gd name="T1" fmla="*/ 2147483646 h 98"/>
                <a:gd name="T2" fmla="*/ 2147483646 w 196"/>
                <a:gd name="T3" fmla="*/ 2147483646 h 98"/>
                <a:gd name="T4" fmla="*/ 2147483646 w 196"/>
                <a:gd name="T5" fmla="*/ 2147483646 h 98"/>
                <a:gd name="T6" fmla="*/ 2147483646 w 196"/>
                <a:gd name="T7" fmla="*/ 2147483646 h 98"/>
                <a:gd name="T8" fmla="*/ 2147483646 w 196"/>
                <a:gd name="T9" fmla="*/ 2147483646 h 98"/>
                <a:gd name="T10" fmla="*/ 2147483646 w 196"/>
                <a:gd name="T11" fmla="*/ 2147483646 h 98"/>
                <a:gd name="T12" fmla="*/ 2147483646 w 196"/>
                <a:gd name="T13" fmla="*/ 2147483646 h 98"/>
                <a:gd name="T14" fmla="*/ 2147483646 w 196"/>
                <a:gd name="T15" fmla="*/ 2147483646 h 98"/>
                <a:gd name="T16" fmla="*/ 0 w 196"/>
                <a:gd name="T17" fmla="*/ 2147483646 h 98"/>
                <a:gd name="T18" fmla="*/ 0 w 196"/>
                <a:gd name="T19" fmla="*/ 0 h 98"/>
                <a:gd name="T20" fmla="*/ 2147483646 w 196"/>
                <a:gd name="T21" fmla="*/ 0 h 98"/>
                <a:gd name="T22" fmla="*/ 2147483646 w 196"/>
                <a:gd name="T23" fmla="*/ 2147483646 h 9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6" h="98">
                  <a:moveTo>
                    <a:pt x="27" y="71"/>
                  </a:moveTo>
                  <a:lnTo>
                    <a:pt x="27" y="71"/>
                  </a:lnTo>
                  <a:lnTo>
                    <a:pt x="169" y="71"/>
                  </a:lnTo>
                  <a:lnTo>
                    <a:pt x="169" y="26"/>
                  </a:lnTo>
                  <a:lnTo>
                    <a:pt x="27" y="26"/>
                  </a:lnTo>
                  <a:lnTo>
                    <a:pt x="27" y="71"/>
                  </a:lnTo>
                  <a:close/>
                  <a:moveTo>
                    <a:pt x="196" y="98"/>
                  </a:moveTo>
                  <a:lnTo>
                    <a:pt x="196" y="98"/>
                  </a:lnTo>
                  <a:lnTo>
                    <a:pt x="0" y="98"/>
                  </a:lnTo>
                  <a:lnTo>
                    <a:pt x="0" y="0"/>
                  </a:lnTo>
                  <a:lnTo>
                    <a:pt x="196" y="0"/>
                  </a:lnTo>
                  <a:lnTo>
                    <a:pt x="196" y="9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32" name="Freeform 105"/>
            <p:cNvSpPr>
              <a:spLocks noEditPoints="1" noChangeArrowheads="1"/>
            </p:cNvSpPr>
            <p:nvPr/>
          </p:nvSpPr>
          <p:spPr bwMode="gray">
            <a:xfrm>
              <a:off x="3146425" y="3940176"/>
              <a:ext cx="142875" cy="260350"/>
            </a:xfrm>
            <a:custGeom>
              <a:avLst/>
              <a:gdLst>
                <a:gd name="T0" fmla="*/ 2147483646 w 341"/>
                <a:gd name="T1" fmla="*/ 2147483646 h 618"/>
                <a:gd name="T2" fmla="*/ 2147483646 w 341"/>
                <a:gd name="T3" fmla="*/ 2147483646 h 618"/>
                <a:gd name="T4" fmla="*/ 2147483646 w 341"/>
                <a:gd name="T5" fmla="*/ 2147483646 h 618"/>
                <a:gd name="T6" fmla="*/ 2147483646 w 341"/>
                <a:gd name="T7" fmla="*/ 2147483646 h 618"/>
                <a:gd name="T8" fmla="*/ 2147483646 w 341"/>
                <a:gd name="T9" fmla="*/ 2147483646 h 618"/>
                <a:gd name="T10" fmla="*/ 2147483646 w 341"/>
                <a:gd name="T11" fmla="*/ 2147483646 h 618"/>
                <a:gd name="T12" fmla="*/ 2147483646 w 341"/>
                <a:gd name="T13" fmla="*/ 2147483646 h 618"/>
                <a:gd name="T14" fmla="*/ 2147483646 w 341"/>
                <a:gd name="T15" fmla="*/ 2147483646 h 618"/>
                <a:gd name="T16" fmla="*/ 2147483646 w 341"/>
                <a:gd name="T17" fmla="*/ 2147483646 h 618"/>
                <a:gd name="T18" fmla="*/ 2147483646 w 341"/>
                <a:gd name="T19" fmla="*/ 2147483646 h 618"/>
                <a:gd name="T20" fmla="*/ 2147483646 w 341"/>
                <a:gd name="T21" fmla="*/ 2147483646 h 618"/>
                <a:gd name="T22" fmla="*/ 2147483646 w 341"/>
                <a:gd name="T23" fmla="*/ 2147483646 h 618"/>
                <a:gd name="T24" fmla="*/ 2147483646 w 341"/>
                <a:gd name="T25" fmla="*/ 2147483646 h 618"/>
                <a:gd name="T26" fmla="*/ 0 w 341"/>
                <a:gd name="T27" fmla="*/ 2147483646 h 618"/>
                <a:gd name="T28" fmla="*/ 0 w 341"/>
                <a:gd name="T29" fmla="*/ 2147483646 h 618"/>
                <a:gd name="T30" fmla="*/ 2147483646 w 341"/>
                <a:gd name="T31" fmla="*/ 0 h 618"/>
                <a:gd name="T32" fmla="*/ 2147483646 w 341"/>
                <a:gd name="T33" fmla="*/ 0 h 618"/>
                <a:gd name="T34" fmla="*/ 2147483646 w 341"/>
                <a:gd name="T35" fmla="*/ 2147483646 h 618"/>
                <a:gd name="T36" fmla="*/ 2147483646 w 341"/>
                <a:gd name="T37" fmla="*/ 2147483646 h 618"/>
                <a:gd name="T38" fmla="*/ 2147483646 w 341"/>
                <a:gd name="T39" fmla="*/ 2147483646 h 61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41" h="618">
                  <a:moveTo>
                    <a:pt x="42" y="26"/>
                  </a:moveTo>
                  <a:lnTo>
                    <a:pt x="42" y="26"/>
                  </a:lnTo>
                  <a:cubicBezTo>
                    <a:pt x="34" y="26"/>
                    <a:pt x="27" y="33"/>
                    <a:pt x="27" y="41"/>
                  </a:cubicBezTo>
                  <a:lnTo>
                    <a:pt x="27" y="576"/>
                  </a:lnTo>
                  <a:cubicBezTo>
                    <a:pt x="27" y="584"/>
                    <a:pt x="34" y="591"/>
                    <a:pt x="42" y="591"/>
                  </a:cubicBezTo>
                  <a:lnTo>
                    <a:pt x="300" y="591"/>
                  </a:lnTo>
                  <a:cubicBezTo>
                    <a:pt x="308" y="591"/>
                    <a:pt x="315" y="584"/>
                    <a:pt x="315" y="576"/>
                  </a:cubicBezTo>
                  <a:lnTo>
                    <a:pt x="315" y="41"/>
                  </a:lnTo>
                  <a:cubicBezTo>
                    <a:pt x="315" y="33"/>
                    <a:pt x="308" y="26"/>
                    <a:pt x="300" y="26"/>
                  </a:cubicBezTo>
                  <a:lnTo>
                    <a:pt x="42" y="26"/>
                  </a:lnTo>
                  <a:close/>
                  <a:moveTo>
                    <a:pt x="300" y="618"/>
                  </a:moveTo>
                  <a:lnTo>
                    <a:pt x="300" y="618"/>
                  </a:lnTo>
                  <a:lnTo>
                    <a:pt x="42" y="618"/>
                  </a:lnTo>
                  <a:cubicBezTo>
                    <a:pt x="19" y="618"/>
                    <a:pt x="0" y="599"/>
                    <a:pt x="0" y="576"/>
                  </a:cubicBezTo>
                  <a:lnTo>
                    <a:pt x="0" y="41"/>
                  </a:lnTo>
                  <a:cubicBezTo>
                    <a:pt x="0" y="18"/>
                    <a:pt x="19" y="0"/>
                    <a:pt x="42" y="0"/>
                  </a:cubicBezTo>
                  <a:lnTo>
                    <a:pt x="300" y="0"/>
                  </a:lnTo>
                  <a:cubicBezTo>
                    <a:pt x="323" y="0"/>
                    <a:pt x="341" y="18"/>
                    <a:pt x="341" y="41"/>
                  </a:cubicBezTo>
                  <a:lnTo>
                    <a:pt x="341" y="576"/>
                  </a:lnTo>
                  <a:cubicBezTo>
                    <a:pt x="341" y="599"/>
                    <a:pt x="323" y="618"/>
                    <a:pt x="300" y="618"/>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33" name="Freeform 106"/>
            <p:cNvSpPr>
              <a:spLocks noEditPoints="1" noChangeArrowheads="1"/>
            </p:cNvSpPr>
            <p:nvPr/>
          </p:nvSpPr>
          <p:spPr bwMode="gray">
            <a:xfrm>
              <a:off x="3168650" y="3976688"/>
              <a:ext cx="96838" cy="47625"/>
            </a:xfrm>
            <a:custGeom>
              <a:avLst/>
              <a:gdLst>
                <a:gd name="T0" fmla="*/ 2147483646 w 232"/>
                <a:gd name="T1" fmla="*/ 2147483646 h 114"/>
                <a:gd name="T2" fmla="*/ 2147483646 w 232"/>
                <a:gd name="T3" fmla="*/ 2147483646 h 114"/>
                <a:gd name="T4" fmla="*/ 2147483646 w 232"/>
                <a:gd name="T5" fmla="*/ 2147483646 h 114"/>
                <a:gd name="T6" fmla="*/ 2147483646 w 232"/>
                <a:gd name="T7" fmla="*/ 2147483646 h 114"/>
                <a:gd name="T8" fmla="*/ 2147483646 w 232"/>
                <a:gd name="T9" fmla="*/ 2147483646 h 114"/>
                <a:gd name="T10" fmla="*/ 2147483646 w 232"/>
                <a:gd name="T11" fmla="*/ 2147483646 h 114"/>
                <a:gd name="T12" fmla="*/ 2147483646 w 232"/>
                <a:gd name="T13" fmla="*/ 2147483646 h 114"/>
                <a:gd name="T14" fmla="*/ 2147483646 w 232"/>
                <a:gd name="T15" fmla="*/ 2147483646 h 114"/>
                <a:gd name="T16" fmla="*/ 0 w 232"/>
                <a:gd name="T17" fmla="*/ 2147483646 h 114"/>
                <a:gd name="T18" fmla="*/ 0 w 232"/>
                <a:gd name="T19" fmla="*/ 0 h 114"/>
                <a:gd name="T20" fmla="*/ 2147483646 w 232"/>
                <a:gd name="T21" fmla="*/ 0 h 114"/>
                <a:gd name="T22" fmla="*/ 2147483646 w 232"/>
                <a:gd name="T23" fmla="*/ 2147483646 h 1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32" h="114">
                  <a:moveTo>
                    <a:pt x="26" y="87"/>
                  </a:moveTo>
                  <a:lnTo>
                    <a:pt x="26" y="87"/>
                  </a:lnTo>
                  <a:lnTo>
                    <a:pt x="205" y="87"/>
                  </a:lnTo>
                  <a:lnTo>
                    <a:pt x="205" y="27"/>
                  </a:lnTo>
                  <a:lnTo>
                    <a:pt x="26" y="27"/>
                  </a:lnTo>
                  <a:lnTo>
                    <a:pt x="26" y="87"/>
                  </a:lnTo>
                  <a:close/>
                  <a:moveTo>
                    <a:pt x="232" y="114"/>
                  </a:moveTo>
                  <a:lnTo>
                    <a:pt x="232" y="114"/>
                  </a:lnTo>
                  <a:lnTo>
                    <a:pt x="0" y="114"/>
                  </a:lnTo>
                  <a:lnTo>
                    <a:pt x="0" y="0"/>
                  </a:lnTo>
                  <a:lnTo>
                    <a:pt x="232" y="0"/>
                  </a:lnTo>
                  <a:lnTo>
                    <a:pt x="232" y="11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34" name="Freeform 107"/>
            <p:cNvSpPr>
              <a:spLocks noEditPoints="1" noChangeArrowheads="1"/>
            </p:cNvSpPr>
            <p:nvPr/>
          </p:nvSpPr>
          <p:spPr bwMode="gray">
            <a:xfrm>
              <a:off x="3168650" y="4032251"/>
              <a:ext cx="96838" cy="47625"/>
            </a:xfrm>
            <a:custGeom>
              <a:avLst/>
              <a:gdLst>
                <a:gd name="T0" fmla="*/ 2147483646 w 232"/>
                <a:gd name="T1" fmla="*/ 2147483646 h 114"/>
                <a:gd name="T2" fmla="*/ 2147483646 w 232"/>
                <a:gd name="T3" fmla="*/ 2147483646 h 114"/>
                <a:gd name="T4" fmla="*/ 2147483646 w 232"/>
                <a:gd name="T5" fmla="*/ 2147483646 h 114"/>
                <a:gd name="T6" fmla="*/ 2147483646 w 232"/>
                <a:gd name="T7" fmla="*/ 2147483646 h 114"/>
                <a:gd name="T8" fmla="*/ 2147483646 w 232"/>
                <a:gd name="T9" fmla="*/ 2147483646 h 114"/>
                <a:gd name="T10" fmla="*/ 2147483646 w 232"/>
                <a:gd name="T11" fmla="*/ 2147483646 h 114"/>
                <a:gd name="T12" fmla="*/ 2147483646 w 232"/>
                <a:gd name="T13" fmla="*/ 2147483646 h 114"/>
                <a:gd name="T14" fmla="*/ 2147483646 w 232"/>
                <a:gd name="T15" fmla="*/ 2147483646 h 114"/>
                <a:gd name="T16" fmla="*/ 0 w 232"/>
                <a:gd name="T17" fmla="*/ 2147483646 h 114"/>
                <a:gd name="T18" fmla="*/ 0 w 232"/>
                <a:gd name="T19" fmla="*/ 0 h 114"/>
                <a:gd name="T20" fmla="*/ 2147483646 w 232"/>
                <a:gd name="T21" fmla="*/ 0 h 114"/>
                <a:gd name="T22" fmla="*/ 2147483646 w 232"/>
                <a:gd name="T23" fmla="*/ 2147483646 h 1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32" h="114">
                  <a:moveTo>
                    <a:pt x="26" y="87"/>
                  </a:moveTo>
                  <a:lnTo>
                    <a:pt x="26" y="87"/>
                  </a:lnTo>
                  <a:lnTo>
                    <a:pt x="205" y="87"/>
                  </a:lnTo>
                  <a:lnTo>
                    <a:pt x="205" y="26"/>
                  </a:lnTo>
                  <a:lnTo>
                    <a:pt x="26" y="26"/>
                  </a:lnTo>
                  <a:lnTo>
                    <a:pt x="26" y="87"/>
                  </a:lnTo>
                  <a:close/>
                  <a:moveTo>
                    <a:pt x="232" y="114"/>
                  </a:moveTo>
                  <a:lnTo>
                    <a:pt x="232" y="114"/>
                  </a:lnTo>
                  <a:lnTo>
                    <a:pt x="0" y="114"/>
                  </a:lnTo>
                  <a:lnTo>
                    <a:pt x="0" y="0"/>
                  </a:lnTo>
                  <a:lnTo>
                    <a:pt x="232" y="0"/>
                  </a:lnTo>
                  <a:lnTo>
                    <a:pt x="232" y="11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35" name="Freeform 108"/>
            <p:cNvSpPr>
              <a:spLocks noChangeArrowheads="1"/>
            </p:cNvSpPr>
            <p:nvPr/>
          </p:nvSpPr>
          <p:spPr bwMode="gray">
            <a:xfrm>
              <a:off x="3240088" y="4089401"/>
              <a:ext cx="20638" cy="12700"/>
            </a:xfrm>
            <a:custGeom>
              <a:avLst/>
              <a:gdLst>
                <a:gd name="T0" fmla="*/ 0 w 48"/>
                <a:gd name="T1" fmla="*/ 2147483646 h 28"/>
                <a:gd name="T2" fmla="*/ 0 w 48"/>
                <a:gd name="T3" fmla="*/ 2147483646 h 28"/>
                <a:gd name="T4" fmla="*/ 2147483646 w 48"/>
                <a:gd name="T5" fmla="*/ 2147483646 h 28"/>
                <a:gd name="T6" fmla="*/ 2147483646 w 48"/>
                <a:gd name="T7" fmla="*/ 0 h 28"/>
                <a:gd name="T8" fmla="*/ 0 w 48"/>
                <a:gd name="T9" fmla="*/ 0 h 28"/>
                <a:gd name="T10" fmla="*/ 0 w 48"/>
                <a:gd name="T11" fmla="*/ 2147483646 h 2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8" h="28">
                  <a:moveTo>
                    <a:pt x="0" y="28"/>
                  </a:moveTo>
                  <a:lnTo>
                    <a:pt x="0" y="28"/>
                  </a:lnTo>
                  <a:lnTo>
                    <a:pt x="48" y="28"/>
                  </a:lnTo>
                  <a:lnTo>
                    <a:pt x="48" y="0"/>
                  </a:lnTo>
                  <a:lnTo>
                    <a:pt x="0" y="0"/>
                  </a:lnTo>
                  <a:lnTo>
                    <a:pt x="0" y="2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36" name="Freeform 109"/>
            <p:cNvSpPr>
              <a:spLocks noChangeArrowheads="1"/>
            </p:cNvSpPr>
            <p:nvPr/>
          </p:nvSpPr>
          <p:spPr bwMode="gray">
            <a:xfrm>
              <a:off x="3240088" y="4108451"/>
              <a:ext cx="20638" cy="12700"/>
            </a:xfrm>
            <a:custGeom>
              <a:avLst/>
              <a:gdLst>
                <a:gd name="T0" fmla="*/ 0 w 48"/>
                <a:gd name="T1" fmla="*/ 2147483646 h 27"/>
                <a:gd name="T2" fmla="*/ 0 w 48"/>
                <a:gd name="T3" fmla="*/ 2147483646 h 27"/>
                <a:gd name="T4" fmla="*/ 2147483646 w 48"/>
                <a:gd name="T5" fmla="*/ 2147483646 h 27"/>
                <a:gd name="T6" fmla="*/ 2147483646 w 48"/>
                <a:gd name="T7" fmla="*/ 0 h 27"/>
                <a:gd name="T8" fmla="*/ 0 w 48"/>
                <a:gd name="T9" fmla="*/ 0 h 27"/>
                <a:gd name="T10" fmla="*/ 0 w 48"/>
                <a:gd name="T11" fmla="*/ 2147483646 h 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8" h="27">
                  <a:moveTo>
                    <a:pt x="0" y="27"/>
                  </a:moveTo>
                  <a:lnTo>
                    <a:pt x="0" y="27"/>
                  </a:lnTo>
                  <a:lnTo>
                    <a:pt x="48" y="27"/>
                  </a:lnTo>
                  <a:lnTo>
                    <a:pt x="48" y="0"/>
                  </a:lnTo>
                  <a:lnTo>
                    <a:pt x="0" y="0"/>
                  </a:lnTo>
                  <a:lnTo>
                    <a:pt x="0" y="27"/>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37" name="Freeform 110"/>
            <p:cNvSpPr>
              <a:spLocks noEditPoints="1" noChangeArrowheads="1"/>
            </p:cNvSpPr>
            <p:nvPr/>
          </p:nvSpPr>
          <p:spPr bwMode="gray">
            <a:xfrm>
              <a:off x="3038475" y="3984626"/>
              <a:ext cx="119063" cy="215900"/>
            </a:xfrm>
            <a:custGeom>
              <a:avLst/>
              <a:gdLst>
                <a:gd name="T0" fmla="*/ 2147483646 w 284"/>
                <a:gd name="T1" fmla="*/ 2147483646 h 512"/>
                <a:gd name="T2" fmla="*/ 2147483646 w 284"/>
                <a:gd name="T3" fmla="*/ 2147483646 h 512"/>
                <a:gd name="T4" fmla="*/ 2147483646 w 284"/>
                <a:gd name="T5" fmla="*/ 2147483646 h 512"/>
                <a:gd name="T6" fmla="*/ 2147483646 w 284"/>
                <a:gd name="T7" fmla="*/ 2147483646 h 512"/>
                <a:gd name="T8" fmla="*/ 2147483646 w 284"/>
                <a:gd name="T9" fmla="*/ 2147483646 h 512"/>
                <a:gd name="T10" fmla="*/ 2147483646 w 284"/>
                <a:gd name="T11" fmla="*/ 2147483646 h 512"/>
                <a:gd name="T12" fmla="*/ 2147483646 w 284"/>
                <a:gd name="T13" fmla="*/ 2147483646 h 512"/>
                <a:gd name="T14" fmla="*/ 2147483646 w 284"/>
                <a:gd name="T15" fmla="*/ 2147483646 h 512"/>
                <a:gd name="T16" fmla="*/ 2147483646 w 284"/>
                <a:gd name="T17" fmla="*/ 2147483646 h 512"/>
                <a:gd name="T18" fmla="*/ 2147483646 w 284"/>
                <a:gd name="T19" fmla="*/ 2147483646 h 512"/>
                <a:gd name="T20" fmla="*/ 2147483646 w 284"/>
                <a:gd name="T21" fmla="*/ 2147483646 h 512"/>
                <a:gd name="T22" fmla="*/ 2147483646 w 284"/>
                <a:gd name="T23" fmla="*/ 2147483646 h 512"/>
                <a:gd name="T24" fmla="*/ 2147483646 w 284"/>
                <a:gd name="T25" fmla="*/ 2147483646 h 512"/>
                <a:gd name="T26" fmla="*/ 0 w 284"/>
                <a:gd name="T27" fmla="*/ 2147483646 h 512"/>
                <a:gd name="T28" fmla="*/ 0 w 284"/>
                <a:gd name="T29" fmla="*/ 2147483646 h 512"/>
                <a:gd name="T30" fmla="*/ 2147483646 w 284"/>
                <a:gd name="T31" fmla="*/ 0 h 512"/>
                <a:gd name="T32" fmla="*/ 2147483646 w 284"/>
                <a:gd name="T33" fmla="*/ 0 h 512"/>
                <a:gd name="T34" fmla="*/ 2147483646 w 284"/>
                <a:gd name="T35" fmla="*/ 2147483646 h 512"/>
                <a:gd name="T36" fmla="*/ 2147483646 w 284"/>
                <a:gd name="T37" fmla="*/ 2147483646 h 512"/>
                <a:gd name="T38" fmla="*/ 2147483646 w 284"/>
                <a:gd name="T39" fmla="*/ 2147483646 h 51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84" h="512">
                  <a:moveTo>
                    <a:pt x="36" y="27"/>
                  </a:moveTo>
                  <a:lnTo>
                    <a:pt x="36" y="27"/>
                  </a:lnTo>
                  <a:cubicBezTo>
                    <a:pt x="31" y="27"/>
                    <a:pt x="26" y="31"/>
                    <a:pt x="26" y="36"/>
                  </a:cubicBezTo>
                  <a:lnTo>
                    <a:pt x="26" y="475"/>
                  </a:lnTo>
                  <a:cubicBezTo>
                    <a:pt x="26" y="481"/>
                    <a:pt x="31" y="485"/>
                    <a:pt x="36" y="485"/>
                  </a:cubicBezTo>
                  <a:lnTo>
                    <a:pt x="248" y="485"/>
                  </a:lnTo>
                  <a:cubicBezTo>
                    <a:pt x="253" y="485"/>
                    <a:pt x="257" y="481"/>
                    <a:pt x="257" y="475"/>
                  </a:cubicBezTo>
                  <a:lnTo>
                    <a:pt x="257" y="36"/>
                  </a:lnTo>
                  <a:cubicBezTo>
                    <a:pt x="257" y="31"/>
                    <a:pt x="253" y="27"/>
                    <a:pt x="248" y="27"/>
                  </a:cubicBezTo>
                  <a:lnTo>
                    <a:pt x="36" y="27"/>
                  </a:lnTo>
                  <a:close/>
                  <a:moveTo>
                    <a:pt x="248" y="512"/>
                  </a:moveTo>
                  <a:lnTo>
                    <a:pt x="248" y="512"/>
                  </a:lnTo>
                  <a:lnTo>
                    <a:pt x="36" y="512"/>
                  </a:lnTo>
                  <a:cubicBezTo>
                    <a:pt x="16" y="512"/>
                    <a:pt x="0" y="495"/>
                    <a:pt x="0" y="475"/>
                  </a:cubicBezTo>
                  <a:lnTo>
                    <a:pt x="0" y="36"/>
                  </a:lnTo>
                  <a:cubicBezTo>
                    <a:pt x="0" y="16"/>
                    <a:pt x="16" y="0"/>
                    <a:pt x="36" y="0"/>
                  </a:cubicBezTo>
                  <a:lnTo>
                    <a:pt x="248" y="0"/>
                  </a:lnTo>
                  <a:cubicBezTo>
                    <a:pt x="268" y="0"/>
                    <a:pt x="284" y="16"/>
                    <a:pt x="284" y="36"/>
                  </a:cubicBezTo>
                  <a:lnTo>
                    <a:pt x="284" y="475"/>
                  </a:lnTo>
                  <a:cubicBezTo>
                    <a:pt x="284" y="495"/>
                    <a:pt x="268" y="512"/>
                    <a:pt x="248" y="512"/>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38" name="Freeform 111"/>
            <p:cNvSpPr>
              <a:spLocks noEditPoints="1" noChangeArrowheads="1"/>
            </p:cNvSpPr>
            <p:nvPr/>
          </p:nvSpPr>
          <p:spPr bwMode="gray">
            <a:xfrm>
              <a:off x="3055938" y="4014788"/>
              <a:ext cx="82550" cy="41275"/>
            </a:xfrm>
            <a:custGeom>
              <a:avLst/>
              <a:gdLst>
                <a:gd name="T0" fmla="*/ 2147483646 w 195"/>
                <a:gd name="T1" fmla="*/ 2147483646 h 98"/>
                <a:gd name="T2" fmla="*/ 2147483646 w 195"/>
                <a:gd name="T3" fmla="*/ 2147483646 h 98"/>
                <a:gd name="T4" fmla="*/ 2147483646 w 195"/>
                <a:gd name="T5" fmla="*/ 2147483646 h 98"/>
                <a:gd name="T6" fmla="*/ 2147483646 w 195"/>
                <a:gd name="T7" fmla="*/ 2147483646 h 98"/>
                <a:gd name="T8" fmla="*/ 2147483646 w 195"/>
                <a:gd name="T9" fmla="*/ 2147483646 h 98"/>
                <a:gd name="T10" fmla="*/ 2147483646 w 195"/>
                <a:gd name="T11" fmla="*/ 2147483646 h 98"/>
                <a:gd name="T12" fmla="*/ 2147483646 w 195"/>
                <a:gd name="T13" fmla="*/ 2147483646 h 98"/>
                <a:gd name="T14" fmla="*/ 2147483646 w 195"/>
                <a:gd name="T15" fmla="*/ 2147483646 h 98"/>
                <a:gd name="T16" fmla="*/ 0 w 195"/>
                <a:gd name="T17" fmla="*/ 2147483646 h 98"/>
                <a:gd name="T18" fmla="*/ 0 w 195"/>
                <a:gd name="T19" fmla="*/ 0 h 98"/>
                <a:gd name="T20" fmla="*/ 2147483646 w 195"/>
                <a:gd name="T21" fmla="*/ 0 h 98"/>
                <a:gd name="T22" fmla="*/ 2147483646 w 195"/>
                <a:gd name="T23" fmla="*/ 2147483646 h 9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5" h="98">
                  <a:moveTo>
                    <a:pt x="27" y="71"/>
                  </a:moveTo>
                  <a:lnTo>
                    <a:pt x="27" y="71"/>
                  </a:lnTo>
                  <a:lnTo>
                    <a:pt x="169" y="71"/>
                  </a:lnTo>
                  <a:lnTo>
                    <a:pt x="169" y="26"/>
                  </a:lnTo>
                  <a:lnTo>
                    <a:pt x="27" y="26"/>
                  </a:lnTo>
                  <a:lnTo>
                    <a:pt x="27" y="71"/>
                  </a:lnTo>
                  <a:close/>
                  <a:moveTo>
                    <a:pt x="195" y="98"/>
                  </a:moveTo>
                  <a:lnTo>
                    <a:pt x="195" y="98"/>
                  </a:lnTo>
                  <a:lnTo>
                    <a:pt x="0" y="98"/>
                  </a:lnTo>
                  <a:lnTo>
                    <a:pt x="0" y="0"/>
                  </a:lnTo>
                  <a:lnTo>
                    <a:pt x="195" y="0"/>
                  </a:lnTo>
                  <a:lnTo>
                    <a:pt x="195" y="9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39" name="Freeform 112"/>
            <p:cNvSpPr>
              <a:spLocks noEditPoints="1" noChangeArrowheads="1"/>
            </p:cNvSpPr>
            <p:nvPr/>
          </p:nvSpPr>
          <p:spPr bwMode="gray">
            <a:xfrm>
              <a:off x="3055938" y="4060826"/>
              <a:ext cx="82550" cy="41275"/>
            </a:xfrm>
            <a:custGeom>
              <a:avLst/>
              <a:gdLst>
                <a:gd name="T0" fmla="*/ 2147483646 w 195"/>
                <a:gd name="T1" fmla="*/ 2147483646 h 98"/>
                <a:gd name="T2" fmla="*/ 2147483646 w 195"/>
                <a:gd name="T3" fmla="*/ 2147483646 h 98"/>
                <a:gd name="T4" fmla="*/ 2147483646 w 195"/>
                <a:gd name="T5" fmla="*/ 2147483646 h 98"/>
                <a:gd name="T6" fmla="*/ 2147483646 w 195"/>
                <a:gd name="T7" fmla="*/ 2147483646 h 98"/>
                <a:gd name="T8" fmla="*/ 2147483646 w 195"/>
                <a:gd name="T9" fmla="*/ 2147483646 h 98"/>
                <a:gd name="T10" fmla="*/ 2147483646 w 195"/>
                <a:gd name="T11" fmla="*/ 2147483646 h 98"/>
                <a:gd name="T12" fmla="*/ 2147483646 w 195"/>
                <a:gd name="T13" fmla="*/ 2147483646 h 98"/>
                <a:gd name="T14" fmla="*/ 2147483646 w 195"/>
                <a:gd name="T15" fmla="*/ 2147483646 h 98"/>
                <a:gd name="T16" fmla="*/ 0 w 195"/>
                <a:gd name="T17" fmla="*/ 2147483646 h 98"/>
                <a:gd name="T18" fmla="*/ 0 w 195"/>
                <a:gd name="T19" fmla="*/ 0 h 98"/>
                <a:gd name="T20" fmla="*/ 2147483646 w 195"/>
                <a:gd name="T21" fmla="*/ 0 h 98"/>
                <a:gd name="T22" fmla="*/ 2147483646 w 195"/>
                <a:gd name="T23" fmla="*/ 2147483646 h 9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5" h="98">
                  <a:moveTo>
                    <a:pt x="27" y="71"/>
                  </a:moveTo>
                  <a:lnTo>
                    <a:pt x="27" y="71"/>
                  </a:lnTo>
                  <a:lnTo>
                    <a:pt x="169" y="71"/>
                  </a:lnTo>
                  <a:lnTo>
                    <a:pt x="169" y="26"/>
                  </a:lnTo>
                  <a:lnTo>
                    <a:pt x="27" y="26"/>
                  </a:lnTo>
                  <a:lnTo>
                    <a:pt x="27" y="71"/>
                  </a:lnTo>
                  <a:close/>
                  <a:moveTo>
                    <a:pt x="195" y="98"/>
                  </a:moveTo>
                  <a:lnTo>
                    <a:pt x="195" y="98"/>
                  </a:lnTo>
                  <a:lnTo>
                    <a:pt x="0" y="98"/>
                  </a:lnTo>
                  <a:lnTo>
                    <a:pt x="0" y="0"/>
                  </a:lnTo>
                  <a:lnTo>
                    <a:pt x="195" y="0"/>
                  </a:lnTo>
                  <a:lnTo>
                    <a:pt x="195" y="9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40" name="Freeform 113"/>
            <p:cNvSpPr>
              <a:spLocks noChangeArrowheads="1"/>
            </p:cNvSpPr>
            <p:nvPr/>
          </p:nvSpPr>
          <p:spPr bwMode="gray">
            <a:xfrm>
              <a:off x="3116263" y="4108451"/>
              <a:ext cx="15875" cy="9525"/>
            </a:xfrm>
            <a:custGeom>
              <a:avLst/>
              <a:gdLst>
                <a:gd name="T0" fmla="*/ 0 w 39"/>
                <a:gd name="T1" fmla="*/ 2147483646 h 22"/>
                <a:gd name="T2" fmla="*/ 0 w 39"/>
                <a:gd name="T3" fmla="*/ 2147483646 h 22"/>
                <a:gd name="T4" fmla="*/ 2147483646 w 39"/>
                <a:gd name="T5" fmla="*/ 2147483646 h 22"/>
                <a:gd name="T6" fmla="*/ 2147483646 w 39"/>
                <a:gd name="T7" fmla="*/ 0 h 22"/>
                <a:gd name="T8" fmla="*/ 0 w 39"/>
                <a:gd name="T9" fmla="*/ 0 h 22"/>
                <a:gd name="T10" fmla="*/ 0 w 39"/>
                <a:gd name="T11" fmla="*/ 2147483646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9" h="22">
                  <a:moveTo>
                    <a:pt x="0" y="22"/>
                  </a:moveTo>
                  <a:lnTo>
                    <a:pt x="0" y="22"/>
                  </a:lnTo>
                  <a:lnTo>
                    <a:pt x="39" y="22"/>
                  </a:lnTo>
                  <a:lnTo>
                    <a:pt x="39" y="0"/>
                  </a:lnTo>
                  <a:lnTo>
                    <a:pt x="0" y="0"/>
                  </a:lnTo>
                  <a:lnTo>
                    <a:pt x="0" y="2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41" name="Freeform 114"/>
            <p:cNvSpPr>
              <a:spLocks noChangeArrowheads="1"/>
            </p:cNvSpPr>
            <p:nvPr/>
          </p:nvSpPr>
          <p:spPr bwMode="gray">
            <a:xfrm>
              <a:off x="3116263" y="4124326"/>
              <a:ext cx="15875" cy="9525"/>
            </a:xfrm>
            <a:custGeom>
              <a:avLst/>
              <a:gdLst>
                <a:gd name="T0" fmla="*/ 0 w 39"/>
                <a:gd name="T1" fmla="*/ 2147483646 h 23"/>
                <a:gd name="T2" fmla="*/ 0 w 39"/>
                <a:gd name="T3" fmla="*/ 2147483646 h 23"/>
                <a:gd name="T4" fmla="*/ 2147483646 w 39"/>
                <a:gd name="T5" fmla="*/ 2147483646 h 23"/>
                <a:gd name="T6" fmla="*/ 2147483646 w 39"/>
                <a:gd name="T7" fmla="*/ 0 h 23"/>
                <a:gd name="T8" fmla="*/ 0 w 39"/>
                <a:gd name="T9" fmla="*/ 0 h 23"/>
                <a:gd name="T10" fmla="*/ 0 w 39"/>
                <a:gd name="T11" fmla="*/ 2147483646 h 2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9" h="23">
                  <a:moveTo>
                    <a:pt x="0" y="23"/>
                  </a:moveTo>
                  <a:lnTo>
                    <a:pt x="0" y="23"/>
                  </a:lnTo>
                  <a:lnTo>
                    <a:pt x="39" y="23"/>
                  </a:lnTo>
                  <a:lnTo>
                    <a:pt x="39" y="0"/>
                  </a:lnTo>
                  <a:lnTo>
                    <a:pt x="0" y="0"/>
                  </a:lnTo>
                  <a:lnTo>
                    <a:pt x="0" y="2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42" name="Freeform 115"/>
            <p:cNvSpPr>
              <a:spLocks noChangeArrowheads="1"/>
            </p:cNvSpPr>
            <p:nvPr/>
          </p:nvSpPr>
          <p:spPr bwMode="gray">
            <a:xfrm>
              <a:off x="3405188" y="4268788"/>
              <a:ext cx="33338" cy="60325"/>
            </a:xfrm>
            <a:custGeom>
              <a:avLst/>
              <a:gdLst>
                <a:gd name="T0" fmla="*/ 2147483646 w 78"/>
                <a:gd name="T1" fmla="*/ 2147483646 h 143"/>
                <a:gd name="T2" fmla="*/ 2147483646 w 78"/>
                <a:gd name="T3" fmla="*/ 2147483646 h 143"/>
                <a:gd name="T4" fmla="*/ 2147483646 w 78"/>
                <a:gd name="T5" fmla="*/ 2147483646 h 143"/>
                <a:gd name="T6" fmla="*/ 2147483646 w 78"/>
                <a:gd name="T7" fmla="*/ 2147483646 h 143"/>
                <a:gd name="T8" fmla="*/ 2147483646 w 78"/>
                <a:gd name="T9" fmla="*/ 2147483646 h 143"/>
                <a:gd name="T10" fmla="*/ 2147483646 w 78"/>
                <a:gd name="T11" fmla="*/ 2147483646 h 143"/>
                <a:gd name="T12" fmla="*/ 2147483646 w 78"/>
                <a:gd name="T13" fmla="*/ 2147483646 h 143"/>
                <a:gd name="T14" fmla="*/ 2147483646 w 78"/>
                <a:gd name="T15" fmla="*/ 2147483646 h 143"/>
                <a:gd name="T16" fmla="*/ 2147483646 w 78"/>
                <a:gd name="T17" fmla="*/ 2147483646 h 1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8" h="143">
                  <a:moveTo>
                    <a:pt x="23" y="143"/>
                  </a:moveTo>
                  <a:lnTo>
                    <a:pt x="23" y="143"/>
                  </a:lnTo>
                  <a:cubicBezTo>
                    <a:pt x="21" y="143"/>
                    <a:pt x="18" y="143"/>
                    <a:pt x="16" y="142"/>
                  </a:cubicBezTo>
                  <a:cubicBezTo>
                    <a:pt x="6" y="138"/>
                    <a:pt x="0" y="127"/>
                    <a:pt x="4" y="117"/>
                  </a:cubicBezTo>
                  <a:lnTo>
                    <a:pt x="37" y="16"/>
                  </a:lnTo>
                  <a:cubicBezTo>
                    <a:pt x="40" y="6"/>
                    <a:pt x="52" y="0"/>
                    <a:pt x="62" y="4"/>
                  </a:cubicBezTo>
                  <a:cubicBezTo>
                    <a:pt x="73" y="7"/>
                    <a:pt x="78" y="18"/>
                    <a:pt x="75" y="29"/>
                  </a:cubicBezTo>
                  <a:lnTo>
                    <a:pt x="42" y="129"/>
                  </a:lnTo>
                  <a:cubicBezTo>
                    <a:pt x="39" y="138"/>
                    <a:pt x="31" y="143"/>
                    <a:pt x="23" y="14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43" name="Freeform 116"/>
            <p:cNvSpPr>
              <a:spLocks noChangeArrowheads="1"/>
            </p:cNvSpPr>
            <p:nvPr/>
          </p:nvSpPr>
          <p:spPr bwMode="gray">
            <a:xfrm>
              <a:off x="3473450" y="4268788"/>
              <a:ext cx="36513" cy="60325"/>
            </a:xfrm>
            <a:custGeom>
              <a:avLst/>
              <a:gdLst>
                <a:gd name="T0" fmla="*/ 2147483646 w 86"/>
                <a:gd name="T1" fmla="*/ 2147483646 h 143"/>
                <a:gd name="T2" fmla="*/ 2147483646 w 86"/>
                <a:gd name="T3" fmla="*/ 2147483646 h 143"/>
                <a:gd name="T4" fmla="*/ 2147483646 w 86"/>
                <a:gd name="T5" fmla="*/ 2147483646 h 143"/>
                <a:gd name="T6" fmla="*/ 2147483646 w 86"/>
                <a:gd name="T7" fmla="*/ 2147483646 h 143"/>
                <a:gd name="T8" fmla="*/ 2147483646 w 86"/>
                <a:gd name="T9" fmla="*/ 2147483646 h 143"/>
                <a:gd name="T10" fmla="*/ 2147483646 w 86"/>
                <a:gd name="T11" fmla="*/ 2147483646 h 143"/>
                <a:gd name="T12" fmla="*/ 2147483646 w 86"/>
                <a:gd name="T13" fmla="*/ 2147483646 h 143"/>
                <a:gd name="T14" fmla="*/ 2147483646 w 86"/>
                <a:gd name="T15" fmla="*/ 2147483646 h 143"/>
                <a:gd name="T16" fmla="*/ 2147483646 w 86"/>
                <a:gd name="T17" fmla="*/ 2147483646 h 1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6" h="143">
                  <a:moveTo>
                    <a:pt x="64" y="143"/>
                  </a:moveTo>
                  <a:lnTo>
                    <a:pt x="64" y="143"/>
                  </a:lnTo>
                  <a:cubicBezTo>
                    <a:pt x="56" y="143"/>
                    <a:pt x="48" y="138"/>
                    <a:pt x="45" y="130"/>
                  </a:cubicBezTo>
                  <a:lnTo>
                    <a:pt x="4" y="30"/>
                  </a:lnTo>
                  <a:cubicBezTo>
                    <a:pt x="0" y="20"/>
                    <a:pt x="5" y="8"/>
                    <a:pt x="15" y="4"/>
                  </a:cubicBezTo>
                  <a:cubicBezTo>
                    <a:pt x="25" y="0"/>
                    <a:pt x="37" y="5"/>
                    <a:pt x="41" y="15"/>
                  </a:cubicBezTo>
                  <a:lnTo>
                    <a:pt x="82" y="115"/>
                  </a:lnTo>
                  <a:cubicBezTo>
                    <a:pt x="86" y="126"/>
                    <a:pt x="81" y="137"/>
                    <a:pt x="71" y="141"/>
                  </a:cubicBezTo>
                  <a:cubicBezTo>
                    <a:pt x="69" y="142"/>
                    <a:pt x="66" y="143"/>
                    <a:pt x="64" y="14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44" name="Freeform 117"/>
            <p:cNvSpPr>
              <a:spLocks noChangeArrowheads="1"/>
            </p:cNvSpPr>
            <p:nvPr/>
          </p:nvSpPr>
          <p:spPr bwMode="gray">
            <a:xfrm>
              <a:off x="3384550" y="4311651"/>
              <a:ext cx="147638" cy="17463"/>
            </a:xfrm>
            <a:custGeom>
              <a:avLst/>
              <a:gdLst>
                <a:gd name="T0" fmla="*/ 2147483646 w 351"/>
                <a:gd name="T1" fmla="*/ 2147483646 h 40"/>
                <a:gd name="T2" fmla="*/ 2147483646 w 351"/>
                <a:gd name="T3" fmla="*/ 2147483646 h 40"/>
                <a:gd name="T4" fmla="*/ 2147483646 w 351"/>
                <a:gd name="T5" fmla="*/ 2147483646 h 40"/>
                <a:gd name="T6" fmla="*/ 0 w 351"/>
                <a:gd name="T7" fmla="*/ 2147483646 h 40"/>
                <a:gd name="T8" fmla="*/ 2147483646 w 351"/>
                <a:gd name="T9" fmla="*/ 0 h 40"/>
                <a:gd name="T10" fmla="*/ 2147483646 w 351"/>
                <a:gd name="T11" fmla="*/ 0 h 40"/>
                <a:gd name="T12" fmla="*/ 2147483646 w 351"/>
                <a:gd name="T13" fmla="*/ 2147483646 h 40"/>
                <a:gd name="T14" fmla="*/ 2147483646 w 351"/>
                <a:gd name="T15" fmla="*/ 2147483646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1" h="40">
                  <a:moveTo>
                    <a:pt x="331" y="40"/>
                  </a:moveTo>
                  <a:lnTo>
                    <a:pt x="331" y="40"/>
                  </a:lnTo>
                  <a:lnTo>
                    <a:pt x="20" y="40"/>
                  </a:lnTo>
                  <a:cubicBezTo>
                    <a:pt x="9" y="40"/>
                    <a:pt x="0" y="31"/>
                    <a:pt x="0" y="20"/>
                  </a:cubicBezTo>
                  <a:cubicBezTo>
                    <a:pt x="0" y="9"/>
                    <a:pt x="9" y="0"/>
                    <a:pt x="20" y="0"/>
                  </a:cubicBezTo>
                  <a:lnTo>
                    <a:pt x="331" y="0"/>
                  </a:lnTo>
                  <a:cubicBezTo>
                    <a:pt x="342" y="0"/>
                    <a:pt x="351" y="9"/>
                    <a:pt x="351" y="20"/>
                  </a:cubicBezTo>
                  <a:cubicBezTo>
                    <a:pt x="351" y="31"/>
                    <a:pt x="342" y="40"/>
                    <a:pt x="331" y="4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45" name="Freeform 118"/>
            <p:cNvSpPr>
              <a:spLocks noChangeArrowheads="1"/>
            </p:cNvSpPr>
            <p:nvPr/>
          </p:nvSpPr>
          <p:spPr bwMode="gray">
            <a:xfrm>
              <a:off x="3340100" y="4227513"/>
              <a:ext cx="234950" cy="17463"/>
            </a:xfrm>
            <a:custGeom>
              <a:avLst/>
              <a:gdLst>
                <a:gd name="T0" fmla="*/ 2147483646 w 558"/>
                <a:gd name="T1" fmla="*/ 2147483646 h 40"/>
                <a:gd name="T2" fmla="*/ 2147483646 w 558"/>
                <a:gd name="T3" fmla="*/ 2147483646 h 40"/>
                <a:gd name="T4" fmla="*/ 2147483646 w 558"/>
                <a:gd name="T5" fmla="*/ 2147483646 h 40"/>
                <a:gd name="T6" fmla="*/ 0 w 558"/>
                <a:gd name="T7" fmla="*/ 2147483646 h 40"/>
                <a:gd name="T8" fmla="*/ 2147483646 w 558"/>
                <a:gd name="T9" fmla="*/ 0 h 40"/>
                <a:gd name="T10" fmla="*/ 2147483646 w 558"/>
                <a:gd name="T11" fmla="*/ 0 h 40"/>
                <a:gd name="T12" fmla="*/ 2147483646 w 558"/>
                <a:gd name="T13" fmla="*/ 2147483646 h 40"/>
                <a:gd name="T14" fmla="*/ 2147483646 w 558"/>
                <a:gd name="T15" fmla="*/ 2147483646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58" h="40">
                  <a:moveTo>
                    <a:pt x="538" y="40"/>
                  </a:moveTo>
                  <a:lnTo>
                    <a:pt x="538" y="40"/>
                  </a:lnTo>
                  <a:lnTo>
                    <a:pt x="20" y="40"/>
                  </a:lnTo>
                  <a:cubicBezTo>
                    <a:pt x="9" y="40"/>
                    <a:pt x="0" y="31"/>
                    <a:pt x="0" y="20"/>
                  </a:cubicBezTo>
                  <a:cubicBezTo>
                    <a:pt x="0" y="9"/>
                    <a:pt x="9" y="0"/>
                    <a:pt x="20" y="0"/>
                  </a:cubicBezTo>
                  <a:lnTo>
                    <a:pt x="538" y="0"/>
                  </a:lnTo>
                  <a:cubicBezTo>
                    <a:pt x="549" y="0"/>
                    <a:pt x="558" y="9"/>
                    <a:pt x="558" y="20"/>
                  </a:cubicBezTo>
                  <a:cubicBezTo>
                    <a:pt x="558" y="31"/>
                    <a:pt x="549" y="40"/>
                    <a:pt x="538" y="4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46" name="Freeform 119"/>
            <p:cNvSpPr>
              <a:spLocks noEditPoints="1" noChangeArrowheads="1"/>
            </p:cNvSpPr>
            <p:nvPr/>
          </p:nvSpPr>
          <p:spPr bwMode="gray">
            <a:xfrm>
              <a:off x="3333750" y="4103688"/>
              <a:ext cx="249238" cy="180975"/>
            </a:xfrm>
            <a:custGeom>
              <a:avLst/>
              <a:gdLst>
                <a:gd name="T0" fmla="*/ 2147483646 w 594"/>
                <a:gd name="T1" fmla="*/ 2147483646 h 430"/>
                <a:gd name="T2" fmla="*/ 2147483646 w 594"/>
                <a:gd name="T3" fmla="*/ 2147483646 h 430"/>
                <a:gd name="T4" fmla="*/ 2147483646 w 594"/>
                <a:gd name="T5" fmla="*/ 2147483646 h 430"/>
                <a:gd name="T6" fmla="*/ 2147483646 w 594"/>
                <a:gd name="T7" fmla="*/ 2147483646 h 430"/>
                <a:gd name="T8" fmla="*/ 2147483646 w 594"/>
                <a:gd name="T9" fmla="*/ 2147483646 h 430"/>
                <a:gd name="T10" fmla="*/ 2147483646 w 594"/>
                <a:gd name="T11" fmla="*/ 2147483646 h 430"/>
                <a:gd name="T12" fmla="*/ 2147483646 w 594"/>
                <a:gd name="T13" fmla="*/ 2147483646 h 430"/>
                <a:gd name="T14" fmla="*/ 2147483646 w 594"/>
                <a:gd name="T15" fmla="*/ 2147483646 h 430"/>
                <a:gd name="T16" fmla="*/ 2147483646 w 594"/>
                <a:gd name="T17" fmla="*/ 2147483646 h 430"/>
                <a:gd name="T18" fmla="*/ 2147483646 w 594"/>
                <a:gd name="T19" fmla="*/ 2147483646 h 430"/>
                <a:gd name="T20" fmla="*/ 2147483646 w 594"/>
                <a:gd name="T21" fmla="*/ 2147483646 h 430"/>
                <a:gd name="T22" fmla="*/ 2147483646 w 594"/>
                <a:gd name="T23" fmla="*/ 2147483646 h 430"/>
                <a:gd name="T24" fmla="*/ 2147483646 w 594"/>
                <a:gd name="T25" fmla="*/ 2147483646 h 430"/>
                <a:gd name="T26" fmla="*/ 0 w 594"/>
                <a:gd name="T27" fmla="*/ 2147483646 h 430"/>
                <a:gd name="T28" fmla="*/ 0 w 594"/>
                <a:gd name="T29" fmla="*/ 2147483646 h 430"/>
                <a:gd name="T30" fmla="*/ 2147483646 w 594"/>
                <a:gd name="T31" fmla="*/ 0 h 430"/>
                <a:gd name="T32" fmla="*/ 2147483646 w 594"/>
                <a:gd name="T33" fmla="*/ 0 h 430"/>
                <a:gd name="T34" fmla="*/ 2147483646 w 594"/>
                <a:gd name="T35" fmla="*/ 2147483646 h 430"/>
                <a:gd name="T36" fmla="*/ 2147483646 w 594"/>
                <a:gd name="T37" fmla="*/ 2147483646 h 430"/>
                <a:gd name="T38" fmla="*/ 2147483646 w 594"/>
                <a:gd name="T39" fmla="*/ 2147483646 h 43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594" h="430">
                  <a:moveTo>
                    <a:pt x="87" y="40"/>
                  </a:moveTo>
                  <a:lnTo>
                    <a:pt x="87" y="40"/>
                  </a:lnTo>
                  <a:cubicBezTo>
                    <a:pt x="61" y="40"/>
                    <a:pt x="40" y="61"/>
                    <a:pt x="40" y="87"/>
                  </a:cubicBezTo>
                  <a:lnTo>
                    <a:pt x="40" y="343"/>
                  </a:lnTo>
                  <a:cubicBezTo>
                    <a:pt x="40" y="369"/>
                    <a:pt x="61" y="390"/>
                    <a:pt x="87" y="390"/>
                  </a:cubicBezTo>
                  <a:lnTo>
                    <a:pt x="508" y="390"/>
                  </a:lnTo>
                  <a:cubicBezTo>
                    <a:pt x="533" y="390"/>
                    <a:pt x="554" y="369"/>
                    <a:pt x="554" y="343"/>
                  </a:cubicBezTo>
                  <a:lnTo>
                    <a:pt x="554" y="87"/>
                  </a:lnTo>
                  <a:cubicBezTo>
                    <a:pt x="554" y="61"/>
                    <a:pt x="533" y="40"/>
                    <a:pt x="508" y="40"/>
                  </a:cubicBezTo>
                  <a:lnTo>
                    <a:pt x="87" y="40"/>
                  </a:lnTo>
                  <a:close/>
                  <a:moveTo>
                    <a:pt x="508" y="430"/>
                  </a:moveTo>
                  <a:lnTo>
                    <a:pt x="508" y="430"/>
                  </a:lnTo>
                  <a:lnTo>
                    <a:pt x="87" y="430"/>
                  </a:lnTo>
                  <a:cubicBezTo>
                    <a:pt x="39" y="430"/>
                    <a:pt x="0" y="391"/>
                    <a:pt x="0" y="343"/>
                  </a:cubicBezTo>
                  <a:lnTo>
                    <a:pt x="0" y="87"/>
                  </a:lnTo>
                  <a:cubicBezTo>
                    <a:pt x="0" y="39"/>
                    <a:pt x="39" y="0"/>
                    <a:pt x="87" y="0"/>
                  </a:cubicBezTo>
                  <a:lnTo>
                    <a:pt x="508" y="0"/>
                  </a:lnTo>
                  <a:cubicBezTo>
                    <a:pt x="555" y="0"/>
                    <a:pt x="594" y="39"/>
                    <a:pt x="594" y="87"/>
                  </a:cubicBezTo>
                  <a:lnTo>
                    <a:pt x="594" y="343"/>
                  </a:lnTo>
                  <a:cubicBezTo>
                    <a:pt x="594" y="391"/>
                    <a:pt x="555" y="430"/>
                    <a:pt x="508" y="43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47" name="Freeform 120"/>
            <p:cNvSpPr>
              <a:spLocks noChangeArrowheads="1"/>
            </p:cNvSpPr>
            <p:nvPr/>
          </p:nvSpPr>
          <p:spPr bwMode="gray">
            <a:xfrm>
              <a:off x="3424238" y="4360863"/>
              <a:ext cx="57150" cy="5873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70" y="139"/>
                  </a:moveTo>
                  <a:lnTo>
                    <a:pt x="70" y="139"/>
                  </a:lnTo>
                  <a:cubicBezTo>
                    <a:pt x="31" y="139"/>
                    <a:pt x="0" y="108"/>
                    <a:pt x="0" y="70"/>
                  </a:cubicBezTo>
                  <a:cubicBezTo>
                    <a:pt x="0" y="31"/>
                    <a:pt x="31" y="0"/>
                    <a:pt x="70" y="0"/>
                  </a:cubicBezTo>
                  <a:cubicBezTo>
                    <a:pt x="108" y="0"/>
                    <a:pt x="139" y="31"/>
                    <a:pt x="139" y="70"/>
                  </a:cubicBezTo>
                  <a:cubicBezTo>
                    <a:pt x="139" y="108"/>
                    <a:pt x="108" y="139"/>
                    <a:pt x="70"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48" name="Freeform 121"/>
            <p:cNvSpPr>
              <a:spLocks noChangeArrowheads="1"/>
            </p:cNvSpPr>
            <p:nvPr/>
          </p:nvSpPr>
          <p:spPr bwMode="gray">
            <a:xfrm>
              <a:off x="3513138" y="4360863"/>
              <a:ext cx="58738" cy="5873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70" y="139"/>
                  </a:moveTo>
                  <a:lnTo>
                    <a:pt x="70" y="139"/>
                  </a:lnTo>
                  <a:cubicBezTo>
                    <a:pt x="31" y="139"/>
                    <a:pt x="0" y="108"/>
                    <a:pt x="0" y="70"/>
                  </a:cubicBezTo>
                  <a:cubicBezTo>
                    <a:pt x="0" y="31"/>
                    <a:pt x="31" y="0"/>
                    <a:pt x="70" y="0"/>
                  </a:cubicBezTo>
                  <a:cubicBezTo>
                    <a:pt x="108" y="0"/>
                    <a:pt x="139" y="31"/>
                    <a:pt x="139" y="70"/>
                  </a:cubicBezTo>
                  <a:cubicBezTo>
                    <a:pt x="139" y="108"/>
                    <a:pt x="108" y="139"/>
                    <a:pt x="70"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49" name="Freeform 122"/>
            <p:cNvSpPr>
              <a:spLocks noChangeArrowheads="1"/>
            </p:cNvSpPr>
            <p:nvPr/>
          </p:nvSpPr>
          <p:spPr bwMode="gray">
            <a:xfrm>
              <a:off x="2978150" y="3884613"/>
              <a:ext cx="669925" cy="520700"/>
            </a:xfrm>
            <a:custGeom>
              <a:avLst/>
              <a:gdLst>
                <a:gd name="T0" fmla="*/ 2147483646 w 1597"/>
                <a:gd name="T1" fmla="*/ 2147483646 h 1238"/>
                <a:gd name="T2" fmla="*/ 2147483646 w 1597"/>
                <a:gd name="T3" fmla="*/ 2147483646 h 1238"/>
                <a:gd name="T4" fmla="*/ 2147483646 w 1597"/>
                <a:gd name="T5" fmla="*/ 2147483646 h 1238"/>
                <a:gd name="T6" fmla="*/ 2147483646 w 1597"/>
                <a:gd name="T7" fmla="*/ 2147483646 h 1238"/>
                <a:gd name="T8" fmla="*/ 2147483646 w 1597"/>
                <a:gd name="T9" fmla="*/ 2147483646 h 1238"/>
                <a:gd name="T10" fmla="*/ 2147483646 w 1597"/>
                <a:gd name="T11" fmla="*/ 2147483646 h 1238"/>
                <a:gd name="T12" fmla="*/ 2147483646 w 1597"/>
                <a:gd name="T13" fmla="*/ 2147483646 h 1238"/>
                <a:gd name="T14" fmla="*/ 2147483646 w 1597"/>
                <a:gd name="T15" fmla="*/ 2147483646 h 1238"/>
                <a:gd name="T16" fmla="*/ 2147483646 w 1597"/>
                <a:gd name="T17" fmla="*/ 2147483646 h 1238"/>
                <a:gd name="T18" fmla="*/ 2147483646 w 1597"/>
                <a:gd name="T19" fmla="*/ 2147483646 h 1238"/>
                <a:gd name="T20" fmla="*/ 2147483646 w 1597"/>
                <a:gd name="T21" fmla="*/ 2147483646 h 1238"/>
                <a:gd name="T22" fmla="*/ 2147483646 w 1597"/>
                <a:gd name="T23" fmla="*/ 2147483646 h 1238"/>
                <a:gd name="T24" fmla="*/ 2147483646 w 1597"/>
                <a:gd name="T25" fmla="*/ 2147483646 h 1238"/>
                <a:gd name="T26" fmla="*/ 2147483646 w 1597"/>
                <a:gd name="T27" fmla="*/ 2147483646 h 1238"/>
                <a:gd name="T28" fmla="*/ 2147483646 w 1597"/>
                <a:gd name="T29" fmla="*/ 2147483646 h 1238"/>
                <a:gd name="T30" fmla="*/ 2147483646 w 1597"/>
                <a:gd name="T31" fmla="*/ 2147483646 h 1238"/>
                <a:gd name="T32" fmla="*/ 2147483646 w 1597"/>
                <a:gd name="T33" fmla="*/ 2147483646 h 1238"/>
                <a:gd name="T34" fmla="*/ 0 w 1597"/>
                <a:gd name="T35" fmla="*/ 2147483646 h 1238"/>
                <a:gd name="T36" fmla="*/ 0 w 1597"/>
                <a:gd name="T37" fmla="*/ 2147483646 h 1238"/>
                <a:gd name="T38" fmla="*/ 2147483646 w 1597"/>
                <a:gd name="T39" fmla="*/ 0 h 1238"/>
                <a:gd name="T40" fmla="*/ 2147483646 w 1597"/>
                <a:gd name="T41" fmla="*/ 0 h 1238"/>
                <a:gd name="T42" fmla="*/ 2147483646 w 1597"/>
                <a:gd name="T43" fmla="*/ 2147483646 h 1238"/>
                <a:gd name="T44" fmla="*/ 2147483646 w 1597"/>
                <a:gd name="T45" fmla="*/ 2147483646 h 1238"/>
                <a:gd name="T46" fmla="*/ 2147483646 w 1597"/>
                <a:gd name="T47" fmla="*/ 2147483646 h 123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597" h="1238">
                  <a:moveTo>
                    <a:pt x="1484" y="1238"/>
                  </a:moveTo>
                  <a:lnTo>
                    <a:pt x="1484" y="1238"/>
                  </a:lnTo>
                  <a:lnTo>
                    <a:pt x="1341" y="1238"/>
                  </a:lnTo>
                  <a:cubicBezTo>
                    <a:pt x="1323" y="1238"/>
                    <a:pt x="1308" y="1223"/>
                    <a:pt x="1308" y="1205"/>
                  </a:cubicBezTo>
                  <a:cubicBezTo>
                    <a:pt x="1308" y="1186"/>
                    <a:pt x="1323" y="1171"/>
                    <a:pt x="1341" y="1171"/>
                  </a:cubicBezTo>
                  <a:lnTo>
                    <a:pt x="1484" y="1171"/>
                  </a:lnTo>
                  <a:cubicBezTo>
                    <a:pt x="1509" y="1171"/>
                    <a:pt x="1530" y="1150"/>
                    <a:pt x="1530" y="1125"/>
                  </a:cubicBezTo>
                  <a:lnTo>
                    <a:pt x="1530" y="113"/>
                  </a:lnTo>
                  <a:cubicBezTo>
                    <a:pt x="1530" y="88"/>
                    <a:pt x="1509" y="67"/>
                    <a:pt x="1484" y="67"/>
                  </a:cubicBezTo>
                  <a:lnTo>
                    <a:pt x="113" y="67"/>
                  </a:lnTo>
                  <a:cubicBezTo>
                    <a:pt x="88" y="67"/>
                    <a:pt x="67" y="88"/>
                    <a:pt x="67" y="113"/>
                  </a:cubicBezTo>
                  <a:lnTo>
                    <a:pt x="67" y="1125"/>
                  </a:lnTo>
                  <a:cubicBezTo>
                    <a:pt x="67" y="1150"/>
                    <a:pt x="88" y="1171"/>
                    <a:pt x="113" y="1171"/>
                  </a:cubicBezTo>
                  <a:lnTo>
                    <a:pt x="1132" y="1171"/>
                  </a:lnTo>
                  <a:cubicBezTo>
                    <a:pt x="1151" y="1171"/>
                    <a:pt x="1166" y="1186"/>
                    <a:pt x="1166" y="1205"/>
                  </a:cubicBezTo>
                  <a:cubicBezTo>
                    <a:pt x="1166" y="1223"/>
                    <a:pt x="1151" y="1238"/>
                    <a:pt x="1132" y="1238"/>
                  </a:cubicBezTo>
                  <a:lnTo>
                    <a:pt x="113" y="1238"/>
                  </a:lnTo>
                  <a:cubicBezTo>
                    <a:pt x="51" y="1238"/>
                    <a:pt x="0" y="1187"/>
                    <a:pt x="0" y="1125"/>
                  </a:cubicBezTo>
                  <a:lnTo>
                    <a:pt x="0" y="113"/>
                  </a:lnTo>
                  <a:cubicBezTo>
                    <a:pt x="0" y="51"/>
                    <a:pt x="51" y="0"/>
                    <a:pt x="113" y="0"/>
                  </a:cubicBezTo>
                  <a:lnTo>
                    <a:pt x="1484" y="0"/>
                  </a:lnTo>
                  <a:cubicBezTo>
                    <a:pt x="1546" y="0"/>
                    <a:pt x="1597" y="51"/>
                    <a:pt x="1597" y="113"/>
                  </a:cubicBezTo>
                  <a:lnTo>
                    <a:pt x="1597" y="1125"/>
                  </a:lnTo>
                  <a:cubicBezTo>
                    <a:pt x="1597" y="1187"/>
                    <a:pt x="1546" y="1238"/>
                    <a:pt x="1484" y="1238"/>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grpSp>
      <p:sp>
        <p:nvSpPr>
          <p:cNvPr id="50" name="文本框 49"/>
          <p:cNvSpPr txBox="1"/>
          <p:nvPr/>
        </p:nvSpPr>
        <p:spPr bwMode="gray">
          <a:xfrm>
            <a:off x="2701295" y="3276520"/>
            <a:ext cx="1370401" cy="461665"/>
          </a:xfrm>
          <a:prstGeom prst="rect">
            <a:avLst/>
          </a:prstGeom>
          <a:noFill/>
        </p:spPr>
        <p:txBody>
          <a:bodyPr wrap="square" rtlCol="0">
            <a:spAutoFit/>
          </a:bodyPr>
          <a:lstStyle/>
          <a:p>
            <a:pPr fontAlgn="ctr"/>
            <a:r>
              <a:rPr lang="en-US" sz="1200" dirty="0" smtClean="0">
                <a:latin typeface="Huawei Sans" panose="020C0503030203020204" pitchFamily="34" charset="0"/>
              </a:rPr>
              <a:t>Reduced network load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圆角矩形 50"/>
          <p:cNvSpPr/>
          <p:nvPr/>
        </p:nvSpPr>
        <p:spPr bwMode="gray">
          <a:xfrm>
            <a:off x="5458385" y="2696138"/>
            <a:ext cx="4759751" cy="1752317"/>
          </a:xfrm>
          <a:prstGeom prst="roundRect">
            <a:avLst>
              <a:gd name="adj" fmla="val 8073"/>
            </a:avLst>
          </a:prstGeom>
          <a:solidFill>
            <a:srgbClr val="ECF9FA"/>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52" name="文本框 51"/>
          <p:cNvSpPr txBox="1"/>
          <p:nvPr/>
        </p:nvSpPr>
        <p:spPr bwMode="gray">
          <a:xfrm>
            <a:off x="7109234" y="2802760"/>
            <a:ext cx="1370401" cy="307777"/>
          </a:xfrm>
          <a:prstGeom prst="rect">
            <a:avLst/>
          </a:prstGeom>
          <a:noFill/>
        </p:spPr>
        <p:txBody>
          <a:bodyPr wrap="square" rtlCol="0">
            <a:spAutoFit/>
          </a:bodyPr>
          <a:lstStyle/>
          <a:p>
            <a:pPr algn="ctr" fontAlgn="ctr"/>
            <a:r>
              <a:rPr lang="en-US" sz="1400" b="1" dirty="0" smtClean="0">
                <a:solidFill>
                  <a:srgbClr val="30B5C5"/>
                </a:solidFill>
                <a:latin typeface="Huawei Sans" panose="020C0503030203020204" pitchFamily="34" charset="0"/>
              </a:rPr>
              <a:t>New services</a:t>
            </a:r>
            <a:endParaRPr lang="en-US" sz="1400" b="1" dirty="0">
              <a:solidFill>
                <a:srgbClr val="30B5C5"/>
              </a:solidFill>
              <a:latin typeface="Huawei Sans" panose="020C0503030203020204" pitchFamily="34" charset="0"/>
            </a:endParaRPr>
          </a:p>
        </p:txBody>
      </p:sp>
      <p:grpSp>
        <p:nvGrpSpPr>
          <p:cNvPr id="53" name="组合 52"/>
          <p:cNvGrpSpPr/>
          <p:nvPr/>
        </p:nvGrpSpPr>
        <p:grpSpPr bwMode="gray">
          <a:xfrm>
            <a:off x="5673595" y="3334782"/>
            <a:ext cx="462458" cy="531870"/>
            <a:chOff x="3853" y="13803"/>
            <a:chExt cx="1066" cy="1226"/>
          </a:xfrm>
        </p:grpSpPr>
        <p:sp>
          <p:nvSpPr>
            <p:cNvPr id="54" name="任意多边形 53"/>
            <p:cNvSpPr/>
            <p:nvPr/>
          </p:nvSpPr>
          <p:spPr bwMode="gray">
            <a:xfrm>
              <a:off x="3853" y="13803"/>
              <a:ext cx="1067" cy="1227"/>
            </a:xfrm>
            <a:custGeom>
              <a:avLst/>
              <a:gdLst/>
              <a:ahLst/>
              <a:cxnLst/>
              <a:rect l="0" t="0" r="0" b="0"/>
              <a:pathLst>
                <a:path w="1885" h="2166">
                  <a:moveTo>
                    <a:pt x="1841" y="245"/>
                  </a:moveTo>
                  <a:lnTo>
                    <a:pt x="1560" y="245"/>
                  </a:lnTo>
                  <a:cubicBezTo>
                    <a:pt x="1543" y="245"/>
                    <a:pt x="1528" y="255"/>
                    <a:pt x="1521" y="270"/>
                  </a:cubicBezTo>
                  <a:lnTo>
                    <a:pt x="1496" y="325"/>
                  </a:lnTo>
                  <a:cubicBezTo>
                    <a:pt x="1339" y="129"/>
                    <a:pt x="1073" y="0"/>
                    <a:pt x="823" y="0"/>
                  </a:cubicBezTo>
                  <a:cubicBezTo>
                    <a:pt x="370" y="0"/>
                    <a:pt x="1" y="367"/>
                    <a:pt x="1" y="821"/>
                  </a:cubicBezTo>
                  <a:cubicBezTo>
                    <a:pt x="0" y="1064"/>
                    <a:pt x="108" y="1294"/>
                    <a:pt x="294" y="1450"/>
                  </a:cubicBezTo>
                  <a:lnTo>
                    <a:pt x="301" y="1456"/>
                  </a:lnTo>
                  <a:lnTo>
                    <a:pt x="301" y="1968"/>
                  </a:lnTo>
                  <a:lnTo>
                    <a:pt x="550" y="2023"/>
                  </a:lnTo>
                  <a:cubicBezTo>
                    <a:pt x="558" y="1999"/>
                    <a:pt x="567" y="1975"/>
                    <a:pt x="576" y="1952"/>
                  </a:cubicBezTo>
                  <a:lnTo>
                    <a:pt x="377" y="1908"/>
                  </a:lnTo>
                  <a:lnTo>
                    <a:pt x="377" y="1420"/>
                  </a:lnTo>
                  <a:lnTo>
                    <a:pt x="362" y="1409"/>
                  </a:lnTo>
                  <a:cubicBezTo>
                    <a:pt x="229" y="1304"/>
                    <a:pt x="134" y="1157"/>
                    <a:pt x="95" y="992"/>
                  </a:cubicBezTo>
                  <a:lnTo>
                    <a:pt x="90" y="970"/>
                  </a:lnTo>
                  <a:lnTo>
                    <a:pt x="944" y="970"/>
                  </a:lnTo>
                  <a:cubicBezTo>
                    <a:pt x="946" y="973"/>
                    <a:pt x="947" y="977"/>
                    <a:pt x="949" y="981"/>
                  </a:cubicBezTo>
                  <a:cubicBezTo>
                    <a:pt x="1009" y="1121"/>
                    <a:pt x="1141" y="1219"/>
                    <a:pt x="1292" y="1234"/>
                  </a:cubicBezTo>
                  <a:lnTo>
                    <a:pt x="1295" y="1235"/>
                  </a:lnTo>
                  <a:cubicBezTo>
                    <a:pt x="1299" y="1236"/>
                    <a:pt x="1302" y="1237"/>
                    <a:pt x="1306" y="1237"/>
                  </a:cubicBezTo>
                  <a:lnTo>
                    <a:pt x="1471" y="1237"/>
                  </a:lnTo>
                  <a:lnTo>
                    <a:pt x="1517" y="1390"/>
                  </a:lnTo>
                  <a:cubicBezTo>
                    <a:pt x="1519" y="1397"/>
                    <a:pt x="1522" y="1404"/>
                    <a:pt x="1526" y="1409"/>
                  </a:cubicBezTo>
                  <a:lnTo>
                    <a:pt x="1529" y="1413"/>
                  </a:lnTo>
                  <a:lnTo>
                    <a:pt x="1529" y="1421"/>
                  </a:lnTo>
                  <a:lnTo>
                    <a:pt x="1529" y="1606"/>
                  </a:lnTo>
                  <a:cubicBezTo>
                    <a:pt x="1529" y="1660"/>
                    <a:pt x="1486" y="1703"/>
                    <a:pt x="1432" y="1703"/>
                  </a:cubicBezTo>
                  <a:lnTo>
                    <a:pt x="1119" y="1703"/>
                  </a:lnTo>
                  <a:lnTo>
                    <a:pt x="1119" y="2072"/>
                  </a:lnTo>
                  <a:lnTo>
                    <a:pt x="933" y="2031"/>
                  </a:lnTo>
                  <a:cubicBezTo>
                    <a:pt x="927" y="2055"/>
                    <a:pt x="920" y="2079"/>
                    <a:pt x="915" y="2104"/>
                  </a:cubicBezTo>
                  <a:lnTo>
                    <a:pt x="1195" y="2165"/>
                  </a:lnTo>
                  <a:lnTo>
                    <a:pt x="1195" y="1779"/>
                  </a:lnTo>
                  <a:lnTo>
                    <a:pt x="1431" y="1779"/>
                  </a:lnTo>
                  <a:cubicBezTo>
                    <a:pt x="1527" y="1779"/>
                    <a:pt x="1605" y="1701"/>
                    <a:pt x="1605" y="1605"/>
                  </a:cubicBezTo>
                  <a:lnTo>
                    <a:pt x="1605" y="1423"/>
                  </a:lnTo>
                  <a:lnTo>
                    <a:pt x="1838" y="1423"/>
                  </a:lnTo>
                  <a:cubicBezTo>
                    <a:pt x="1849" y="1423"/>
                    <a:pt x="1860" y="1419"/>
                    <a:pt x="1869" y="1411"/>
                  </a:cubicBezTo>
                  <a:cubicBezTo>
                    <a:pt x="1877" y="1403"/>
                    <a:pt x="1881" y="1393"/>
                    <a:pt x="1881" y="1381"/>
                  </a:cubicBezTo>
                  <a:lnTo>
                    <a:pt x="1881" y="289"/>
                  </a:lnTo>
                  <a:cubicBezTo>
                    <a:pt x="1884" y="265"/>
                    <a:pt x="1864" y="245"/>
                    <a:pt x="1841" y="245"/>
                  </a:cubicBezTo>
                  <a:close/>
                  <a:moveTo>
                    <a:pt x="80" y="864"/>
                  </a:moveTo>
                  <a:cubicBezTo>
                    <a:pt x="79" y="850"/>
                    <a:pt x="78" y="835"/>
                    <a:pt x="78" y="820"/>
                  </a:cubicBezTo>
                  <a:lnTo>
                    <a:pt x="78" y="813"/>
                  </a:lnTo>
                  <a:cubicBezTo>
                    <a:pt x="78" y="796"/>
                    <a:pt x="80" y="779"/>
                    <a:pt x="81" y="762"/>
                  </a:cubicBezTo>
                  <a:lnTo>
                    <a:pt x="81" y="746"/>
                  </a:lnTo>
                  <a:lnTo>
                    <a:pt x="98" y="745"/>
                  </a:lnTo>
                  <a:lnTo>
                    <a:pt x="922" y="745"/>
                  </a:lnTo>
                  <a:lnTo>
                    <a:pt x="919" y="765"/>
                  </a:lnTo>
                  <a:cubicBezTo>
                    <a:pt x="916" y="795"/>
                    <a:pt x="916" y="826"/>
                    <a:pt x="918" y="855"/>
                  </a:cubicBezTo>
                  <a:lnTo>
                    <a:pt x="920" y="873"/>
                  </a:lnTo>
                  <a:cubicBezTo>
                    <a:pt x="921" y="878"/>
                    <a:pt x="921" y="882"/>
                    <a:pt x="922" y="887"/>
                  </a:cubicBezTo>
                  <a:cubicBezTo>
                    <a:pt x="922" y="889"/>
                    <a:pt x="923" y="891"/>
                    <a:pt x="923" y="892"/>
                  </a:cubicBezTo>
                  <a:lnTo>
                    <a:pt x="81" y="892"/>
                  </a:lnTo>
                  <a:lnTo>
                    <a:pt x="80" y="864"/>
                  </a:lnTo>
                  <a:close/>
                  <a:moveTo>
                    <a:pt x="948" y="658"/>
                  </a:moveTo>
                  <a:lnTo>
                    <a:pt x="943" y="669"/>
                  </a:lnTo>
                  <a:lnTo>
                    <a:pt x="93" y="669"/>
                  </a:lnTo>
                  <a:lnTo>
                    <a:pt x="98" y="647"/>
                  </a:lnTo>
                  <a:cubicBezTo>
                    <a:pt x="179" y="311"/>
                    <a:pt x="478" y="75"/>
                    <a:pt x="823" y="75"/>
                  </a:cubicBezTo>
                  <a:cubicBezTo>
                    <a:pt x="1053" y="75"/>
                    <a:pt x="1318" y="217"/>
                    <a:pt x="1460" y="399"/>
                  </a:cubicBezTo>
                  <a:lnTo>
                    <a:pt x="1306" y="399"/>
                  </a:lnTo>
                  <a:cubicBezTo>
                    <a:pt x="1302" y="399"/>
                    <a:pt x="1299" y="400"/>
                    <a:pt x="1295" y="401"/>
                  </a:cubicBezTo>
                  <a:lnTo>
                    <a:pt x="1292" y="402"/>
                  </a:lnTo>
                  <a:cubicBezTo>
                    <a:pt x="1140" y="415"/>
                    <a:pt x="1008" y="514"/>
                    <a:pt x="948" y="658"/>
                  </a:cubicBezTo>
                  <a:close/>
                  <a:moveTo>
                    <a:pt x="1798" y="1337"/>
                  </a:moveTo>
                  <a:lnTo>
                    <a:pt x="1593" y="1337"/>
                  </a:lnTo>
                  <a:lnTo>
                    <a:pt x="1545" y="1179"/>
                  </a:lnTo>
                  <a:cubicBezTo>
                    <a:pt x="1540" y="1160"/>
                    <a:pt x="1523" y="1148"/>
                    <a:pt x="1504" y="1148"/>
                  </a:cubicBezTo>
                  <a:lnTo>
                    <a:pt x="1315" y="1148"/>
                  </a:lnTo>
                  <a:cubicBezTo>
                    <a:pt x="1314" y="1148"/>
                    <a:pt x="1313" y="1148"/>
                    <a:pt x="1311" y="1147"/>
                  </a:cubicBezTo>
                  <a:cubicBezTo>
                    <a:pt x="1139" y="1135"/>
                    <a:pt x="1003" y="989"/>
                    <a:pt x="1003" y="816"/>
                  </a:cubicBezTo>
                  <a:cubicBezTo>
                    <a:pt x="1003" y="643"/>
                    <a:pt x="1138" y="497"/>
                    <a:pt x="1311" y="485"/>
                  </a:cubicBezTo>
                  <a:cubicBezTo>
                    <a:pt x="1312" y="485"/>
                    <a:pt x="1314" y="485"/>
                    <a:pt x="1315" y="484"/>
                  </a:cubicBezTo>
                  <a:lnTo>
                    <a:pt x="1318" y="484"/>
                  </a:lnTo>
                  <a:lnTo>
                    <a:pt x="1489" y="484"/>
                  </a:lnTo>
                  <a:cubicBezTo>
                    <a:pt x="1506" y="484"/>
                    <a:pt x="1521" y="474"/>
                    <a:pt x="1528" y="459"/>
                  </a:cubicBezTo>
                  <a:lnTo>
                    <a:pt x="1588" y="331"/>
                  </a:lnTo>
                  <a:lnTo>
                    <a:pt x="1798" y="331"/>
                  </a:lnTo>
                  <a:lnTo>
                    <a:pt x="1798" y="1337"/>
                  </a:lnTo>
                  <a:close/>
                </a:path>
              </a:pathLst>
            </a:custGeom>
            <a:solidFill>
              <a:srgbClr val="595757"/>
            </a:solidFill>
            <a:ln w="9525">
              <a:noFill/>
            </a:ln>
          </p:spPr>
          <p:txBody>
            <a:bodyPr wrap="square"/>
            <a:lstStyle/>
            <a:p>
              <a:pPr fontAlgn="ctr"/>
              <a:endParaRPr lang="en-US" altLang="zh-CN" dirty="0">
                <a:latin typeface="Huawei Sans" panose="020C0503030203020204" pitchFamily="34" charset="0"/>
              </a:endParaRPr>
            </a:p>
          </p:txBody>
        </p:sp>
        <p:sp>
          <p:nvSpPr>
            <p:cNvPr id="55" name="任意多边形 54"/>
            <p:cNvSpPr/>
            <p:nvPr/>
          </p:nvSpPr>
          <p:spPr bwMode="gray">
            <a:xfrm>
              <a:off x="4108" y="14870"/>
              <a:ext cx="110" cy="110"/>
            </a:xfrm>
            <a:custGeom>
              <a:avLst/>
              <a:gdLst/>
              <a:ahLst/>
              <a:cxnLst/>
              <a:rect l="0" t="0" r="0" b="0"/>
              <a:pathLst>
                <a:path w="193" h="194">
                  <a:moveTo>
                    <a:pt x="116" y="4"/>
                  </a:moveTo>
                  <a:cubicBezTo>
                    <a:pt x="133" y="7"/>
                    <a:pt x="147" y="14"/>
                    <a:pt x="160" y="26"/>
                  </a:cubicBezTo>
                  <a:cubicBezTo>
                    <a:pt x="173" y="38"/>
                    <a:pt x="180" y="51"/>
                    <a:pt x="186" y="67"/>
                  </a:cubicBezTo>
                  <a:cubicBezTo>
                    <a:pt x="191" y="84"/>
                    <a:pt x="192" y="99"/>
                    <a:pt x="189" y="116"/>
                  </a:cubicBezTo>
                  <a:cubicBezTo>
                    <a:pt x="185" y="133"/>
                    <a:pt x="177" y="147"/>
                    <a:pt x="166" y="160"/>
                  </a:cubicBezTo>
                  <a:cubicBezTo>
                    <a:pt x="154" y="173"/>
                    <a:pt x="142" y="181"/>
                    <a:pt x="125" y="187"/>
                  </a:cubicBezTo>
                  <a:cubicBezTo>
                    <a:pt x="108" y="192"/>
                    <a:pt x="93" y="193"/>
                    <a:pt x="76" y="189"/>
                  </a:cubicBezTo>
                  <a:cubicBezTo>
                    <a:pt x="59" y="185"/>
                    <a:pt x="45" y="179"/>
                    <a:pt x="32" y="167"/>
                  </a:cubicBezTo>
                  <a:cubicBezTo>
                    <a:pt x="19" y="156"/>
                    <a:pt x="11" y="142"/>
                    <a:pt x="6" y="125"/>
                  </a:cubicBezTo>
                  <a:cubicBezTo>
                    <a:pt x="0" y="109"/>
                    <a:pt x="0" y="93"/>
                    <a:pt x="3" y="76"/>
                  </a:cubicBezTo>
                  <a:cubicBezTo>
                    <a:pt x="7" y="59"/>
                    <a:pt x="14" y="46"/>
                    <a:pt x="26" y="33"/>
                  </a:cubicBezTo>
                  <a:cubicBezTo>
                    <a:pt x="37" y="20"/>
                    <a:pt x="50" y="11"/>
                    <a:pt x="67" y="6"/>
                  </a:cubicBezTo>
                  <a:cubicBezTo>
                    <a:pt x="84" y="1"/>
                    <a:pt x="99" y="0"/>
                    <a:pt x="116" y="4"/>
                  </a:cubicBezTo>
                </a:path>
              </a:pathLst>
            </a:custGeom>
            <a:solidFill>
              <a:srgbClr val="595757"/>
            </a:solidFill>
            <a:ln w="9525">
              <a:noFill/>
            </a:ln>
          </p:spPr>
          <p:txBody>
            <a:bodyPr wrap="square"/>
            <a:lstStyle/>
            <a:p>
              <a:pPr fontAlgn="ctr"/>
              <a:endParaRPr lang="en-US" altLang="zh-CN" dirty="0">
                <a:latin typeface="Huawei Sans" panose="020C0503030203020204" pitchFamily="34" charset="0"/>
              </a:endParaRPr>
            </a:p>
          </p:txBody>
        </p:sp>
        <p:sp>
          <p:nvSpPr>
            <p:cNvPr id="56" name="任意多边形 55"/>
            <p:cNvSpPr/>
            <p:nvPr/>
          </p:nvSpPr>
          <p:spPr bwMode="gray">
            <a:xfrm>
              <a:off x="4325" y="14918"/>
              <a:ext cx="110" cy="110"/>
            </a:xfrm>
            <a:custGeom>
              <a:avLst/>
              <a:gdLst/>
              <a:ahLst/>
              <a:cxnLst/>
              <a:rect l="0" t="0" r="0" b="0"/>
              <a:pathLst>
                <a:path w="193" h="194">
                  <a:moveTo>
                    <a:pt x="116" y="4"/>
                  </a:moveTo>
                  <a:cubicBezTo>
                    <a:pt x="133" y="8"/>
                    <a:pt x="147" y="15"/>
                    <a:pt x="160" y="26"/>
                  </a:cubicBezTo>
                  <a:cubicBezTo>
                    <a:pt x="173" y="38"/>
                    <a:pt x="180" y="52"/>
                    <a:pt x="186" y="68"/>
                  </a:cubicBezTo>
                  <a:cubicBezTo>
                    <a:pt x="191" y="85"/>
                    <a:pt x="192" y="100"/>
                    <a:pt x="189" y="117"/>
                  </a:cubicBezTo>
                  <a:cubicBezTo>
                    <a:pt x="185" y="134"/>
                    <a:pt x="178" y="148"/>
                    <a:pt x="166" y="160"/>
                  </a:cubicBezTo>
                  <a:cubicBezTo>
                    <a:pt x="154" y="173"/>
                    <a:pt x="142" y="182"/>
                    <a:pt x="125" y="187"/>
                  </a:cubicBezTo>
                  <a:cubicBezTo>
                    <a:pt x="108" y="192"/>
                    <a:pt x="93" y="193"/>
                    <a:pt x="76" y="189"/>
                  </a:cubicBezTo>
                  <a:cubicBezTo>
                    <a:pt x="59" y="186"/>
                    <a:pt x="45" y="179"/>
                    <a:pt x="32" y="167"/>
                  </a:cubicBezTo>
                  <a:cubicBezTo>
                    <a:pt x="19" y="155"/>
                    <a:pt x="11" y="142"/>
                    <a:pt x="6" y="126"/>
                  </a:cubicBezTo>
                  <a:cubicBezTo>
                    <a:pt x="0" y="109"/>
                    <a:pt x="0" y="94"/>
                    <a:pt x="3" y="77"/>
                  </a:cubicBezTo>
                  <a:cubicBezTo>
                    <a:pt x="7" y="60"/>
                    <a:pt x="14" y="46"/>
                    <a:pt x="26" y="33"/>
                  </a:cubicBezTo>
                  <a:cubicBezTo>
                    <a:pt x="37" y="20"/>
                    <a:pt x="50" y="12"/>
                    <a:pt x="67" y="6"/>
                  </a:cubicBezTo>
                  <a:cubicBezTo>
                    <a:pt x="84" y="1"/>
                    <a:pt x="99" y="0"/>
                    <a:pt x="116" y="4"/>
                  </a:cubicBezTo>
                </a:path>
              </a:pathLst>
            </a:custGeom>
            <a:solidFill>
              <a:srgbClr val="595757"/>
            </a:solidFill>
            <a:ln w="9525">
              <a:noFill/>
            </a:ln>
          </p:spPr>
          <p:txBody>
            <a:bodyPr wrap="square"/>
            <a:lstStyle/>
            <a:p>
              <a:pPr fontAlgn="ctr"/>
              <a:endParaRPr lang="en-US" altLang="zh-CN" dirty="0">
                <a:latin typeface="Huawei Sans" panose="020C0503030203020204" pitchFamily="34" charset="0"/>
              </a:endParaRPr>
            </a:p>
          </p:txBody>
        </p:sp>
        <p:sp>
          <p:nvSpPr>
            <p:cNvPr id="57" name="任意多边形 56"/>
            <p:cNvSpPr/>
            <p:nvPr/>
          </p:nvSpPr>
          <p:spPr bwMode="gray">
            <a:xfrm>
              <a:off x="4560" y="14200"/>
              <a:ext cx="95" cy="155"/>
            </a:xfrm>
            <a:custGeom>
              <a:avLst/>
              <a:gdLst/>
              <a:ahLst/>
              <a:cxnLst/>
              <a:rect l="0" t="0" r="0" b="0"/>
              <a:pathLst>
                <a:path w="169" h="274">
                  <a:moveTo>
                    <a:pt x="168" y="183"/>
                  </a:moveTo>
                  <a:cubicBezTo>
                    <a:pt x="168" y="197"/>
                    <a:pt x="165" y="210"/>
                    <a:pt x="160" y="221"/>
                  </a:cubicBezTo>
                  <a:cubicBezTo>
                    <a:pt x="156" y="233"/>
                    <a:pt x="149" y="242"/>
                    <a:pt x="140" y="249"/>
                  </a:cubicBezTo>
                  <a:cubicBezTo>
                    <a:pt x="132" y="257"/>
                    <a:pt x="120" y="263"/>
                    <a:pt x="108" y="267"/>
                  </a:cubicBezTo>
                  <a:cubicBezTo>
                    <a:pt x="96" y="271"/>
                    <a:pt x="83" y="273"/>
                    <a:pt x="68" y="273"/>
                  </a:cubicBezTo>
                  <a:cubicBezTo>
                    <a:pt x="60" y="273"/>
                    <a:pt x="53" y="272"/>
                    <a:pt x="45" y="271"/>
                  </a:cubicBezTo>
                  <a:cubicBezTo>
                    <a:pt x="38" y="270"/>
                    <a:pt x="31" y="268"/>
                    <a:pt x="26" y="266"/>
                  </a:cubicBezTo>
                  <a:cubicBezTo>
                    <a:pt x="20" y="264"/>
                    <a:pt x="15" y="262"/>
                    <a:pt x="12" y="261"/>
                  </a:cubicBezTo>
                  <a:cubicBezTo>
                    <a:pt x="8" y="260"/>
                    <a:pt x="6" y="259"/>
                    <a:pt x="4" y="258"/>
                  </a:cubicBezTo>
                  <a:cubicBezTo>
                    <a:pt x="3" y="257"/>
                    <a:pt x="2" y="256"/>
                    <a:pt x="2" y="255"/>
                  </a:cubicBezTo>
                  <a:cubicBezTo>
                    <a:pt x="2" y="254"/>
                    <a:pt x="1" y="253"/>
                    <a:pt x="1" y="252"/>
                  </a:cubicBezTo>
                  <a:cubicBezTo>
                    <a:pt x="1" y="251"/>
                    <a:pt x="0" y="249"/>
                    <a:pt x="0" y="247"/>
                  </a:cubicBezTo>
                  <a:cubicBezTo>
                    <a:pt x="0" y="246"/>
                    <a:pt x="0" y="244"/>
                    <a:pt x="0" y="241"/>
                  </a:cubicBezTo>
                  <a:cubicBezTo>
                    <a:pt x="0" y="238"/>
                    <a:pt x="0" y="236"/>
                    <a:pt x="0" y="234"/>
                  </a:cubicBezTo>
                  <a:cubicBezTo>
                    <a:pt x="0" y="233"/>
                    <a:pt x="1" y="231"/>
                    <a:pt x="1" y="230"/>
                  </a:cubicBezTo>
                  <a:cubicBezTo>
                    <a:pt x="2" y="229"/>
                    <a:pt x="2" y="228"/>
                    <a:pt x="3" y="227"/>
                  </a:cubicBezTo>
                  <a:cubicBezTo>
                    <a:pt x="4" y="226"/>
                    <a:pt x="5" y="226"/>
                    <a:pt x="6" y="226"/>
                  </a:cubicBezTo>
                  <a:cubicBezTo>
                    <a:pt x="7" y="226"/>
                    <a:pt x="10" y="227"/>
                    <a:pt x="13" y="229"/>
                  </a:cubicBezTo>
                  <a:cubicBezTo>
                    <a:pt x="15" y="231"/>
                    <a:pt x="19" y="233"/>
                    <a:pt x="24" y="234"/>
                  </a:cubicBezTo>
                  <a:cubicBezTo>
                    <a:pt x="28" y="236"/>
                    <a:pt x="35" y="238"/>
                    <a:pt x="41" y="240"/>
                  </a:cubicBezTo>
                  <a:cubicBezTo>
                    <a:pt x="49" y="242"/>
                    <a:pt x="56" y="243"/>
                    <a:pt x="66" y="243"/>
                  </a:cubicBezTo>
                  <a:cubicBezTo>
                    <a:pt x="75" y="243"/>
                    <a:pt x="84" y="242"/>
                    <a:pt x="92" y="239"/>
                  </a:cubicBezTo>
                  <a:cubicBezTo>
                    <a:pt x="99" y="237"/>
                    <a:pt x="105" y="234"/>
                    <a:pt x="111" y="229"/>
                  </a:cubicBezTo>
                  <a:cubicBezTo>
                    <a:pt x="116" y="224"/>
                    <a:pt x="121" y="219"/>
                    <a:pt x="124" y="211"/>
                  </a:cubicBezTo>
                  <a:cubicBezTo>
                    <a:pt x="127" y="204"/>
                    <a:pt x="129" y="195"/>
                    <a:pt x="129" y="185"/>
                  </a:cubicBezTo>
                  <a:cubicBezTo>
                    <a:pt x="129" y="177"/>
                    <a:pt x="128" y="170"/>
                    <a:pt x="125" y="163"/>
                  </a:cubicBezTo>
                  <a:cubicBezTo>
                    <a:pt x="122" y="157"/>
                    <a:pt x="119" y="151"/>
                    <a:pt x="113" y="146"/>
                  </a:cubicBezTo>
                  <a:cubicBezTo>
                    <a:pt x="107" y="141"/>
                    <a:pt x="101" y="139"/>
                    <a:pt x="92" y="137"/>
                  </a:cubicBezTo>
                  <a:cubicBezTo>
                    <a:pt x="83" y="135"/>
                    <a:pt x="73" y="134"/>
                    <a:pt x="61" y="134"/>
                  </a:cubicBezTo>
                  <a:cubicBezTo>
                    <a:pt x="53" y="134"/>
                    <a:pt x="45" y="134"/>
                    <a:pt x="40" y="135"/>
                  </a:cubicBezTo>
                  <a:cubicBezTo>
                    <a:pt x="34" y="136"/>
                    <a:pt x="28" y="136"/>
                    <a:pt x="23" y="136"/>
                  </a:cubicBezTo>
                  <a:cubicBezTo>
                    <a:pt x="19" y="136"/>
                    <a:pt x="16" y="135"/>
                    <a:pt x="14" y="133"/>
                  </a:cubicBezTo>
                  <a:cubicBezTo>
                    <a:pt x="13" y="131"/>
                    <a:pt x="12" y="128"/>
                    <a:pt x="12" y="123"/>
                  </a:cubicBezTo>
                  <a:lnTo>
                    <a:pt x="12" y="14"/>
                  </a:lnTo>
                  <a:cubicBezTo>
                    <a:pt x="12" y="9"/>
                    <a:pt x="13" y="6"/>
                    <a:pt x="14" y="4"/>
                  </a:cubicBezTo>
                  <a:cubicBezTo>
                    <a:pt x="16" y="2"/>
                    <a:pt x="20" y="0"/>
                    <a:pt x="24" y="0"/>
                  </a:cubicBezTo>
                  <a:lnTo>
                    <a:pt x="141" y="0"/>
                  </a:lnTo>
                  <a:cubicBezTo>
                    <a:pt x="142" y="0"/>
                    <a:pt x="143" y="0"/>
                    <a:pt x="144" y="1"/>
                  </a:cubicBezTo>
                  <a:cubicBezTo>
                    <a:pt x="145" y="2"/>
                    <a:pt x="146" y="3"/>
                    <a:pt x="146" y="4"/>
                  </a:cubicBezTo>
                  <a:cubicBezTo>
                    <a:pt x="147" y="5"/>
                    <a:pt x="147" y="7"/>
                    <a:pt x="148" y="9"/>
                  </a:cubicBezTo>
                  <a:cubicBezTo>
                    <a:pt x="148" y="10"/>
                    <a:pt x="149" y="13"/>
                    <a:pt x="149" y="15"/>
                  </a:cubicBezTo>
                  <a:cubicBezTo>
                    <a:pt x="149" y="20"/>
                    <a:pt x="148" y="23"/>
                    <a:pt x="147" y="26"/>
                  </a:cubicBezTo>
                  <a:cubicBezTo>
                    <a:pt x="146" y="29"/>
                    <a:pt x="145" y="30"/>
                    <a:pt x="142" y="30"/>
                  </a:cubicBezTo>
                  <a:lnTo>
                    <a:pt x="47" y="30"/>
                  </a:lnTo>
                  <a:lnTo>
                    <a:pt x="47" y="105"/>
                  </a:lnTo>
                  <a:cubicBezTo>
                    <a:pt x="52" y="104"/>
                    <a:pt x="56" y="104"/>
                    <a:pt x="61" y="104"/>
                  </a:cubicBezTo>
                  <a:cubicBezTo>
                    <a:pt x="66" y="104"/>
                    <a:pt x="71" y="104"/>
                    <a:pt x="78" y="104"/>
                  </a:cubicBezTo>
                  <a:cubicBezTo>
                    <a:pt x="93" y="104"/>
                    <a:pt x="105" y="106"/>
                    <a:pt x="116" y="110"/>
                  </a:cubicBezTo>
                  <a:cubicBezTo>
                    <a:pt x="127" y="114"/>
                    <a:pt x="136" y="118"/>
                    <a:pt x="143" y="126"/>
                  </a:cubicBezTo>
                  <a:cubicBezTo>
                    <a:pt x="150" y="132"/>
                    <a:pt x="156" y="141"/>
                    <a:pt x="159" y="150"/>
                  </a:cubicBezTo>
                  <a:cubicBezTo>
                    <a:pt x="166" y="161"/>
                    <a:pt x="168" y="171"/>
                    <a:pt x="168" y="183"/>
                  </a:cubicBezTo>
                </a:path>
              </a:pathLst>
            </a:custGeom>
            <a:solidFill>
              <a:srgbClr val="595757"/>
            </a:solidFill>
            <a:ln w="9525">
              <a:noFill/>
            </a:ln>
          </p:spPr>
          <p:txBody>
            <a:bodyPr wrap="square"/>
            <a:lstStyle/>
            <a:p>
              <a:pPr fontAlgn="ctr"/>
              <a:endParaRPr lang="en-US" altLang="zh-CN" dirty="0">
                <a:latin typeface="Huawei Sans" panose="020C0503030203020204" pitchFamily="34" charset="0"/>
              </a:endParaRPr>
            </a:p>
          </p:txBody>
        </p:sp>
        <p:sp>
          <p:nvSpPr>
            <p:cNvPr id="58" name="任意多边形 57"/>
            <p:cNvSpPr/>
            <p:nvPr/>
          </p:nvSpPr>
          <p:spPr bwMode="gray">
            <a:xfrm>
              <a:off x="4680" y="14198"/>
              <a:ext cx="123" cy="157"/>
            </a:xfrm>
            <a:custGeom>
              <a:avLst/>
              <a:gdLst/>
              <a:ahLst/>
              <a:cxnLst/>
              <a:rect l="0" t="0" r="0" b="0"/>
              <a:pathLst>
                <a:path w="215" h="277">
                  <a:moveTo>
                    <a:pt x="214" y="40"/>
                  </a:moveTo>
                  <a:cubicBezTo>
                    <a:pt x="214" y="43"/>
                    <a:pt x="214" y="45"/>
                    <a:pt x="214" y="47"/>
                  </a:cubicBezTo>
                  <a:cubicBezTo>
                    <a:pt x="214" y="49"/>
                    <a:pt x="213" y="51"/>
                    <a:pt x="213" y="51"/>
                  </a:cubicBezTo>
                  <a:cubicBezTo>
                    <a:pt x="212" y="52"/>
                    <a:pt x="212" y="53"/>
                    <a:pt x="212" y="54"/>
                  </a:cubicBezTo>
                  <a:cubicBezTo>
                    <a:pt x="211" y="56"/>
                    <a:pt x="210" y="55"/>
                    <a:pt x="209" y="55"/>
                  </a:cubicBezTo>
                  <a:cubicBezTo>
                    <a:pt x="207" y="55"/>
                    <a:pt x="204" y="54"/>
                    <a:pt x="200" y="51"/>
                  </a:cubicBezTo>
                  <a:cubicBezTo>
                    <a:pt x="197" y="49"/>
                    <a:pt x="191" y="46"/>
                    <a:pt x="186" y="43"/>
                  </a:cubicBezTo>
                  <a:cubicBezTo>
                    <a:pt x="179" y="40"/>
                    <a:pt x="172" y="37"/>
                    <a:pt x="162" y="35"/>
                  </a:cubicBezTo>
                  <a:cubicBezTo>
                    <a:pt x="153" y="32"/>
                    <a:pt x="143" y="31"/>
                    <a:pt x="131" y="31"/>
                  </a:cubicBezTo>
                  <a:cubicBezTo>
                    <a:pt x="116" y="31"/>
                    <a:pt x="103" y="34"/>
                    <a:pt x="92" y="39"/>
                  </a:cubicBezTo>
                  <a:cubicBezTo>
                    <a:pt x="80" y="45"/>
                    <a:pt x="70" y="52"/>
                    <a:pt x="62" y="62"/>
                  </a:cubicBezTo>
                  <a:cubicBezTo>
                    <a:pt x="53" y="71"/>
                    <a:pt x="48" y="82"/>
                    <a:pt x="43" y="96"/>
                  </a:cubicBezTo>
                  <a:cubicBezTo>
                    <a:pt x="39" y="109"/>
                    <a:pt x="37" y="123"/>
                    <a:pt x="37" y="139"/>
                  </a:cubicBezTo>
                  <a:cubicBezTo>
                    <a:pt x="37" y="156"/>
                    <a:pt x="39" y="171"/>
                    <a:pt x="44" y="184"/>
                  </a:cubicBezTo>
                  <a:cubicBezTo>
                    <a:pt x="49" y="197"/>
                    <a:pt x="55" y="209"/>
                    <a:pt x="64" y="218"/>
                  </a:cubicBezTo>
                  <a:cubicBezTo>
                    <a:pt x="72" y="227"/>
                    <a:pt x="81" y="234"/>
                    <a:pt x="93" y="238"/>
                  </a:cubicBezTo>
                  <a:cubicBezTo>
                    <a:pt x="104" y="243"/>
                    <a:pt x="118" y="246"/>
                    <a:pt x="132" y="246"/>
                  </a:cubicBezTo>
                  <a:cubicBezTo>
                    <a:pt x="140" y="246"/>
                    <a:pt x="148" y="245"/>
                    <a:pt x="157" y="243"/>
                  </a:cubicBezTo>
                  <a:cubicBezTo>
                    <a:pt x="165" y="241"/>
                    <a:pt x="173" y="238"/>
                    <a:pt x="180" y="234"/>
                  </a:cubicBezTo>
                  <a:lnTo>
                    <a:pt x="180" y="156"/>
                  </a:lnTo>
                  <a:lnTo>
                    <a:pt x="119" y="156"/>
                  </a:lnTo>
                  <a:cubicBezTo>
                    <a:pt x="117" y="156"/>
                    <a:pt x="115" y="155"/>
                    <a:pt x="113" y="152"/>
                  </a:cubicBezTo>
                  <a:cubicBezTo>
                    <a:pt x="112" y="149"/>
                    <a:pt x="111" y="146"/>
                    <a:pt x="111" y="141"/>
                  </a:cubicBezTo>
                  <a:cubicBezTo>
                    <a:pt x="111" y="138"/>
                    <a:pt x="111" y="136"/>
                    <a:pt x="111" y="134"/>
                  </a:cubicBezTo>
                  <a:cubicBezTo>
                    <a:pt x="111" y="132"/>
                    <a:pt x="112" y="131"/>
                    <a:pt x="112" y="130"/>
                  </a:cubicBezTo>
                  <a:cubicBezTo>
                    <a:pt x="113" y="129"/>
                    <a:pt x="113" y="128"/>
                    <a:pt x="114" y="127"/>
                  </a:cubicBezTo>
                  <a:cubicBezTo>
                    <a:pt x="115" y="126"/>
                    <a:pt x="116" y="126"/>
                    <a:pt x="117" y="126"/>
                  </a:cubicBezTo>
                  <a:lnTo>
                    <a:pt x="201" y="126"/>
                  </a:lnTo>
                  <a:cubicBezTo>
                    <a:pt x="203" y="126"/>
                    <a:pt x="204" y="126"/>
                    <a:pt x="206" y="127"/>
                  </a:cubicBezTo>
                  <a:cubicBezTo>
                    <a:pt x="208" y="128"/>
                    <a:pt x="209" y="129"/>
                    <a:pt x="210" y="130"/>
                  </a:cubicBezTo>
                  <a:cubicBezTo>
                    <a:pt x="211" y="131"/>
                    <a:pt x="212" y="132"/>
                    <a:pt x="212" y="134"/>
                  </a:cubicBezTo>
                  <a:cubicBezTo>
                    <a:pt x="213" y="136"/>
                    <a:pt x="213" y="138"/>
                    <a:pt x="213" y="141"/>
                  </a:cubicBezTo>
                  <a:lnTo>
                    <a:pt x="213" y="243"/>
                  </a:lnTo>
                  <a:cubicBezTo>
                    <a:pt x="213" y="247"/>
                    <a:pt x="212" y="250"/>
                    <a:pt x="212" y="252"/>
                  </a:cubicBezTo>
                  <a:cubicBezTo>
                    <a:pt x="211" y="255"/>
                    <a:pt x="208" y="257"/>
                    <a:pt x="204" y="259"/>
                  </a:cubicBezTo>
                  <a:cubicBezTo>
                    <a:pt x="200" y="261"/>
                    <a:pt x="195" y="263"/>
                    <a:pt x="189" y="265"/>
                  </a:cubicBezTo>
                  <a:cubicBezTo>
                    <a:pt x="183" y="268"/>
                    <a:pt x="176" y="270"/>
                    <a:pt x="170" y="271"/>
                  </a:cubicBezTo>
                  <a:cubicBezTo>
                    <a:pt x="163" y="273"/>
                    <a:pt x="157" y="274"/>
                    <a:pt x="149" y="275"/>
                  </a:cubicBezTo>
                  <a:cubicBezTo>
                    <a:pt x="143" y="276"/>
                    <a:pt x="135" y="276"/>
                    <a:pt x="129" y="276"/>
                  </a:cubicBezTo>
                  <a:cubicBezTo>
                    <a:pt x="108" y="276"/>
                    <a:pt x="90" y="273"/>
                    <a:pt x="74" y="266"/>
                  </a:cubicBezTo>
                  <a:cubicBezTo>
                    <a:pt x="58" y="260"/>
                    <a:pt x="44" y="250"/>
                    <a:pt x="33" y="238"/>
                  </a:cubicBezTo>
                  <a:cubicBezTo>
                    <a:pt x="22" y="226"/>
                    <a:pt x="13" y="213"/>
                    <a:pt x="8" y="196"/>
                  </a:cubicBezTo>
                  <a:cubicBezTo>
                    <a:pt x="2" y="180"/>
                    <a:pt x="0" y="160"/>
                    <a:pt x="0" y="140"/>
                  </a:cubicBezTo>
                  <a:cubicBezTo>
                    <a:pt x="0" y="118"/>
                    <a:pt x="2" y="99"/>
                    <a:pt x="9" y="82"/>
                  </a:cubicBezTo>
                  <a:cubicBezTo>
                    <a:pt x="15" y="65"/>
                    <a:pt x="24" y="51"/>
                    <a:pt x="36" y="38"/>
                  </a:cubicBezTo>
                  <a:cubicBezTo>
                    <a:pt x="47" y="26"/>
                    <a:pt x="61" y="17"/>
                    <a:pt x="78" y="11"/>
                  </a:cubicBezTo>
                  <a:cubicBezTo>
                    <a:pt x="93" y="4"/>
                    <a:pt x="112" y="0"/>
                    <a:pt x="132" y="0"/>
                  </a:cubicBezTo>
                  <a:cubicBezTo>
                    <a:pt x="142" y="0"/>
                    <a:pt x="150" y="1"/>
                    <a:pt x="160" y="3"/>
                  </a:cubicBezTo>
                  <a:cubicBezTo>
                    <a:pt x="169" y="5"/>
                    <a:pt x="177" y="8"/>
                    <a:pt x="184" y="10"/>
                  </a:cubicBezTo>
                  <a:cubicBezTo>
                    <a:pt x="190" y="13"/>
                    <a:pt x="196" y="14"/>
                    <a:pt x="201" y="17"/>
                  </a:cubicBezTo>
                  <a:cubicBezTo>
                    <a:pt x="205" y="20"/>
                    <a:pt x="210" y="23"/>
                    <a:pt x="211" y="24"/>
                  </a:cubicBezTo>
                  <a:cubicBezTo>
                    <a:pt x="212" y="25"/>
                    <a:pt x="213" y="27"/>
                    <a:pt x="214" y="30"/>
                  </a:cubicBezTo>
                  <a:cubicBezTo>
                    <a:pt x="214" y="33"/>
                    <a:pt x="214" y="36"/>
                    <a:pt x="214" y="40"/>
                  </a:cubicBezTo>
                </a:path>
              </a:pathLst>
            </a:custGeom>
            <a:solidFill>
              <a:srgbClr val="595757"/>
            </a:solidFill>
            <a:ln w="9525">
              <a:noFill/>
            </a:ln>
          </p:spPr>
          <p:txBody>
            <a:bodyPr wrap="square"/>
            <a:lstStyle/>
            <a:p>
              <a:pPr fontAlgn="ctr"/>
              <a:endParaRPr lang="en-US" altLang="zh-CN" dirty="0">
                <a:latin typeface="Huawei Sans" panose="020C0503030203020204" pitchFamily="34" charset="0"/>
              </a:endParaRPr>
            </a:p>
          </p:txBody>
        </p:sp>
      </p:grpSp>
      <p:grpSp>
        <p:nvGrpSpPr>
          <p:cNvPr id="59" name="组合 150"/>
          <p:cNvGrpSpPr>
            <a:grpSpLocks/>
          </p:cNvGrpSpPr>
          <p:nvPr/>
        </p:nvGrpSpPr>
        <p:grpSpPr bwMode="gray">
          <a:xfrm>
            <a:off x="8451687" y="3326478"/>
            <a:ext cx="533932" cy="543217"/>
            <a:chOff x="612775" y="1589088"/>
            <a:chExt cx="979488" cy="996950"/>
          </a:xfrm>
        </p:grpSpPr>
        <p:sp>
          <p:nvSpPr>
            <p:cNvPr id="60" name="Freeform 21"/>
            <p:cNvSpPr>
              <a:spLocks/>
            </p:cNvSpPr>
            <p:nvPr/>
          </p:nvSpPr>
          <p:spPr bwMode="gray">
            <a:xfrm>
              <a:off x="930275" y="1966913"/>
              <a:ext cx="153988" cy="204788"/>
            </a:xfrm>
            <a:custGeom>
              <a:avLst/>
              <a:gdLst>
                <a:gd name="T0" fmla="*/ 128588 w 97"/>
                <a:gd name="T1" fmla="*/ 163513 h 129"/>
                <a:gd name="T2" fmla="*/ 128588 w 97"/>
                <a:gd name="T3" fmla="*/ 204788 h 129"/>
                <a:gd name="T4" fmla="*/ 92075 w 97"/>
                <a:gd name="T5" fmla="*/ 204788 h 129"/>
                <a:gd name="T6" fmla="*/ 92075 w 97"/>
                <a:gd name="T7" fmla="*/ 163513 h 129"/>
                <a:gd name="T8" fmla="*/ 0 w 97"/>
                <a:gd name="T9" fmla="*/ 163513 h 129"/>
                <a:gd name="T10" fmla="*/ 0 w 97"/>
                <a:gd name="T11" fmla="*/ 128588 h 129"/>
                <a:gd name="T12" fmla="*/ 76200 w 97"/>
                <a:gd name="T13" fmla="*/ 0 h 129"/>
                <a:gd name="T14" fmla="*/ 114300 w 97"/>
                <a:gd name="T15" fmla="*/ 0 h 129"/>
                <a:gd name="T16" fmla="*/ 39688 w 97"/>
                <a:gd name="T17" fmla="*/ 130175 h 129"/>
                <a:gd name="T18" fmla="*/ 92075 w 97"/>
                <a:gd name="T19" fmla="*/ 130175 h 129"/>
                <a:gd name="T20" fmla="*/ 92075 w 97"/>
                <a:gd name="T21" fmla="*/ 80963 h 129"/>
                <a:gd name="T22" fmla="*/ 128588 w 97"/>
                <a:gd name="T23" fmla="*/ 80963 h 129"/>
                <a:gd name="T24" fmla="*/ 128588 w 97"/>
                <a:gd name="T25" fmla="*/ 130175 h 129"/>
                <a:gd name="T26" fmla="*/ 153988 w 97"/>
                <a:gd name="T27" fmla="*/ 130175 h 129"/>
                <a:gd name="T28" fmla="*/ 153988 w 97"/>
                <a:gd name="T29" fmla="*/ 163513 h 129"/>
                <a:gd name="T30" fmla="*/ 128588 w 97"/>
                <a:gd name="T31" fmla="*/ 163513 h 12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7"/>
                <a:gd name="T49" fmla="*/ 0 h 129"/>
                <a:gd name="T50" fmla="*/ 97 w 97"/>
                <a:gd name="T51" fmla="*/ 129 h 12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7" h="129">
                  <a:moveTo>
                    <a:pt x="81" y="103"/>
                  </a:moveTo>
                  <a:lnTo>
                    <a:pt x="81" y="129"/>
                  </a:lnTo>
                  <a:lnTo>
                    <a:pt x="58" y="129"/>
                  </a:lnTo>
                  <a:lnTo>
                    <a:pt x="58" y="103"/>
                  </a:lnTo>
                  <a:lnTo>
                    <a:pt x="0" y="103"/>
                  </a:lnTo>
                  <a:lnTo>
                    <a:pt x="0" y="81"/>
                  </a:lnTo>
                  <a:lnTo>
                    <a:pt x="48" y="0"/>
                  </a:lnTo>
                  <a:lnTo>
                    <a:pt x="72" y="0"/>
                  </a:lnTo>
                  <a:lnTo>
                    <a:pt x="25" y="82"/>
                  </a:lnTo>
                  <a:lnTo>
                    <a:pt x="58" y="82"/>
                  </a:lnTo>
                  <a:lnTo>
                    <a:pt x="58" y="51"/>
                  </a:lnTo>
                  <a:lnTo>
                    <a:pt x="81" y="51"/>
                  </a:lnTo>
                  <a:lnTo>
                    <a:pt x="81" y="82"/>
                  </a:lnTo>
                  <a:lnTo>
                    <a:pt x="97" y="82"/>
                  </a:lnTo>
                  <a:lnTo>
                    <a:pt x="97" y="103"/>
                  </a:lnTo>
                  <a:lnTo>
                    <a:pt x="81" y="103"/>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2139" dirty="0">
                <a:latin typeface="Huawei Sans" panose="020C0503030203020204" pitchFamily="34" charset="0"/>
              </a:endParaRPr>
            </a:p>
          </p:txBody>
        </p:sp>
        <p:sp>
          <p:nvSpPr>
            <p:cNvPr id="61" name="Freeform 22"/>
            <p:cNvSpPr>
              <a:spLocks/>
            </p:cNvSpPr>
            <p:nvPr/>
          </p:nvSpPr>
          <p:spPr bwMode="gray">
            <a:xfrm>
              <a:off x="1114425" y="1962151"/>
              <a:ext cx="176213" cy="209550"/>
            </a:xfrm>
            <a:custGeom>
              <a:avLst/>
              <a:gdLst>
                <a:gd name="T0" fmla="*/ 130175 w 111"/>
                <a:gd name="T1" fmla="*/ 209550 h 132"/>
                <a:gd name="T2" fmla="*/ 73025 w 111"/>
                <a:gd name="T3" fmla="*/ 111125 h 132"/>
                <a:gd name="T4" fmla="*/ 39688 w 111"/>
                <a:gd name="T5" fmla="*/ 152400 h 132"/>
                <a:gd name="T6" fmla="*/ 39688 w 111"/>
                <a:gd name="T7" fmla="*/ 209550 h 132"/>
                <a:gd name="T8" fmla="*/ 0 w 111"/>
                <a:gd name="T9" fmla="*/ 209550 h 132"/>
                <a:gd name="T10" fmla="*/ 0 w 111"/>
                <a:gd name="T11" fmla="*/ 0 h 132"/>
                <a:gd name="T12" fmla="*/ 39688 w 111"/>
                <a:gd name="T13" fmla="*/ 0 h 132"/>
                <a:gd name="T14" fmla="*/ 39688 w 111"/>
                <a:gd name="T15" fmla="*/ 96838 h 132"/>
                <a:gd name="T16" fmla="*/ 120650 w 111"/>
                <a:gd name="T17" fmla="*/ 0 h 132"/>
                <a:gd name="T18" fmla="*/ 168275 w 111"/>
                <a:gd name="T19" fmla="*/ 0 h 132"/>
                <a:gd name="T20" fmla="*/ 100013 w 111"/>
                <a:gd name="T21" fmla="*/ 80963 h 132"/>
                <a:gd name="T22" fmla="*/ 176213 w 111"/>
                <a:gd name="T23" fmla="*/ 209550 h 132"/>
                <a:gd name="T24" fmla="*/ 130175 w 111"/>
                <a:gd name="T25" fmla="*/ 209550 h 1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1"/>
                <a:gd name="T40" fmla="*/ 0 h 132"/>
                <a:gd name="T41" fmla="*/ 111 w 111"/>
                <a:gd name="T42" fmla="*/ 132 h 1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1" h="132">
                  <a:moveTo>
                    <a:pt x="82" y="132"/>
                  </a:moveTo>
                  <a:lnTo>
                    <a:pt x="46" y="70"/>
                  </a:lnTo>
                  <a:lnTo>
                    <a:pt x="25" y="96"/>
                  </a:lnTo>
                  <a:lnTo>
                    <a:pt x="25" y="132"/>
                  </a:lnTo>
                  <a:lnTo>
                    <a:pt x="0" y="132"/>
                  </a:lnTo>
                  <a:lnTo>
                    <a:pt x="0" y="0"/>
                  </a:lnTo>
                  <a:lnTo>
                    <a:pt x="25" y="0"/>
                  </a:lnTo>
                  <a:lnTo>
                    <a:pt x="25" y="61"/>
                  </a:lnTo>
                  <a:lnTo>
                    <a:pt x="76" y="0"/>
                  </a:lnTo>
                  <a:lnTo>
                    <a:pt x="106" y="0"/>
                  </a:lnTo>
                  <a:lnTo>
                    <a:pt x="63" y="51"/>
                  </a:lnTo>
                  <a:lnTo>
                    <a:pt x="111" y="132"/>
                  </a:lnTo>
                  <a:lnTo>
                    <a:pt x="82" y="132"/>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2139" dirty="0">
                <a:latin typeface="Huawei Sans" panose="020C0503030203020204" pitchFamily="34" charset="0"/>
              </a:endParaRPr>
            </a:p>
          </p:txBody>
        </p:sp>
        <p:sp>
          <p:nvSpPr>
            <p:cNvPr id="62" name="Oval 25"/>
            <p:cNvSpPr>
              <a:spLocks noChangeArrowheads="1"/>
            </p:cNvSpPr>
            <p:nvPr/>
          </p:nvSpPr>
          <p:spPr bwMode="gray">
            <a:xfrm>
              <a:off x="1254125" y="2390776"/>
              <a:ext cx="96838" cy="96838"/>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63" name="Oval 26"/>
            <p:cNvSpPr>
              <a:spLocks noChangeArrowheads="1"/>
            </p:cNvSpPr>
            <p:nvPr/>
          </p:nvSpPr>
          <p:spPr bwMode="gray">
            <a:xfrm>
              <a:off x="1400175" y="2390776"/>
              <a:ext cx="98425" cy="96838"/>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64" name="Freeform 27"/>
            <p:cNvSpPr>
              <a:spLocks/>
            </p:cNvSpPr>
            <p:nvPr/>
          </p:nvSpPr>
          <p:spPr bwMode="gray">
            <a:xfrm>
              <a:off x="612775" y="1703388"/>
              <a:ext cx="979488" cy="755650"/>
            </a:xfrm>
            <a:custGeom>
              <a:avLst/>
              <a:gdLst>
                <a:gd name="T0" fmla="*/ 891742 w 480"/>
                <a:gd name="T1" fmla="*/ 755650 h 370"/>
                <a:gd name="T2" fmla="*/ 828484 w 480"/>
                <a:gd name="T3" fmla="*/ 755650 h 370"/>
                <a:gd name="T4" fmla="*/ 828484 w 480"/>
                <a:gd name="T5" fmla="*/ 718889 h 370"/>
                <a:gd name="T6" fmla="*/ 891742 w 480"/>
                <a:gd name="T7" fmla="*/ 718889 h 370"/>
                <a:gd name="T8" fmla="*/ 942757 w 480"/>
                <a:gd name="T9" fmla="*/ 665789 h 370"/>
                <a:gd name="T10" fmla="*/ 942757 w 480"/>
                <a:gd name="T11" fmla="*/ 87819 h 370"/>
                <a:gd name="T12" fmla="*/ 891742 w 480"/>
                <a:gd name="T13" fmla="*/ 36761 h 370"/>
                <a:gd name="T14" fmla="*/ 89786 w 480"/>
                <a:gd name="T15" fmla="*/ 36761 h 370"/>
                <a:gd name="T16" fmla="*/ 36731 w 480"/>
                <a:gd name="T17" fmla="*/ 87819 h 370"/>
                <a:gd name="T18" fmla="*/ 36731 w 480"/>
                <a:gd name="T19" fmla="*/ 665789 h 370"/>
                <a:gd name="T20" fmla="*/ 89786 w 480"/>
                <a:gd name="T21" fmla="*/ 718889 h 370"/>
                <a:gd name="T22" fmla="*/ 687682 w 480"/>
                <a:gd name="T23" fmla="*/ 718889 h 370"/>
                <a:gd name="T24" fmla="*/ 687682 w 480"/>
                <a:gd name="T25" fmla="*/ 755650 h 370"/>
                <a:gd name="T26" fmla="*/ 89786 w 480"/>
                <a:gd name="T27" fmla="*/ 755650 h 370"/>
                <a:gd name="T28" fmla="*/ 0 w 480"/>
                <a:gd name="T29" fmla="*/ 665789 h 370"/>
                <a:gd name="T30" fmla="*/ 0 w 480"/>
                <a:gd name="T31" fmla="*/ 87819 h 370"/>
                <a:gd name="T32" fmla="*/ 89786 w 480"/>
                <a:gd name="T33" fmla="*/ 0 h 370"/>
                <a:gd name="T34" fmla="*/ 891742 w 480"/>
                <a:gd name="T35" fmla="*/ 0 h 370"/>
                <a:gd name="T36" fmla="*/ 979488 w 480"/>
                <a:gd name="T37" fmla="*/ 87819 h 370"/>
                <a:gd name="T38" fmla="*/ 979488 w 480"/>
                <a:gd name="T39" fmla="*/ 665789 h 370"/>
                <a:gd name="T40" fmla="*/ 891742 w 480"/>
                <a:gd name="T41" fmla="*/ 755650 h 37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80"/>
                <a:gd name="T64" fmla="*/ 0 h 370"/>
                <a:gd name="T65" fmla="*/ 480 w 480"/>
                <a:gd name="T66" fmla="*/ 370 h 37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80" h="370">
                  <a:moveTo>
                    <a:pt x="437" y="370"/>
                  </a:moveTo>
                  <a:cubicBezTo>
                    <a:pt x="406" y="370"/>
                    <a:pt x="406" y="370"/>
                    <a:pt x="406" y="370"/>
                  </a:cubicBezTo>
                  <a:cubicBezTo>
                    <a:pt x="406" y="352"/>
                    <a:pt x="406" y="352"/>
                    <a:pt x="406" y="352"/>
                  </a:cubicBezTo>
                  <a:cubicBezTo>
                    <a:pt x="437" y="352"/>
                    <a:pt x="437" y="352"/>
                    <a:pt x="437" y="352"/>
                  </a:cubicBezTo>
                  <a:cubicBezTo>
                    <a:pt x="451" y="352"/>
                    <a:pt x="462" y="340"/>
                    <a:pt x="462" y="326"/>
                  </a:cubicBezTo>
                  <a:cubicBezTo>
                    <a:pt x="462" y="43"/>
                    <a:pt x="462" y="43"/>
                    <a:pt x="462" y="43"/>
                  </a:cubicBezTo>
                  <a:cubicBezTo>
                    <a:pt x="462" y="29"/>
                    <a:pt x="451" y="18"/>
                    <a:pt x="437" y="18"/>
                  </a:cubicBezTo>
                  <a:cubicBezTo>
                    <a:pt x="44" y="18"/>
                    <a:pt x="44" y="18"/>
                    <a:pt x="44" y="18"/>
                  </a:cubicBezTo>
                  <a:cubicBezTo>
                    <a:pt x="30" y="18"/>
                    <a:pt x="18" y="29"/>
                    <a:pt x="18" y="43"/>
                  </a:cubicBezTo>
                  <a:cubicBezTo>
                    <a:pt x="18" y="326"/>
                    <a:pt x="18" y="326"/>
                    <a:pt x="18" y="326"/>
                  </a:cubicBezTo>
                  <a:cubicBezTo>
                    <a:pt x="18" y="340"/>
                    <a:pt x="30" y="352"/>
                    <a:pt x="44" y="352"/>
                  </a:cubicBezTo>
                  <a:cubicBezTo>
                    <a:pt x="337" y="352"/>
                    <a:pt x="337" y="352"/>
                    <a:pt x="337" y="352"/>
                  </a:cubicBezTo>
                  <a:cubicBezTo>
                    <a:pt x="337" y="370"/>
                    <a:pt x="337" y="370"/>
                    <a:pt x="337" y="370"/>
                  </a:cubicBezTo>
                  <a:cubicBezTo>
                    <a:pt x="44" y="370"/>
                    <a:pt x="44" y="370"/>
                    <a:pt x="44" y="370"/>
                  </a:cubicBezTo>
                  <a:cubicBezTo>
                    <a:pt x="20" y="370"/>
                    <a:pt x="0" y="350"/>
                    <a:pt x="0" y="326"/>
                  </a:cubicBezTo>
                  <a:cubicBezTo>
                    <a:pt x="0" y="43"/>
                    <a:pt x="0" y="43"/>
                    <a:pt x="0" y="43"/>
                  </a:cubicBezTo>
                  <a:cubicBezTo>
                    <a:pt x="0" y="19"/>
                    <a:pt x="20" y="0"/>
                    <a:pt x="44" y="0"/>
                  </a:cubicBezTo>
                  <a:cubicBezTo>
                    <a:pt x="437" y="0"/>
                    <a:pt x="437" y="0"/>
                    <a:pt x="437" y="0"/>
                  </a:cubicBezTo>
                  <a:cubicBezTo>
                    <a:pt x="461" y="0"/>
                    <a:pt x="480" y="19"/>
                    <a:pt x="480" y="43"/>
                  </a:cubicBezTo>
                  <a:cubicBezTo>
                    <a:pt x="480" y="326"/>
                    <a:pt x="480" y="326"/>
                    <a:pt x="480" y="326"/>
                  </a:cubicBezTo>
                  <a:cubicBezTo>
                    <a:pt x="480" y="350"/>
                    <a:pt x="461" y="370"/>
                    <a:pt x="437" y="37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2139" dirty="0">
                <a:latin typeface="Huawei Sans" panose="020C0503030203020204" pitchFamily="34" charset="0"/>
              </a:endParaRPr>
            </a:p>
          </p:txBody>
        </p:sp>
        <p:sp>
          <p:nvSpPr>
            <p:cNvPr id="65" name="Rectangle 28"/>
            <p:cNvSpPr>
              <a:spLocks noChangeArrowheads="1"/>
            </p:cNvSpPr>
            <p:nvPr/>
          </p:nvSpPr>
          <p:spPr bwMode="gray">
            <a:xfrm>
              <a:off x="1179512" y="2444751"/>
              <a:ext cx="36513" cy="112713"/>
            </a:xfrm>
            <a:prstGeom prst="rect">
              <a:avLst/>
            </a:prstGeom>
            <a:solidFill>
              <a:srgbClr val="59575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66" name="Rectangle 29"/>
            <p:cNvSpPr>
              <a:spLocks noChangeArrowheads="1"/>
            </p:cNvSpPr>
            <p:nvPr/>
          </p:nvSpPr>
          <p:spPr bwMode="gray">
            <a:xfrm>
              <a:off x="990600" y="2444751"/>
              <a:ext cx="36513" cy="112713"/>
            </a:xfrm>
            <a:prstGeom prst="rect">
              <a:avLst/>
            </a:prstGeom>
            <a:solidFill>
              <a:srgbClr val="59575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ndParaRPr>
            </a:p>
          </p:txBody>
        </p:sp>
        <p:sp>
          <p:nvSpPr>
            <p:cNvPr id="67" name="Freeform 30"/>
            <p:cNvSpPr>
              <a:spLocks/>
            </p:cNvSpPr>
            <p:nvPr/>
          </p:nvSpPr>
          <p:spPr bwMode="gray">
            <a:xfrm>
              <a:off x="869950" y="2547938"/>
              <a:ext cx="466725" cy="38100"/>
            </a:xfrm>
            <a:custGeom>
              <a:avLst/>
              <a:gdLst>
                <a:gd name="T0" fmla="*/ 448382 w 229"/>
                <a:gd name="T1" fmla="*/ 38100 h 18"/>
                <a:gd name="T2" fmla="*/ 18343 w 229"/>
                <a:gd name="T3" fmla="*/ 38100 h 18"/>
                <a:gd name="T4" fmla="*/ 0 w 229"/>
                <a:gd name="T5" fmla="*/ 19050 h 18"/>
                <a:gd name="T6" fmla="*/ 18343 w 229"/>
                <a:gd name="T7" fmla="*/ 0 h 18"/>
                <a:gd name="T8" fmla="*/ 448382 w 229"/>
                <a:gd name="T9" fmla="*/ 0 h 18"/>
                <a:gd name="T10" fmla="*/ 466725 w 229"/>
                <a:gd name="T11" fmla="*/ 19050 h 18"/>
                <a:gd name="T12" fmla="*/ 448382 w 229"/>
                <a:gd name="T13" fmla="*/ 38100 h 18"/>
                <a:gd name="T14" fmla="*/ 0 60000 65536"/>
                <a:gd name="T15" fmla="*/ 0 60000 65536"/>
                <a:gd name="T16" fmla="*/ 0 60000 65536"/>
                <a:gd name="T17" fmla="*/ 0 60000 65536"/>
                <a:gd name="T18" fmla="*/ 0 60000 65536"/>
                <a:gd name="T19" fmla="*/ 0 60000 65536"/>
                <a:gd name="T20" fmla="*/ 0 60000 65536"/>
                <a:gd name="T21" fmla="*/ 0 w 229"/>
                <a:gd name="T22" fmla="*/ 0 h 18"/>
                <a:gd name="T23" fmla="*/ 229 w 229"/>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9" h="18">
                  <a:moveTo>
                    <a:pt x="220" y="18"/>
                  </a:moveTo>
                  <a:cubicBezTo>
                    <a:pt x="9" y="18"/>
                    <a:pt x="9" y="18"/>
                    <a:pt x="9" y="18"/>
                  </a:cubicBezTo>
                  <a:cubicBezTo>
                    <a:pt x="4" y="18"/>
                    <a:pt x="0" y="14"/>
                    <a:pt x="0" y="9"/>
                  </a:cubicBezTo>
                  <a:cubicBezTo>
                    <a:pt x="0" y="4"/>
                    <a:pt x="4" y="0"/>
                    <a:pt x="9" y="0"/>
                  </a:cubicBezTo>
                  <a:cubicBezTo>
                    <a:pt x="220" y="0"/>
                    <a:pt x="220" y="0"/>
                    <a:pt x="220" y="0"/>
                  </a:cubicBezTo>
                  <a:cubicBezTo>
                    <a:pt x="225" y="0"/>
                    <a:pt x="229" y="4"/>
                    <a:pt x="229" y="9"/>
                  </a:cubicBezTo>
                  <a:cubicBezTo>
                    <a:pt x="229" y="14"/>
                    <a:pt x="225" y="18"/>
                    <a:pt x="220"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2139" dirty="0">
                <a:latin typeface="Huawei Sans" panose="020C0503030203020204" pitchFamily="34" charset="0"/>
              </a:endParaRPr>
            </a:p>
          </p:txBody>
        </p:sp>
        <p:sp>
          <p:nvSpPr>
            <p:cNvPr id="68" name="Freeform 31"/>
            <p:cNvSpPr>
              <a:spLocks/>
            </p:cNvSpPr>
            <p:nvPr/>
          </p:nvSpPr>
          <p:spPr bwMode="gray">
            <a:xfrm>
              <a:off x="971550" y="1589088"/>
              <a:ext cx="150813" cy="150813"/>
            </a:xfrm>
            <a:custGeom>
              <a:avLst/>
              <a:gdLst>
                <a:gd name="T0" fmla="*/ 130433 w 74"/>
                <a:gd name="T1" fmla="*/ 150813 h 74"/>
                <a:gd name="T2" fmla="*/ 118205 w 74"/>
                <a:gd name="T3" fmla="*/ 144699 h 74"/>
                <a:gd name="T4" fmla="*/ 8152 w 74"/>
                <a:gd name="T5" fmla="*/ 32608 h 74"/>
                <a:gd name="T6" fmla="*/ 8152 w 74"/>
                <a:gd name="T7" fmla="*/ 6114 h 74"/>
                <a:gd name="T8" fmla="*/ 32608 w 74"/>
                <a:gd name="T9" fmla="*/ 6114 h 74"/>
                <a:gd name="T10" fmla="*/ 144699 w 74"/>
                <a:gd name="T11" fmla="*/ 118205 h 74"/>
                <a:gd name="T12" fmla="*/ 144699 w 74"/>
                <a:gd name="T13" fmla="*/ 144699 h 74"/>
                <a:gd name="T14" fmla="*/ 130433 w 74"/>
                <a:gd name="T15" fmla="*/ 150813 h 74"/>
                <a:gd name="T16" fmla="*/ 0 60000 65536"/>
                <a:gd name="T17" fmla="*/ 0 60000 65536"/>
                <a:gd name="T18" fmla="*/ 0 60000 65536"/>
                <a:gd name="T19" fmla="*/ 0 60000 65536"/>
                <a:gd name="T20" fmla="*/ 0 60000 65536"/>
                <a:gd name="T21" fmla="*/ 0 60000 65536"/>
                <a:gd name="T22" fmla="*/ 0 60000 65536"/>
                <a:gd name="T23" fmla="*/ 0 60000 65536"/>
                <a:gd name="T24" fmla="*/ 0 w 74"/>
                <a:gd name="T25" fmla="*/ 0 h 74"/>
                <a:gd name="T26" fmla="*/ 74 w 74"/>
                <a:gd name="T27" fmla="*/ 74 h 7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4" h="74">
                  <a:moveTo>
                    <a:pt x="64" y="74"/>
                  </a:moveTo>
                  <a:cubicBezTo>
                    <a:pt x="62" y="74"/>
                    <a:pt x="60" y="73"/>
                    <a:pt x="58" y="71"/>
                  </a:cubicBezTo>
                  <a:cubicBezTo>
                    <a:pt x="4" y="16"/>
                    <a:pt x="4" y="16"/>
                    <a:pt x="4" y="16"/>
                  </a:cubicBezTo>
                  <a:cubicBezTo>
                    <a:pt x="0" y="12"/>
                    <a:pt x="0" y="7"/>
                    <a:pt x="4" y="3"/>
                  </a:cubicBezTo>
                  <a:cubicBezTo>
                    <a:pt x="7" y="0"/>
                    <a:pt x="13" y="0"/>
                    <a:pt x="16" y="3"/>
                  </a:cubicBezTo>
                  <a:cubicBezTo>
                    <a:pt x="71" y="58"/>
                    <a:pt x="71" y="58"/>
                    <a:pt x="71" y="58"/>
                  </a:cubicBezTo>
                  <a:cubicBezTo>
                    <a:pt x="74" y="62"/>
                    <a:pt x="74" y="67"/>
                    <a:pt x="71" y="71"/>
                  </a:cubicBezTo>
                  <a:cubicBezTo>
                    <a:pt x="69" y="73"/>
                    <a:pt x="67" y="74"/>
                    <a:pt x="64" y="74"/>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2139" dirty="0">
                <a:latin typeface="Huawei Sans" panose="020C0503030203020204" pitchFamily="34" charset="0"/>
              </a:endParaRPr>
            </a:p>
          </p:txBody>
        </p:sp>
        <p:sp>
          <p:nvSpPr>
            <p:cNvPr id="69" name="Freeform 32"/>
            <p:cNvSpPr>
              <a:spLocks/>
            </p:cNvSpPr>
            <p:nvPr/>
          </p:nvSpPr>
          <p:spPr bwMode="gray">
            <a:xfrm>
              <a:off x="1084262" y="1589088"/>
              <a:ext cx="150813" cy="150813"/>
            </a:xfrm>
            <a:custGeom>
              <a:avLst/>
              <a:gdLst>
                <a:gd name="T0" fmla="*/ 18342 w 74"/>
                <a:gd name="T1" fmla="*/ 150813 h 74"/>
                <a:gd name="T2" fmla="*/ 6114 w 74"/>
                <a:gd name="T3" fmla="*/ 144699 h 74"/>
                <a:gd name="T4" fmla="*/ 6114 w 74"/>
                <a:gd name="T5" fmla="*/ 118205 h 74"/>
                <a:gd name="T6" fmla="*/ 116167 w 74"/>
                <a:gd name="T7" fmla="*/ 6114 h 74"/>
                <a:gd name="T8" fmla="*/ 142661 w 74"/>
                <a:gd name="T9" fmla="*/ 6114 h 74"/>
                <a:gd name="T10" fmla="*/ 142661 w 74"/>
                <a:gd name="T11" fmla="*/ 32608 h 74"/>
                <a:gd name="T12" fmla="*/ 32608 w 74"/>
                <a:gd name="T13" fmla="*/ 144699 h 74"/>
                <a:gd name="T14" fmla="*/ 18342 w 74"/>
                <a:gd name="T15" fmla="*/ 150813 h 74"/>
                <a:gd name="T16" fmla="*/ 0 60000 65536"/>
                <a:gd name="T17" fmla="*/ 0 60000 65536"/>
                <a:gd name="T18" fmla="*/ 0 60000 65536"/>
                <a:gd name="T19" fmla="*/ 0 60000 65536"/>
                <a:gd name="T20" fmla="*/ 0 60000 65536"/>
                <a:gd name="T21" fmla="*/ 0 60000 65536"/>
                <a:gd name="T22" fmla="*/ 0 60000 65536"/>
                <a:gd name="T23" fmla="*/ 0 60000 65536"/>
                <a:gd name="T24" fmla="*/ 0 w 74"/>
                <a:gd name="T25" fmla="*/ 0 h 74"/>
                <a:gd name="T26" fmla="*/ 74 w 74"/>
                <a:gd name="T27" fmla="*/ 74 h 7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4" h="74">
                  <a:moveTo>
                    <a:pt x="9" y="74"/>
                  </a:moveTo>
                  <a:cubicBezTo>
                    <a:pt x="7" y="74"/>
                    <a:pt x="5" y="73"/>
                    <a:pt x="3" y="71"/>
                  </a:cubicBezTo>
                  <a:cubicBezTo>
                    <a:pt x="0" y="67"/>
                    <a:pt x="0" y="62"/>
                    <a:pt x="3" y="58"/>
                  </a:cubicBezTo>
                  <a:cubicBezTo>
                    <a:pt x="57" y="3"/>
                    <a:pt x="57" y="3"/>
                    <a:pt x="57" y="3"/>
                  </a:cubicBezTo>
                  <a:cubicBezTo>
                    <a:pt x="61" y="0"/>
                    <a:pt x="67" y="0"/>
                    <a:pt x="70" y="3"/>
                  </a:cubicBezTo>
                  <a:cubicBezTo>
                    <a:pt x="74" y="7"/>
                    <a:pt x="74" y="12"/>
                    <a:pt x="70" y="16"/>
                  </a:cubicBezTo>
                  <a:cubicBezTo>
                    <a:pt x="16" y="71"/>
                    <a:pt x="16" y="71"/>
                    <a:pt x="16" y="71"/>
                  </a:cubicBezTo>
                  <a:cubicBezTo>
                    <a:pt x="14" y="73"/>
                    <a:pt x="12" y="74"/>
                    <a:pt x="9" y="74"/>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2139" dirty="0">
                <a:latin typeface="Huawei Sans" panose="020C0503030203020204" pitchFamily="34" charset="0"/>
              </a:endParaRPr>
            </a:p>
          </p:txBody>
        </p:sp>
        <p:sp>
          <p:nvSpPr>
            <p:cNvPr id="70" name="Freeform 33"/>
            <p:cNvSpPr>
              <a:spLocks noEditPoints="1"/>
            </p:cNvSpPr>
            <p:nvPr/>
          </p:nvSpPr>
          <p:spPr bwMode="gray">
            <a:xfrm>
              <a:off x="715962" y="1782763"/>
              <a:ext cx="774700" cy="546100"/>
            </a:xfrm>
            <a:custGeom>
              <a:avLst/>
              <a:gdLst>
                <a:gd name="T0" fmla="*/ 709290 w 379"/>
                <a:gd name="T1" fmla="*/ 546100 h 267"/>
                <a:gd name="T2" fmla="*/ 65410 w 379"/>
                <a:gd name="T3" fmla="*/ 546100 h 267"/>
                <a:gd name="T4" fmla="*/ 0 w 379"/>
                <a:gd name="T5" fmla="*/ 482695 h 267"/>
                <a:gd name="T6" fmla="*/ 0 w 379"/>
                <a:gd name="T7" fmla="*/ 65450 h 267"/>
                <a:gd name="T8" fmla="*/ 65410 w 379"/>
                <a:gd name="T9" fmla="*/ 0 h 267"/>
                <a:gd name="T10" fmla="*/ 709290 w 379"/>
                <a:gd name="T11" fmla="*/ 0 h 267"/>
                <a:gd name="T12" fmla="*/ 774700 w 379"/>
                <a:gd name="T13" fmla="*/ 65450 h 267"/>
                <a:gd name="T14" fmla="*/ 774700 w 379"/>
                <a:gd name="T15" fmla="*/ 482695 h 267"/>
                <a:gd name="T16" fmla="*/ 709290 w 379"/>
                <a:gd name="T17" fmla="*/ 546100 h 267"/>
                <a:gd name="T18" fmla="*/ 65410 w 379"/>
                <a:gd name="T19" fmla="*/ 36816 h 267"/>
                <a:gd name="T20" fmla="*/ 36793 w 379"/>
                <a:gd name="T21" fmla="*/ 65450 h 267"/>
                <a:gd name="T22" fmla="*/ 36793 w 379"/>
                <a:gd name="T23" fmla="*/ 482695 h 267"/>
                <a:gd name="T24" fmla="*/ 65410 w 379"/>
                <a:gd name="T25" fmla="*/ 509284 h 267"/>
                <a:gd name="T26" fmla="*/ 709290 w 379"/>
                <a:gd name="T27" fmla="*/ 509284 h 267"/>
                <a:gd name="T28" fmla="*/ 737907 w 379"/>
                <a:gd name="T29" fmla="*/ 482695 h 267"/>
                <a:gd name="T30" fmla="*/ 737907 w 379"/>
                <a:gd name="T31" fmla="*/ 65450 h 267"/>
                <a:gd name="T32" fmla="*/ 709290 w 379"/>
                <a:gd name="T33" fmla="*/ 36816 h 267"/>
                <a:gd name="T34" fmla="*/ 65410 w 379"/>
                <a:gd name="T35" fmla="*/ 36816 h 2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79"/>
                <a:gd name="T55" fmla="*/ 0 h 267"/>
                <a:gd name="T56" fmla="*/ 379 w 379"/>
                <a:gd name="T57" fmla="*/ 267 h 2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79" h="267">
                  <a:moveTo>
                    <a:pt x="347" y="267"/>
                  </a:moveTo>
                  <a:cubicBezTo>
                    <a:pt x="32" y="267"/>
                    <a:pt x="32" y="267"/>
                    <a:pt x="32" y="267"/>
                  </a:cubicBezTo>
                  <a:cubicBezTo>
                    <a:pt x="14" y="267"/>
                    <a:pt x="0" y="253"/>
                    <a:pt x="0" y="236"/>
                  </a:cubicBezTo>
                  <a:cubicBezTo>
                    <a:pt x="0" y="32"/>
                    <a:pt x="0" y="32"/>
                    <a:pt x="0" y="32"/>
                  </a:cubicBezTo>
                  <a:cubicBezTo>
                    <a:pt x="0" y="14"/>
                    <a:pt x="14" y="0"/>
                    <a:pt x="32" y="0"/>
                  </a:cubicBezTo>
                  <a:cubicBezTo>
                    <a:pt x="347" y="0"/>
                    <a:pt x="347" y="0"/>
                    <a:pt x="347" y="0"/>
                  </a:cubicBezTo>
                  <a:cubicBezTo>
                    <a:pt x="365" y="0"/>
                    <a:pt x="379" y="14"/>
                    <a:pt x="379" y="32"/>
                  </a:cubicBezTo>
                  <a:cubicBezTo>
                    <a:pt x="379" y="236"/>
                    <a:pt x="379" y="236"/>
                    <a:pt x="379" y="236"/>
                  </a:cubicBezTo>
                  <a:cubicBezTo>
                    <a:pt x="379" y="253"/>
                    <a:pt x="365" y="267"/>
                    <a:pt x="347" y="267"/>
                  </a:cubicBezTo>
                  <a:close/>
                  <a:moveTo>
                    <a:pt x="32" y="18"/>
                  </a:moveTo>
                  <a:cubicBezTo>
                    <a:pt x="24" y="18"/>
                    <a:pt x="18" y="24"/>
                    <a:pt x="18" y="32"/>
                  </a:cubicBezTo>
                  <a:cubicBezTo>
                    <a:pt x="18" y="236"/>
                    <a:pt x="18" y="236"/>
                    <a:pt x="18" y="236"/>
                  </a:cubicBezTo>
                  <a:cubicBezTo>
                    <a:pt x="18" y="243"/>
                    <a:pt x="24" y="249"/>
                    <a:pt x="32" y="249"/>
                  </a:cubicBezTo>
                  <a:cubicBezTo>
                    <a:pt x="347" y="249"/>
                    <a:pt x="347" y="249"/>
                    <a:pt x="347" y="249"/>
                  </a:cubicBezTo>
                  <a:cubicBezTo>
                    <a:pt x="355" y="249"/>
                    <a:pt x="361" y="243"/>
                    <a:pt x="361" y="236"/>
                  </a:cubicBezTo>
                  <a:cubicBezTo>
                    <a:pt x="361" y="32"/>
                    <a:pt x="361" y="32"/>
                    <a:pt x="361" y="32"/>
                  </a:cubicBezTo>
                  <a:cubicBezTo>
                    <a:pt x="361" y="24"/>
                    <a:pt x="355" y="18"/>
                    <a:pt x="347" y="18"/>
                  </a:cubicBezTo>
                  <a:lnTo>
                    <a:pt x="32" y="1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2139" dirty="0">
                <a:latin typeface="Huawei Sans" panose="020C0503030203020204" pitchFamily="34" charset="0"/>
              </a:endParaRPr>
            </a:p>
          </p:txBody>
        </p:sp>
        <p:sp>
          <p:nvSpPr>
            <p:cNvPr id="71" name="Freeform 34"/>
            <p:cNvSpPr>
              <a:spLocks/>
            </p:cNvSpPr>
            <p:nvPr/>
          </p:nvSpPr>
          <p:spPr bwMode="gray">
            <a:xfrm>
              <a:off x="1042987" y="2357438"/>
              <a:ext cx="120650" cy="36513"/>
            </a:xfrm>
            <a:custGeom>
              <a:avLst/>
              <a:gdLst>
                <a:gd name="T0" fmla="*/ 102246 w 59"/>
                <a:gd name="T1" fmla="*/ 36513 h 18"/>
                <a:gd name="T2" fmla="*/ 18404 w 59"/>
                <a:gd name="T3" fmla="*/ 36513 h 18"/>
                <a:gd name="T4" fmla="*/ 0 w 59"/>
                <a:gd name="T5" fmla="*/ 18257 h 18"/>
                <a:gd name="T6" fmla="*/ 18404 w 59"/>
                <a:gd name="T7" fmla="*/ 0 h 18"/>
                <a:gd name="T8" fmla="*/ 102246 w 59"/>
                <a:gd name="T9" fmla="*/ 0 h 18"/>
                <a:gd name="T10" fmla="*/ 120650 w 59"/>
                <a:gd name="T11" fmla="*/ 18257 h 18"/>
                <a:gd name="T12" fmla="*/ 102246 w 59"/>
                <a:gd name="T13" fmla="*/ 36513 h 18"/>
                <a:gd name="T14" fmla="*/ 0 60000 65536"/>
                <a:gd name="T15" fmla="*/ 0 60000 65536"/>
                <a:gd name="T16" fmla="*/ 0 60000 65536"/>
                <a:gd name="T17" fmla="*/ 0 60000 65536"/>
                <a:gd name="T18" fmla="*/ 0 60000 65536"/>
                <a:gd name="T19" fmla="*/ 0 60000 65536"/>
                <a:gd name="T20" fmla="*/ 0 60000 65536"/>
                <a:gd name="T21" fmla="*/ 0 w 59"/>
                <a:gd name="T22" fmla="*/ 0 h 18"/>
                <a:gd name="T23" fmla="*/ 59 w 59"/>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 h="18">
                  <a:moveTo>
                    <a:pt x="50" y="18"/>
                  </a:moveTo>
                  <a:cubicBezTo>
                    <a:pt x="9" y="18"/>
                    <a:pt x="9" y="18"/>
                    <a:pt x="9" y="18"/>
                  </a:cubicBezTo>
                  <a:cubicBezTo>
                    <a:pt x="4" y="18"/>
                    <a:pt x="0" y="14"/>
                    <a:pt x="0" y="9"/>
                  </a:cubicBezTo>
                  <a:cubicBezTo>
                    <a:pt x="0" y="4"/>
                    <a:pt x="4" y="0"/>
                    <a:pt x="9" y="0"/>
                  </a:cubicBezTo>
                  <a:cubicBezTo>
                    <a:pt x="50" y="0"/>
                    <a:pt x="50" y="0"/>
                    <a:pt x="50" y="0"/>
                  </a:cubicBezTo>
                  <a:cubicBezTo>
                    <a:pt x="55" y="0"/>
                    <a:pt x="59" y="4"/>
                    <a:pt x="59" y="9"/>
                  </a:cubicBezTo>
                  <a:cubicBezTo>
                    <a:pt x="59" y="14"/>
                    <a:pt x="55" y="18"/>
                    <a:pt x="50"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2139" dirty="0">
                <a:latin typeface="Huawei Sans" panose="020C0503030203020204" pitchFamily="34" charset="0"/>
              </a:endParaRPr>
            </a:p>
          </p:txBody>
        </p:sp>
      </p:grpSp>
      <p:grpSp>
        <p:nvGrpSpPr>
          <p:cNvPr id="80" name="组合 79"/>
          <p:cNvGrpSpPr/>
          <p:nvPr/>
        </p:nvGrpSpPr>
        <p:grpSpPr bwMode="gray">
          <a:xfrm>
            <a:off x="6542265" y="3338911"/>
            <a:ext cx="541848" cy="526230"/>
            <a:chOff x="41298" y="11865"/>
            <a:chExt cx="1249" cy="1213"/>
          </a:xfrm>
        </p:grpSpPr>
        <p:sp>
          <p:nvSpPr>
            <p:cNvPr id="81" name="任意多边形 80"/>
            <p:cNvSpPr/>
            <p:nvPr/>
          </p:nvSpPr>
          <p:spPr bwMode="gray">
            <a:xfrm>
              <a:off x="41298" y="12453"/>
              <a:ext cx="105" cy="105"/>
            </a:xfrm>
            <a:custGeom>
              <a:avLst/>
              <a:gdLst/>
              <a:ahLst/>
              <a:cxnLst/>
              <a:rect l="0" t="0" r="0" b="0"/>
              <a:pathLst>
                <a:path w="185" h="185">
                  <a:moveTo>
                    <a:pt x="184" y="92"/>
                  </a:moveTo>
                  <a:cubicBezTo>
                    <a:pt x="184" y="109"/>
                    <a:pt x="181" y="123"/>
                    <a:pt x="172" y="138"/>
                  </a:cubicBezTo>
                  <a:cubicBezTo>
                    <a:pt x="164" y="153"/>
                    <a:pt x="153" y="163"/>
                    <a:pt x="138" y="172"/>
                  </a:cubicBezTo>
                  <a:cubicBezTo>
                    <a:pt x="123" y="180"/>
                    <a:pt x="109" y="184"/>
                    <a:pt x="92" y="184"/>
                  </a:cubicBezTo>
                  <a:cubicBezTo>
                    <a:pt x="75" y="184"/>
                    <a:pt x="61" y="180"/>
                    <a:pt x="46" y="172"/>
                  </a:cubicBezTo>
                  <a:cubicBezTo>
                    <a:pt x="31" y="163"/>
                    <a:pt x="21" y="153"/>
                    <a:pt x="12" y="138"/>
                  </a:cubicBezTo>
                  <a:cubicBezTo>
                    <a:pt x="4" y="123"/>
                    <a:pt x="0" y="109"/>
                    <a:pt x="0" y="92"/>
                  </a:cubicBezTo>
                  <a:cubicBezTo>
                    <a:pt x="0" y="75"/>
                    <a:pt x="4" y="61"/>
                    <a:pt x="12" y="46"/>
                  </a:cubicBezTo>
                  <a:cubicBezTo>
                    <a:pt x="21" y="31"/>
                    <a:pt x="31" y="20"/>
                    <a:pt x="46" y="12"/>
                  </a:cubicBezTo>
                  <a:cubicBezTo>
                    <a:pt x="61" y="3"/>
                    <a:pt x="75" y="0"/>
                    <a:pt x="92" y="0"/>
                  </a:cubicBezTo>
                  <a:cubicBezTo>
                    <a:pt x="109" y="0"/>
                    <a:pt x="123" y="3"/>
                    <a:pt x="138" y="12"/>
                  </a:cubicBezTo>
                  <a:cubicBezTo>
                    <a:pt x="153" y="20"/>
                    <a:pt x="164" y="31"/>
                    <a:pt x="172" y="46"/>
                  </a:cubicBezTo>
                  <a:cubicBezTo>
                    <a:pt x="181" y="61"/>
                    <a:pt x="184" y="75"/>
                    <a:pt x="184" y="92"/>
                  </a:cubicBezTo>
                </a:path>
              </a:pathLst>
            </a:custGeom>
            <a:solidFill>
              <a:srgbClr val="595757"/>
            </a:solidFill>
            <a:ln w="9525">
              <a:noFill/>
            </a:ln>
          </p:spPr>
          <p:txBody>
            <a:bodyPr wrap="square"/>
            <a:lstStyle/>
            <a:p>
              <a:pPr fontAlgn="ctr"/>
              <a:endParaRPr lang="en-US" altLang="zh-CN" dirty="0">
                <a:latin typeface="Huawei Sans" panose="020C0503030203020204" pitchFamily="34" charset="0"/>
              </a:endParaRPr>
            </a:p>
          </p:txBody>
        </p:sp>
        <p:sp>
          <p:nvSpPr>
            <p:cNvPr id="82" name="任意多边形 81"/>
            <p:cNvSpPr/>
            <p:nvPr/>
          </p:nvSpPr>
          <p:spPr bwMode="gray">
            <a:xfrm>
              <a:off x="41298" y="12230"/>
              <a:ext cx="105" cy="105"/>
            </a:xfrm>
            <a:custGeom>
              <a:avLst/>
              <a:gdLst/>
              <a:ahLst/>
              <a:cxnLst/>
              <a:rect l="0" t="0" r="0" b="0"/>
              <a:pathLst>
                <a:path w="185" h="185">
                  <a:moveTo>
                    <a:pt x="184" y="92"/>
                  </a:moveTo>
                  <a:cubicBezTo>
                    <a:pt x="184" y="109"/>
                    <a:pt x="181" y="123"/>
                    <a:pt x="172" y="138"/>
                  </a:cubicBezTo>
                  <a:cubicBezTo>
                    <a:pt x="164" y="152"/>
                    <a:pt x="153" y="163"/>
                    <a:pt x="138" y="172"/>
                  </a:cubicBezTo>
                  <a:cubicBezTo>
                    <a:pt x="123" y="180"/>
                    <a:pt x="109" y="184"/>
                    <a:pt x="92" y="184"/>
                  </a:cubicBezTo>
                  <a:cubicBezTo>
                    <a:pt x="75" y="184"/>
                    <a:pt x="61" y="180"/>
                    <a:pt x="46" y="172"/>
                  </a:cubicBezTo>
                  <a:cubicBezTo>
                    <a:pt x="31" y="163"/>
                    <a:pt x="21" y="152"/>
                    <a:pt x="12" y="138"/>
                  </a:cubicBezTo>
                  <a:cubicBezTo>
                    <a:pt x="4" y="123"/>
                    <a:pt x="0" y="109"/>
                    <a:pt x="0" y="92"/>
                  </a:cubicBezTo>
                  <a:cubicBezTo>
                    <a:pt x="0" y="75"/>
                    <a:pt x="4" y="60"/>
                    <a:pt x="12" y="46"/>
                  </a:cubicBezTo>
                  <a:cubicBezTo>
                    <a:pt x="21" y="31"/>
                    <a:pt x="31" y="21"/>
                    <a:pt x="46" y="13"/>
                  </a:cubicBezTo>
                  <a:cubicBezTo>
                    <a:pt x="61" y="4"/>
                    <a:pt x="75" y="0"/>
                    <a:pt x="92" y="0"/>
                  </a:cubicBezTo>
                  <a:cubicBezTo>
                    <a:pt x="109" y="0"/>
                    <a:pt x="123" y="4"/>
                    <a:pt x="138" y="13"/>
                  </a:cubicBezTo>
                  <a:cubicBezTo>
                    <a:pt x="153" y="21"/>
                    <a:pt x="164" y="31"/>
                    <a:pt x="172" y="46"/>
                  </a:cubicBezTo>
                  <a:cubicBezTo>
                    <a:pt x="181" y="60"/>
                    <a:pt x="184" y="75"/>
                    <a:pt x="184" y="92"/>
                  </a:cubicBezTo>
                </a:path>
              </a:pathLst>
            </a:custGeom>
            <a:solidFill>
              <a:srgbClr val="595757"/>
            </a:solidFill>
            <a:ln w="9525">
              <a:noFill/>
            </a:ln>
          </p:spPr>
          <p:txBody>
            <a:bodyPr wrap="square"/>
            <a:lstStyle/>
            <a:p>
              <a:pPr fontAlgn="ctr"/>
              <a:endParaRPr lang="en-US" altLang="zh-CN" dirty="0">
                <a:latin typeface="Huawei Sans" panose="020C0503030203020204" pitchFamily="34" charset="0"/>
              </a:endParaRPr>
            </a:p>
          </p:txBody>
        </p:sp>
        <p:sp>
          <p:nvSpPr>
            <p:cNvPr id="83" name="任意多边形 82"/>
            <p:cNvSpPr/>
            <p:nvPr/>
          </p:nvSpPr>
          <p:spPr bwMode="gray">
            <a:xfrm>
              <a:off x="42120" y="12093"/>
              <a:ext cx="100" cy="162"/>
            </a:xfrm>
            <a:custGeom>
              <a:avLst/>
              <a:gdLst/>
              <a:ahLst/>
              <a:cxnLst/>
              <a:rect l="0" t="0" r="0" b="0"/>
              <a:pathLst>
                <a:path w="175" h="286">
                  <a:moveTo>
                    <a:pt x="174" y="190"/>
                  </a:moveTo>
                  <a:cubicBezTo>
                    <a:pt x="174" y="205"/>
                    <a:pt x="172" y="218"/>
                    <a:pt x="167" y="230"/>
                  </a:cubicBezTo>
                  <a:cubicBezTo>
                    <a:pt x="163" y="242"/>
                    <a:pt x="155" y="252"/>
                    <a:pt x="145" y="260"/>
                  </a:cubicBezTo>
                  <a:cubicBezTo>
                    <a:pt x="136" y="268"/>
                    <a:pt x="126" y="273"/>
                    <a:pt x="113" y="278"/>
                  </a:cubicBezTo>
                  <a:cubicBezTo>
                    <a:pt x="100" y="282"/>
                    <a:pt x="86" y="285"/>
                    <a:pt x="71" y="285"/>
                  </a:cubicBezTo>
                  <a:cubicBezTo>
                    <a:pt x="63" y="285"/>
                    <a:pt x="54" y="284"/>
                    <a:pt x="47" y="283"/>
                  </a:cubicBezTo>
                  <a:cubicBezTo>
                    <a:pt x="39" y="282"/>
                    <a:pt x="32" y="280"/>
                    <a:pt x="26" y="278"/>
                  </a:cubicBezTo>
                  <a:cubicBezTo>
                    <a:pt x="21" y="277"/>
                    <a:pt x="15" y="275"/>
                    <a:pt x="12" y="273"/>
                  </a:cubicBezTo>
                  <a:cubicBezTo>
                    <a:pt x="8" y="271"/>
                    <a:pt x="5" y="270"/>
                    <a:pt x="4" y="269"/>
                  </a:cubicBezTo>
                  <a:cubicBezTo>
                    <a:pt x="3" y="268"/>
                    <a:pt x="2" y="267"/>
                    <a:pt x="2" y="266"/>
                  </a:cubicBezTo>
                  <a:cubicBezTo>
                    <a:pt x="2" y="265"/>
                    <a:pt x="1" y="265"/>
                    <a:pt x="1" y="264"/>
                  </a:cubicBezTo>
                  <a:cubicBezTo>
                    <a:pt x="1" y="263"/>
                    <a:pt x="0" y="261"/>
                    <a:pt x="0" y="259"/>
                  </a:cubicBezTo>
                  <a:cubicBezTo>
                    <a:pt x="0" y="257"/>
                    <a:pt x="0" y="254"/>
                    <a:pt x="0" y="252"/>
                  </a:cubicBezTo>
                  <a:cubicBezTo>
                    <a:pt x="0" y="249"/>
                    <a:pt x="0" y="248"/>
                    <a:pt x="0" y="246"/>
                  </a:cubicBezTo>
                  <a:cubicBezTo>
                    <a:pt x="0" y="244"/>
                    <a:pt x="1" y="242"/>
                    <a:pt x="1" y="241"/>
                  </a:cubicBezTo>
                  <a:cubicBezTo>
                    <a:pt x="2" y="240"/>
                    <a:pt x="2" y="239"/>
                    <a:pt x="3" y="239"/>
                  </a:cubicBezTo>
                  <a:cubicBezTo>
                    <a:pt x="4" y="238"/>
                    <a:pt x="5" y="238"/>
                    <a:pt x="6" y="238"/>
                  </a:cubicBezTo>
                  <a:cubicBezTo>
                    <a:pt x="8" y="238"/>
                    <a:pt x="10" y="238"/>
                    <a:pt x="12" y="240"/>
                  </a:cubicBezTo>
                  <a:cubicBezTo>
                    <a:pt x="15" y="241"/>
                    <a:pt x="20" y="244"/>
                    <a:pt x="25" y="246"/>
                  </a:cubicBezTo>
                  <a:cubicBezTo>
                    <a:pt x="29" y="248"/>
                    <a:pt x="36" y="250"/>
                    <a:pt x="43" y="252"/>
                  </a:cubicBezTo>
                  <a:cubicBezTo>
                    <a:pt x="51" y="253"/>
                    <a:pt x="60" y="254"/>
                    <a:pt x="70" y="254"/>
                  </a:cubicBezTo>
                  <a:cubicBezTo>
                    <a:pt x="79" y="254"/>
                    <a:pt x="89" y="253"/>
                    <a:pt x="96" y="251"/>
                  </a:cubicBezTo>
                  <a:cubicBezTo>
                    <a:pt x="105" y="248"/>
                    <a:pt x="111" y="245"/>
                    <a:pt x="117" y="239"/>
                  </a:cubicBezTo>
                  <a:cubicBezTo>
                    <a:pt x="122" y="235"/>
                    <a:pt x="127" y="228"/>
                    <a:pt x="131" y="221"/>
                  </a:cubicBezTo>
                  <a:cubicBezTo>
                    <a:pt x="133" y="213"/>
                    <a:pt x="135" y="204"/>
                    <a:pt x="135" y="194"/>
                  </a:cubicBezTo>
                  <a:cubicBezTo>
                    <a:pt x="135" y="185"/>
                    <a:pt x="134" y="177"/>
                    <a:pt x="132" y="171"/>
                  </a:cubicBezTo>
                  <a:cubicBezTo>
                    <a:pt x="129" y="164"/>
                    <a:pt x="124" y="158"/>
                    <a:pt x="118" y="154"/>
                  </a:cubicBezTo>
                  <a:cubicBezTo>
                    <a:pt x="113" y="149"/>
                    <a:pt x="105" y="146"/>
                    <a:pt x="96" y="144"/>
                  </a:cubicBezTo>
                  <a:cubicBezTo>
                    <a:pt x="87" y="142"/>
                    <a:pt x="77" y="140"/>
                    <a:pt x="65" y="140"/>
                  </a:cubicBezTo>
                  <a:cubicBezTo>
                    <a:pt x="56" y="140"/>
                    <a:pt x="49" y="140"/>
                    <a:pt x="42" y="141"/>
                  </a:cubicBezTo>
                  <a:cubicBezTo>
                    <a:pt x="36" y="142"/>
                    <a:pt x="30" y="142"/>
                    <a:pt x="25" y="142"/>
                  </a:cubicBezTo>
                  <a:cubicBezTo>
                    <a:pt x="21" y="142"/>
                    <a:pt x="18" y="141"/>
                    <a:pt x="16" y="139"/>
                  </a:cubicBezTo>
                  <a:cubicBezTo>
                    <a:pt x="14" y="137"/>
                    <a:pt x="13" y="133"/>
                    <a:pt x="13" y="128"/>
                  </a:cubicBezTo>
                  <a:lnTo>
                    <a:pt x="13" y="13"/>
                  </a:lnTo>
                  <a:cubicBezTo>
                    <a:pt x="13" y="9"/>
                    <a:pt x="14" y="5"/>
                    <a:pt x="17" y="3"/>
                  </a:cubicBezTo>
                  <a:cubicBezTo>
                    <a:pt x="19" y="1"/>
                    <a:pt x="23" y="0"/>
                    <a:pt x="26" y="0"/>
                  </a:cubicBezTo>
                  <a:lnTo>
                    <a:pt x="149" y="0"/>
                  </a:lnTo>
                  <a:cubicBezTo>
                    <a:pt x="150" y="0"/>
                    <a:pt x="151" y="0"/>
                    <a:pt x="153" y="0"/>
                  </a:cubicBezTo>
                  <a:cubicBezTo>
                    <a:pt x="154" y="1"/>
                    <a:pt x="155" y="2"/>
                    <a:pt x="156" y="3"/>
                  </a:cubicBezTo>
                  <a:cubicBezTo>
                    <a:pt x="157" y="4"/>
                    <a:pt x="157" y="6"/>
                    <a:pt x="158" y="8"/>
                  </a:cubicBezTo>
                  <a:cubicBezTo>
                    <a:pt x="158" y="10"/>
                    <a:pt x="158" y="13"/>
                    <a:pt x="158" y="15"/>
                  </a:cubicBezTo>
                  <a:cubicBezTo>
                    <a:pt x="158" y="21"/>
                    <a:pt x="158" y="25"/>
                    <a:pt x="157" y="27"/>
                  </a:cubicBezTo>
                  <a:cubicBezTo>
                    <a:pt x="155" y="30"/>
                    <a:pt x="154" y="32"/>
                    <a:pt x="151" y="32"/>
                  </a:cubicBezTo>
                  <a:lnTo>
                    <a:pt x="51" y="32"/>
                  </a:lnTo>
                  <a:lnTo>
                    <a:pt x="51" y="110"/>
                  </a:lnTo>
                  <a:cubicBezTo>
                    <a:pt x="55" y="109"/>
                    <a:pt x="60" y="109"/>
                    <a:pt x="65" y="109"/>
                  </a:cubicBezTo>
                  <a:cubicBezTo>
                    <a:pt x="70" y="109"/>
                    <a:pt x="77" y="109"/>
                    <a:pt x="83" y="109"/>
                  </a:cubicBezTo>
                  <a:cubicBezTo>
                    <a:pt x="98" y="109"/>
                    <a:pt x="112" y="111"/>
                    <a:pt x="123" y="115"/>
                  </a:cubicBezTo>
                  <a:cubicBezTo>
                    <a:pt x="134" y="119"/>
                    <a:pt x="144" y="124"/>
                    <a:pt x="152" y="131"/>
                  </a:cubicBezTo>
                  <a:cubicBezTo>
                    <a:pt x="159" y="138"/>
                    <a:pt x="165" y="146"/>
                    <a:pt x="170" y="156"/>
                  </a:cubicBezTo>
                  <a:cubicBezTo>
                    <a:pt x="172" y="167"/>
                    <a:pt x="174" y="178"/>
                    <a:pt x="174" y="190"/>
                  </a:cubicBezTo>
                </a:path>
              </a:pathLst>
            </a:custGeom>
            <a:solidFill>
              <a:srgbClr val="595757"/>
            </a:solidFill>
            <a:ln w="9525">
              <a:noFill/>
            </a:ln>
          </p:spPr>
          <p:txBody>
            <a:bodyPr wrap="square"/>
            <a:lstStyle/>
            <a:p>
              <a:pPr fontAlgn="ctr"/>
              <a:endParaRPr lang="en-US" altLang="zh-CN" dirty="0">
                <a:latin typeface="Huawei Sans" panose="020C0503030203020204" pitchFamily="34" charset="0"/>
              </a:endParaRPr>
            </a:p>
          </p:txBody>
        </p:sp>
        <p:sp>
          <p:nvSpPr>
            <p:cNvPr id="84" name="任意多边形 83"/>
            <p:cNvSpPr/>
            <p:nvPr/>
          </p:nvSpPr>
          <p:spPr bwMode="gray">
            <a:xfrm>
              <a:off x="42243" y="12090"/>
              <a:ext cx="130" cy="165"/>
            </a:xfrm>
            <a:custGeom>
              <a:avLst/>
              <a:gdLst/>
              <a:ahLst/>
              <a:cxnLst/>
              <a:rect l="0" t="0" r="0" b="0"/>
              <a:pathLst>
                <a:path w="229" h="289">
                  <a:moveTo>
                    <a:pt x="228" y="43"/>
                  </a:moveTo>
                  <a:cubicBezTo>
                    <a:pt x="228" y="45"/>
                    <a:pt x="228" y="47"/>
                    <a:pt x="228" y="50"/>
                  </a:cubicBezTo>
                  <a:cubicBezTo>
                    <a:pt x="228" y="52"/>
                    <a:pt x="227" y="54"/>
                    <a:pt x="227" y="56"/>
                  </a:cubicBezTo>
                  <a:cubicBezTo>
                    <a:pt x="226" y="58"/>
                    <a:pt x="226" y="58"/>
                    <a:pt x="225" y="58"/>
                  </a:cubicBezTo>
                  <a:cubicBezTo>
                    <a:pt x="224" y="59"/>
                    <a:pt x="223" y="59"/>
                    <a:pt x="222" y="59"/>
                  </a:cubicBezTo>
                  <a:cubicBezTo>
                    <a:pt x="221" y="59"/>
                    <a:pt x="218" y="58"/>
                    <a:pt x="214" y="56"/>
                  </a:cubicBezTo>
                  <a:cubicBezTo>
                    <a:pt x="210" y="53"/>
                    <a:pt x="205" y="49"/>
                    <a:pt x="198" y="46"/>
                  </a:cubicBezTo>
                  <a:cubicBezTo>
                    <a:pt x="192" y="42"/>
                    <a:pt x="183" y="40"/>
                    <a:pt x="174" y="37"/>
                  </a:cubicBezTo>
                  <a:cubicBezTo>
                    <a:pt x="165" y="34"/>
                    <a:pt x="154" y="33"/>
                    <a:pt x="141" y="33"/>
                  </a:cubicBezTo>
                  <a:cubicBezTo>
                    <a:pt x="126" y="33"/>
                    <a:pt x="112" y="36"/>
                    <a:pt x="100" y="42"/>
                  </a:cubicBezTo>
                  <a:cubicBezTo>
                    <a:pt x="88" y="47"/>
                    <a:pt x="77" y="55"/>
                    <a:pt x="69" y="65"/>
                  </a:cubicBezTo>
                  <a:cubicBezTo>
                    <a:pt x="61" y="75"/>
                    <a:pt x="54" y="86"/>
                    <a:pt x="49" y="100"/>
                  </a:cubicBezTo>
                  <a:cubicBezTo>
                    <a:pt x="45" y="114"/>
                    <a:pt x="43" y="129"/>
                    <a:pt x="43" y="145"/>
                  </a:cubicBezTo>
                  <a:cubicBezTo>
                    <a:pt x="43" y="163"/>
                    <a:pt x="46" y="178"/>
                    <a:pt x="50" y="192"/>
                  </a:cubicBezTo>
                  <a:cubicBezTo>
                    <a:pt x="55" y="206"/>
                    <a:pt x="62" y="217"/>
                    <a:pt x="71" y="228"/>
                  </a:cubicBezTo>
                  <a:cubicBezTo>
                    <a:pt x="79" y="237"/>
                    <a:pt x="89" y="244"/>
                    <a:pt x="101" y="249"/>
                  </a:cubicBezTo>
                  <a:cubicBezTo>
                    <a:pt x="114" y="254"/>
                    <a:pt x="127" y="257"/>
                    <a:pt x="141" y="257"/>
                  </a:cubicBezTo>
                  <a:cubicBezTo>
                    <a:pt x="150" y="257"/>
                    <a:pt x="159" y="256"/>
                    <a:pt x="168" y="254"/>
                  </a:cubicBezTo>
                  <a:cubicBezTo>
                    <a:pt x="176" y="252"/>
                    <a:pt x="184" y="248"/>
                    <a:pt x="192" y="244"/>
                  </a:cubicBezTo>
                  <a:lnTo>
                    <a:pt x="192" y="163"/>
                  </a:lnTo>
                  <a:lnTo>
                    <a:pt x="128" y="163"/>
                  </a:lnTo>
                  <a:cubicBezTo>
                    <a:pt x="125" y="163"/>
                    <a:pt x="123" y="162"/>
                    <a:pt x="122" y="159"/>
                  </a:cubicBezTo>
                  <a:cubicBezTo>
                    <a:pt x="121" y="156"/>
                    <a:pt x="120" y="152"/>
                    <a:pt x="120" y="148"/>
                  </a:cubicBezTo>
                  <a:cubicBezTo>
                    <a:pt x="120" y="145"/>
                    <a:pt x="120" y="142"/>
                    <a:pt x="120" y="140"/>
                  </a:cubicBezTo>
                  <a:cubicBezTo>
                    <a:pt x="120" y="138"/>
                    <a:pt x="121" y="137"/>
                    <a:pt x="121" y="136"/>
                  </a:cubicBezTo>
                  <a:cubicBezTo>
                    <a:pt x="122" y="135"/>
                    <a:pt x="123" y="134"/>
                    <a:pt x="123" y="133"/>
                  </a:cubicBezTo>
                  <a:cubicBezTo>
                    <a:pt x="124" y="132"/>
                    <a:pt x="125" y="132"/>
                    <a:pt x="126" y="132"/>
                  </a:cubicBezTo>
                  <a:lnTo>
                    <a:pt x="213" y="132"/>
                  </a:lnTo>
                  <a:cubicBezTo>
                    <a:pt x="215" y="132"/>
                    <a:pt x="216" y="132"/>
                    <a:pt x="218" y="133"/>
                  </a:cubicBezTo>
                  <a:cubicBezTo>
                    <a:pt x="220" y="134"/>
                    <a:pt x="221" y="135"/>
                    <a:pt x="222" y="136"/>
                  </a:cubicBezTo>
                  <a:cubicBezTo>
                    <a:pt x="223" y="137"/>
                    <a:pt x="224" y="138"/>
                    <a:pt x="225" y="140"/>
                  </a:cubicBezTo>
                  <a:cubicBezTo>
                    <a:pt x="226" y="142"/>
                    <a:pt x="226" y="145"/>
                    <a:pt x="226" y="147"/>
                  </a:cubicBezTo>
                  <a:lnTo>
                    <a:pt x="226" y="254"/>
                  </a:lnTo>
                  <a:cubicBezTo>
                    <a:pt x="226" y="257"/>
                    <a:pt x="225" y="261"/>
                    <a:pt x="224" y="263"/>
                  </a:cubicBezTo>
                  <a:cubicBezTo>
                    <a:pt x="223" y="266"/>
                    <a:pt x="221" y="269"/>
                    <a:pt x="216" y="270"/>
                  </a:cubicBezTo>
                  <a:cubicBezTo>
                    <a:pt x="212" y="272"/>
                    <a:pt x="207" y="275"/>
                    <a:pt x="200" y="277"/>
                  </a:cubicBezTo>
                  <a:cubicBezTo>
                    <a:pt x="194" y="280"/>
                    <a:pt x="187" y="282"/>
                    <a:pt x="180" y="283"/>
                  </a:cubicBezTo>
                  <a:cubicBezTo>
                    <a:pt x="173" y="285"/>
                    <a:pt x="166" y="286"/>
                    <a:pt x="158" y="287"/>
                  </a:cubicBezTo>
                  <a:cubicBezTo>
                    <a:pt x="151" y="288"/>
                    <a:pt x="144" y="288"/>
                    <a:pt x="137" y="288"/>
                  </a:cubicBezTo>
                  <a:cubicBezTo>
                    <a:pt x="115" y="288"/>
                    <a:pt x="96" y="284"/>
                    <a:pt x="79" y="278"/>
                  </a:cubicBezTo>
                  <a:cubicBezTo>
                    <a:pt x="62" y="271"/>
                    <a:pt x="48" y="262"/>
                    <a:pt x="36" y="249"/>
                  </a:cubicBezTo>
                  <a:cubicBezTo>
                    <a:pt x="25" y="237"/>
                    <a:pt x="16" y="222"/>
                    <a:pt x="9" y="204"/>
                  </a:cubicBezTo>
                  <a:cubicBezTo>
                    <a:pt x="3" y="187"/>
                    <a:pt x="0" y="168"/>
                    <a:pt x="0" y="147"/>
                  </a:cubicBezTo>
                  <a:cubicBezTo>
                    <a:pt x="0" y="124"/>
                    <a:pt x="4" y="104"/>
                    <a:pt x="10" y="86"/>
                  </a:cubicBezTo>
                  <a:cubicBezTo>
                    <a:pt x="17" y="69"/>
                    <a:pt x="26" y="53"/>
                    <a:pt x="38" y="40"/>
                  </a:cubicBezTo>
                  <a:cubicBezTo>
                    <a:pt x="50" y="27"/>
                    <a:pt x="65" y="17"/>
                    <a:pt x="82" y="10"/>
                  </a:cubicBezTo>
                  <a:cubicBezTo>
                    <a:pt x="99" y="2"/>
                    <a:pt x="117" y="0"/>
                    <a:pt x="138" y="0"/>
                  </a:cubicBezTo>
                  <a:cubicBezTo>
                    <a:pt x="148" y="0"/>
                    <a:pt x="159" y="1"/>
                    <a:pt x="168" y="3"/>
                  </a:cubicBezTo>
                  <a:cubicBezTo>
                    <a:pt x="178" y="5"/>
                    <a:pt x="186" y="6"/>
                    <a:pt x="193" y="9"/>
                  </a:cubicBezTo>
                  <a:cubicBezTo>
                    <a:pt x="201" y="12"/>
                    <a:pt x="206" y="15"/>
                    <a:pt x="211" y="18"/>
                  </a:cubicBezTo>
                  <a:cubicBezTo>
                    <a:pt x="216" y="20"/>
                    <a:pt x="220" y="23"/>
                    <a:pt x="221" y="25"/>
                  </a:cubicBezTo>
                  <a:cubicBezTo>
                    <a:pt x="223" y="27"/>
                    <a:pt x="224" y="29"/>
                    <a:pt x="225" y="32"/>
                  </a:cubicBezTo>
                  <a:cubicBezTo>
                    <a:pt x="228" y="35"/>
                    <a:pt x="228" y="38"/>
                    <a:pt x="228" y="43"/>
                  </a:cubicBezTo>
                </a:path>
              </a:pathLst>
            </a:custGeom>
            <a:solidFill>
              <a:srgbClr val="595757"/>
            </a:solidFill>
            <a:ln w="9525">
              <a:noFill/>
            </a:ln>
          </p:spPr>
          <p:txBody>
            <a:bodyPr wrap="square"/>
            <a:lstStyle/>
            <a:p>
              <a:pPr fontAlgn="ctr"/>
              <a:endParaRPr lang="en-US" altLang="zh-CN" dirty="0">
                <a:latin typeface="Huawei Sans" panose="020C0503030203020204" pitchFamily="34" charset="0"/>
              </a:endParaRPr>
            </a:p>
          </p:txBody>
        </p:sp>
        <p:sp>
          <p:nvSpPr>
            <p:cNvPr id="85" name="任意多边形 84"/>
            <p:cNvSpPr/>
            <p:nvPr/>
          </p:nvSpPr>
          <p:spPr bwMode="gray">
            <a:xfrm>
              <a:off x="41333" y="11983"/>
              <a:ext cx="525" cy="872"/>
            </a:xfrm>
            <a:custGeom>
              <a:avLst/>
              <a:gdLst/>
              <a:ahLst/>
              <a:cxnLst/>
              <a:rect l="0" t="0" r="0" b="0"/>
              <a:pathLst>
                <a:path w="924" h="1537">
                  <a:moveTo>
                    <a:pt x="836" y="0"/>
                  </a:moveTo>
                  <a:lnTo>
                    <a:pt x="86" y="0"/>
                  </a:lnTo>
                  <a:cubicBezTo>
                    <a:pt x="39" y="0"/>
                    <a:pt x="0" y="39"/>
                    <a:pt x="0" y="87"/>
                  </a:cubicBezTo>
                  <a:lnTo>
                    <a:pt x="0" y="511"/>
                  </a:lnTo>
                  <a:lnTo>
                    <a:pt x="68" y="511"/>
                  </a:lnTo>
                  <a:lnTo>
                    <a:pt x="68" y="87"/>
                  </a:lnTo>
                  <a:cubicBezTo>
                    <a:pt x="68" y="82"/>
                    <a:pt x="70" y="78"/>
                    <a:pt x="73" y="75"/>
                  </a:cubicBezTo>
                  <a:cubicBezTo>
                    <a:pt x="76" y="72"/>
                    <a:pt x="80" y="70"/>
                    <a:pt x="85" y="70"/>
                  </a:cubicBezTo>
                  <a:lnTo>
                    <a:pt x="835" y="70"/>
                  </a:lnTo>
                  <a:cubicBezTo>
                    <a:pt x="840" y="70"/>
                    <a:pt x="846" y="72"/>
                    <a:pt x="848" y="75"/>
                  </a:cubicBezTo>
                  <a:cubicBezTo>
                    <a:pt x="851" y="78"/>
                    <a:pt x="852" y="82"/>
                    <a:pt x="852" y="87"/>
                  </a:cubicBezTo>
                  <a:lnTo>
                    <a:pt x="852" y="1449"/>
                  </a:lnTo>
                  <a:cubicBezTo>
                    <a:pt x="852" y="1458"/>
                    <a:pt x="845" y="1466"/>
                    <a:pt x="835" y="1466"/>
                  </a:cubicBezTo>
                  <a:lnTo>
                    <a:pt x="85" y="1466"/>
                  </a:lnTo>
                  <a:cubicBezTo>
                    <a:pt x="76" y="1466"/>
                    <a:pt x="68" y="1458"/>
                    <a:pt x="68" y="1449"/>
                  </a:cubicBezTo>
                  <a:lnTo>
                    <a:pt x="68" y="931"/>
                  </a:lnTo>
                  <a:lnTo>
                    <a:pt x="0" y="931"/>
                  </a:lnTo>
                  <a:lnTo>
                    <a:pt x="0" y="1449"/>
                  </a:lnTo>
                  <a:cubicBezTo>
                    <a:pt x="0" y="1496"/>
                    <a:pt x="39" y="1536"/>
                    <a:pt x="86" y="1536"/>
                  </a:cubicBezTo>
                  <a:lnTo>
                    <a:pt x="836" y="1536"/>
                  </a:lnTo>
                  <a:cubicBezTo>
                    <a:pt x="884" y="1536"/>
                    <a:pt x="923" y="1496"/>
                    <a:pt x="923" y="1449"/>
                  </a:cubicBezTo>
                  <a:lnTo>
                    <a:pt x="923" y="87"/>
                  </a:lnTo>
                  <a:cubicBezTo>
                    <a:pt x="923" y="38"/>
                    <a:pt x="885" y="0"/>
                    <a:pt x="836" y="0"/>
                  </a:cubicBezTo>
                </a:path>
              </a:pathLst>
            </a:custGeom>
            <a:solidFill>
              <a:srgbClr val="595757"/>
            </a:solidFill>
            <a:ln w="9525">
              <a:noFill/>
            </a:ln>
          </p:spPr>
          <p:txBody>
            <a:bodyPr wrap="square"/>
            <a:lstStyle/>
            <a:p>
              <a:pPr fontAlgn="ctr"/>
              <a:endParaRPr lang="en-US" altLang="zh-CN" dirty="0">
                <a:latin typeface="Huawei Sans" panose="020C0503030203020204" pitchFamily="34" charset="0"/>
              </a:endParaRPr>
            </a:p>
          </p:txBody>
        </p:sp>
        <p:sp>
          <p:nvSpPr>
            <p:cNvPr id="86" name="任意多边形 85"/>
            <p:cNvSpPr/>
            <p:nvPr/>
          </p:nvSpPr>
          <p:spPr bwMode="gray">
            <a:xfrm>
              <a:off x="42200" y="12525"/>
              <a:ext cx="48" cy="148"/>
            </a:xfrm>
            <a:custGeom>
              <a:avLst/>
              <a:gdLst/>
              <a:ahLst/>
              <a:cxnLst/>
              <a:rect l="0" t="0" r="0" b="0"/>
              <a:pathLst>
                <a:path w="83" h="260">
                  <a:moveTo>
                    <a:pt x="9" y="0"/>
                  </a:moveTo>
                  <a:lnTo>
                    <a:pt x="0" y="256"/>
                  </a:lnTo>
                  <a:lnTo>
                    <a:pt x="73" y="259"/>
                  </a:lnTo>
                  <a:lnTo>
                    <a:pt x="82" y="3"/>
                  </a:lnTo>
                  <a:lnTo>
                    <a:pt x="9" y="0"/>
                  </a:lnTo>
                </a:path>
              </a:pathLst>
            </a:custGeom>
            <a:solidFill>
              <a:srgbClr val="595757"/>
            </a:solidFill>
            <a:ln w="9525">
              <a:noFill/>
            </a:ln>
          </p:spPr>
          <p:txBody>
            <a:bodyPr wrap="square"/>
            <a:lstStyle/>
            <a:p>
              <a:pPr fontAlgn="ctr"/>
              <a:endParaRPr lang="en-US" altLang="zh-CN" dirty="0">
                <a:latin typeface="Huawei Sans" panose="020C0503030203020204" pitchFamily="34" charset="0"/>
              </a:endParaRPr>
            </a:p>
          </p:txBody>
        </p:sp>
        <p:sp>
          <p:nvSpPr>
            <p:cNvPr id="87" name="任意多边形 86"/>
            <p:cNvSpPr/>
            <p:nvPr/>
          </p:nvSpPr>
          <p:spPr bwMode="gray">
            <a:xfrm>
              <a:off x="41955" y="11865"/>
              <a:ext cx="593" cy="1153"/>
            </a:xfrm>
            <a:custGeom>
              <a:avLst/>
              <a:gdLst/>
              <a:ahLst/>
              <a:cxnLst/>
              <a:rect l="0" t="0" r="0" b="0"/>
              <a:pathLst>
                <a:path w="1046" h="2032">
                  <a:moveTo>
                    <a:pt x="449" y="2031"/>
                  </a:moveTo>
                  <a:lnTo>
                    <a:pt x="444" y="2023"/>
                  </a:lnTo>
                  <a:cubicBezTo>
                    <a:pt x="450" y="2020"/>
                    <a:pt x="459" y="2020"/>
                    <a:pt x="470" y="2020"/>
                  </a:cubicBezTo>
                  <a:lnTo>
                    <a:pt x="472" y="2020"/>
                  </a:lnTo>
                  <a:cubicBezTo>
                    <a:pt x="583" y="2012"/>
                    <a:pt x="677" y="1924"/>
                    <a:pt x="690" y="1813"/>
                  </a:cubicBezTo>
                  <a:lnTo>
                    <a:pt x="795" y="965"/>
                  </a:lnTo>
                  <a:cubicBezTo>
                    <a:pt x="796" y="960"/>
                    <a:pt x="795" y="956"/>
                    <a:pt x="794" y="950"/>
                  </a:cubicBezTo>
                  <a:lnTo>
                    <a:pt x="792" y="944"/>
                  </a:lnTo>
                  <a:lnTo>
                    <a:pt x="796" y="941"/>
                  </a:lnTo>
                  <a:cubicBezTo>
                    <a:pt x="810" y="930"/>
                    <a:pt x="823" y="919"/>
                    <a:pt x="835" y="908"/>
                  </a:cubicBezTo>
                  <a:cubicBezTo>
                    <a:pt x="1034" y="722"/>
                    <a:pt x="1045" y="409"/>
                    <a:pt x="859" y="210"/>
                  </a:cubicBezTo>
                  <a:cubicBezTo>
                    <a:pt x="673" y="11"/>
                    <a:pt x="359" y="0"/>
                    <a:pt x="160" y="186"/>
                  </a:cubicBezTo>
                  <a:cubicBezTo>
                    <a:pt x="64" y="276"/>
                    <a:pt x="9" y="398"/>
                    <a:pt x="4" y="530"/>
                  </a:cubicBezTo>
                  <a:cubicBezTo>
                    <a:pt x="0" y="662"/>
                    <a:pt x="47" y="787"/>
                    <a:pt x="137" y="884"/>
                  </a:cubicBezTo>
                  <a:cubicBezTo>
                    <a:pt x="148" y="896"/>
                    <a:pt x="160" y="908"/>
                    <a:pt x="173" y="919"/>
                  </a:cubicBezTo>
                  <a:lnTo>
                    <a:pt x="178" y="923"/>
                  </a:lnTo>
                  <a:lnTo>
                    <a:pt x="176" y="929"/>
                  </a:lnTo>
                  <a:cubicBezTo>
                    <a:pt x="174" y="933"/>
                    <a:pt x="174" y="938"/>
                    <a:pt x="174" y="943"/>
                  </a:cubicBezTo>
                  <a:lnTo>
                    <a:pt x="220" y="1795"/>
                  </a:lnTo>
                  <a:cubicBezTo>
                    <a:pt x="224" y="1872"/>
                    <a:pt x="266" y="1942"/>
                    <a:pt x="333" y="1984"/>
                  </a:cubicBezTo>
                  <a:lnTo>
                    <a:pt x="329" y="1992"/>
                  </a:lnTo>
                  <a:lnTo>
                    <a:pt x="329" y="1992"/>
                  </a:lnTo>
                  <a:lnTo>
                    <a:pt x="338" y="1992"/>
                  </a:lnTo>
                  <a:lnTo>
                    <a:pt x="338" y="1994"/>
                  </a:lnTo>
                  <a:lnTo>
                    <a:pt x="449" y="2031"/>
                  </a:lnTo>
                  <a:close/>
                  <a:moveTo>
                    <a:pt x="192" y="836"/>
                  </a:moveTo>
                  <a:cubicBezTo>
                    <a:pt x="34" y="666"/>
                    <a:pt x="43" y="400"/>
                    <a:pt x="212" y="241"/>
                  </a:cubicBezTo>
                  <a:cubicBezTo>
                    <a:pt x="382" y="83"/>
                    <a:pt x="649" y="92"/>
                    <a:pt x="808" y="261"/>
                  </a:cubicBezTo>
                  <a:cubicBezTo>
                    <a:pt x="884" y="343"/>
                    <a:pt x="925" y="451"/>
                    <a:pt x="920" y="562"/>
                  </a:cubicBezTo>
                  <a:cubicBezTo>
                    <a:pt x="916" y="675"/>
                    <a:pt x="869" y="779"/>
                    <a:pt x="786" y="855"/>
                  </a:cubicBezTo>
                  <a:cubicBezTo>
                    <a:pt x="705" y="931"/>
                    <a:pt x="602" y="969"/>
                    <a:pt x="499" y="969"/>
                  </a:cubicBezTo>
                  <a:cubicBezTo>
                    <a:pt x="387" y="970"/>
                    <a:pt x="275" y="925"/>
                    <a:pt x="192" y="836"/>
                  </a:cubicBezTo>
                  <a:close/>
                  <a:moveTo>
                    <a:pt x="294" y="1794"/>
                  </a:moveTo>
                  <a:lnTo>
                    <a:pt x="250" y="976"/>
                  </a:lnTo>
                  <a:lnTo>
                    <a:pt x="265" y="984"/>
                  </a:lnTo>
                  <a:cubicBezTo>
                    <a:pt x="400" y="1057"/>
                    <a:pt x="565" y="1063"/>
                    <a:pt x="705" y="998"/>
                  </a:cubicBezTo>
                  <a:lnTo>
                    <a:pt x="720" y="992"/>
                  </a:lnTo>
                  <a:lnTo>
                    <a:pt x="620" y="1806"/>
                  </a:lnTo>
                  <a:cubicBezTo>
                    <a:pt x="610" y="1886"/>
                    <a:pt x="538" y="1949"/>
                    <a:pt x="457" y="1949"/>
                  </a:cubicBezTo>
                  <a:cubicBezTo>
                    <a:pt x="455" y="1949"/>
                    <a:pt x="453" y="1949"/>
                    <a:pt x="451" y="1949"/>
                  </a:cubicBezTo>
                  <a:cubicBezTo>
                    <a:pt x="369" y="1946"/>
                    <a:pt x="298" y="1876"/>
                    <a:pt x="294" y="1794"/>
                  </a:cubicBezTo>
                  <a:close/>
                </a:path>
              </a:pathLst>
            </a:custGeom>
            <a:solidFill>
              <a:srgbClr val="595757"/>
            </a:solidFill>
            <a:ln w="9525">
              <a:noFill/>
            </a:ln>
          </p:spPr>
          <p:txBody>
            <a:bodyPr wrap="square"/>
            <a:lstStyle/>
            <a:p>
              <a:pPr fontAlgn="ctr"/>
              <a:endParaRPr lang="en-US" altLang="zh-CN" dirty="0">
                <a:latin typeface="Huawei Sans" panose="020C0503030203020204" pitchFamily="34" charset="0"/>
              </a:endParaRPr>
            </a:p>
          </p:txBody>
        </p:sp>
        <p:sp>
          <p:nvSpPr>
            <p:cNvPr id="88" name="任意多边形 87"/>
            <p:cNvSpPr/>
            <p:nvPr/>
          </p:nvSpPr>
          <p:spPr bwMode="gray">
            <a:xfrm>
              <a:off x="41345" y="12650"/>
              <a:ext cx="498" cy="40"/>
            </a:xfrm>
            <a:custGeom>
              <a:avLst/>
              <a:gdLst/>
              <a:ahLst/>
              <a:cxnLst/>
              <a:rect l="0" t="0" r="0" b="0"/>
              <a:pathLst>
                <a:path w="877" h="70">
                  <a:moveTo>
                    <a:pt x="841" y="0"/>
                  </a:moveTo>
                  <a:lnTo>
                    <a:pt x="34" y="0"/>
                  </a:lnTo>
                  <a:cubicBezTo>
                    <a:pt x="15" y="0"/>
                    <a:pt x="0" y="16"/>
                    <a:pt x="0" y="35"/>
                  </a:cubicBezTo>
                  <a:cubicBezTo>
                    <a:pt x="0" y="53"/>
                    <a:pt x="15" y="69"/>
                    <a:pt x="34" y="69"/>
                  </a:cubicBezTo>
                  <a:lnTo>
                    <a:pt x="841" y="69"/>
                  </a:lnTo>
                  <a:cubicBezTo>
                    <a:pt x="860" y="69"/>
                    <a:pt x="876" y="53"/>
                    <a:pt x="876" y="35"/>
                  </a:cubicBezTo>
                  <a:cubicBezTo>
                    <a:pt x="876" y="16"/>
                    <a:pt x="861" y="0"/>
                    <a:pt x="841" y="0"/>
                  </a:cubicBezTo>
                </a:path>
              </a:pathLst>
            </a:custGeom>
            <a:solidFill>
              <a:srgbClr val="595757"/>
            </a:solidFill>
            <a:ln w="9525">
              <a:noFill/>
            </a:ln>
          </p:spPr>
          <p:txBody>
            <a:bodyPr wrap="square"/>
            <a:lstStyle/>
            <a:p>
              <a:pPr fontAlgn="ctr"/>
              <a:endParaRPr lang="en-US" altLang="zh-CN" dirty="0">
                <a:latin typeface="Huawei Sans" panose="020C0503030203020204" pitchFamily="34" charset="0"/>
              </a:endParaRPr>
            </a:p>
          </p:txBody>
        </p:sp>
        <p:sp>
          <p:nvSpPr>
            <p:cNvPr id="89" name="任意多边形 88"/>
            <p:cNvSpPr/>
            <p:nvPr/>
          </p:nvSpPr>
          <p:spPr bwMode="gray">
            <a:xfrm>
              <a:off x="41550" y="12288"/>
              <a:ext cx="110" cy="170"/>
            </a:xfrm>
            <a:custGeom>
              <a:avLst/>
              <a:gdLst/>
              <a:ahLst/>
              <a:cxnLst/>
              <a:rect l="0" t="0" r="0" b="0"/>
              <a:pathLst>
                <a:path w="195" h="298">
                  <a:moveTo>
                    <a:pt x="194" y="163"/>
                  </a:moveTo>
                  <a:lnTo>
                    <a:pt x="0" y="0"/>
                  </a:lnTo>
                  <a:lnTo>
                    <a:pt x="0" y="297"/>
                  </a:lnTo>
                  <a:lnTo>
                    <a:pt x="194" y="163"/>
                  </a:lnTo>
                </a:path>
              </a:pathLst>
            </a:custGeom>
            <a:solidFill>
              <a:srgbClr val="666767"/>
            </a:solidFill>
            <a:ln w="9525">
              <a:noFill/>
            </a:ln>
          </p:spPr>
          <p:txBody>
            <a:bodyPr wrap="square"/>
            <a:lstStyle/>
            <a:p>
              <a:pPr fontAlgn="ctr"/>
              <a:endParaRPr lang="en-US" altLang="zh-CN" dirty="0">
                <a:latin typeface="Huawei Sans" panose="020C0503030203020204" pitchFamily="34" charset="0"/>
              </a:endParaRPr>
            </a:p>
          </p:txBody>
        </p:sp>
        <p:sp>
          <p:nvSpPr>
            <p:cNvPr id="90" name="任意多边形 89"/>
            <p:cNvSpPr/>
            <p:nvPr/>
          </p:nvSpPr>
          <p:spPr bwMode="gray">
            <a:xfrm>
              <a:off x="41565" y="12728"/>
              <a:ext cx="55" cy="55"/>
            </a:xfrm>
            <a:custGeom>
              <a:avLst/>
              <a:gdLst/>
              <a:ahLst/>
              <a:cxnLst/>
              <a:rect l="0" t="0" r="0" b="0"/>
              <a:pathLst>
                <a:path w="96" h="96">
                  <a:moveTo>
                    <a:pt x="95" y="48"/>
                  </a:moveTo>
                  <a:cubicBezTo>
                    <a:pt x="95" y="56"/>
                    <a:pt x="94" y="63"/>
                    <a:pt x="89" y="71"/>
                  </a:cubicBezTo>
                  <a:cubicBezTo>
                    <a:pt x="85" y="78"/>
                    <a:pt x="79" y="84"/>
                    <a:pt x="71" y="89"/>
                  </a:cubicBezTo>
                  <a:cubicBezTo>
                    <a:pt x="64" y="93"/>
                    <a:pt x="57" y="95"/>
                    <a:pt x="48" y="95"/>
                  </a:cubicBezTo>
                  <a:cubicBezTo>
                    <a:pt x="40" y="95"/>
                    <a:pt x="32" y="93"/>
                    <a:pt x="24" y="89"/>
                  </a:cubicBezTo>
                  <a:cubicBezTo>
                    <a:pt x="16" y="84"/>
                    <a:pt x="12" y="78"/>
                    <a:pt x="7" y="71"/>
                  </a:cubicBezTo>
                  <a:cubicBezTo>
                    <a:pt x="3" y="63"/>
                    <a:pt x="0" y="56"/>
                    <a:pt x="0" y="48"/>
                  </a:cubicBezTo>
                  <a:cubicBezTo>
                    <a:pt x="0" y="39"/>
                    <a:pt x="3" y="31"/>
                    <a:pt x="7" y="24"/>
                  </a:cubicBezTo>
                  <a:cubicBezTo>
                    <a:pt x="12" y="16"/>
                    <a:pt x="16" y="11"/>
                    <a:pt x="24" y="7"/>
                  </a:cubicBezTo>
                  <a:cubicBezTo>
                    <a:pt x="32" y="2"/>
                    <a:pt x="39" y="0"/>
                    <a:pt x="48" y="0"/>
                  </a:cubicBezTo>
                  <a:cubicBezTo>
                    <a:pt x="56" y="0"/>
                    <a:pt x="64" y="2"/>
                    <a:pt x="71" y="7"/>
                  </a:cubicBezTo>
                  <a:cubicBezTo>
                    <a:pt x="79" y="11"/>
                    <a:pt x="85" y="16"/>
                    <a:pt x="89" y="24"/>
                  </a:cubicBezTo>
                  <a:cubicBezTo>
                    <a:pt x="94" y="31"/>
                    <a:pt x="95" y="39"/>
                    <a:pt x="95" y="48"/>
                  </a:cubicBezTo>
                </a:path>
              </a:pathLst>
            </a:custGeom>
            <a:solidFill>
              <a:srgbClr val="666767"/>
            </a:solidFill>
            <a:ln w="9525">
              <a:noFill/>
            </a:ln>
          </p:spPr>
          <p:txBody>
            <a:bodyPr wrap="square"/>
            <a:lstStyle/>
            <a:p>
              <a:pPr fontAlgn="ctr"/>
              <a:endParaRPr lang="en-US" altLang="zh-CN" dirty="0">
                <a:latin typeface="Huawei Sans" panose="020C0503030203020204" pitchFamily="34" charset="0"/>
              </a:endParaRPr>
            </a:p>
          </p:txBody>
        </p:sp>
        <p:sp>
          <p:nvSpPr>
            <p:cNvPr id="91" name="任意多边形 90"/>
            <p:cNvSpPr/>
            <p:nvPr/>
          </p:nvSpPr>
          <p:spPr bwMode="gray">
            <a:xfrm>
              <a:off x="41570" y="12820"/>
              <a:ext cx="640" cy="258"/>
            </a:xfrm>
            <a:custGeom>
              <a:avLst/>
              <a:gdLst/>
              <a:ahLst/>
              <a:cxnLst/>
              <a:rect l="0" t="0" r="0" b="0"/>
              <a:pathLst>
                <a:path w="1128" h="452">
                  <a:moveTo>
                    <a:pt x="1021" y="313"/>
                  </a:moveTo>
                  <a:cubicBezTo>
                    <a:pt x="931" y="353"/>
                    <a:pt x="831" y="375"/>
                    <a:pt x="726" y="375"/>
                  </a:cubicBezTo>
                  <a:cubicBezTo>
                    <a:pt x="465" y="375"/>
                    <a:pt x="236" y="238"/>
                    <a:pt x="106" y="32"/>
                  </a:cubicBezTo>
                  <a:lnTo>
                    <a:pt x="0" y="0"/>
                  </a:lnTo>
                  <a:cubicBezTo>
                    <a:pt x="132" y="267"/>
                    <a:pt x="408" y="451"/>
                    <a:pt x="726" y="451"/>
                  </a:cubicBezTo>
                  <a:cubicBezTo>
                    <a:pt x="872" y="451"/>
                    <a:pt x="1009" y="413"/>
                    <a:pt x="1127" y="345"/>
                  </a:cubicBezTo>
                  <a:lnTo>
                    <a:pt x="1021" y="313"/>
                  </a:lnTo>
                </a:path>
              </a:pathLst>
            </a:custGeom>
            <a:solidFill>
              <a:srgbClr val="595757"/>
            </a:solidFill>
            <a:ln w="9525">
              <a:noFill/>
            </a:ln>
          </p:spPr>
          <p:txBody>
            <a:bodyPr wrap="square"/>
            <a:lstStyle/>
            <a:p>
              <a:pPr fontAlgn="ctr"/>
              <a:endParaRPr lang="en-US" altLang="zh-CN" dirty="0">
                <a:latin typeface="Huawei Sans" panose="020C0503030203020204" pitchFamily="34" charset="0"/>
              </a:endParaRPr>
            </a:p>
          </p:txBody>
        </p:sp>
        <p:sp>
          <p:nvSpPr>
            <p:cNvPr id="92" name="任意多边形 91"/>
            <p:cNvSpPr/>
            <p:nvPr/>
          </p:nvSpPr>
          <p:spPr bwMode="gray">
            <a:xfrm>
              <a:off x="41393" y="12140"/>
              <a:ext cx="80" cy="110"/>
            </a:xfrm>
            <a:custGeom>
              <a:avLst/>
              <a:gdLst/>
              <a:ahLst/>
              <a:cxnLst/>
              <a:rect l="0" t="0" r="0" b="0"/>
              <a:pathLst>
                <a:path w="141" h="196">
                  <a:moveTo>
                    <a:pt x="140" y="144"/>
                  </a:moveTo>
                  <a:lnTo>
                    <a:pt x="115" y="144"/>
                  </a:lnTo>
                  <a:lnTo>
                    <a:pt x="115" y="195"/>
                  </a:lnTo>
                  <a:lnTo>
                    <a:pt x="91" y="195"/>
                  </a:lnTo>
                  <a:lnTo>
                    <a:pt x="91" y="144"/>
                  </a:lnTo>
                  <a:lnTo>
                    <a:pt x="0" y="144"/>
                  </a:lnTo>
                  <a:lnTo>
                    <a:pt x="0" y="129"/>
                  </a:lnTo>
                  <a:lnTo>
                    <a:pt x="86" y="0"/>
                  </a:lnTo>
                  <a:lnTo>
                    <a:pt x="115" y="0"/>
                  </a:lnTo>
                  <a:lnTo>
                    <a:pt x="115" y="125"/>
                  </a:lnTo>
                  <a:lnTo>
                    <a:pt x="140" y="125"/>
                  </a:lnTo>
                  <a:lnTo>
                    <a:pt x="140" y="144"/>
                  </a:lnTo>
                  <a:close/>
                  <a:moveTo>
                    <a:pt x="92" y="125"/>
                  </a:moveTo>
                  <a:lnTo>
                    <a:pt x="92" y="43"/>
                  </a:lnTo>
                  <a:cubicBezTo>
                    <a:pt x="92" y="37"/>
                    <a:pt x="92" y="31"/>
                    <a:pt x="93" y="23"/>
                  </a:cubicBezTo>
                  <a:lnTo>
                    <a:pt x="92" y="23"/>
                  </a:lnTo>
                  <a:cubicBezTo>
                    <a:pt x="91" y="26"/>
                    <a:pt x="88" y="32"/>
                    <a:pt x="84" y="38"/>
                  </a:cubicBezTo>
                  <a:lnTo>
                    <a:pt x="26" y="125"/>
                  </a:lnTo>
                  <a:lnTo>
                    <a:pt x="92" y="125"/>
                  </a:lnTo>
                  <a:close/>
                </a:path>
              </a:pathLst>
            </a:custGeom>
            <a:solidFill>
              <a:srgbClr val="595757"/>
            </a:solidFill>
            <a:ln w="9525">
              <a:noFill/>
            </a:ln>
          </p:spPr>
          <p:txBody>
            <a:bodyPr wrap="square"/>
            <a:lstStyle/>
            <a:p>
              <a:pPr fontAlgn="ctr"/>
              <a:endParaRPr lang="en-US" altLang="zh-CN" dirty="0">
                <a:latin typeface="Huawei Sans" panose="020C0503030203020204" pitchFamily="34" charset="0"/>
              </a:endParaRPr>
            </a:p>
          </p:txBody>
        </p:sp>
        <p:sp>
          <p:nvSpPr>
            <p:cNvPr id="93" name="任意多边形 92"/>
            <p:cNvSpPr/>
            <p:nvPr/>
          </p:nvSpPr>
          <p:spPr bwMode="gray">
            <a:xfrm>
              <a:off x="41390" y="12140"/>
              <a:ext cx="83" cy="113"/>
            </a:xfrm>
            <a:custGeom>
              <a:avLst/>
              <a:gdLst/>
              <a:ahLst/>
              <a:cxnLst/>
              <a:rect l="0" t="0" r="0" b="0"/>
              <a:pathLst>
                <a:path w="144" h="200">
                  <a:moveTo>
                    <a:pt x="91" y="199"/>
                  </a:moveTo>
                  <a:lnTo>
                    <a:pt x="91" y="149"/>
                  </a:lnTo>
                  <a:lnTo>
                    <a:pt x="0" y="149"/>
                  </a:lnTo>
                  <a:lnTo>
                    <a:pt x="0" y="131"/>
                  </a:lnTo>
                  <a:lnTo>
                    <a:pt x="0" y="130"/>
                  </a:lnTo>
                  <a:lnTo>
                    <a:pt x="86" y="0"/>
                  </a:lnTo>
                  <a:lnTo>
                    <a:pt x="118" y="0"/>
                  </a:lnTo>
                  <a:lnTo>
                    <a:pt x="118" y="125"/>
                  </a:lnTo>
                  <a:lnTo>
                    <a:pt x="143" y="125"/>
                  </a:lnTo>
                  <a:lnTo>
                    <a:pt x="143" y="149"/>
                  </a:lnTo>
                  <a:lnTo>
                    <a:pt x="118" y="149"/>
                  </a:lnTo>
                  <a:lnTo>
                    <a:pt x="118" y="199"/>
                  </a:lnTo>
                  <a:lnTo>
                    <a:pt x="91" y="199"/>
                  </a:lnTo>
                  <a:close/>
                  <a:moveTo>
                    <a:pt x="115" y="195"/>
                  </a:moveTo>
                  <a:lnTo>
                    <a:pt x="115" y="144"/>
                  </a:lnTo>
                  <a:lnTo>
                    <a:pt x="140" y="144"/>
                  </a:lnTo>
                  <a:lnTo>
                    <a:pt x="140" y="130"/>
                  </a:lnTo>
                  <a:lnTo>
                    <a:pt x="115" y="130"/>
                  </a:lnTo>
                  <a:lnTo>
                    <a:pt x="115" y="5"/>
                  </a:lnTo>
                  <a:lnTo>
                    <a:pt x="90" y="5"/>
                  </a:lnTo>
                  <a:lnTo>
                    <a:pt x="5" y="131"/>
                  </a:lnTo>
                  <a:lnTo>
                    <a:pt x="5" y="144"/>
                  </a:lnTo>
                  <a:lnTo>
                    <a:pt x="96" y="144"/>
                  </a:lnTo>
                  <a:lnTo>
                    <a:pt x="96" y="195"/>
                  </a:lnTo>
                  <a:lnTo>
                    <a:pt x="115" y="195"/>
                  </a:lnTo>
                  <a:close/>
                  <a:moveTo>
                    <a:pt x="95" y="130"/>
                  </a:moveTo>
                  <a:lnTo>
                    <a:pt x="24" y="130"/>
                  </a:lnTo>
                  <a:lnTo>
                    <a:pt x="27" y="126"/>
                  </a:lnTo>
                  <a:lnTo>
                    <a:pt x="84" y="39"/>
                  </a:lnTo>
                  <a:cubicBezTo>
                    <a:pt x="88" y="33"/>
                    <a:pt x="91" y="28"/>
                    <a:pt x="92" y="25"/>
                  </a:cubicBezTo>
                  <a:lnTo>
                    <a:pt x="93" y="23"/>
                  </a:lnTo>
                  <a:lnTo>
                    <a:pt x="96" y="23"/>
                  </a:lnTo>
                  <a:lnTo>
                    <a:pt x="96" y="25"/>
                  </a:lnTo>
                  <a:cubicBezTo>
                    <a:pt x="96" y="33"/>
                    <a:pt x="95" y="39"/>
                    <a:pt x="95" y="45"/>
                  </a:cubicBezTo>
                  <a:lnTo>
                    <a:pt x="95" y="130"/>
                  </a:lnTo>
                  <a:close/>
                  <a:moveTo>
                    <a:pt x="32" y="125"/>
                  </a:moveTo>
                  <a:lnTo>
                    <a:pt x="91" y="125"/>
                  </a:lnTo>
                  <a:lnTo>
                    <a:pt x="91" y="46"/>
                  </a:lnTo>
                  <a:lnTo>
                    <a:pt x="91" y="36"/>
                  </a:lnTo>
                  <a:lnTo>
                    <a:pt x="88" y="41"/>
                  </a:lnTo>
                  <a:lnTo>
                    <a:pt x="32" y="125"/>
                  </a:lnTo>
                  <a:close/>
                </a:path>
              </a:pathLst>
            </a:custGeom>
            <a:solidFill>
              <a:srgbClr val="595757"/>
            </a:solidFill>
            <a:ln w="9525">
              <a:noFill/>
            </a:ln>
          </p:spPr>
          <p:txBody>
            <a:bodyPr wrap="square"/>
            <a:lstStyle/>
            <a:p>
              <a:pPr fontAlgn="ctr"/>
              <a:endParaRPr lang="en-US" altLang="zh-CN" dirty="0">
                <a:latin typeface="Huawei Sans" panose="020C0503030203020204" pitchFamily="34" charset="0"/>
              </a:endParaRPr>
            </a:p>
          </p:txBody>
        </p:sp>
        <p:sp>
          <p:nvSpPr>
            <p:cNvPr id="94" name="任意多边形 93"/>
            <p:cNvSpPr/>
            <p:nvPr/>
          </p:nvSpPr>
          <p:spPr bwMode="gray">
            <a:xfrm>
              <a:off x="41490" y="12135"/>
              <a:ext cx="68" cy="118"/>
            </a:xfrm>
            <a:custGeom>
              <a:avLst/>
              <a:gdLst/>
              <a:ahLst/>
              <a:cxnLst/>
              <a:rect l="0" t="0" r="0" b="0"/>
              <a:pathLst>
                <a:path w="119" h="206">
                  <a:moveTo>
                    <a:pt x="118" y="205"/>
                  </a:moveTo>
                  <a:lnTo>
                    <a:pt x="84" y="205"/>
                  </a:lnTo>
                  <a:lnTo>
                    <a:pt x="25" y="139"/>
                  </a:lnTo>
                  <a:lnTo>
                    <a:pt x="24" y="139"/>
                  </a:lnTo>
                  <a:lnTo>
                    <a:pt x="24" y="205"/>
                  </a:lnTo>
                  <a:lnTo>
                    <a:pt x="0" y="205"/>
                  </a:lnTo>
                  <a:lnTo>
                    <a:pt x="0" y="0"/>
                  </a:lnTo>
                  <a:lnTo>
                    <a:pt x="24" y="0"/>
                  </a:lnTo>
                  <a:lnTo>
                    <a:pt x="24" y="130"/>
                  </a:lnTo>
                  <a:lnTo>
                    <a:pt x="25" y="130"/>
                  </a:lnTo>
                  <a:lnTo>
                    <a:pt x="81" y="66"/>
                  </a:lnTo>
                  <a:lnTo>
                    <a:pt x="113" y="66"/>
                  </a:lnTo>
                  <a:lnTo>
                    <a:pt x="50" y="133"/>
                  </a:lnTo>
                  <a:lnTo>
                    <a:pt x="118" y="205"/>
                  </a:lnTo>
                </a:path>
              </a:pathLst>
            </a:custGeom>
            <a:solidFill>
              <a:srgbClr val="595757"/>
            </a:solidFill>
            <a:ln w="9525">
              <a:noFill/>
            </a:ln>
          </p:spPr>
          <p:txBody>
            <a:bodyPr wrap="square"/>
            <a:lstStyle/>
            <a:p>
              <a:pPr fontAlgn="ctr"/>
              <a:endParaRPr lang="en-US" altLang="zh-CN" dirty="0">
                <a:latin typeface="Huawei Sans" panose="020C0503030203020204" pitchFamily="34" charset="0"/>
              </a:endParaRPr>
            </a:p>
          </p:txBody>
        </p:sp>
        <p:sp>
          <p:nvSpPr>
            <p:cNvPr id="95" name="任意多边形 94"/>
            <p:cNvSpPr/>
            <p:nvPr/>
          </p:nvSpPr>
          <p:spPr bwMode="gray">
            <a:xfrm>
              <a:off x="41488" y="12133"/>
              <a:ext cx="72" cy="120"/>
            </a:xfrm>
            <a:custGeom>
              <a:avLst/>
              <a:gdLst/>
              <a:ahLst/>
              <a:cxnLst/>
              <a:rect l="0" t="0" r="0" b="0"/>
              <a:pathLst>
                <a:path w="126" h="211">
                  <a:moveTo>
                    <a:pt x="125" y="210"/>
                  </a:moveTo>
                  <a:lnTo>
                    <a:pt x="85" y="210"/>
                  </a:lnTo>
                  <a:lnTo>
                    <a:pt x="29" y="146"/>
                  </a:lnTo>
                  <a:lnTo>
                    <a:pt x="29" y="210"/>
                  </a:lnTo>
                  <a:lnTo>
                    <a:pt x="0" y="210"/>
                  </a:lnTo>
                  <a:lnTo>
                    <a:pt x="0" y="0"/>
                  </a:lnTo>
                  <a:lnTo>
                    <a:pt x="29" y="0"/>
                  </a:lnTo>
                  <a:lnTo>
                    <a:pt x="29" y="128"/>
                  </a:lnTo>
                  <a:lnTo>
                    <a:pt x="82" y="67"/>
                  </a:lnTo>
                  <a:lnTo>
                    <a:pt x="121" y="67"/>
                  </a:lnTo>
                  <a:lnTo>
                    <a:pt x="55" y="136"/>
                  </a:lnTo>
                  <a:lnTo>
                    <a:pt x="125" y="210"/>
                  </a:lnTo>
                  <a:close/>
                  <a:moveTo>
                    <a:pt x="87" y="206"/>
                  </a:moveTo>
                  <a:lnTo>
                    <a:pt x="114" y="206"/>
                  </a:lnTo>
                  <a:lnTo>
                    <a:pt x="48" y="136"/>
                  </a:lnTo>
                  <a:lnTo>
                    <a:pt x="50" y="134"/>
                  </a:lnTo>
                  <a:lnTo>
                    <a:pt x="109" y="71"/>
                  </a:lnTo>
                  <a:lnTo>
                    <a:pt x="84" y="71"/>
                  </a:lnTo>
                  <a:lnTo>
                    <a:pt x="28" y="135"/>
                  </a:lnTo>
                  <a:lnTo>
                    <a:pt x="24" y="135"/>
                  </a:lnTo>
                  <a:lnTo>
                    <a:pt x="23" y="133"/>
                  </a:lnTo>
                  <a:lnTo>
                    <a:pt x="23" y="5"/>
                  </a:lnTo>
                  <a:lnTo>
                    <a:pt x="2" y="5"/>
                  </a:lnTo>
                  <a:lnTo>
                    <a:pt x="2" y="206"/>
                  </a:lnTo>
                  <a:lnTo>
                    <a:pt x="23" y="206"/>
                  </a:lnTo>
                  <a:lnTo>
                    <a:pt x="23" y="139"/>
                  </a:lnTo>
                  <a:lnTo>
                    <a:pt x="27" y="139"/>
                  </a:lnTo>
                  <a:lnTo>
                    <a:pt x="28" y="140"/>
                  </a:lnTo>
                  <a:lnTo>
                    <a:pt x="87" y="206"/>
                  </a:lnTo>
                  <a:close/>
                </a:path>
              </a:pathLst>
            </a:custGeom>
            <a:solidFill>
              <a:srgbClr val="595757"/>
            </a:solidFill>
            <a:ln w="9525">
              <a:noFill/>
            </a:ln>
          </p:spPr>
          <p:txBody>
            <a:bodyPr wrap="square"/>
            <a:lstStyle/>
            <a:p>
              <a:pPr fontAlgn="ctr"/>
              <a:endParaRPr lang="en-US" altLang="zh-CN" dirty="0">
                <a:latin typeface="Huawei Sans" panose="020C0503030203020204" pitchFamily="34" charset="0"/>
              </a:endParaRPr>
            </a:p>
          </p:txBody>
        </p:sp>
        <p:sp>
          <p:nvSpPr>
            <p:cNvPr id="96" name="任意多边形 95"/>
            <p:cNvSpPr/>
            <p:nvPr/>
          </p:nvSpPr>
          <p:spPr bwMode="gray">
            <a:xfrm>
              <a:off x="41553" y="12140"/>
              <a:ext cx="67" cy="130"/>
            </a:xfrm>
            <a:custGeom>
              <a:avLst/>
              <a:gdLst/>
              <a:ahLst/>
              <a:cxnLst/>
              <a:rect l="0" t="0" r="0" b="0"/>
              <a:pathLst>
                <a:path w="117" h="228">
                  <a:moveTo>
                    <a:pt x="116" y="0"/>
                  </a:moveTo>
                  <a:lnTo>
                    <a:pt x="23" y="227"/>
                  </a:lnTo>
                  <a:lnTo>
                    <a:pt x="0" y="227"/>
                  </a:lnTo>
                  <a:lnTo>
                    <a:pt x="93" y="0"/>
                  </a:lnTo>
                  <a:lnTo>
                    <a:pt x="116" y="0"/>
                  </a:lnTo>
                </a:path>
              </a:pathLst>
            </a:custGeom>
            <a:solidFill>
              <a:srgbClr val="595757"/>
            </a:solidFill>
            <a:ln w="9525">
              <a:noFill/>
            </a:ln>
          </p:spPr>
          <p:txBody>
            <a:bodyPr wrap="square"/>
            <a:lstStyle/>
            <a:p>
              <a:pPr fontAlgn="ctr"/>
              <a:endParaRPr lang="en-US" altLang="zh-CN" dirty="0">
                <a:latin typeface="Huawei Sans" panose="020C0503030203020204" pitchFamily="34" charset="0"/>
              </a:endParaRPr>
            </a:p>
          </p:txBody>
        </p:sp>
        <p:sp>
          <p:nvSpPr>
            <p:cNvPr id="97" name="任意多边形 96"/>
            <p:cNvSpPr/>
            <p:nvPr/>
          </p:nvSpPr>
          <p:spPr bwMode="gray">
            <a:xfrm>
              <a:off x="41553" y="12140"/>
              <a:ext cx="70" cy="133"/>
            </a:xfrm>
            <a:custGeom>
              <a:avLst/>
              <a:gdLst/>
              <a:ahLst/>
              <a:cxnLst/>
              <a:rect l="0" t="0" r="0" b="0"/>
              <a:pathLst>
                <a:path w="124" h="233">
                  <a:moveTo>
                    <a:pt x="28" y="232"/>
                  </a:moveTo>
                  <a:lnTo>
                    <a:pt x="0" y="232"/>
                  </a:lnTo>
                  <a:lnTo>
                    <a:pt x="1" y="229"/>
                  </a:lnTo>
                  <a:lnTo>
                    <a:pt x="95" y="0"/>
                  </a:lnTo>
                  <a:lnTo>
                    <a:pt x="123" y="0"/>
                  </a:lnTo>
                  <a:lnTo>
                    <a:pt x="122" y="3"/>
                  </a:lnTo>
                  <a:lnTo>
                    <a:pt x="28" y="232"/>
                  </a:lnTo>
                  <a:close/>
                  <a:moveTo>
                    <a:pt x="7" y="227"/>
                  </a:moveTo>
                  <a:lnTo>
                    <a:pt x="24" y="227"/>
                  </a:lnTo>
                  <a:lnTo>
                    <a:pt x="116" y="5"/>
                  </a:lnTo>
                  <a:lnTo>
                    <a:pt x="98" y="5"/>
                  </a:lnTo>
                  <a:lnTo>
                    <a:pt x="7" y="227"/>
                  </a:lnTo>
                  <a:close/>
                </a:path>
              </a:pathLst>
            </a:custGeom>
            <a:solidFill>
              <a:srgbClr val="595757"/>
            </a:solidFill>
            <a:ln w="9525">
              <a:noFill/>
            </a:ln>
          </p:spPr>
          <p:txBody>
            <a:bodyPr wrap="square"/>
            <a:lstStyle/>
            <a:p>
              <a:pPr fontAlgn="ctr"/>
              <a:endParaRPr lang="en-US" altLang="zh-CN" dirty="0">
                <a:latin typeface="Huawei Sans" panose="020C0503030203020204" pitchFamily="34" charset="0"/>
              </a:endParaRPr>
            </a:p>
          </p:txBody>
        </p:sp>
        <p:sp>
          <p:nvSpPr>
            <p:cNvPr id="98" name="任意多边形 97"/>
            <p:cNvSpPr/>
            <p:nvPr/>
          </p:nvSpPr>
          <p:spPr bwMode="gray">
            <a:xfrm>
              <a:off x="41625" y="12138"/>
              <a:ext cx="73" cy="115"/>
            </a:xfrm>
            <a:custGeom>
              <a:avLst/>
              <a:gdLst/>
              <a:ahLst/>
              <a:cxnLst/>
              <a:rect l="0" t="0" r="0" b="0"/>
              <a:pathLst>
                <a:path w="127" h="202">
                  <a:moveTo>
                    <a:pt x="42" y="96"/>
                  </a:moveTo>
                  <a:cubicBezTo>
                    <a:pt x="19" y="85"/>
                    <a:pt x="8" y="70"/>
                    <a:pt x="8" y="49"/>
                  </a:cubicBezTo>
                  <a:cubicBezTo>
                    <a:pt x="8" y="35"/>
                    <a:pt x="14" y="23"/>
                    <a:pt x="25" y="14"/>
                  </a:cubicBezTo>
                  <a:cubicBezTo>
                    <a:pt x="37" y="4"/>
                    <a:pt x="50" y="0"/>
                    <a:pt x="66" y="0"/>
                  </a:cubicBezTo>
                  <a:cubicBezTo>
                    <a:pt x="82" y="0"/>
                    <a:pt x="95" y="4"/>
                    <a:pt x="105" y="13"/>
                  </a:cubicBezTo>
                  <a:cubicBezTo>
                    <a:pt x="116" y="21"/>
                    <a:pt x="119" y="32"/>
                    <a:pt x="119" y="45"/>
                  </a:cubicBezTo>
                  <a:cubicBezTo>
                    <a:pt x="119" y="67"/>
                    <a:pt x="107" y="83"/>
                    <a:pt x="83" y="95"/>
                  </a:cubicBezTo>
                  <a:lnTo>
                    <a:pt x="83" y="96"/>
                  </a:lnTo>
                  <a:cubicBezTo>
                    <a:pt x="112" y="107"/>
                    <a:pt x="126" y="124"/>
                    <a:pt x="126" y="148"/>
                  </a:cubicBezTo>
                  <a:cubicBezTo>
                    <a:pt x="126" y="164"/>
                    <a:pt x="120" y="177"/>
                    <a:pt x="108" y="187"/>
                  </a:cubicBezTo>
                  <a:cubicBezTo>
                    <a:pt x="96" y="197"/>
                    <a:pt x="80" y="201"/>
                    <a:pt x="59" y="201"/>
                  </a:cubicBezTo>
                  <a:cubicBezTo>
                    <a:pt x="42" y="201"/>
                    <a:pt x="27" y="197"/>
                    <a:pt x="17" y="187"/>
                  </a:cubicBezTo>
                  <a:cubicBezTo>
                    <a:pt x="6" y="178"/>
                    <a:pt x="1" y="166"/>
                    <a:pt x="1" y="150"/>
                  </a:cubicBezTo>
                  <a:cubicBezTo>
                    <a:pt x="0" y="127"/>
                    <a:pt x="14" y="108"/>
                    <a:pt x="42" y="96"/>
                  </a:cubicBezTo>
                  <a:close/>
                  <a:moveTo>
                    <a:pt x="62" y="108"/>
                  </a:moveTo>
                  <a:cubicBezTo>
                    <a:pt x="38" y="118"/>
                    <a:pt x="25" y="132"/>
                    <a:pt x="25" y="150"/>
                  </a:cubicBezTo>
                  <a:cubicBezTo>
                    <a:pt x="25" y="160"/>
                    <a:pt x="29" y="167"/>
                    <a:pt x="36" y="173"/>
                  </a:cubicBezTo>
                  <a:cubicBezTo>
                    <a:pt x="43" y="179"/>
                    <a:pt x="52" y="183"/>
                    <a:pt x="64" y="183"/>
                  </a:cubicBezTo>
                  <a:cubicBezTo>
                    <a:pt x="75" y="183"/>
                    <a:pt x="84" y="179"/>
                    <a:pt x="91" y="173"/>
                  </a:cubicBezTo>
                  <a:cubicBezTo>
                    <a:pt x="99" y="166"/>
                    <a:pt x="101" y="160"/>
                    <a:pt x="101" y="151"/>
                  </a:cubicBezTo>
                  <a:cubicBezTo>
                    <a:pt x="101" y="132"/>
                    <a:pt x="88" y="118"/>
                    <a:pt x="62" y="108"/>
                  </a:cubicBezTo>
                  <a:close/>
                  <a:moveTo>
                    <a:pt x="94" y="50"/>
                  </a:moveTo>
                  <a:cubicBezTo>
                    <a:pt x="94" y="41"/>
                    <a:pt x="92" y="34"/>
                    <a:pt x="86" y="29"/>
                  </a:cubicBezTo>
                  <a:cubicBezTo>
                    <a:pt x="80" y="25"/>
                    <a:pt x="73" y="22"/>
                    <a:pt x="64" y="22"/>
                  </a:cubicBezTo>
                  <a:cubicBezTo>
                    <a:pt x="55" y="22"/>
                    <a:pt x="48" y="25"/>
                    <a:pt x="41" y="29"/>
                  </a:cubicBezTo>
                  <a:cubicBezTo>
                    <a:pt x="35" y="35"/>
                    <a:pt x="32" y="41"/>
                    <a:pt x="32" y="50"/>
                  </a:cubicBezTo>
                  <a:cubicBezTo>
                    <a:pt x="32" y="66"/>
                    <a:pt x="42" y="79"/>
                    <a:pt x="63" y="87"/>
                  </a:cubicBezTo>
                  <a:cubicBezTo>
                    <a:pt x="84" y="78"/>
                    <a:pt x="94" y="66"/>
                    <a:pt x="94" y="50"/>
                  </a:cubicBezTo>
                  <a:close/>
                </a:path>
              </a:pathLst>
            </a:custGeom>
            <a:solidFill>
              <a:srgbClr val="595757"/>
            </a:solidFill>
            <a:ln w="9525">
              <a:noFill/>
            </a:ln>
          </p:spPr>
          <p:txBody>
            <a:bodyPr wrap="square"/>
            <a:lstStyle/>
            <a:p>
              <a:pPr fontAlgn="ctr"/>
              <a:endParaRPr lang="en-US" altLang="zh-CN" dirty="0">
                <a:latin typeface="Huawei Sans" panose="020C0503030203020204" pitchFamily="34" charset="0"/>
              </a:endParaRPr>
            </a:p>
          </p:txBody>
        </p:sp>
        <p:sp>
          <p:nvSpPr>
            <p:cNvPr id="99" name="任意多边形 98"/>
            <p:cNvSpPr/>
            <p:nvPr/>
          </p:nvSpPr>
          <p:spPr bwMode="gray">
            <a:xfrm>
              <a:off x="41625" y="12138"/>
              <a:ext cx="73" cy="117"/>
            </a:xfrm>
            <a:custGeom>
              <a:avLst/>
              <a:gdLst/>
              <a:ahLst/>
              <a:cxnLst/>
              <a:rect l="0" t="0" r="0" b="0"/>
              <a:pathLst>
                <a:path w="129" h="207">
                  <a:moveTo>
                    <a:pt x="60" y="206"/>
                  </a:moveTo>
                  <a:cubicBezTo>
                    <a:pt x="42" y="206"/>
                    <a:pt x="27" y="201"/>
                    <a:pt x="16" y="191"/>
                  </a:cubicBezTo>
                  <a:cubicBezTo>
                    <a:pt x="5" y="181"/>
                    <a:pt x="0" y="168"/>
                    <a:pt x="0" y="153"/>
                  </a:cubicBezTo>
                  <a:cubicBezTo>
                    <a:pt x="0" y="129"/>
                    <a:pt x="13" y="110"/>
                    <a:pt x="39" y="98"/>
                  </a:cubicBezTo>
                  <a:cubicBezTo>
                    <a:pt x="17" y="87"/>
                    <a:pt x="6" y="71"/>
                    <a:pt x="6" y="51"/>
                  </a:cubicBezTo>
                  <a:cubicBezTo>
                    <a:pt x="6" y="36"/>
                    <a:pt x="12" y="24"/>
                    <a:pt x="23" y="14"/>
                  </a:cubicBezTo>
                  <a:cubicBezTo>
                    <a:pt x="34" y="4"/>
                    <a:pt x="49" y="0"/>
                    <a:pt x="66" y="0"/>
                  </a:cubicBezTo>
                  <a:cubicBezTo>
                    <a:pt x="81" y="0"/>
                    <a:pt x="95" y="4"/>
                    <a:pt x="106" y="13"/>
                  </a:cubicBezTo>
                  <a:cubicBezTo>
                    <a:pt x="116" y="22"/>
                    <a:pt x="121" y="33"/>
                    <a:pt x="121" y="47"/>
                  </a:cubicBezTo>
                  <a:cubicBezTo>
                    <a:pt x="121" y="68"/>
                    <a:pt x="110" y="85"/>
                    <a:pt x="88" y="97"/>
                  </a:cubicBezTo>
                  <a:cubicBezTo>
                    <a:pt x="114" y="108"/>
                    <a:pt x="128" y="126"/>
                    <a:pt x="128" y="150"/>
                  </a:cubicBezTo>
                  <a:cubicBezTo>
                    <a:pt x="128" y="167"/>
                    <a:pt x="121" y="181"/>
                    <a:pt x="109" y="190"/>
                  </a:cubicBezTo>
                  <a:cubicBezTo>
                    <a:pt x="98" y="200"/>
                    <a:pt x="81" y="206"/>
                    <a:pt x="60" y="206"/>
                  </a:cubicBezTo>
                  <a:close/>
                  <a:moveTo>
                    <a:pt x="66" y="4"/>
                  </a:moveTo>
                  <a:cubicBezTo>
                    <a:pt x="50" y="4"/>
                    <a:pt x="37" y="8"/>
                    <a:pt x="26" y="17"/>
                  </a:cubicBezTo>
                  <a:cubicBezTo>
                    <a:pt x="16" y="25"/>
                    <a:pt x="11" y="37"/>
                    <a:pt x="11" y="51"/>
                  </a:cubicBezTo>
                  <a:cubicBezTo>
                    <a:pt x="11" y="70"/>
                    <a:pt x="22" y="85"/>
                    <a:pt x="44" y="95"/>
                  </a:cubicBezTo>
                  <a:lnTo>
                    <a:pt x="45" y="96"/>
                  </a:lnTo>
                  <a:lnTo>
                    <a:pt x="45" y="100"/>
                  </a:lnTo>
                  <a:lnTo>
                    <a:pt x="43" y="101"/>
                  </a:lnTo>
                  <a:cubicBezTo>
                    <a:pt x="16" y="112"/>
                    <a:pt x="3" y="129"/>
                    <a:pt x="3" y="153"/>
                  </a:cubicBezTo>
                  <a:cubicBezTo>
                    <a:pt x="3" y="168"/>
                    <a:pt x="8" y="179"/>
                    <a:pt x="19" y="188"/>
                  </a:cubicBezTo>
                  <a:cubicBezTo>
                    <a:pt x="29" y="198"/>
                    <a:pt x="43" y="202"/>
                    <a:pt x="60" y="202"/>
                  </a:cubicBezTo>
                  <a:cubicBezTo>
                    <a:pt x="80" y="202"/>
                    <a:pt x="96" y="198"/>
                    <a:pt x="107" y="188"/>
                  </a:cubicBezTo>
                  <a:cubicBezTo>
                    <a:pt x="119" y="179"/>
                    <a:pt x="124" y="167"/>
                    <a:pt x="124" y="151"/>
                  </a:cubicBezTo>
                  <a:cubicBezTo>
                    <a:pt x="124" y="127"/>
                    <a:pt x="111" y="111"/>
                    <a:pt x="83" y="101"/>
                  </a:cubicBezTo>
                  <a:lnTo>
                    <a:pt x="81" y="100"/>
                  </a:lnTo>
                  <a:lnTo>
                    <a:pt x="81" y="97"/>
                  </a:lnTo>
                  <a:lnTo>
                    <a:pt x="82" y="96"/>
                  </a:lnTo>
                  <a:cubicBezTo>
                    <a:pt x="106" y="85"/>
                    <a:pt x="118" y="69"/>
                    <a:pt x="118" y="49"/>
                  </a:cubicBezTo>
                  <a:cubicBezTo>
                    <a:pt x="118" y="36"/>
                    <a:pt x="113" y="26"/>
                    <a:pt x="104" y="18"/>
                  </a:cubicBezTo>
                  <a:cubicBezTo>
                    <a:pt x="94" y="9"/>
                    <a:pt x="81" y="4"/>
                    <a:pt x="66" y="4"/>
                  </a:cubicBezTo>
                  <a:close/>
                  <a:moveTo>
                    <a:pt x="65" y="186"/>
                  </a:moveTo>
                  <a:cubicBezTo>
                    <a:pt x="53" y="186"/>
                    <a:pt x="44" y="182"/>
                    <a:pt x="36" y="176"/>
                  </a:cubicBezTo>
                  <a:cubicBezTo>
                    <a:pt x="29" y="169"/>
                    <a:pt x="25" y="161"/>
                    <a:pt x="25" y="151"/>
                  </a:cubicBezTo>
                  <a:cubicBezTo>
                    <a:pt x="25" y="133"/>
                    <a:pt x="38" y="118"/>
                    <a:pt x="62" y="108"/>
                  </a:cubicBezTo>
                  <a:lnTo>
                    <a:pt x="63" y="108"/>
                  </a:lnTo>
                  <a:lnTo>
                    <a:pt x="64" y="108"/>
                  </a:lnTo>
                  <a:cubicBezTo>
                    <a:pt x="91" y="118"/>
                    <a:pt x="105" y="133"/>
                    <a:pt x="105" y="152"/>
                  </a:cubicBezTo>
                  <a:cubicBezTo>
                    <a:pt x="105" y="161"/>
                    <a:pt x="101" y="170"/>
                    <a:pt x="93" y="176"/>
                  </a:cubicBezTo>
                  <a:cubicBezTo>
                    <a:pt x="86" y="183"/>
                    <a:pt x="76" y="186"/>
                    <a:pt x="65" y="186"/>
                  </a:cubicBezTo>
                  <a:close/>
                  <a:moveTo>
                    <a:pt x="63" y="112"/>
                  </a:moveTo>
                  <a:cubicBezTo>
                    <a:pt x="40" y="121"/>
                    <a:pt x="29" y="134"/>
                    <a:pt x="29" y="151"/>
                  </a:cubicBezTo>
                  <a:cubicBezTo>
                    <a:pt x="29" y="160"/>
                    <a:pt x="33" y="167"/>
                    <a:pt x="39" y="173"/>
                  </a:cubicBezTo>
                  <a:cubicBezTo>
                    <a:pt x="46" y="178"/>
                    <a:pt x="53" y="181"/>
                    <a:pt x="65" y="181"/>
                  </a:cubicBezTo>
                  <a:cubicBezTo>
                    <a:pt x="75" y="181"/>
                    <a:pt x="83" y="178"/>
                    <a:pt x="90" y="173"/>
                  </a:cubicBezTo>
                  <a:cubicBezTo>
                    <a:pt x="96" y="167"/>
                    <a:pt x="99" y="161"/>
                    <a:pt x="99" y="152"/>
                  </a:cubicBezTo>
                  <a:cubicBezTo>
                    <a:pt x="99" y="134"/>
                    <a:pt x="88" y="121"/>
                    <a:pt x="63" y="112"/>
                  </a:cubicBezTo>
                  <a:close/>
                  <a:moveTo>
                    <a:pt x="65" y="90"/>
                  </a:moveTo>
                  <a:lnTo>
                    <a:pt x="65" y="90"/>
                  </a:lnTo>
                  <a:cubicBezTo>
                    <a:pt x="42" y="81"/>
                    <a:pt x="32" y="68"/>
                    <a:pt x="32" y="50"/>
                  </a:cubicBezTo>
                  <a:cubicBezTo>
                    <a:pt x="32" y="41"/>
                    <a:pt x="36" y="34"/>
                    <a:pt x="42" y="28"/>
                  </a:cubicBezTo>
                  <a:cubicBezTo>
                    <a:pt x="49" y="23"/>
                    <a:pt x="57" y="20"/>
                    <a:pt x="66" y="20"/>
                  </a:cubicBezTo>
                  <a:cubicBezTo>
                    <a:pt x="77" y="20"/>
                    <a:pt x="84" y="23"/>
                    <a:pt x="90" y="28"/>
                  </a:cubicBezTo>
                  <a:cubicBezTo>
                    <a:pt x="95" y="34"/>
                    <a:pt x="99" y="41"/>
                    <a:pt x="99" y="51"/>
                  </a:cubicBezTo>
                  <a:cubicBezTo>
                    <a:pt x="98" y="68"/>
                    <a:pt x="87" y="81"/>
                    <a:pt x="65" y="90"/>
                  </a:cubicBezTo>
                  <a:close/>
                  <a:moveTo>
                    <a:pt x="65" y="25"/>
                  </a:moveTo>
                  <a:cubicBezTo>
                    <a:pt x="56" y="25"/>
                    <a:pt x="50" y="28"/>
                    <a:pt x="44" y="32"/>
                  </a:cubicBezTo>
                  <a:cubicBezTo>
                    <a:pt x="39" y="37"/>
                    <a:pt x="36" y="43"/>
                    <a:pt x="36" y="51"/>
                  </a:cubicBezTo>
                  <a:cubicBezTo>
                    <a:pt x="36" y="66"/>
                    <a:pt x="45" y="77"/>
                    <a:pt x="64" y="85"/>
                  </a:cubicBezTo>
                  <a:cubicBezTo>
                    <a:pt x="83" y="77"/>
                    <a:pt x="93" y="66"/>
                    <a:pt x="93" y="51"/>
                  </a:cubicBezTo>
                  <a:cubicBezTo>
                    <a:pt x="93" y="42"/>
                    <a:pt x="90" y="37"/>
                    <a:pt x="85" y="32"/>
                  </a:cubicBezTo>
                  <a:cubicBezTo>
                    <a:pt x="80" y="27"/>
                    <a:pt x="74" y="25"/>
                    <a:pt x="65" y="25"/>
                  </a:cubicBezTo>
                  <a:close/>
                </a:path>
              </a:pathLst>
            </a:custGeom>
            <a:solidFill>
              <a:srgbClr val="595757"/>
            </a:solidFill>
            <a:ln w="9525">
              <a:noFill/>
            </a:ln>
          </p:spPr>
          <p:txBody>
            <a:bodyPr wrap="square"/>
            <a:lstStyle/>
            <a:p>
              <a:pPr fontAlgn="ctr"/>
              <a:endParaRPr lang="en-US" altLang="zh-CN" dirty="0">
                <a:latin typeface="Huawei Sans" panose="020C0503030203020204" pitchFamily="34" charset="0"/>
              </a:endParaRPr>
            </a:p>
          </p:txBody>
        </p:sp>
        <p:sp>
          <p:nvSpPr>
            <p:cNvPr id="100" name="任意多边形 99"/>
            <p:cNvSpPr/>
            <p:nvPr/>
          </p:nvSpPr>
          <p:spPr bwMode="gray">
            <a:xfrm>
              <a:off x="41718" y="12140"/>
              <a:ext cx="80" cy="110"/>
            </a:xfrm>
            <a:custGeom>
              <a:avLst/>
              <a:gdLst/>
              <a:ahLst/>
              <a:cxnLst/>
              <a:rect l="0" t="0" r="0" b="0"/>
              <a:pathLst>
                <a:path w="141" h="195">
                  <a:moveTo>
                    <a:pt x="140" y="194"/>
                  </a:moveTo>
                  <a:lnTo>
                    <a:pt x="105" y="194"/>
                  </a:lnTo>
                  <a:lnTo>
                    <a:pt x="32" y="106"/>
                  </a:lnTo>
                  <a:cubicBezTo>
                    <a:pt x="29" y="103"/>
                    <a:pt x="27" y="101"/>
                    <a:pt x="26" y="99"/>
                  </a:cubicBezTo>
                  <a:lnTo>
                    <a:pt x="25" y="99"/>
                  </a:lnTo>
                  <a:lnTo>
                    <a:pt x="25" y="194"/>
                  </a:lnTo>
                  <a:lnTo>
                    <a:pt x="0" y="194"/>
                  </a:lnTo>
                  <a:lnTo>
                    <a:pt x="0" y="0"/>
                  </a:lnTo>
                  <a:lnTo>
                    <a:pt x="25" y="0"/>
                  </a:lnTo>
                  <a:lnTo>
                    <a:pt x="25" y="92"/>
                  </a:lnTo>
                  <a:lnTo>
                    <a:pt x="26" y="92"/>
                  </a:lnTo>
                  <a:cubicBezTo>
                    <a:pt x="28" y="90"/>
                    <a:pt x="29" y="88"/>
                    <a:pt x="32" y="85"/>
                  </a:cubicBezTo>
                  <a:lnTo>
                    <a:pt x="102" y="0"/>
                  </a:lnTo>
                  <a:lnTo>
                    <a:pt x="133" y="0"/>
                  </a:lnTo>
                  <a:lnTo>
                    <a:pt x="51" y="93"/>
                  </a:lnTo>
                  <a:lnTo>
                    <a:pt x="140" y="194"/>
                  </a:lnTo>
                </a:path>
              </a:pathLst>
            </a:custGeom>
            <a:solidFill>
              <a:srgbClr val="595757"/>
            </a:solidFill>
            <a:ln w="9525">
              <a:noFill/>
            </a:ln>
          </p:spPr>
          <p:txBody>
            <a:bodyPr wrap="square"/>
            <a:lstStyle/>
            <a:p>
              <a:pPr fontAlgn="ctr"/>
              <a:endParaRPr lang="en-US" altLang="zh-CN" dirty="0">
                <a:latin typeface="Huawei Sans" panose="020C0503030203020204" pitchFamily="34" charset="0"/>
              </a:endParaRPr>
            </a:p>
          </p:txBody>
        </p:sp>
        <p:sp>
          <p:nvSpPr>
            <p:cNvPr id="101" name="任意多边形 100"/>
            <p:cNvSpPr/>
            <p:nvPr/>
          </p:nvSpPr>
          <p:spPr bwMode="gray">
            <a:xfrm>
              <a:off x="41715" y="12140"/>
              <a:ext cx="85" cy="113"/>
            </a:xfrm>
            <a:custGeom>
              <a:avLst/>
              <a:gdLst/>
              <a:ahLst/>
              <a:cxnLst/>
              <a:rect l="0" t="0" r="0" b="0"/>
              <a:pathLst>
                <a:path w="148" h="200">
                  <a:moveTo>
                    <a:pt x="147" y="199"/>
                  </a:moveTo>
                  <a:lnTo>
                    <a:pt x="106" y="199"/>
                  </a:lnTo>
                  <a:lnTo>
                    <a:pt x="105" y="198"/>
                  </a:lnTo>
                  <a:lnTo>
                    <a:pt x="32" y="110"/>
                  </a:lnTo>
                  <a:cubicBezTo>
                    <a:pt x="31" y="109"/>
                    <a:pt x="31" y="108"/>
                    <a:pt x="30" y="108"/>
                  </a:cubicBezTo>
                  <a:lnTo>
                    <a:pt x="30" y="199"/>
                  </a:lnTo>
                  <a:lnTo>
                    <a:pt x="0" y="199"/>
                  </a:lnTo>
                  <a:lnTo>
                    <a:pt x="0" y="0"/>
                  </a:lnTo>
                  <a:lnTo>
                    <a:pt x="30" y="0"/>
                  </a:lnTo>
                  <a:lnTo>
                    <a:pt x="30" y="88"/>
                  </a:lnTo>
                  <a:cubicBezTo>
                    <a:pt x="31" y="87"/>
                    <a:pt x="31" y="86"/>
                    <a:pt x="32" y="86"/>
                  </a:cubicBezTo>
                  <a:lnTo>
                    <a:pt x="104" y="0"/>
                  </a:lnTo>
                  <a:lnTo>
                    <a:pt x="141" y="0"/>
                  </a:lnTo>
                  <a:lnTo>
                    <a:pt x="57" y="96"/>
                  </a:lnTo>
                  <a:lnTo>
                    <a:pt x="147" y="199"/>
                  </a:lnTo>
                  <a:close/>
                  <a:moveTo>
                    <a:pt x="109" y="195"/>
                  </a:moveTo>
                  <a:lnTo>
                    <a:pt x="137" y="195"/>
                  </a:lnTo>
                  <a:lnTo>
                    <a:pt x="51" y="95"/>
                  </a:lnTo>
                  <a:lnTo>
                    <a:pt x="52" y="93"/>
                  </a:lnTo>
                  <a:lnTo>
                    <a:pt x="131" y="4"/>
                  </a:lnTo>
                  <a:lnTo>
                    <a:pt x="105" y="4"/>
                  </a:lnTo>
                  <a:lnTo>
                    <a:pt x="36" y="88"/>
                  </a:lnTo>
                  <a:cubicBezTo>
                    <a:pt x="34" y="91"/>
                    <a:pt x="32" y="92"/>
                    <a:pt x="31" y="94"/>
                  </a:cubicBezTo>
                  <a:lnTo>
                    <a:pt x="30" y="95"/>
                  </a:lnTo>
                  <a:lnTo>
                    <a:pt x="25" y="95"/>
                  </a:lnTo>
                  <a:lnTo>
                    <a:pt x="25" y="3"/>
                  </a:lnTo>
                  <a:lnTo>
                    <a:pt x="5" y="3"/>
                  </a:lnTo>
                  <a:lnTo>
                    <a:pt x="5" y="193"/>
                  </a:lnTo>
                  <a:lnTo>
                    <a:pt x="25" y="193"/>
                  </a:lnTo>
                  <a:lnTo>
                    <a:pt x="25" y="99"/>
                  </a:lnTo>
                  <a:lnTo>
                    <a:pt x="30" y="99"/>
                  </a:lnTo>
                  <a:lnTo>
                    <a:pt x="31" y="100"/>
                  </a:lnTo>
                  <a:cubicBezTo>
                    <a:pt x="32" y="102"/>
                    <a:pt x="34" y="104"/>
                    <a:pt x="36" y="106"/>
                  </a:cubicBezTo>
                  <a:lnTo>
                    <a:pt x="109" y="195"/>
                  </a:lnTo>
                  <a:close/>
                </a:path>
              </a:pathLst>
            </a:custGeom>
            <a:solidFill>
              <a:srgbClr val="595757"/>
            </a:solidFill>
            <a:ln w="9525">
              <a:noFill/>
            </a:ln>
          </p:spPr>
          <p:txBody>
            <a:bodyPr wrap="square"/>
            <a:lstStyle/>
            <a:p>
              <a:pPr fontAlgn="ctr"/>
              <a:endParaRPr lang="en-US" altLang="zh-CN" dirty="0">
                <a:latin typeface="Huawei Sans" panose="020C0503030203020204" pitchFamily="34" charset="0"/>
              </a:endParaRPr>
            </a:p>
          </p:txBody>
        </p:sp>
        <p:sp>
          <p:nvSpPr>
            <p:cNvPr id="102" name="任意多边形 101"/>
            <p:cNvSpPr/>
            <p:nvPr/>
          </p:nvSpPr>
          <p:spPr bwMode="gray">
            <a:xfrm>
              <a:off x="41455" y="12508"/>
              <a:ext cx="65" cy="105"/>
            </a:xfrm>
            <a:custGeom>
              <a:avLst/>
              <a:gdLst/>
              <a:ahLst/>
              <a:cxnLst/>
              <a:rect l="0" t="0" r="0" b="0"/>
              <a:pathLst>
                <a:path w="116" h="186">
                  <a:moveTo>
                    <a:pt x="0" y="185"/>
                  </a:moveTo>
                  <a:lnTo>
                    <a:pt x="0" y="0"/>
                  </a:lnTo>
                  <a:lnTo>
                    <a:pt x="24" y="0"/>
                  </a:lnTo>
                  <a:lnTo>
                    <a:pt x="24" y="163"/>
                  </a:lnTo>
                  <a:lnTo>
                    <a:pt x="115" y="163"/>
                  </a:lnTo>
                  <a:lnTo>
                    <a:pt x="115" y="185"/>
                  </a:lnTo>
                  <a:lnTo>
                    <a:pt x="0" y="185"/>
                  </a:lnTo>
                </a:path>
              </a:pathLst>
            </a:custGeom>
            <a:solidFill>
              <a:srgbClr val="595757"/>
            </a:solidFill>
            <a:ln w="9525">
              <a:noFill/>
            </a:ln>
          </p:spPr>
          <p:txBody>
            <a:bodyPr wrap="square"/>
            <a:lstStyle/>
            <a:p>
              <a:pPr fontAlgn="ctr"/>
              <a:endParaRPr lang="en-US" altLang="zh-CN" dirty="0">
                <a:latin typeface="Huawei Sans" panose="020C0503030203020204" pitchFamily="34" charset="0"/>
              </a:endParaRPr>
            </a:p>
          </p:txBody>
        </p:sp>
        <p:sp>
          <p:nvSpPr>
            <p:cNvPr id="103" name="任意多边形 102"/>
            <p:cNvSpPr/>
            <p:nvPr/>
          </p:nvSpPr>
          <p:spPr bwMode="gray">
            <a:xfrm>
              <a:off x="41455" y="12508"/>
              <a:ext cx="65" cy="105"/>
            </a:xfrm>
            <a:custGeom>
              <a:avLst/>
              <a:gdLst/>
              <a:ahLst/>
              <a:cxnLst/>
              <a:rect l="0" t="0" r="0" b="0"/>
              <a:pathLst>
                <a:path w="116" h="186">
                  <a:moveTo>
                    <a:pt x="0" y="185"/>
                  </a:moveTo>
                  <a:lnTo>
                    <a:pt x="0" y="0"/>
                  </a:lnTo>
                  <a:lnTo>
                    <a:pt x="24" y="0"/>
                  </a:lnTo>
                  <a:lnTo>
                    <a:pt x="24" y="163"/>
                  </a:lnTo>
                  <a:lnTo>
                    <a:pt x="115" y="163"/>
                  </a:lnTo>
                  <a:lnTo>
                    <a:pt x="115" y="185"/>
                  </a:lnTo>
                  <a:lnTo>
                    <a:pt x="0" y="185"/>
                  </a:lnTo>
                </a:path>
              </a:pathLst>
            </a:custGeom>
            <a:noFill/>
            <a:ln w="720" cap="flat" cmpd="sng">
              <a:solidFill>
                <a:srgbClr val="595757">
                  <a:alpha val="100000"/>
                </a:srgbClr>
              </a:solidFill>
              <a:prstDash val="solid"/>
              <a:miter/>
              <a:headEnd type="none" w="med" len="med"/>
              <a:tailEnd type="none" w="med" len="med"/>
            </a:ln>
          </p:spPr>
          <p:txBody>
            <a:bodyPr wrap="square"/>
            <a:lstStyle/>
            <a:p>
              <a:pPr fontAlgn="ctr"/>
              <a:endParaRPr lang="en-US" altLang="zh-CN" dirty="0">
                <a:latin typeface="Huawei Sans" panose="020C0503030203020204" pitchFamily="34" charset="0"/>
              </a:endParaRPr>
            </a:p>
          </p:txBody>
        </p:sp>
        <p:sp>
          <p:nvSpPr>
            <p:cNvPr id="104" name="任意多边形 103"/>
            <p:cNvSpPr/>
            <p:nvPr/>
          </p:nvSpPr>
          <p:spPr bwMode="gray">
            <a:xfrm>
              <a:off x="41538" y="12508"/>
              <a:ext cx="15" cy="105"/>
            </a:xfrm>
            <a:custGeom>
              <a:avLst/>
              <a:gdLst/>
              <a:ahLst/>
              <a:cxnLst/>
              <a:rect l="0" t="0" r="0" b="0"/>
              <a:pathLst>
                <a:path w="25" h="186">
                  <a:moveTo>
                    <a:pt x="0" y="185"/>
                  </a:moveTo>
                  <a:lnTo>
                    <a:pt x="0" y="0"/>
                  </a:lnTo>
                  <a:lnTo>
                    <a:pt x="24" y="0"/>
                  </a:lnTo>
                  <a:lnTo>
                    <a:pt x="24" y="185"/>
                  </a:lnTo>
                  <a:lnTo>
                    <a:pt x="0" y="185"/>
                  </a:lnTo>
                </a:path>
              </a:pathLst>
            </a:custGeom>
            <a:solidFill>
              <a:srgbClr val="595757"/>
            </a:solidFill>
            <a:ln w="9525">
              <a:noFill/>
            </a:ln>
          </p:spPr>
          <p:txBody>
            <a:bodyPr wrap="square"/>
            <a:lstStyle/>
            <a:p>
              <a:pPr fontAlgn="ctr"/>
              <a:endParaRPr lang="en-US" altLang="zh-CN" dirty="0">
                <a:latin typeface="Huawei Sans" panose="020C0503030203020204" pitchFamily="34" charset="0"/>
              </a:endParaRPr>
            </a:p>
          </p:txBody>
        </p:sp>
        <p:sp>
          <p:nvSpPr>
            <p:cNvPr id="105" name="任意多边形 104"/>
            <p:cNvSpPr/>
            <p:nvPr/>
          </p:nvSpPr>
          <p:spPr bwMode="gray">
            <a:xfrm>
              <a:off x="41538" y="12508"/>
              <a:ext cx="15" cy="105"/>
            </a:xfrm>
            <a:custGeom>
              <a:avLst/>
              <a:gdLst/>
              <a:ahLst/>
              <a:cxnLst/>
              <a:rect l="0" t="0" r="0" b="0"/>
              <a:pathLst>
                <a:path w="25" h="186">
                  <a:moveTo>
                    <a:pt x="0" y="185"/>
                  </a:moveTo>
                  <a:lnTo>
                    <a:pt x="0" y="0"/>
                  </a:lnTo>
                  <a:lnTo>
                    <a:pt x="24" y="0"/>
                  </a:lnTo>
                  <a:lnTo>
                    <a:pt x="24" y="185"/>
                  </a:lnTo>
                  <a:lnTo>
                    <a:pt x="0" y="185"/>
                  </a:lnTo>
                </a:path>
              </a:pathLst>
            </a:custGeom>
            <a:noFill/>
            <a:ln w="720" cap="flat" cmpd="sng">
              <a:solidFill>
                <a:srgbClr val="595757">
                  <a:alpha val="100000"/>
                </a:srgbClr>
              </a:solidFill>
              <a:prstDash val="solid"/>
              <a:miter/>
              <a:headEnd type="none" w="med" len="med"/>
              <a:tailEnd type="none" w="med" len="med"/>
            </a:ln>
          </p:spPr>
          <p:txBody>
            <a:bodyPr wrap="square"/>
            <a:lstStyle/>
            <a:p>
              <a:pPr fontAlgn="ctr"/>
              <a:endParaRPr lang="en-US" altLang="zh-CN" dirty="0">
                <a:latin typeface="Huawei Sans" panose="020C0503030203020204" pitchFamily="34" charset="0"/>
              </a:endParaRPr>
            </a:p>
          </p:txBody>
        </p:sp>
        <p:sp>
          <p:nvSpPr>
            <p:cNvPr id="106" name="任意多边形 105"/>
            <p:cNvSpPr/>
            <p:nvPr/>
          </p:nvSpPr>
          <p:spPr bwMode="gray">
            <a:xfrm>
              <a:off x="41565" y="12508"/>
              <a:ext cx="98" cy="105"/>
            </a:xfrm>
            <a:custGeom>
              <a:avLst/>
              <a:gdLst/>
              <a:ahLst/>
              <a:cxnLst/>
              <a:rect l="0" t="0" r="0" b="0"/>
              <a:pathLst>
                <a:path w="171" h="186">
                  <a:moveTo>
                    <a:pt x="72" y="185"/>
                  </a:moveTo>
                  <a:lnTo>
                    <a:pt x="0" y="0"/>
                  </a:lnTo>
                  <a:lnTo>
                    <a:pt x="26" y="0"/>
                  </a:lnTo>
                  <a:lnTo>
                    <a:pt x="75" y="134"/>
                  </a:lnTo>
                  <a:cubicBezTo>
                    <a:pt x="78" y="145"/>
                    <a:pt x="82" y="155"/>
                    <a:pt x="84" y="164"/>
                  </a:cubicBezTo>
                  <a:cubicBezTo>
                    <a:pt x="87" y="154"/>
                    <a:pt x="91" y="144"/>
                    <a:pt x="94" y="134"/>
                  </a:cubicBezTo>
                  <a:lnTo>
                    <a:pt x="144" y="0"/>
                  </a:lnTo>
                  <a:lnTo>
                    <a:pt x="170" y="0"/>
                  </a:lnTo>
                  <a:lnTo>
                    <a:pt x="97" y="185"/>
                  </a:lnTo>
                  <a:lnTo>
                    <a:pt x="72" y="185"/>
                  </a:lnTo>
                </a:path>
              </a:pathLst>
            </a:custGeom>
            <a:solidFill>
              <a:srgbClr val="595757"/>
            </a:solidFill>
            <a:ln w="9525">
              <a:noFill/>
            </a:ln>
          </p:spPr>
          <p:txBody>
            <a:bodyPr wrap="square"/>
            <a:lstStyle/>
            <a:p>
              <a:pPr fontAlgn="ctr"/>
              <a:endParaRPr lang="en-US" altLang="zh-CN" dirty="0">
                <a:latin typeface="Huawei Sans" panose="020C0503030203020204" pitchFamily="34" charset="0"/>
              </a:endParaRPr>
            </a:p>
          </p:txBody>
        </p:sp>
        <p:sp>
          <p:nvSpPr>
            <p:cNvPr id="107" name="任意多边形 106"/>
            <p:cNvSpPr/>
            <p:nvPr/>
          </p:nvSpPr>
          <p:spPr bwMode="gray">
            <a:xfrm>
              <a:off x="41565" y="12508"/>
              <a:ext cx="98" cy="105"/>
            </a:xfrm>
            <a:custGeom>
              <a:avLst/>
              <a:gdLst/>
              <a:ahLst/>
              <a:cxnLst/>
              <a:rect l="0" t="0" r="0" b="0"/>
              <a:pathLst>
                <a:path w="171" h="186">
                  <a:moveTo>
                    <a:pt x="72" y="185"/>
                  </a:moveTo>
                  <a:lnTo>
                    <a:pt x="0" y="0"/>
                  </a:lnTo>
                  <a:lnTo>
                    <a:pt x="26" y="0"/>
                  </a:lnTo>
                  <a:lnTo>
                    <a:pt x="75" y="134"/>
                  </a:lnTo>
                  <a:cubicBezTo>
                    <a:pt x="78" y="145"/>
                    <a:pt x="82" y="155"/>
                    <a:pt x="84" y="164"/>
                  </a:cubicBezTo>
                  <a:cubicBezTo>
                    <a:pt x="87" y="154"/>
                    <a:pt x="91" y="144"/>
                    <a:pt x="94" y="134"/>
                  </a:cubicBezTo>
                  <a:lnTo>
                    <a:pt x="144" y="0"/>
                  </a:lnTo>
                  <a:lnTo>
                    <a:pt x="170" y="0"/>
                  </a:lnTo>
                  <a:lnTo>
                    <a:pt x="97" y="185"/>
                  </a:lnTo>
                  <a:lnTo>
                    <a:pt x="72" y="185"/>
                  </a:lnTo>
                </a:path>
              </a:pathLst>
            </a:custGeom>
            <a:noFill/>
            <a:ln w="720" cap="flat" cmpd="sng">
              <a:solidFill>
                <a:srgbClr val="595757">
                  <a:alpha val="100000"/>
                </a:srgbClr>
              </a:solidFill>
              <a:prstDash val="solid"/>
              <a:miter/>
              <a:headEnd type="none" w="med" len="med"/>
              <a:tailEnd type="none" w="med" len="med"/>
            </a:ln>
          </p:spPr>
          <p:txBody>
            <a:bodyPr wrap="square"/>
            <a:lstStyle/>
            <a:p>
              <a:pPr fontAlgn="ctr"/>
              <a:endParaRPr lang="en-US" altLang="zh-CN" dirty="0">
                <a:latin typeface="Huawei Sans" panose="020C0503030203020204" pitchFamily="34" charset="0"/>
              </a:endParaRPr>
            </a:p>
          </p:txBody>
        </p:sp>
        <p:sp>
          <p:nvSpPr>
            <p:cNvPr id="108" name="任意多边形 107"/>
            <p:cNvSpPr/>
            <p:nvPr/>
          </p:nvSpPr>
          <p:spPr bwMode="gray">
            <a:xfrm>
              <a:off x="41675" y="12508"/>
              <a:ext cx="78" cy="105"/>
            </a:xfrm>
            <a:custGeom>
              <a:avLst/>
              <a:gdLst/>
              <a:ahLst/>
              <a:cxnLst/>
              <a:rect l="0" t="0" r="0" b="0"/>
              <a:pathLst>
                <a:path w="138" h="185">
                  <a:moveTo>
                    <a:pt x="0" y="0"/>
                  </a:moveTo>
                  <a:lnTo>
                    <a:pt x="133" y="0"/>
                  </a:lnTo>
                  <a:lnTo>
                    <a:pt x="133" y="22"/>
                  </a:lnTo>
                  <a:lnTo>
                    <a:pt x="24" y="22"/>
                  </a:lnTo>
                  <a:lnTo>
                    <a:pt x="24" y="79"/>
                  </a:lnTo>
                  <a:lnTo>
                    <a:pt x="126" y="79"/>
                  </a:lnTo>
                  <a:lnTo>
                    <a:pt x="126" y="100"/>
                  </a:lnTo>
                  <a:lnTo>
                    <a:pt x="24" y="100"/>
                  </a:lnTo>
                  <a:lnTo>
                    <a:pt x="24" y="162"/>
                  </a:lnTo>
                  <a:lnTo>
                    <a:pt x="137" y="162"/>
                  </a:lnTo>
                  <a:lnTo>
                    <a:pt x="137" y="184"/>
                  </a:lnTo>
                  <a:lnTo>
                    <a:pt x="0" y="184"/>
                  </a:lnTo>
                  <a:lnTo>
                    <a:pt x="0" y="0"/>
                  </a:lnTo>
                </a:path>
              </a:pathLst>
            </a:custGeom>
            <a:solidFill>
              <a:srgbClr val="595757"/>
            </a:solidFill>
            <a:ln w="9525">
              <a:noFill/>
            </a:ln>
          </p:spPr>
          <p:txBody>
            <a:bodyPr wrap="square"/>
            <a:lstStyle/>
            <a:p>
              <a:pPr fontAlgn="ctr"/>
              <a:endParaRPr lang="en-US" altLang="zh-CN" dirty="0">
                <a:latin typeface="Huawei Sans" panose="020C0503030203020204" pitchFamily="34" charset="0"/>
              </a:endParaRPr>
            </a:p>
          </p:txBody>
        </p:sp>
        <p:sp>
          <p:nvSpPr>
            <p:cNvPr id="109" name="任意多边形 108"/>
            <p:cNvSpPr/>
            <p:nvPr/>
          </p:nvSpPr>
          <p:spPr bwMode="gray">
            <a:xfrm>
              <a:off x="41675" y="12508"/>
              <a:ext cx="78" cy="105"/>
            </a:xfrm>
            <a:custGeom>
              <a:avLst/>
              <a:gdLst/>
              <a:ahLst/>
              <a:cxnLst/>
              <a:rect l="0" t="0" r="0" b="0"/>
              <a:pathLst>
                <a:path w="138" h="186">
                  <a:moveTo>
                    <a:pt x="0" y="185"/>
                  </a:moveTo>
                  <a:lnTo>
                    <a:pt x="0" y="0"/>
                  </a:lnTo>
                  <a:lnTo>
                    <a:pt x="133" y="0"/>
                  </a:lnTo>
                  <a:lnTo>
                    <a:pt x="133" y="22"/>
                  </a:lnTo>
                  <a:lnTo>
                    <a:pt x="24" y="22"/>
                  </a:lnTo>
                  <a:lnTo>
                    <a:pt x="24" y="79"/>
                  </a:lnTo>
                  <a:lnTo>
                    <a:pt x="126" y="79"/>
                  </a:lnTo>
                  <a:lnTo>
                    <a:pt x="126" y="100"/>
                  </a:lnTo>
                  <a:lnTo>
                    <a:pt x="24" y="100"/>
                  </a:lnTo>
                  <a:lnTo>
                    <a:pt x="24" y="162"/>
                  </a:lnTo>
                  <a:lnTo>
                    <a:pt x="137" y="162"/>
                  </a:lnTo>
                  <a:lnTo>
                    <a:pt x="137" y="184"/>
                  </a:lnTo>
                  <a:lnTo>
                    <a:pt x="0" y="184"/>
                  </a:lnTo>
                  <a:lnTo>
                    <a:pt x="0" y="185"/>
                  </a:lnTo>
                </a:path>
              </a:pathLst>
            </a:custGeom>
            <a:noFill/>
            <a:ln w="720" cap="flat" cmpd="sng">
              <a:solidFill>
                <a:srgbClr val="595757">
                  <a:alpha val="100000"/>
                </a:srgbClr>
              </a:solidFill>
              <a:prstDash val="solid"/>
              <a:miter/>
              <a:headEnd type="none" w="med" len="med"/>
              <a:tailEnd type="none" w="med" len="med"/>
            </a:ln>
          </p:spPr>
          <p:txBody>
            <a:bodyPr wrap="square"/>
            <a:lstStyle/>
            <a:p>
              <a:pPr fontAlgn="ctr"/>
              <a:endParaRPr lang="en-US" altLang="zh-CN" dirty="0">
                <a:latin typeface="Huawei Sans" panose="020C0503030203020204" pitchFamily="34" charset="0"/>
              </a:endParaRPr>
            </a:p>
          </p:txBody>
        </p:sp>
      </p:grpSp>
      <p:grpSp>
        <p:nvGrpSpPr>
          <p:cNvPr id="110" name="组合 109"/>
          <p:cNvGrpSpPr/>
          <p:nvPr/>
        </p:nvGrpSpPr>
        <p:grpSpPr bwMode="gray">
          <a:xfrm>
            <a:off x="7527138" y="3322717"/>
            <a:ext cx="500634" cy="548355"/>
            <a:chOff x="38248" y="11805"/>
            <a:chExt cx="1154" cy="1264"/>
          </a:xfrm>
        </p:grpSpPr>
        <p:sp>
          <p:nvSpPr>
            <p:cNvPr id="111" name="任意多边形 110"/>
            <p:cNvSpPr/>
            <p:nvPr/>
          </p:nvSpPr>
          <p:spPr bwMode="gray">
            <a:xfrm>
              <a:off x="38680" y="12578"/>
              <a:ext cx="113" cy="185"/>
            </a:xfrm>
            <a:custGeom>
              <a:avLst/>
              <a:gdLst/>
              <a:ahLst/>
              <a:cxnLst/>
              <a:rect l="0" t="0" r="0" b="0"/>
              <a:pathLst>
                <a:path w="200" h="327">
                  <a:moveTo>
                    <a:pt x="199" y="216"/>
                  </a:moveTo>
                  <a:cubicBezTo>
                    <a:pt x="199" y="234"/>
                    <a:pt x="196" y="248"/>
                    <a:pt x="191" y="262"/>
                  </a:cubicBezTo>
                  <a:cubicBezTo>
                    <a:pt x="185" y="276"/>
                    <a:pt x="178" y="287"/>
                    <a:pt x="167" y="297"/>
                  </a:cubicBezTo>
                  <a:cubicBezTo>
                    <a:pt x="157" y="306"/>
                    <a:pt x="143" y="313"/>
                    <a:pt x="129" y="318"/>
                  </a:cubicBezTo>
                  <a:cubicBezTo>
                    <a:pt x="114" y="323"/>
                    <a:pt x="99" y="326"/>
                    <a:pt x="81" y="326"/>
                  </a:cubicBezTo>
                  <a:cubicBezTo>
                    <a:pt x="71" y="326"/>
                    <a:pt x="61" y="325"/>
                    <a:pt x="53" y="324"/>
                  </a:cubicBezTo>
                  <a:cubicBezTo>
                    <a:pt x="44" y="322"/>
                    <a:pt x="36" y="321"/>
                    <a:pt x="30" y="318"/>
                  </a:cubicBezTo>
                  <a:cubicBezTo>
                    <a:pt x="22" y="316"/>
                    <a:pt x="17" y="313"/>
                    <a:pt x="13" y="312"/>
                  </a:cubicBezTo>
                  <a:cubicBezTo>
                    <a:pt x="8" y="310"/>
                    <a:pt x="6" y="308"/>
                    <a:pt x="5" y="307"/>
                  </a:cubicBezTo>
                  <a:cubicBezTo>
                    <a:pt x="4" y="306"/>
                    <a:pt x="3" y="305"/>
                    <a:pt x="2" y="304"/>
                  </a:cubicBezTo>
                  <a:cubicBezTo>
                    <a:pt x="1" y="303"/>
                    <a:pt x="1" y="301"/>
                    <a:pt x="1" y="300"/>
                  </a:cubicBezTo>
                  <a:cubicBezTo>
                    <a:pt x="1" y="298"/>
                    <a:pt x="0" y="298"/>
                    <a:pt x="0" y="295"/>
                  </a:cubicBezTo>
                  <a:cubicBezTo>
                    <a:pt x="0" y="293"/>
                    <a:pt x="0" y="289"/>
                    <a:pt x="0" y="287"/>
                  </a:cubicBezTo>
                  <a:cubicBezTo>
                    <a:pt x="0" y="284"/>
                    <a:pt x="0" y="282"/>
                    <a:pt x="0" y="280"/>
                  </a:cubicBezTo>
                  <a:cubicBezTo>
                    <a:pt x="0" y="278"/>
                    <a:pt x="1" y="276"/>
                    <a:pt x="1" y="274"/>
                  </a:cubicBezTo>
                  <a:cubicBezTo>
                    <a:pt x="2" y="274"/>
                    <a:pt x="3" y="272"/>
                    <a:pt x="3" y="272"/>
                  </a:cubicBezTo>
                  <a:cubicBezTo>
                    <a:pt x="4" y="271"/>
                    <a:pt x="5" y="271"/>
                    <a:pt x="6" y="271"/>
                  </a:cubicBezTo>
                  <a:cubicBezTo>
                    <a:pt x="8" y="271"/>
                    <a:pt x="10" y="272"/>
                    <a:pt x="13" y="274"/>
                  </a:cubicBezTo>
                  <a:cubicBezTo>
                    <a:pt x="17" y="275"/>
                    <a:pt x="21" y="278"/>
                    <a:pt x="27" y="280"/>
                  </a:cubicBezTo>
                  <a:cubicBezTo>
                    <a:pt x="33" y="283"/>
                    <a:pt x="40" y="285"/>
                    <a:pt x="48" y="287"/>
                  </a:cubicBezTo>
                  <a:cubicBezTo>
                    <a:pt x="57" y="288"/>
                    <a:pt x="67" y="290"/>
                    <a:pt x="79" y="290"/>
                  </a:cubicBezTo>
                  <a:cubicBezTo>
                    <a:pt x="90" y="290"/>
                    <a:pt x="100" y="289"/>
                    <a:pt x="110" y="287"/>
                  </a:cubicBezTo>
                  <a:cubicBezTo>
                    <a:pt x="119" y="284"/>
                    <a:pt x="127" y="280"/>
                    <a:pt x="134" y="274"/>
                  </a:cubicBezTo>
                  <a:cubicBezTo>
                    <a:pt x="140" y="269"/>
                    <a:pt x="146" y="261"/>
                    <a:pt x="150" y="253"/>
                  </a:cubicBezTo>
                  <a:cubicBezTo>
                    <a:pt x="153" y="245"/>
                    <a:pt x="155" y="234"/>
                    <a:pt x="155" y="221"/>
                  </a:cubicBezTo>
                  <a:cubicBezTo>
                    <a:pt x="155" y="211"/>
                    <a:pt x="153" y="202"/>
                    <a:pt x="151" y="194"/>
                  </a:cubicBezTo>
                  <a:cubicBezTo>
                    <a:pt x="147" y="186"/>
                    <a:pt x="142" y="180"/>
                    <a:pt x="136" y="175"/>
                  </a:cubicBezTo>
                  <a:cubicBezTo>
                    <a:pt x="129" y="169"/>
                    <a:pt x="121" y="166"/>
                    <a:pt x="111" y="163"/>
                  </a:cubicBezTo>
                  <a:cubicBezTo>
                    <a:pt x="100" y="160"/>
                    <a:pt x="88" y="159"/>
                    <a:pt x="74" y="159"/>
                  </a:cubicBezTo>
                  <a:cubicBezTo>
                    <a:pt x="64" y="159"/>
                    <a:pt x="56" y="159"/>
                    <a:pt x="48" y="161"/>
                  </a:cubicBezTo>
                  <a:cubicBezTo>
                    <a:pt x="41" y="162"/>
                    <a:pt x="34" y="163"/>
                    <a:pt x="28" y="163"/>
                  </a:cubicBezTo>
                  <a:cubicBezTo>
                    <a:pt x="23" y="163"/>
                    <a:pt x="20" y="162"/>
                    <a:pt x="18" y="160"/>
                  </a:cubicBezTo>
                  <a:cubicBezTo>
                    <a:pt x="16" y="158"/>
                    <a:pt x="15" y="154"/>
                    <a:pt x="15" y="148"/>
                  </a:cubicBezTo>
                  <a:lnTo>
                    <a:pt x="15" y="16"/>
                  </a:lnTo>
                  <a:cubicBezTo>
                    <a:pt x="15" y="10"/>
                    <a:pt x="16" y="7"/>
                    <a:pt x="19" y="4"/>
                  </a:cubicBezTo>
                  <a:cubicBezTo>
                    <a:pt x="21" y="1"/>
                    <a:pt x="25" y="0"/>
                    <a:pt x="30" y="0"/>
                  </a:cubicBezTo>
                  <a:lnTo>
                    <a:pt x="171" y="0"/>
                  </a:lnTo>
                  <a:cubicBezTo>
                    <a:pt x="172" y="0"/>
                    <a:pt x="174" y="0"/>
                    <a:pt x="175" y="1"/>
                  </a:cubicBezTo>
                  <a:cubicBezTo>
                    <a:pt x="176" y="2"/>
                    <a:pt x="177" y="3"/>
                    <a:pt x="178" y="5"/>
                  </a:cubicBezTo>
                  <a:cubicBezTo>
                    <a:pt x="179" y="7"/>
                    <a:pt x="180" y="9"/>
                    <a:pt x="180" y="10"/>
                  </a:cubicBezTo>
                  <a:cubicBezTo>
                    <a:pt x="180" y="13"/>
                    <a:pt x="180" y="16"/>
                    <a:pt x="180" y="19"/>
                  </a:cubicBezTo>
                  <a:cubicBezTo>
                    <a:pt x="180" y="24"/>
                    <a:pt x="180" y="29"/>
                    <a:pt x="178" y="33"/>
                  </a:cubicBezTo>
                  <a:cubicBezTo>
                    <a:pt x="176" y="36"/>
                    <a:pt x="174" y="37"/>
                    <a:pt x="171" y="37"/>
                  </a:cubicBezTo>
                  <a:lnTo>
                    <a:pt x="57" y="37"/>
                  </a:lnTo>
                  <a:lnTo>
                    <a:pt x="57" y="128"/>
                  </a:lnTo>
                  <a:cubicBezTo>
                    <a:pt x="62" y="128"/>
                    <a:pt x="68" y="128"/>
                    <a:pt x="74" y="127"/>
                  </a:cubicBezTo>
                  <a:cubicBezTo>
                    <a:pt x="79" y="127"/>
                    <a:pt x="87" y="127"/>
                    <a:pt x="94" y="127"/>
                  </a:cubicBezTo>
                  <a:cubicBezTo>
                    <a:pt x="112" y="127"/>
                    <a:pt x="127" y="128"/>
                    <a:pt x="140" y="133"/>
                  </a:cubicBezTo>
                  <a:cubicBezTo>
                    <a:pt x="153" y="138"/>
                    <a:pt x="165" y="143"/>
                    <a:pt x="173" y="152"/>
                  </a:cubicBezTo>
                  <a:cubicBezTo>
                    <a:pt x="181" y="160"/>
                    <a:pt x="189" y="169"/>
                    <a:pt x="193" y="181"/>
                  </a:cubicBezTo>
                  <a:cubicBezTo>
                    <a:pt x="197" y="190"/>
                    <a:pt x="199" y="202"/>
                    <a:pt x="199" y="216"/>
                  </a:cubicBezTo>
                </a:path>
              </a:pathLst>
            </a:custGeom>
            <a:solidFill>
              <a:srgbClr val="595757"/>
            </a:solidFill>
            <a:ln w="9525">
              <a:noFill/>
            </a:ln>
          </p:spPr>
          <p:txBody>
            <a:bodyPr wrap="square"/>
            <a:lstStyle/>
            <a:p>
              <a:pPr fontAlgn="ctr"/>
              <a:endParaRPr lang="en-US" altLang="zh-CN" dirty="0">
                <a:latin typeface="Huawei Sans" panose="020C0503030203020204" pitchFamily="34" charset="0"/>
              </a:endParaRPr>
            </a:p>
          </p:txBody>
        </p:sp>
        <p:sp>
          <p:nvSpPr>
            <p:cNvPr id="112" name="任意多边形 111"/>
            <p:cNvSpPr/>
            <p:nvPr/>
          </p:nvSpPr>
          <p:spPr bwMode="gray">
            <a:xfrm>
              <a:off x="38823" y="12575"/>
              <a:ext cx="147" cy="190"/>
            </a:xfrm>
            <a:custGeom>
              <a:avLst/>
              <a:gdLst/>
              <a:ahLst/>
              <a:cxnLst/>
              <a:rect l="0" t="0" r="0" b="0"/>
              <a:pathLst>
                <a:path w="261" h="333">
                  <a:moveTo>
                    <a:pt x="260" y="46"/>
                  </a:moveTo>
                  <a:cubicBezTo>
                    <a:pt x="260" y="49"/>
                    <a:pt x="260" y="52"/>
                    <a:pt x="259" y="54"/>
                  </a:cubicBezTo>
                  <a:cubicBezTo>
                    <a:pt x="259" y="57"/>
                    <a:pt x="258" y="59"/>
                    <a:pt x="257" y="60"/>
                  </a:cubicBezTo>
                  <a:cubicBezTo>
                    <a:pt x="256" y="62"/>
                    <a:pt x="255" y="63"/>
                    <a:pt x="254" y="64"/>
                  </a:cubicBezTo>
                  <a:cubicBezTo>
                    <a:pt x="253" y="65"/>
                    <a:pt x="252" y="65"/>
                    <a:pt x="251" y="65"/>
                  </a:cubicBezTo>
                  <a:cubicBezTo>
                    <a:pt x="249" y="65"/>
                    <a:pt x="246" y="63"/>
                    <a:pt x="241" y="60"/>
                  </a:cubicBezTo>
                  <a:cubicBezTo>
                    <a:pt x="236" y="57"/>
                    <a:pt x="230" y="53"/>
                    <a:pt x="222" y="50"/>
                  </a:cubicBezTo>
                  <a:cubicBezTo>
                    <a:pt x="215" y="46"/>
                    <a:pt x="206" y="42"/>
                    <a:pt x="194" y="40"/>
                  </a:cubicBezTo>
                  <a:cubicBezTo>
                    <a:pt x="183" y="37"/>
                    <a:pt x="171" y="35"/>
                    <a:pt x="156" y="35"/>
                  </a:cubicBezTo>
                  <a:cubicBezTo>
                    <a:pt x="139" y="35"/>
                    <a:pt x="123" y="37"/>
                    <a:pt x="109" y="44"/>
                  </a:cubicBezTo>
                  <a:cubicBezTo>
                    <a:pt x="95" y="50"/>
                    <a:pt x="84" y="60"/>
                    <a:pt x="74" y="71"/>
                  </a:cubicBezTo>
                  <a:cubicBezTo>
                    <a:pt x="65" y="82"/>
                    <a:pt x="57" y="96"/>
                    <a:pt x="51" y="112"/>
                  </a:cubicBezTo>
                  <a:cubicBezTo>
                    <a:pt x="46" y="128"/>
                    <a:pt x="44" y="145"/>
                    <a:pt x="44" y="163"/>
                  </a:cubicBezTo>
                  <a:cubicBezTo>
                    <a:pt x="44" y="184"/>
                    <a:pt x="47" y="202"/>
                    <a:pt x="52" y="218"/>
                  </a:cubicBezTo>
                  <a:cubicBezTo>
                    <a:pt x="58" y="234"/>
                    <a:pt x="66" y="248"/>
                    <a:pt x="75" y="259"/>
                  </a:cubicBezTo>
                  <a:cubicBezTo>
                    <a:pt x="86" y="270"/>
                    <a:pt x="98" y="279"/>
                    <a:pt x="112" y="284"/>
                  </a:cubicBezTo>
                  <a:cubicBezTo>
                    <a:pt x="126" y="290"/>
                    <a:pt x="140" y="292"/>
                    <a:pt x="157" y="292"/>
                  </a:cubicBezTo>
                  <a:cubicBezTo>
                    <a:pt x="167" y="292"/>
                    <a:pt x="177" y="292"/>
                    <a:pt x="187" y="289"/>
                  </a:cubicBezTo>
                  <a:cubicBezTo>
                    <a:pt x="197" y="286"/>
                    <a:pt x="206" y="283"/>
                    <a:pt x="215" y="278"/>
                  </a:cubicBezTo>
                  <a:lnTo>
                    <a:pt x="215" y="184"/>
                  </a:lnTo>
                  <a:lnTo>
                    <a:pt x="140" y="184"/>
                  </a:lnTo>
                  <a:cubicBezTo>
                    <a:pt x="138" y="184"/>
                    <a:pt x="136" y="183"/>
                    <a:pt x="134" y="179"/>
                  </a:cubicBezTo>
                  <a:cubicBezTo>
                    <a:pt x="132" y="176"/>
                    <a:pt x="132" y="172"/>
                    <a:pt x="132" y="166"/>
                  </a:cubicBezTo>
                  <a:cubicBezTo>
                    <a:pt x="132" y="163"/>
                    <a:pt x="132" y="160"/>
                    <a:pt x="133" y="158"/>
                  </a:cubicBezTo>
                  <a:cubicBezTo>
                    <a:pt x="133" y="156"/>
                    <a:pt x="134" y="154"/>
                    <a:pt x="135" y="152"/>
                  </a:cubicBezTo>
                  <a:cubicBezTo>
                    <a:pt x="136" y="151"/>
                    <a:pt x="137" y="149"/>
                    <a:pt x="138" y="149"/>
                  </a:cubicBezTo>
                  <a:cubicBezTo>
                    <a:pt x="139" y="148"/>
                    <a:pt x="140" y="148"/>
                    <a:pt x="141" y="148"/>
                  </a:cubicBezTo>
                  <a:lnTo>
                    <a:pt x="243" y="148"/>
                  </a:lnTo>
                  <a:cubicBezTo>
                    <a:pt x="245" y="148"/>
                    <a:pt x="246" y="148"/>
                    <a:pt x="248" y="149"/>
                  </a:cubicBezTo>
                  <a:cubicBezTo>
                    <a:pt x="250" y="150"/>
                    <a:pt x="252" y="151"/>
                    <a:pt x="253" y="152"/>
                  </a:cubicBezTo>
                  <a:cubicBezTo>
                    <a:pt x="255" y="153"/>
                    <a:pt x="256" y="155"/>
                    <a:pt x="257" y="158"/>
                  </a:cubicBezTo>
                  <a:cubicBezTo>
                    <a:pt x="258" y="160"/>
                    <a:pt x="258" y="162"/>
                    <a:pt x="258" y="166"/>
                  </a:cubicBezTo>
                  <a:lnTo>
                    <a:pt x="258" y="290"/>
                  </a:lnTo>
                  <a:cubicBezTo>
                    <a:pt x="258" y="294"/>
                    <a:pt x="257" y="298"/>
                    <a:pt x="256" y="301"/>
                  </a:cubicBezTo>
                  <a:cubicBezTo>
                    <a:pt x="254" y="304"/>
                    <a:pt x="251" y="306"/>
                    <a:pt x="246" y="309"/>
                  </a:cubicBezTo>
                  <a:cubicBezTo>
                    <a:pt x="242" y="312"/>
                    <a:pt x="235" y="314"/>
                    <a:pt x="228" y="318"/>
                  </a:cubicBezTo>
                  <a:cubicBezTo>
                    <a:pt x="220" y="320"/>
                    <a:pt x="212" y="323"/>
                    <a:pt x="205" y="325"/>
                  </a:cubicBezTo>
                  <a:cubicBezTo>
                    <a:pt x="196" y="327"/>
                    <a:pt x="189" y="329"/>
                    <a:pt x="180" y="330"/>
                  </a:cubicBezTo>
                  <a:cubicBezTo>
                    <a:pt x="172" y="331"/>
                    <a:pt x="164" y="332"/>
                    <a:pt x="156" y="332"/>
                  </a:cubicBezTo>
                  <a:cubicBezTo>
                    <a:pt x="131" y="332"/>
                    <a:pt x="110" y="327"/>
                    <a:pt x="90" y="320"/>
                  </a:cubicBezTo>
                  <a:cubicBezTo>
                    <a:pt x="71" y="312"/>
                    <a:pt x="54" y="302"/>
                    <a:pt x="41" y="287"/>
                  </a:cubicBezTo>
                  <a:cubicBezTo>
                    <a:pt x="28" y="273"/>
                    <a:pt x="18" y="255"/>
                    <a:pt x="10" y="236"/>
                  </a:cubicBezTo>
                  <a:cubicBezTo>
                    <a:pt x="3" y="216"/>
                    <a:pt x="0" y="193"/>
                    <a:pt x="0" y="169"/>
                  </a:cubicBezTo>
                  <a:cubicBezTo>
                    <a:pt x="0" y="143"/>
                    <a:pt x="4" y="119"/>
                    <a:pt x="11" y="99"/>
                  </a:cubicBezTo>
                  <a:cubicBezTo>
                    <a:pt x="19" y="78"/>
                    <a:pt x="30" y="60"/>
                    <a:pt x="44" y="46"/>
                  </a:cubicBezTo>
                  <a:cubicBezTo>
                    <a:pt x="58" y="31"/>
                    <a:pt x="74" y="20"/>
                    <a:pt x="94" y="12"/>
                  </a:cubicBezTo>
                  <a:cubicBezTo>
                    <a:pt x="114" y="3"/>
                    <a:pt x="135" y="0"/>
                    <a:pt x="159" y="0"/>
                  </a:cubicBezTo>
                  <a:cubicBezTo>
                    <a:pt x="171" y="0"/>
                    <a:pt x="182" y="0"/>
                    <a:pt x="193" y="2"/>
                  </a:cubicBezTo>
                  <a:cubicBezTo>
                    <a:pt x="205" y="4"/>
                    <a:pt x="214" y="7"/>
                    <a:pt x="222" y="10"/>
                  </a:cubicBezTo>
                  <a:cubicBezTo>
                    <a:pt x="231" y="13"/>
                    <a:pt x="237" y="16"/>
                    <a:pt x="244" y="19"/>
                  </a:cubicBezTo>
                  <a:cubicBezTo>
                    <a:pt x="249" y="23"/>
                    <a:pt x="253" y="26"/>
                    <a:pt x="256" y="27"/>
                  </a:cubicBezTo>
                  <a:cubicBezTo>
                    <a:pt x="258" y="29"/>
                    <a:pt x="260" y="32"/>
                    <a:pt x="260" y="35"/>
                  </a:cubicBezTo>
                  <a:cubicBezTo>
                    <a:pt x="259" y="36"/>
                    <a:pt x="260" y="40"/>
                    <a:pt x="260" y="46"/>
                  </a:cubicBezTo>
                </a:path>
              </a:pathLst>
            </a:custGeom>
            <a:solidFill>
              <a:srgbClr val="595757"/>
            </a:solidFill>
            <a:ln w="9525">
              <a:noFill/>
            </a:ln>
          </p:spPr>
          <p:txBody>
            <a:bodyPr wrap="square"/>
            <a:lstStyle/>
            <a:p>
              <a:pPr fontAlgn="ctr"/>
              <a:endParaRPr lang="en-US" altLang="zh-CN" dirty="0">
                <a:latin typeface="Huawei Sans" panose="020C0503030203020204" pitchFamily="34" charset="0"/>
              </a:endParaRPr>
            </a:p>
          </p:txBody>
        </p:sp>
        <p:sp>
          <p:nvSpPr>
            <p:cNvPr id="113" name="任意多边形 112"/>
            <p:cNvSpPr/>
            <p:nvPr/>
          </p:nvSpPr>
          <p:spPr bwMode="gray">
            <a:xfrm>
              <a:off x="39260" y="12190"/>
              <a:ext cx="105" cy="303"/>
            </a:xfrm>
            <a:custGeom>
              <a:avLst/>
              <a:gdLst/>
              <a:ahLst/>
              <a:cxnLst/>
              <a:rect l="0" t="0" r="0" b="0"/>
              <a:pathLst>
                <a:path w="187" h="532">
                  <a:moveTo>
                    <a:pt x="174" y="422"/>
                  </a:moveTo>
                  <a:cubicBezTo>
                    <a:pt x="161" y="412"/>
                    <a:pt x="149" y="399"/>
                    <a:pt x="137" y="388"/>
                  </a:cubicBezTo>
                  <a:cubicBezTo>
                    <a:pt x="118" y="371"/>
                    <a:pt x="103" y="355"/>
                    <a:pt x="105" y="324"/>
                  </a:cubicBezTo>
                  <a:cubicBezTo>
                    <a:pt x="109" y="266"/>
                    <a:pt x="107" y="206"/>
                    <a:pt x="107" y="147"/>
                  </a:cubicBezTo>
                  <a:cubicBezTo>
                    <a:pt x="107" y="97"/>
                    <a:pt x="107" y="49"/>
                    <a:pt x="107" y="0"/>
                  </a:cubicBezTo>
                  <a:cubicBezTo>
                    <a:pt x="96" y="7"/>
                    <a:pt x="84" y="14"/>
                    <a:pt x="72" y="20"/>
                  </a:cubicBezTo>
                  <a:cubicBezTo>
                    <a:pt x="72" y="39"/>
                    <a:pt x="72" y="56"/>
                    <a:pt x="72" y="73"/>
                  </a:cubicBezTo>
                  <a:cubicBezTo>
                    <a:pt x="73" y="163"/>
                    <a:pt x="74" y="253"/>
                    <a:pt x="73" y="343"/>
                  </a:cubicBezTo>
                  <a:cubicBezTo>
                    <a:pt x="73" y="352"/>
                    <a:pt x="68" y="362"/>
                    <a:pt x="61" y="369"/>
                  </a:cubicBezTo>
                  <a:cubicBezTo>
                    <a:pt x="41" y="393"/>
                    <a:pt x="19" y="415"/>
                    <a:pt x="0" y="437"/>
                  </a:cubicBezTo>
                  <a:cubicBezTo>
                    <a:pt x="31" y="469"/>
                    <a:pt x="59" y="500"/>
                    <a:pt x="88" y="531"/>
                  </a:cubicBezTo>
                  <a:cubicBezTo>
                    <a:pt x="118" y="501"/>
                    <a:pt x="146" y="474"/>
                    <a:pt x="174" y="446"/>
                  </a:cubicBezTo>
                  <a:cubicBezTo>
                    <a:pt x="181" y="439"/>
                    <a:pt x="186" y="431"/>
                    <a:pt x="174" y="422"/>
                  </a:cubicBezTo>
                </a:path>
              </a:pathLst>
            </a:custGeom>
            <a:solidFill>
              <a:srgbClr val="595757"/>
            </a:solidFill>
            <a:ln w="9525">
              <a:noFill/>
            </a:ln>
          </p:spPr>
          <p:txBody>
            <a:bodyPr wrap="square"/>
            <a:lstStyle/>
            <a:p>
              <a:pPr fontAlgn="ctr"/>
              <a:endParaRPr lang="en-US" altLang="zh-CN" dirty="0">
                <a:latin typeface="Huawei Sans" panose="020C0503030203020204" pitchFamily="34" charset="0"/>
              </a:endParaRPr>
            </a:p>
          </p:txBody>
        </p:sp>
        <p:sp>
          <p:nvSpPr>
            <p:cNvPr id="114" name="任意多边形 113"/>
            <p:cNvSpPr/>
            <p:nvPr/>
          </p:nvSpPr>
          <p:spPr bwMode="gray">
            <a:xfrm>
              <a:off x="38248" y="11805"/>
              <a:ext cx="1155" cy="470"/>
            </a:xfrm>
            <a:custGeom>
              <a:avLst/>
              <a:gdLst/>
              <a:ahLst/>
              <a:cxnLst/>
              <a:rect l="0" t="0" r="0" b="0"/>
              <a:pathLst>
                <a:path w="2039" h="831">
                  <a:moveTo>
                    <a:pt x="1637" y="829"/>
                  </a:moveTo>
                  <a:cubicBezTo>
                    <a:pt x="1630" y="829"/>
                    <a:pt x="1623" y="828"/>
                    <a:pt x="1618" y="825"/>
                  </a:cubicBezTo>
                  <a:cubicBezTo>
                    <a:pt x="1606" y="819"/>
                    <a:pt x="1593" y="807"/>
                    <a:pt x="1592" y="779"/>
                  </a:cubicBezTo>
                  <a:cubicBezTo>
                    <a:pt x="1592" y="752"/>
                    <a:pt x="1591" y="726"/>
                    <a:pt x="1590" y="700"/>
                  </a:cubicBezTo>
                  <a:cubicBezTo>
                    <a:pt x="1503" y="669"/>
                    <a:pt x="1415" y="649"/>
                    <a:pt x="1347" y="635"/>
                  </a:cubicBezTo>
                  <a:cubicBezTo>
                    <a:pt x="1196" y="604"/>
                    <a:pt x="1044" y="605"/>
                    <a:pt x="928" y="610"/>
                  </a:cubicBezTo>
                  <a:cubicBezTo>
                    <a:pt x="884" y="612"/>
                    <a:pt x="837" y="617"/>
                    <a:pt x="777" y="629"/>
                  </a:cubicBezTo>
                  <a:cubicBezTo>
                    <a:pt x="717" y="640"/>
                    <a:pt x="651" y="654"/>
                    <a:pt x="572" y="673"/>
                  </a:cubicBezTo>
                  <a:cubicBezTo>
                    <a:pt x="543" y="681"/>
                    <a:pt x="512" y="692"/>
                    <a:pt x="483" y="702"/>
                  </a:cubicBezTo>
                  <a:cubicBezTo>
                    <a:pt x="483" y="715"/>
                    <a:pt x="483" y="728"/>
                    <a:pt x="483" y="742"/>
                  </a:cubicBezTo>
                  <a:cubicBezTo>
                    <a:pt x="483" y="753"/>
                    <a:pt x="484" y="763"/>
                    <a:pt x="484" y="775"/>
                  </a:cubicBezTo>
                  <a:cubicBezTo>
                    <a:pt x="484" y="808"/>
                    <a:pt x="468" y="820"/>
                    <a:pt x="456" y="825"/>
                  </a:cubicBezTo>
                  <a:cubicBezTo>
                    <a:pt x="442" y="830"/>
                    <a:pt x="423" y="828"/>
                    <a:pt x="408" y="819"/>
                  </a:cubicBezTo>
                  <a:cubicBezTo>
                    <a:pt x="381" y="804"/>
                    <a:pt x="354" y="788"/>
                    <a:pt x="327" y="773"/>
                  </a:cubicBezTo>
                  <a:cubicBezTo>
                    <a:pt x="308" y="762"/>
                    <a:pt x="290" y="751"/>
                    <a:pt x="271" y="740"/>
                  </a:cubicBezTo>
                  <a:cubicBezTo>
                    <a:pt x="213" y="707"/>
                    <a:pt x="155" y="674"/>
                    <a:pt x="96" y="641"/>
                  </a:cubicBezTo>
                  <a:cubicBezTo>
                    <a:pt x="89" y="637"/>
                    <a:pt x="81" y="632"/>
                    <a:pt x="73" y="629"/>
                  </a:cubicBezTo>
                  <a:lnTo>
                    <a:pt x="0" y="590"/>
                  </a:lnTo>
                  <a:lnTo>
                    <a:pt x="82" y="542"/>
                  </a:lnTo>
                  <a:cubicBezTo>
                    <a:pt x="96" y="534"/>
                    <a:pt x="109" y="526"/>
                    <a:pt x="122" y="519"/>
                  </a:cubicBezTo>
                  <a:lnTo>
                    <a:pt x="160" y="497"/>
                  </a:lnTo>
                  <a:cubicBezTo>
                    <a:pt x="213" y="467"/>
                    <a:pt x="266" y="437"/>
                    <a:pt x="318" y="407"/>
                  </a:cubicBezTo>
                  <a:cubicBezTo>
                    <a:pt x="351" y="388"/>
                    <a:pt x="385" y="369"/>
                    <a:pt x="420" y="350"/>
                  </a:cubicBezTo>
                  <a:cubicBezTo>
                    <a:pt x="455" y="330"/>
                    <a:pt x="491" y="310"/>
                    <a:pt x="526" y="290"/>
                  </a:cubicBezTo>
                  <a:cubicBezTo>
                    <a:pt x="556" y="273"/>
                    <a:pt x="585" y="256"/>
                    <a:pt x="615" y="239"/>
                  </a:cubicBezTo>
                  <a:cubicBezTo>
                    <a:pt x="650" y="219"/>
                    <a:pt x="683" y="200"/>
                    <a:pt x="717" y="180"/>
                  </a:cubicBezTo>
                  <a:cubicBezTo>
                    <a:pt x="751" y="162"/>
                    <a:pt x="784" y="143"/>
                    <a:pt x="818" y="125"/>
                  </a:cubicBezTo>
                  <a:cubicBezTo>
                    <a:pt x="847" y="109"/>
                    <a:pt x="876" y="93"/>
                    <a:pt x="904" y="76"/>
                  </a:cubicBezTo>
                  <a:cubicBezTo>
                    <a:pt x="937" y="58"/>
                    <a:pt x="970" y="38"/>
                    <a:pt x="1008" y="15"/>
                  </a:cubicBezTo>
                  <a:cubicBezTo>
                    <a:pt x="1032" y="1"/>
                    <a:pt x="1055" y="0"/>
                    <a:pt x="1077" y="13"/>
                  </a:cubicBezTo>
                  <a:cubicBezTo>
                    <a:pt x="1132" y="45"/>
                    <a:pt x="1186" y="75"/>
                    <a:pt x="1241" y="107"/>
                  </a:cubicBezTo>
                  <a:lnTo>
                    <a:pt x="1389" y="192"/>
                  </a:lnTo>
                  <a:cubicBezTo>
                    <a:pt x="1438" y="219"/>
                    <a:pt x="1487" y="247"/>
                    <a:pt x="1537" y="275"/>
                  </a:cubicBezTo>
                  <a:cubicBezTo>
                    <a:pt x="1562" y="289"/>
                    <a:pt x="1588" y="304"/>
                    <a:pt x="1613" y="318"/>
                  </a:cubicBezTo>
                  <a:cubicBezTo>
                    <a:pt x="1648" y="338"/>
                    <a:pt x="1684" y="358"/>
                    <a:pt x="1719" y="378"/>
                  </a:cubicBezTo>
                  <a:cubicBezTo>
                    <a:pt x="1759" y="400"/>
                    <a:pt x="1799" y="423"/>
                    <a:pt x="1838" y="445"/>
                  </a:cubicBezTo>
                  <a:cubicBezTo>
                    <a:pt x="1870" y="464"/>
                    <a:pt x="1904" y="484"/>
                    <a:pt x="1937" y="502"/>
                  </a:cubicBezTo>
                  <a:cubicBezTo>
                    <a:pt x="1947" y="508"/>
                    <a:pt x="1957" y="513"/>
                    <a:pt x="1967" y="519"/>
                  </a:cubicBezTo>
                  <a:cubicBezTo>
                    <a:pt x="1980" y="525"/>
                    <a:pt x="1992" y="533"/>
                    <a:pt x="2005" y="540"/>
                  </a:cubicBezTo>
                  <a:cubicBezTo>
                    <a:pt x="2017" y="547"/>
                    <a:pt x="2027" y="559"/>
                    <a:pt x="2032" y="573"/>
                  </a:cubicBezTo>
                  <a:cubicBezTo>
                    <a:pt x="2038" y="589"/>
                    <a:pt x="2033" y="610"/>
                    <a:pt x="2006" y="626"/>
                  </a:cubicBezTo>
                  <a:cubicBezTo>
                    <a:pt x="1996" y="631"/>
                    <a:pt x="1948" y="659"/>
                    <a:pt x="1892" y="690"/>
                  </a:cubicBezTo>
                  <a:cubicBezTo>
                    <a:pt x="1817" y="732"/>
                    <a:pt x="1725" y="783"/>
                    <a:pt x="1703" y="796"/>
                  </a:cubicBezTo>
                  <a:cubicBezTo>
                    <a:pt x="1697" y="800"/>
                    <a:pt x="1690" y="804"/>
                    <a:pt x="1684" y="809"/>
                  </a:cubicBezTo>
                  <a:cubicBezTo>
                    <a:pt x="1680" y="812"/>
                    <a:pt x="1675" y="815"/>
                    <a:pt x="1671" y="817"/>
                  </a:cubicBezTo>
                  <a:cubicBezTo>
                    <a:pt x="1658" y="827"/>
                    <a:pt x="1646" y="829"/>
                    <a:pt x="1637" y="829"/>
                  </a:cubicBezTo>
                  <a:close/>
                  <a:moveTo>
                    <a:pt x="149" y="589"/>
                  </a:moveTo>
                  <a:cubicBezTo>
                    <a:pt x="202" y="618"/>
                    <a:pt x="254" y="648"/>
                    <a:pt x="306" y="678"/>
                  </a:cubicBezTo>
                  <a:cubicBezTo>
                    <a:pt x="325" y="689"/>
                    <a:pt x="345" y="699"/>
                    <a:pt x="363" y="710"/>
                  </a:cubicBezTo>
                  <a:cubicBezTo>
                    <a:pt x="379" y="720"/>
                    <a:pt x="394" y="728"/>
                    <a:pt x="410" y="737"/>
                  </a:cubicBezTo>
                  <a:cubicBezTo>
                    <a:pt x="410" y="722"/>
                    <a:pt x="409" y="708"/>
                    <a:pt x="410" y="693"/>
                  </a:cubicBezTo>
                  <a:cubicBezTo>
                    <a:pt x="411" y="672"/>
                    <a:pt x="424" y="647"/>
                    <a:pt x="446" y="639"/>
                  </a:cubicBezTo>
                  <a:lnTo>
                    <a:pt x="449" y="638"/>
                  </a:lnTo>
                  <a:cubicBezTo>
                    <a:pt x="483" y="625"/>
                    <a:pt x="518" y="612"/>
                    <a:pt x="556" y="603"/>
                  </a:cubicBezTo>
                  <a:cubicBezTo>
                    <a:pt x="637" y="583"/>
                    <a:pt x="703" y="568"/>
                    <a:pt x="765" y="557"/>
                  </a:cubicBezTo>
                  <a:cubicBezTo>
                    <a:pt x="829" y="545"/>
                    <a:pt x="879" y="539"/>
                    <a:pt x="926" y="537"/>
                  </a:cubicBezTo>
                  <a:cubicBezTo>
                    <a:pt x="1046" y="533"/>
                    <a:pt x="1205" y="531"/>
                    <a:pt x="1363" y="563"/>
                  </a:cubicBezTo>
                  <a:cubicBezTo>
                    <a:pt x="1435" y="578"/>
                    <a:pt x="1531" y="601"/>
                    <a:pt x="1625" y="635"/>
                  </a:cubicBezTo>
                  <a:cubicBezTo>
                    <a:pt x="1651" y="644"/>
                    <a:pt x="1664" y="663"/>
                    <a:pt x="1664" y="691"/>
                  </a:cubicBezTo>
                  <a:cubicBezTo>
                    <a:pt x="1664" y="705"/>
                    <a:pt x="1665" y="719"/>
                    <a:pt x="1665" y="734"/>
                  </a:cubicBezTo>
                  <a:lnTo>
                    <a:pt x="1665" y="734"/>
                  </a:lnTo>
                  <a:cubicBezTo>
                    <a:pt x="1688" y="721"/>
                    <a:pt x="1777" y="670"/>
                    <a:pt x="1855" y="627"/>
                  </a:cubicBezTo>
                  <a:cubicBezTo>
                    <a:pt x="1884" y="611"/>
                    <a:pt x="1910" y="595"/>
                    <a:pt x="1931" y="584"/>
                  </a:cubicBezTo>
                  <a:cubicBezTo>
                    <a:pt x="1921" y="578"/>
                    <a:pt x="1910" y="573"/>
                    <a:pt x="1899" y="566"/>
                  </a:cubicBezTo>
                  <a:cubicBezTo>
                    <a:pt x="1866" y="548"/>
                    <a:pt x="1833" y="528"/>
                    <a:pt x="1801" y="510"/>
                  </a:cubicBezTo>
                  <a:cubicBezTo>
                    <a:pt x="1761" y="487"/>
                    <a:pt x="1722" y="464"/>
                    <a:pt x="1682" y="442"/>
                  </a:cubicBezTo>
                  <a:cubicBezTo>
                    <a:pt x="1646" y="421"/>
                    <a:pt x="1611" y="402"/>
                    <a:pt x="1576" y="382"/>
                  </a:cubicBezTo>
                  <a:cubicBezTo>
                    <a:pt x="1550" y="368"/>
                    <a:pt x="1525" y="353"/>
                    <a:pt x="1499" y="339"/>
                  </a:cubicBezTo>
                  <a:cubicBezTo>
                    <a:pt x="1449" y="311"/>
                    <a:pt x="1400" y="284"/>
                    <a:pt x="1351" y="256"/>
                  </a:cubicBezTo>
                  <a:lnTo>
                    <a:pt x="1203" y="171"/>
                  </a:lnTo>
                  <a:cubicBezTo>
                    <a:pt x="1150" y="140"/>
                    <a:pt x="1096" y="111"/>
                    <a:pt x="1043" y="80"/>
                  </a:cubicBezTo>
                  <a:cubicBezTo>
                    <a:pt x="1005" y="103"/>
                    <a:pt x="970" y="124"/>
                    <a:pt x="939" y="141"/>
                  </a:cubicBezTo>
                  <a:cubicBezTo>
                    <a:pt x="910" y="158"/>
                    <a:pt x="880" y="174"/>
                    <a:pt x="851" y="190"/>
                  </a:cubicBezTo>
                  <a:cubicBezTo>
                    <a:pt x="818" y="208"/>
                    <a:pt x="784" y="226"/>
                    <a:pt x="752" y="245"/>
                  </a:cubicBezTo>
                  <a:cubicBezTo>
                    <a:pt x="717" y="265"/>
                    <a:pt x="684" y="285"/>
                    <a:pt x="650" y="304"/>
                  </a:cubicBezTo>
                  <a:cubicBezTo>
                    <a:pt x="621" y="322"/>
                    <a:pt x="591" y="338"/>
                    <a:pt x="560" y="356"/>
                  </a:cubicBezTo>
                  <a:cubicBezTo>
                    <a:pt x="525" y="377"/>
                    <a:pt x="490" y="396"/>
                    <a:pt x="453" y="416"/>
                  </a:cubicBezTo>
                  <a:cubicBezTo>
                    <a:pt x="420" y="434"/>
                    <a:pt x="385" y="454"/>
                    <a:pt x="352" y="472"/>
                  </a:cubicBezTo>
                  <a:cubicBezTo>
                    <a:pt x="300" y="502"/>
                    <a:pt x="247" y="532"/>
                    <a:pt x="195" y="563"/>
                  </a:cubicBezTo>
                  <a:lnTo>
                    <a:pt x="157" y="584"/>
                  </a:lnTo>
                  <a:cubicBezTo>
                    <a:pt x="155" y="585"/>
                    <a:pt x="152" y="587"/>
                    <a:pt x="149" y="589"/>
                  </a:cubicBezTo>
                  <a:close/>
                </a:path>
              </a:pathLst>
            </a:custGeom>
            <a:solidFill>
              <a:srgbClr val="595757"/>
            </a:solidFill>
            <a:ln w="9525">
              <a:noFill/>
            </a:ln>
          </p:spPr>
          <p:txBody>
            <a:bodyPr wrap="square"/>
            <a:lstStyle/>
            <a:p>
              <a:pPr fontAlgn="ctr"/>
              <a:endParaRPr lang="en-US" altLang="zh-CN" dirty="0">
                <a:latin typeface="Huawei Sans" panose="020C0503030203020204" pitchFamily="34" charset="0"/>
              </a:endParaRPr>
            </a:p>
          </p:txBody>
        </p:sp>
        <p:sp>
          <p:nvSpPr>
            <p:cNvPr id="115" name="任意多边形 114"/>
            <p:cNvSpPr/>
            <p:nvPr/>
          </p:nvSpPr>
          <p:spPr bwMode="gray">
            <a:xfrm>
              <a:off x="38483" y="12095"/>
              <a:ext cx="710" cy="303"/>
            </a:xfrm>
            <a:custGeom>
              <a:avLst/>
              <a:gdLst/>
              <a:ahLst/>
              <a:cxnLst/>
              <a:rect l="0" t="0" r="0" b="0"/>
              <a:pathLst>
                <a:path w="1252" h="532">
                  <a:moveTo>
                    <a:pt x="47" y="531"/>
                  </a:moveTo>
                  <a:cubicBezTo>
                    <a:pt x="38" y="531"/>
                    <a:pt x="28" y="528"/>
                    <a:pt x="21" y="523"/>
                  </a:cubicBezTo>
                  <a:cubicBezTo>
                    <a:pt x="0" y="508"/>
                    <a:pt x="0" y="483"/>
                    <a:pt x="0" y="475"/>
                  </a:cubicBezTo>
                  <a:cubicBezTo>
                    <a:pt x="0" y="407"/>
                    <a:pt x="0" y="340"/>
                    <a:pt x="0" y="272"/>
                  </a:cubicBezTo>
                  <a:lnTo>
                    <a:pt x="0" y="214"/>
                  </a:lnTo>
                  <a:cubicBezTo>
                    <a:pt x="0" y="164"/>
                    <a:pt x="33" y="119"/>
                    <a:pt x="82" y="105"/>
                  </a:cubicBezTo>
                  <a:cubicBezTo>
                    <a:pt x="451" y="1"/>
                    <a:pt x="815" y="0"/>
                    <a:pt x="1165" y="102"/>
                  </a:cubicBezTo>
                  <a:lnTo>
                    <a:pt x="1165" y="102"/>
                  </a:lnTo>
                  <a:cubicBezTo>
                    <a:pt x="1215" y="117"/>
                    <a:pt x="1249" y="164"/>
                    <a:pt x="1249" y="216"/>
                  </a:cubicBezTo>
                  <a:lnTo>
                    <a:pt x="1249" y="240"/>
                  </a:lnTo>
                  <a:cubicBezTo>
                    <a:pt x="1249" y="302"/>
                    <a:pt x="1249" y="364"/>
                    <a:pt x="1249" y="425"/>
                  </a:cubicBezTo>
                  <a:cubicBezTo>
                    <a:pt x="1249" y="433"/>
                    <a:pt x="1249" y="440"/>
                    <a:pt x="1250" y="447"/>
                  </a:cubicBezTo>
                  <a:cubicBezTo>
                    <a:pt x="1250" y="455"/>
                    <a:pt x="1251" y="462"/>
                    <a:pt x="1251" y="471"/>
                  </a:cubicBezTo>
                  <a:cubicBezTo>
                    <a:pt x="1251" y="489"/>
                    <a:pt x="1245" y="504"/>
                    <a:pt x="1233" y="513"/>
                  </a:cubicBezTo>
                  <a:cubicBezTo>
                    <a:pt x="1220" y="522"/>
                    <a:pt x="1205" y="524"/>
                    <a:pt x="1186" y="518"/>
                  </a:cubicBezTo>
                  <a:lnTo>
                    <a:pt x="1180" y="516"/>
                  </a:lnTo>
                  <a:cubicBezTo>
                    <a:pt x="1117" y="497"/>
                    <a:pt x="1052" y="477"/>
                    <a:pt x="987" y="460"/>
                  </a:cubicBezTo>
                  <a:cubicBezTo>
                    <a:pt x="965" y="455"/>
                    <a:pt x="941" y="451"/>
                    <a:pt x="917" y="447"/>
                  </a:cubicBezTo>
                  <a:cubicBezTo>
                    <a:pt x="899" y="445"/>
                    <a:pt x="878" y="442"/>
                    <a:pt x="859" y="437"/>
                  </a:cubicBezTo>
                  <a:cubicBezTo>
                    <a:pt x="821" y="429"/>
                    <a:pt x="782" y="427"/>
                    <a:pt x="742" y="425"/>
                  </a:cubicBezTo>
                  <a:cubicBezTo>
                    <a:pt x="721" y="424"/>
                    <a:pt x="702" y="423"/>
                    <a:pt x="681" y="421"/>
                  </a:cubicBezTo>
                  <a:cubicBezTo>
                    <a:pt x="601" y="414"/>
                    <a:pt x="522" y="421"/>
                    <a:pt x="450" y="430"/>
                  </a:cubicBezTo>
                  <a:cubicBezTo>
                    <a:pt x="396" y="436"/>
                    <a:pt x="326" y="446"/>
                    <a:pt x="258" y="463"/>
                  </a:cubicBezTo>
                  <a:cubicBezTo>
                    <a:pt x="212" y="475"/>
                    <a:pt x="168" y="491"/>
                    <a:pt x="121" y="508"/>
                  </a:cubicBezTo>
                  <a:cubicBezTo>
                    <a:pt x="104" y="514"/>
                    <a:pt x="86" y="521"/>
                    <a:pt x="68" y="527"/>
                  </a:cubicBezTo>
                  <a:cubicBezTo>
                    <a:pt x="61" y="530"/>
                    <a:pt x="54" y="531"/>
                    <a:pt x="47" y="531"/>
                  </a:cubicBezTo>
                  <a:close/>
                  <a:moveTo>
                    <a:pt x="635" y="99"/>
                  </a:moveTo>
                  <a:cubicBezTo>
                    <a:pt x="461" y="99"/>
                    <a:pt x="284" y="125"/>
                    <a:pt x="102" y="176"/>
                  </a:cubicBezTo>
                  <a:cubicBezTo>
                    <a:pt x="85" y="181"/>
                    <a:pt x="73" y="196"/>
                    <a:pt x="74" y="213"/>
                  </a:cubicBezTo>
                  <a:lnTo>
                    <a:pt x="74" y="272"/>
                  </a:lnTo>
                  <a:cubicBezTo>
                    <a:pt x="74" y="330"/>
                    <a:pt x="74" y="389"/>
                    <a:pt x="74" y="447"/>
                  </a:cubicBezTo>
                  <a:cubicBezTo>
                    <a:pt x="81" y="445"/>
                    <a:pt x="89" y="442"/>
                    <a:pt x="96" y="439"/>
                  </a:cubicBezTo>
                  <a:cubicBezTo>
                    <a:pt x="143" y="422"/>
                    <a:pt x="191" y="405"/>
                    <a:pt x="240" y="392"/>
                  </a:cubicBezTo>
                  <a:cubicBezTo>
                    <a:pt x="312" y="373"/>
                    <a:pt x="385" y="364"/>
                    <a:pt x="441" y="357"/>
                  </a:cubicBezTo>
                  <a:cubicBezTo>
                    <a:pt x="515" y="349"/>
                    <a:pt x="601" y="341"/>
                    <a:pt x="688" y="349"/>
                  </a:cubicBezTo>
                  <a:cubicBezTo>
                    <a:pt x="707" y="351"/>
                    <a:pt x="726" y="352"/>
                    <a:pt x="745" y="353"/>
                  </a:cubicBezTo>
                  <a:cubicBezTo>
                    <a:pt x="787" y="354"/>
                    <a:pt x="831" y="357"/>
                    <a:pt x="874" y="367"/>
                  </a:cubicBezTo>
                  <a:cubicBezTo>
                    <a:pt x="891" y="370"/>
                    <a:pt x="909" y="373"/>
                    <a:pt x="928" y="376"/>
                  </a:cubicBezTo>
                  <a:cubicBezTo>
                    <a:pt x="953" y="380"/>
                    <a:pt x="979" y="383"/>
                    <a:pt x="1005" y="391"/>
                  </a:cubicBezTo>
                  <a:cubicBezTo>
                    <a:pt x="1062" y="406"/>
                    <a:pt x="1120" y="422"/>
                    <a:pt x="1176" y="440"/>
                  </a:cubicBezTo>
                  <a:cubicBezTo>
                    <a:pt x="1176" y="435"/>
                    <a:pt x="1176" y="431"/>
                    <a:pt x="1176" y="426"/>
                  </a:cubicBezTo>
                  <a:cubicBezTo>
                    <a:pt x="1176" y="365"/>
                    <a:pt x="1176" y="303"/>
                    <a:pt x="1176" y="240"/>
                  </a:cubicBezTo>
                  <a:lnTo>
                    <a:pt x="1176" y="216"/>
                  </a:lnTo>
                  <a:cubicBezTo>
                    <a:pt x="1176" y="196"/>
                    <a:pt x="1163" y="179"/>
                    <a:pt x="1143" y="173"/>
                  </a:cubicBezTo>
                  <a:cubicBezTo>
                    <a:pt x="975" y="124"/>
                    <a:pt x="806" y="99"/>
                    <a:pt x="635" y="99"/>
                  </a:cubicBezTo>
                  <a:close/>
                </a:path>
              </a:pathLst>
            </a:custGeom>
            <a:solidFill>
              <a:srgbClr val="595757"/>
            </a:solidFill>
            <a:ln w="9525">
              <a:noFill/>
            </a:ln>
          </p:spPr>
          <p:txBody>
            <a:bodyPr wrap="square"/>
            <a:lstStyle/>
            <a:p>
              <a:pPr fontAlgn="ctr"/>
              <a:endParaRPr lang="en-US" altLang="zh-CN" dirty="0">
                <a:latin typeface="Huawei Sans" panose="020C0503030203020204" pitchFamily="34" charset="0"/>
              </a:endParaRPr>
            </a:p>
          </p:txBody>
        </p:sp>
        <p:sp>
          <p:nvSpPr>
            <p:cNvPr id="116" name="任意多边形 115"/>
            <p:cNvSpPr/>
            <p:nvPr/>
          </p:nvSpPr>
          <p:spPr bwMode="gray">
            <a:xfrm>
              <a:off x="38318" y="12465"/>
              <a:ext cx="1012" cy="605"/>
            </a:xfrm>
            <a:custGeom>
              <a:avLst/>
              <a:gdLst/>
              <a:ahLst/>
              <a:cxnLst/>
              <a:rect l="0" t="0" r="0" b="0"/>
              <a:pathLst>
                <a:path w="1784" h="1068">
                  <a:moveTo>
                    <a:pt x="1783" y="873"/>
                  </a:moveTo>
                  <a:lnTo>
                    <a:pt x="1783" y="195"/>
                  </a:lnTo>
                  <a:cubicBezTo>
                    <a:pt x="1783" y="88"/>
                    <a:pt x="1695" y="1"/>
                    <a:pt x="1589" y="1"/>
                  </a:cubicBezTo>
                  <a:lnTo>
                    <a:pt x="1089" y="1"/>
                  </a:lnTo>
                  <a:lnTo>
                    <a:pt x="1089" y="83"/>
                  </a:lnTo>
                  <a:lnTo>
                    <a:pt x="1589" y="83"/>
                  </a:lnTo>
                  <a:cubicBezTo>
                    <a:pt x="1651" y="83"/>
                    <a:pt x="1701" y="133"/>
                    <a:pt x="1701" y="195"/>
                  </a:cubicBezTo>
                  <a:lnTo>
                    <a:pt x="1701" y="873"/>
                  </a:lnTo>
                  <a:cubicBezTo>
                    <a:pt x="1701" y="935"/>
                    <a:pt x="1651" y="986"/>
                    <a:pt x="1589" y="986"/>
                  </a:cubicBezTo>
                  <a:cubicBezTo>
                    <a:pt x="1580" y="986"/>
                    <a:pt x="1386" y="987"/>
                    <a:pt x="1256" y="986"/>
                  </a:cubicBezTo>
                  <a:cubicBezTo>
                    <a:pt x="1196" y="986"/>
                    <a:pt x="1143" y="871"/>
                    <a:pt x="1093" y="762"/>
                  </a:cubicBezTo>
                  <a:lnTo>
                    <a:pt x="1090" y="756"/>
                  </a:lnTo>
                  <a:cubicBezTo>
                    <a:pt x="1078" y="730"/>
                    <a:pt x="1066" y="704"/>
                    <a:pt x="1054" y="678"/>
                  </a:cubicBezTo>
                  <a:cubicBezTo>
                    <a:pt x="1022" y="614"/>
                    <a:pt x="966" y="578"/>
                    <a:pt x="892" y="578"/>
                  </a:cubicBezTo>
                  <a:cubicBezTo>
                    <a:pt x="812" y="578"/>
                    <a:pt x="759" y="611"/>
                    <a:pt x="729" y="680"/>
                  </a:cubicBezTo>
                  <a:cubicBezTo>
                    <a:pt x="721" y="699"/>
                    <a:pt x="713" y="719"/>
                    <a:pt x="704" y="737"/>
                  </a:cubicBezTo>
                  <a:cubicBezTo>
                    <a:pt x="648" y="870"/>
                    <a:pt x="598" y="985"/>
                    <a:pt x="532" y="985"/>
                  </a:cubicBezTo>
                  <a:lnTo>
                    <a:pt x="195" y="985"/>
                  </a:lnTo>
                  <a:cubicBezTo>
                    <a:pt x="132" y="985"/>
                    <a:pt x="82" y="935"/>
                    <a:pt x="82" y="872"/>
                  </a:cubicBezTo>
                  <a:lnTo>
                    <a:pt x="82" y="194"/>
                  </a:lnTo>
                  <a:cubicBezTo>
                    <a:pt x="82" y="132"/>
                    <a:pt x="132" y="82"/>
                    <a:pt x="195" y="82"/>
                  </a:cubicBezTo>
                  <a:lnTo>
                    <a:pt x="739" y="82"/>
                  </a:lnTo>
                  <a:lnTo>
                    <a:pt x="739" y="0"/>
                  </a:lnTo>
                  <a:lnTo>
                    <a:pt x="195" y="0"/>
                  </a:lnTo>
                  <a:cubicBezTo>
                    <a:pt x="88" y="0"/>
                    <a:pt x="0" y="87"/>
                    <a:pt x="0" y="194"/>
                  </a:cubicBezTo>
                  <a:lnTo>
                    <a:pt x="0" y="871"/>
                  </a:lnTo>
                  <a:cubicBezTo>
                    <a:pt x="0" y="978"/>
                    <a:pt x="88" y="1066"/>
                    <a:pt x="195" y="1066"/>
                  </a:cubicBezTo>
                  <a:lnTo>
                    <a:pt x="532" y="1066"/>
                  </a:lnTo>
                  <a:cubicBezTo>
                    <a:pt x="652" y="1066"/>
                    <a:pt x="708" y="935"/>
                    <a:pt x="780" y="768"/>
                  </a:cubicBezTo>
                  <a:cubicBezTo>
                    <a:pt x="787" y="749"/>
                    <a:pt x="795" y="730"/>
                    <a:pt x="804" y="710"/>
                  </a:cubicBezTo>
                  <a:cubicBezTo>
                    <a:pt x="820" y="673"/>
                    <a:pt x="845" y="658"/>
                    <a:pt x="891" y="658"/>
                  </a:cubicBezTo>
                  <a:cubicBezTo>
                    <a:pt x="933" y="658"/>
                    <a:pt x="962" y="676"/>
                    <a:pt x="979" y="711"/>
                  </a:cubicBezTo>
                  <a:cubicBezTo>
                    <a:pt x="992" y="738"/>
                    <a:pt x="1005" y="764"/>
                    <a:pt x="1018" y="793"/>
                  </a:cubicBezTo>
                  <a:cubicBezTo>
                    <a:pt x="1085" y="939"/>
                    <a:pt x="1142" y="1065"/>
                    <a:pt x="1255" y="1065"/>
                  </a:cubicBezTo>
                  <a:cubicBezTo>
                    <a:pt x="1385" y="1066"/>
                    <a:pt x="1577" y="1065"/>
                    <a:pt x="1589" y="1065"/>
                  </a:cubicBezTo>
                  <a:cubicBezTo>
                    <a:pt x="1695" y="1067"/>
                    <a:pt x="1783" y="981"/>
                    <a:pt x="1783" y="873"/>
                  </a:cubicBezTo>
                </a:path>
              </a:pathLst>
            </a:custGeom>
            <a:solidFill>
              <a:srgbClr val="595757"/>
            </a:solidFill>
            <a:ln w="9525">
              <a:noFill/>
            </a:ln>
          </p:spPr>
          <p:txBody>
            <a:bodyPr wrap="square"/>
            <a:lstStyle/>
            <a:p>
              <a:pPr fontAlgn="ctr"/>
              <a:endParaRPr lang="en-US" altLang="zh-CN" dirty="0">
                <a:latin typeface="Huawei Sans" panose="020C0503030203020204" pitchFamily="34" charset="0"/>
              </a:endParaRPr>
            </a:p>
          </p:txBody>
        </p:sp>
        <p:sp>
          <p:nvSpPr>
            <p:cNvPr id="117" name="任意多边形 116"/>
            <p:cNvSpPr/>
            <p:nvPr/>
          </p:nvSpPr>
          <p:spPr bwMode="gray">
            <a:xfrm>
              <a:off x="38685" y="12435"/>
              <a:ext cx="105" cy="105"/>
            </a:xfrm>
            <a:custGeom>
              <a:avLst/>
              <a:gdLst/>
              <a:ahLst/>
              <a:cxnLst/>
              <a:rect l="0" t="0" r="0" b="0"/>
              <a:pathLst>
                <a:path w="185" h="185">
                  <a:moveTo>
                    <a:pt x="184" y="92"/>
                  </a:moveTo>
                  <a:cubicBezTo>
                    <a:pt x="184" y="109"/>
                    <a:pt x="180" y="123"/>
                    <a:pt x="171" y="138"/>
                  </a:cubicBezTo>
                  <a:cubicBezTo>
                    <a:pt x="163" y="153"/>
                    <a:pt x="153" y="163"/>
                    <a:pt x="138" y="172"/>
                  </a:cubicBezTo>
                  <a:cubicBezTo>
                    <a:pt x="124" y="180"/>
                    <a:pt x="109" y="184"/>
                    <a:pt x="92" y="184"/>
                  </a:cubicBezTo>
                  <a:cubicBezTo>
                    <a:pt x="75" y="184"/>
                    <a:pt x="61" y="180"/>
                    <a:pt x="46" y="172"/>
                  </a:cubicBezTo>
                  <a:cubicBezTo>
                    <a:pt x="32" y="163"/>
                    <a:pt x="21" y="153"/>
                    <a:pt x="12" y="138"/>
                  </a:cubicBezTo>
                  <a:cubicBezTo>
                    <a:pt x="4" y="123"/>
                    <a:pt x="0" y="109"/>
                    <a:pt x="0" y="92"/>
                  </a:cubicBezTo>
                  <a:cubicBezTo>
                    <a:pt x="0" y="75"/>
                    <a:pt x="4" y="61"/>
                    <a:pt x="12" y="46"/>
                  </a:cubicBezTo>
                  <a:cubicBezTo>
                    <a:pt x="21" y="31"/>
                    <a:pt x="32" y="20"/>
                    <a:pt x="46" y="12"/>
                  </a:cubicBezTo>
                  <a:cubicBezTo>
                    <a:pt x="61" y="3"/>
                    <a:pt x="75" y="0"/>
                    <a:pt x="92" y="0"/>
                  </a:cubicBezTo>
                  <a:cubicBezTo>
                    <a:pt x="109" y="0"/>
                    <a:pt x="124" y="3"/>
                    <a:pt x="138" y="12"/>
                  </a:cubicBezTo>
                  <a:cubicBezTo>
                    <a:pt x="153" y="20"/>
                    <a:pt x="163" y="31"/>
                    <a:pt x="171" y="46"/>
                  </a:cubicBezTo>
                  <a:cubicBezTo>
                    <a:pt x="180" y="61"/>
                    <a:pt x="184" y="75"/>
                    <a:pt x="184" y="92"/>
                  </a:cubicBezTo>
                </a:path>
              </a:pathLst>
            </a:custGeom>
            <a:solidFill>
              <a:srgbClr val="595757"/>
            </a:solidFill>
            <a:ln w="9525">
              <a:noFill/>
            </a:ln>
          </p:spPr>
          <p:txBody>
            <a:bodyPr wrap="square"/>
            <a:lstStyle/>
            <a:p>
              <a:pPr fontAlgn="ctr"/>
              <a:endParaRPr lang="en-US" altLang="zh-CN" dirty="0">
                <a:latin typeface="Huawei Sans" panose="020C0503030203020204" pitchFamily="34" charset="0"/>
              </a:endParaRPr>
            </a:p>
          </p:txBody>
        </p:sp>
        <p:sp>
          <p:nvSpPr>
            <p:cNvPr id="118" name="任意多边形 117"/>
            <p:cNvSpPr/>
            <p:nvPr/>
          </p:nvSpPr>
          <p:spPr bwMode="gray">
            <a:xfrm>
              <a:off x="38870" y="12435"/>
              <a:ext cx="105" cy="105"/>
            </a:xfrm>
            <a:custGeom>
              <a:avLst/>
              <a:gdLst/>
              <a:ahLst/>
              <a:cxnLst/>
              <a:rect l="0" t="0" r="0" b="0"/>
              <a:pathLst>
                <a:path w="185" h="185">
                  <a:moveTo>
                    <a:pt x="184" y="92"/>
                  </a:moveTo>
                  <a:cubicBezTo>
                    <a:pt x="184" y="109"/>
                    <a:pt x="181" y="123"/>
                    <a:pt x="172" y="138"/>
                  </a:cubicBezTo>
                  <a:cubicBezTo>
                    <a:pt x="164" y="153"/>
                    <a:pt x="153" y="163"/>
                    <a:pt x="138" y="172"/>
                  </a:cubicBezTo>
                  <a:cubicBezTo>
                    <a:pt x="123" y="180"/>
                    <a:pt x="109" y="184"/>
                    <a:pt x="92" y="184"/>
                  </a:cubicBezTo>
                  <a:cubicBezTo>
                    <a:pt x="75" y="184"/>
                    <a:pt x="61" y="180"/>
                    <a:pt x="46" y="172"/>
                  </a:cubicBezTo>
                  <a:cubicBezTo>
                    <a:pt x="31" y="163"/>
                    <a:pt x="21" y="153"/>
                    <a:pt x="12" y="138"/>
                  </a:cubicBezTo>
                  <a:cubicBezTo>
                    <a:pt x="4" y="123"/>
                    <a:pt x="0" y="109"/>
                    <a:pt x="0" y="92"/>
                  </a:cubicBezTo>
                  <a:cubicBezTo>
                    <a:pt x="0" y="75"/>
                    <a:pt x="4" y="61"/>
                    <a:pt x="12" y="46"/>
                  </a:cubicBezTo>
                  <a:cubicBezTo>
                    <a:pt x="21" y="31"/>
                    <a:pt x="31" y="20"/>
                    <a:pt x="46" y="12"/>
                  </a:cubicBezTo>
                  <a:cubicBezTo>
                    <a:pt x="61" y="3"/>
                    <a:pt x="75" y="0"/>
                    <a:pt x="92" y="0"/>
                  </a:cubicBezTo>
                  <a:cubicBezTo>
                    <a:pt x="109" y="0"/>
                    <a:pt x="123" y="3"/>
                    <a:pt x="138" y="12"/>
                  </a:cubicBezTo>
                  <a:cubicBezTo>
                    <a:pt x="153" y="20"/>
                    <a:pt x="164" y="31"/>
                    <a:pt x="172" y="46"/>
                  </a:cubicBezTo>
                  <a:cubicBezTo>
                    <a:pt x="181" y="61"/>
                    <a:pt x="184" y="75"/>
                    <a:pt x="184" y="92"/>
                  </a:cubicBezTo>
                </a:path>
              </a:pathLst>
            </a:custGeom>
            <a:solidFill>
              <a:srgbClr val="595757"/>
            </a:solidFill>
            <a:ln w="9525">
              <a:noFill/>
            </a:ln>
          </p:spPr>
          <p:txBody>
            <a:bodyPr wrap="square"/>
            <a:lstStyle/>
            <a:p>
              <a:pPr fontAlgn="ctr"/>
              <a:endParaRPr lang="en-US" altLang="zh-CN" dirty="0">
                <a:latin typeface="Huawei Sans" panose="020C0503030203020204" pitchFamily="34" charset="0"/>
              </a:endParaRPr>
            </a:p>
          </p:txBody>
        </p:sp>
      </p:grpSp>
      <p:pic>
        <p:nvPicPr>
          <p:cNvPr id="119" name="Picture 53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9424975" y="3349787"/>
            <a:ext cx="563757" cy="511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1" name="文本框 120"/>
          <p:cNvSpPr txBox="1"/>
          <p:nvPr/>
        </p:nvSpPr>
        <p:spPr bwMode="gray">
          <a:xfrm>
            <a:off x="5610871" y="3894867"/>
            <a:ext cx="479173" cy="276999"/>
          </a:xfrm>
          <a:prstGeom prst="rect">
            <a:avLst/>
          </a:prstGeom>
          <a:noFill/>
        </p:spPr>
        <p:txBody>
          <a:bodyPr wrap="square" rtlCol="0">
            <a:spAutoFit/>
          </a:bodyPr>
          <a:lstStyle/>
          <a:p>
            <a:pPr algn="ctr" fontAlgn="ctr"/>
            <a:r>
              <a:rPr lang="en-US" sz="1200" dirty="0" smtClean="0">
                <a:latin typeface="Huawei Sans" panose="020C0503030203020204" pitchFamily="34" charset="0"/>
              </a:rPr>
              <a:t>VR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文本框 121"/>
          <p:cNvSpPr txBox="1"/>
          <p:nvPr/>
        </p:nvSpPr>
        <p:spPr bwMode="gray">
          <a:xfrm>
            <a:off x="6287806" y="3894867"/>
            <a:ext cx="1022568"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Video streaming</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文本框 122"/>
          <p:cNvSpPr txBox="1"/>
          <p:nvPr/>
        </p:nvSpPr>
        <p:spPr bwMode="gray">
          <a:xfrm>
            <a:off x="7271811" y="3894867"/>
            <a:ext cx="1022568"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Online education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文本框 123"/>
          <p:cNvSpPr txBox="1"/>
          <p:nvPr/>
        </p:nvSpPr>
        <p:spPr bwMode="gray">
          <a:xfrm>
            <a:off x="8313222" y="3894867"/>
            <a:ext cx="823841"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HD video</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文本框 124"/>
          <p:cNvSpPr txBox="1"/>
          <p:nvPr/>
        </p:nvSpPr>
        <p:spPr bwMode="gray">
          <a:xfrm>
            <a:off x="9126178" y="3894867"/>
            <a:ext cx="1139055"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Video conferencing</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下箭头 63"/>
          <p:cNvSpPr/>
          <p:nvPr/>
        </p:nvSpPr>
        <p:spPr bwMode="gray">
          <a:xfrm rot="5400000" flipV="1">
            <a:off x="4433612" y="3393722"/>
            <a:ext cx="705457" cy="640931"/>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BEE9EE"/>
              </a:gs>
              <a:gs pos="100000">
                <a:schemeClr val="bg1">
                  <a:alpha val="0"/>
                </a:schemeClr>
              </a:gs>
            </a:gsLst>
            <a:lin ang="16200000" scaled="1"/>
            <a:tileRect/>
          </a:gradFill>
          <a:ln w="19050">
            <a:gradFill flip="none" rotWithShape="1">
              <a:gsLst>
                <a:gs pos="100000">
                  <a:schemeClr val="bg1">
                    <a:lumMod val="100000"/>
                    <a:alpha val="0"/>
                  </a:schemeClr>
                </a:gs>
                <a:gs pos="31000">
                  <a:srgbClr val="94DAE2"/>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2" name="文本占位符 2"/>
          <p:cNvSpPr txBox="1">
            <a:spLocks/>
          </p:cNvSpPr>
          <p:nvPr/>
        </p:nvSpPr>
        <p:spPr bwMode="gray">
          <a:xfrm>
            <a:off x="455612" y="4683098"/>
            <a:ext cx="11293476" cy="1514458"/>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600" dirty="0"/>
              <a:t>While the potential applications of multicast are booming, the trend of adopting IPv6-based networks becomes more and more prominent. As IPv6 becomes more widely adopted and new service scenarios require higher bandwidth and better user experience, multicast technologies on IPv6 networks need to continuously evolve in order to keep pace with new service scenarios and technology development trends. </a:t>
            </a:r>
          </a:p>
        </p:txBody>
      </p:sp>
      <p:sp>
        <p:nvSpPr>
          <p:cNvPr id="133" name="五边形 132"/>
          <p:cNvSpPr/>
          <p:nvPr/>
        </p:nvSpPr>
        <p:spPr bwMode="gray">
          <a:xfrm>
            <a:off x="6223560" y="124239"/>
            <a:ext cx="72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SRv6</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燕尾形 133"/>
          <p:cNvSpPr/>
          <p:nvPr/>
        </p:nvSpPr>
        <p:spPr bwMode="gray">
          <a:xfrm>
            <a:off x="6853694" y="124239"/>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Network Slicing</a:t>
            </a:r>
          </a:p>
        </p:txBody>
      </p:sp>
      <p:sp>
        <p:nvSpPr>
          <p:cNvPr id="135" name="燕尾形 134"/>
          <p:cNvSpPr/>
          <p:nvPr/>
        </p:nvSpPr>
        <p:spPr bwMode="gray">
          <a:xfrm>
            <a:off x="8203828" y="124239"/>
            <a:ext cx="23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In-band Flow Measurement</a:t>
            </a:r>
          </a:p>
        </p:txBody>
      </p:sp>
      <p:sp>
        <p:nvSpPr>
          <p:cNvPr id="136" name="燕尾形 135"/>
          <p:cNvSpPr/>
          <p:nvPr/>
        </p:nvSpPr>
        <p:spPr bwMode="gray">
          <a:xfrm>
            <a:off x="10453962" y="124239"/>
            <a:ext cx="1296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New Multicast</a:t>
            </a:r>
          </a:p>
        </p:txBody>
      </p:sp>
    </p:spTree>
    <p:extLst>
      <p:ext uri="{BB962C8B-B14F-4D97-AF65-F5344CB8AC3E}">
        <p14:creationId xmlns:p14="http://schemas.microsoft.com/office/powerpoint/2010/main" val="29867394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916560" y="907092"/>
            <a:ext cx="8125839" cy="860748"/>
          </a:xfrm>
        </p:spPr>
        <p:txBody>
          <a:bodyPr>
            <a:noAutofit/>
          </a:bodyPr>
          <a:lstStyle/>
          <a:p>
            <a:r>
              <a:rPr lang="en-US" altLang="zh-CN" smtClean="0"/>
              <a:t>IPE Key Technologies and Evolution Trends</a:t>
            </a:r>
            <a:endParaRPr lang="zh-CN" altLang="en-US" dirty="0"/>
          </a:p>
        </p:txBody>
      </p:sp>
    </p:spTree>
    <p:extLst>
      <p:ext uri="{BB962C8B-B14F-4D97-AF65-F5344CB8AC3E}">
        <p14:creationId xmlns:p14="http://schemas.microsoft.com/office/powerpoint/2010/main" val="240655095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New Multicast Technology</a:t>
            </a:r>
            <a:endParaRPr lang="en-US" dirty="0"/>
          </a:p>
        </p:txBody>
      </p:sp>
      <p:sp>
        <p:nvSpPr>
          <p:cNvPr id="3" name="文本占位符 2"/>
          <p:cNvSpPr>
            <a:spLocks noGrp="1"/>
          </p:cNvSpPr>
          <p:nvPr>
            <p:ph type="body" sz="quarter" idx="10"/>
          </p:nvPr>
        </p:nvSpPr>
        <p:spPr bwMode="gray">
          <a:xfrm>
            <a:off x="455612" y="1052514"/>
            <a:ext cx="11293476" cy="1038611"/>
          </a:xfrm>
        </p:spPr>
        <p:txBody>
          <a:bodyPr/>
          <a:lstStyle/>
          <a:p>
            <a:r>
              <a:rPr lang="en-US" sz="1600" dirty="0" smtClean="0"/>
              <a:t>Compared with conventional multicast protocols, Bit Index Explicit Replication (BIER)/Bit Index Explicit Replication IPv6 Encapsulation (BIERv6) uses the basic IGP and unicast routing forwarding mechanisms combined with the BitString mechanism to implement multicast packet replication and forwarding.</a:t>
            </a:r>
            <a:endParaRPr lang="en-US" altLang="zh-CN" sz="1600" dirty="0"/>
          </a:p>
        </p:txBody>
      </p:sp>
      <p:cxnSp>
        <p:nvCxnSpPr>
          <p:cNvPr id="6" name="Straight Connector 166"/>
          <p:cNvCxnSpPr>
            <a:stCxn id="122" idx="3"/>
            <a:endCxn id="146" idx="1"/>
          </p:cNvCxnSpPr>
          <p:nvPr/>
        </p:nvCxnSpPr>
        <p:spPr bwMode="gray">
          <a:xfrm flipV="1">
            <a:off x="5016956" y="2687557"/>
            <a:ext cx="362848" cy="1457"/>
          </a:xfrm>
          <a:prstGeom prst="line">
            <a:avLst/>
          </a:prstGeom>
          <a:noFill/>
          <a:ln w="19050" cap="flat" cmpd="sng" algn="ctr">
            <a:solidFill>
              <a:sysClr val="windowText" lastClr="000000"/>
            </a:solidFill>
            <a:prstDash val="solid"/>
            <a:round/>
            <a:headEnd type="none" w="med" len="med"/>
            <a:tailEnd type="none" w="med" len="med"/>
          </a:ln>
        </p:spPr>
      </p:cxnSp>
      <p:cxnSp>
        <p:nvCxnSpPr>
          <p:cNvPr id="8" name="Straight Connector 166"/>
          <p:cNvCxnSpPr>
            <a:endCxn id="131" idx="1"/>
          </p:cNvCxnSpPr>
          <p:nvPr/>
        </p:nvCxnSpPr>
        <p:spPr bwMode="gray">
          <a:xfrm flipV="1">
            <a:off x="3286503" y="4738020"/>
            <a:ext cx="1308994" cy="514817"/>
          </a:xfrm>
          <a:prstGeom prst="line">
            <a:avLst/>
          </a:prstGeom>
          <a:noFill/>
          <a:ln w="19050" cap="flat" cmpd="sng" algn="ctr">
            <a:solidFill>
              <a:sysClr val="windowText" lastClr="000000"/>
            </a:solidFill>
            <a:prstDash val="solid"/>
            <a:round/>
            <a:headEnd type="none" w="med" len="med"/>
            <a:tailEnd type="none" w="med" len="med"/>
          </a:ln>
        </p:spPr>
      </p:cxnSp>
      <p:cxnSp>
        <p:nvCxnSpPr>
          <p:cNvPr id="9" name="Straight Connector 167"/>
          <p:cNvCxnSpPr>
            <a:endCxn id="124" idx="1"/>
          </p:cNvCxnSpPr>
          <p:nvPr/>
        </p:nvCxnSpPr>
        <p:spPr bwMode="gray">
          <a:xfrm>
            <a:off x="3301913" y="5238527"/>
            <a:ext cx="1293584" cy="515675"/>
          </a:xfrm>
          <a:prstGeom prst="line">
            <a:avLst/>
          </a:prstGeom>
          <a:noFill/>
          <a:ln w="19050" cap="flat" cmpd="sng" algn="ctr">
            <a:solidFill>
              <a:sysClr val="windowText" lastClr="000000"/>
            </a:solidFill>
            <a:prstDash val="solid"/>
            <a:round/>
            <a:headEnd type="none" w="med" len="med"/>
            <a:tailEnd type="none" w="med" len="med"/>
          </a:ln>
        </p:spPr>
      </p:cxnSp>
      <p:cxnSp>
        <p:nvCxnSpPr>
          <p:cNvPr id="11" name="Straight Connector 166"/>
          <p:cNvCxnSpPr>
            <a:endCxn id="125" idx="1"/>
          </p:cNvCxnSpPr>
          <p:nvPr/>
        </p:nvCxnSpPr>
        <p:spPr bwMode="gray">
          <a:xfrm flipV="1">
            <a:off x="1988855" y="3159755"/>
            <a:ext cx="1109019" cy="1059419"/>
          </a:xfrm>
          <a:prstGeom prst="line">
            <a:avLst/>
          </a:prstGeom>
          <a:noFill/>
          <a:ln w="19050" cap="flat" cmpd="sng" algn="ctr">
            <a:solidFill>
              <a:sysClr val="windowText" lastClr="000000"/>
            </a:solidFill>
            <a:prstDash val="solid"/>
            <a:round/>
            <a:headEnd type="none" w="med" len="med"/>
            <a:tailEnd type="none" w="med" len="med"/>
          </a:ln>
        </p:spPr>
      </p:cxnSp>
      <p:cxnSp>
        <p:nvCxnSpPr>
          <p:cNvPr id="12" name="Straight Connector 167"/>
          <p:cNvCxnSpPr>
            <a:endCxn id="126" idx="1"/>
          </p:cNvCxnSpPr>
          <p:nvPr/>
        </p:nvCxnSpPr>
        <p:spPr bwMode="gray">
          <a:xfrm>
            <a:off x="2034349" y="4201889"/>
            <a:ext cx="1063525" cy="1064823"/>
          </a:xfrm>
          <a:prstGeom prst="line">
            <a:avLst/>
          </a:prstGeom>
          <a:noFill/>
          <a:ln w="19050" cap="flat" cmpd="sng" algn="ctr">
            <a:solidFill>
              <a:sysClr val="windowText" lastClr="000000"/>
            </a:solidFill>
            <a:prstDash val="solid"/>
            <a:round/>
            <a:headEnd type="none" w="med" len="med"/>
            <a:tailEnd type="none" w="med" len="med"/>
          </a:ln>
        </p:spPr>
      </p:cxnSp>
      <p:cxnSp>
        <p:nvCxnSpPr>
          <p:cNvPr id="23" name="Straight Connector 166"/>
          <p:cNvCxnSpPr>
            <a:endCxn id="122" idx="1"/>
          </p:cNvCxnSpPr>
          <p:nvPr/>
        </p:nvCxnSpPr>
        <p:spPr bwMode="gray">
          <a:xfrm flipV="1">
            <a:off x="3274348" y="2689014"/>
            <a:ext cx="1321149" cy="482575"/>
          </a:xfrm>
          <a:prstGeom prst="line">
            <a:avLst/>
          </a:prstGeom>
          <a:noFill/>
          <a:ln w="19050" cap="flat" cmpd="sng" algn="ctr">
            <a:solidFill>
              <a:sysClr val="windowText" lastClr="000000"/>
            </a:solidFill>
            <a:prstDash val="solid"/>
            <a:round/>
            <a:headEnd type="none" w="med" len="med"/>
            <a:tailEnd type="none" w="med" len="med"/>
          </a:ln>
        </p:spPr>
      </p:cxnSp>
      <p:cxnSp>
        <p:nvCxnSpPr>
          <p:cNvPr id="24" name="Straight Connector 167"/>
          <p:cNvCxnSpPr>
            <a:endCxn id="123" idx="1"/>
          </p:cNvCxnSpPr>
          <p:nvPr/>
        </p:nvCxnSpPr>
        <p:spPr bwMode="gray">
          <a:xfrm>
            <a:off x="3288975" y="3164124"/>
            <a:ext cx="1306522" cy="492101"/>
          </a:xfrm>
          <a:prstGeom prst="line">
            <a:avLst/>
          </a:prstGeom>
          <a:noFill/>
          <a:ln w="19050" cap="flat" cmpd="sng" algn="ctr">
            <a:solidFill>
              <a:sysClr val="windowText" lastClr="000000"/>
            </a:solidFill>
            <a:prstDash val="solid"/>
            <a:round/>
            <a:headEnd type="none" w="med" len="med"/>
            <a:tailEnd type="none" w="med" len="med"/>
          </a:ln>
        </p:spPr>
      </p:cxnSp>
      <p:cxnSp>
        <p:nvCxnSpPr>
          <p:cNvPr id="25" name="Straight Connector 166"/>
          <p:cNvCxnSpPr>
            <a:stCxn id="128" idx="3"/>
            <a:endCxn id="127" idx="1"/>
          </p:cNvCxnSpPr>
          <p:nvPr/>
        </p:nvCxnSpPr>
        <p:spPr bwMode="gray">
          <a:xfrm>
            <a:off x="1181035" y="4205265"/>
            <a:ext cx="629777" cy="0"/>
          </a:xfrm>
          <a:prstGeom prst="line">
            <a:avLst/>
          </a:prstGeom>
          <a:noFill/>
          <a:ln w="19050" cap="flat" cmpd="sng" algn="ctr">
            <a:solidFill>
              <a:sysClr val="windowText" lastClr="000000"/>
            </a:solidFill>
            <a:prstDash val="solid"/>
            <a:round/>
            <a:headEnd type="none" w="med" len="med"/>
            <a:tailEnd type="none" w="med" len="med"/>
          </a:ln>
        </p:spPr>
      </p:cxnSp>
      <p:sp>
        <p:nvSpPr>
          <p:cNvPr id="92" name="文本框 91"/>
          <p:cNvSpPr txBox="1"/>
          <p:nvPr/>
        </p:nvSpPr>
        <p:spPr bwMode="gray">
          <a:xfrm>
            <a:off x="1817359" y="4357013"/>
            <a:ext cx="372218" cy="276999"/>
          </a:xfrm>
          <a:prstGeom prst="rect">
            <a:avLst/>
          </a:prstGeom>
          <a:noFill/>
        </p:spPr>
        <p:txBody>
          <a:bodyPr wrap="square" rtlCol="0">
            <a:spAutoFit/>
          </a:bodyPr>
          <a:lstStyle/>
          <a:p>
            <a:pPr algn="ctr" fontAlgn="ctr"/>
            <a:r>
              <a:rPr lang="en-US" sz="1200" dirty="0" smtClean="0">
                <a:latin typeface="Huawei Sans" panose="020C0503030203020204" pitchFamily="34" charset="0"/>
              </a:rPr>
              <a:t>R1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文本框 92"/>
          <p:cNvSpPr txBox="1"/>
          <p:nvPr/>
        </p:nvSpPr>
        <p:spPr bwMode="gray">
          <a:xfrm>
            <a:off x="4619476" y="2832061"/>
            <a:ext cx="372218" cy="276999"/>
          </a:xfrm>
          <a:prstGeom prst="rect">
            <a:avLst/>
          </a:prstGeom>
          <a:noFill/>
        </p:spPr>
        <p:txBody>
          <a:bodyPr wrap="square" rtlCol="0">
            <a:spAutoFit/>
          </a:bodyPr>
          <a:lstStyle/>
          <a:p>
            <a:pPr algn="ctr" fontAlgn="ctr"/>
            <a:r>
              <a:rPr lang="en-US" sz="1200" dirty="0" smtClean="0">
                <a:latin typeface="Huawei Sans" panose="020C0503030203020204" pitchFamily="34" charset="0"/>
              </a:rPr>
              <a:t>R4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文本框 93"/>
          <p:cNvSpPr txBox="1"/>
          <p:nvPr/>
        </p:nvSpPr>
        <p:spPr bwMode="gray">
          <a:xfrm>
            <a:off x="4619476" y="3811182"/>
            <a:ext cx="372218" cy="276999"/>
          </a:xfrm>
          <a:prstGeom prst="rect">
            <a:avLst/>
          </a:prstGeom>
          <a:noFill/>
        </p:spPr>
        <p:txBody>
          <a:bodyPr wrap="square" rtlCol="0">
            <a:spAutoFit/>
          </a:bodyPr>
          <a:lstStyle/>
          <a:p>
            <a:pPr algn="ctr" fontAlgn="ctr"/>
            <a:r>
              <a:rPr lang="en-US" sz="1200" dirty="0" smtClean="0">
                <a:latin typeface="Huawei Sans" panose="020C0503030203020204" pitchFamily="34" charset="0"/>
              </a:rPr>
              <a:t>R5</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文本框 94"/>
          <p:cNvSpPr txBox="1"/>
          <p:nvPr/>
        </p:nvSpPr>
        <p:spPr bwMode="gray">
          <a:xfrm>
            <a:off x="4619476" y="4882696"/>
            <a:ext cx="372218" cy="276999"/>
          </a:xfrm>
          <a:prstGeom prst="rect">
            <a:avLst/>
          </a:prstGeom>
          <a:noFill/>
        </p:spPr>
        <p:txBody>
          <a:bodyPr wrap="square" rtlCol="0">
            <a:spAutoFit/>
          </a:bodyPr>
          <a:lstStyle/>
          <a:p>
            <a:pPr algn="ctr" fontAlgn="ctr"/>
            <a:r>
              <a:rPr lang="en-US" sz="1200" dirty="0" smtClean="0">
                <a:latin typeface="Huawei Sans" panose="020C0503030203020204" pitchFamily="34" charset="0"/>
              </a:rPr>
              <a:t>R6</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文本框 95"/>
          <p:cNvSpPr txBox="1"/>
          <p:nvPr/>
        </p:nvSpPr>
        <p:spPr bwMode="gray">
          <a:xfrm>
            <a:off x="4619476" y="5895108"/>
            <a:ext cx="372218" cy="276999"/>
          </a:xfrm>
          <a:prstGeom prst="rect">
            <a:avLst/>
          </a:prstGeom>
          <a:noFill/>
        </p:spPr>
        <p:txBody>
          <a:bodyPr wrap="square" rtlCol="0">
            <a:spAutoFit/>
          </a:bodyPr>
          <a:lstStyle/>
          <a:p>
            <a:pPr algn="ctr" fontAlgn="ctr"/>
            <a:r>
              <a:rPr lang="en-US" sz="1200" dirty="0" smtClean="0">
                <a:latin typeface="Huawei Sans" panose="020C0503030203020204" pitchFamily="34" charset="0"/>
              </a:rPr>
              <a:t>R7</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文本框 96"/>
          <p:cNvSpPr txBox="1"/>
          <p:nvPr/>
        </p:nvSpPr>
        <p:spPr bwMode="gray">
          <a:xfrm>
            <a:off x="3131213" y="3308192"/>
            <a:ext cx="372218" cy="276999"/>
          </a:xfrm>
          <a:prstGeom prst="rect">
            <a:avLst/>
          </a:prstGeom>
          <a:noFill/>
        </p:spPr>
        <p:txBody>
          <a:bodyPr wrap="square" rtlCol="0">
            <a:spAutoFit/>
          </a:bodyPr>
          <a:lstStyle/>
          <a:p>
            <a:pPr algn="ctr" fontAlgn="ctr"/>
            <a:r>
              <a:rPr lang="en-US" sz="1200" dirty="0" smtClean="0">
                <a:latin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文本框 97"/>
          <p:cNvSpPr txBox="1"/>
          <p:nvPr/>
        </p:nvSpPr>
        <p:spPr bwMode="gray">
          <a:xfrm>
            <a:off x="3131213" y="5413750"/>
            <a:ext cx="372218" cy="276999"/>
          </a:xfrm>
          <a:prstGeom prst="rect">
            <a:avLst/>
          </a:prstGeom>
          <a:noFill/>
        </p:spPr>
        <p:txBody>
          <a:bodyPr wrap="square" rtlCol="0">
            <a:spAutoFit/>
          </a:bodyPr>
          <a:lstStyle/>
          <a:p>
            <a:pPr algn="ctr" fontAlgn="ctr"/>
            <a:r>
              <a:rPr lang="en-US" sz="1200" dirty="0" smtClean="0">
                <a:latin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任意多边形 98"/>
          <p:cNvSpPr/>
          <p:nvPr/>
        </p:nvSpPr>
        <p:spPr bwMode="gray">
          <a:xfrm flipH="1">
            <a:off x="2065166" y="2574821"/>
            <a:ext cx="2373767" cy="1393125"/>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9976"/>
              <a:gd name="connsiteY0" fmla="*/ 238714 h 404038"/>
              <a:gd name="connsiteX1" fmla="*/ 9976 w 9976"/>
              <a:gd name="connsiteY1" fmla="*/ 404038 h 404038"/>
              <a:gd name="connsiteX0" fmla="*/ 0 w 10000"/>
              <a:gd name="connsiteY0" fmla="*/ 3251 h 7343"/>
              <a:gd name="connsiteX1" fmla="*/ 10000 w 10000"/>
              <a:gd name="connsiteY1" fmla="*/ 7343 h 7343"/>
              <a:gd name="connsiteX0" fmla="*/ 0 w 8615"/>
              <a:gd name="connsiteY0" fmla="*/ 2432 h 14472"/>
              <a:gd name="connsiteX1" fmla="*/ 8615 w 8615"/>
              <a:gd name="connsiteY1" fmla="*/ 14472 h 14472"/>
              <a:gd name="connsiteX0" fmla="*/ 0 w 10000"/>
              <a:gd name="connsiteY0" fmla="*/ 1492 h 9812"/>
              <a:gd name="connsiteX1" fmla="*/ 10000 w 10000"/>
              <a:gd name="connsiteY1" fmla="*/ 9812 h 9812"/>
              <a:gd name="connsiteX0" fmla="*/ 0 w 9813"/>
              <a:gd name="connsiteY0" fmla="*/ 1336 h 11030"/>
              <a:gd name="connsiteX1" fmla="*/ 9813 w 9813"/>
              <a:gd name="connsiteY1" fmla="*/ 11030 h 11030"/>
              <a:gd name="connsiteX0" fmla="*/ 0 w 10000"/>
              <a:gd name="connsiteY0" fmla="*/ 133 h 8922"/>
              <a:gd name="connsiteX1" fmla="*/ 10000 w 10000"/>
              <a:gd name="connsiteY1" fmla="*/ 8922 h 8922"/>
            </a:gdLst>
            <a:ahLst/>
            <a:cxnLst>
              <a:cxn ang="0">
                <a:pos x="connsiteX0" y="connsiteY0"/>
              </a:cxn>
              <a:cxn ang="0">
                <a:pos x="connsiteX1" y="connsiteY1"/>
              </a:cxn>
            </a:cxnLst>
            <a:rect l="l" t="t" r="r" b="b"/>
            <a:pathLst>
              <a:path w="10000" h="8922">
                <a:moveTo>
                  <a:pt x="0" y="133"/>
                </a:moveTo>
                <a:cubicBezTo>
                  <a:pt x="3002" y="-570"/>
                  <a:pt x="8013" y="1402"/>
                  <a:pt x="10000" y="8922"/>
                </a:cubicBezTo>
              </a:path>
            </a:pathLst>
          </a:custGeom>
          <a:noFill/>
          <a:ln w="19050" algn="ctr">
            <a:solidFill>
              <a:srgbClr val="ED6D00"/>
            </a:solidFill>
            <a:prstDash val="sysDot"/>
            <a:round/>
            <a:headEnd type="none" w="med" len="med"/>
            <a:tailEnd type="triangle" w="med" len="med"/>
          </a:ln>
        </p:spPr>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任意多边形 99"/>
          <p:cNvSpPr/>
          <p:nvPr/>
        </p:nvSpPr>
        <p:spPr bwMode="gray">
          <a:xfrm flipH="1">
            <a:off x="2256268" y="3662012"/>
            <a:ext cx="2241491" cy="518281"/>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9976"/>
              <a:gd name="connsiteY0" fmla="*/ 238714 h 404038"/>
              <a:gd name="connsiteX1" fmla="*/ 9976 w 9976"/>
              <a:gd name="connsiteY1" fmla="*/ 404038 h 404038"/>
              <a:gd name="connsiteX0" fmla="*/ 0 w 10000"/>
              <a:gd name="connsiteY0" fmla="*/ 3251 h 7343"/>
              <a:gd name="connsiteX1" fmla="*/ 10000 w 10000"/>
              <a:gd name="connsiteY1" fmla="*/ 7343 h 7343"/>
              <a:gd name="connsiteX0" fmla="*/ 0 w 8615"/>
              <a:gd name="connsiteY0" fmla="*/ 2432 h 14472"/>
              <a:gd name="connsiteX1" fmla="*/ 8615 w 8615"/>
              <a:gd name="connsiteY1" fmla="*/ 14472 h 14472"/>
              <a:gd name="connsiteX0" fmla="*/ 0 w 10000"/>
              <a:gd name="connsiteY0" fmla="*/ 1492 h 9812"/>
              <a:gd name="connsiteX1" fmla="*/ 10000 w 10000"/>
              <a:gd name="connsiteY1" fmla="*/ 9812 h 9812"/>
              <a:gd name="connsiteX0" fmla="*/ 0 w 9210"/>
              <a:gd name="connsiteY0" fmla="*/ 3274 h 5941"/>
              <a:gd name="connsiteX1" fmla="*/ 9210 w 9210"/>
              <a:gd name="connsiteY1" fmla="*/ 5941 h 5941"/>
              <a:gd name="connsiteX0" fmla="*/ 0 w 10000"/>
              <a:gd name="connsiteY0" fmla="*/ 2589 h 7078"/>
              <a:gd name="connsiteX1" fmla="*/ 10000 w 10000"/>
              <a:gd name="connsiteY1" fmla="*/ 7078 h 7078"/>
              <a:gd name="connsiteX0" fmla="*/ 0 w 10061"/>
              <a:gd name="connsiteY0" fmla="*/ 3737 h 9666"/>
              <a:gd name="connsiteX1" fmla="*/ 10061 w 10061"/>
              <a:gd name="connsiteY1" fmla="*/ 9666 h 9666"/>
              <a:gd name="connsiteX0" fmla="*/ 0 w 10000"/>
              <a:gd name="connsiteY0" fmla="*/ 1971 h 8105"/>
              <a:gd name="connsiteX1" fmla="*/ 10000 w 10000"/>
              <a:gd name="connsiteY1" fmla="*/ 8105 h 8105"/>
            </a:gdLst>
            <a:ahLst/>
            <a:cxnLst>
              <a:cxn ang="0">
                <a:pos x="connsiteX0" y="connsiteY0"/>
              </a:cxn>
              <a:cxn ang="0">
                <a:pos x="connsiteX1" y="connsiteY1"/>
              </a:cxn>
            </a:cxnLst>
            <a:rect l="l" t="t" r="r" b="b"/>
            <a:pathLst>
              <a:path w="10000" h="8105">
                <a:moveTo>
                  <a:pt x="0" y="1971"/>
                </a:moveTo>
                <a:cubicBezTo>
                  <a:pt x="4185" y="-3429"/>
                  <a:pt x="8474" y="3491"/>
                  <a:pt x="10000" y="8105"/>
                </a:cubicBezTo>
              </a:path>
            </a:pathLst>
          </a:custGeom>
          <a:noFill/>
          <a:ln w="19050" algn="ctr">
            <a:solidFill>
              <a:srgbClr val="ED6D00"/>
            </a:solidFill>
            <a:prstDash val="sysDot"/>
            <a:round/>
            <a:headEnd type="none" w="med" len="med"/>
            <a:tailEnd type="triangle" w="med" len="med"/>
          </a:ln>
        </p:spPr>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任意多边形 100"/>
          <p:cNvSpPr/>
          <p:nvPr/>
        </p:nvSpPr>
        <p:spPr bwMode="gray">
          <a:xfrm flipH="1">
            <a:off x="2238388" y="4635395"/>
            <a:ext cx="2252593" cy="1173801"/>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9976"/>
              <a:gd name="connsiteY0" fmla="*/ 238714 h 404038"/>
              <a:gd name="connsiteX1" fmla="*/ 9976 w 9976"/>
              <a:gd name="connsiteY1" fmla="*/ 404038 h 404038"/>
              <a:gd name="connsiteX0" fmla="*/ 0 w 10000"/>
              <a:gd name="connsiteY0" fmla="*/ 3251 h 7343"/>
              <a:gd name="connsiteX1" fmla="*/ 10000 w 10000"/>
              <a:gd name="connsiteY1" fmla="*/ 7343 h 7343"/>
              <a:gd name="connsiteX0" fmla="*/ 0 w 8615"/>
              <a:gd name="connsiteY0" fmla="*/ 2432 h 14472"/>
              <a:gd name="connsiteX1" fmla="*/ 8615 w 8615"/>
              <a:gd name="connsiteY1" fmla="*/ 14472 h 14472"/>
              <a:gd name="connsiteX0" fmla="*/ 0 w 10000"/>
              <a:gd name="connsiteY0" fmla="*/ 1492 h 9812"/>
              <a:gd name="connsiteX1" fmla="*/ 10000 w 10000"/>
              <a:gd name="connsiteY1" fmla="*/ 9812 h 9812"/>
              <a:gd name="connsiteX0" fmla="*/ 0 w 9210"/>
              <a:gd name="connsiteY0" fmla="*/ 3274 h 5941"/>
              <a:gd name="connsiteX1" fmla="*/ 9210 w 9210"/>
              <a:gd name="connsiteY1" fmla="*/ 5941 h 5941"/>
              <a:gd name="connsiteX0" fmla="*/ 0 w 10000"/>
              <a:gd name="connsiteY0" fmla="*/ 2589 h 7078"/>
              <a:gd name="connsiteX1" fmla="*/ 10000 w 10000"/>
              <a:gd name="connsiteY1" fmla="*/ 7078 h 7078"/>
              <a:gd name="connsiteX0" fmla="*/ 0 w 10061"/>
              <a:gd name="connsiteY0" fmla="*/ 3737 h 9666"/>
              <a:gd name="connsiteX1" fmla="*/ 10061 w 10061"/>
              <a:gd name="connsiteY1" fmla="*/ 9666 h 9666"/>
              <a:gd name="connsiteX0" fmla="*/ 0 w 10000"/>
              <a:gd name="connsiteY0" fmla="*/ 1971 h 8105"/>
              <a:gd name="connsiteX1" fmla="*/ 10000 w 10000"/>
              <a:gd name="connsiteY1" fmla="*/ 8105 h 8105"/>
              <a:gd name="connsiteX0" fmla="*/ 0 w 9756"/>
              <a:gd name="connsiteY0" fmla="*/ 10618 h 10618"/>
              <a:gd name="connsiteX1" fmla="*/ 9756 w 9756"/>
              <a:gd name="connsiteY1" fmla="*/ 1991 h 10618"/>
              <a:gd name="connsiteX0" fmla="*/ 0 w 10000"/>
              <a:gd name="connsiteY0" fmla="*/ 8894 h 8894"/>
              <a:gd name="connsiteX1" fmla="*/ 10000 w 10000"/>
              <a:gd name="connsiteY1" fmla="*/ 769 h 8894"/>
              <a:gd name="connsiteX0" fmla="*/ 0 w 10000"/>
              <a:gd name="connsiteY0" fmla="*/ 10565 h 10565"/>
              <a:gd name="connsiteX1" fmla="*/ 10000 w 10000"/>
              <a:gd name="connsiteY1" fmla="*/ 1430 h 10565"/>
              <a:gd name="connsiteX0" fmla="*/ 0 w 9563"/>
              <a:gd name="connsiteY0" fmla="*/ 22776 h 22776"/>
              <a:gd name="connsiteX1" fmla="*/ 9563 w 9563"/>
              <a:gd name="connsiteY1" fmla="*/ 396 h 22776"/>
              <a:gd name="connsiteX0" fmla="*/ 0 w 10000"/>
              <a:gd name="connsiteY0" fmla="*/ 9893 h 9893"/>
              <a:gd name="connsiteX1" fmla="*/ 10000 w 10000"/>
              <a:gd name="connsiteY1" fmla="*/ 67 h 9893"/>
              <a:gd name="connsiteX0" fmla="*/ 0 w 10000"/>
              <a:gd name="connsiteY0" fmla="*/ 10920 h 10920"/>
              <a:gd name="connsiteX1" fmla="*/ 10000 w 10000"/>
              <a:gd name="connsiteY1" fmla="*/ 60 h 10920"/>
              <a:gd name="connsiteX0" fmla="*/ 0 w 10000"/>
              <a:gd name="connsiteY0" fmla="*/ 10911 h 10911"/>
              <a:gd name="connsiteX1" fmla="*/ 10000 w 10000"/>
              <a:gd name="connsiteY1" fmla="*/ 51 h 10911"/>
              <a:gd name="connsiteX0" fmla="*/ 0 w 10804"/>
              <a:gd name="connsiteY0" fmla="*/ 8732 h 8732"/>
              <a:gd name="connsiteX1" fmla="*/ 10804 w 10804"/>
              <a:gd name="connsiteY1" fmla="*/ 67 h 8732"/>
              <a:gd name="connsiteX0" fmla="*/ 0 w 10000"/>
              <a:gd name="connsiteY0" fmla="*/ 9923 h 9923"/>
              <a:gd name="connsiteX1" fmla="*/ 10000 w 10000"/>
              <a:gd name="connsiteY1" fmla="*/ 0 h 9923"/>
              <a:gd name="connsiteX0" fmla="*/ 0 w 9970"/>
              <a:gd name="connsiteY0" fmla="*/ 11970 h 11970"/>
              <a:gd name="connsiteX1" fmla="*/ 9970 w 9970"/>
              <a:gd name="connsiteY1" fmla="*/ 0 h 11970"/>
              <a:gd name="connsiteX0" fmla="*/ 0 w 10000"/>
              <a:gd name="connsiteY0" fmla="*/ 10000 h 10620"/>
              <a:gd name="connsiteX1" fmla="*/ 10000 w 10000"/>
              <a:gd name="connsiteY1" fmla="*/ 0 h 10620"/>
              <a:gd name="connsiteX0" fmla="*/ 0 w 10000"/>
              <a:gd name="connsiteY0" fmla="*/ 10000 h 10262"/>
              <a:gd name="connsiteX1" fmla="*/ 10000 w 10000"/>
              <a:gd name="connsiteY1" fmla="*/ 0 h 10262"/>
            </a:gdLst>
            <a:ahLst/>
            <a:cxnLst>
              <a:cxn ang="0">
                <a:pos x="connsiteX0" y="connsiteY0"/>
              </a:cxn>
              <a:cxn ang="0">
                <a:pos x="connsiteX1" y="connsiteY1"/>
              </a:cxn>
            </a:cxnLst>
            <a:rect l="l" t="t" r="r" b="b"/>
            <a:pathLst>
              <a:path w="10000" h="10262">
                <a:moveTo>
                  <a:pt x="0" y="10000"/>
                </a:moveTo>
                <a:cubicBezTo>
                  <a:pt x="2597" y="10794"/>
                  <a:pt x="8036" y="10393"/>
                  <a:pt x="10000" y="0"/>
                </a:cubicBezTo>
              </a:path>
            </a:pathLst>
          </a:custGeom>
          <a:noFill/>
          <a:ln w="19050" algn="ctr">
            <a:solidFill>
              <a:srgbClr val="ED6D00"/>
            </a:solidFill>
            <a:prstDash val="sysDot"/>
            <a:round/>
            <a:headEnd type="none" w="med" len="med"/>
            <a:tailEnd type="triangle" w="med" len="med"/>
          </a:ln>
        </p:spPr>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文本框 101"/>
          <p:cNvSpPr txBox="1"/>
          <p:nvPr/>
        </p:nvSpPr>
        <p:spPr bwMode="gray">
          <a:xfrm>
            <a:off x="2506095" y="2089001"/>
            <a:ext cx="2749471" cy="461665"/>
          </a:xfrm>
          <a:prstGeom prst="rect">
            <a:avLst/>
          </a:prstGeom>
          <a:noFill/>
        </p:spPr>
        <p:txBody>
          <a:bodyPr wrap="square" rtlCol="0">
            <a:spAutoFit/>
          </a:bodyPr>
          <a:lstStyle/>
          <a:p>
            <a:pPr fontAlgn="ctr"/>
            <a:r>
              <a:rPr lang="en-US" sz="1200" dirty="0" smtClean="0">
                <a:solidFill>
                  <a:srgbClr val="ED6D00"/>
                </a:solidFill>
                <a:latin typeface="Huawei Sans" panose="020C0503030203020204" pitchFamily="34" charset="0"/>
              </a:rPr>
              <a:t>My BFR-ID is 2.</a:t>
            </a:r>
            <a:endParaRPr lang="en-US" altLang="zh-CN" sz="1200"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solidFill>
                  <a:srgbClr val="ED6D00"/>
                </a:solidFill>
                <a:latin typeface="Huawei Sans" panose="020C0503030203020204" pitchFamily="34" charset="0"/>
              </a:rPr>
              <a:t>I want to watch multicast channel X.</a:t>
            </a:r>
            <a:endParaRPr lang="en-US" altLang="zh-CN" sz="12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Oval 4"/>
          <p:cNvSpPr>
            <a:spLocks noChangeAspect="1"/>
          </p:cNvSpPr>
          <p:nvPr/>
        </p:nvSpPr>
        <p:spPr bwMode="gray">
          <a:xfrm>
            <a:off x="4361566" y="2519619"/>
            <a:ext cx="162000" cy="162000"/>
          </a:xfrm>
          <a:prstGeom prst="ellipse">
            <a:avLst/>
          </a:prstGeom>
          <a:solidFill>
            <a:srgbClr val="ED6D00"/>
          </a:solidFill>
          <a:ln w="12700" cap="flat" cmpd="sng" algn="ctr">
            <a:noFill/>
            <a:prstDash val="solid"/>
            <a:miter lim="800000"/>
          </a:ln>
          <a:effectLst/>
        </p:spPr>
        <p:txBody>
          <a:bodyPr wrap="squar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1</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Oval 4"/>
          <p:cNvSpPr>
            <a:spLocks noChangeAspect="1"/>
          </p:cNvSpPr>
          <p:nvPr/>
        </p:nvSpPr>
        <p:spPr bwMode="gray">
          <a:xfrm>
            <a:off x="4361566" y="3703484"/>
            <a:ext cx="162000" cy="162000"/>
          </a:xfrm>
          <a:prstGeom prst="ellipse">
            <a:avLst/>
          </a:prstGeom>
          <a:solidFill>
            <a:srgbClr val="ED6D00"/>
          </a:solidFill>
          <a:ln w="12700" cap="flat" cmpd="sng" algn="ctr">
            <a:noFill/>
            <a:prstDash val="solid"/>
            <a:miter lim="800000"/>
          </a:ln>
          <a:effectLst/>
        </p:spPr>
        <p:txBody>
          <a:bodyPr wrap="squar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1</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Oval 4"/>
          <p:cNvSpPr>
            <a:spLocks noChangeAspect="1"/>
          </p:cNvSpPr>
          <p:nvPr/>
        </p:nvSpPr>
        <p:spPr bwMode="gray">
          <a:xfrm>
            <a:off x="4361566" y="5706967"/>
            <a:ext cx="162000" cy="162000"/>
          </a:xfrm>
          <a:prstGeom prst="ellipse">
            <a:avLst/>
          </a:prstGeom>
          <a:solidFill>
            <a:srgbClr val="ED6D00"/>
          </a:solidFill>
          <a:ln w="12700" cap="flat" cmpd="sng" algn="ctr">
            <a:noFill/>
            <a:prstDash val="solid"/>
            <a:miter lim="800000"/>
          </a:ln>
          <a:effectLst/>
        </p:spPr>
        <p:txBody>
          <a:bodyPr wrap="squar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1</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文本框 105"/>
          <p:cNvSpPr txBox="1"/>
          <p:nvPr/>
        </p:nvSpPr>
        <p:spPr bwMode="gray">
          <a:xfrm>
            <a:off x="5013879" y="3889563"/>
            <a:ext cx="1257075" cy="276999"/>
          </a:xfrm>
          <a:prstGeom prst="rect">
            <a:avLst/>
          </a:prstGeom>
          <a:noFill/>
        </p:spPr>
        <p:txBody>
          <a:bodyPr wrap="square" rtlCol="0">
            <a:spAutoFit/>
          </a:bodyPr>
          <a:lstStyle/>
          <a:p>
            <a:pPr algn="ctr" fontAlgn="ctr"/>
            <a:r>
              <a:rPr lang="en-US" sz="1200" dirty="0" smtClean="0">
                <a:latin typeface="Huawei Sans" panose="020C0503030203020204" pitchFamily="34" charset="0"/>
              </a:rPr>
              <a:t>Multicast client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文本框 106"/>
          <p:cNvSpPr txBox="1"/>
          <p:nvPr/>
        </p:nvSpPr>
        <p:spPr bwMode="gray">
          <a:xfrm>
            <a:off x="5013879" y="2876212"/>
            <a:ext cx="1257075" cy="276999"/>
          </a:xfrm>
          <a:prstGeom prst="rect">
            <a:avLst/>
          </a:prstGeom>
          <a:noFill/>
        </p:spPr>
        <p:txBody>
          <a:bodyPr wrap="square" rtlCol="0">
            <a:spAutoFit/>
          </a:bodyPr>
          <a:lstStyle/>
          <a:p>
            <a:pPr algn="ctr" fontAlgn="ctr"/>
            <a:r>
              <a:rPr lang="en-US" sz="1200" dirty="0" smtClean="0">
                <a:latin typeface="Huawei Sans" panose="020C0503030203020204" pitchFamily="34" charset="0"/>
              </a:rPr>
              <a:t>Multicast client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文本框 107"/>
          <p:cNvSpPr txBox="1"/>
          <p:nvPr/>
        </p:nvSpPr>
        <p:spPr bwMode="gray">
          <a:xfrm>
            <a:off x="5013879" y="5937616"/>
            <a:ext cx="1257075" cy="276999"/>
          </a:xfrm>
          <a:prstGeom prst="rect">
            <a:avLst/>
          </a:prstGeom>
          <a:noFill/>
        </p:spPr>
        <p:txBody>
          <a:bodyPr wrap="square" rtlCol="0">
            <a:spAutoFit/>
          </a:bodyPr>
          <a:lstStyle/>
          <a:p>
            <a:pPr algn="ctr" fontAlgn="ctr"/>
            <a:r>
              <a:rPr lang="en-US" sz="1200" dirty="0" smtClean="0">
                <a:latin typeface="Huawei Sans" panose="020C0503030203020204" pitchFamily="34" charset="0"/>
              </a:rPr>
              <a:t>Multicast client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文本框 108"/>
          <p:cNvSpPr txBox="1"/>
          <p:nvPr/>
        </p:nvSpPr>
        <p:spPr bwMode="gray">
          <a:xfrm>
            <a:off x="2506095" y="3907663"/>
            <a:ext cx="2773354" cy="461665"/>
          </a:xfrm>
          <a:prstGeom prst="rect">
            <a:avLst/>
          </a:prstGeom>
          <a:noFill/>
        </p:spPr>
        <p:txBody>
          <a:bodyPr wrap="square" rtlCol="0">
            <a:spAutoFit/>
          </a:bodyPr>
          <a:lstStyle/>
          <a:p>
            <a:pPr fontAlgn="ctr"/>
            <a:r>
              <a:rPr lang="en-US" sz="1200" dirty="0" smtClean="0">
                <a:solidFill>
                  <a:srgbClr val="ED6D00"/>
                </a:solidFill>
                <a:latin typeface="Huawei Sans" panose="020C0503030203020204" pitchFamily="34" charset="0"/>
              </a:rPr>
              <a:t>My BFR-ID is 3.</a:t>
            </a:r>
            <a:endParaRPr lang="en-US" altLang="zh-CN" sz="1200"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solidFill>
                  <a:srgbClr val="ED6D00"/>
                </a:solidFill>
                <a:latin typeface="Huawei Sans" panose="020C0503030203020204" pitchFamily="34" charset="0"/>
              </a:rPr>
              <a:t>I want to watch multicast channel X.</a:t>
            </a:r>
            <a:endParaRPr lang="en-US" altLang="zh-CN" sz="12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文本框 109"/>
          <p:cNvSpPr txBox="1"/>
          <p:nvPr/>
        </p:nvSpPr>
        <p:spPr bwMode="gray">
          <a:xfrm>
            <a:off x="1991885" y="5718863"/>
            <a:ext cx="2770256" cy="461665"/>
          </a:xfrm>
          <a:prstGeom prst="rect">
            <a:avLst/>
          </a:prstGeom>
          <a:noFill/>
        </p:spPr>
        <p:txBody>
          <a:bodyPr wrap="square" rtlCol="0">
            <a:spAutoFit/>
          </a:bodyPr>
          <a:lstStyle/>
          <a:p>
            <a:pPr fontAlgn="ctr"/>
            <a:r>
              <a:rPr lang="en-US" sz="1200" dirty="0" smtClean="0">
                <a:solidFill>
                  <a:srgbClr val="ED6D00"/>
                </a:solidFill>
                <a:latin typeface="Huawei Sans" panose="020C0503030203020204" pitchFamily="34" charset="0"/>
              </a:rPr>
              <a:t>My BFR-ID is 5.</a:t>
            </a:r>
            <a:endParaRPr lang="en-US" altLang="zh-CN" sz="1200"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solidFill>
                  <a:srgbClr val="ED6D00"/>
                </a:solidFill>
                <a:latin typeface="Huawei Sans" panose="020C0503030203020204" pitchFamily="34" charset="0"/>
              </a:rPr>
              <a:t>I want to watch multicast channel X.</a:t>
            </a:r>
            <a:endParaRPr lang="en-US" altLang="zh-CN" sz="12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Oval 4"/>
          <p:cNvSpPr>
            <a:spLocks noChangeAspect="1"/>
          </p:cNvSpPr>
          <p:nvPr/>
        </p:nvSpPr>
        <p:spPr bwMode="gray">
          <a:xfrm>
            <a:off x="556934" y="4480137"/>
            <a:ext cx="162000" cy="162000"/>
          </a:xfrm>
          <a:prstGeom prst="ellipse">
            <a:avLst/>
          </a:prstGeom>
          <a:solidFill>
            <a:srgbClr val="30B5C5"/>
          </a:solidFill>
          <a:ln w="12700" cap="flat" cmpd="sng" algn="ctr">
            <a:noFill/>
            <a:prstDash val="solid"/>
            <a:miter lim="800000"/>
          </a:ln>
          <a:effectLst/>
        </p:spPr>
        <p:txBody>
          <a:bodyPr wrap="squar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2</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文本框 111"/>
          <p:cNvSpPr txBox="1"/>
          <p:nvPr/>
        </p:nvSpPr>
        <p:spPr bwMode="gray">
          <a:xfrm>
            <a:off x="466931" y="4608808"/>
            <a:ext cx="1808722" cy="1200329"/>
          </a:xfrm>
          <a:prstGeom prst="rect">
            <a:avLst/>
          </a:prstGeom>
          <a:noFill/>
        </p:spPr>
        <p:txBody>
          <a:bodyPr wrap="square" rtlCol="0">
            <a:spAutoFit/>
          </a:bodyPr>
          <a:lstStyle/>
          <a:p>
            <a:pPr fontAlgn="ctr"/>
            <a:r>
              <a:rPr lang="en-US" sz="1200" dirty="0" smtClean="0">
                <a:solidFill>
                  <a:srgbClr val="30B5C5"/>
                </a:solidFill>
                <a:latin typeface="Huawei Sans" panose="020C0503030203020204" pitchFamily="34" charset="0"/>
              </a:rPr>
              <a:t>Combines 2, 3, and 5 into a BitString and encapsulates the BitString into packets so that the packets can reach R4, R5, and R7.</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3" name="Straight Connector 166"/>
          <p:cNvCxnSpPr/>
          <p:nvPr/>
        </p:nvCxnSpPr>
        <p:spPr bwMode="gray">
          <a:xfrm flipV="1">
            <a:off x="2186839" y="3139612"/>
            <a:ext cx="787240" cy="760870"/>
          </a:xfrm>
          <a:prstGeom prst="line">
            <a:avLst/>
          </a:prstGeom>
          <a:ln w="19050">
            <a:solidFill>
              <a:srgbClr val="30B5C5"/>
            </a:solidFill>
            <a:tailEnd type="triangle"/>
          </a:ln>
        </p:spPr>
        <p:style>
          <a:lnRef idx="1">
            <a:schemeClr val="accent1"/>
          </a:lnRef>
          <a:fillRef idx="0">
            <a:schemeClr val="accent1"/>
          </a:fillRef>
          <a:effectRef idx="0">
            <a:schemeClr val="accent1"/>
          </a:effectRef>
          <a:fontRef idx="minor">
            <a:schemeClr val="tx1"/>
          </a:fontRef>
        </p:style>
      </p:cxnSp>
      <p:cxnSp>
        <p:nvCxnSpPr>
          <p:cNvPr id="114" name="Straight Connector 166"/>
          <p:cNvCxnSpPr/>
          <p:nvPr/>
        </p:nvCxnSpPr>
        <p:spPr bwMode="gray">
          <a:xfrm>
            <a:off x="2351163" y="4357013"/>
            <a:ext cx="688590" cy="706011"/>
          </a:xfrm>
          <a:prstGeom prst="line">
            <a:avLst/>
          </a:prstGeom>
          <a:ln w="19050">
            <a:solidFill>
              <a:srgbClr val="30B5C5"/>
            </a:solidFill>
            <a:tailEnd type="triangle"/>
          </a:ln>
        </p:spPr>
        <p:style>
          <a:lnRef idx="1">
            <a:schemeClr val="accent1"/>
          </a:lnRef>
          <a:fillRef idx="0">
            <a:schemeClr val="accent1"/>
          </a:fillRef>
          <a:effectRef idx="0">
            <a:schemeClr val="accent1"/>
          </a:effectRef>
          <a:fontRef idx="minor">
            <a:schemeClr val="tx1"/>
          </a:fontRef>
        </p:style>
      </p:cxnSp>
      <p:cxnSp>
        <p:nvCxnSpPr>
          <p:cNvPr id="115" name="Straight Connector 166"/>
          <p:cNvCxnSpPr/>
          <p:nvPr/>
        </p:nvCxnSpPr>
        <p:spPr bwMode="gray">
          <a:xfrm flipV="1">
            <a:off x="3545696" y="2690913"/>
            <a:ext cx="721551" cy="261359"/>
          </a:xfrm>
          <a:prstGeom prst="line">
            <a:avLst/>
          </a:prstGeom>
          <a:ln w="19050">
            <a:solidFill>
              <a:srgbClr val="30B5C5"/>
            </a:solidFill>
            <a:tailEnd type="triangle"/>
          </a:ln>
        </p:spPr>
        <p:style>
          <a:lnRef idx="1">
            <a:schemeClr val="accent1"/>
          </a:lnRef>
          <a:fillRef idx="0">
            <a:schemeClr val="accent1"/>
          </a:fillRef>
          <a:effectRef idx="0">
            <a:schemeClr val="accent1"/>
          </a:effectRef>
          <a:fontRef idx="minor">
            <a:schemeClr val="tx1"/>
          </a:fontRef>
        </p:style>
      </p:cxnSp>
      <p:cxnSp>
        <p:nvCxnSpPr>
          <p:cNvPr id="116" name="Straight Connector 166"/>
          <p:cNvCxnSpPr/>
          <p:nvPr/>
        </p:nvCxnSpPr>
        <p:spPr bwMode="gray">
          <a:xfrm>
            <a:off x="3605083" y="3192692"/>
            <a:ext cx="927975" cy="321054"/>
          </a:xfrm>
          <a:prstGeom prst="line">
            <a:avLst/>
          </a:prstGeom>
          <a:ln w="19050">
            <a:solidFill>
              <a:srgbClr val="30B5C5"/>
            </a:solidFill>
            <a:tailEnd type="triangle"/>
          </a:ln>
        </p:spPr>
        <p:style>
          <a:lnRef idx="1">
            <a:schemeClr val="accent1"/>
          </a:lnRef>
          <a:fillRef idx="0">
            <a:schemeClr val="accent1"/>
          </a:fillRef>
          <a:effectRef idx="0">
            <a:schemeClr val="accent1"/>
          </a:effectRef>
          <a:fontRef idx="minor">
            <a:schemeClr val="tx1"/>
          </a:fontRef>
        </p:style>
      </p:cxnSp>
      <p:cxnSp>
        <p:nvCxnSpPr>
          <p:cNvPr id="117" name="Straight Connector 166"/>
          <p:cNvCxnSpPr/>
          <p:nvPr/>
        </p:nvCxnSpPr>
        <p:spPr bwMode="gray">
          <a:xfrm>
            <a:off x="3667125" y="5286987"/>
            <a:ext cx="858736" cy="339453"/>
          </a:xfrm>
          <a:prstGeom prst="line">
            <a:avLst/>
          </a:prstGeom>
          <a:ln w="19050">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120" name="文本框 119"/>
          <p:cNvSpPr txBox="1"/>
          <p:nvPr/>
        </p:nvSpPr>
        <p:spPr bwMode="gray">
          <a:xfrm>
            <a:off x="414635" y="2254598"/>
            <a:ext cx="2036674" cy="830997"/>
          </a:xfrm>
          <a:prstGeom prst="rect">
            <a:avLst/>
          </a:prstGeom>
          <a:noFill/>
        </p:spPr>
        <p:txBody>
          <a:bodyPr wrap="square" rtlCol="0">
            <a:spAutoFit/>
          </a:bodyPr>
          <a:lstStyle/>
          <a:p>
            <a:pPr fontAlgn="ctr"/>
            <a:r>
              <a:rPr lang="en-US" sz="1200" dirty="0" smtClean="0">
                <a:solidFill>
                  <a:srgbClr val="30B5C5"/>
                </a:solidFill>
                <a:latin typeface="Huawei Sans" panose="020C0503030203020204" pitchFamily="34" charset="0"/>
              </a:rPr>
              <a:t>The transit node replicates packets according to the BitString generated based on BFR-IDs.</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1" name="Straight Connector 166"/>
          <p:cNvCxnSpPr/>
          <p:nvPr/>
        </p:nvCxnSpPr>
        <p:spPr bwMode="gray">
          <a:xfrm>
            <a:off x="2206165" y="2519549"/>
            <a:ext cx="918072" cy="495221"/>
          </a:xfrm>
          <a:prstGeom prst="line">
            <a:avLst/>
          </a:prstGeom>
          <a:ln w="9525">
            <a:solidFill>
              <a:srgbClr val="30B5C5"/>
            </a:solidFill>
          </a:ln>
        </p:spPr>
        <p:style>
          <a:lnRef idx="1">
            <a:schemeClr val="accent1"/>
          </a:lnRef>
          <a:fillRef idx="0">
            <a:schemeClr val="accent1"/>
          </a:fillRef>
          <a:effectRef idx="0">
            <a:schemeClr val="accent1"/>
          </a:effectRef>
          <a:fontRef idx="minor">
            <a:schemeClr val="tx1"/>
          </a:fontRef>
        </p:style>
      </p:cxnSp>
      <p:pic>
        <p:nvPicPr>
          <p:cNvPr id="122" name="图片 121">
            <a:extLst>
              <a:ext uri="{FF2B5EF4-FFF2-40B4-BE49-F238E27FC236}">
                <a16:creationId xmlns:a16="http://schemas.microsoft.com/office/drawing/2014/main" xmlns="" id="{233EF9EA-F5F7-4EFA-8B1D-9A9CA660E70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595497" y="2512329"/>
            <a:ext cx="421459" cy="353369"/>
          </a:xfrm>
          <a:prstGeom prst="rect">
            <a:avLst/>
          </a:prstGeom>
        </p:spPr>
      </p:pic>
      <p:pic>
        <p:nvPicPr>
          <p:cNvPr id="123" name="图片 122">
            <a:extLst>
              <a:ext uri="{FF2B5EF4-FFF2-40B4-BE49-F238E27FC236}">
                <a16:creationId xmlns:a16="http://schemas.microsoft.com/office/drawing/2014/main" xmlns="" id="{233EF9EA-F5F7-4EFA-8B1D-9A9CA660E70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595497" y="3479540"/>
            <a:ext cx="421459" cy="353369"/>
          </a:xfrm>
          <a:prstGeom prst="rect">
            <a:avLst/>
          </a:prstGeom>
        </p:spPr>
      </p:pic>
      <p:pic>
        <p:nvPicPr>
          <p:cNvPr id="124" name="图片 123">
            <a:extLst>
              <a:ext uri="{FF2B5EF4-FFF2-40B4-BE49-F238E27FC236}">
                <a16:creationId xmlns:a16="http://schemas.microsoft.com/office/drawing/2014/main" xmlns="" id="{233EF9EA-F5F7-4EFA-8B1D-9A9CA660E70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595497" y="5577517"/>
            <a:ext cx="421459" cy="353369"/>
          </a:xfrm>
          <a:prstGeom prst="rect">
            <a:avLst/>
          </a:prstGeom>
        </p:spPr>
      </p:pic>
      <p:pic>
        <p:nvPicPr>
          <p:cNvPr id="125" name="图片 124">
            <a:extLst>
              <a:ext uri="{FF2B5EF4-FFF2-40B4-BE49-F238E27FC236}">
                <a16:creationId xmlns:a16="http://schemas.microsoft.com/office/drawing/2014/main" xmlns="" id="{233EF9EA-F5F7-4EFA-8B1D-9A9CA660E70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97874" y="2983070"/>
            <a:ext cx="421459" cy="353369"/>
          </a:xfrm>
          <a:prstGeom prst="rect">
            <a:avLst/>
          </a:prstGeom>
        </p:spPr>
      </p:pic>
      <p:sp>
        <p:nvSpPr>
          <p:cNvPr id="118" name="Oval 4"/>
          <p:cNvSpPr>
            <a:spLocks noChangeAspect="1"/>
          </p:cNvSpPr>
          <p:nvPr/>
        </p:nvSpPr>
        <p:spPr bwMode="gray">
          <a:xfrm>
            <a:off x="3065629" y="2924666"/>
            <a:ext cx="162000" cy="162000"/>
          </a:xfrm>
          <a:prstGeom prst="ellipse">
            <a:avLst/>
          </a:prstGeom>
          <a:solidFill>
            <a:srgbClr val="30B5C5"/>
          </a:solidFill>
          <a:ln w="12700" cap="flat" cmpd="sng" algn="ctr">
            <a:noFill/>
            <a:prstDash val="solid"/>
            <a:miter lim="800000"/>
          </a:ln>
          <a:effectLst/>
        </p:spPr>
        <p:txBody>
          <a:bodyPr wrap="squar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3</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6" name="图片 125">
            <a:extLst>
              <a:ext uri="{FF2B5EF4-FFF2-40B4-BE49-F238E27FC236}">
                <a16:creationId xmlns:a16="http://schemas.microsoft.com/office/drawing/2014/main" xmlns="" id="{233EF9EA-F5F7-4EFA-8B1D-9A9CA660E70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97874" y="5090027"/>
            <a:ext cx="421459" cy="353369"/>
          </a:xfrm>
          <a:prstGeom prst="rect">
            <a:avLst/>
          </a:prstGeom>
        </p:spPr>
      </p:pic>
      <p:sp>
        <p:nvSpPr>
          <p:cNvPr id="119" name="Oval 4"/>
          <p:cNvSpPr>
            <a:spLocks noChangeAspect="1"/>
          </p:cNvSpPr>
          <p:nvPr/>
        </p:nvSpPr>
        <p:spPr bwMode="gray">
          <a:xfrm>
            <a:off x="3095037" y="4976198"/>
            <a:ext cx="162000" cy="162000"/>
          </a:xfrm>
          <a:prstGeom prst="ellipse">
            <a:avLst/>
          </a:prstGeom>
          <a:solidFill>
            <a:srgbClr val="30B5C5"/>
          </a:solidFill>
          <a:ln w="12700" cap="flat" cmpd="sng" algn="ctr">
            <a:noFill/>
            <a:prstDash val="solid"/>
            <a:miter lim="800000"/>
          </a:ln>
          <a:effectLst/>
        </p:spPr>
        <p:txBody>
          <a:bodyPr wrap="squar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3</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7" name="图片 126">
            <a:extLst>
              <a:ext uri="{FF2B5EF4-FFF2-40B4-BE49-F238E27FC236}">
                <a16:creationId xmlns:a16="http://schemas.microsoft.com/office/drawing/2014/main" xmlns="" id="{233EF9EA-F5F7-4EFA-8B1D-9A9CA660E70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810812" y="4028580"/>
            <a:ext cx="421459" cy="353369"/>
          </a:xfrm>
          <a:prstGeom prst="rect">
            <a:avLst/>
          </a:prstGeom>
        </p:spPr>
      </p:pic>
      <p:pic>
        <p:nvPicPr>
          <p:cNvPr id="128" name="图片 12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50624" y="4028796"/>
            <a:ext cx="430411" cy="352937"/>
          </a:xfrm>
          <a:prstGeom prst="rect">
            <a:avLst/>
          </a:prstGeom>
        </p:spPr>
      </p:pic>
      <p:pic>
        <p:nvPicPr>
          <p:cNvPr id="131" name="图片 130">
            <a:extLst>
              <a:ext uri="{FF2B5EF4-FFF2-40B4-BE49-F238E27FC236}">
                <a16:creationId xmlns:a16="http://schemas.microsoft.com/office/drawing/2014/main" xmlns="" id="{233EF9EA-F5F7-4EFA-8B1D-9A9CA660E70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595497" y="4561335"/>
            <a:ext cx="421459" cy="353369"/>
          </a:xfrm>
          <a:prstGeom prst="rect">
            <a:avLst/>
          </a:prstGeom>
        </p:spPr>
      </p:pic>
      <p:pic>
        <p:nvPicPr>
          <p:cNvPr id="146" name="图片 145" descr="多媒体软终端.png"/>
          <p:cNvPicPr>
            <a:picLocks noChangeAspect="1"/>
          </p:cNvPicPr>
          <p:nvPr/>
        </p:nvPicPr>
        <p:blipFill>
          <a:blip r:embed="rId5" cstate="print"/>
          <a:stretch>
            <a:fillRect/>
          </a:stretch>
        </p:blipFill>
        <p:spPr bwMode="gray">
          <a:xfrm>
            <a:off x="5379804" y="2480557"/>
            <a:ext cx="540500" cy="414000"/>
          </a:xfrm>
          <a:prstGeom prst="rect">
            <a:avLst/>
          </a:prstGeom>
        </p:spPr>
      </p:pic>
      <p:cxnSp>
        <p:nvCxnSpPr>
          <p:cNvPr id="150" name="Straight Connector 166"/>
          <p:cNvCxnSpPr>
            <a:stCxn id="123" idx="3"/>
            <a:endCxn id="151" idx="1"/>
          </p:cNvCxnSpPr>
          <p:nvPr/>
        </p:nvCxnSpPr>
        <p:spPr bwMode="gray">
          <a:xfrm>
            <a:off x="5016956" y="3656225"/>
            <a:ext cx="362848" cy="0"/>
          </a:xfrm>
          <a:prstGeom prst="line">
            <a:avLst/>
          </a:prstGeom>
          <a:noFill/>
          <a:ln w="19050" cap="flat" cmpd="sng" algn="ctr">
            <a:solidFill>
              <a:sysClr val="windowText" lastClr="000000"/>
            </a:solidFill>
            <a:prstDash val="solid"/>
            <a:round/>
            <a:headEnd type="none" w="med" len="med"/>
            <a:tailEnd type="none" w="med" len="med"/>
          </a:ln>
        </p:spPr>
      </p:cxnSp>
      <p:pic>
        <p:nvPicPr>
          <p:cNvPr id="151" name="图片 150" descr="多媒体软终端.png"/>
          <p:cNvPicPr>
            <a:picLocks noChangeAspect="1"/>
          </p:cNvPicPr>
          <p:nvPr/>
        </p:nvPicPr>
        <p:blipFill>
          <a:blip r:embed="rId5" cstate="print"/>
          <a:stretch>
            <a:fillRect/>
          </a:stretch>
        </p:blipFill>
        <p:spPr bwMode="gray">
          <a:xfrm>
            <a:off x="5379804" y="3449225"/>
            <a:ext cx="540500" cy="414000"/>
          </a:xfrm>
          <a:prstGeom prst="rect">
            <a:avLst/>
          </a:prstGeom>
        </p:spPr>
      </p:pic>
      <p:cxnSp>
        <p:nvCxnSpPr>
          <p:cNvPr id="152" name="Straight Connector 166"/>
          <p:cNvCxnSpPr>
            <a:stCxn id="124" idx="3"/>
            <a:endCxn id="153" idx="1"/>
          </p:cNvCxnSpPr>
          <p:nvPr/>
        </p:nvCxnSpPr>
        <p:spPr bwMode="gray">
          <a:xfrm flipV="1">
            <a:off x="5016956" y="5754201"/>
            <a:ext cx="362848" cy="1"/>
          </a:xfrm>
          <a:prstGeom prst="line">
            <a:avLst/>
          </a:prstGeom>
          <a:noFill/>
          <a:ln w="19050" cap="flat" cmpd="sng" algn="ctr">
            <a:solidFill>
              <a:sysClr val="windowText" lastClr="000000"/>
            </a:solidFill>
            <a:prstDash val="solid"/>
            <a:round/>
            <a:headEnd type="none" w="med" len="med"/>
            <a:tailEnd type="none" w="med" len="med"/>
          </a:ln>
        </p:spPr>
      </p:cxnSp>
      <p:pic>
        <p:nvPicPr>
          <p:cNvPr id="153" name="图片 152" descr="多媒体软终端.png"/>
          <p:cNvPicPr>
            <a:picLocks noChangeAspect="1"/>
          </p:cNvPicPr>
          <p:nvPr/>
        </p:nvPicPr>
        <p:blipFill>
          <a:blip r:embed="rId5" cstate="print"/>
          <a:stretch>
            <a:fillRect/>
          </a:stretch>
        </p:blipFill>
        <p:spPr bwMode="gray">
          <a:xfrm>
            <a:off x="5379804" y="5547201"/>
            <a:ext cx="540500" cy="414000"/>
          </a:xfrm>
          <a:prstGeom prst="rect">
            <a:avLst/>
          </a:prstGeom>
        </p:spPr>
      </p:pic>
      <p:sp>
        <p:nvSpPr>
          <p:cNvPr id="158" name="圆角矩形 75"/>
          <p:cNvSpPr/>
          <p:nvPr/>
        </p:nvSpPr>
        <p:spPr bwMode="gray">
          <a:xfrm>
            <a:off x="6297461" y="2254598"/>
            <a:ext cx="5372456" cy="304478"/>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Basic Concepts of Bit Index Explicit Replication (BIER)</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9" name="圆角矩形 75"/>
          <p:cNvSpPr/>
          <p:nvPr/>
        </p:nvSpPr>
        <p:spPr bwMode="gray">
          <a:xfrm>
            <a:off x="6297461" y="2616795"/>
            <a:ext cx="5372456" cy="3583980"/>
          </a:xfrm>
          <a:prstGeom prst="roundRect">
            <a:avLst>
              <a:gd name="adj" fmla="val 2049"/>
            </a:avLst>
          </a:prstGeom>
          <a:noFill/>
          <a:ln w="9525" cap="flat" cmpd="sng" algn="ctr">
            <a:solidFill>
              <a:sysClr val="window" lastClr="FFFFFF">
                <a:lumMod val="75000"/>
              </a:sysClr>
            </a:solidFill>
            <a:prstDash val="solid"/>
            <a:miter lim="800000"/>
          </a:ln>
          <a:effectLst/>
        </p:spPr>
        <p:txBody>
          <a:bodyPr wrap="square" lIns="72000" tIns="72000" rIns="72000" bIns="72000" rtlCol="0" anchor="t" anchorCtr="0"/>
          <a:lstStyle/>
          <a:p>
            <a:pPr marL="171450" lvl="0" indent="-171450" defTabSz="914400" fontAlgn="ctr">
              <a:lnSpc>
                <a:spcPct val="125000"/>
              </a:lnSpc>
              <a:buFont typeface="Arial" panose="020B0604020202020204" pitchFamily="34" charset="0"/>
              <a:buChar char="•"/>
              <a:defRPr/>
            </a:pPr>
            <a:r>
              <a:rPr lang="en-US" sz="1200" b="1" dirty="0" smtClean="0">
                <a:solidFill>
                  <a:srgbClr val="000000"/>
                </a:solidFill>
                <a:latin typeface="Huawei Sans" panose="020C0503030203020204" pitchFamily="34" charset="0"/>
              </a:rPr>
              <a:t>BIER domain: </a:t>
            </a:r>
            <a:r>
              <a:rPr lang="en-US" sz="1200" dirty="0" smtClean="0">
                <a:solidFill>
                  <a:srgbClr val="000000"/>
                </a:solidFill>
                <a:latin typeface="Huawei Sans" panose="020C0503030203020204" pitchFamily="34" charset="0"/>
              </a:rPr>
              <a:t>network domain that supports BIER forwarding. A BIER domain can be divided into multiple sub-domains, and each BIER domain contains at least one sub-domain.</a:t>
            </a:r>
            <a:endParaRPr lang="en-US" altLang="zh-CN" sz="12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171450" lvl="0" indent="-171450" defTabSz="914400" fontAlgn="ctr">
              <a:lnSpc>
                <a:spcPct val="125000"/>
              </a:lnSpc>
              <a:buFont typeface="Arial" panose="020B0604020202020204" pitchFamily="34" charset="0"/>
              <a:buChar char="•"/>
              <a:defRPr/>
            </a:pPr>
            <a:r>
              <a:rPr lang="en-US" sz="1200" b="1" dirty="0" smtClean="0">
                <a:solidFill>
                  <a:srgbClr val="000000"/>
                </a:solidFill>
                <a:latin typeface="Huawei Sans" panose="020C0503030203020204" pitchFamily="34" charset="0"/>
              </a:rPr>
              <a:t>Bit Forwarding Router (BFR): </a:t>
            </a:r>
            <a:r>
              <a:rPr lang="en-US" sz="1200" dirty="0" smtClean="0">
                <a:solidFill>
                  <a:srgbClr val="000000"/>
                </a:solidFill>
                <a:latin typeface="Huawei Sans" panose="020C0503030203020204" pitchFamily="34" charset="0"/>
              </a:rPr>
              <a:t>a router that supports BIER forwarding.</a:t>
            </a:r>
            <a:endParaRPr lang="en-US" altLang="zh-CN" sz="12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lvl="0" indent="-180000" defTabSz="914400" fontAlgn="ctr">
              <a:lnSpc>
                <a:spcPct val="125000"/>
              </a:lnSpc>
              <a:buFont typeface="Huawei Sans" panose="020C0503030203020204" pitchFamily="34" charset="0"/>
              <a:buChar char="▫"/>
              <a:defRPr/>
            </a:pPr>
            <a:r>
              <a:rPr lang="en-US" sz="1200" dirty="0" smtClean="0">
                <a:solidFill>
                  <a:srgbClr val="000000"/>
                </a:solidFill>
                <a:latin typeface="Huawei Sans" panose="020C0503030203020204" pitchFamily="34" charset="0"/>
              </a:rPr>
              <a:t>Bit Forwarding Ingress Router (BFIR): ingress router in a BIER domain.</a:t>
            </a:r>
            <a:endParaRPr lang="en-US" altLang="zh-CN" sz="12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lvl="0" indent="-180000" defTabSz="914400" fontAlgn="ctr">
              <a:lnSpc>
                <a:spcPct val="125000"/>
              </a:lnSpc>
              <a:buFont typeface="Huawei Sans" panose="020C0503030203020204" pitchFamily="34" charset="0"/>
              <a:buChar char="▫"/>
              <a:defRPr/>
            </a:pPr>
            <a:r>
              <a:rPr lang="en-US" sz="1200" dirty="0" smtClean="0">
                <a:solidFill>
                  <a:srgbClr val="000000"/>
                </a:solidFill>
                <a:latin typeface="Huawei Sans" panose="020C0503030203020204" pitchFamily="34" charset="0"/>
              </a:rPr>
              <a:t>Bit Forwarding Egress Router (BFER): egress router in a BIER domain.</a:t>
            </a:r>
            <a:endParaRPr lang="en-US" altLang="zh-CN" sz="12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lvl="0" indent="-180000" defTabSz="914400" fontAlgn="ctr">
              <a:lnSpc>
                <a:spcPct val="125000"/>
              </a:lnSpc>
              <a:buFont typeface="Huawei Sans" panose="020C0503030203020204" pitchFamily="34" charset="0"/>
              <a:buChar char="▫"/>
              <a:defRPr/>
            </a:pPr>
            <a:r>
              <a:rPr lang="en-US" sz="1200" dirty="0" smtClean="0">
                <a:solidFill>
                  <a:srgbClr val="000000"/>
                </a:solidFill>
                <a:latin typeface="Huawei Sans" panose="020C0503030203020204" pitchFamily="34" charset="0"/>
              </a:rPr>
              <a:t>Edge BFR: BFIRs and BFERs are collectively referred to as edge BFRs. That is, edge BFRs refer to source and destination nodes in a BIER domain.</a:t>
            </a:r>
            <a:endParaRPr lang="en-US" altLang="zh-CN" sz="12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171450" lvl="0" indent="-171450" defTabSz="914400" fontAlgn="ctr">
              <a:lnSpc>
                <a:spcPct val="125000"/>
              </a:lnSpc>
              <a:buFont typeface="Arial" panose="020B0604020202020204" pitchFamily="34" charset="0"/>
              <a:buChar char="•"/>
              <a:defRPr/>
            </a:pPr>
            <a:r>
              <a:rPr lang="en-US" sz="1200" b="1" dirty="0" smtClean="0">
                <a:solidFill>
                  <a:srgbClr val="000000"/>
                </a:solidFill>
                <a:latin typeface="Huawei Sans" panose="020C0503030203020204" pitchFamily="34" charset="0"/>
              </a:rPr>
              <a:t>BFIR Forwarding Router Identifier (BFR-ID): </a:t>
            </a:r>
            <a:r>
              <a:rPr lang="en-US" sz="1200" dirty="0" smtClean="0">
                <a:solidFill>
                  <a:srgbClr val="000000"/>
                </a:solidFill>
                <a:latin typeface="Huawei Sans" panose="020C0503030203020204" pitchFamily="34" charset="0"/>
              </a:rPr>
              <a:t>dedicated identifier of an edge BFR, with the value ranging from 1 to 65535.</a:t>
            </a:r>
            <a:endParaRPr lang="en-US" altLang="zh-CN" sz="12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171450" lvl="0" indent="-171450" defTabSz="914400" fontAlgn="ctr">
              <a:lnSpc>
                <a:spcPct val="125000"/>
              </a:lnSpc>
              <a:buFont typeface="Arial" panose="020B0604020202020204" pitchFamily="34" charset="0"/>
              <a:buChar char="•"/>
              <a:defRPr/>
            </a:pPr>
            <a:r>
              <a:rPr lang="en-US" sz="1200" b="1" dirty="0" smtClean="0">
                <a:solidFill>
                  <a:srgbClr val="000000"/>
                </a:solidFill>
                <a:latin typeface="Huawei Sans" panose="020C0503030203020204" pitchFamily="34" charset="0"/>
              </a:rPr>
              <a:t>BitString: </a:t>
            </a:r>
            <a:r>
              <a:rPr lang="en-US" sz="1200" dirty="0" smtClean="0">
                <a:solidFill>
                  <a:srgbClr val="000000"/>
                </a:solidFill>
                <a:latin typeface="Huawei Sans" panose="020C0503030203020204" pitchFamily="34" charset="0"/>
              </a:rPr>
              <a:t>256-bit (or 32-byte) set consisting of BFR-IDs of destination nodes. The position or index of each bit in the BitString indicates a specific edge node.</a:t>
            </a: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五边形 65"/>
          <p:cNvSpPr/>
          <p:nvPr/>
        </p:nvSpPr>
        <p:spPr bwMode="gray">
          <a:xfrm>
            <a:off x="6223560" y="124239"/>
            <a:ext cx="72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SRv6</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燕尾形 66"/>
          <p:cNvSpPr/>
          <p:nvPr/>
        </p:nvSpPr>
        <p:spPr bwMode="gray">
          <a:xfrm>
            <a:off x="6853694" y="124239"/>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Network Slicing</a:t>
            </a:r>
          </a:p>
        </p:txBody>
      </p:sp>
      <p:sp>
        <p:nvSpPr>
          <p:cNvPr id="68" name="燕尾形 67"/>
          <p:cNvSpPr/>
          <p:nvPr/>
        </p:nvSpPr>
        <p:spPr bwMode="gray">
          <a:xfrm>
            <a:off x="8203828" y="124239"/>
            <a:ext cx="23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In-band Flow Measurement</a:t>
            </a:r>
          </a:p>
        </p:txBody>
      </p:sp>
      <p:sp>
        <p:nvSpPr>
          <p:cNvPr id="69" name="燕尾形 68"/>
          <p:cNvSpPr/>
          <p:nvPr/>
        </p:nvSpPr>
        <p:spPr bwMode="gray">
          <a:xfrm>
            <a:off x="10453962" y="124239"/>
            <a:ext cx="1296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New Multicast</a:t>
            </a:r>
          </a:p>
        </p:txBody>
      </p:sp>
    </p:spTree>
    <p:extLst>
      <p:ext uri="{BB962C8B-B14F-4D97-AF65-F5344CB8AC3E}">
        <p14:creationId xmlns:p14="http://schemas.microsoft.com/office/powerpoint/2010/main" val="129501926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BIER Multicast Traffic Forwarding Mechanism</a:t>
            </a:r>
            <a:endParaRPr lang="en-US" altLang="zh-CN" dirty="0"/>
          </a:p>
        </p:txBody>
      </p:sp>
      <p:sp>
        <p:nvSpPr>
          <p:cNvPr id="3" name="文本占位符 2"/>
          <p:cNvSpPr>
            <a:spLocks noGrp="1"/>
          </p:cNvSpPr>
          <p:nvPr>
            <p:ph type="body" sz="quarter" idx="4294967295"/>
          </p:nvPr>
        </p:nvSpPr>
        <p:spPr bwMode="gray">
          <a:xfrm>
            <a:off x="6993252" y="1081088"/>
            <a:ext cx="4767262" cy="4892024"/>
          </a:xfrm>
        </p:spPr>
        <p:txBody>
          <a:bodyPr wrap="square"/>
          <a:lstStyle/>
          <a:p>
            <a:r>
              <a:rPr lang="en-US" sz="1400" dirty="0" smtClean="0">
                <a:latin typeface="Huawei Sans" panose="020C0503030203020204" pitchFamily="34" charset="0"/>
              </a:rPr>
              <a:t>To send multicast traffic of (S1, G1) to PE1, PE2, and PE3, PE4 encapsulates a multicast packet with the BitString (0111). The multicast traffic is sent as follows:</a:t>
            </a:r>
          </a:p>
          <a:p>
            <a:pPr marL="571500" lvl="1" indent="-266700">
              <a:buSzPct val="100000"/>
              <a:buFont typeface="+mj-lt"/>
              <a:buAutoNum type="arabicPeriod"/>
            </a:pPr>
            <a:r>
              <a:rPr lang="en-US" sz="1200" dirty="0" smtClean="0">
                <a:latin typeface="Huawei Sans" panose="020C0503030203020204" pitchFamily="34" charset="0"/>
              </a:rPr>
              <a:t>PE4 -&gt; P2: In the packet sent from PE4 to P2, the BitString is 0111 (set of the BFR-IDs of PE1, PE2, and PE3).</a:t>
            </a:r>
            <a:endParaRPr lang="en-US" altLang="zh-CN" sz="1200" dirty="0" smtClean="0">
              <a:latin typeface="Huawei Sans" panose="020C0503030203020204" pitchFamily="34" charset="0"/>
            </a:endParaRPr>
          </a:p>
          <a:p>
            <a:pPr marL="571500" lvl="1" indent="-266700">
              <a:buSzPct val="100000"/>
              <a:buFont typeface="+mj-lt"/>
              <a:buAutoNum type="arabicPeriod"/>
            </a:pPr>
            <a:r>
              <a:rPr lang="en-US" sz="1200" dirty="0" smtClean="0">
                <a:latin typeface="Huawei Sans" panose="020C0503030203020204" pitchFamily="34" charset="0"/>
              </a:rPr>
              <a:t>P2 -&gt; PE3: In the packet sent from P2 to PE3, the BitString is 0100 (containing only the BFR-ID of PE3).</a:t>
            </a:r>
            <a:endParaRPr lang="en-US" altLang="zh-CN" sz="1200" dirty="0" smtClean="0">
              <a:latin typeface="Huawei Sans" panose="020C0503030203020204" pitchFamily="34" charset="0"/>
            </a:endParaRPr>
          </a:p>
          <a:p>
            <a:pPr marL="571500" lvl="1" indent="-266700">
              <a:buSzPct val="100000"/>
              <a:buFont typeface="+mj-lt"/>
              <a:buAutoNum type="arabicPeriod"/>
            </a:pPr>
            <a:r>
              <a:rPr lang="en-US" sz="1200" dirty="0" smtClean="0">
                <a:latin typeface="Huawei Sans" panose="020C0503030203020204" pitchFamily="34" charset="0"/>
              </a:rPr>
              <a:t>P2 -&gt; P1: In the packet sent from P2 to P1, the BitString is 0011, which contains the set of BFR-IDs of PE1 and PE2, with the BFR-ID of PE3 removed.</a:t>
            </a:r>
            <a:endParaRPr lang="en-US" altLang="zh-CN" sz="1200" dirty="0" smtClean="0">
              <a:latin typeface="Huawei Sans" panose="020C0503030203020204" pitchFamily="34" charset="0"/>
            </a:endParaRPr>
          </a:p>
          <a:p>
            <a:pPr marL="571500" lvl="1" indent="-266700">
              <a:buSzPct val="100000"/>
              <a:buFont typeface="+mj-lt"/>
              <a:buAutoNum type="arabicPeriod"/>
            </a:pPr>
            <a:r>
              <a:rPr lang="en-US" sz="1200" dirty="0" smtClean="0">
                <a:latin typeface="Huawei Sans" panose="020C0503030203020204" pitchFamily="34" charset="0"/>
              </a:rPr>
              <a:t>P1 -&gt; PE1: In the packet sent from P1 to PE1, the BitString is 0001 (containing only the BFR-ID of PE1).</a:t>
            </a:r>
            <a:endParaRPr lang="en-US" altLang="zh-CN" sz="1200" dirty="0" smtClean="0">
              <a:latin typeface="Huawei Sans" panose="020C0503030203020204" pitchFamily="34" charset="0"/>
            </a:endParaRPr>
          </a:p>
          <a:p>
            <a:pPr marL="571500" lvl="1" indent="-266700">
              <a:buSzPct val="100000"/>
              <a:buFont typeface="+mj-lt"/>
              <a:buAutoNum type="arabicPeriod"/>
            </a:pPr>
            <a:r>
              <a:rPr lang="en-US" sz="1200" dirty="0" smtClean="0">
                <a:latin typeface="Huawei Sans" panose="020C0503030203020204" pitchFamily="34" charset="0"/>
              </a:rPr>
              <a:t>P1 -&gt; PE2: In the packet sent from P1 to PE2, the </a:t>
            </a:r>
            <a:r>
              <a:rPr lang="en-US" sz="1200" dirty="0" err="1" smtClean="0">
                <a:latin typeface="Huawei Sans" panose="020C0503030203020204" pitchFamily="34" charset="0"/>
              </a:rPr>
              <a:t>BitString</a:t>
            </a:r>
            <a:r>
              <a:rPr lang="en-US" sz="1200" dirty="0" smtClean="0">
                <a:latin typeface="Huawei Sans" panose="020C0503030203020204" pitchFamily="34" charset="0"/>
              </a:rPr>
              <a:t> is 0010 (containing only the BFR-ID of PE2).</a:t>
            </a:r>
            <a:endParaRPr lang="en-US" sz="1200" dirty="0">
              <a:latin typeface="Huawei Sans" panose="020C0503030203020204" pitchFamily="34" charset="0"/>
            </a:endParaRPr>
          </a:p>
        </p:txBody>
      </p:sp>
      <p:cxnSp>
        <p:nvCxnSpPr>
          <p:cNvPr id="5" name="直接连接符 9">
            <a:extLst>
              <a:ext uri="{FF2B5EF4-FFF2-40B4-BE49-F238E27FC236}">
                <a16:creationId xmlns:a16="http://schemas.microsoft.com/office/drawing/2014/main" xmlns="" id="{1CCB6EA3-F9E8-49C4-ACEB-B2058B897A3E}"/>
              </a:ext>
            </a:extLst>
          </p:cNvPr>
          <p:cNvCxnSpPr>
            <a:cxnSpLocks/>
            <a:stCxn id="7" idx="3"/>
            <a:endCxn id="8" idx="1"/>
          </p:cNvCxnSpPr>
          <p:nvPr>
            <p:custDataLst>
              <p:tags r:id="rId1"/>
            </p:custDataLst>
          </p:nvPr>
        </p:nvCxnSpPr>
        <p:spPr bwMode="gray">
          <a:xfrm>
            <a:off x="1411931" y="2633232"/>
            <a:ext cx="965001" cy="0"/>
          </a:xfrm>
          <a:prstGeom prst="line">
            <a:avLst/>
          </a:prstGeom>
          <a:noFill/>
          <a:ln w="12700" cap="flat" cmpd="sng" algn="ctr">
            <a:solidFill>
              <a:sysClr val="windowText" lastClr="000000"/>
            </a:solidFill>
            <a:prstDash val="solid"/>
            <a:round/>
            <a:headEnd type="none" w="med" len="med"/>
            <a:tailEnd type="none" w="med" len="med"/>
          </a:ln>
        </p:spPr>
      </p:cxnSp>
      <p:cxnSp>
        <p:nvCxnSpPr>
          <p:cNvPr id="6" name="直接连接符 12">
            <a:extLst>
              <a:ext uri="{FF2B5EF4-FFF2-40B4-BE49-F238E27FC236}">
                <a16:creationId xmlns:a16="http://schemas.microsoft.com/office/drawing/2014/main" xmlns="" id="{32F5FBB3-F248-42CE-B7D8-CD0497FFB0BD}"/>
              </a:ext>
            </a:extLst>
          </p:cNvPr>
          <p:cNvCxnSpPr>
            <a:cxnSpLocks/>
            <a:stCxn id="8" idx="1"/>
            <a:endCxn id="9" idx="1"/>
          </p:cNvCxnSpPr>
          <p:nvPr>
            <p:custDataLst>
              <p:tags r:id="rId2"/>
            </p:custDataLst>
          </p:nvPr>
        </p:nvCxnSpPr>
        <p:spPr bwMode="gray">
          <a:xfrm flipV="1">
            <a:off x="2376932" y="2017414"/>
            <a:ext cx="1386460" cy="615818"/>
          </a:xfrm>
          <a:prstGeom prst="line">
            <a:avLst/>
          </a:prstGeom>
          <a:noFill/>
          <a:ln w="12700" cap="flat" cmpd="sng" algn="ctr">
            <a:solidFill>
              <a:sysClr val="windowText" lastClr="000000"/>
            </a:solidFill>
            <a:prstDash val="solid"/>
            <a:round/>
            <a:headEnd type="none" w="med" len="med"/>
            <a:tailEnd type="none" w="med" len="med"/>
          </a:ln>
        </p:spPr>
      </p:cxnSp>
      <p:pic>
        <p:nvPicPr>
          <p:cNvPr id="7" name="图片 6">
            <a:extLst>
              <a:ext uri="{FF2B5EF4-FFF2-40B4-BE49-F238E27FC236}">
                <a16:creationId xmlns:a16="http://schemas.microsoft.com/office/drawing/2014/main" xmlns="" id="{AED59490-CFAB-46D8-95B7-7FF84D43C317}"/>
              </a:ext>
            </a:extLst>
          </p:cNvPr>
          <p:cNvPicPr>
            <a:picLocks/>
          </p:cNvPicPr>
          <p:nvPr/>
        </p:nvPicPr>
        <p:blipFill>
          <a:blip r:embed="rId17" cstate="print">
            <a:extLst>
              <a:ext uri="{28A0092B-C50C-407E-A947-70E740481C1C}">
                <a14:useLocalDpi xmlns:a14="http://schemas.microsoft.com/office/drawing/2010/main" val="0"/>
              </a:ext>
            </a:extLst>
          </a:blip>
          <a:stretch>
            <a:fillRect/>
          </a:stretch>
        </p:blipFill>
        <p:spPr bwMode="gray">
          <a:xfrm>
            <a:off x="990472" y="2456547"/>
            <a:ext cx="421459" cy="353369"/>
          </a:xfrm>
          <a:prstGeom prst="rect">
            <a:avLst/>
          </a:prstGeom>
        </p:spPr>
      </p:pic>
      <p:pic>
        <p:nvPicPr>
          <p:cNvPr id="10" name="图片 9">
            <a:extLst>
              <a:ext uri="{FF2B5EF4-FFF2-40B4-BE49-F238E27FC236}">
                <a16:creationId xmlns:a16="http://schemas.microsoft.com/office/drawing/2014/main" xmlns="" id="{85342001-9C7F-49D7-928D-B0BF7A70D580}"/>
              </a:ext>
            </a:extLst>
          </p:cNvPr>
          <p:cNvPicPr>
            <a:picLocks/>
          </p:cNvPicPr>
          <p:nvPr/>
        </p:nvPicPr>
        <p:blipFill>
          <a:blip r:embed="rId17" cstate="print">
            <a:extLst>
              <a:ext uri="{28A0092B-C50C-407E-A947-70E740481C1C}">
                <a14:useLocalDpi xmlns:a14="http://schemas.microsoft.com/office/drawing/2010/main" val="0"/>
              </a:ext>
            </a:extLst>
          </a:blip>
          <a:stretch>
            <a:fillRect/>
          </a:stretch>
        </p:blipFill>
        <p:spPr bwMode="gray">
          <a:xfrm>
            <a:off x="5149852" y="1280887"/>
            <a:ext cx="421459" cy="353369"/>
          </a:xfrm>
          <a:prstGeom prst="rect">
            <a:avLst/>
          </a:prstGeom>
        </p:spPr>
      </p:pic>
      <p:cxnSp>
        <p:nvCxnSpPr>
          <p:cNvPr id="11" name="直接连接符 12">
            <a:extLst>
              <a:ext uri="{FF2B5EF4-FFF2-40B4-BE49-F238E27FC236}">
                <a16:creationId xmlns:a16="http://schemas.microsoft.com/office/drawing/2014/main" xmlns="" id="{32F5FBB3-F248-42CE-B7D8-CD0497FFB0BD}"/>
              </a:ext>
            </a:extLst>
          </p:cNvPr>
          <p:cNvCxnSpPr>
            <a:cxnSpLocks/>
            <a:stCxn id="9" idx="1"/>
            <a:endCxn id="10" idx="1"/>
          </p:cNvCxnSpPr>
          <p:nvPr>
            <p:custDataLst>
              <p:tags r:id="rId3"/>
            </p:custDataLst>
          </p:nvPr>
        </p:nvCxnSpPr>
        <p:spPr bwMode="gray">
          <a:xfrm flipV="1">
            <a:off x="3763392" y="1457572"/>
            <a:ext cx="1386460" cy="559842"/>
          </a:xfrm>
          <a:prstGeom prst="line">
            <a:avLst/>
          </a:prstGeom>
          <a:noFill/>
          <a:ln w="12700" cap="flat" cmpd="sng" algn="ctr">
            <a:solidFill>
              <a:sysClr val="windowText" lastClr="000000"/>
            </a:solidFill>
            <a:prstDash val="solid"/>
            <a:round/>
            <a:headEnd type="none" w="med" len="med"/>
            <a:tailEnd type="none" w="med" len="med"/>
          </a:ln>
        </p:spPr>
      </p:cxnSp>
      <p:pic>
        <p:nvPicPr>
          <p:cNvPr id="16" name="图片 15">
            <a:extLst>
              <a:ext uri="{FF2B5EF4-FFF2-40B4-BE49-F238E27FC236}">
                <a16:creationId xmlns:a16="http://schemas.microsoft.com/office/drawing/2014/main" xmlns="" id="{B05F8619-21DF-4BD5-926B-F648CF5503D3}"/>
              </a:ext>
            </a:extLst>
          </p:cNvPr>
          <p:cNvPicPr>
            <a:picLocks/>
          </p:cNvPicPr>
          <p:nvPr/>
        </p:nvPicPr>
        <p:blipFill>
          <a:blip r:embed="rId17" cstate="print">
            <a:extLst>
              <a:ext uri="{28A0092B-C50C-407E-A947-70E740481C1C}">
                <a14:useLocalDpi xmlns:a14="http://schemas.microsoft.com/office/drawing/2010/main" val="0"/>
              </a:ext>
            </a:extLst>
          </a:blip>
          <a:stretch>
            <a:fillRect/>
          </a:stretch>
        </p:blipFill>
        <p:spPr bwMode="gray">
          <a:xfrm>
            <a:off x="3763392" y="2997718"/>
            <a:ext cx="421459" cy="353369"/>
          </a:xfrm>
          <a:prstGeom prst="rect">
            <a:avLst/>
          </a:prstGeom>
        </p:spPr>
      </p:pic>
      <p:pic>
        <p:nvPicPr>
          <p:cNvPr id="17" name="图片 16">
            <a:extLst>
              <a:ext uri="{FF2B5EF4-FFF2-40B4-BE49-F238E27FC236}">
                <a16:creationId xmlns:a16="http://schemas.microsoft.com/office/drawing/2014/main" xmlns="" id="{85342001-9C7F-49D7-928D-B0BF7A70D580}"/>
              </a:ext>
            </a:extLst>
          </p:cNvPr>
          <p:cNvPicPr>
            <a:picLocks/>
          </p:cNvPicPr>
          <p:nvPr/>
        </p:nvPicPr>
        <p:blipFill>
          <a:blip r:embed="rId17" cstate="print">
            <a:extLst>
              <a:ext uri="{28A0092B-C50C-407E-A947-70E740481C1C}">
                <a14:useLocalDpi xmlns:a14="http://schemas.microsoft.com/office/drawing/2010/main" val="0"/>
              </a:ext>
            </a:extLst>
          </a:blip>
          <a:stretch>
            <a:fillRect/>
          </a:stretch>
        </p:blipFill>
        <p:spPr bwMode="gray">
          <a:xfrm>
            <a:off x="5149852" y="2328621"/>
            <a:ext cx="421459" cy="353369"/>
          </a:xfrm>
          <a:prstGeom prst="rect">
            <a:avLst/>
          </a:prstGeom>
        </p:spPr>
      </p:pic>
      <p:cxnSp>
        <p:nvCxnSpPr>
          <p:cNvPr id="18" name="直接连接符 12">
            <a:extLst>
              <a:ext uri="{FF2B5EF4-FFF2-40B4-BE49-F238E27FC236}">
                <a16:creationId xmlns:a16="http://schemas.microsoft.com/office/drawing/2014/main" xmlns="" id="{32F5FBB3-F248-42CE-B7D8-CD0497FFB0BD}"/>
              </a:ext>
            </a:extLst>
          </p:cNvPr>
          <p:cNvCxnSpPr>
            <a:cxnSpLocks/>
            <a:stCxn id="8" idx="1"/>
            <a:endCxn id="16" idx="1"/>
          </p:cNvCxnSpPr>
          <p:nvPr>
            <p:custDataLst>
              <p:tags r:id="rId4"/>
            </p:custDataLst>
          </p:nvPr>
        </p:nvCxnSpPr>
        <p:spPr bwMode="gray">
          <a:xfrm>
            <a:off x="2376932" y="2633232"/>
            <a:ext cx="1386460" cy="541171"/>
          </a:xfrm>
          <a:prstGeom prst="line">
            <a:avLst/>
          </a:prstGeom>
          <a:noFill/>
          <a:ln w="12700" cap="flat" cmpd="sng" algn="ctr">
            <a:solidFill>
              <a:sysClr val="windowText" lastClr="000000"/>
            </a:solidFill>
            <a:prstDash val="solid"/>
            <a:round/>
            <a:headEnd type="none" w="med" len="med"/>
            <a:tailEnd type="none" w="med" len="med"/>
          </a:ln>
        </p:spPr>
      </p:cxnSp>
      <p:pic>
        <p:nvPicPr>
          <p:cNvPr id="8" name="图片 7">
            <a:extLst>
              <a:ext uri="{FF2B5EF4-FFF2-40B4-BE49-F238E27FC236}">
                <a16:creationId xmlns:a16="http://schemas.microsoft.com/office/drawing/2014/main" xmlns="" id="{233EF9EA-F5F7-4EFA-8B1D-9A9CA660E70D}"/>
              </a:ext>
            </a:extLst>
          </p:cNvPr>
          <p:cNvPicPr>
            <a:picLocks/>
          </p:cNvPicPr>
          <p:nvPr/>
        </p:nvPicPr>
        <p:blipFill>
          <a:blip r:embed="rId17" cstate="print">
            <a:extLst>
              <a:ext uri="{28A0092B-C50C-407E-A947-70E740481C1C}">
                <a14:useLocalDpi xmlns:a14="http://schemas.microsoft.com/office/drawing/2010/main" val="0"/>
              </a:ext>
            </a:extLst>
          </a:blip>
          <a:stretch>
            <a:fillRect/>
          </a:stretch>
        </p:blipFill>
        <p:spPr bwMode="gray">
          <a:xfrm>
            <a:off x="2376932" y="2456547"/>
            <a:ext cx="421459" cy="353369"/>
          </a:xfrm>
          <a:prstGeom prst="rect">
            <a:avLst/>
          </a:prstGeom>
        </p:spPr>
      </p:pic>
      <p:cxnSp>
        <p:nvCxnSpPr>
          <p:cNvPr id="24" name="直接连接符 12">
            <a:extLst>
              <a:ext uri="{FF2B5EF4-FFF2-40B4-BE49-F238E27FC236}">
                <a16:creationId xmlns:a16="http://schemas.microsoft.com/office/drawing/2014/main" xmlns="" id="{32F5FBB3-F248-42CE-B7D8-CD0497FFB0BD}"/>
              </a:ext>
            </a:extLst>
          </p:cNvPr>
          <p:cNvCxnSpPr>
            <a:cxnSpLocks/>
            <a:stCxn id="9" idx="1"/>
            <a:endCxn id="17" idx="1"/>
          </p:cNvCxnSpPr>
          <p:nvPr>
            <p:custDataLst>
              <p:tags r:id="rId5"/>
            </p:custDataLst>
          </p:nvPr>
        </p:nvCxnSpPr>
        <p:spPr bwMode="gray">
          <a:xfrm>
            <a:off x="3763392" y="2017414"/>
            <a:ext cx="1386460" cy="487892"/>
          </a:xfrm>
          <a:prstGeom prst="line">
            <a:avLst/>
          </a:prstGeom>
          <a:noFill/>
          <a:ln w="12700" cap="flat" cmpd="sng" algn="ctr">
            <a:solidFill>
              <a:sysClr val="windowText" lastClr="000000"/>
            </a:solidFill>
            <a:prstDash val="solid"/>
            <a:round/>
            <a:headEnd type="none" w="med" len="med"/>
            <a:tailEnd type="none" w="med" len="med"/>
          </a:ln>
        </p:spPr>
      </p:cxnSp>
      <p:pic>
        <p:nvPicPr>
          <p:cNvPr id="9" name="图片 8">
            <a:extLst>
              <a:ext uri="{FF2B5EF4-FFF2-40B4-BE49-F238E27FC236}">
                <a16:creationId xmlns:a16="http://schemas.microsoft.com/office/drawing/2014/main" xmlns="" id="{B05F8619-21DF-4BD5-926B-F648CF5503D3}"/>
              </a:ext>
            </a:extLst>
          </p:cNvPr>
          <p:cNvPicPr>
            <a:picLocks/>
          </p:cNvPicPr>
          <p:nvPr/>
        </p:nvPicPr>
        <p:blipFill>
          <a:blip r:embed="rId17" cstate="print">
            <a:extLst>
              <a:ext uri="{28A0092B-C50C-407E-A947-70E740481C1C}">
                <a14:useLocalDpi xmlns:a14="http://schemas.microsoft.com/office/drawing/2010/main" val="0"/>
              </a:ext>
            </a:extLst>
          </a:blip>
          <a:stretch>
            <a:fillRect/>
          </a:stretch>
        </p:blipFill>
        <p:spPr bwMode="gray">
          <a:xfrm>
            <a:off x="3763392" y="1840729"/>
            <a:ext cx="421459" cy="353369"/>
          </a:xfrm>
          <a:prstGeom prst="rect">
            <a:avLst/>
          </a:prstGeom>
        </p:spPr>
      </p:pic>
      <p:sp>
        <p:nvSpPr>
          <p:cNvPr id="29" name="文本框 7">
            <a:extLst>
              <a:ext uri="{FF2B5EF4-FFF2-40B4-BE49-F238E27FC236}">
                <a16:creationId xmlns:a16="http://schemas.microsoft.com/office/drawing/2014/main" xmlns="" id="{0C792D03-8442-4788-BBE0-5E9C7AA8341F}"/>
              </a:ext>
            </a:extLst>
          </p:cNvPr>
          <p:cNvSpPr txBox="1"/>
          <p:nvPr>
            <p:custDataLst>
              <p:tags r:id="rId6"/>
            </p:custDataLst>
          </p:nvPr>
        </p:nvSpPr>
        <p:spPr bwMode="gray">
          <a:xfrm>
            <a:off x="473485" y="2814979"/>
            <a:ext cx="2098616" cy="276999"/>
          </a:xfrm>
          <a:prstGeom prst="rect">
            <a:avLst/>
          </a:prstGeom>
          <a:noFill/>
        </p:spPr>
        <p:txBody>
          <a:bodyPr wrap="square" rtlCol="0">
            <a:spAutoFit/>
          </a:bodyPr>
          <a:lstStyle/>
          <a:p>
            <a:pPr algn="ctr" defTabSz="914400" fontAlgn="ctr">
              <a:spcBef>
                <a:spcPct val="0"/>
              </a:spcBef>
              <a:spcAft>
                <a:spcPct val="0"/>
              </a:spcAft>
              <a:defRPr/>
            </a:pPr>
            <a:r>
              <a:rPr lang="en-US" sz="1200" dirty="0" smtClean="0">
                <a:solidFill>
                  <a:prstClr val="black"/>
                </a:solidFill>
                <a:latin typeface="Huawei Sans" panose="020C0503030203020204" pitchFamily="34" charset="0"/>
              </a:rPr>
              <a:t>PE4, edge node, BFR-ID: 4</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框 7">
            <a:extLst>
              <a:ext uri="{FF2B5EF4-FFF2-40B4-BE49-F238E27FC236}">
                <a16:creationId xmlns:a16="http://schemas.microsoft.com/office/drawing/2014/main" xmlns="" id="{0C792D03-8442-4788-BBE0-5E9C7AA8341F}"/>
              </a:ext>
            </a:extLst>
          </p:cNvPr>
          <p:cNvSpPr txBox="1"/>
          <p:nvPr>
            <p:custDataLst>
              <p:tags r:id="rId7"/>
            </p:custDataLst>
          </p:nvPr>
        </p:nvSpPr>
        <p:spPr bwMode="gray">
          <a:xfrm>
            <a:off x="1590125" y="2018087"/>
            <a:ext cx="1297749" cy="461665"/>
          </a:xfrm>
          <a:prstGeom prst="rect">
            <a:avLst/>
          </a:prstGeom>
          <a:noFill/>
        </p:spPr>
        <p:txBody>
          <a:bodyPr wrap="square" rtlCol="0">
            <a:spAutoFit/>
          </a:bodyPr>
          <a:lstStyle/>
          <a:p>
            <a:pPr algn="r" defTabSz="914400" fontAlgn="ctr">
              <a:spcBef>
                <a:spcPct val="0"/>
              </a:spcBef>
              <a:spcAft>
                <a:spcPct val="0"/>
              </a:spcAft>
              <a:defRPr/>
            </a:pPr>
            <a:r>
              <a:rPr lang="en-US" sz="1200" dirty="0" smtClean="0">
                <a:solidFill>
                  <a:prstClr val="black"/>
                </a:solidFill>
                <a:latin typeface="Huawei Sans" panose="020C0503030203020204" pitchFamily="34" charset="0"/>
              </a:rPr>
              <a:t>P2</a:t>
            </a:r>
            <a:endParaRPr lang="en-US" altLang="zh-CN" sz="1200"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r" defTabSz="914400" fontAlgn="ctr">
              <a:spcBef>
                <a:spcPct val="0"/>
              </a:spcBef>
              <a:spcAft>
                <a:spcPct val="0"/>
              </a:spcAft>
              <a:defRPr/>
            </a:pPr>
            <a:r>
              <a:rPr lang="en-US" sz="1200" dirty="0" smtClean="0">
                <a:solidFill>
                  <a:prstClr val="black"/>
                </a:solidFill>
                <a:latin typeface="Huawei Sans" panose="020C0503030203020204" pitchFamily="34" charset="0"/>
              </a:rPr>
              <a:t>Transit node</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7">
            <a:extLst>
              <a:ext uri="{FF2B5EF4-FFF2-40B4-BE49-F238E27FC236}">
                <a16:creationId xmlns:a16="http://schemas.microsoft.com/office/drawing/2014/main" xmlns="" id="{0C792D03-8442-4788-BBE0-5E9C7AA8341F}"/>
              </a:ext>
            </a:extLst>
          </p:cNvPr>
          <p:cNvSpPr txBox="1"/>
          <p:nvPr>
            <p:custDataLst>
              <p:tags r:id="rId8"/>
            </p:custDataLst>
          </p:nvPr>
        </p:nvSpPr>
        <p:spPr bwMode="gray">
          <a:xfrm>
            <a:off x="3176694" y="1417121"/>
            <a:ext cx="1125256" cy="461665"/>
          </a:xfrm>
          <a:prstGeom prst="rect">
            <a:avLst/>
          </a:prstGeom>
          <a:noFill/>
        </p:spPr>
        <p:txBody>
          <a:bodyPr wrap="square" rtlCol="0">
            <a:spAutoFit/>
          </a:bodyPr>
          <a:lstStyle/>
          <a:p>
            <a:pPr algn="r" defTabSz="914400" fontAlgn="ctr">
              <a:spcBef>
                <a:spcPct val="0"/>
              </a:spcBef>
              <a:spcAft>
                <a:spcPct val="0"/>
              </a:spcAft>
              <a:defRPr/>
            </a:pPr>
            <a:r>
              <a:rPr lang="en-US" sz="1200" dirty="0" smtClean="0">
                <a:solidFill>
                  <a:prstClr val="black"/>
                </a:solidFill>
                <a:latin typeface="Huawei Sans" panose="020C0503030203020204" pitchFamily="34" charset="0"/>
              </a:rPr>
              <a:t>P1</a:t>
            </a:r>
          </a:p>
          <a:p>
            <a:pPr algn="r" defTabSz="914400" fontAlgn="ctr">
              <a:spcBef>
                <a:spcPct val="0"/>
              </a:spcBef>
              <a:spcAft>
                <a:spcPct val="0"/>
              </a:spcAft>
              <a:defRPr/>
            </a:pPr>
            <a:r>
              <a:rPr lang="en-US" sz="1200" dirty="0" smtClean="0">
                <a:solidFill>
                  <a:prstClr val="black"/>
                </a:solidFill>
                <a:latin typeface="Huawei Sans" panose="020C0503030203020204" pitchFamily="34" charset="0"/>
              </a:rPr>
              <a:t>Transit node</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7">
            <a:extLst>
              <a:ext uri="{FF2B5EF4-FFF2-40B4-BE49-F238E27FC236}">
                <a16:creationId xmlns:a16="http://schemas.microsoft.com/office/drawing/2014/main" xmlns="" id="{0C792D03-8442-4788-BBE0-5E9C7AA8341F}"/>
              </a:ext>
            </a:extLst>
          </p:cNvPr>
          <p:cNvSpPr txBox="1"/>
          <p:nvPr>
            <p:custDataLst>
              <p:tags r:id="rId9"/>
            </p:custDataLst>
          </p:nvPr>
        </p:nvSpPr>
        <p:spPr bwMode="gray">
          <a:xfrm>
            <a:off x="4103718" y="3030149"/>
            <a:ext cx="2092267" cy="276999"/>
          </a:xfrm>
          <a:prstGeom prst="rect">
            <a:avLst/>
          </a:prstGeom>
          <a:noFill/>
        </p:spPr>
        <p:txBody>
          <a:bodyPr wrap="square" rtlCol="0">
            <a:spAutoFit/>
          </a:bodyPr>
          <a:lstStyle/>
          <a:p>
            <a:pPr algn="ctr" defTabSz="914400" fontAlgn="ctr">
              <a:spcBef>
                <a:spcPct val="0"/>
              </a:spcBef>
              <a:spcAft>
                <a:spcPct val="0"/>
              </a:spcAft>
              <a:defRPr/>
            </a:pPr>
            <a:r>
              <a:rPr lang="en-US" sz="1200" dirty="0" smtClean="0">
                <a:solidFill>
                  <a:prstClr val="black"/>
                </a:solidFill>
                <a:latin typeface="Huawei Sans" panose="020C0503030203020204" pitchFamily="34" charset="0"/>
              </a:rPr>
              <a:t>PE3, edge node, BFR-ID: 3</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7">
            <a:extLst>
              <a:ext uri="{FF2B5EF4-FFF2-40B4-BE49-F238E27FC236}">
                <a16:creationId xmlns:a16="http://schemas.microsoft.com/office/drawing/2014/main" xmlns="" id="{0C792D03-8442-4788-BBE0-5E9C7AA8341F}"/>
              </a:ext>
            </a:extLst>
          </p:cNvPr>
          <p:cNvSpPr txBox="1"/>
          <p:nvPr>
            <p:custDataLst>
              <p:tags r:id="rId10"/>
            </p:custDataLst>
          </p:nvPr>
        </p:nvSpPr>
        <p:spPr bwMode="gray">
          <a:xfrm>
            <a:off x="4842363" y="1004173"/>
            <a:ext cx="2268636" cy="276999"/>
          </a:xfrm>
          <a:prstGeom prst="rect">
            <a:avLst/>
          </a:prstGeom>
          <a:noFill/>
        </p:spPr>
        <p:txBody>
          <a:bodyPr wrap="square" rtlCol="0">
            <a:spAutoFit/>
          </a:bodyPr>
          <a:lstStyle/>
          <a:p>
            <a:pPr algn="ctr" defTabSz="914400" fontAlgn="ctr">
              <a:spcBef>
                <a:spcPct val="0"/>
              </a:spcBef>
              <a:spcAft>
                <a:spcPct val="0"/>
              </a:spcAft>
              <a:defRPr/>
            </a:pPr>
            <a:r>
              <a:rPr lang="en-US" sz="1200" dirty="0" smtClean="0">
                <a:solidFill>
                  <a:prstClr val="black"/>
                </a:solidFill>
                <a:latin typeface="Huawei Sans" panose="020C0503030203020204" pitchFamily="34" charset="0"/>
              </a:rPr>
              <a:t>PE1, edge node, BFR-ID: 1</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7">
            <a:extLst>
              <a:ext uri="{FF2B5EF4-FFF2-40B4-BE49-F238E27FC236}">
                <a16:creationId xmlns:a16="http://schemas.microsoft.com/office/drawing/2014/main" xmlns="" id="{0C792D03-8442-4788-BBE0-5E9C7AA8341F}"/>
              </a:ext>
            </a:extLst>
          </p:cNvPr>
          <p:cNvSpPr txBox="1"/>
          <p:nvPr>
            <p:custDataLst>
              <p:tags r:id="rId11"/>
            </p:custDataLst>
          </p:nvPr>
        </p:nvSpPr>
        <p:spPr bwMode="gray">
          <a:xfrm>
            <a:off x="4842363" y="2090637"/>
            <a:ext cx="2268636" cy="276999"/>
          </a:xfrm>
          <a:prstGeom prst="rect">
            <a:avLst/>
          </a:prstGeom>
          <a:noFill/>
        </p:spPr>
        <p:txBody>
          <a:bodyPr wrap="square" rtlCol="0">
            <a:spAutoFit/>
          </a:bodyPr>
          <a:lstStyle/>
          <a:p>
            <a:pPr algn="ctr" defTabSz="914400" fontAlgn="ctr">
              <a:spcBef>
                <a:spcPct val="0"/>
              </a:spcBef>
              <a:spcAft>
                <a:spcPct val="0"/>
              </a:spcAft>
              <a:defRPr/>
            </a:pPr>
            <a:r>
              <a:rPr lang="en-US" sz="1200" dirty="0" smtClean="0">
                <a:solidFill>
                  <a:prstClr val="black"/>
                </a:solidFill>
                <a:latin typeface="Huawei Sans" panose="020C0503030203020204" pitchFamily="34" charset="0"/>
              </a:rPr>
              <a:t>PE2, edge node, BFR-ID: 2</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矩形 36"/>
          <p:cNvSpPr/>
          <p:nvPr/>
        </p:nvSpPr>
        <p:spPr bwMode="gray">
          <a:xfrm>
            <a:off x="473485" y="2029529"/>
            <a:ext cx="720000" cy="205273"/>
          </a:xfrm>
          <a:prstGeom prst="rect">
            <a:avLst/>
          </a:prstGeom>
          <a:solidFill>
            <a:srgbClr val="ECF9FA"/>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smtClean="0">
                <a:solidFill>
                  <a:schemeClr val="tx1"/>
                </a:solidFill>
                <a:latin typeface="Huawei Sans" panose="020C0503030203020204" pitchFamily="34" charset="0"/>
              </a:rPr>
              <a:t>0:1000</a:t>
            </a:r>
            <a:endParaRPr lang="en-US" altLang="zh-CN" sz="1200" dirty="0">
              <a:solidFill>
                <a:schemeClr val="tx1"/>
              </a:solidFill>
              <a:latin typeface="Huawei Sans" panose="020C0503030203020204" pitchFamily="34" charset="0"/>
            </a:endParaRPr>
          </a:p>
        </p:txBody>
      </p:sp>
      <p:sp>
        <p:nvSpPr>
          <p:cNvPr id="38" name="矩形 37"/>
          <p:cNvSpPr/>
          <p:nvPr/>
        </p:nvSpPr>
        <p:spPr bwMode="gray">
          <a:xfrm>
            <a:off x="1193485" y="2029529"/>
            <a:ext cx="1080000" cy="205273"/>
          </a:xfrm>
          <a:prstGeom prst="rect">
            <a:avLst/>
          </a:prstGeom>
          <a:solidFill>
            <a:srgbClr val="BEE9E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smtClean="0">
                <a:solidFill>
                  <a:schemeClr val="tx1"/>
                </a:solidFill>
                <a:latin typeface="Huawei Sans" panose="020C0503030203020204" pitchFamily="34" charset="0"/>
              </a:rPr>
              <a:t>Data packet</a:t>
            </a:r>
            <a:endParaRPr lang="en-US" altLang="zh-CN" sz="1200" dirty="0">
              <a:solidFill>
                <a:schemeClr val="tx1"/>
              </a:solidFill>
              <a:latin typeface="Huawei Sans" panose="020C0503030203020204" pitchFamily="34" charset="0"/>
            </a:endParaRPr>
          </a:p>
        </p:txBody>
      </p:sp>
      <p:sp>
        <p:nvSpPr>
          <p:cNvPr id="39" name="矩形 38"/>
          <p:cNvSpPr/>
          <p:nvPr/>
        </p:nvSpPr>
        <p:spPr bwMode="gray">
          <a:xfrm>
            <a:off x="3155669" y="3393637"/>
            <a:ext cx="720000" cy="205273"/>
          </a:xfrm>
          <a:prstGeom prst="rect">
            <a:avLst/>
          </a:prstGeom>
          <a:solidFill>
            <a:srgbClr val="ECF9FA"/>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smtClean="0">
                <a:solidFill>
                  <a:schemeClr val="tx1"/>
                </a:solidFill>
                <a:latin typeface="Huawei Sans" panose="020C0503030203020204" pitchFamily="34" charset="0"/>
              </a:rPr>
              <a:t>0:0100</a:t>
            </a:r>
            <a:endParaRPr lang="en-US" altLang="zh-CN" sz="1200" dirty="0">
              <a:solidFill>
                <a:schemeClr val="tx1"/>
              </a:solidFill>
              <a:latin typeface="Huawei Sans" panose="020C0503030203020204" pitchFamily="34" charset="0"/>
            </a:endParaRPr>
          </a:p>
        </p:txBody>
      </p:sp>
      <p:sp>
        <p:nvSpPr>
          <p:cNvPr id="40" name="矩形 39"/>
          <p:cNvSpPr/>
          <p:nvPr/>
        </p:nvSpPr>
        <p:spPr bwMode="gray">
          <a:xfrm>
            <a:off x="3875669" y="3393637"/>
            <a:ext cx="1080000" cy="205273"/>
          </a:xfrm>
          <a:prstGeom prst="rect">
            <a:avLst/>
          </a:prstGeom>
          <a:solidFill>
            <a:srgbClr val="BEE9E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smtClean="0">
                <a:solidFill>
                  <a:schemeClr val="tx1"/>
                </a:solidFill>
                <a:latin typeface="Huawei Sans" panose="020C0503030203020204" pitchFamily="34" charset="0"/>
              </a:rPr>
              <a:t>Data packet</a:t>
            </a:r>
            <a:endParaRPr lang="en-US" altLang="zh-CN" sz="1200" dirty="0">
              <a:solidFill>
                <a:schemeClr val="tx1"/>
              </a:solidFill>
              <a:latin typeface="Huawei Sans" panose="020C0503030203020204" pitchFamily="34" charset="0"/>
            </a:endParaRPr>
          </a:p>
        </p:txBody>
      </p:sp>
      <p:sp>
        <p:nvSpPr>
          <p:cNvPr id="41" name="矩形 40"/>
          <p:cNvSpPr/>
          <p:nvPr/>
        </p:nvSpPr>
        <p:spPr bwMode="gray">
          <a:xfrm>
            <a:off x="5018322" y="1676806"/>
            <a:ext cx="720000" cy="205273"/>
          </a:xfrm>
          <a:prstGeom prst="rect">
            <a:avLst/>
          </a:prstGeom>
          <a:solidFill>
            <a:srgbClr val="ECF9FA"/>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smtClean="0">
                <a:solidFill>
                  <a:schemeClr val="tx1"/>
                </a:solidFill>
                <a:latin typeface="Huawei Sans" panose="020C0503030203020204" pitchFamily="34" charset="0"/>
              </a:rPr>
              <a:t>0:0001</a:t>
            </a:r>
            <a:endParaRPr lang="en-US" altLang="zh-CN" sz="1200" dirty="0">
              <a:solidFill>
                <a:schemeClr val="tx1"/>
              </a:solidFill>
              <a:latin typeface="Huawei Sans" panose="020C0503030203020204" pitchFamily="34" charset="0"/>
            </a:endParaRPr>
          </a:p>
        </p:txBody>
      </p:sp>
      <p:sp>
        <p:nvSpPr>
          <p:cNvPr id="42" name="矩形 41"/>
          <p:cNvSpPr/>
          <p:nvPr/>
        </p:nvSpPr>
        <p:spPr bwMode="gray">
          <a:xfrm>
            <a:off x="5738322" y="1676806"/>
            <a:ext cx="1080000" cy="205273"/>
          </a:xfrm>
          <a:prstGeom prst="rect">
            <a:avLst/>
          </a:prstGeom>
          <a:solidFill>
            <a:srgbClr val="BEE9E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smtClean="0">
                <a:solidFill>
                  <a:schemeClr val="tx1"/>
                </a:solidFill>
                <a:latin typeface="Huawei Sans" panose="020C0503030203020204" pitchFamily="34" charset="0"/>
              </a:rPr>
              <a:t>Data packet</a:t>
            </a:r>
            <a:endParaRPr lang="en-US" altLang="zh-CN" sz="1200" dirty="0">
              <a:solidFill>
                <a:schemeClr val="tx1"/>
              </a:solidFill>
              <a:latin typeface="Huawei Sans" panose="020C0503030203020204" pitchFamily="34" charset="0"/>
            </a:endParaRPr>
          </a:p>
        </p:txBody>
      </p:sp>
      <p:sp>
        <p:nvSpPr>
          <p:cNvPr id="43" name="矩形 42"/>
          <p:cNvSpPr/>
          <p:nvPr/>
        </p:nvSpPr>
        <p:spPr bwMode="gray">
          <a:xfrm>
            <a:off x="5018322" y="2792445"/>
            <a:ext cx="720000" cy="205273"/>
          </a:xfrm>
          <a:prstGeom prst="rect">
            <a:avLst/>
          </a:prstGeom>
          <a:solidFill>
            <a:srgbClr val="ECF9FA"/>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smtClean="0">
                <a:solidFill>
                  <a:schemeClr val="tx1"/>
                </a:solidFill>
                <a:latin typeface="Huawei Sans" panose="020C0503030203020204" pitchFamily="34" charset="0"/>
              </a:rPr>
              <a:t>0:0010</a:t>
            </a:r>
            <a:endParaRPr lang="en-US" altLang="zh-CN" sz="1200" dirty="0">
              <a:solidFill>
                <a:schemeClr val="tx1"/>
              </a:solidFill>
              <a:latin typeface="Huawei Sans" panose="020C0503030203020204" pitchFamily="34" charset="0"/>
            </a:endParaRPr>
          </a:p>
        </p:txBody>
      </p:sp>
      <p:sp>
        <p:nvSpPr>
          <p:cNvPr id="44" name="矩形 43"/>
          <p:cNvSpPr/>
          <p:nvPr/>
        </p:nvSpPr>
        <p:spPr bwMode="gray">
          <a:xfrm>
            <a:off x="5738322" y="2792445"/>
            <a:ext cx="1080000" cy="205273"/>
          </a:xfrm>
          <a:prstGeom prst="rect">
            <a:avLst/>
          </a:prstGeom>
          <a:solidFill>
            <a:srgbClr val="BEE9EE"/>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smtClean="0">
                <a:solidFill>
                  <a:schemeClr val="tx1"/>
                </a:solidFill>
                <a:latin typeface="Huawei Sans" panose="020C0503030203020204" pitchFamily="34" charset="0"/>
              </a:rPr>
              <a:t>Data packet</a:t>
            </a:r>
            <a:endParaRPr lang="en-US" altLang="zh-CN" sz="1200" dirty="0">
              <a:solidFill>
                <a:schemeClr val="tx1"/>
              </a:solidFill>
              <a:latin typeface="Huawei Sans" panose="020C0503030203020204" pitchFamily="34" charset="0"/>
            </a:endParaRPr>
          </a:p>
        </p:txBody>
      </p:sp>
      <p:graphicFrame>
        <p:nvGraphicFramePr>
          <p:cNvPr id="45" name="表格 44"/>
          <p:cNvGraphicFramePr>
            <a:graphicFrameLocks noGrp="1"/>
          </p:cNvGraphicFramePr>
          <p:nvPr>
            <p:extLst/>
          </p:nvPr>
        </p:nvGraphicFramePr>
        <p:xfrm>
          <a:off x="650769" y="3889692"/>
          <a:ext cx="1639161" cy="1104900"/>
        </p:xfrm>
        <a:graphic>
          <a:graphicData uri="http://schemas.openxmlformats.org/drawingml/2006/table">
            <a:tbl>
              <a:tblPr firstRow="1" bandRow="1"/>
              <a:tblGrid>
                <a:gridCol w="370197"/>
                <a:gridCol w="634482"/>
                <a:gridCol w="634482"/>
              </a:tblGrid>
              <a:tr h="140744">
                <a:tc>
                  <a:txBody>
                    <a:bodyPr/>
                    <a:lstStyle/>
                    <a:p>
                      <a:pPr algn="ctr" fontAlgn="ctr"/>
                      <a:r>
                        <a:rPr lang="en-US" sz="1200" b="1" dirty="0" smtClean="0">
                          <a:latin typeface="Huawei Sans" panose="020C0503030203020204" pitchFamily="34" charset="0"/>
                        </a:rPr>
                        <a:t>ID</a:t>
                      </a:r>
                      <a:endParaRPr lang="en-US" altLang="zh-CN" sz="1200" b="1" dirty="0">
                        <a:latin typeface="Huawei Sans" panose="020C0503030203020204" pitchFamily="34" charset="0"/>
                      </a:endParaRPr>
                    </a:p>
                  </a:txBody>
                  <a:tcPr marL="19050" marR="19050" marT="19050" marB="1905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latin typeface="Huawei Sans" panose="020C0503030203020204" pitchFamily="34" charset="0"/>
                        </a:rPr>
                        <a:t>F-BM</a:t>
                      </a:r>
                      <a:endParaRPr lang="en-US" altLang="zh-CN" sz="1200" b="1" dirty="0">
                        <a:latin typeface="Huawei Sans" panose="020C0503030203020204" pitchFamily="34" charset="0"/>
                      </a:endParaRPr>
                    </a:p>
                  </a:txBody>
                  <a:tcPr marL="19050" marR="19050" marT="19050" marB="19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latin typeface="Huawei Sans" panose="020C0503030203020204" pitchFamily="34" charset="0"/>
                        </a:rPr>
                        <a:t>NBR</a:t>
                      </a:r>
                      <a:endParaRPr lang="en-US" altLang="zh-CN" sz="1200" b="1" dirty="0">
                        <a:latin typeface="Huawei Sans" panose="020C0503030203020204" pitchFamily="34" charset="0"/>
                      </a:endParaRPr>
                    </a:p>
                  </a:txBody>
                  <a:tcPr marL="19050" marR="19050" marT="19050" marB="1905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140744">
                <a:tc>
                  <a:txBody>
                    <a:bodyPr/>
                    <a:lstStyle/>
                    <a:p>
                      <a:pPr algn="ctr" fontAlgn="ctr"/>
                      <a:r>
                        <a:rPr lang="en-US" sz="1200" dirty="0" smtClean="0">
                          <a:latin typeface="Huawei Sans" panose="020C0503030203020204" pitchFamily="34" charset="0"/>
                        </a:rPr>
                        <a:t>1</a:t>
                      </a:r>
                      <a:endParaRPr lang="en-US" altLang="zh-CN" sz="1200" dirty="0">
                        <a:latin typeface="Huawei Sans" panose="020C0503030203020204" pitchFamily="34" charset="0"/>
                      </a:endParaRPr>
                    </a:p>
                  </a:txBody>
                  <a:tcPr marL="19050" marR="19050" marT="19050" marB="1905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0111</a:t>
                      </a:r>
                      <a:endParaRPr lang="en-US" altLang="zh-CN" sz="1200" dirty="0">
                        <a:latin typeface="Huawei Sans" panose="020C0503030203020204" pitchFamily="34" charset="0"/>
                      </a:endParaRPr>
                    </a:p>
                  </a:txBody>
                  <a:tcPr marL="19050" marR="19050" marT="19050" marB="19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P2</a:t>
                      </a:r>
                      <a:endParaRPr lang="en-US" altLang="zh-CN" sz="1200" dirty="0">
                        <a:latin typeface="Huawei Sans" panose="020C0503030203020204" pitchFamily="34" charset="0"/>
                      </a:endParaRPr>
                    </a:p>
                  </a:txBody>
                  <a:tcPr marL="19050" marR="19050" marT="19050" marB="1905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40744">
                <a:tc>
                  <a:txBody>
                    <a:bodyPr/>
                    <a:lstStyle/>
                    <a:p>
                      <a:pPr algn="ctr" fontAlgn="ctr"/>
                      <a:r>
                        <a:rPr lang="en-US" sz="1200" dirty="0" smtClean="0">
                          <a:latin typeface="Huawei Sans" panose="020C0503030203020204" pitchFamily="34" charset="0"/>
                        </a:rPr>
                        <a:t>2</a:t>
                      </a:r>
                      <a:endParaRPr lang="en-US" altLang="zh-CN" sz="1200" dirty="0">
                        <a:latin typeface="Huawei Sans" panose="020C0503030203020204" pitchFamily="34" charset="0"/>
                      </a:endParaRPr>
                    </a:p>
                  </a:txBody>
                  <a:tcPr marL="19050" marR="19050" marT="19050" marB="1905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0111</a:t>
                      </a:r>
                      <a:endParaRPr lang="en-US" altLang="zh-CN" sz="1200" dirty="0">
                        <a:latin typeface="Huawei Sans" panose="020C0503030203020204" pitchFamily="34" charset="0"/>
                      </a:endParaRPr>
                    </a:p>
                  </a:txBody>
                  <a:tcPr marL="19050" marR="19050" marT="19050" marB="19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P2</a:t>
                      </a:r>
                      <a:endParaRPr lang="en-US" altLang="zh-CN" sz="1200" dirty="0">
                        <a:latin typeface="Huawei Sans" panose="020C0503030203020204" pitchFamily="34" charset="0"/>
                      </a:endParaRPr>
                    </a:p>
                  </a:txBody>
                  <a:tcPr marL="19050" marR="19050" marT="19050" marB="1905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40744">
                <a:tc>
                  <a:txBody>
                    <a:bodyPr/>
                    <a:lstStyle/>
                    <a:p>
                      <a:pPr algn="ctr" fontAlgn="ctr"/>
                      <a:r>
                        <a:rPr lang="en-US" sz="1200" dirty="0" smtClean="0">
                          <a:latin typeface="Huawei Sans" panose="020C0503030203020204" pitchFamily="34" charset="0"/>
                        </a:rPr>
                        <a:t>3</a:t>
                      </a:r>
                      <a:endParaRPr lang="en-US" altLang="zh-CN" sz="1200" dirty="0">
                        <a:latin typeface="Huawei Sans" panose="020C0503030203020204" pitchFamily="34" charset="0"/>
                      </a:endParaRPr>
                    </a:p>
                  </a:txBody>
                  <a:tcPr marL="19050" marR="19050" marT="19050" marB="1905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0111</a:t>
                      </a:r>
                      <a:endParaRPr lang="en-US" altLang="zh-CN" sz="1200" dirty="0">
                        <a:latin typeface="Huawei Sans" panose="020C0503030203020204" pitchFamily="34" charset="0"/>
                      </a:endParaRPr>
                    </a:p>
                  </a:txBody>
                  <a:tcPr marL="19050" marR="19050" marT="19050" marB="19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P2</a:t>
                      </a:r>
                      <a:endParaRPr lang="en-US" altLang="zh-CN" sz="1200" dirty="0">
                        <a:latin typeface="Huawei Sans" panose="020C0503030203020204" pitchFamily="34" charset="0"/>
                      </a:endParaRPr>
                    </a:p>
                  </a:txBody>
                  <a:tcPr marL="19050" marR="19050" marT="19050" marB="1905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40744">
                <a:tc>
                  <a:txBody>
                    <a:bodyPr/>
                    <a:lstStyle/>
                    <a:p>
                      <a:pPr algn="ctr" fontAlgn="ctr"/>
                      <a:r>
                        <a:rPr lang="en-US" sz="1200" dirty="0" smtClean="0">
                          <a:latin typeface="Huawei Sans" panose="020C0503030203020204" pitchFamily="34" charset="0"/>
                        </a:rPr>
                        <a:t>4</a:t>
                      </a:r>
                      <a:endParaRPr lang="en-US" altLang="zh-CN" sz="1200" dirty="0">
                        <a:latin typeface="Huawei Sans" panose="020C0503030203020204" pitchFamily="34" charset="0"/>
                      </a:endParaRPr>
                    </a:p>
                  </a:txBody>
                  <a:tcPr marL="19050" marR="19050" marT="19050" marB="1905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1000</a:t>
                      </a:r>
                      <a:endParaRPr lang="en-US" altLang="zh-CN" sz="1200" dirty="0">
                        <a:latin typeface="Huawei Sans" panose="020C0503030203020204" pitchFamily="34" charset="0"/>
                      </a:endParaRPr>
                    </a:p>
                  </a:txBody>
                  <a:tcPr marL="19050" marR="19050" marT="19050" marB="19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PE4</a:t>
                      </a:r>
                      <a:endParaRPr lang="en-US" altLang="zh-CN" sz="1200" dirty="0">
                        <a:latin typeface="Huawei Sans" panose="020C0503030203020204" pitchFamily="34" charset="0"/>
                      </a:endParaRPr>
                    </a:p>
                  </a:txBody>
                  <a:tcPr marL="19050" marR="19050" marT="19050" marB="1905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46" name="文本框 7">
            <a:extLst>
              <a:ext uri="{FF2B5EF4-FFF2-40B4-BE49-F238E27FC236}">
                <a16:creationId xmlns:a16="http://schemas.microsoft.com/office/drawing/2014/main" xmlns="" id="{0C792D03-8442-4788-BBE0-5E9C7AA8341F}"/>
              </a:ext>
            </a:extLst>
          </p:cNvPr>
          <p:cNvSpPr txBox="1"/>
          <p:nvPr>
            <p:custDataLst>
              <p:tags r:id="rId12"/>
            </p:custDataLst>
          </p:nvPr>
        </p:nvSpPr>
        <p:spPr bwMode="gray">
          <a:xfrm>
            <a:off x="736679" y="3610004"/>
            <a:ext cx="1432403" cy="276999"/>
          </a:xfrm>
          <a:prstGeom prst="rect">
            <a:avLst/>
          </a:prstGeom>
          <a:noFill/>
        </p:spPr>
        <p:txBody>
          <a:bodyPr wrap="square" rtlCol="0">
            <a:spAutoFit/>
          </a:bodyPr>
          <a:lstStyle/>
          <a:p>
            <a:pPr algn="ctr" defTabSz="914400" fontAlgn="ctr">
              <a:spcBef>
                <a:spcPct val="0"/>
              </a:spcBef>
              <a:spcAft>
                <a:spcPct val="0"/>
              </a:spcAft>
              <a:defRPr/>
            </a:pPr>
            <a:r>
              <a:rPr lang="en-US" sz="1200" b="1" dirty="0" smtClean="0">
                <a:solidFill>
                  <a:prstClr val="black"/>
                </a:solidFill>
                <a:latin typeface="Huawei Sans" panose="020C0503030203020204" pitchFamily="34" charset="0"/>
              </a:rPr>
              <a:t>BFR-PE4 BIFT</a:t>
            </a:r>
            <a:endParaRPr lang="en-US" altLang="zh-CN" sz="1200" b="1"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47" name="表格 46"/>
          <p:cNvGraphicFramePr>
            <a:graphicFrameLocks noGrp="1"/>
          </p:cNvGraphicFramePr>
          <p:nvPr>
            <p:extLst/>
          </p:nvPr>
        </p:nvGraphicFramePr>
        <p:xfrm>
          <a:off x="2558388" y="3889692"/>
          <a:ext cx="1639161" cy="1104900"/>
        </p:xfrm>
        <a:graphic>
          <a:graphicData uri="http://schemas.openxmlformats.org/drawingml/2006/table">
            <a:tbl>
              <a:tblPr firstRow="1" bandRow="1"/>
              <a:tblGrid>
                <a:gridCol w="370197"/>
                <a:gridCol w="634482"/>
                <a:gridCol w="634482"/>
              </a:tblGrid>
              <a:tr h="140744">
                <a:tc>
                  <a:txBody>
                    <a:bodyPr/>
                    <a:lstStyle/>
                    <a:p>
                      <a:pPr algn="ctr" fontAlgn="ctr"/>
                      <a:r>
                        <a:rPr lang="en-US" sz="1200" b="1" dirty="0" smtClean="0">
                          <a:latin typeface="Huawei Sans" panose="020C0503030203020204" pitchFamily="34" charset="0"/>
                        </a:rPr>
                        <a:t>ID</a:t>
                      </a:r>
                      <a:endParaRPr lang="en-US" altLang="zh-CN" sz="1200" b="1" dirty="0">
                        <a:latin typeface="Huawei Sans" panose="020C0503030203020204" pitchFamily="34" charset="0"/>
                      </a:endParaRPr>
                    </a:p>
                  </a:txBody>
                  <a:tcPr marL="19050" marR="19050" marT="19050" marB="1905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latin typeface="Huawei Sans" panose="020C0503030203020204" pitchFamily="34" charset="0"/>
                        </a:rPr>
                        <a:t>F-BM</a:t>
                      </a:r>
                      <a:endParaRPr lang="en-US" altLang="zh-CN" sz="1200" b="1" dirty="0">
                        <a:latin typeface="Huawei Sans" panose="020C0503030203020204" pitchFamily="34" charset="0"/>
                      </a:endParaRPr>
                    </a:p>
                  </a:txBody>
                  <a:tcPr marL="19050" marR="19050" marT="19050" marB="19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latin typeface="Huawei Sans" panose="020C0503030203020204" pitchFamily="34" charset="0"/>
                        </a:rPr>
                        <a:t>NBR</a:t>
                      </a:r>
                      <a:endParaRPr lang="en-US" altLang="zh-CN" sz="1200" b="1" dirty="0">
                        <a:latin typeface="Huawei Sans" panose="020C0503030203020204" pitchFamily="34" charset="0"/>
                      </a:endParaRPr>
                    </a:p>
                  </a:txBody>
                  <a:tcPr marL="19050" marR="19050" marT="19050" marB="1905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140744">
                <a:tc>
                  <a:txBody>
                    <a:bodyPr/>
                    <a:lstStyle/>
                    <a:p>
                      <a:pPr algn="ctr" fontAlgn="ctr"/>
                      <a:r>
                        <a:rPr lang="en-US" sz="1200" dirty="0" smtClean="0">
                          <a:latin typeface="Huawei Sans" panose="020C0503030203020204" pitchFamily="34" charset="0"/>
                        </a:rPr>
                        <a:t>1</a:t>
                      </a:r>
                      <a:endParaRPr lang="en-US" altLang="zh-CN" sz="1200" dirty="0">
                        <a:latin typeface="Huawei Sans" panose="020C0503030203020204" pitchFamily="34" charset="0"/>
                      </a:endParaRPr>
                    </a:p>
                  </a:txBody>
                  <a:tcPr marL="19050" marR="19050" marT="19050" marB="1905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0011</a:t>
                      </a:r>
                      <a:endParaRPr lang="en-US" altLang="zh-CN" sz="1200" dirty="0">
                        <a:latin typeface="Huawei Sans" panose="020C0503030203020204" pitchFamily="34" charset="0"/>
                      </a:endParaRPr>
                    </a:p>
                  </a:txBody>
                  <a:tcPr marL="19050" marR="19050" marT="19050" marB="19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P1</a:t>
                      </a:r>
                      <a:endParaRPr lang="en-US" altLang="zh-CN" sz="1200" dirty="0">
                        <a:latin typeface="Huawei Sans" panose="020C0503030203020204" pitchFamily="34" charset="0"/>
                      </a:endParaRPr>
                    </a:p>
                  </a:txBody>
                  <a:tcPr marL="19050" marR="19050" marT="19050" marB="1905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40744">
                <a:tc>
                  <a:txBody>
                    <a:bodyPr/>
                    <a:lstStyle/>
                    <a:p>
                      <a:pPr algn="ctr" fontAlgn="ctr"/>
                      <a:r>
                        <a:rPr lang="en-US" sz="1200" dirty="0" smtClean="0">
                          <a:latin typeface="Huawei Sans" panose="020C0503030203020204" pitchFamily="34" charset="0"/>
                        </a:rPr>
                        <a:t>2</a:t>
                      </a:r>
                      <a:endParaRPr lang="en-US" altLang="zh-CN" sz="1200" dirty="0">
                        <a:latin typeface="Huawei Sans" panose="020C0503030203020204" pitchFamily="34" charset="0"/>
                      </a:endParaRPr>
                    </a:p>
                  </a:txBody>
                  <a:tcPr marL="19050" marR="19050" marT="19050" marB="1905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0011</a:t>
                      </a:r>
                      <a:endParaRPr lang="en-US" altLang="zh-CN" sz="1200" dirty="0">
                        <a:latin typeface="Huawei Sans" panose="020C0503030203020204" pitchFamily="34" charset="0"/>
                      </a:endParaRPr>
                    </a:p>
                  </a:txBody>
                  <a:tcPr marL="19050" marR="19050" marT="19050" marB="19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P1</a:t>
                      </a:r>
                      <a:endParaRPr lang="en-US" altLang="zh-CN" sz="1200" dirty="0">
                        <a:latin typeface="Huawei Sans" panose="020C0503030203020204" pitchFamily="34" charset="0"/>
                      </a:endParaRPr>
                    </a:p>
                  </a:txBody>
                  <a:tcPr marL="19050" marR="19050" marT="19050" marB="1905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40744">
                <a:tc>
                  <a:txBody>
                    <a:bodyPr/>
                    <a:lstStyle/>
                    <a:p>
                      <a:pPr algn="ctr" fontAlgn="ctr"/>
                      <a:r>
                        <a:rPr lang="en-US" sz="1200" dirty="0" smtClean="0">
                          <a:latin typeface="Huawei Sans" panose="020C0503030203020204" pitchFamily="34" charset="0"/>
                        </a:rPr>
                        <a:t>3</a:t>
                      </a:r>
                      <a:endParaRPr lang="en-US" altLang="zh-CN" sz="1200" dirty="0">
                        <a:latin typeface="Huawei Sans" panose="020C0503030203020204" pitchFamily="34" charset="0"/>
                      </a:endParaRPr>
                    </a:p>
                  </a:txBody>
                  <a:tcPr marL="19050" marR="19050" marT="19050" marB="1905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0100</a:t>
                      </a:r>
                      <a:endParaRPr lang="en-US" altLang="zh-CN" sz="1200" dirty="0">
                        <a:latin typeface="Huawei Sans" panose="020C0503030203020204" pitchFamily="34" charset="0"/>
                      </a:endParaRPr>
                    </a:p>
                  </a:txBody>
                  <a:tcPr marL="19050" marR="19050" marT="19050" marB="19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PE3</a:t>
                      </a:r>
                      <a:endParaRPr lang="en-US" altLang="zh-CN" sz="1200" dirty="0">
                        <a:latin typeface="Huawei Sans" panose="020C0503030203020204" pitchFamily="34" charset="0"/>
                      </a:endParaRPr>
                    </a:p>
                  </a:txBody>
                  <a:tcPr marL="19050" marR="19050" marT="19050" marB="1905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40744">
                <a:tc>
                  <a:txBody>
                    <a:bodyPr/>
                    <a:lstStyle/>
                    <a:p>
                      <a:pPr algn="ctr" fontAlgn="ctr"/>
                      <a:r>
                        <a:rPr lang="en-US" sz="1200" dirty="0" smtClean="0">
                          <a:latin typeface="Huawei Sans" panose="020C0503030203020204" pitchFamily="34" charset="0"/>
                        </a:rPr>
                        <a:t>4</a:t>
                      </a:r>
                      <a:endParaRPr lang="en-US" altLang="zh-CN" sz="1200" dirty="0">
                        <a:latin typeface="Huawei Sans" panose="020C0503030203020204" pitchFamily="34" charset="0"/>
                      </a:endParaRPr>
                    </a:p>
                  </a:txBody>
                  <a:tcPr marL="19050" marR="19050" marT="19050" marB="1905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1000</a:t>
                      </a:r>
                      <a:endParaRPr lang="en-US" altLang="zh-CN" sz="1200" dirty="0">
                        <a:latin typeface="Huawei Sans" panose="020C0503030203020204" pitchFamily="34" charset="0"/>
                      </a:endParaRPr>
                    </a:p>
                  </a:txBody>
                  <a:tcPr marL="19050" marR="19050" marT="19050" marB="19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PE4</a:t>
                      </a:r>
                      <a:endParaRPr lang="en-US" altLang="zh-CN" sz="1200" dirty="0">
                        <a:latin typeface="Huawei Sans" panose="020C0503030203020204" pitchFamily="34" charset="0"/>
                      </a:endParaRPr>
                    </a:p>
                  </a:txBody>
                  <a:tcPr marL="19050" marR="19050" marT="19050" marB="1905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48" name="文本框 7">
            <a:extLst>
              <a:ext uri="{FF2B5EF4-FFF2-40B4-BE49-F238E27FC236}">
                <a16:creationId xmlns:a16="http://schemas.microsoft.com/office/drawing/2014/main" xmlns="" id="{0C792D03-8442-4788-BBE0-5E9C7AA8341F}"/>
              </a:ext>
            </a:extLst>
          </p:cNvPr>
          <p:cNvSpPr txBox="1"/>
          <p:nvPr>
            <p:custDataLst>
              <p:tags r:id="rId13"/>
            </p:custDataLst>
          </p:nvPr>
        </p:nvSpPr>
        <p:spPr bwMode="gray">
          <a:xfrm>
            <a:off x="2686571" y="3610004"/>
            <a:ext cx="1292763" cy="276999"/>
          </a:xfrm>
          <a:prstGeom prst="rect">
            <a:avLst/>
          </a:prstGeom>
          <a:noFill/>
        </p:spPr>
        <p:txBody>
          <a:bodyPr wrap="square" rtlCol="0">
            <a:spAutoFit/>
          </a:bodyPr>
          <a:lstStyle/>
          <a:p>
            <a:pPr algn="ctr" defTabSz="914400" fontAlgn="ctr">
              <a:spcBef>
                <a:spcPct val="0"/>
              </a:spcBef>
              <a:spcAft>
                <a:spcPct val="0"/>
              </a:spcAft>
              <a:defRPr/>
            </a:pPr>
            <a:r>
              <a:rPr lang="en-US" sz="1200" b="1" dirty="0" smtClean="0">
                <a:solidFill>
                  <a:prstClr val="black"/>
                </a:solidFill>
                <a:latin typeface="Huawei Sans" panose="020C0503030203020204" pitchFamily="34" charset="0"/>
              </a:rPr>
              <a:t>BFR-P2 BIFT</a:t>
            </a:r>
            <a:endParaRPr lang="en-US" altLang="zh-CN" sz="1200" b="1"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49" name="表格 48"/>
          <p:cNvGraphicFramePr>
            <a:graphicFrameLocks noGrp="1"/>
          </p:cNvGraphicFramePr>
          <p:nvPr>
            <p:extLst/>
          </p:nvPr>
        </p:nvGraphicFramePr>
        <p:xfrm>
          <a:off x="4463748" y="3889692"/>
          <a:ext cx="1639161" cy="1104900"/>
        </p:xfrm>
        <a:graphic>
          <a:graphicData uri="http://schemas.openxmlformats.org/drawingml/2006/table">
            <a:tbl>
              <a:tblPr firstRow="1" bandRow="1"/>
              <a:tblGrid>
                <a:gridCol w="370197"/>
                <a:gridCol w="634482"/>
                <a:gridCol w="634482"/>
              </a:tblGrid>
              <a:tr h="140744">
                <a:tc>
                  <a:txBody>
                    <a:bodyPr/>
                    <a:lstStyle/>
                    <a:p>
                      <a:pPr algn="ctr" fontAlgn="ctr"/>
                      <a:r>
                        <a:rPr lang="en-US" sz="1200" b="1" dirty="0" smtClean="0">
                          <a:latin typeface="Huawei Sans" panose="020C0503030203020204" pitchFamily="34" charset="0"/>
                        </a:rPr>
                        <a:t>ID</a:t>
                      </a:r>
                      <a:endParaRPr lang="en-US" altLang="zh-CN" sz="1200" b="1" dirty="0">
                        <a:latin typeface="Huawei Sans" panose="020C0503030203020204" pitchFamily="34" charset="0"/>
                      </a:endParaRPr>
                    </a:p>
                  </a:txBody>
                  <a:tcPr marL="19050" marR="19050" marT="19050" marB="1905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latin typeface="Huawei Sans" panose="020C0503030203020204" pitchFamily="34" charset="0"/>
                        </a:rPr>
                        <a:t>F-BM</a:t>
                      </a:r>
                      <a:endParaRPr lang="en-US" altLang="zh-CN" sz="1200" b="1" dirty="0">
                        <a:latin typeface="Huawei Sans" panose="020C0503030203020204" pitchFamily="34" charset="0"/>
                      </a:endParaRPr>
                    </a:p>
                  </a:txBody>
                  <a:tcPr marL="19050" marR="19050" marT="19050" marB="19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latin typeface="Huawei Sans" panose="020C0503030203020204" pitchFamily="34" charset="0"/>
                        </a:rPr>
                        <a:t>NBR</a:t>
                      </a:r>
                      <a:endParaRPr lang="en-US" altLang="zh-CN" sz="1200" b="1" dirty="0">
                        <a:latin typeface="Huawei Sans" panose="020C0503030203020204" pitchFamily="34" charset="0"/>
                      </a:endParaRPr>
                    </a:p>
                  </a:txBody>
                  <a:tcPr marL="19050" marR="19050" marT="19050" marB="1905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140744">
                <a:tc>
                  <a:txBody>
                    <a:bodyPr/>
                    <a:lstStyle/>
                    <a:p>
                      <a:pPr algn="ctr" fontAlgn="ctr"/>
                      <a:r>
                        <a:rPr lang="en-US" sz="1200" dirty="0" smtClean="0">
                          <a:latin typeface="Huawei Sans" panose="020C0503030203020204" pitchFamily="34" charset="0"/>
                        </a:rPr>
                        <a:t>1</a:t>
                      </a:r>
                      <a:endParaRPr lang="en-US" altLang="zh-CN" sz="1200" dirty="0">
                        <a:latin typeface="Huawei Sans" panose="020C0503030203020204" pitchFamily="34" charset="0"/>
                      </a:endParaRPr>
                    </a:p>
                  </a:txBody>
                  <a:tcPr marL="19050" marR="19050" marT="19050" marB="1905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0001</a:t>
                      </a:r>
                      <a:endParaRPr lang="en-US" altLang="zh-CN" sz="1200" dirty="0">
                        <a:latin typeface="Huawei Sans" panose="020C0503030203020204" pitchFamily="34" charset="0"/>
                      </a:endParaRPr>
                    </a:p>
                  </a:txBody>
                  <a:tcPr marL="19050" marR="19050" marT="19050" marB="19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PE1</a:t>
                      </a:r>
                      <a:endParaRPr lang="en-US" altLang="zh-CN" sz="1200" dirty="0">
                        <a:latin typeface="Huawei Sans" panose="020C0503030203020204" pitchFamily="34" charset="0"/>
                      </a:endParaRPr>
                    </a:p>
                  </a:txBody>
                  <a:tcPr marL="19050" marR="19050" marT="19050" marB="1905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40744">
                <a:tc>
                  <a:txBody>
                    <a:bodyPr/>
                    <a:lstStyle/>
                    <a:p>
                      <a:pPr algn="ctr" fontAlgn="ctr"/>
                      <a:r>
                        <a:rPr lang="en-US" sz="1200" dirty="0" smtClean="0">
                          <a:latin typeface="Huawei Sans" panose="020C0503030203020204" pitchFamily="34" charset="0"/>
                        </a:rPr>
                        <a:t>2</a:t>
                      </a:r>
                      <a:endParaRPr lang="en-US" altLang="zh-CN" sz="1200" dirty="0">
                        <a:latin typeface="Huawei Sans" panose="020C0503030203020204" pitchFamily="34" charset="0"/>
                      </a:endParaRPr>
                    </a:p>
                  </a:txBody>
                  <a:tcPr marL="19050" marR="19050" marT="19050" marB="1905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0010</a:t>
                      </a:r>
                      <a:endParaRPr lang="en-US" altLang="zh-CN" sz="1200" dirty="0">
                        <a:latin typeface="Huawei Sans" panose="020C0503030203020204" pitchFamily="34" charset="0"/>
                      </a:endParaRPr>
                    </a:p>
                  </a:txBody>
                  <a:tcPr marL="19050" marR="19050" marT="19050" marB="19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PE2</a:t>
                      </a:r>
                      <a:endParaRPr lang="en-US" altLang="zh-CN" sz="1200" dirty="0">
                        <a:latin typeface="Huawei Sans" panose="020C0503030203020204" pitchFamily="34" charset="0"/>
                      </a:endParaRPr>
                    </a:p>
                  </a:txBody>
                  <a:tcPr marL="19050" marR="19050" marT="19050" marB="1905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40744">
                <a:tc>
                  <a:txBody>
                    <a:bodyPr/>
                    <a:lstStyle/>
                    <a:p>
                      <a:pPr algn="ctr" fontAlgn="ctr"/>
                      <a:r>
                        <a:rPr lang="en-US" sz="1200" dirty="0" smtClean="0">
                          <a:latin typeface="Huawei Sans" panose="020C0503030203020204" pitchFamily="34" charset="0"/>
                        </a:rPr>
                        <a:t>3</a:t>
                      </a:r>
                      <a:endParaRPr lang="en-US" altLang="zh-CN" sz="1200" dirty="0">
                        <a:latin typeface="Huawei Sans" panose="020C0503030203020204" pitchFamily="34" charset="0"/>
                      </a:endParaRPr>
                    </a:p>
                  </a:txBody>
                  <a:tcPr marL="19050" marR="19050" marT="19050" marB="1905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1100</a:t>
                      </a:r>
                      <a:endParaRPr lang="en-US" altLang="zh-CN" sz="1200" dirty="0">
                        <a:latin typeface="Huawei Sans" panose="020C0503030203020204" pitchFamily="34" charset="0"/>
                      </a:endParaRPr>
                    </a:p>
                  </a:txBody>
                  <a:tcPr marL="19050" marR="19050" marT="19050" marB="19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P2</a:t>
                      </a:r>
                      <a:endParaRPr lang="en-US" altLang="zh-CN" sz="1200" dirty="0">
                        <a:latin typeface="Huawei Sans" panose="020C0503030203020204" pitchFamily="34" charset="0"/>
                      </a:endParaRPr>
                    </a:p>
                  </a:txBody>
                  <a:tcPr marL="19050" marR="19050" marT="19050" marB="1905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40744">
                <a:tc>
                  <a:txBody>
                    <a:bodyPr/>
                    <a:lstStyle/>
                    <a:p>
                      <a:pPr algn="ctr" fontAlgn="ctr"/>
                      <a:r>
                        <a:rPr lang="en-US" sz="1200" dirty="0" smtClean="0">
                          <a:latin typeface="Huawei Sans" panose="020C0503030203020204" pitchFamily="34" charset="0"/>
                        </a:rPr>
                        <a:t>4</a:t>
                      </a:r>
                      <a:endParaRPr lang="en-US" altLang="zh-CN" sz="1200" dirty="0">
                        <a:latin typeface="Huawei Sans" panose="020C0503030203020204" pitchFamily="34" charset="0"/>
                      </a:endParaRPr>
                    </a:p>
                  </a:txBody>
                  <a:tcPr marL="19050" marR="19050" marT="19050" marB="1905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1100</a:t>
                      </a:r>
                      <a:endParaRPr lang="en-US" altLang="zh-CN" sz="1200" dirty="0">
                        <a:latin typeface="Huawei Sans" panose="020C0503030203020204" pitchFamily="34" charset="0"/>
                      </a:endParaRPr>
                    </a:p>
                  </a:txBody>
                  <a:tcPr marL="19050" marR="19050" marT="19050" marB="19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P2</a:t>
                      </a:r>
                      <a:endParaRPr lang="en-US" altLang="zh-CN" sz="1200" dirty="0">
                        <a:latin typeface="Huawei Sans" panose="020C0503030203020204" pitchFamily="34" charset="0"/>
                      </a:endParaRPr>
                    </a:p>
                  </a:txBody>
                  <a:tcPr marL="19050" marR="19050" marT="19050" marB="1905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50" name="文本框 7">
            <a:extLst>
              <a:ext uri="{FF2B5EF4-FFF2-40B4-BE49-F238E27FC236}">
                <a16:creationId xmlns:a16="http://schemas.microsoft.com/office/drawing/2014/main" xmlns="" id="{0C792D03-8442-4788-BBE0-5E9C7AA8341F}"/>
              </a:ext>
            </a:extLst>
          </p:cNvPr>
          <p:cNvSpPr txBox="1"/>
          <p:nvPr>
            <p:custDataLst>
              <p:tags r:id="rId14"/>
            </p:custDataLst>
          </p:nvPr>
        </p:nvSpPr>
        <p:spPr bwMode="gray">
          <a:xfrm>
            <a:off x="4591931" y="3610004"/>
            <a:ext cx="1292763" cy="276999"/>
          </a:xfrm>
          <a:prstGeom prst="rect">
            <a:avLst/>
          </a:prstGeom>
          <a:noFill/>
        </p:spPr>
        <p:txBody>
          <a:bodyPr wrap="square" rtlCol="0">
            <a:spAutoFit/>
          </a:bodyPr>
          <a:lstStyle/>
          <a:p>
            <a:pPr algn="ctr" defTabSz="914400" fontAlgn="ctr">
              <a:spcBef>
                <a:spcPct val="0"/>
              </a:spcBef>
              <a:spcAft>
                <a:spcPct val="0"/>
              </a:spcAft>
              <a:defRPr/>
            </a:pPr>
            <a:r>
              <a:rPr lang="en-US" sz="1200" b="1" dirty="0" smtClean="0">
                <a:solidFill>
                  <a:prstClr val="black"/>
                </a:solidFill>
                <a:latin typeface="Huawei Sans" panose="020C0503030203020204" pitchFamily="34" charset="0"/>
              </a:rPr>
              <a:t>BFR-P1 BIFT</a:t>
            </a:r>
            <a:endParaRPr lang="en-US" altLang="zh-CN" sz="1200" b="1"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2" name="直接箭头连接符 51"/>
          <p:cNvCxnSpPr/>
          <p:nvPr/>
        </p:nvCxnSpPr>
        <p:spPr bwMode="gray">
          <a:xfrm>
            <a:off x="1559732" y="2505306"/>
            <a:ext cx="631799"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5" name="直接箭头连接符 54"/>
          <p:cNvCxnSpPr/>
          <p:nvPr/>
        </p:nvCxnSpPr>
        <p:spPr bwMode="gray">
          <a:xfrm flipV="1">
            <a:off x="2913277" y="2055470"/>
            <a:ext cx="550933" cy="254488"/>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7" name="直接箭头连接符 56"/>
          <p:cNvCxnSpPr/>
          <p:nvPr/>
        </p:nvCxnSpPr>
        <p:spPr bwMode="gray">
          <a:xfrm flipV="1">
            <a:off x="4319291" y="1458605"/>
            <a:ext cx="550933" cy="254488"/>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8" name="直接箭头连接符 57"/>
          <p:cNvCxnSpPr/>
          <p:nvPr/>
        </p:nvCxnSpPr>
        <p:spPr bwMode="gray">
          <a:xfrm flipV="1">
            <a:off x="4392149" y="1635825"/>
            <a:ext cx="550933" cy="254488"/>
          </a:xfrm>
          <a:prstGeom prst="straightConnector1">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9" name="直接箭头连接符 58"/>
          <p:cNvCxnSpPr/>
          <p:nvPr/>
        </p:nvCxnSpPr>
        <p:spPr bwMode="gray">
          <a:xfrm flipV="1">
            <a:off x="2964083" y="2225264"/>
            <a:ext cx="550933" cy="254488"/>
          </a:xfrm>
          <a:prstGeom prst="straightConnector1">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0" name="直接箭头连接符 59"/>
          <p:cNvCxnSpPr/>
          <p:nvPr/>
        </p:nvCxnSpPr>
        <p:spPr bwMode="gray">
          <a:xfrm>
            <a:off x="4346033" y="2132166"/>
            <a:ext cx="566770" cy="204202"/>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2" name="直接箭头连接符 61"/>
          <p:cNvCxnSpPr/>
          <p:nvPr/>
        </p:nvCxnSpPr>
        <p:spPr bwMode="gray">
          <a:xfrm>
            <a:off x="4291388" y="2309958"/>
            <a:ext cx="566770" cy="204202"/>
          </a:xfrm>
          <a:prstGeom prst="straightConnector1">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3" name="直接箭头连接符 62"/>
          <p:cNvCxnSpPr/>
          <p:nvPr/>
        </p:nvCxnSpPr>
        <p:spPr bwMode="gray">
          <a:xfrm>
            <a:off x="2973572" y="2774822"/>
            <a:ext cx="566770" cy="204202"/>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4" name="直接箭头连接符 63"/>
          <p:cNvCxnSpPr/>
          <p:nvPr/>
        </p:nvCxnSpPr>
        <p:spPr bwMode="gray">
          <a:xfrm>
            <a:off x="2918927" y="2952614"/>
            <a:ext cx="566770" cy="204202"/>
          </a:xfrm>
          <a:prstGeom prst="straightConnector1">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5" name="直接箭头连接符 64"/>
          <p:cNvCxnSpPr/>
          <p:nvPr/>
        </p:nvCxnSpPr>
        <p:spPr bwMode="gray">
          <a:xfrm>
            <a:off x="1559732" y="2759827"/>
            <a:ext cx="631799" cy="0"/>
          </a:xfrm>
          <a:prstGeom prst="straightConnector1">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7" name="圆角矩形 75"/>
          <p:cNvSpPr/>
          <p:nvPr/>
        </p:nvSpPr>
        <p:spPr bwMode="gray">
          <a:xfrm>
            <a:off x="593619" y="4998312"/>
            <a:ext cx="6676314" cy="1185625"/>
          </a:xfrm>
          <a:prstGeom prst="roundRect">
            <a:avLst>
              <a:gd name="adj" fmla="val 2049"/>
            </a:avLst>
          </a:prstGeom>
          <a:noFill/>
          <a:ln w="9525" cap="flat" cmpd="sng" algn="ctr">
            <a:noFill/>
            <a:prstDash val="solid"/>
            <a:miter lim="800000"/>
          </a:ln>
          <a:effectLst/>
        </p:spPr>
        <p:txBody>
          <a:bodyPr wrap="square" lIns="72000" tIns="72000" rIns="72000" bIns="72000" rtlCol="0" anchor="t" anchorCtr="0"/>
          <a:lstStyle/>
          <a:p>
            <a:pPr marL="171450" lvl="0" indent="-171450" defTabSz="914400" fontAlgn="ctr">
              <a:buFont typeface="Arial" panose="020B0604020202020204" pitchFamily="34" charset="0"/>
              <a:buChar char="•"/>
              <a:defRPr/>
            </a:pPr>
            <a:r>
              <a:rPr lang="en-US" sz="1200" dirty="0" smtClean="0">
                <a:solidFill>
                  <a:srgbClr val="000000"/>
                </a:solidFill>
                <a:latin typeface="Huawei Sans" panose="020C0503030203020204" pitchFamily="34" charset="0"/>
              </a:rPr>
              <a:t>The ID refers to a BFR-ID. To forward packets to the node of a specified BFR-ID, the device needs to query the entry corresponding to the BFR-ID.</a:t>
            </a:r>
            <a:endParaRPr lang="en-US" altLang="zh-CN" sz="12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171450" lvl="0" indent="-171450" defTabSz="914400" fontAlgn="ctr">
              <a:buFont typeface="Arial" panose="020B0604020202020204" pitchFamily="34" charset="0"/>
              <a:buChar char="•"/>
              <a:defRPr/>
            </a:pPr>
            <a:r>
              <a:rPr lang="en-US" sz="1200" dirty="0" smtClean="0">
                <a:solidFill>
                  <a:srgbClr val="000000"/>
                </a:solidFill>
                <a:latin typeface="Huawei Sans" panose="020C0503030203020204" pitchFamily="34" charset="0"/>
              </a:rPr>
              <a:t>F-BM is short for Forwarding </a:t>
            </a:r>
            <a:r>
              <a:rPr lang="en-US" sz="1200" dirty="0" err="1" smtClean="0">
                <a:solidFill>
                  <a:srgbClr val="000000"/>
                </a:solidFill>
                <a:latin typeface="Huawei Sans" panose="020C0503030203020204" pitchFamily="34" charset="0"/>
              </a:rPr>
              <a:t>BitMask</a:t>
            </a:r>
            <a:r>
              <a:rPr lang="en-US" sz="1200" dirty="0" smtClean="0">
                <a:solidFill>
                  <a:srgbClr val="000000"/>
                </a:solidFill>
                <a:latin typeface="Huawei Sans" panose="020C0503030203020204" pitchFamily="34" charset="0"/>
              </a:rPr>
              <a:t>. It indicates the set of BIER domain edge nodes that are reachable through the next hop after packets are replicated and sent to the next hop.</a:t>
            </a:r>
            <a:endParaRPr lang="en-US" altLang="zh-CN" sz="12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171450" lvl="0" indent="-171450" defTabSz="914400" fontAlgn="ctr">
              <a:buFont typeface="Arial" panose="020B0604020202020204" pitchFamily="34" charset="0"/>
              <a:buChar char="•"/>
              <a:defRPr/>
            </a:pPr>
            <a:r>
              <a:rPr lang="en-US" sz="1200" dirty="0" smtClean="0">
                <a:solidFill>
                  <a:srgbClr val="000000"/>
                </a:solidFill>
                <a:latin typeface="Huawei Sans" panose="020C0503030203020204" pitchFamily="34" charset="0"/>
              </a:rPr>
              <a:t>NBR is short for neighbor. It indicates the next hop neighbor through which packets can reach a node of a specified BFR-ID.</a:t>
            </a:r>
            <a:endParaRPr lang="en-US" altLang="zh-CN" sz="12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五边形 52"/>
          <p:cNvSpPr/>
          <p:nvPr/>
        </p:nvSpPr>
        <p:spPr bwMode="gray">
          <a:xfrm>
            <a:off x="6223560" y="124239"/>
            <a:ext cx="72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SRv6</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燕尾形 53"/>
          <p:cNvSpPr/>
          <p:nvPr/>
        </p:nvSpPr>
        <p:spPr bwMode="gray">
          <a:xfrm>
            <a:off x="6853694" y="124239"/>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Network Slicing</a:t>
            </a:r>
          </a:p>
        </p:txBody>
      </p:sp>
      <p:sp>
        <p:nvSpPr>
          <p:cNvPr id="56" name="燕尾形 55"/>
          <p:cNvSpPr/>
          <p:nvPr/>
        </p:nvSpPr>
        <p:spPr bwMode="gray">
          <a:xfrm>
            <a:off x="8203828" y="124239"/>
            <a:ext cx="23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In-band Flow Measurement</a:t>
            </a:r>
          </a:p>
        </p:txBody>
      </p:sp>
      <p:sp>
        <p:nvSpPr>
          <p:cNvPr id="71" name="燕尾形 70"/>
          <p:cNvSpPr/>
          <p:nvPr/>
        </p:nvSpPr>
        <p:spPr bwMode="gray">
          <a:xfrm>
            <a:off x="10453962" y="124239"/>
            <a:ext cx="1296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New Multicast</a:t>
            </a:r>
          </a:p>
        </p:txBody>
      </p:sp>
    </p:spTree>
    <p:extLst>
      <p:ext uri="{BB962C8B-B14F-4D97-AF65-F5344CB8AC3E}">
        <p14:creationId xmlns:p14="http://schemas.microsoft.com/office/powerpoint/2010/main" val="192145617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BIERv6</a:t>
            </a:r>
            <a:endParaRPr lang="en-US" altLang="zh-CN" dirty="0"/>
          </a:p>
        </p:txBody>
      </p:sp>
      <p:sp>
        <p:nvSpPr>
          <p:cNvPr id="3" name="文本占位符 2"/>
          <p:cNvSpPr>
            <a:spLocks noGrp="1"/>
          </p:cNvSpPr>
          <p:nvPr>
            <p:ph type="body" sz="quarter" idx="10"/>
          </p:nvPr>
        </p:nvSpPr>
        <p:spPr bwMode="gray">
          <a:xfrm>
            <a:off x="455612" y="1052514"/>
            <a:ext cx="11293476" cy="2918373"/>
          </a:xfrm>
        </p:spPr>
        <p:txBody>
          <a:bodyPr/>
          <a:lstStyle/>
          <a:p>
            <a:r>
              <a:rPr lang="en-US" sz="1600" dirty="0" smtClean="0"/>
              <a:t>In terms of unicast forwarding, SRv6, which is based on the IPv6 data plane, has developed rapidly and surpassed SR-MPLS, which is based on the MPLS data plane. In terms of multicast, however, a solution was urgently needed to use the BIER architecture and encapsulation in order to implement MPLS-independent technologies and match the development trend of IPv6 networks. Against this background</a:t>
            </a:r>
            <a:r>
              <a:rPr lang="en-US" sz="1600" smtClean="0"/>
              <a:t>, BIERv6 </a:t>
            </a:r>
            <a:r>
              <a:rPr lang="en-US" sz="1600" dirty="0" smtClean="0"/>
              <a:t>was proposed in the industry.</a:t>
            </a:r>
            <a:endParaRPr lang="en-US" altLang="zh-CN" sz="1600" dirty="0" smtClean="0"/>
          </a:p>
          <a:p>
            <a:r>
              <a:rPr lang="en-US" sz="1600" dirty="0" smtClean="0"/>
              <a:t>BIERv6 inherits the core design concept of BIER. It uses the BitString to guide multicast packet replication and forwarding to specified receivers, eliminates the need for transit nodes to establish MDTs, thereby implementing stateless forwarding.</a:t>
            </a:r>
            <a:endParaRPr lang="en-US" altLang="zh-CN" sz="1600" dirty="0" smtClean="0"/>
          </a:p>
        </p:txBody>
      </p:sp>
      <p:sp>
        <p:nvSpPr>
          <p:cNvPr id="4" name="圆角矩形 3"/>
          <p:cNvSpPr/>
          <p:nvPr/>
        </p:nvSpPr>
        <p:spPr bwMode="gray">
          <a:xfrm>
            <a:off x="3793316" y="3956205"/>
            <a:ext cx="1440000" cy="252000"/>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400" dirty="0" smtClean="0">
                <a:solidFill>
                  <a:schemeClr val="tx1"/>
                </a:solidFill>
                <a:latin typeface="Huawei Sans" panose="020C0503030203020204" pitchFamily="34" charset="0"/>
              </a:rPr>
              <a:t>Ethernet</a:t>
            </a:r>
            <a:endParaRPr lang="en-US" altLang="zh-CN" sz="1400" dirty="0">
              <a:solidFill>
                <a:schemeClr val="tx1"/>
              </a:solidFill>
              <a:latin typeface="Huawei Sans" panose="020C0503030203020204" pitchFamily="34" charset="0"/>
            </a:endParaRPr>
          </a:p>
        </p:txBody>
      </p:sp>
      <p:sp>
        <p:nvSpPr>
          <p:cNvPr id="62" name="圆角矩形 61"/>
          <p:cNvSpPr/>
          <p:nvPr/>
        </p:nvSpPr>
        <p:spPr bwMode="gray">
          <a:xfrm>
            <a:off x="3793316" y="4252833"/>
            <a:ext cx="1440000" cy="252000"/>
          </a:xfrm>
          <a:prstGeom prst="round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400" dirty="0" smtClean="0">
                <a:solidFill>
                  <a:schemeClr val="tx1"/>
                </a:solidFill>
                <a:latin typeface="Huawei Sans" panose="020C0503030203020204" pitchFamily="34" charset="0"/>
              </a:rPr>
              <a:t>MPLS Label</a:t>
            </a:r>
            <a:endParaRPr lang="en-US" altLang="zh-CN" sz="1400" dirty="0">
              <a:solidFill>
                <a:schemeClr val="tx1"/>
              </a:solidFill>
              <a:latin typeface="Huawei Sans" panose="020C0503030203020204" pitchFamily="34" charset="0"/>
            </a:endParaRPr>
          </a:p>
        </p:txBody>
      </p:sp>
      <p:sp>
        <p:nvSpPr>
          <p:cNvPr id="63" name="圆角矩形 62"/>
          <p:cNvSpPr/>
          <p:nvPr/>
        </p:nvSpPr>
        <p:spPr bwMode="gray">
          <a:xfrm>
            <a:off x="3793316" y="4549461"/>
            <a:ext cx="1440000" cy="252000"/>
          </a:xfrm>
          <a:prstGeom prst="round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400" dirty="0" smtClean="0">
                <a:solidFill>
                  <a:schemeClr val="tx1"/>
                </a:solidFill>
                <a:latin typeface="Huawei Sans" panose="020C0503030203020204" pitchFamily="34" charset="0"/>
              </a:rPr>
              <a:t>BIER</a:t>
            </a:r>
            <a:endParaRPr lang="en-US" altLang="zh-CN" sz="1400" dirty="0">
              <a:solidFill>
                <a:schemeClr val="tx1"/>
              </a:solidFill>
              <a:latin typeface="Huawei Sans" panose="020C0503030203020204" pitchFamily="34" charset="0"/>
            </a:endParaRPr>
          </a:p>
        </p:txBody>
      </p:sp>
      <p:sp>
        <p:nvSpPr>
          <p:cNvPr id="64" name="圆角矩形 63"/>
          <p:cNvSpPr/>
          <p:nvPr/>
        </p:nvSpPr>
        <p:spPr bwMode="gray">
          <a:xfrm>
            <a:off x="3793316" y="4846089"/>
            <a:ext cx="1440000" cy="252000"/>
          </a:xfrm>
          <a:prstGeom prst="round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400" dirty="0" smtClean="0">
                <a:solidFill>
                  <a:schemeClr val="tx1"/>
                </a:solidFill>
                <a:latin typeface="Huawei Sans" panose="020C0503030203020204" pitchFamily="34" charset="0"/>
              </a:rPr>
              <a:t>VPN Label</a:t>
            </a:r>
            <a:endParaRPr lang="en-US" altLang="zh-CN" sz="1400" dirty="0">
              <a:solidFill>
                <a:schemeClr val="tx1"/>
              </a:solidFill>
              <a:latin typeface="Huawei Sans" panose="020C0503030203020204" pitchFamily="34" charset="0"/>
            </a:endParaRPr>
          </a:p>
        </p:txBody>
      </p:sp>
      <p:sp>
        <p:nvSpPr>
          <p:cNvPr id="65" name="圆角矩形 64"/>
          <p:cNvSpPr/>
          <p:nvPr/>
        </p:nvSpPr>
        <p:spPr bwMode="gray">
          <a:xfrm>
            <a:off x="3793316" y="5142717"/>
            <a:ext cx="1440000" cy="252000"/>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400" dirty="0" smtClean="0">
                <a:solidFill>
                  <a:schemeClr val="tx1"/>
                </a:solidFill>
                <a:latin typeface="Huawei Sans" panose="020C0503030203020204" pitchFamily="34" charset="0"/>
              </a:rPr>
              <a:t>Payload</a:t>
            </a:r>
            <a:endParaRPr lang="en-US" altLang="zh-CN" sz="1400" dirty="0">
              <a:solidFill>
                <a:schemeClr val="tx1"/>
              </a:solidFill>
              <a:latin typeface="Huawei Sans" panose="020C0503030203020204" pitchFamily="34" charset="0"/>
            </a:endParaRPr>
          </a:p>
        </p:txBody>
      </p:sp>
      <p:sp>
        <p:nvSpPr>
          <p:cNvPr id="66" name="圆角矩形 65"/>
          <p:cNvSpPr/>
          <p:nvPr/>
        </p:nvSpPr>
        <p:spPr bwMode="gray">
          <a:xfrm>
            <a:off x="6768881" y="3956205"/>
            <a:ext cx="1440000" cy="252000"/>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400" dirty="0" smtClean="0">
                <a:solidFill>
                  <a:schemeClr val="tx1"/>
                </a:solidFill>
                <a:latin typeface="Huawei Sans" panose="020C0503030203020204" pitchFamily="34" charset="0"/>
              </a:rPr>
              <a:t>Ethernet</a:t>
            </a:r>
            <a:endParaRPr lang="en-US" altLang="zh-CN" sz="1400" dirty="0">
              <a:solidFill>
                <a:schemeClr val="tx1"/>
              </a:solidFill>
              <a:latin typeface="Huawei Sans" panose="020C0503030203020204" pitchFamily="34" charset="0"/>
            </a:endParaRPr>
          </a:p>
        </p:txBody>
      </p:sp>
      <p:sp>
        <p:nvSpPr>
          <p:cNvPr id="67" name="圆角矩形 66"/>
          <p:cNvSpPr/>
          <p:nvPr/>
        </p:nvSpPr>
        <p:spPr bwMode="gray">
          <a:xfrm>
            <a:off x="6768881" y="4252833"/>
            <a:ext cx="1440000" cy="443052"/>
          </a:xfrm>
          <a:prstGeom prst="round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400" dirty="0" smtClean="0">
                <a:solidFill>
                  <a:schemeClr val="tx1"/>
                </a:solidFill>
                <a:latin typeface="Huawei Sans" panose="020C0503030203020204" pitchFamily="34" charset="0"/>
              </a:rPr>
              <a:t>IPv6 Header</a:t>
            </a:r>
          </a:p>
          <a:p>
            <a:pPr algn="ctr" fontAlgn="ctr"/>
            <a:r>
              <a:rPr lang="en-US" sz="1400" dirty="0" smtClean="0">
                <a:solidFill>
                  <a:schemeClr val="tx1"/>
                </a:solidFill>
                <a:latin typeface="Huawei Sans" panose="020C0503030203020204" pitchFamily="34" charset="0"/>
              </a:rPr>
              <a:t>(VPN)</a:t>
            </a:r>
            <a:endParaRPr lang="en-US" altLang="zh-CN" sz="1400" dirty="0" smtClean="0">
              <a:solidFill>
                <a:schemeClr val="tx1"/>
              </a:solidFill>
              <a:latin typeface="Huawei Sans" panose="020C0503030203020204" pitchFamily="34" charset="0"/>
            </a:endParaRPr>
          </a:p>
        </p:txBody>
      </p:sp>
      <p:sp>
        <p:nvSpPr>
          <p:cNvPr id="69" name="圆角矩形 68"/>
          <p:cNvSpPr/>
          <p:nvPr/>
        </p:nvSpPr>
        <p:spPr bwMode="gray">
          <a:xfrm>
            <a:off x="6768881" y="4740513"/>
            <a:ext cx="1440000" cy="357576"/>
          </a:xfrm>
          <a:prstGeom prst="round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400" dirty="0" smtClean="0">
                <a:solidFill>
                  <a:schemeClr val="tx1"/>
                </a:solidFill>
                <a:latin typeface="Huawei Sans" panose="020C0503030203020204" pitchFamily="34" charset="0"/>
              </a:rPr>
              <a:t>BIER</a:t>
            </a:r>
            <a:endParaRPr lang="en-US" altLang="zh-CN" sz="1400" dirty="0">
              <a:solidFill>
                <a:schemeClr val="tx1"/>
              </a:solidFill>
              <a:latin typeface="Huawei Sans" panose="020C0503030203020204" pitchFamily="34" charset="0"/>
            </a:endParaRPr>
          </a:p>
        </p:txBody>
      </p:sp>
      <p:sp>
        <p:nvSpPr>
          <p:cNvPr id="70" name="圆角矩形 69"/>
          <p:cNvSpPr/>
          <p:nvPr/>
        </p:nvSpPr>
        <p:spPr bwMode="gray">
          <a:xfrm>
            <a:off x="6768881" y="5142717"/>
            <a:ext cx="1440000" cy="252000"/>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400" dirty="0" smtClean="0">
                <a:solidFill>
                  <a:schemeClr val="tx1"/>
                </a:solidFill>
                <a:latin typeface="Huawei Sans" panose="020C0503030203020204" pitchFamily="34" charset="0"/>
              </a:rPr>
              <a:t>Payload</a:t>
            </a:r>
            <a:endParaRPr lang="en-US" altLang="zh-CN" sz="1400" dirty="0">
              <a:solidFill>
                <a:schemeClr val="tx1"/>
              </a:solidFill>
              <a:latin typeface="Huawei Sans" panose="020C0503030203020204" pitchFamily="34" charset="0"/>
            </a:endParaRPr>
          </a:p>
        </p:txBody>
      </p:sp>
      <p:sp>
        <p:nvSpPr>
          <p:cNvPr id="71" name="文本框 7">
            <a:extLst>
              <a:ext uri="{FF2B5EF4-FFF2-40B4-BE49-F238E27FC236}">
                <a16:creationId xmlns:a16="http://schemas.microsoft.com/office/drawing/2014/main" xmlns="" id="{0C792D03-8442-4788-BBE0-5E9C7AA8341F}"/>
              </a:ext>
            </a:extLst>
          </p:cNvPr>
          <p:cNvSpPr txBox="1"/>
          <p:nvPr>
            <p:custDataLst>
              <p:tags r:id="rId1"/>
            </p:custDataLst>
          </p:nvPr>
        </p:nvSpPr>
        <p:spPr bwMode="gray">
          <a:xfrm>
            <a:off x="3553708" y="3642736"/>
            <a:ext cx="1919215" cy="307777"/>
          </a:xfrm>
          <a:prstGeom prst="rect">
            <a:avLst/>
          </a:prstGeom>
          <a:noFill/>
        </p:spPr>
        <p:txBody>
          <a:bodyPr wrap="square" rtlCol="0">
            <a:spAutoFit/>
          </a:bodyPr>
          <a:lstStyle/>
          <a:p>
            <a:pPr algn="ctr" defTabSz="914400" fontAlgn="ctr">
              <a:spcBef>
                <a:spcPct val="0"/>
              </a:spcBef>
              <a:spcAft>
                <a:spcPct val="0"/>
              </a:spcAft>
              <a:defRPr/>
            </a:pPr>
            <a:r>
              <a:rPr lang="en-US" sz="1400" b="1" dirty="0" smtClean="0">
                <a:solidFill>
                  <a:prstClr val="black"/>
                </a:solidFill>
                <a:latin typeface="Huawei Sans" panose="020C0503030203020204" pitchFamily="34" charset="0"/>
              </a:rPr>
              <a:t>BIER encapsulation</a:t>
            </a:r>
            <a:endParaRPr lang="en-US" altLang="zh-CN" sz="1400" b="1"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文本框 7">
            <a:extLst>
              <a:ext uri="{FF2B5EF4-FFF2-40B4-BE49-F238E27FC236}">
                <a16:creationId xmlns:a16="http://schemas.microsoft.com/office/drawing/2014/main" xmlns="" id="{0C792D03-8442-4788-BBE0-5E9C7AA8341F}"/>
              </a:ext>
            </a:extLst>
          </p:cNvPr>
          <p:cNvSpPr txBox="1"/>
          <p:nvPr>
            <p:custDataLst>
              <p:tags r:id="rId2"/>
            </p:custDataLst>
          </p:nvPr>
        </p:nvSpPr>
        <p:spPr bwMode="gray">
          <a:xfrm>
            <a:off x="6446177" y="3638413"/>
            <a:ext cx="2085408" cy="307777"/>
          </a:xfrm>
          <a:prstGeom prst="rect">
            <a:avLst/>
          </a:prstGeom>
          <a:noFill/>
        </p:spPr>
        <p:txBody>
          <a:bodyPr wrap="square" rtlCol="0">
            <a:spAutoFit/>
          </a:bodyPr>
          <a:lstStyle/>
          <a:p>
            <a:pPr algn="ctr" defTabSz="914400" fontAlgn="ctr">
              <a:spcBef>
                <a:spcPct val="0"/>
              </a:spcBef>
              <a:spcAft>
                <a:spcPct val="0"/>
              </a:spcAft>
              <a:defRPr/>
            </a:pPr>
            <a:r>
              <a:rPr lang="en-US" sz="1400" b="1" dirty="0" smtClean="0">
                <a:solidFill>
                  <a:prstClr val="black"/>
                </a:solidFill>
                <a:latin typeface="Huawei Sans" panose="020C0503030203020204" pitchFamily="34" charset="0"/>
              </a:rPr>
              <a:t>BIERv6 encapsulation</a:t>
            </a:r>
            <a:endParaRPr lang="en-US" altLang="zh-CN" sz="1400" b="1"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占位符 2"/>
          <p:cNvSpPr txBox="1">
            <a:spLocks/>
          </p:cNvSpPr>
          <p:nvPr/>
        </p:nvSpPr>
        <p:spPr bwMode="gray">
          <a:xfrm>
            <a:off x="455612" y="5439345"/>
            <a:ext cx="11293476" cy="760354"/>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600" dirty="0"/>
              <a:t>The main difference between BIERv6 and BIER is that BIERv6 is a multicast solution based on native IPv6 rather than MPLS labels.</a:t>
            </a:r>
          </a:p>
        </p:txBody>
      </p:sp>
      <p:sp>
        <p:nvSpPr>
          <p:cNvPr id="26" name="五边形 25"/>
          <p:cNvSpPr/>
          <p:nvPr/>
        </p:nvSpPr>
        <p:spPr bwMode="gray">
          <a:xfrm>
            <a:off x="6223560" y="124239"/>
            <a:ext cx="72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SRv6</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燕尾形 26"/>
          <p:cNvSpPr/>
          <p:nvPr/>
        </p:nvSpPr>
        <p:spPr bwMode="gray">
          <a:xfrm>
            <a:off x="6853694" y="124239"/>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Network Slicing</a:t>
            </a:r>
          </a:p>
        </p:txBody>
      </p:sp>
      <p:sp>
        <p:nvSpPr>
          <p:cNvPr id="28" name="燕尾形 27"/>
          <p:cNvSpPr/>
          <p:nvPr/>
        </p:nvSpPr>
        <p:spPr bwMode="gray">
          <a:xfrm>
            <a:off x="8203828" y="124239"/>
            <a:ext cx="23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In-band Flow Measurement</a:t>
            </a:r>
          </a:p>
        </p:txBody>
      </p:sp>
      <p:sp>
        <p:nvSpPr>
          <p:cNvPr id="29" name="燕尾形 28"/>
          <p:cNvSpPr/>
          <p:nvPr/>
        </p:nvSpPr>
        <p:spPr bwMode="gray">
          <a:xfrm>
            <a:off x="10453962" y="124239"/>
            <a:ext cx="1296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New Multicast</a:t>
            </a:r>
          </a:p>
        </p:txBody>
      </p:sp>
    </p:spTree>
    <p:extLst>
      <p:ext uri="{BB962C8B-B14F-4D97-AF65-F5344CB8AC3E}">
        <p14:creationId xmlns:p14="http://schemas.microsoft.com/office/powerpoint/2010/main" val="257961782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78991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BIERv6 Application in an IPTV Scenario</a:t>
            </a:r>
            <a:endParaRPr lang="en-US" altLang="zh-CN" dirty="0"/>
          </a:p>
        </p:txBody>
      </p:sp>
      <p:sp>
        <p:nvSpPr>
          <p:cNvPr id="3" name="文本占位符 2"/>
          <p:cNvSpPr>
            <a:spLocks noGrp="1"/>
          </p:cNvSpPr>
          <p:nvPr>
            <p:ph type="body" sz="quarter" idx="10"/>
          </p:nvPr>
        </p:nvSpPr>
        <p:spPr bwMode="gray">
          <a:xfrm>
            <a:off x="455612" y="1052514"/>
            <a:ext cx="11293476" cy="1497633"/>
          </a:xfrm>
        </p:spPr>
        <p:txBody>
          <a:bodyPr/>
          <a:lstStyle/>
          <a:p>
            <a:r>
              <a:rPr lang="en-US" sz="1600" smtClean="0"/>
              <a:t>IP video services include live TV (such as news, sports events, movies and TV series, and live webcasting), video on demand (VOD), and video surveillance. Video transmission service applications such as 4K IPTV, 8K VR, smart city, smart home, autonomous driving, telemedicine, and safe city are expected to grow dramatically in the near future, especially in countries and regions with fast economic development. </a:t>
            </a:r>
            <a:endParaRPr lang="en-US" altLang="zh-CN" sz="1600" dirty="0" smtClean="0"/>
          </a:p>
        </p:txBody>
      </p:sp>
      <p:sp>
        <p:nvSpPr>
          <p:cNvPr id="21" name="圆角矩形 75"/>
          <p:cNvSpPr/>
          <p:nvPr/>
        </p:nvSpPr>
        <p:spPr bwMode="gray">
          <a:xfrm>
            <a:off x="6656419" y="2660920"/>
            <a:ext cx="4803744" cy="2801363"/>
          </a:xfrm>
          <a:prstGeom prst="roundRect">
            <a:avLst>
              <a:gd name="adj" fmla="val 2049"/>
            </a:avLst>
          </a:prstGeom>
          <a:noFill/>
          <a:ln w="9525" cap="flat" cmpd="sng" algn="ctr">
            <a:noFill/>
            <a:prstDash val="solid"/>
            <a:miter lim="800000"/>
          </a:ln>
          <a:effectLst/>
        </p:spPr>
        <p:txBody>
          <a:bodyPr wrap="square" lIns="72000" tIns="72000" rIns="72000" bIns="72000" rtlCol="0" anchor="t" anchorCtr="0"/>
          <a:lstStyle/>
          <a:p>
            <a:pPr marL="171450" lvl="0" indent="-171450" defTabSz="914400" fontAlgn="ctr">
              <a:lnSpc>
                <a:spcPct val="150000"/>
              </a:lnSpc>
              <a:buFont typeface="Arial" panose="020B0604020202020204" pitchFamily="34" charset="0"/>
              <a:buChar char="•"/>
              <a:defRPr/>
            </a:pPr>
            <a:r>
              <a:rPr lang="en-US" sz="1400" dirty="0" smtClean="0">
                <a:solidFill>
                  <a:srgbClr val="000000"/>
                </a:solidFill>
                <a:latin typeface="Huawei Sans" panose="020C0503030203020204" pitchFamily="34" charset="0"/>
              </a:rPr>
              <a:t>In the figure, MVPN over BIERv6 is deployed on the public network to carry IPTV traffic. BIERv6 multicast technology greatly reduces the network load and improves user experience (for example, it ensures fast VOD, clear images, and smooth playback).</a:t>
            </a:r>
            <a:endParaRPr lang="en-US" altLang="zh-CN" sz="14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171450" lvl="0" indent="-171450" defTabSz="914400" fontAlgn="ctr">
              <a:lnSpc>
                <a:spcPct val="150000"/>
              </a:lnSpc>
              <a:buFont typeface="Arial" panose="020B0604020202020204" pitchFamily="34" charset="0"/>
              <a:buChar char="•"/>
              <a:defRPr/>
            </a:pPr>
            <a:r>
              <a:rPr lang="en-US" sz="1400" dirty="0" smtClean="0">
                <a:solidFill>
                  <a:srgbClr val="000000"/>
                </a:solidFill>
                <a:latin typeface="Huawei Sans" panose="020C0503030203020204" pitchFamily="34" charset="0"/>
              </a:rPr>
              <a:t>In addition, this solution features simple deployment, O&amp;M, and capacity expansion and is suitable for large-scale deployment.</a:t>
            </a:r>
            <a:endParaRPr lang="en-US" altLang="zh-CN" sz="14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1" name="组合 60"/>
          <p:cNvGrpSpPr/>
          <p:nvPr/>
        </p:nvGrpSpPr>
        <p:grpSpPr bwMode="gray">
          <a:xfrm>
            <a:off x="581846" y="2793313"/>
            <a:ext cx="5736233" cy="2325318"/>
            <a:chOff x="313123" y="2542359"/>
            <a:chExt cx="5736233" cy="2325318"/>
          </a:xfrm>
        </p:grpSpPr>
        <p:grpSp>
          <p:nvGrpSpPr>
            <p:cNvPr id="107" name="组合 35"/>
            <p:cNvGrpSpPr/>
            <p:nvPr/>
          </p:nvGrpSpPr>
          <p:grpSpPr bwMode="gray">
            <a:xfrm>
              <a:off x="3304780" y="3073952"/>
              <a:ext cx="1505726" cy="989643"/>
              <a:chOff x="3269076" y="1243404"/>
              <a:chExt cx="5089236" cy="1556097"/>
            </a:xfrm>
            <a:solidFill>
              <a:schemeClr val="bg1">
                <a:lumMod val="85000"/>
              </a:schemeClr>
            </a:solidFill>
          </p:grpSpPr>
          <p:sp>
            <p:nvSpPr>
              <p:cNvPr id="108" name="矩形 36"/>
              <p:cNvSpPr/>
              <p:nvPr/>
            </p:nvSpPr>
            <p:spPr bwMode="gray">
              <a:xfrm>
                <a:off x="3495525" y="2457907"/>
                <a:ext cx="4482670" cy="3415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Oval 62"/>
              <p:cNvSpPr/>
              <p:nvPr/>
            </p:nvSpPr>
            <p:spPr bwMode="gray">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Oval 63"/>
              <p:cNvSpPr/>
              <p:nvPr/>
            </p:nvSpPr>
            <p:spPr bwMode="gray">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Oval 64"/>
              <p:cNvSpPr/>
              <p:nvPr/>
            </p:nvSpPr>
            <p:spPr bwMode="gray">
              <a:xfrm>
                <a:off x="4510415" y="1914830"/>
                <a:ext cx="876569" cy="884671"/>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Oval 65"/>
              <p:cNvSpPr/>
              <p:nvPr/>
            </p:nvSpPr>
            <p:spPr bwMode="gray">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Oval 64"/>
              <p:cNvSpPr/>
              <p:nvPr/>
            </p:nvSpPr>
            <p:spPr bwMode="gray">
              <a:xfrm>
                <a:off x="3924620" y="1477548"/>
                <a:ext cx="998405" cy="1007641"/>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Oval 64"/>
              <p:cNvSpPr/>
              <p:nvPr/>
            </p:nvSpPr>
            <p:spPr bwMode="gray">
              <a:xfrm>
                <a:off x="4628901" y="1271006"/>
                <a:ext cx="876569" cy="884671"/>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Oval 64"/>
              <p:cNvSpPr/>
              <p:nvPr/>
            </p:nvSpPr>
            <p:spPr bwMode="gray">
              <a:xfrm>
                <a:off x="5078285" y="1682680"/>
                <a:ext cx="876569" cy="884671"/>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Oval 64"/>
              <p:cNvSpPr/>
              <p:nvPr/>
            </p:nvSpPr>
            <p:spPr bwMode="gray">
              <a:xfrm>
                <a:off x="5646154" y="1842460"/>
                <a:ext cx="876569" cy="884671"/>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Oval 64"/>
              <p:cNvSpPr/>
              <p:nvPr/>
            </p:nvSpPr>
            <p:spPr bwMode="gray">
              <a:xfrm>
                <a:off x="5250299" y="1243404"/>
                <a:ext cx="876569" cy="884671"/>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Oval 64"/>
              <p:cNvSpPr/>
              <p:nvPr/>
            </p:nvSpPr>
            <p:spPr bwMode="gray">
              <a:xfrm>
                <a:off x="5740124" y="1458139"/>
                <a:ext cx="1038343" cy="10479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Oval 64"/>
              <p:cNvSpPr/>
              <p:nvPr/>
            </p:nvSpPr>
            <p:spPr bwMode="gray">
              <a:xfrm>
                <a:off x="6164030" y="1339946"/>
                <a:ext cx="1310733" cy="132285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Oval 64"/>
              <p:cNvSpPr/>
              <p:nvPr/>
            </p:nvSpPr>
            <p:spPr bwMode="gray">
              <a:xfrm>
                <a:off x="7017506" y="1697962"/>
                <a:ext cx="961839" cy="97072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Oval 62"/>
              <p:cNvSpPr/>
              <p:nvPr/>
            </p:nvSpPr>
            <p:spPr bwMode="gray">
              <a:xfrm>
                <a:off x="7596580" y="210061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2" name="组合 35"/>
            <p:cNvGrpSpPr/>
            <p:nvPr/>
          </p:nvGrpSpPr>
          <p:grpSpPr bwMode="gray">
            <a:xfrm>
              <a:off x="1065782" y="3073952"/>
              <a:ext cx="2253841" cy="989643"/>
              <a:chOff x="3269076" y="1243404"/>
              <a:chExt cx="5089236" cy="1556097"/>
            </a:xfrm>
            <a:solidFill>
              <a:schemeClr val="bg1">
                <a:lumMod val="85000"/>
              </a:schemeClr>
            </a:solidFill>
          </p:grpSpPr>
          <p:sp>
            <p:nvSpPr>
              <p:cNvPr id="93" name="矩形 36"/>
              <p:cNvSpPr/>
              <p:nvPr/>
            </p:nvSpPr>
            <p:spPr bwMode="gray">
              <a:xfrm>
                <a:off x="3495525" y="2457907"/>
                <a:ext cx="4482670" cy="3415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Oval 62"/>
              <p:cNvSpPr/>
              <p:nvPr/>
            </p:nvSpPr>
            <p:spPr bwMode="gray">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Oval 63"/>
              <p:cNvSpPr/>
              <p:nvPr/>
            </p:nvSpPr>
            <p:spPr bwMode="gray">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Oval 64"/>
              <p:cNvSpPr/>
              <p:nvPr/>
            </p:nvSpPr>
            <p:spPr bwMode="gray">
              <a:xfrm>
                <a:off x="4510415" y="1914830"/>
                <a:ext cx="876569" cy="884671"/>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Oval 65"/>
              <p:cNvSpPr/>
              <p:nvPr/>
            </p:nvSpPr>
            <p:spPr bwMode="gray">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Oval 64"/>
              <p:cNvSpPr/>
              <p:nvPr/>
            </p:nvSpPr>
            <p:spPr bwMode="gray">
              <a:xfrm>
                <a:off x="3924620" y="1477548"/>
                <a:ext cx="998405" cy="1007641"/>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Oval 64"/>
              <p:cNvSpPr/>
              <p:nvPr/>
            </p:nvSpPr>
            <p:spPr bwMode="gray">
              <a:xfrm>
                <a:off x="4628901" y="1271006"/>
                <a:ext cx="876569" cy="884671"/>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Oval 64"/>
              <p:cNvSpPr/>
              <p:nvPr/>
            </p:nvSpPr>
            <p:spPr bwMode="gray">
              <a:xfrm>
                <a:off x="5078285" y="1682680"/>
                <a:ext cx="876569" cy="884671"/>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Oval 64"/>
              <p:cNvSpPr/>
              <p:nvPr/>
            </p:nvSpPr>
            <p:spPr bwMode="gray">
              <a:xfrm>
                <a:off x="5646154" y="1842460"/>
                <a:ext cx="876569" cy="884671"/>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Oval 64"/>
              <p:cNvSpPr/>
              <p:nvPr/>
            </p:nvSpPr>
            <p:spPr bwMode="gray">
              <a:xfrm>
                <a:off x="5250299" y="1243404"/>
                <a:ext cx="876569" cy="884671"/>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Oval 64"/>
              <p:cNvSpPr/>
              <p:nvPr/>
            </p:nvSpPr>
            <p:spPr bwMode="gray">
              <a:xfrm>
                <a:off x="5740124" y="1458139"/>
                <a:ext cx="1038343" cy="10479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Oval 64"/>
              <p:cNvSpPr/>
              <p:nvPr/>
            </p:nvSpPr>
            <p:spPr bwMode="gray">
              <a:xfrm>
                <a:off x="6164030" y="1339946"/>
                <a:ext cx="1310733" cy="132285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Oval 64"/>
              <p:cNvSpPr/>
              <p:nvPr/>
            </p:nvSpPr>
            <p:spPr bwMode="gray">
              <a:xfrm>
                <a:off x="7017506" y="1697962"/>
                <a:ext cx="961839" cy="97072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Oval 62"/>
              <p:cNvSpPr/>
              <p:nvPr/>
            </p:nvSpPr>
            <p:spPr bwMode="gray">
              <a:xfrm>
                <a:off x="7596580" y="210061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68" name="直接连接符 9">
              <a:extLst>
                <a:ext uri="{FF2B5EF4-FFF2-40B4-BE49-F238E27FC236}">
                  <a16:creationId xmlns:a16="http://schemas.microsoft.com/office/drawing/2014/main" xmlns="" id="{1CCB6EA3-F9E8-49C4-ACEB-B2058B897A3E}"/>
                </a:ext>
              </a:extLst>
            </p:cNvPr>
            <p:cNvCxnSpPr>
              <a:cxnSpLocks/>
              <a:stCxn id="27" idx="3"/>
              <a:endCxn id="52" idx="1"/>
            </p:cNvCxnSpPr>
            <p:nvPr>
              <p:custDataLst>
                <p:tags r:id="rId2"/>
              </p:custDataLst>
            </p:nvPr>
          </p:nvCxnSpPr>
          <p:spPr bwMode="gray">
            <a:xfrm>
              <a:off x="1530404" y="4241934"/>
              <a:ext cx="2506319" cy="0"/>
            </a:xfrm>
            <a:prstGeom prst="line">
              <a:avLst/>
            </a:prstGeom>
            <a:noFill/>
            <a:ln w="12700" cap="flat" cmpd="sng" algn="ctr">
              <a:solidFill>
                <a:sysClr val="windowText" lastClr="000000"/>
              </a:solidFill>
              <a:prstDash val="solid"/>
              <a:round/>
              <a:headEnd type="none" w="med" len="med"/>
              <a:tailEnd type="none" w="med" len="med"/>
            </a:ln>
          </p:spPr>
        </p:cxnSp>
        <p:cxnSp>
          <p:nvCxnSpPr>
            <p:cNvPr id="59" name="直接连接符 9">
              <a:extLst>
                <a:ext uri="{FF2B5EF4-FFF2-40B4-BE49-F238E27FC236}">
                  <a16:creationId xmlns:a16="http://schemas.microsoft.com/office/drawing/2014/main" xmlns="" id="{1CCB6EA3-F9E8-49C4-ACEB-B2058B897A3E}"/>
                </a:ext>
              </a:extLst>
            </p:cNvPr>
            <p:cNvCxnSpPr>
              <a:cxnSpLocks/>
              <a:stCxn id="23" idx="3"/>
              <a:endCxn id="51" idx="1"/>
            </p:cNvCxnSpPr>
            <p:nvPr>
              <p:custDataLst>
                <p:tags r:id="rId3"/>
              </p:custDataLst>
            </p:nvPr>
          </p:nvCxnSpPr>
          <p:spPr bwMode="gray">
            <a:xfrm>
              <a:off x="1530404" y="3135945"/>
              <a:ext cx="2506319" cy="0"/>
            </a:xfrm>
            <a:prstGeom prst="line">
              <a:avLst/>
            </a:prstGeom>
            <a:noFill/>
            <a:ln w="12700" cap="flat" cmpd="sng" algn="ctr">
              <a:solidFill>
                <a:sysClr val="windowText" lastClr="000000"/>
              </a:solidFill>
              <a:prstDash val="solid"/>
              <a:round/>
              <a:headEnd type="none" w="med" len="med"/>
              <a:tailEnd type="none" w="med" len="med"/>
            </a:ln>
          </p:spPr>
        </p:cxnSp>
        <p:pic>
          <p:nvPicPr>
            <p:cNvPr id="23" name="图片 22">
              <a:extLst>
                <a:ext uri="{FF2B5EF4-FFF2-40B4-BE49-F238E27FC236}">
                  <a16:creationId xmlns:a16="http://schemas.microsoft.com/office/drawing/2014/main" xmlns="" id="{AED59490-CFAB-46D8-95B7-7FF84D43C317}"/>
                </a:ext>
              </a:extLst>
            </p:cNvPr>
            <p:cNvPicPr>
              <a:picLocks/>
            </p:cNvPicPr>
            <p:nvPr/>
          </p:nvPicPr>
          <p:blipFill>
            <a:blip r:embed="rId25" cstate="print">
              <a:extLst>
                <a:ext uri="{28A0092B-C50C-407E-A947-70E740481C1C}">
                  <a14:useLocalDpi xmlns:a14="http://schemas.microsoft.com/office/drawing/2010/main" val="0"/>
                </a:ext>
              </a:extLst>
            </a:blip>
            <a:stretch>
              <a:fillRect/>
            </a:stretch>
          </p:blipFill>
          <p:spPr bwMode="gray">
            <a:xfrm>
              <a:off x="1108945" y="2959260"/>
              <a:ext cx="421459" cy="353369"/>
            </a:xfrm>
            <a:prstGeom prst="rect">
              <a:avLst/>
            </a:prstGeom>
          </p:spPr>
        </p:pic>
        <p:pic>
          <p:nvPicPr>
            <p:cNvPr id="24" name="图片 23">
              <a:extLst>
                <a:ext uri="{FF2B5EF4-FFF2-40B4-BE49-F238E27FC236}">
                  <a16:creationId xmlns:a16="http://schemas.microsoft.com/office/drawing/2014/main" xmlns="" id="{AED59490-CFAB-46D8-95B7-7FF84D43C317}"/>
                </a:ext>
              </a:extLst>
            </p:cNvPr>
            <p:cNvPicPr>
              <a:picLocks/>
            </p:cNvPicPr>
            <p:nvPr/>
          </p:nvPicPr>
          <p:blipFill>
            <a:blip r:embed="rId25" cstate="print">
              <a:extLst>
                <a:ext uri="{28A0092B-C50C-407E-A947-70E740481C1C}">
                  <a14:useLocalDpi xmlns:a14="http://schemas.microsoft.com/office/drawing/2010/main" val="0"/>
                </a:ext>
              </a:extLst>
            </a:blip>
            <a:stretch>
              <a:fillRect/>
            </a:stretch>
          </p:blipFill>
          <p:spPr bwMode="gray">
            <a:xfrm>
              <a:off x="1840890" y="2959260"/>
              <a:ext cx="421459" cy="353369"/>
            </a:xfrm>
            <a:prstGeom prst="rect">
              <a:avLst/>
            </a:prstGeom>
          </p:spPr>
        </p:pic>
        <p:pic>
          <p:nvPicPr>
            <p:cNvPr id="25" name="图片 24">
              <a:extLst>
                <a:ext uri="{FF2B5EF4-FFF2-40B4-BE49-F238E27FC236}">
                  <a16:creationId xmlns:a16="http://schemas.microsoft.com/office/drawing/2014/main" xmlns="" id="{AED59490-CFAB-46D8-95B7-7FF84D43C317}"/>
                </a:ext>
              </a:extLst>
            </p:cNvPr>
            <p:cNvPicPr>
              <a:picLocks/>
            </p:cNvPicPr>
            <p:nvPr/>
          </p:nvPicPr>
          <p:blipFill>
            <a:blip r:embed="rId25" cstate="print">
              <a:extLst>
                <a:ext uri="{28A0092B-C50C-407E-A947-70E740481C1C}">
                  <a14:useLocalDpi xmlns:a14="http://schemas.microsoft.com/office/drawing/2010/main" val="0"/>
                </a:ext>
              </a:extLst>
            </a:blip>
            <a:stretch>
              <a:fillRect/>
            </a:stretch>
          </p:blipFill>
          <p:spPr bwMode="gray">
            <a:xfrm>
              <a:off x="2572835" y="2959260"/>
              <a:ext cx="421459" cy="353369"/>
            </a:xfrm>
            <a:prstGeom prst="rect">
              <a:avLst/>
            </a:prstGeom>
          </p:spPr>
        </p:pic>
        <p:pic>
          <p:nvPicPr>
            <p:cNvPr id="26" name="图片 25">
              <a:extLst>
                <a:ext uri="{FF2B5EF4-FFF2-40B4-BE49-F238E27FC236}">
                  <a16:creationId xmlns:a16="http://schemas.microsoft.com/office/drawing/2014/main" xmlns="" id="{AED59490-CFAB-46D8-95B7-7FF84D43C317}"/>
                </a:ext>
              </a:extLst>
            </p:cNvPr>
            <p:cNvPicPr>
              <a:picLocks/>
            </p:cNvPicPr>
            <p:nvPr/>
          </p:nvPicPr>
          <p:blipFill>
            <a:blip r:embed="rId25" cstate="print">
              <a:extLst>
                <a:ext uri="{28A0092B-C50C-407E-A947-70E740481C1C}">
                  <a14:useLocalDpi xmlns:a14="http://schemas.microsoft.com/office/drawing/2010/main" val="0"/>
                </a:ext>
              </a:extLst>
            </a:blip>
            <a:stretch>
              <a:fillRect/>
            </a:stretch>
          </p:blipFill>
          <p:spPr bwMode="gray">
            <a:xfrm>
              <a:off x="3304779" y="2959260"/>
              <a:ext cx="421459" cy="353369"/>
            </a:xfrm>
            <a:prstGeom prst="rect">
              <a:avLst/>
            </a:prstGeom>
          </p:spPr>
        </p:pic>
        <p:pic>
          <p:nvPicPr>
            <p:cNvPr id="27" name="图片 26">
              <a:extLst>
                <a:ext uri="{FF2B5EF4-FFF2-40B4-BE49-F238E27FC236}">
                  <a16:creationId xmlns:a16="http://schemas.microsoft.com/office/drawing/2014/main" xmlns="" id="{AED59490-CFAB-46D8-95B7-7FF84D43C317}"/>
                </a:ext>
              </a:extLst>
            </p:cNvPr>
            <p:cNvPicPr>
              <a:picLocks/>
            </p:cNvPicPr>
            <p:nvPr/>
          </p:nvPicPr>
          <p:blipFill>
            <a:blip r:embed="rId25" cstate="print">
              <a:extLst>
                <a:ext uri="{28A0092B-C50C-407E-A947-70E740481C1C}">
                  <a14:useLocalDpi xmlns:a14="http://schemas.microsoft.com/office/drawing/2010/main" val="0"/>
                </a:ext>
              </a:extLst>
            </a:blip>
            <a:stretch>
              <a:fillRect/>
            </a:stretch>
          </p:blipFill>
          <p:spPr bwMode="gray">
            <a:xfrm>
              <a:off x="1108945" y="4065249"/>
              <a:ext cx="421459" cy="353369"/>
            </a:xfrm>
            <a:prstGeom prst="rect">
              <a:avLst/>
            </a:prstGeom>
          </p:spPr>
        </p:pic>
        <p:pic>
          <p:nvPicPr>
            <p:cNvPr id="28" name="图片 27">
              <a:extLst>
                <a:ext uri="{FF2B5EF4-FFF2-40B4-BE49-F238E27FC236}">
                  <a16:creationId xmlns:a16="http://schemas.microsoft.com/office/drawing/2014/main" xmlns="" id="{AED59490-CFAB-46D8-95B7-7FF84D43C317}"/>
                </a:ext>
              </a:extLst>
            </p:cNvPr>
            <p:cNvPicPr>
              <a:picLocks/>
            </p:cNvPicPr>
            <p:nvPr/>
          </p:nvPicPr>
          <p:blipFill>
            <a:blip r:embed="rId25" cstate="print">
              <a:extLst>
                <a:ext uri="{28A0092B-C50C-407E-A947-70E740481C1C}">
                  <a14:useLocalDpi xmlns:a14="http://schemas.microsoft.com/office/drawing/2010/main" val="0"/>
                </a:ext>
              </a:extLst>
            </a:blip>
            <a:stretch>
              <a:fillRect/>
            </a:stretch>
          </p:blipFill>
          <p:spPr bwMode="gray">
            <a:xfrm>
              <a:off x="1840890" y="4065249"/>
              <a:ext cx="421459" cy="353369"/>
            </a:xfrm>
            <a:prstGeom prst="rect">
              <a:avLst/>
            </a:prstGeom>
          </p:spPr>
        </p:pic>
        <p:pic>
          <p:nvPicPr>
            <p:cNvPr id="29" name="图片 28">
              <a:extLst>
                <a:ext uri="{FF2B5EF4-FFF2-40B4-BE49-F238E27FC236}">
                  <a16:creationId xmlns:a16="http://schemas.microsoft.com/office/drawing/2014/main" xmlns="" id="{AED59490-CFAB-46D8-95B7-7FF84D43C317}"/>
                </a:ext>
              </a:extLst>
            </p:cNvPr>
            <p:cNvPicPr>
              <a:picLocks/>
            </p:cNvPicPr>
            <p:nvPr/>
          </p:nvPicPr>
          <p:blipFill>
            <a:blip r:embed="rId25" cstate="print">
              <a:extLst>
                <a:ext uri="{28A0092B-C50C-407E-A947-70E740481C1C}">
                  <a14:useLocalDpi xmlns:a14="http://schemas.microsoft.com/office/drawing/2010/main" val="0"/>
                </a:ext>
              </a:extLst>
            </a:blip>
            <a:stretch>
              <a:fillRect/>
            </a:stretch>
          </p:blipFill>
          <p:spPr bwMode="gray">
            <a:xfrm>
              <a:off x="2572835" y="4065249"/>
              <a:ext cx="421459" cy="353369"/>
            </a:xfrm>
            <a:prstGeom prst="rect">
              <a:avLst/>
            </a:prstGeom>
          </p:spPr>
        </p:pic>
        <p:pic>
          <p:nvPicPr>
            <p:cNvPr id="30" name="图片 29">
              <a:extLst>
                <a:ext uri="{FF2B5EF4-FFF2-40B4-BE49-F238E27FC236}">
                  <a16:creationId xmlns:a16="http://schemas.microsoft.com/office/drawing/2014/main" xmlns="" id="{AED59490-CFAB-46D8-95B7-7FF84D43C317}"/>
                </a:ext>
              </a:extLst>
            </p:cNvPr>
            <p:cNvPicPr>
              <a:picLocks/>
            </p:cNvPicPr>
            <p:nvPr/>
          </p:nvPicPr>
          <p:blipFill>
            <a:blip r:embed="rId25" cstate="print">
              <a:extLst>
                <a:ext uri="{28A0092B-C50C-407E-A947-70E740481C1C}">
                  <a14:useLocalDpi xmlns:a14="http://schemas.microsoft.com/office/drawing/2010/main" val="0"/>
                </a:ext>
              </a:extLst>
            </a:blip>
            <a:stretch>
              <a:fillRect/>
            </a:stretch>
          </p:blipFill>
          <p:spPr bwMode="gray">
            <a:xfrm>
              <a:off x="3304779" y="4065249"/>
              <a:ext cx="421459" cy="353369"/>
            </a:xfrm>
            <a:prstGeom prst="rect">
              <a:avLst/>
            </a:prstGeom>
          </p:spPr>
        </p:pic>
        <p:grpSp>
          <p:nvGrpSpPr>
            <p:cNvPr id="33" name="组合 24822"/>
            <p:cNvGrpSpPr/>
            <p:nvPr/>
          </p:nvGrpSpPr>
          <p:grpSpPr bwMode="gray">
            <a:xfrm>
              <a:off x="4790775" y="2903959"/>
              <a:ext cx="444328" cy="503046"/>
              <a:chOff x="3698875" y="612776"/>
              <a:chExt cx="655638" cy="739775"/>
            </a:xfrm>
          </p:grpSpPr>
          <p:sp>
            <p:nvSpPr>
              <p:cNvPr id="34" name="Freeform 105"/>
              <p:cNvSpPr>
                <a:spLocks noEditPoints="1"/>
              </p:cNvSpPr>
              <p:nvPr/>
            </p:nvSpPr>
            <p:spPr bwMode="gray">
              <a:xfrm>
                <a:off x="3698875" y="612776"/>
                <a:ext cx="655638" cy="7397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0"/>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rect l="0" t="0" r="0" b="0"/>
                <a:pathLst>
                  <a:path w="1393" h="1572">
                    <a:moveTo>
                      <a:pt x="66" y="851"/>
                    </a:moveTo>
                    <a:lnTo>
                      <a:pt x="66" y="851"/>
                    </a:lnTo>
                    <a:lnTo>
                      <a:pt x="66" y="117"/>
                    </a:lnTo>
                    <a:cubicBezTo>
                      <a:pt x="66" y="89"/>
                      <a:pt x="93" y="67"/>
                      <a:pt x="127" y="67"/>
                    </a:cubicBezTo>
                    <a:lnTo>
                      <a:pt x="1266" y="67"/>
                    </a:lnTo>
                    <a:cubicBezTo>
                      <a:pt x="1299" y="67"/>
                      <a:pt x="1326" y="89"/>
                      <a:pt x="1326" y="117"/>
                    </a:cubicBezTo>
                    <a:lnTo>
                      <a:pt x="1326" y="851"/>
                    </a:lnTo>
                    <a:lnTo>
                      <a:pt x="66" y="851"/>
                    </a:lnTo>
                    <a:close/>
                    <a:moveTo>
                      <a:pt x="1266" y="0"/>
                    </a:moveTo>
                    <a:lnTo>
                      <a:pt x="1266" y="0"/>
                    </a:lnTo>
                    <a:lnTo>
                      <a:pt x="127" y="0"/>
                    </a:lnTo>
                    <a:cubicBezTo>
                      <a:pt x="57" y="0"/>
                      <a:pt x="0" y="53"/>
                      <a:pt x="0" y="117"/>
                    </a:cubicBezTo>
                    <a:lnTo>
                      <a:pt x="0" y="1419"/>
                    </a:lnTo>
                    <a:cubicBezTo>
                      <a:pt x="0" y="1483"/>
                      <a:pt x="57" y="1536"/>
                      <a:pt x="127" y="1536"/>
                    </a:cubicBezTo>
                    <a:lnTo>
                      <a:pt x="839" y="1536"/>
                    </a:lnTo>
                    <a:cubicBezTo>
                      <a:pt x="851" y="1557"/>
                      <a:pt x="874" y="1572"/>
                      <a:pt x="900" y="1572"/>
                    </a:cubicBezTo>
                    <a:cubicBezTo>
                      <a:pt x="938" y="1572"/>
                      <a:pt x="969" y="1540"/>
                      <a:pt x="969" y="1502"/>
                    </a:cubicBezTo>
                    <a:cubicBezTo>
                      <a:pt x="969" y="1464"/>
                      <a:pt x="938" y="1433"/>
                      <a:pt x="900" y="1433"/>
                    </a:cubicBezTo>
                    <a:cubicBezTo>
                      <a:pt x="874" y="1433"/>
                      <a:pt x="851" y="1448"/>
                      <a:pt x="839" y="1469"/>
                    </a:cubicBezTo>
                    <a:lnTo>
                      <a:pt x="127" y="1469"/>
                    </a:lnTo>
                    <a:cubicBezTo>
                      <a:pt x="93" y="1469"/>
                      <a:pt x="66" y="1446"/>
                      <a:pt x="66" y="1419"/>
                    </a:cubicBezTo>
                    <a:lnTo>
                      <a:pt x="66" y="918"/>
                    </a:lnTo>
                    <a:lnTo>
                      <a:pt x="1326" y="918"/>
                    </a:lnTo>
                    <a:lnTo>
                      <a:pt x="1326" y="1419"/>
                    </a:lnTo>
                    <a:cubicBezTo>
                      <a:pt x="1326" y="1446"/>
                      <a:pt x="1299" y="1469"/>
                      <a:pt x="1266" y="1469"/>
                    </a:cubicBezTo>
                    <a:lnTo>
                      <a:pt x="1174" y="1469"/>
                    </a:lnTo>
                    <a:cubicBezTo>
                      <a:pt x="1162" y="1448"/>
                      <a:pt x="1139" y="1433"/>
                      <a:pt x="1113" y="1433"/>
                    </a:cubicBezTo>
                    <a:cubicBezTo>
                      <a:pt x="1074" y="1433"/>
                      <a:pt x="1044" y="1464"/>
                      <a:pt x="1044" y="1502"/>
                    </a:cubicBezTo>
                    <a:cubicBezTo>
                      <a:pt x="1044" y="1540"/>
                      <a:pt x="1074" y="1572"/>
                      <a:pt x="1113" y="1572"/>
                    </a:cubicBezTo>
                    <a:cubicBezTo>
                      <a:pt x="1139" y="1572"/>
                      <a:pt x="1162" y="1557"/>
                      <a:pt x="1174" y="1536"/>
                    </a:cubicBezTo>
                    <a:lnTo>
                      <a:pt x="1266" y="1536"/>
                    </a:lnTo>
                    <a:cubicBezTo>
                      <a:pt x="1336" y="1536"/>
                      <a:pt x="1393" y="1483"/>
                      <a:pt x="1393" y="1419"/>
                    </a:cubicBezTo>
                    <a:lnTo>
                      <a:pt x="1393" y="117"/>
                    </a:lnTo>
                    <a:cubicBezTo>
                      <a:pt x="1393" y="53"/>
                      <a:pt x="1336" y="0"/>
                      <a:pt x="1266" y="0"/>
                    </a:cubicBezTo>
                    <a:close/>
                  </a:path>
                </a:pathLst>
              </a:custGeom>
              <a:solidFill>
                <a:srgbClr val="474747">
                  <a:alpha val="100000"/>
                </a:srgbClr>
              </a:solidFill>
              <a:ln w="0">
                <a:noFill/>
              </a:ln>
            </p:spPr>
            <p:txBody>
              <a:bodyPr wrap="square"/>
              <a:lstStyle/>
              <a:p>
                <a:pPr fontAlgn="ctr"/>
                <a:endParaRPr lang="en-US" altLang="zh-CN" sz="2140" dirty="0">
                  <a:latin typeface="Huawei Sans" panose="020C0503030203020204" pitchFamily="34" charset="0"/>
                </a:endParaRPr>
              </a:p>
            </p:txBody>
          </p:sp>
          <p:sp>
            <p:nvSpPr>
              <p:cNvPr id="35" name="Freeform 106"/>
              <p:cNvSpPr/>
              <p:nvPr/>
            </p:nvSpPr>
            <p:spPr bwMode="gray">
              <a:xfrm>
                <a:off x="3873500" y="1081088"/>
                <a:ext cx="82550" cy="1905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176" h="406">
                    <a:moveTo>
                      <a:pt x="119" y="110"/>
                    </a:moveTo>
                    <a:lnTo>
                      <a:pt x="119" y="110"/>
                    </a:lnTo>
                    <a:cubicBezTo>
                      <a:pt x="119" y="110"/>
                      <a:pt x="157" y="106"/>
                      <a:pt x="165" y="106"/>
                    </a:cubicBezTo>
                    <a:cubicBezTo>
                      <a:pt x="174" y="106"/>
                      <a:pt x="173" y="98"/>
                      <a:pt x="174" y="83"/>
                    </a:cubicBezTo>
                    <a:cubicBezTo>
                      <a:pt x="176" y="67"/>
                      <a:pt x="175" y="41"/>
                      <a:pt x="174" y="30"/>
                    </a:cubicBezTo>
                    <a:cubicBezTo>
                      <a:pt x="173" y="12"/>
                      <a:pt x="168" y="0"/>
                      <a:pt x="145" y="3"/>
                    </a:cubicBezTo>
                    <a:cubicBezTo>
                      <a:pt x="129" y="5"/>
                      <a:pt x="72" y="9"/>
                      <a:pt x="43" y="25"/>
                    </a:cubicBezTo>
                    <a:cubicBezTo>
                      <a:pt x="14" y="41"/>
                      <a:pt x="3" y="91"/>
                      <a:pt x="2" y="118"/>
                    </a:cubicBezTo>
                    <a:cubicBezTo>
                      <a:pt x="1" y="166"/>
                      <a:pt x="0" y="298"/>
                      <a:pt x="10" y="334"/>
                    </a:cubicBezTo>
                    <a:cubicBezTo>
                      <a:pt x="20" y="375"/>
                      <a:pt x="44" y="391"/>
                      <a:pt x="82" y="396"/>
                    </a:cubicBezTo>
                    <a:cubicBezTo>
                      <a:pt x="120" y="401"/>
                      <a:pt x="169" y="406"/>
                      <a:pt x="170" y="381"/>
                    </a:cubicBezTo>
                    <a:lnTo>
                      <a:pt x="166" y="327"/>
                    </a:lnTo>
                    <a:cubicBezTo>
                      <a:pt x="166" y="327"/>
                      <a:pt x="166" y="298"/>
                      <a:pt x="147" y="298"/>
                    </a:cubicBezTo>
                    <a:cubicBezTo>
                      <a:pt x="136" y="298"/>
                      <a:pt x="110" y="300"/>
                      <a:pt x="106" y="278"/>
                    </a:cubicBezTo>
                    <a:cubicBezTo>
                      <a:pt x="102" y="257"/>
                      <a:pt x="105" y="120"/>
                      <a:pt x="105" y="120"/>
                    </a:cubicBezTo>
                    <a:cubicBezTo>
                      <a:pt x="105" y="120"/>
                      <a:pt x="106" y="110"/>
                      <a:pt x="119" y="110"/>
                    </a:cubicBezTo>
                    <a:close/>
                  </a:path>
                </a:pathLst>
              </a:custGeom>
              <a:solidFill>
                <a:srgbClr val="474747">
                  <a:alpha val="100000"/>
                </a:srgbClr>
              </a:solidFill>
              <a:ln w="0">
                <a:noFill/>
              </a:ln>
            </p:spPr>
            <p:txBody>
              <a:bodyPr wrap="square"/>
              <a:lstStyle/>
              <a:p>
                <a:pPr fontAlgn="ctr"/>
                <a:endParaRPr lang="en-US" altLang="zh-CN" sz="2140" dirty="0">
                  <a:latin typeface="Huawei Sans" panose="020C0503030203020204" pitchFamily="34" charset="0"/>
                </a:endParaRPr>
              </a:p>
            </p:txBody>
          </p:sp>
          <p:sp>
            <p:nvSpPr>
              <p:cNvPr id="36" name="Freeform 107"/>
              <p:cNvSpPr>
                <a:spLocks noEditPoints="1"/>
              </p:cNvSpPr>
              <p:nvPr/>
            </p:nvSpPr>
            <p:spPr bwMode="gray">
              <a:xfrm>
                <a:off x="4006850" y="1082676"/>
                <a:ext cx="177800" cy="176213"/>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0"/>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rect l="0" t="0" r="0" b="0"/>
                <a:pathLst>
                  <a:path w="379" h="375">
                    <a:moveTo>
                      <a:pt x="326" y="216"/>
                    </a:moveTo>
                    <a:lnTo>
                      <a:pt x="326" y="216"/>
                    </a:lnTo>
                    <a:cubicBezTo>
                      <a:pt x="326" y="225"/>
                      <a:pt x="319" y="232"/>
                      <a:pt x="310" y="232"/>
                    </a:cubicBezTo>
                    <a:lnTo>
                      <a:pt x="69" y="232"/>
                    </a:lnTo>
                    <a:cubicBezTo>
                      <a:pt x="60" y="232"/>
                      <a:pt x="53" y="225"/>
                      <a:pt x="53" y="216"/>
                    </a:cubicBezTo>
                    <a:lnTo>
                      <a:pt x="53" y="69"/>
                    </a:lnTo>
                    <a:cubicBezTo>
                      <a:pt x="53" y="61"/>
                      <a:pt x="60" y="53"/>
                      <a:pt x="69" y="53"/>
                    </a:cubicBezTo>
                    <a:lnTo>
                      <a:pt x="310" y="53"/>
                    </a:lnTo>
                    <a:cubicBezTo>
                      <a:pt x="319" y="53"/>
                      <a:pt x="326" y="61"/>
                      <a:pt x="326" y="69"/>
                    </a:cubicBezTo>
                    <a:lnTo>
                      <a:pt x="326" y="216"/>
                    </a:lnTo>
                    <a:close/>
                    <a:moveTo>
                      <a:pt x="229" y="322"/>
                    </a:moveTo>
                    <a:lnTo>
                      <a:pt x="229" y="322"/>
                    </a:lnTo>
                    <a:lnTo>
                      <a:pt x="150" y="322"/>
                    </a:lnTo>
                    <a:lnTo>
                      <a:pt x="150" y="286"/>
                    </a:lnTo>
                    <a:lnTo>
                      <a:pt x="229" y="286"/>
                    </a:lnTo>
                    <a:lnTo>
                      <a:pt x="229" y="322"/>
                    </a:lnTo>
                    <a:close/>
                    <a:moveTo>
                      <a:pt x="310" y="0"/>
                    </a:moveTo>
                    <a:lnTo>
                      <a:pt x="310" y="0"/>
                    </a:lnTo>
                    <a:lnTo>
                      <a:pt x="69" y="0"/>
                    </a:lnTo>
                    <a:cubicBezTo>
                      <a:pt x="31" y="0"/>
                      <a:pt x="0" y="31"/>
                      <a:pt x="0" y="69"/>
                    </a:cubicBezTo>
                    <a:lnTo>
                      <a:pt x="0" y="216"/>
                    </a:lnTo>
                    <a:cubicBezTo>
                      <a:pt x="0" y="255"/>
                      <a:pt x="31" y="286"/>
                      <a:pt x="69" y="286"/>
                    </a:cubicBezTo>
                    <a:lnTo>
                      <a:pt x="96" y="286"/>
                    </a:lnTo>
                    <a:lnTo>
                      <a:pt x="96" y="322"/>
                    </a:lnTo>
                    <a:lnTo>
                      <a:pt x="52" y="322"/>
                    </a:lnTo>
                    <a:cubicBezTo>
                      <a:pt x="37" y="322"/>
                      <a:pt x="25" y="334"/>
                      <a:pt x="25" y="349"/>
                    </a:cubicBezTo>
                    <a:cubicBezTo>
                      <a:pt x="25" y="363"/>
                      <a:pt x="37" y="375"/>
                      <a:pt x="52" y="375"/>
                    </a:cubicBezTo>
                    <a:lnTo>
                      <a:pt x="327" y="375"/>
                    </a:lnTo>
                    <a:cubicBezTo>
                      <a:pt x="342" y="375"/>
                      <a:pt x="354" y="363"/>
                      <a:pt x="354" y="349"/>
                    </a:cubicBezTo>
                    <a:cubicBezTo>
                      <a:pt x="354" y="334"/>
                      <a:pt x="342" y="322"/>
                      <a:pt x="327" y="322"/>
                    </a:cubicBezTo>
                    <a:lnTo>
                      <a:pt x="283" y="322"/>
                    </a:lnTo>
                    <a:lnTo>
                      <a:pt x="283" y="286"/>
                    </a:lnTo>
                    <a:lnTo>
                      <a:pt x="310" y="286"/>
                    </a:lnTo>
                    <a:cubicBezTo>
                      <a:pt x="348" y="286"/>
                      <a:pt x="379" y="255"/>
                      <a:pt x="379" y="216"/>
                    </a:cubicBezTo>
                    <a:lnTo>
                      <a:pt x="379" y="69"/>
                    </a:lnTo>
                    <a:cubicBezTo>
                      <a:pt x="379" y="31"/>
                      <a:pt x="348" y="0"/>
                      <a:pt x="310" y="0"/>
                    </a:cubicBezTo>
                    <a:close/>
                  </a:path>
                </a:pathLst>
              </a:custGeom>
              <a:solidFill>
                <a:srgbClr val="474747">
                  <a:alpha val="100000"/>
                </a:srgbClr>
              </a:solidFill>
              <a:ln w="0">
                <a:noFill/>
              </a:ln>
            </p:spPr>
            <p:txBody>
              <a:bodyPr wrap="square"/>
              <a:lstStyle/>
              <a:p>
                <a:pPr fontAlgn="ctr"/>
                <a:endParaRPr lang="en-US" altLang="zh-CN" sz="2140" dirty="0">
                  <a:latin typeface="Huawei Sans" panose="020C0503030203020204" pitchFamily="34" charset="0"/>
                </a:endParaRPr>
              </a:p>
            </p:txBody>
          </p:sp>
          <p:sp>
            <p:nvSpPr>
              <p:cNvPr id="37" name="Freeform 108"/>
              <p:cNvSpPr>
                <a:spLocks noEditPoints="1"/>
              </p:cNvSpPr>
              <p:nvPr/>
            </p:nvSpPr>
            <p:spPr bwMode="gray">
              <a:xfrm>
                <a:off x="3954463" y="771526"/>
                <a:ext cx="119063" cy="119063"/>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0" y="2147483646"/>
                  </a:cxn>
                  <a:cxn ang="0">
                    <a:pos x="2147483646" y="2147483646"/>
                  </a:cxn>
                  <a:cxn ang="0">
                    <a:pos x="2147483646" y="2147483646"/>
                  </a:cxn>
                  <a:cxn ang="0">
                    <a:pos x="2147483646" y="0"/>
                  </a:cxn>
                </a:cxnLst>
                <a:rect l="0" t="0" r="0" b="0"/>
                <a:pathLst>
                  <a:path w="252" h="253">
                    <a:moveTo>
                      <a:pt x="126" y="186"/>
                    </a:moveTo>
                    <a:lnTo>
                      <a:pt x="126" y="186"/>
                    </a:lnTo>
                    <a:cubicBezTo>
                      <a:pt x="93" y="186"/>
                      <a:pt x="67" y="160"/>
                      <a:pt x="67" y="127"/>
                    </a:cubicBezTo>
                    <a:cubicBezTo>
                      <a:pt x="67" y="94"/>
                      <a:pt x="93" y="67"/>
                      <a:pt x="126" y="67"/>
                    </a:cubicBezTo>
                    <a:cubicBezTo>
                      <a:pt x="159" y="67"/>
                      <a:pt x="186" y="94"/>
                      <a:pt x="186" y="127"/>
                    </a:cubicBezTo>
                    <a:cubicBezTo>
                      <a:pt x="186" y="160"/>
                      <a:pt x="159" y="186"/>
                      <a:pt x="126" y="186"/>
                    </a:cubicBezTo>
                    <a:close/>
                    <a:moveTo>
                      <a:pt x="126" y="0"/>
                    </a:moveTo>
                    <a:lnTo>
                      <a:pt x="126" y="0"/>
                    </a:lnTo>
                    <a:cubicBezTo>
                      <a:pt x="56" y="0"/>
                      <a:pt x="0" y="57"/>
                      <a:pt x="0" y="127"/>
                    </a:cubicBezTo>
                    <a:cubicBezTo>
                      <a:pt x="0" y="196"/>
                      <a:pt x="56" y="253"/>
                      <a:pt x="126" y="253"/>
                    </a:cubicBezTo>
                    <a:cubicBezTo>
                      <a:pt x="196" y="253"/>
                      <a:pt x="252" y="196"/>
                      <a:pt x="252" y="127"/>
                    </a:cubicBezTo>
                    <a:cubicBezTo>
                      <a:pt x="252" y="57"/>
                      <a:pt x="196" y="0"/>
                      <a:pt x="126" y="0"/>
                    </a:cubicBezTo>
                    <a:close/>
                  </a:path>
                </a:pathLst>
              </a:custGeom>
              <a:solidFill>
                <a:srgbClr val="474747">
                  <a:alpha val="100000"/>
                </a:srgbClr>
              </a:solidFill>
              <a:ln w="0">
                <a:noFill/>
              </a:ln>
            </p:spPr>
            <p:txBody>
              <a:bodyPr wrap="square"/>
              <a:lstStyle/>
              <a:p>
                <a:pPr fontAlgn="ctr"/>
                <a:endParaRPr lang="en-US" altLang="zh-CN" sz="2140" dirty="0">
                  <a:latin typeface="Huawei Sans" panose="020C0503030203020204" pitchFamily="34" charset="0"/>
                </a:endParaRPr>
              </a:p>
            </p:txBody>
          </p:sp>
          <p:sp>
            <p:nvSpPr>
              <p:cNvPr id="38" name="Freeform 109"/>
              <p:cNvSpPr/>
              <p:nvPr/>
            </p:nvSpPr>
            <p:spPr bwMode="gray">
              <a:xfrm>
                <a:off x="3786188" y="790576"/>
                <a:ext cx="142875" cy="80963"/>
              </a:xfrm>
              <a:custGeom>
                <a:avLst/>
                <a:gdLst/>
                <a:ahLst/>
                <a:cxnLst>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0"/>
                  </a:cxn>
                  <a:cxn ang="0">
                    <a:pos x="2147483646" y="2147483646"/>
                  </a:cxn>
                </a:cxnLst>
                <a:rect l="0" t="0" r="0" b="0"/>
                <a:pathLst>
                  <a:path w="301" h="171">
                    <a:moveTo>
                      <a:pt x="204" y="59"/>
                    </a:moveTo>
                    <a:lnTo>
                      <a:pt x="204" y="59"/>
                    </a:lnTo>
                    <a:lnTo>
                      <a:pt x="0" y="59"/>
                    </a:lnTo>
                    <a:lnTo>
                      <a:pt x="0" y="112"/>
                    </a:lnTo>
                    <a:lnTo>
                      <a:pt x="204" y="112"/>
                    </a:lnTo>
                    <a:lnTo>
                      <a:pt x="204" y="171"/>
                    </a:lnTo>
                    <a:lnTo>
                      <a:pt x="301" y="86"/>
                    </a:lnTo>
                    <a:lnTo>
                      <a:pt x="204" y="0"/>
                    </a:lnTo>
                    <a:lnTo>
                      <a:pt x="204" y="59"/>
                    </a:lnTo>
                    <a:close/>
                  </a:path>
                </a:pathLst>
              </a:custGeom>
              <a:solidFill>
                <a:srgbClr val="474747">
                  <a:alpha val="100000"/>
                </a:srgbClr>
              </a:solidFill>
              <a:ln w="0">
                <a:noFill/>
              </a:ln>
            </p:spPr>
            <p:txBody>
              <a:bodyPr wrap="square"/>
              <a:lstStyle/>
              <a:p>
                <a:pPr fontAlgn="ctr"/>
                <a:endParaRPr lang="en-US" altLang="zh-CN" sz="2140" dirty="0">
                  <a:latin typeface="Huawei Sans" panose="020C0503030203020204" pitchFamily="34" charset="0"/>
                </a:endParaRPr>
              </a:p>
            </p:txBody>
          </p:sp>
          <p:sp>
            <p:nvSpPr>
              <p:cNvPr id="39" name="Freeform 110"/>
              <p:cNvSpPr/>
              <p:nvPr/>
            </p:nvSpPr>
            <p:spPr bwMode="gray">
              <a:xfrm>
                <a:off x="4111625" y="790576"/>
                <a:ext cx="152400" cy="80963"/>
              </a:xfrm>
              <a:custGeom>
                <a:avLst/>
                <a:gdLst/>
                <a:ahLst/>
                <a:cxnLst>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0"/>
                  </a:cxn>
                  <a:cxn ang="0">
                    <a:pos x="2147483646" y="2147483646"/>
                  </a:cxn>
                </a:cxnLst>
                <a:rect l="0" t="0" r="0" b="0"/>
                <a:pathLst>
                  <a:path w="321" h="171">
                    <a:moveTo>
                      <a:pt x="224" y="57"/>
                    </a:moveTo>
                    <a:lnTo>
                      <a:pt x="224" y="57"/>
                    </a:lnTo>
                    <a:lnTo>
                      <a:pt x="0" y="57"/>
                    </a:lnTo>
                    <a:lnTo>
                      <a:pt x="0" y="110"/>
                    </a:lnTo>
                    <a:lnTo>
                      <a:pt x="224" y="110"/>
                    </a:lnTo>
                    <a:lnTo>
                      <a:pt x="224" y="171"/>
                    </a:lnTo>
                    <a:lnTo>
                      <a:pt x="321" y="86"/>
                    </a:lnTo>
                    <a:lnTo>
                      <a:pt x="224" y="0"/>
                    </a:lnTo>
                    <a:lnTo>
                      <a:pt x="224" y="57"/>
                    </a:lnTo>
                    <a:close/>
                  </a:path>
                </a:pathLst>
              </a:custGeom>
              <a:solidFill>
                <a:srgbClr val="474747">
                  <a:alpha val="100000"/>
                </a:srgbClr>
              </a:solidFill>
              <a:ln w="0">
                <a:noFill/>
              </a:ln>
            </p:spPr>
            <p:txBody>
              <a:bodyPr wrap="square"/>
              <a:lstStyle/>
              <a:p>
                <a:pPr fontAlgn="ctr"/>
                <a:endParaRPr lang="en-US" altLang="zh-CN" sz="2140" dirty="0">
                  <a:latin typeface="Huawei Sans" panose="020C0503030203020204" pitchFamily="34" charset="0"/>
                </a:endParaRPr>
              </a:p>
            </p:txBody>
          </p:sp>
          <p:sp>
            <p:nvSpPr>
              <p:cNvPr id="40" name="Freeform 111"/>
              <p:cNvSpPr/>
              <p:nvPr/>
            </p:nvSpPr>
            <p:spPr bwMode="gray">
              <a:xfrm>
                <a:off x="4090988" y="696913"/>
                <a:ext cx="153988" cy="87313"/>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0" y="2147483646"/>
                  </a:cxn>
                  <a:cxn ang="0">
                    <a:pos x="2147483646" y="2147483646"/>
                  </a:cxn>
                </a:cxnLst>
                <a:rect l="0" t="0" r="0" b="0"/>
                <a:pathLst>
                  <a:path w="327" h="186">
                    <a:moveTo>
                      <a:pt x="19" y="186"/>
                    </a:moveTo>
                    <a:lnTo>
                      <a:pt x="19" y="186"/>
                    </a:lnTo>
                    <a:lnTo>
                      <a:pt x="244" y="103"/>
                    </a:lnTo>
                    <a:lnTo>
                      <a:pt x="265" y="161"/>
                    </a:lnTo>
                    <a:lnTo>
                      <a:pt x="327" y="47"/>
                    </a:lnTo>
                    <a:lnTo>
                      <a:pt x="207" y="0"/>
                    </a:lnTo>
                    <a:lnTo>
                      <a:pt x="226" y="53"/>
                    </a:lnTo>
                    <a:lnTo>
                      <a:pt x="0" y="136"/>
                    </a:lnTo>
                    <a:lnTo>
                      <a:pt x="19" y="186"/>
                    </a:lnTo>
                    <a:close/>
                  </a:path>
                </a:pathLst>
              </a:custGeom>
              <a:solidFill>
                <a:srgbClr val="474747">
                  <a:alpha val="100000"/>
                </a:srgbClr>
              </a:solidFill>
              <a:ln w="0">
                <a:noFill/>
              </a:ln>
            </p:spPr>
            <p:txBody>
              <a:bodyPr wrap="square"/>
              <a:lstStyle/>
              <a:p>
                <a:pPr fontAlgn="ctr"/>
                <a:endParaRPr lang="en-US" altLang="zh-CN" sz="2140" dirty="0">
                  <a:latin typeface="Huawei Sans" panose="020C0503030203020204" pitchFamily="34" charset="0"/>
                </a:endParaRPr>
              </a:p>
            </p:txBody>
          </p:sp>
          <p:sp>
            <p:nvSpPr>
              <p:cNvPr id="41" name="Freeform 112"/>
              <p:cNvSpPr/>
              <p:nvPr/>
            </p:nvSpPr>
            <p:spPr bwMode="gray">
              <a:xfrm>
                <a:off x="4090988" y="879476"/>
                <a:ext cx="153988" cy="87313"/>
              </a:xfrm>
              <a:custGeom>
                <a:avLst/>
                <a:gdLst/>
                <a:ahLst/>
                <a:cxnLst>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27" h="186">
                    <a:moveTo>
                      <a:pt x="244" y="83"/>
                    </a:moveTo>
                    <a:lnTo>
                      <a:pt x="244" y="83"/>
                    </a:lnTo>
                    <a:lnTo>
                      <a:pt x="19" y="0"/>
                    </a:lnTo>
                    <a:lnTo>
                      <a:pt x="0" y="50"/>
                    </a:lnTo>
                    <a:lnTo>
                      <a:pt x="226" y="133"/>
                    </a:lnTo>
                    <a:lnTo>
                      <a:pt x="207" y="186"/>
                    </a:lnTo>
                    <a:lnTo>
                      <a:pt x="327" y="139"/>
                    </a:lnTo>
                    <a:lnTo>
                      <a:pt x="265" y="25"/>
                    </a:lnTo>
                    <a:lnTo>
                      <a:pt x="244" y="83"/>
                    </a:lnTo>
                    <a:close/>
                  </a:path>
                </a:pathLst>
              </a:custGeom>
              <a:solidFill>
                <a:srgbClr val="474747">
                  <a:alpha val="100000"/>
                </a:srgbClr>
              </a:solidFill>
              <a:ln w="0">
                <a:noFill/>
              </a:ln>
            </p:spPr>
            <p:txBody>
              <a:bodyPr wrap="square"/>
              <a:lstStyle/>
              <a:p>
                <a:pPr fontAlgn="ctr"/>
                <a:endParaRPr lang="en-US" altLang="zh-CN" sz="2140" dirty="0">
                  <a:latin typeface="Huawei Sans" panose="020C0503030203020204" pitchFamily="34" charset="0"/>
                </a:endParaRPr>
              </a:p>
            </p:txBody>
          </p:sp>
        </p:grpSp>
        <p:grpSp>
          <p:nvGrpSpPr>
            <p:cNvPr id="42" name="组合 24822"/>
            <p:cNvGrpSpPr/>
            <p:nvPr/>
          </p:nvGrpSpPr>
          <p:grpSpPr bwMode="gray">
            <a:xfrm>
              <a:off x="4790775" y="3994281"/>
              <a:ext cx="444328" cy="503046"/>
              <a:chOff x="3698875" y="612776"/>
              <a:chExt cx="655638" cy="739775"/>
            </a:xfrm>
          </p:grpSpPr>
          <p:sp>
            <p:nvSpPr>
              <p:cNvPr id="43" name="Freeform 105"/>
              <p:cNvSpPr>
                <a:spLocks noEditPoints="1"/>
              </p:cNvSpPr>
              <p:nvPr/>
            </p:nvSpPr>
            <p:spPr bwMode="gray">
              <a:xfrm>
                <a:off x="3698875" y="612776"/>
                <a:ext cx="655638" cy="7397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0"/>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rect l="0" t="0" r="0" b="0"/>
                <a:pathLst>
                  <a:path w="1393" h="1572">
                    <a:moveTo>
                      <a:pt x="66" y="851"/>
                    </a:moveTo>
                    <a:lnTo>
                      <a:pt x="66" y="851"/>
                    </a:lnTo>
                    <a:lnTo>
                      <a:pt x="66" y="117"/>
                    </a:lnTo>
                    <a:cubicBezTo>
                      <a:pt x="66" y="89"/>
                      <a:pt x="93" y="67"/>
                      <a:pt x="127" y="67"/>
                    </a:cubicBezTo>
                    <a:lnTo>
                      <a:pt x="1266" y="67"/>
                    </a:lnTo>
                    <a:cubicBezTo>
                      <a:pt x="1299" y="67"/>
                      <a:pt x="1326" y="89"/>
                      <a:pt x="1326" y="117"/>
                    </a:cubicBezTo>
                    <a:lnTo>
                      <a:pt x="1326" y="851"/>
                    </a:lnTo>
                    <a:lnTo>
                      <a:pt x="66" y="851"/>
                    </a:lnTo>
                    <a:close/>
                    <a:moveTo>
                      <a:pt x="1266" y="0"/>
                    </a:moveTo>
                    <a:lnTo>
                      <a:pt x="1266" y="0"/>
                    </a:lnTo>
                    <a:lnTo>
                      <a:pt x="127" y="0"/>
                    </a:lnTo>
                    <a:cubicBezTo>
                      <a:pt x="57" y="0"/>
                      <a:pt x="0" y="53"/>
                      <a:pt x="0" y="117"/>
                    </a:cubicBezTo>
                    <a:lnTo>
                      <a:pt x="0" y="1419"/>
                    </a:lnTo>
                    <a:cubicBezTo>
                      <a:pt x="0" y="1483"/>
                      <a:pt x="57" y="1536"/>
                      <a:pt x="127" y="1536"/>
                    </a:cubicBezTo>
                    <a:lnTo>
                      <a:pt x="839" y="1536"/>
                    </a:lnTo>
                    <a:cubicBezTo>
                      <a:pt x="851" y="1557"/>
                      <a:pt x="874" y="1572"/>
                      <a:pt x="900" y="1572"/>
                    </a:cubicBezTo>
                    <a:cubicBezTo>
                      <a:pt x="938" y="1572"/>
                      <a:pt x="969" y="1540"/>
                      <a:pt x="969" y="1502"/>
                    </a:cubicBezTo>
                    <a:cubicBezTo>
                      <a:pt x="969" y="1464"/>
                      <a:pt x="938" y="1433"/>
                      <a:pt x="900" y="1433"/>
                    </a:cubicBezTo>
                    <a:cubicBezTo>
                      <a:pt x="874" y="1433"/>
                      <a:pt x="851" y="1448"/>
                      <a:pt x="839" y="1469"/>
                    </a:cubicBezTo>
                    <a:lnTo>
                      <a:pt x="127" y="1469"/>
                    </a:lnTo>
                    <a:cubicBezTo>
                      <a:pt x="93" y="1469"/>
                      <a:pt x="66" y="1446"/>
                      <a:pt x="66" y="1419"/>
                    </a:cubicBezTo>
                    <a:lnTo>
                      <a:pt x="66" y="918"/>
                    </a:lnTo>
                    <a:lnTo>
                      <a:pt x="1326" y="918"/>
                    </a:lnTo>
                    <a:lnTo>
                      <a:pt x="1326" y="1419"/>
                    </a:lnTo>
                    <a:cubicBezTo>
                      <a:pt x="1326" y="1446"/>
                      <a:pt x="1299" y="1469"/>
                      <a:pt x="1266" y="1469"/>
                    </a:cubicBezTo>
                    <a:lnTo>
                      <a:pt x="1174" y="1469"/>
                    </a:lnTo>
                    <a:cubicBezTo>
                      <a:pt x="1162" y="1448"/>
                      <a:pt x="1139" y="1433"/>
                      <a:pt x="1113" y="1433"/>
                    </a:cubicBezTo>
                    <a:cubicBezTo>
                      <a:pt x="1074" y="1433"/>
                      <a:pt x="1044" y="1464"/>
                      <a:pt x="1044" y="1502"/>
                    </a:cubicBezTo>
                    <a:cubicBezTo>
                      <a:pt x="1044" y="1540"/>
                      <a:pt x="1074" y="1572"/>
                      <a:pt x="1113" y="1572"/>
                    </a:cubicBezTo>
                    <a:cubicBezTo>
                      <a:pt x="1139" y="1572"/>
                      <a:pt x="1162" y="1557"/>
                      <a:pt x="1174" y="1536"/>
                    </a:cubicBezTo>
                    <a:lnTo>
                      <a:pt x="1266" y="1536"/>
                    </a:lnTo>
                    <a:cubicBezTo>
                      <a:pt x="1336" y="1536"/>
                      <a:pt x="1393" y="1483"/>
                      <a:pt x="1393" y="1419"/>
                    </a:cubicBezTo>
                    <a:lnTo>
                      <a:pt x="1393" y="117"/>
                    </a:lnTo>
                    <a:cubicBezTo>
                      <a:pt x="1393" y="53"/>
                      <a:pt x="1336" y="0"/>
                      <a:pt x="1266" y="0"/>
                    </a:cubicBezTo>
                    <a:close/>
                  </a:path>
                </a:pathLst>
              </a:custGeom>
              <a:solidFill>
                <a:srgbClr val="474747">
                  <a:alpha val="100000"/>
                </a:srgbClr>
              </a:solidFill>
              <a:ln w="0">
                <a:noFill/>
              </a:ln>
            </p:spPr>
            <p:txBody>
              <a:bodyPr wrap="square"/>
              <a:lstStyle/>
              <a:p>
                <a:pPr fontAlgn="ctr"/>
                <a:endParaRPr lang="en-US" altLang="zh-CN" sz="2140" dirty="0">
                  <a:latin typeface="Huawei Sans" panose="020C0503030203020204" pitchFamily="34" charset="0"/>
                </a:endParaRPr>
              </a:p>
            </p:txBody>
          </p:sp>
          <p:sp>
            <p:nvSpPr>
              <p:cNvPr id="44" name="Freeform 106"/>
              <p:cNvSpPr/>
              <p:nvPr/>
            </p:nvSpPr>
            <p:spPr bwMode="gray">
              <a:xfrm>
                <a:off x="3873500" y="1081088"/>
                <a:ext cx="82550" cy="1905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176" h="406">
                    <a:moveTo>
                      <a:pt x="119" y="110"/>
                    </a:moveTo>
                    <a:lnTo>
                      <a:pt x="119" y="110"/>
                    </a:lnTo>
                    <a:cubicBezTo>
                      <a:pt x="119" y="110"/>
                      <a:pt x="157" y="106"/>
                      <a:pt x="165" y="106"/>
                    </a:cubicBezTo>
                    <a:cubicBezTo>
                      <a:pt x="174" y="106"/>
                      <a:pt x="173" y="98"/>
                      <a:pt x="174" y="83"/>
                    </a:cubicBezTo>
                    <a:cubicBezTo>
                      <a:pt x="176" y="67"/>
                      <a:pt x="175" y="41"/>
                      <a:pt x="174" y="30"/>
                    </a:cubicBezTo>
                    <a:cubicBezTo>
                      <a:pt x="173" y="12"/>
                      <a:pt x="168" y="0"/>
                      <a:pt x="145" y="3"/>
                    </a:cubicBezTo>
                    <a:cubicBezTo>
                      <a:pt x="129" y="5"/>
                      <a:pt x="72" y="9"/>
                      <a:pt x="43" y="25"/>
                    </a:cubicBezTo>
                    <a:cubicBezTo>
                      <a:pt x="14" y="41"/>
                      <a:pt x="3" y="91"/>
                      <a:pt x="2" y="118"/>
                    </a:cubicBezTo>
                    <a:cubicBezTo>
                      <a:pt x="1" y="166"/>
                      <a:pt x="0" y="298"/>
                      <a:pt x="10" y="334"/>
                    </a:cubicBezTo>
                    <a:cubicBezTo>
                      <a:pt x="20" y="375"/>
                      <a:pt x="44" y="391"/>
                      <a:pt x="82" y="396"/>
                    </a:cubicBezTo>
                    <a:cubicBezTo>
                      <a:pt x="120" y="401"/>
                      <a:pt x="169" y="406"/>
                      <a:pt x="170" y="381"/>
                    </a:cubicBezTo>
                    <a:lnTo>
                      <a:pt x="166" y="327"/>
                    </a:lnTo>
                    <a:cubicBezTo>
                      <a:pt x="166" y="327"/>
                      <a:pt x="166" y="298"/>
                      <a:pt x="147" y="298"/>
                    </a:cubicBezTo>
                    <a:cubicBezTo>
                      <a:pt x="136" y="298"/>
                      <a:pt x="110" y="300"/>
                      <a:pt x="106" y="278"/>
                    </a:cubicBezTo>
                    <a:cubicBezTo>
                      <a:pt x="102" y="257"/>
                      <a:pt x="105" y="120"/>
                      <a:pt x="105" y="120"/>
                    </a:cubicBezTo>
                    <a:cubicBezTo>
                      <a:pt x="105" y="120"/>
                      <a:pt x="106" y="110"/>
                      <a:pt x="119" y="110"/>
                    </a:cubicBezTo>
                    <a:close/>
                  </a:path>
                </a:pathLst>
              </a:custGeom>
              <a:solidFill>
                <a:srgbClr val="474747">
                  <a:alpha val="100000"/>
                </a:srgbClr>
              </a:solidFill>
              <a:ln w="0">
                <a:noFill/>
              </a:ln>
            </p:spPr>
            <p:txBody>
              <a:bodyPr wrap="square"/>
              <a:lstStyle/>
              <a:p>
                <a:pPr fontAlgn="ctr"/>
                <a:endParaRPr lang="en-US" altLang="zh-CN" sz="2140" dirty="0">
                  <a:latin typeface="Huawei Sans" panose="020C0503030203020204" pitchFamily="34" charset="0"/>
                </a:endParaRPr>
              </a:p>
            </p:txBody>
          </p:sp>
          <p:sp>
            <p:nvSpPr>
              <p:cNvPr id="45" name="Freeform 107"/>
              <p:cNvSpPr>
                <a:spLocks noEditPoints="1"/>
              </p:cNvSpPr>
              <p:nvPr/>
            </p:nvSpPr>
            <p:spPr bwMode="gray">
              <a:xfrm>
                <a:off x="4006850" y="1082676"/>
                <a:ext cx="177800" cy="176213"/>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0"/>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rect l="0" t="0" r="0" b="0"/>
                <a:pathLst>
                  <a:path w="379" h="375">
                    <a:moveTo>
                      <a:pt x="326" y="216"/>
                    </a:moveTo>
                    <a:lnTo>
                      <a:pt x="326" y="216"/>
                    </a:lnTo>
                    <a:cubicBezTo>
                      <a:pt x="326" y="225"/>
                      <a:pt x="319" y="232"/>
                      <a:pt x="310" y="232"/>
                    </a:cubicBezTo>
                    <a:lnTo>
                      <a:pt x="69" y="232"/>
                    </a:lnTo>
                    <a:cubicBezTo>
                      <a:pt x="60" y="232"/>
                      <a:pt x="53" y="225"/>
                      <a:pt x="53" y="216"/>
                    </a:cubicBezTo>
                    <a:lnTo>
                      <a:pt x="53" y="69"/>
                    </a:lnTo>
                    <a:cubicBezTo>
                      <a:pt x="53" y="61"/>
                      <a:pt x="60" y="53"/>
                      <a:pt x="69" y="53"/>
                    </a:cubicBezTo>
                    <a:lnTo>
                      <a:pt x="310" y="53"/>
                    </a:lnTo>
                    <a:cubicBezTo>
                      <a:pt x="319" y="53"/>
                      <a:pt x="326" y="61"/>
                      <a:pt x="326" y="69"/>
                    </a:cubicBezTo>
                    <a:lnTo>
                      <a:pt x="326" y="216"/>
                    </a:lnTo>
                    <a:close/>
                    <a:moveTo>
                      <a:pt x="229" y="322"/>
                    </a:moveTo>
                    <a:lnTo>
                      <a:pt x="229" y="322"/>
                    </a:lnTo>
                    <a:lnTo>
                      <a:pt x="150" y="322"/>
                    </a:lnTo>
                    <a:lnTo>
                      <a:pt x="150" y="286"/>
                    </a:lnTo>
                    <a:lnTo>
                      <a:pt x="229" y="286"/>
                    </a:lnTo>
                    <a:lnTo>
                      <a:pt x="229" y="322"/>
                    </a:lnTo>
                    <a:close/>
                    <a:moveTo>
                      <a:pt x="310" y="0"/>
                    </a:moveTo>
                    <a:lnTo>
                      <a:pt x="310" y="0"/>
                    </a:lnTo>
                    <a:lnTo>
                      <a:pt x="69" y="0"/>
                    </a:lnTo>
                    <a:cubicBezTo>
                      <a:pt x="31" y="0"/>
                      <a:pt x="0" y="31"/>
                      <a:pt x="0" y="69"/>
                    </a:cubicBezTo>
                    <a:lnTo>
                      <a:pt x="0" y="216"/>
                    </a:lnTo>
                    <a:cubicBezTo>
                      <a:pt x="0" y="255"/>
                      <a:pt x="31" y="286"/>
                      <a:pt x="69" y="286"/>
                    </a:cubicBezTo>
                    <a:lnTo>
                      <a:pt x="96" y="286"/>
                    </a:lnTo>
                    <a:lnTo>
                      <a:pt x="96" y="322"/>
                    </a:lnTo>
                    <a:lnTo>
                      <a:pt x="52" y="322"/>
                    </a:lnTo>
                    <a:cubicBezTo>
                      <a:pt x="37" y="322"/>
                      <a:pt x="25" y="334"/>
                      <a:pt x="25" y="349"/>
                    </a:cubicBezTo>
                    <a:cubicBezTo>
                      <a:pt x="25" y="363"/>
                      <a:pt x="37" y="375"/>
                      <a:pt x="52" y="375"/>
                    </a:cubicBezTo>
                    <a:lnTo>
                      <a:pt x="327" y="375"/>
                    </a:lnTo>
                    <a:cubicBezTo>
                      <a:pt x="342" y="375"/>
                      <a:pt x="354" y="363"/>
                      <a:pt x="354" y="349"/>
                    </a:cubicBezTo>
                    <a:cubicBezTo>
                      <a:pt x="354" y="334"/>
                      <a:pt x="342" y="322"/>
                      <a:pt x="327" y="322"/>
                    </a:cubicBezTo>
                    <a:lnTo>
                      <a:pt x="283" y="322"/>
                    </a:lnTo>
                    <a:lnTo>
                      <a:pt x="283" y="286"/>
                    </a:lnTo>
                    <a:lnTo>
                      <a:pt x="310" y="286"/>
                    </a:lnTo>
                    <a:cubicBezTo>
                      <a:pt x="348" y="286"/>
                      <a:pt x="379" y="255"/>
                      <a:pt x="379" y="216"/>
                    </a:cubicBezTo>
                    <a:lnTo>
                      <a:pt x="379" y="69"/>
                    </a:lnTo>
                    <a:cubicBezTo>
                      <a:pt x="379" y="31"/>
                      <a:pt x="348" y="0"/>
                      <a:pt x="310" y="0"/>
                    </a:cubicBezTo>
                    <a:close/>
                  </a:path>
                </a:pathLst>
              </a:custGeom>
              <a:solidFill>
                <a:srgbClr val="474747">
                  <a:alpha val="100000"/>
                </a:srgbClr>
              </a:solidFill>
              <a:ln w="0">
                <a:noFill/>
              </a:ln>
            </p:spPr>
            <p:txBody>
              <a:bodyPr wrap="square"/>
              <a:lstStyle/>
              <a:p>
                <a:pPr fontAlgn="ctr"/>
                <a:endParaRPr lang="en-US" altLang="zh-CN" sz="2140" dirty="0">
                  <a:latin typeface="Huawei Sans" panose="020C0503030203020204" pitchFamily="34" charset="0"/>
                </a:endParaRPr>
              </a:p>
            </p:txBody>
          </p:sp>
          <p:sp>
            <p:nvSpPr>
              <p:cNvPr id="46" name="Freeform 108"/>
              <p:cNvSpPr>
                <a:spLocks noEditPoints="1"/>
              </p:cNvSpPr>
              <p:nvPr/>
            </p:nvSpPr>
            <p:spPr bwMode="gray">
              <a:xfrm>
                <a:off x="3954463" y="771526"/>
                <a:ext cx="119063" cy="119063"/>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0" y="2147483646"/>
                  </a:cxn>
                  <a:cxn ang="0">
                    <a:pos x="2147483646" y="2147483646"/>
                  </a:cxn>
                  <a:cxn ang="0">
                    <a:pos x="2147483646" y="2147483646"/>
                  </a:cxn>
                  <a:cxn ang="0">
                    <a:pos x="2147483646" y="0"/>
                  </a:cxn>
                </a:cxnLst>
                <a:rect l="0" t="0" r="0" b="0"/>
                <a:pathLst>
                  <a:path w="252" h="253">
                    <a:moveTo>
                      <a:pt x="126" y="186"/>
                    </a:moveTo>
                    <a:lnTo>
                      <a:pt x="126" y="186"/>
                    </a:lnTo>
                    <a:cubicBezTo>
                      <a:pt x="93" y="186"/>
                      <a:pt x="67" y="160"/>
                      <a:pt x="67" y="127"/>
                    </a:cubicBezTo>
                    <a:cubicBezTo>
                      <a:pt x="67" y="94"/>
                      <a:pt x="93" y="67"/>
                      <a:pt x="126" y="67"/>
                    </a:cubicBezTo>
                    <a:cubicBezTo>
                      <a:pt x="159" y="67"/>
                      <a:pt x="186" y="94"/>
                      <a:pt x="186" y="127"/>
                    </a:cubicBezTo>
                    <a:cubicBezTo>
                      <a:pt x="186" y="160"/>
                      <a:pt x="159" y="186"/>
                      <a:pt x="126" y="186"/>
                    </a:cubicBezTo>
                    <a:close/>
                    <a:moveTo>
                      <a:pt x="126" y="0"/>
                    </a:moveTo>
                    <a:lnTo>
                      <a:pt x="126" y="0"/>
                    </a:lnTo>
                    <a:cubicBezTo>
                      <a:pt x="56" y="0"/>
                      <a:pt x="0" y="57"/>
                      <a:pt x="0" y="127"/>
                    </a:cubicBezTo>
                    <a:cubicBezTo>
                      <a:pt x="0" y="196"/>
                      <a:pt x="56" y="253"/>
                      <a:pt x="126" y="253"/>
                    </a:cubicBezTo>
                    <a:cubicBezTo>
                      <a:pt x="196" y="253"/>
                      <a:pt x="252" y="196"/>
                      <a:pt x="252" y="127"/>
                    </a:cubicBezTo>
                    <a:cubicBezTo>
                      <a:pt x="252" y="57"/>
                      <a:pt x="196" y="0"/>
                      <a:pt x="126" y="0"/>
                    </a:cubicBezTo>
                    <a:close/>
                  </a:path>
                </a:pathLst>
              </a:custGeom>
              <a:solidFill>
                <a:srgbClr val="474747">
                  <a:alpha val="100000"/>
                </a:srgbClr>
              </a:solidFill>
              <a:ln w="0">
                <a:noFill/>
              </a:ln>
            </p:spPr>
            <p:txBody>
              <a:bodyPr wrap="square"/>
              <a:lstStyle/>
              <a:p>
                <a:pPr fontAlgn="ctr"/>
                <a:endParaRPr lang="en-US" altLang="zh-CN" sz="2140" dirty="0">
                  <a:latin typeface="Huawei Sans" panose="020C0503030203020204" pitchFamily="34" charset="0"/>
                </a:endParaRPr>
              </a:p>
            </p:txBody>
          </p:sp>
          <p:sp>
            <p:nvSpPr>
              <p:cNvPr id="47" name="Freeform 109"/>
              <p:cNvSpPr/>
              <p:nvPr/>
            </p:nvSpPr>
            <p:spPr bwMode="gray">
              <a:xfrm>
                <a:off x="3786188" y="790576"/>
                <a:ext cx="142875" cy="80963"/>
              </a:xfrm>
              <a:custGeom>
                <a:avLst/>
                <a:gdLst/>
                <a:ahLst/>
                <a:cxnLst>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0"/>
                  </a:cxn>
                  <a:cxn ang="0">
                    <a:pos x="2147483646" y="2147483646"/>
                  </a:cxn>
                </a:cxnLst>
                <a:rect l="0" t="0" r="0" b="0"/>
                <a:pathLst>
                  <a:path w="301" h="171">
                    <a:moveTo>
                      <a:pt x="204" y="59"/>
                    </a:moveTo>
                    <a:lnTo>
                      <a:pt x="204" y="59"/>
                    </a:lnTo>
                    <a:lnTo>
                      <a:pt x="0" y="59"/>
                    </a:lnTo>
                    <a:lnTo>
                      <a:pt x="0" y="112"/>
                    </a:lnTo>
                    <a:lnTo>
                      <a:pt x="204" y="112"/>
                    </a:lnTo>
                    <a:lnTo>
                      <a:pt x="204" y="171"/>
                    </a:lnTo>
                    <a:lnTo>
                      <a:pt x="301" y="86"/>
                    </a:lnTo>
                    <a:lnTo>
                      <a:pt x="204" y="0"/>
                    </a:lnTo>
                    <a:lnTo>
                      <a:pt x="204" y="59"/>
                    </a:lnTo>
                    <a:close/>
                  </a:path>
                </a:pathLst>
              </a:custGeom>
              <a:solidFill>
                <a:srgbClr val="474747">
                  <a:alpha val="100000"/>
                </a:srgbClr>
              </a:solidFill>
              <a:ln w="0">
                <a:noFill/>
              </a:ln>
            </p:spPr>
            <p:txBody>
              <a:bodyPr wrap="square"/>
              <a:lstStyle/>
              <a:p>
                <a:pPr fontAlgn="ctr"/>
                <a:endParaRPr lang="en-US" altLang="zh-CN" sz="2140" dirty="0">
                  <a:latin typeface="Huawei Sans" panose="020C0503030203020204" pitchFamily="34" charset="0"/>
                </a:endParaRPr>
              </a:p>
            </p:txBody>
          </p:sp>
          <p:sp>
            <p:nvSpPr>
              <p:cNvPr id="48" name="Freeform 110"/>
              <p:cNvSpPr/>
              <p:nvPr/>
            </p:nvSpPr>
            <p:spPr bwMode="gray">
              <a:xfrm>
                <a:off x="4111625" y="790576"/>
                <a:ext cx="152400" cy="80963"/>
              </a:xfrm>
              <a:custGeom>
                <a:avLst/>
                <a:gdLst/>
                <a:ahLst/>
                <a:cxnLst>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0"/>
                  </a:cxn>
                  <a:cxn ang="0">
                    <a:pos x="2147483646" y="2147483646"/>
                  </a:cxn>
                </a:cxnLst>
                <a:rect l="0" t="0" r="0" b="0"/>
                <a:pathLst>
                  <a:path w="321" h="171">
                    <a:moveTo>
                      <a:pt x="224" y="57"/>
                    </a:moveTo>
                    <a:lnTo>
                      <a:pt x="224" y="57"/>
                    </a:lnTo>
                    <a:lnTo>
                      <a:pt x="0" y="57"/>
                    </a:lnTo>
                    <a:lnTo>
                      <a:pt x="0" y="110"/>
                    </a:lnTo>
                    <a:lnTo>
                      <a:pt x="224" y="110"/>
                    </a:lnTo>
                    <a:lnTo>
                      <a:pt x="224" y="171"/>
                    </a:lnTo>
                    <a:lnTo>
                      <a:pt x="321" y="86"/>
                    </a:lnTo>
                    <a:lnTo>
                      <a:pt x="224" y="0"/>
                    </a:lnTo>
                    <a:lnTo>
                      <a:pt x="224" y="57"/>
                    </a:lnTo>
                    <a:close/>
                  </a:path>
                </a:pathLst>
              </a:custGeom>
              <a:solidFill>
                <a:srgbClr val="474747">
                  <a:alpha val="100000"/>
                </a:srgbClr>
              </a:solidFill>
              <a:ln w="0">
                <a:noFill/>
              </a:ln>
            </p:spPr>
            <p:txBody>
              <a:bodyPr wrap="square"/>
              <a:lstStyle/>
              <a:p>
                <a:pPr fontAlgn="ctr"/>
                <a:endParaRPr lang="en-US" altLang="zh-CN" sz="2140" dirty="0">
                  <a:latin typeface="Huawei Sans" panose="020C0503030203020204" pitchFamily="34" charset="0"/>
                </a:endParaRPr>
              </a:p>
            </p:txBody>
          </p:sp>
          <p:sp>
            <p:nvSpPr>
              <p:cNvPr id="49" name="Freeform 111"/>
              <p:cNvSpPr/>
              <p:nvPr/>
            </p:nvSpPr>
            <p:spPr bwMode="gray">
              <a:xfrm>
                <a:off x="4090988" y="696913"/>
                <a:ext cx="153988" cy="87313"/>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0" y="2147483646"/>
                  </a:cxn>
                  <a:cxn ang="0">
                    <a:pos x="2147483646" y="2147483646"/>
                  </a:cxn>
                </a:cxnLst>
                <a:rect l="0" t="0" r="0" b="0"/>
                <a:pathLst>
                  <a:path w="327" h="186">
                    <a:moveTo>
                      <a:pt x="19" y="186"/>
                    </a:moveTo>
                    <a:lnTo>
                      <a:pt x="19" y="186"/>
                    </a:lnTo>
                    <a:lnTo>
                      <a:pt x="244" y="103"/>
                    </a:lnTo>
                    <a:lnTo>
                      <a:pt x="265" y="161"/>
                    </a:lnTo>
                    <a:lnTo>
                      <a:pt x="327" y="47"/>
                    </a:lnTo>
                    <a:lnTo>
                      <a:pt x="207" y="0"/>
                    </a:lnTo>
                    <a:lnTo>
                      <a:pt x="226" y="53"/>
                    </a:lnTo>
                    <a:lnTo>
                      <a:pt x="0" y="136"/>
                    </a:lnTo>
                    <a:lnTo>
                      <a:pt x="19" y="186"/>
                    </a:lnTo>
                    <a:close/>
                  </a:path>
                </a:pathLst>
              </a:custGeom>
              <a:solidFill>
                <a:srgbClr val="474747">
                  <a:alpha val="100000"/>
                </a:srgbClr>
              </a:solidFill>
              <a:ln w="0">
                <a:noFill/>
              </a:ln>
            </p:spPr>
            <p:txBody>
              <a:bodyPr wrap="square"/>
              <a:lstStyle/>
              <a:p>
                <a:pPr fontAlgn="ctr"/>
                <a:endParaRPr lang="en-US" altLang="zh-CN" sz="2140" dirty="0">
                  <a:latin typeface="Huawei Sans" panose="020C0503030203020204" pitchFamily="34" charset="0"/>
                </a:endParaRPr>
              </a:p>
            </p:txBody>
          </p:sp>
          <p:sp>
            <p:nvSpPr>
              <p:cNvPr id="50" name="Freeform 112"/>
              <p:cNvSpPr/>
              <p:nvPr/>
            </p:nvSpPr>
            <p:spPr bwMode="gray">
              <a:xfrm>
                <a:off x="4090988" y="879476"/>
                <a:ext cx="153988" cy="87313"/>
              </a:xfrm>
              <a:custGeom>
                <a:avLst/>
                <a:gdLst/>
                <a:ahLst/>
                <a:cxnLst>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27" h="186">
                    <a:moveTo>
                      <a:pt x="244" y="83"/>
                    </a:moveTo>
                    <a:lnTo>
                      <a:pt x="244" y="83"/>
                    </a:lnTo>
                    <a:lnTo>
                      <a:pt x="19" y="0"/>
                    </a:lnTo>
                    <a:lnTo>
                      <a:pt x="0" y="50"/>
                    </a:lnTo>
                    <a:lnTo>
                      <a:pt x="226" y="133"/>
                    </a:lnTo>
                    <a:lnTo>
                      <a:pt x="207" y="186"/>
                    </a:lnTo>
                    <a:lnTo>
                      <a:pt x="327" y="139"/>
                    </a:lnTo>
                    <a:lnTo>
                      <a:pt x="265" y="25"/>
                    </a:lnTo>
                    <a:lnTo>
                      <a:pt x="244" y="83"/>
                    </a:lnTo>
                    <a:close/>
                  </a:path>
                </a:pathLst>
              </a:custGeom>
              <a:solidFill>
                <a:srgbClr val="474747">
                  <a:alpha val="100000"/>
                </a:srgbClr>
              </a:solidFill>
              <a:ln w="0">
                <a:noFill/>
              </a:ln>
            </p:spPr>
            <p:txBody>
              <a:bodyPr wrap="square"/>
              <a:lstStyle/>
              <a:p>
                <a:pPr fontAlgn="ctr"/>
                <a:endParaRPr lang="en-US" altLang="zh-CN" sz="2140" dirty="0">
                  <a:latin typeface="Huawei Sans" panose="020C0503030203020204" pitchFamily="34" charset="0"/>
                </a:endParaRPr>
              </a:p>
            </p:txBody>
          </p:sp>
        </p:grpSp>
        <p:pic>
          <p:nvPicPr>
            <p:cNvPr id="51" name="图片 50">
              <a:extLst>
                <a:ext uri="{FF2B5EF4-FFF2-40B4-BE49-F238E27FC236}">
                  <a16:creationId xmlns:a16="http://schemas.microsoft.com/office/drawing/2014/main" xmlns="" id="{AED59490-CFAB-46D8-95B7-7FF84D43C317}"/>
                </a:ext>
              </a:extLst>
            </p:cNvPr>
            <p:cNvPicPr>
              <a:picLocks/>
            </p:cNvPicPr>
            <p:nvPr/>
          </p:nvPicPr>
          <p:blipFill>
            <a:blip r:embed="rId25" cstate="print">
              <a:extLst>
                <a:ext uri="{28A0092B-C50C-407E-A947-70E740481C1C}">
                  <a14:useLocalDpi xmlns:a14="http://schemas.microsoft.com/office/drawing/2010/main" val="0"/>
                </a:ext>
              </a:extLst>
            </a:blip>
            <a:stretch>
              <a:fillRect/>
            </a:stretch>
          </p:blipFill>
          <p:spPr bwMode="gray">
            <a:xfrm>
              <a:off x="4036723" y="2959260"/>
              <a:ext cx="421459" cy="353369"/>
            </a:xfrm>
            <a:prstGeom prst="rect">
              <a:avLst/>
            </a:prstGeom>
          </p:spPr>
        </p:pic>
        <p:pic>
          <p:nvPicPr>
            <p:cNvPr id="52" name="图片 51">
              <a:extLst>
                <a:ext uri="{FF2B5EF4-FFF2-40B4-BE49-F238E27FC236}">
                  <a16:creationId xmlns:a16="http://schemas.microsoft.com/office/drawing/2014/main" xmlns="" id="{AED59490-CFAB-46D8-95B7-7FF84D43C317}"/>
                </a:ext>
              </a:extLst>
            </p:cNvPr>
            <p:cNvPicPr>
              <a:picLocks/>
            </p:cNvPicPr>
            <p:nvPr/>
          </p:nvPicPr>
          <p:blipFill>
            <a:blip r:embed="rId25" cstate="print">
              <a:extLst>
                <a:ext uri="{28A0092B-C50C-407E-A947-70E740481C1C}">
                  <a14:useLocalDpi xmlns:a14="http://schemas.microsoft.com/office/drawing/2010/main" val="0"/>
                </a:ext>
              </a:extLst>
            </a:blip>
            <a:stretch>
              <a:fillRect/>
            </a:stretch>
          </p:blipFill>
          <p:spPr bwMode="gray">
            <a:xfrm>
              <a:off x="4036723" y="4065249"/>
              <a:ext cx="421459" cy="353369"/>
            </a:xfrm>
            <a:prstGeom prst="rect">
              <a:avLst/>
            </a:prstGeom>
          </p:spPr>
        </p:pic>
        <p:cxnSp>
          <p:nvCxnSpPr>
            <p:cNvPr id="53" name="直接连接符 9">
              <a:extLst>
                <a:ext uri="{FF2B5EF4-FFF2-40B4-BE49-F238E27FC236}">
                  <a16:creationId xmlns:a16="http://schemas.microsoft.com/office/drawing/2014/main" xmlns="" id="{1CCB6EA3-F9E8-49C4-ACEB-B2058B897A3E}"/>
                </a:ext>
              </a:extLst>
            </p:cNvPr>
            <p:cNvCxnSpPr>
              <a:cxnSpLocks/>
              <a:endCxn id="23" idx="1"/>
            </p:cNvCxnSpPr>
            <p:nvPr>
              <p:custDataLst>
                <p:tags r:id="rId4"/>
              </p:custDataLst>
            </p:nvPr>
          </p:nvCxnSpPr>
          <p:spPr bwMode="gray">
            <a:xfrm flipV="1">
              <a:off x="687977" y="3135945"/>
              <a:ext cx="420968" cy="580393"/>
            </a:xfrm>
            <a:prstGeom prst="line">
              <a:avLst/>
            </a:prstGeom>
            <a:noFill/>
            <a:ln w="12700" cap="flat" cmpd="sng" algn="ctr">
              <a:solidFill>
                <a:sysClr val="windowText" lastClr="000000"/>
              </a:solidFill>
              <a:prstDash val="solid"/>
              <a:round/>
              <a:headEnd type="none" w="med" len="med"/>
              <a:tailEnd type="none" w="med" len="med"/>
            </a:ln>
          </p:spPr>
        </p:cxnSp>
        <p:cxnSp>
          <p:nvCxnSpPr>
            <p:cNvPr id="56" name="直接连接符 9">
              <a:extLst>
                <a:ext uri="{FF2B5EF4-FFF2-40B4-BE49-F238E27FC236}">
                  <a16:creationId xmlns:a16="http://schemas.microsoft.com/office/drawing/2014/main" xmlns="" id="{1CCB6EA3-F9E8-49C4-ACEB-B2058B897A3E}"/>
                </a:ext>
              </a:extLst>
            </p:cNvPr>
            <p:cNvCxnSpPr>
              <a:cxnSpLocks/>
              <a:endCxn id="27" idx="1"/>
            </p:cNvCxnSpPr>
            <p:nvPr>
              <p:custDataLst>
                <p:tags r:id="rId5"/>
              </p:custDataLst>
            </p:nvPr>
          </p:nvCxnSpPr>
          <p:spPr bwMode="gray">
            <a:xfrm>
              <a:off x="680205" y="3716338"/>
              <a:ext cx="428740" cy="525596"/>
            </a:xfrm>
            <a:prstGeom prst="line">
              <a:avLst/>
            </a:prstGeom>
            <a:noFill/>
            <a:ln w="12700" cap="flat" cmpd="sng" algn="ctr">
              <a:solidFill>
                <a:sysClr val="windowText" lastClr="000000"/>
              </a:solidFill>
              <a:prstDash val="solid"/>
              <a:round/>
              <a:headEnd type="none" w="med" len="med"/>
              <a:tailEnd type="none" w="med" len="med"/>
            </a:ln>
          </p:spPr>
        </p:cxnSp>
        <p:cxnSp>
          <p:nvCxnSpPr>
            <p:cNvPr id="73" name="直接连接符 9">
              <a:extLst>
                <a:ext uri="{FF2B5EF4-FFF2-40B4-BE49-F238E27FC236}">
                  <a16:creationId xmlns:a16="http://schemas.microsoft.com/office/drawing/2014/main" xmlns="" id="{1CCB6EA3-F9E8-49C4-ACEB-B2058B897A3E}"/>
                </a:ext>
              </a:extLst>
            </p:cNvPr>
            <p:cNvCxnSpPr>
              <a:cxnSpLocks/>
              <a:stCxn id="52" idx="3"/>
            </p:cNvCxnSpPr>
            <p:nvPr>
              <p:custDataLst>
                <p:tags r:id="rId6"/>
              </p:custDataLst>
            </p:nvPr>
          </p:nvCxnSpPr>
          <p:spPr bwMode="gray">
            <a:xfrm>
              <a:off x="4458182" y="4241934"/>
              <a:ext cx="324000" cy="0"/>
            </a:xfrm>
            <a:prstGeom prst="line">
              <a:avLst/>
            </a:prstGeom>
            <a:noFill/>
            <a:ln w="12700" cap="flat" cmpd="sng" algn="ctr">
              <a:solidFill>
                <a:sysClr val="windowText" lastClr="000000"/>
              </a:solidFill>
              <a:prstDash val="solid"/>
              <a:round/>
              <a:headEnd type="none" w="med" len="med"/>
              <a:tailEnd type="none" w="med" len="med"/>
            </a:ln>
          </p:spPr>
        </p:cxnSp>
        <p:cxnSp>
          <p:nvCxnSpPr>
            <p:cNvPr id="75" name="直接连接符 9">
              <a:extLst>
                <a:ext uri="{FF2B5EF4-FFF2-40B4-BE49-F238E27FC236}">
                  <a16:creationId xmlns:a16="http://schemas.microsoft.com/office/drawing/2014/main" xmlns="" id="{1CCB6EA3-F9E8-49C4-ACEB-B2058B897A3E}"/>
                </a:ext>
              </a:extLst>
            </p:cNvPr>
            <p:cNvCxnSpPr>
              <a:cxnSpLocks/>
              <a:stCxn id="51" idx="3"/>
            </p:cNvCxnSpPr>
            <p:nvPr>
              <p:custDataLst>
                <p:tags r:id="rId7"/>
              </p:custDataLst>
            </p:nvPr>
          </p:nvCxnSpPr>
          <p:spPr bwMode="gray">
            <a:xfrm>
              <a:off x="4458182" y="3135945"/>
              <a:ext cx="324000" cy="0"/>
            </a:xfrm>
            <a:prstGeom prst="line">
              <a:avLst/>
            </a:prstGeom>
            <a:noFill/>
            <a:ln w="12700" cap="flat" cmpd="sng" algn="ctr">
              <a:solidFill>
                <a:sysClr val="windowText" lastClr="000000"/>
              </a:solidFill>
              <a:prstDash val="solid"/>
              <a:round/>
              <a:headEnd type="none" w="med" len="med"/>
              <a:tailEnd type="none" w="med" len="med"/>
            </a:ln>
          </p:spPr>
        </p:cxnSp>
        <p:cxnSp>
          <p:nvCxnSpPr>
            <p:cNvPr id="76" name="直接连接符 9">
              <a:extLst>
                <a:ext uri="{FF2B5EF4-FFF2-40B4-BE49-F238E27FC236}">
                  <a16:creationId xmlns:a16="http://schemas.microsoft.com/office/drawing/2014/main" xmlns="" id="{1CCB6EA3-F9E8-49C4-ACEB-B2058B897A3E}"/>
                </a:ext>
              </a:extLst>
            </p:cNvPr>
            <p:cNvCxnSpPr>
              <a:cxnSpLocks/>
            </p:cNvCxnSpPr>
            <p:nvPr>
              <p:custDataLst>
                <p:tags r:id="rId8"/>
              </p:custDataLst>
            </p:nvPr>
          </p:nvCxnSpPr>
          <p:spPr bwMode="gray">
            <a:xfrm flipV="1">
              <a:off x="5235103" y="3135945"/>
              <a:ext cx="362902" cy="1"/>
            </a:xfrm>
            <a:prstGeom prst="line">
              <a:avLst/>
            </a:prstGeom>
            <a:noFill/>
            <a:ln w="12700" cap="flat" cmpd="sng" algn="ctr">
              <a:solidFill>
                <a:sysClr val="windowText" lastClr="000000"/>
              </a:solidFill>
              <a:prstDash val="solid"/>
              <a:round/>
              <a:headEnd type="none" w="med" len="med"/>
              <a:tailEnd type="none" w="med" len="med"/>
            </a:ln>
          </p:spPr>
        </p:cxnSp>
        <p:cxnSp>
          <p:nvCxnSpPr>
            <p:cNvPr id="77" name="直接连接符 9">
              <a:extLst>
                <a:ext uri="{FF2B5EF4-FFF2-40B4-BE49-F238E27FC236}">
                  <a16:creationId xmlns:a16="http://schemas.microsoft.com/office/drawing/2014/main" xmlns="" id="{1CCB6EA3-F9E8-49C4-ACEB-B2058B897A3E}"/>
                </a:ext>
              </a:extLst>
            </p:cNvPr>
            <p:cNvCxnSpPr>
              <a:cxnSpLocks/>
            </p:cNvCxnSpPr>
            <p:nvPr>
              <p:custDataLst>
                <p:tags r:id="rId9"/>
              </p:custDataLst>
            </p:nvPr>
          </p:nvCxnSpPr>
          <p:spPr bwMode="gray">
            <a:xfrm flipV="1">
              <a:off x="5235103" y="4242792"/>
              <a:ext cx="362902" cy="1"/>
            </a:xfrm>
            <a:prstGeom prst="line">
              <a:avLst/>
            </a:prstGeom>
            <a:noFill/>
            <a:ln w="12700" cap="flat" cmpd="sng" algn="ctr">
              <a:solidFill>
                <a:sysClr val="windowText" lastClr="000000"/>
              </a:solidFill>
              <a:prstDash val="solid"/>
              <a:round/>
              <a:headEnd type="none" w="med" len="med"/>
              <a:tailEnd type="none" w="med" len="med"/>
            </a:ln>
          </p:spPr>
        </p:cxnSp>
        <p:pic>
          <p:nvPicPr>
            <p:cNvPr id="31" name="图片 30" descr="电视.png"/>
            <p:cNvPicPr>
              <a:picLocks noChangeAspect="1"/>
            </p:cNvPicPr>
            <p:nvPr/>
          </p:nvPicPr>
          <p:blipFill>
            <a:blip r:embed="rId26" cstate="print"/>
            <a:stretch>
              <a:fillRect/>
            </a:stretch>
          </p:blipFill>
          <p:spPr bwMode="gray">
            <a:xfrm>
              <a:off x="5551516" y="2889192"/>
              <a:ext cx="372506" cy="439200"/>
            </a:xfrm>
            <a:prstGeom prst="rect">
              <a:avLst/>
            </a:prstGeom>
          </p:spPr>
        </p:pic>
        <p:pic>
          <p:nvPicPr>
            <p:cNvPr id="32" name="图片 31" descr="电视.png"/>
            <p:cNvPicPr>
              <a:picLocks noChangeAspect="1"/>
            </p:cNvPicPr>
            <p:nvPr/>
          </p:nvPicPr>
          <p:blipFill>
            <a:blip r:embed="rId26" cstate="print"/>
            <a:stretch>
              <a:fillRect/>
            </a:stretch>
          </p:blipFill>
          <p:spPr bwMode="gray">
            <a:xfrm>
              <a:off x="5551516" y="3984714"/>
              <a:ext cx="372506" cy="439200"/>
            </a:xfrm>
            <a:prstGeom prst="rect">
              <a:avLst/>
            </a:prstGeom>
          </p:spPr>
        </p:pic>
        <p:sp>
          <p:nvSpPr>
            <p:cNvPr id="78" name="文本框 7">
              <a:extLst>
                <a:ext uri="{FF2B5EF4-FFF2-40B4-BE49-F238E27FC236}">
                  <a16:creationId xmlns:a16="http://schemas.microsoft.com/office/drawing/2014/main" xmlns="" id="{0C792D03-8442-4788-BBE0-5E9C7AA8341F}"/>
                </a:ext>
              </a:extLst>
            </p:cNvPr>
            <p:cNvSpPr txBox="1"/>
            <p:nvPr>
              <p:custDataLst>
                <p:tags r:id="rId10"/>
              </p:custDataLst>
            </p:nvPr>
          </p:nvSpPr>
          <p:spPr bwMode="gray">
            <a:xfrm>
              <a:off x="5478873" y="3003454"/>
              <a:ext cx="468345" cy="276999"/>
            </a:xfrm>
            <a:prstGeom prst="rect">
              <a:avLst/>
            </a:prstGeom>
            <a:noFill/>
          </p:spPr>
          <p:txBody>
            <a:bodyPr wrap="square" rtlCol="0">
              <a:spAutoFit/>
            </a:bodyPr>
            <a:lstStyle/>
            <a:p>
              <a:pPr algn="ctr" defTabSz="914400" fontAlgn="ctr">
                <a:spcBef>
                  <a:spcPct val="0"/>
                </a:spcBef>
                <a:spcAft>
                  <a:spcPct val="0"/>
                </a:spcAft>
                <a:defRPr/>
              </a:pPr>
              <a:r>
                <a:rPr lang="en-US" sz="1200" dirty="0" smtClean="0">
                  <a:solidFill>
                    <a:schemeClr val="bg1">
                      <a:lumMod val="50000"/>
                    </a:schemeClr>
                  </a:solidFill>
                  <a:latin typeface="Huawei Sans" panose="020C0503030203020204" pitchFamily="34" charset="0"/>
                </a:rPr>
                <a:t>4K</a:t>
              </a:r>
              <a:endParaRPr lang="en-US" altLang="zh-CN" sz="1200" kern="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文本框 7">
              <a:extLst>
                <a:ext uri="{FF2B5EF4-FFF2-40B4-BE49-F238E27FC236}">
                  <a16:creationId xmlns:a16="http://schemas.microsoft.com/office/drawing/2014/main" xmlns="" id="{0C792D03-8442-4788-BBE0-5E9C7AA8341F}"/>
                </a:ext>
              </a:extLst>
            </p:cNvPr>
            <p:cNvSpPr txBox="1"/>
            <p:nvPr>
              <p:custDataLst>
                <p:tags r:id="rId11"/>
              </p:custDataLst>
            </p:nvPr>
          </p:nvSpPr>
          <p:spPr bwMode="gray">
            <a:xfrm>
              <a:off x="5478873" y="4100097"/>
              <a:ext cx="468345" cy="276999"/>
            </a:xfrm>
            <a:prstGeom prst="rect">
              <a:avLst/>
            </a:prstGeom>
            <a:noFill/>
          </p:spPr>
          <p:txBody>
            <a:bodyPr wrap="square" rtlCol="0">
              <a:spAutoFit/>
            </a:bodyPr>
            <a:lstStyle/>
            <a:p>
              <a:pPr algn="ctr" defTabSz="914400" fontAlgn="ctr">
                <a:spcBef>
                  <a:spcPct val="0"/>
                </a:spcBef>
                <a:spcAft>
                  <a:spcPct val="0"/>
                </a:spcAft>
                <a:defRPr/>
              </a:pPr>
              <a:r>
                <a:rPr lang="en-US" sz="1200" dirty="0" smtClean="0">
                  <a:solidFill>
                    <a:schemeClr val="bg1">
                      <a:lumMod val="50000"/>
                    </a:schemeClr>
                  </a:solidFill>
                  <a:latin typeface="Huawei Sans" panose="020C0503030203020204" pitchFamily="34" charset="0"/>
                </a:rPr>
                <a:t>4K</a:t>
              </a:r>
              <a:endParaRPr lang="en-US" altLang="zh-CN" sz="1200" kern="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文本框 7">
              <a:extLst>
                <a:ext uri="{FF2B5EF4-FFF2-40B4-BE49-F238E27FC236}">
                  <a16:creationId xmlns:a16="http://schemas.microsoft.com/office/drawing/2014/main" xmlns="" id="{0C792D03-8442-4788-BBE0-5E9C7AA8341F}"/>
                </a:ext>
              </a:extLst>
            </p:cNvPr>
            <p:cNvSpPr txBox="1"/>
            <p:nvPr>
              <p:custDataLst>
                <p:tags r:id="rId12"/>
              </p:custDataLst>
            </p:nvPr>
          </p:nvSpPr>
          <p:spPr bwMode="gray">
            <a:xfrm>
              <a:off x="313123" y="3898638"/>
              <a:ext cx="708345" cy="276999"/>
            </a:xfrm>
            <a:prstGeom prst="rect">
              <a:avLst/>
            </a:prstGeom>
            <a:noFill/>
          </p:spPr>
          <p:txBody>
            <a:bodyPr wrap="square" rtlCol="0">
              <a:spAutoFit/>
            </a:bodyPr>
            <a:lstStyle/>
            <a:p>
              <a:pPr algn="ctr" defTabSz="914400" fontAlgn="ctr">
                <a:spcBef>
                  <a:spcPct val="0"/>
                </a:spcBef>
                <a:spcAft>
                  <a:spcPct val="0"/>
                </a:spcAft>
                <a:defRPr/>
              </a:pPr>
              <a:r>
                <a:rPr lang="en-US" sz="1200" dirty="0" smtClean="0">
                  <a:latin typeface="Huawei Sans" panose="020C0503030203020204" pitchFamily="34" charset="0"/>
                </a:rPr>
                <a:t>Source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2" name="图片 21" descr="通用服务器-蓝.png"/>
            <p:cNvPicPr>
              <a:picLocks noChangeAspect="1"/>
            </p:cNvPicPr>
            <p:nvPr/>
          </p:nvPicPr>
          <p:blipFill>
            <a:blip r:embed="rId27" cstate="print"/>
            <a:stretch>
              <a:fillRect/>
            </a:stretch>
          </p:blipFill>
          <p:spPr bwMode="gray">
            <a:xfrm>
              <a:off x="455613" y="3561946"/>
              <a:ext cx="432661" cy="353995"/>
            </a:xfrm>
            <a:prstGeom prst="rect">
              <a:avLst/>
            </a:prstGeom>
          </p:spPr>
        </p:pic>
        <p:sp>
          <p:nvSpPr>
            <p:cNvPr id="82" name="文本框 7">
              <a:extLst>
                <a:ext uri="{FF2B5EF4-FFF2-40B4-BE49-F238E27FC236}">
                  <a16:creationId xmlns:a16="http://schemas.microsoft.com/office/drawing/2014/main" xmlns="" id="{0C792D03-8442-4788-BBE0-5E9C7AA8341F}"/>
                </a:ext>
              </a:extLst>
            </p:cNvPr>
            <p:cNvSpPr txBox="1"/>
            <p:nvPr>
              <p:custDataLst>
                <p:tags r:id="rId13"/>
              </p:custDataLst>
            </p:nvPr>
          </p:nvSpPr>
          <p:spPr bwMode="gray">
            <a:xfrm>
              <a:off x="965501" y="4406012"/>
              <a:ext cx="708345" cy="461665"/>
            </a:xfrm>
            <a:prstGeom prst="rect">
              <a:avLst/>
            </a:prstGeom>
            <a:noFill/>
          </p:spPr>
          <p:txBody>
            <a:bodyPr wrap="square" rtlCol="0">
              <a:spAutoFit/>
            </a:bodyPr>
            <a:lstStyle/>
            <a:p>
              <a:pPr algn="ctr" defTabSz="914400" fontAlgn="ctr">
                <a:spcBef>
                  <a:spcPct val="0"/>
                </a:spcBef>
                <a:spcAft>
                  <a:spcPct val="0"/>
                </a:spcAft>
                <a:defRPr/>
              </a:pPr>
              <a:r>
                <a:rPr lang="en-US" sz="1200" dirty="0" smtClean="0">
                  <a:latin typeface="Huawei Sans" panose="020C0503030203020204" pitchFamily="34" charset="0"/>
                </a:rPr>
                <a:t>Sender PE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文本框 7">
              <a:extLst>
                <a:ext uri="{FF2B5EF4-FFF2-40B4-BE49-F238E27FC236}">
                  <a16:creationId xmlns:a16="http://schemas.microsoft.com/office/drawing/2014/main" xmlns="" id="{0C792D03-8442-4788-BBE0-5E9C7AA8341F}"/>
                </a:ext>
              </a:extLst>
            </p:cNvPr>
            <p:cNvSpPr txBox="1"/>
            <p:nvPr>
              <p:custDataLst>
                <p:tags r:id="rId14"/>
              </p:custDataLst>
            </p:nvPr>
          </p:nvSpPr>
          <p:spPr bwMode="gray">
            <a:xfrm>
              <a:off x="965501" y="2542359"/>
              <a:ext cx="708345" cy="461665"/>
            </a:xfrm>
            <a:prstGeom prst="rect">
              <a:avLst/>
            </a:prstGeom>
            <a:noFill/>
          </p:spPr>
          <p:txBody>
            <a:bodyPr wrap="square" rtlCol="0">
              <a:spAutoFit/>
            </a:bodyPr>
            <a:lstStyle/>
            <a:p>
              <a:pPr algn="ctr" defTabSz="914400" fontAlgn="ctr">
                <a:spcBef>
                  <a:spcPct val="0"/>
                </a:spcBef>
                <a:spcAft>
                  <a:spcPct val="0"/>
                </a:spcAft>
                <a:defRPr/>
              </a:pPr>
              <a:r>
                <a:rPr lang="en-US" sz="1200" dirty="0" smtClean="0">
                  <a:latin typeface="Huawei Sans" panose="020C0503030203020204" pitchFamily="34" charset="0"/>
                </a:rPr>
                <a:t>Sender PE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文本框 7">
              <a:extLst>
                <a:ext uri="{FF2B5EF4-FFF2-40B4-BE49-F238E27FC236}">
                  <a16:creationId xmlns:a16="http://schemas.microsoft.com/office/drawing/2014/main" xmlns="" id="{0C792D03-8442-4788-BBE0-5E9C7AA8341F}"/>
                </a:ext>
              </a:extLst>
            </p:cNvPr>
            <p:cNvSpPr txBox="1"/>
            <p:nvPr>
              <p:custDataLst>
                <p:tags r:id="rId15"/>
              </p:custDataLst>
            </p:nvPr>
          </p:nvSpPr>
          <p:spPr bwMode="gray">
            <a:xfrm>
              <a:off x="3892118" y="2717904"/>
              <a:ext cx="708345" cy="276999"/>
            </a:xfrm>
            <a:prstGeom prst="rect">
              <a:avLst/>
            </a:prstGeom>
            <a:noFill/>
          </p:spPr>
          <p:txBody>
            <a:bodyPr wrap="square" rtlCol="0">
              <a:spAutoFit/>
            </a:bodyPr>
            <a:lstStyle/>
            <a:p>
              <a:pPr algn="ctr" defTabSz="914400" fontAlgn="ctr">
                <a:spcBef>
                  <a:spcPct val="0"/>
                </a:spcBef>
                <a:spcAft>
                  <a:spcPct val="0"/>
                </a:spcAft>
                <a:defRPr/>
              </a:pPr>
              <a:r>
                <a:rPr lang="en-US" sz="1200" dirty="0" smtClean="0">
                  <a:latin typeface="Huawei Sans" panose="020C0503030203020204" pitchFamily="34" charset="0"/>
                </a:rPr>
                <a:t>ACC</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文本框 7">
              <a:extLst>
                <a:ext uri="{FF2B5EF4-FFF2-40B4-BE49-F238E27FC236}">
                  <a16:creationId xmlns:a16="http://schemas.microsoft.com/office/drawing/2014/main" xmlns="" id="{0C792D03-8442-4788-BBE0-5E9C7AA8341F}"/>
                </a:ext>
              </a:extLst>
            </p:cNvPr>
            <p:cNvSpPr txBox="1"/>
            <p:nvPr>
              <p:custDataLst>
                <p:tags r:id="rId16"/>
              </p:custDataLst>
            </p:nvPr>
          </p:nvSpPr>
          <p:spPr bwMode="gray">
            <a:xfrm>
              <a:off x="3892117" y="4406012"/>
              <a:ext cx="708345" cy="276999"/>
            </a:xfrm>
            <a:prstGeom prst="rect">
              <a:avLst/>
            </a:prstGeom>
            <a:noFill/>
          </p:spPr>
          <p:txBody>
            <a:bodyPr wrap="square" rtlCol="0">
              <a:spAutoFit/>
            </a:bodyPr>
            <a:lstStyle/>
            <a:p>
              <a:pPr algn="ctr" defTabSz="914400" fontAlgn="ctr">
                <a:spcBef>
                  <a:spcPct val="0"/>
                </a:spcBef>
                <a:spcAft>
                  <a:spcPct val="0"/>
                </a:spcAft>
                <a:defRPr/>
              </a:pPr>
              <a:r>
                <a:rPr lang="en-US" sz="1200" dirty="0" smtClean="0">
                  <a:latin typeface="Huawei Sans" panose="020C0503030203020204" pitchFamily="34" charset="0"/>
                </a:rPr>
                <a:t>ACC</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文本框 7">
              <a:extLst>
                <a:ext uri="{FF2B5EF4-FFF2-40B4-BE49-F238E27FC236}">
                  <a16:creationId xmlns:a16="http://schemas.microsoft.com/office/drawing/2014/main" xmlns="" id="{0C792D03-8442-4788-BBE0-5E9C7AA8341F}"/>
                </a:ext>
              </a:extLst>
            </p:cNvPr>
            <p:cNvSpPr txBox="1"/>
            <p:nvPr>
              <p:custDataLst>
                <p:tags r:id="rId17"/>
              </p:custDataLst>
            </p:nvPr>
          </p:nvSpPr>
          <p:spPr bwMode="gray">
            <a:xfrm>
              <a:off x="4637065" y="2648722"/>
              <a:ext cx="708345" cy="276999"/>
            </a:xfrm>
            <a:prstGeom prst="rect">
              <a:avLst/>
            </a:prstGeom>
            <a:noFill/>
          </p:spPr>
          <p:txBody>
            <a:bodyPr wrap="square" rtlCol="0">
              <a:spAutoFit/>
            </a:bodyPr>
            <a:lstStyle/>
            <a:p>
              <a:pPr algn="ctr" defTabSz="914400" fontAlgn="ctr">
                <a:spcBef>
                  <a:spcPct val="0"/>
                </a:spcBef>
                <a:spcAft>
                  <a:spcPct val="0"/>
                </a:spcAft>
                <a:defRPr/>
              </a:pPr>
              <a:r>
                <a:rPr lang="en-US" sz="1200" dirty="0" smtClean="0">
                  <a:latin typeface="Huawei Sans" panose="020C0503030203020204" pitchFamily="34" charset="0"/>
                </a:rPr>
                <a:t>OLT</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文本框 7">
              <a:extLst>
                <a:ext uri="{FF2B5EF4-FFF2-40B4-BE49-F238E27FC236}">
                  <a16:creationId xmlns:a16="http://schemas.microsoft.com/office/drawing/2014/main" xmlns="" id="{0C792D03-8442-4788-BBE0-5E9C7AA8341F}"/>
                </a:ext>
              </a:extLst>
            </p:cNvPr>
            <p:cNvSpPr txBox="1"/>
            <p:nvPr>
              <p:custDataLst>
                <p:tags r:id="rId18"/>
              </p:custDataLst>
            </p:nvPr>
          </p:nvSpPr>
          <p:spPr bwMode="gray">
            <a:xfrm>
              <a:off x="4637065" y="4476169"/>
              <a:ext cx="708345" cy="276999"/>
            </a:xfrm>
            <a:prstGeom prst="rect">
              <a:avLst/>
            </a:prstGeom>
            <a:noFill/>
          </p:spPr>
          <p:txBody>
            <a:bodyPr wrap="square" rtlCol="0">
              <a:spAutoFit/>
            </a:bodyPr>
            <a:lstStyle/>
            <a:p>
              <a:pPr algn="ctr" defTabSz="914400" fontAlgn="ctr">
                <a:spcBef>
                  <a:spcPct val="0"/>
                </a:spcBef>
                <a:spcAft>
                  <a:spcPct val="0"/>
                </a:spcAft>
                <a:defRPr/>
              </a:pPr>
              <a:r>
                <a:rPr lang="en-US" sz="1200" dirty="0" smtClean="0">
                  <a:latin typeface="Huawei Sans" panose="020C0503030203020204" pitchFamily="34" charset="0"/>
                </a:rPr>
                <a:t>OLT</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文本框 7">
              <a:extLst>
                <a:ext uri="{FF2B5EF4-FFF2-40B4-BE49-F238E27FC236}">
                  <a16:creationId xmlns:a16="http://schemas.microsoft.com/office/drawing/2014/main" xmlns="" id="{0C792D03-8442-4788-BBE0-5E9C7AA8341F}"/>
                </a:ext>
              </a:extLst>
            </p:cNvPr>
            <p:cNvSpPr txBox="1"/>
            <p:nvPr>
              <p:custDataLst>
                <p:tags r:id="rId19"/>
              </p:custDataLst>
            </p:nvPr>
          </p:nvSpPr>
          <p:spPr bwMode="gray">
            <a:xfrm>
              <a:off x="5341011" y="2648722"/>
              <a:ext cx="708345" cy="276999"/>
            </a:xfrm>
            <a:prstGeom prst="rect">
              <a:avLst/>
            </a:prstGeom>
            <a:noFill/>
          </p:spPr>
          <p:txBody>
            <a:bodyPr wrap="square" rtlCol="0">
              <a:spAutoFit/>
            </a:bodyPr>
            <a:lstStyle/>
            <a:p>
              <a:pPr algn="ctr" defTabSz="914400" fontAlgn="ctr">
                <a:spcBef>
                  <a:spcPct val="0"/>
                </a:spcBef>
                <a:spcAft>
                  <a:spcPct val="0"/>
                </a:spcAft>
                <a:defRPr/>
              </a:pPr>
              <a:r>
                <a:rPr lang="en-US" sz="1200" dirty="0" smtClean="0">
                  <a:latin typeface="Huawei Sans" panose="020C0503030203020204" pitchFamily="34" charset="0"/>
                </a:rPr>
                <a:t>4K TV</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文本框 7">
              <a:extLst>
                <a:ext uri="{FF2B5EF4-FFF2-40B4-BE49-F238E27FC236}">
                  <a16:creationId xmlns:a16="http://schemas.microsoft.com/office/drawing/2014/main" xmlns="" id="{0C792D03-8442-4788-BBE0-5E9C7AA8341F}"/>
                </a:ext>
              </a:extLst>
            </p:cNvPr>
            <p:cNvSpPr txBox="1"/>
            <p:nvPr>
              <p:custDataLst>
                <p:tags r:id="rId20"/>
              </p:custDataLst>
            </p:nvPr>
          </p:nvSpPr>
          <p:spPr bwMode="gray">
            <a:xfrm>
              <a:off x="5341011" y="4476169"/>
              <a:ext cx="708345" cy="276999"/>
            </a:xfrm>
            <a:prstGeom prst="rect">
              <a:avLst/>
            </a:prstGeom>
            <a:noFill/>
          </p:spPr>
          <p:txBody>
            <a:bodyPr wrap="square" rtlCol="0">
              <a:spAutoFit/>
            </a:bodyPr>
            <a:lstStyle/>
            <a:p>
              <a:pPr algn="ctr" defTabSz="914400" fontAlgn="ctr">
                <a:spcBef>
                  <a:spcPct val="0"/>
                </a:spcBef>
                <a:spcAft>
                  <a:spcPct val="0"/>
                </a:spcAft>
                <a:defRPr/>
              </a:pPr>
              <a:r>
                <a:rPr lang="en-US" sz="1200" dirty="0" smtClean="0">
                  <a:latin typeface="Huawei Sans" panose="020C0503030203020204" pitchFamily="34" charset="0"/>
                </a:rPr>
                <a:t>4K TV</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文本框 7">
              <a:extLst>
                <a:ext uri="{FF2B5EF4-FFF2-40B4-BE49-F238E27FC236}">
                  <a16:creationId xmlns:a16="http://schemas.microsoft.com/office/drawing/2014/main" xmlns="" id="{0C792D03-8442-4788-BBE0-5E9C7AA8341F}"/>
                </a:ext>
              </a:extLst>
            </p:cNvPr>
            <p:cNvSpPr txBox="1"/>
            <p:nvPr>
              <p:custDataLst>
                <p:tags r:id="rId21"/>
              </p:custDataLst>
            </p:nvPr>
          </p:nvSpPr>
          <p:spPr bwMode="gray">
            <a:xfrm>
              <a:off x="1350584" y="3545830"/>
              <a:ext cx="1649318" cy="276999"/>
            </a:xfrm>
            <a:prstGeom prst="rect">
              <a:avLst/>
            </a:prstGeom>
            <a:noFill/>
          </p:spPr>
          <p:txBody>
            <a:bodyPr wrap="square" rtlCol="0">
              <a:spAutoFit/>
            </a:bodyPr>
            <a:lstStyle/>
            <a:p>
              <a:pPr algn="ctr" defTabSz="914400" fontAlgn="ctr">
                <a:spcBef>
                  <a:spcPct val="0"/>
                </a:spcBef>
                <a:spcAft>
                  <a:spcPct val="0"/>
                </a:spcAft>
                <a:defRPr/>
              </a:pPr>
              <a:r>
                <a:rPr lang="en-US" sz="1200" dirty="0" smtClean="0">
                  <a:latin typeface="Huawei Sans" panose="020C0503030203020204" pitchFamily="34" charset="0"/>
                </a:rPr>
                <a:t>IP backbone network</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文本框 7">
              <a:extLst>
                <a:ext uri="{FF2B5EF4-FFF2-40B4-BE49-F238E27FC236}">
                  <a16:creationId xmlns:a16="http://schemas.microsoft.com/office/drawing/2014/main" xmlns="" id="{0C792D03-8442-4788-BBE0-5E9C7AA8341F}"/>
                </a:ext>
              </a:extLst>
            </p:cNvPr>
            <p:cNvSpPr txBox="1"/>
            <p:nvPr>
              <p:custDataLst>
                <p:tags r:id="rId22"/>
              </p:custDataLst>
            </p:nvPr>
          </p:nvSpPr>
          <p:spPr bwMode="gray">
            <a:xfrm>
              <a:off x="3803907" y="3453498"/>
              <a:ext cx="1088088" cy="461665"/>
            </a:xfrm>
            <a:prstGeom prst="rect">
              <a:avLst/>
            </a:prstGeom>
            <a:noFill/>
          </p:spPr>
          <p:txBody>
            <a:bodyPr wrap="square" rtlCol="0">
              <a:spAutoFit/>
            </a:bodyPr>
            <a:lstStyle/>
            <a:p>
              <a:pPr algn="ctr" defTabSz="914400" fontAlgn="ctr">
                <a:spcBef>
                  <a:spcPct val="0"/>
                </a:spcBef>
                <a:spcAft>
                  <a:spcPct val="0"/>
                </a:spcAft>
                <a:defRPr/>
              </a:pPr>
              <a:r>
                <a:rPr lang="en-US" sz="1200" dirty="0" smtClean="0">
                  <a:latin typeface="Huawei Sans" panose="020C0503030203020204" pitchFamily="34" charset="0"/>
                </a:rPr>
                <a:t>IP metro network</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5" name="直接箭头连接符 54"/>
            <p:cNvCxnSpPr/>
            <p:nvPr/>
          </p:nvCxnSpPr>
          <p:spPr bwMode="gray">
            <a:xfrm>
              <a:off x="1555406" y="3006861"/>
              <a:ext cx="257107" cy="0"/>
            </a:xfrm>
            <a:prstGeom prst="straightConnector1">
              <a:avLst/>
            </a:prstGeom>
            <a:ln w="19050">
              <a:solidFill>
                <a:srgbClr val="F28944"/>
              </a:solidFill>
              <a:tailEnd type="triangle"/>
            </a:ln>
          </p:spPr>
          <p:style>
            <a:lnRef idx="1">
              <a:schemeClr val="accent1"/>
            </a:lnRef>
            <a:fillRef idx="0">
              <a:schemeClr val="accent1"/>
            </a:fillRef>
            <a:effectRef idx="0">
              <a:schemeClr val="accent1"/>
            </a:effectRef>
            <a:fontRef idx="minor">
              <a:schemeClr val="tx1"/>
            </a:fontRef>
          </p:style>
        </p:cxnSp>
        <p:cxnSp>
          <p:nvCxnSpPr>
            <p:cNvPr id="125" name="直接箭头连接符 124"/>
            <p:cNvCxnSpPr/>
            <p:nvPr/>
          </p:nvCxnSpPr>
          <p:spPr bwMode="gray">
            <a:xfrm>
              <a:off x="2282112" y="3006861"/>
              <a:ext cx="257107" cy="0"/>
            </a:xfrm>
            <a:prstGeom prst="straightConnector1">
              <a:avLst/>
            </a:prstGeom>
            <a:ln w="19050">
              <a:solidFill>
                <a:srgbClr val="F28944"/>
              </a:solidFill>
              <a:tailEnd type="triangle"/>
            </a:ln>
          </p:spPr>
          <p:style>
            <a:lnRef idx="1">
              <a:schemeClr val="accent1"/>
            </a:lnRef>
            <a:fillRef idx="0">
              <a:schemeClr val="accent1"/>
            </a:fillRef>
            <a:effectRef idx="0">
              <a:schemeClr val="accent1"/>
            </a:effectRef>
            <a:fontRef idx="minor">
              <a:schemeClr val="tx1"/>
            </a:fontRef>
          </p:style>
        </p:cxnSp>
        <p:cxnSp>
          <p:nvCxnSpPr>
            <p:cNvPr id="126" name="直接箭头连接符 125"/>
            <p:cNvCxnSpPr/>
            <p:nvPr/>
          </p:nvCxnSpPr>
          <p:spPr bwMode="gray">
            <a:xfrm>
              <a:off x="3022397" y="3006861"/>
              <a:ext cx="257107" cy="0"/>
            </a:xfrm>
            <a:prstGeom prst="straightConnector1">
              <a:avLst/>
            </a:prstGeom>
            <a:ln w="19050">
              <a:solidFill>
                <a:srgbClr val="F28944"/>
              </a:solidFill>
              <a:tailEnd type="triangle"/>
            </a:ln>
          </p:spPr>
          <p:style>
            <a:lnRef idx="1">
              <a:schemeClr val="accent1"/>
            </a:lnRef>
            <a:fillRef idx="0">
              <a:schemeClr val="accent1"/>
            </a:fillRef>
            <a:effectRef idx="0">
              <a:schemeClr val="accent1"/>
            </a:effectRef>
            <a:fontRef idx="minor">
              <a:schemeClr val="tx1"/>
            </a:fontRef>
          </p:style>
        </p:cxnSp>
        <p:cxnSp>
          <p:nvCxnSpPr>
            <p:cNvPr id="127" name="直接箭头连接符 126"/>
            <p:cNvCxnSpPr/>
            <p:nvPr/>
          </p:nvCxnSpPr>
          <p:spPr bwMode="gray">
            <a:xfrm>
              <a:off x="3753498" y="3006861"/>
              <a:ext cx="257107" cy="0"/>
            </a:xfrm>
            <a:prstGeom prst="straightConnector1">
              <a:avLst/>
            </a:prstGeom>
            <a:ln w="19050">
              <a:solidFill>
                <a:srgbClr val="F28944"/>
              </a:solidFill>
              <a:tailEnd type="triangle"/>
            </a:ln>
          </p:spPr>
          <p:style>
            <a:lnRef idx="1">
              <a:schemeClr val="accent1"/>
            </a:lnRef>
            <a:fillRef idx="0">
              <a:schemeClr val="accent1"/>
            </a:fillRef>
            <a:effectRef idx="0">
              <a:schemeClr val="accent1"/>
            </a:effectRef>
            <a:fontRef idx="minor">
              <a:schemeClr val="tx1"/>
            </a:fontRef>
          </p:style>
        </p:cxnSp>
        <p:cxnSp>
          <p:nvCxnSpPr>
            <p:cNvPr id="128" name="直接箭头连接符 127"/>
            <p:cNvCxnSpPr/>
            <p:nvPr/>
          </p:nvCxnSpPr>
          <p:spPr bwMode="gray">
            <a:xfrm>
              <a:off x="4497832" y="3006861"/>
              <a:ext cx="257107" cy="0"/>
            </a:xfrm>
            <a:prstGeom prst="straightConnector1">
              <a:avLst/>
            </a:prstGeom>
            <a:ln w="19050">
              <a:solidFill>
                <a:srgbClr val="F28944"/>
              </a:solidFill>
              <a:tailEnd type="triangle"/>
            </a:ln>
          </p:spPr>
          <p:style>
            <a:lnRef idx="1">
              <a:schemeClr val="accent1"/>
            </a:lnRef>
            <a:fillRef idx="0">
              <a:schemeClr val="accent1"/>
            </a:fillRef>
            <a:effectRef idx="0">
              <a:schemeClr val="accent1"/>
            </a:effectRef>
            <a:fontRef idx="minor">
              <a:schemeClr val="tx1"/>
            </a:fontRef>
          </p:style>
        </p:cxnSp>
        <p:cxnSp>
          <p:nvCxnSpPr>
            <p:cNvPr id="129" name="直接箭头连接符 128"/>
            <p:cNvCxnSpPr/>
            <p:nvPr/>
          </p:nvCxnSpPr>
          <p:spPr bwMode="gray">
            <a:xfrm>
              <a:off x="5281426" y="3006861"/>
              <a:ext cx="257107" cy="0"/>
            </a:xfrm>
            <a:prstGeom prst="straightConnector1">
              <a:avLst/>
            </a:prstGeom>
            <a:ln w="19050">
              <a:solidFill>
                <a:srgbClr val="F28944"/>
              </a:solidFill>
              <a:tailEnd type="triangle"/>
            </a:ln>
          </p:spPr>
          <p:style>
            <a:lnRef idx="1">
              <a:schemeClr val="accent1"/>
            </a:lnRef>
            <a:fillRef idx="0">
              <a:schemeClr val="accent1"/>
            </a:fillRef>
            <a:effectRef idx="0">
              <a:schemeClr val="accent1"/>
            </a:effectRef>
            <a:fontRef idx="minor">
              <a:schemeClr val="tx1"/>
            </a:fontRef>
          </p:style>
        </p:cxnSp>
        <p:cxnSp>
          <p:nvCxnSpPr>
            <p:cNvPr id="130" name="直接箭头连接符 129"/>
            <p:cNvCxnSpPr/>
            <p:nvPr/>
          </p:nvCxnSpPr>
          <p:spPr bwMode="gray">
            <a:xfrm>
              <a:off x="4497832" y="4142712"/>
              <a:ext cx="257107" cy="0"/>
            </a:xfrm>
            <a:prstGeom prst="straightConnector1">
              <a:avLst/>
            </a:prstGeom>
            <a:ln w="19050">
              <a:solidFill>
                <a:srgbClr val="F28944"/>
              </a:solidFill>
              <a:tailEnd type="triangle"/>
            </a:ln>
          </p:spPr>
          <p:style>
            <a:lnRef idx="1">
              <a:schemeClr val="accent1"/>
            </a:lnRef>
            <a:fillRef idx="0">
              <a:schemeClr val="accent1"/>
            </a:fillRef>
            <a:effectRef idx="0">
              <a:schemeClr val="accent1"/>
            </a:effectRef>
            <a:fontRef idx="minor">
              <a:schemeClr val="tx1"/>
            </a:fontRef>
          </p:style>
        </p:cxnSp>
        <p:cxnSp>
          <p:nvCxnSpPr>
            <p:cNvPr id="131" name="直接箭头连接符 130"/>
            <p:cNvCxnSpPr/>
            <p:nvPr/>
          </p:nvCxnSpPr>
          <p:spPr bwMode="gray">
            <a:xfrm>
              <a:off x="5281426" y="4142712"/>
              <a:ext cx="257107" cy="0"/>
            </a:xfrm>
            <a:prstGeom prst="straightConnector1">
              <a:avLst/>
            </a:prstGeom>
            <a:ln w="19050">
              <a:solidFill>
                <a:srgbClr val="F28944"/>
              </a:solidFill>
              <a:tailEnd type="triangle"/>
            </a:ln>
          </p:spPr>
          <p:style>
            <a:lnRef idx="1">
              <a:schemeClr val="accent1"/>
            </a:lnRef>
            <a:fillRef idx="0">
              <a:schemeClr val="accent1"/>
            </a:fillRef>
            <a:effectRef idx="0">
              <a:schemeClr val="accent1"/>
            </a:effectRef>
            <a:fontRef idx="minor">
              <a:schemeClr val="tx1"/>
            </a:fontRef>
          </p:style>
        </p:cxnSp>
        <p:cxnSp>
          <p:nvCxnSpPr>
            <p:cNvPr id="132" name="直接箭头连接符 131"/>
            <p:cNvCxnSpPr>
              <a:stCxn id="113" idx="1"/>
              <a:endCxn id="116" idx="4"/>
            </p:cNvCxnSpPr>
            <p:nvPr/>
          </p:nvCxnSpPr>
          <p:spPr bwMode="gray">
            <a:xfrm>
              <a:off x="3541991" y="3316710"/>
              <a:ext cx="595756" cy="700859"/>
            </a:xfrm>
            <a:prstGeom prst="straightConnector1">
              <a:avLst/>
            </a:prstGeom>
            <a:ln w="19050">
              <a:solidFill>
                <a:srgbClr val="F28944"/>
              </a:solidFill>
              <a:tailEnd type="triangle"/>
            </a:ln>
          </p:spPr>
          <p:style>
            <a:lnRef idx="1">
              <a:schemeClr val="accent1"/>
            </a:lnRef>
            <a:fillRef idx="0">
              <a:schemeClr val="accent1"/>
            </a:fillRef>
            <a:effectRef idx="0">
              <a:schemeClr val="accent1"/>
            </a:effectRef>
            <a:fontRef idx="minor">
              <a:schemeClr val="tx1"/>
            </a:fontRef>
          </p:style>
        </p:cxnSp>
      </p:grpSp>
      <p:cxnSp>
        <p:nvCxnSpPr>
          <p:cNvPr id="135" name="直接箭头连接符 134"/>
          <p:cNvCxnSpPr/>
          <p:nvPr/>
        </p:nvCxnSpPr>
        <p:spPr bwMode="gray">
          <a:xfrm>
            <a:off x="4948707" y="5619832"/>
            <a:ext cx="257107" cy="0"/>
          </a:xfrm>
          <a:prstGeom prst="straightConnector1">
            <a:avLst/>
          </a:prstGeom>
          <a:ln w="19050">
            <a:solidFill>
              <a:srgbClr val="F28944"/>
            </a:solidFill>
            <a:tailEnd type="triangle"/>
          </a:ln>
        </p:spPr>
        <p:style>
          <a:lnRef idx="1">
            <a:schemeClr val="accent1"/>
          </a:lnRef>
          <a:fillRef idx="0">
            <a:schemeClr val="accent1"/>
          </a:fillRef>
          <a:effectRef idx="0">
            <a:schemeClr val="accent1"/>
          </a:effectRef>
          <a:fontRef idx="minor">
            <a:schemeClr val="tx1"/>
          </a:fontRef>
        </p:style>
      </p:cxnSp>
      <p:sp>
        <p:nvSpPr>
          <p:cNvPr id="136" name="文本框 7">
            <a:extLst>
              <a:ext uri="{FF2B5EF4-FFF2-40B4-BE49-F238E27FC236}">
                <a16:creationId xmlns:a16="http://schemas.microsoft.com/office/drawing/2014/main" xmlns="" id="{0C792D03-8442-4788-BBE0-5E9C7AA8341F}"/>
              </a:ext>
            </a:extLst>
          </p:cNvPr>
          <p:cNvSpPr txBox="1"/>
          <p:nvPr>
            <p:custDataLst>
              <p:tags r:id="rId1"/>
            </p:custDataLst>
          </p:nvPr>
        </p:nvSpPr>
        <p:spPr bwMode="gray">
          <a:xfrm>
            <a:off x="5101410" y="5462283"/>
            <a:ext cx="1423215" cy="276999"/>
          </a:xfrm>
          <a:prstGeom prst="rect">
            <a:avLst/>
          </a:prstGeom>
          <a:noFill/>
        </p:spPr>
        <p:txBody>
          <a:bodyPr wrap="square" rtlCol="0">
            <a:spAutoFit/>
          </a:bodyPr>
          <a:lstStyle/>
          <a:p>
            <a:pPr algn="ctr" defTabSz="914400" fontAlgn="ctr">
              <a:spcBef>
                <a:spcPct val="0"/>
              </a:spcBef>
              <a:spcAft>
                <a:spcPct val="0"/>
              </a:spcAft>
              <a:defRPr/>
            </a:pPr>
            <a:r>
              <a:rPr lang="en-US" sz="1200" dirty="0" smtClean="0">
                <a:latin typeface="Huawei Sans" panose="020C0503030203020204" pitchFamily="34" charset="0"/>
              </a:rPr>
              <a:t>Multicast traffic</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五边形 138"/>
          <p:cNvSpPr/>
          <p:nvPr/>
        </p:nvSpPr>
        <p:spPr bwMode="gray">
          <a:xfrm>
            <a:off x="6223560" y="124239"/>
            <a:ext cx="72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SRv6</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燕尾形 139"/>
          <p:cNvSpPr/>
          <p:nvPr/>
        </p:nvSpPr>
        <p:spPr bwMode="gray">
          <a:xfrm>
            <a:off x="6853694" y="124239"/>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Network Slicing</a:t>
            </a:r>
          </a:p>
        </p:txBody>
      </p:sp>
      <p:sp>
        <p:nvSpPr>
          <p:cNvPr id="141" name="燕尾形 140"/>
          <p:cNvSpPr/>
          <p:nvPr/>
        </p:nvSpPr>
        <p:spPr bwMode="gray">
          <a:xfrm>
            <a:off x="8203828" y="124239"/>
            <a:ext cx="23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In-band Flow Measurement</a:t>
            </a:r>
          </a:p>
        </p:txBody>
      </p:sp>
      <p:sp>
        <p:nvSpPr>
          <p:cNvPr id="142" name="燕尾形 141"/>
          <p:cNvSpPr/>
          <p:nvPr/>
        </p:nvSpPr>
        <p:spPr bwMode="gray">
          <a:xfrm>
            <a:off x="10453962" y="124239"/>
            <a:ext cx="1296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New Multicast</a:t>
            </a:r>
          </a:p>
        </p:txBody>
      </p:sp>
    </p:spTree>
    <p:extLst>
      <p:ext uri="{BB962C8B-B14F-4D97-AF65-F5344CB8AC3E}">
        <p14:creationId xmlns:p14="http://schemas.microsoft.com/office/powerpoint/2010/main" val="172051420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altLang="zh-CN" dirty="0">
                <a:solidFill>
                  <a:schemeClr val="bg1">
                    <a:lumMod val="50000"/>
                  </a:schemeClr>
                </a:solidFill>
              </a:rPr>
              <a:t>Technical Background of </a:t>
            </a:r>
            <a:r>
              <a:rPr lang="en-US" altLang="zh-CN" dirty="0" smtClean="0">
                <a:solidFill>
                  <a:schemeClr val="bg1">
                    <a:lumMod val="50000"/>
                  </a:schemeClr>
                </a:solidFill>
              </a:rPr>
              <a:t>IPE</a:t>
            </a:r>
            <a:endParaRPr lang="en-US" altLang="zh-CN" dirty="0">
              <a:solidFill>
                <a:schemeClr val="bg1">
                  <a:lumMod val="50000"/>
                </a:schemeClr>
              </a:solidFill>
            </a:endParaRPr>
          </a:p>
          <a:p>
            <a:r>
              <a:rPr lang="en-US" altLang="zh-CN" dirty="0">
                <a:solidFill>
                  <a:schemeClr val="bg1">
                    <a:lumMod val="50000"/>
                  </a:schemeClr>
                </a:solidFill>
              </a:rPr>
              <a:t>Key Technical Applications of </a:t>
            </a:r>
            <a:r>
              <a:rPr lang="en-US" altLang="zh-CN" dirty="0" smtClean="0">
                <a:solidFill>
                  <a:schemeClr val="bg1">
                    <a:lumMod val="50000"/>
                  </a:schemeClr>
                </a:solidFill>
              </a:rPr>
              <a:t>IPE</a:t>
            </a:r>
            <a:endParaRPr lang="en-US" altLang="zh-CN" dirty="0">
              <a:solidFill>
                <a:schemeClr val="bg1">
                  <a:lumMod val="50000"/>
                </a:schemeClr>
              </a:solidFill>
            </a:endParaRPr>
          </a:p>
          <a:p>
            <a:r>
              <a:rPr lang="en-US" altLang="zh-CN" b="1" dirty="0"/>
              <a:t>IPv6 Network Evolution </a:t>
            </a:r>
            <a:r>
              <a:rPr lang="en-US" altLang="zh-CN" b="1" dirty="0" smtClean="0"/>
              <a:t>Solutions</a:t>
            </a:r>
            <a:endParaRPr lang="en-US" altLang="zh-CN" b="1" dirty="0"/>
          </a:p>
        </p:txBody>
      </p:sp>
    </p:spTree>
    <p:extLst>
      <p:ext uri="{BB962C8B-B14F-4D97-AF65-F5344CB8AC3E}">
        <p14:creationId xmlns:p14="http://schemas.microsoft.com/office/powerpoint/2010/main" val="365739607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General Principles for IPv6 Network Evolution</a:t>
            </a:r>
            <a:endParaRPr lang="en-US" dirty="0"/>
          </a:p>
        </p:txBody>
      </p:sp>
      <p:sp>
        <p:nvSpPr>
          <p:cNvPr id="4" name="文本占位符 3"/>
          <p:cNvSpPr>
            <a:spLocks noGrp="1"/>
          </p:cNvSpPr>
          <p:nvPr>
            <p:ph type="body" sz="quarter" idx="10"/>
          </p:nvPr>
        </p:nvSpPr>
        <p:spPr bwMode="gray"/>
        <p:txBody>
          <a:bodyPr/>
          <a:lstStyle/>
          <a:p>
            <a:r>
              <a:rPr lang="en-US" sz="1400" dirty="0" smtClean="0"/>
              <a:t>The purpose of enterprise network evolution to IPv6 is to build IPv6 capabilities on the existing network architecture and meet the requirements of current network service development. From the perspective of enterprise services, IPv6 reconstruction requires that the original IPv4 services be sustainable during network evolution and upgrade and the network security level after evolution be higher than or equal to that of the original IPv4 network.</a:t>
            </a:r>
          </a:p>
          <a:p>
            <a:r>
              <a:rPr lang="en-US" sz="1400" dirty="0" smtClean="0"/>
              <a:t>Considering reconstruction cost, technology evolution, and impact scope, it is recommended that enterprise IPv6 reconstruction comply with the following principles:</a:t>
            </a:r>
          </a:p>
          <a:p>
            <a:pPr lvl="1"/>
            <a:r>
              <a:rPr lang="en-US" sz="1200" dirty="0" smtClean="0"/>
              <a:t>Smooth evolution: IPv6 network upgrade and reconstruction involve the changes of basic protocols. During network evolution, ensure that existing users are unaware of these changes and existing services are migrated smoothly.</a:t>
            </a:r>
          </a:p>
          <a:p>
            <a:pPr lvl="1"/>
            <a:r>
              <a:rPr lang="en-US" sz="1200" dirty="0" smtClean="0"/>
              <a:t>Future readiness: Seize IPv6 evolution and upgrade opportunities and build an advanced next-generation enterprise IPv6 network architecture to fully support the long-term development and stable operation of enterprise service systems to avoid </a:t>
            </a:r>
            <a:r>
              <a:rPr lang="en-US" altLang="zh-CN" sz="1200" dirty="0" smtClean="0"/>
              <a:t>repeated </a:t>
            </a:r>
            <a:r>
              <a:rPr lang="en-US" sz="1200" dirty="0" smtClean="0"/>
              <a:t>network construction and investments.</a:t>
            </a:r>
          </a:p>
          <a:p>
            <a:pPr lvl="1"/>
            <a:r>
              <a:rPr lang="en-US" sz="1200" dirty="0" smtClean="0"/>
              <a:t>Economical feasibility: A proper IPv6 upgrade and evolution solution should be selected from the overall perspective based on the current enterprise network system conditions to properly reuse existing devices and avoid asset wastes.</a:t>
            </a:r>
          </a:p>
          <a:p>
            <a:pPr lvl="1"/>
            <a:r>
              <a:rPr lang="en-US" sz="1200" dirty="0" smtClean="0"/>
              <a:t>Architecture optimization: The IPv6 evolution of enterprise networks provides opportunities to update or reconstruct the enterprise system management architecture, such as adding strict control of enterprise addresses and unified management of DNS resources.</a:t>
            </a:r>
            <a:endParaRPr lang="en-US" sz="1200" dirty="0"/>
          </a:p>
        </p:txBody>
      </p:sp>
      <p:sp>
        <p:nvSpPr>
          <p:cNvPr id="10" name="五边形 9"/>
          <p:cNvSpPr/>
          <p:nvPr/>
        </p:nvSpPr>
        <p:spPr bwMode="gray">
          <a:xfrm>
            <a:off x="6772324" y="124239"/>
            <a:ext cx="900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燕尾形 10"/>
          <p:cNvSpPr/>
          <p:nvPr/>
        </p:nvSpPr>
        <p:spPr bwMode="gray">
          <a:xfrm>
            <a:off x="7584515" y="124239"/>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smtClean="0">
                <a:latin typeface="Huawei Sans" panose="020C0503030203020204" pitchFamily="34" charset="0"/>
                <a:ea typeface="方正兰亭黑简体" panose="02000000000000000000" pitchFamily="2" charset="-122"/>
                <a:sym typeface="Huawei Sans" panose="020C0503030203020204" pitchFamily="34" charset="0"/>
              </a:rPr>
              <a:t>DC</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燕尾形 11"/>
          <p:cNvSpPr/>
          <p:nvPr/>
        </p:nvSpPr>
        <p:spPr bwMode="gray">
          <a:xfrm>
            <a:off x="8216706" y="124239"/>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WAN</a:t>
            </a:r>
          </a:p>
        </p:txBody>
      </p:sp>
      <p:sp>
        <p:nvSpPr>
          <p:cNvPr id="13" name="燕尾形 12"/>
          <p:cNvSpPr/>
          <p:nvPr/>
        </p:nvSpPr>
        <p:spPr bwMode="gray">
          <a:xfrm>
            <a:off x="10309088" y="124239"/>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Other Systems</a:t>
            </a:r>
          </a:p>
        </p:txBody>
      </p:sp>
      <p:sp>
        <p:nvSpPr>
          <p:cNvPr id="14" name="燕尾形 13"/>
          <p:cNvSpPr/>
          <p:nvPr/>
        </p:nvSpPr>
        <p:spPr bwMode="gray">
          <a:xfrm>
            <a:off x="8848897" y="124239"/>
            <a:ext cx="154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Campus Network</a:t>
            </a:r>
          </a:p>
        </p:txBody>
      </p:sp>
    </p:spTree>
    <p:extLst>
      <p:ext uri="{BB962C8B-B14F-4D97-AF65-F5344CB8AC3E}">
        <p14:creationId xmlns:p14="http://schemas.microsoft.com/office/powerpoint/2010/main" val="34676731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圆角矩形 17"/>
          <p:cNvSpPr/>
          <p:nvPr/>
        </p:nvSpPr>
        <p:spPr bwMode="gray">
          <a:xfrm>
            <a:off x="1323352" y="4568250"/>
            <a:ext cx="2479250" cy="1474607"/>
          </a:xfrm>
          <a:prstGeom prst="roundRect">
            <a:avLst>
              <a:gd name="adj" fmla="val 9705"/>
            </a:avLst>
          </a:prstGeom>
          <a:solidFill>
            <a:srgbClr val="ECF9FA"/>
          </a:solidFill>
          <a:ln w="1905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27" name="圆角矩形 26"/>
          <p:cNvSpPr/>
          <p:nvPr/>
        </p:nvSpPr>
        <p:spPr bwMode="gray">
          <a:xfrm>
            <a:off x="4773562" y="4568250"/>
            <a:ext cx="2479250" cy="1474607"/>
          </a:xfrm>
          <a:prstGeom prst="roundRect">
            <a:avLst>
              <a:gd name="adj" fmla="val 9705"/>
            </a:avLst>
          </a:prstGeom>
          <a:solidFill>
            <a:srgbClr val="ECF9FA"/>
          </a:solidFill>
          <a:ln w="1905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34" name="圆角矩形 33"/>
          <p:cNvSpPr/>
          <p:nvPr/>
        </p:nvSpPr>
        <p:spPr bwMode="gray">
          <a:xfrm>
            <a:off x="8223772" y="4568250"/>
            <a:ext cx="2479250" cy="1474607"/>
          </a:xfrm>
          <a:prstGeom prst="roundRect">
            <a:avLst>
              <a:gd name="adj" fmla="val 9705"/>
            </a:avLst>
          </a:prstGeom>
          <a:solidFill>
            <a:srgbClr val="ECF9FA"/>
          </a:solidFill>
          <a:ln w="1905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36" name="圆角矩形 35"/>
          <p:cNvSpPr/>
          <p:nvPr/>
        </p:nvSpPr>
        <p:spPr bwMode="gray">
          <a:xfrm>
            <a:off x="1323352" y="2865652"/>
            <a:ext cx="9379670" cy="1272618"/>
          </a:xfrm>
          <a:prstGeom prst="roundRect">
            <a:avLst>
              <a:gd name="adj" fmla="val 9705"/>
            </a:avLst>
          </a:prstGeom>
          <a:solidFill>
            <a:srgbClr val="ECF9FA"/>
          </a:solidFill>
          <a:ln w="1905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66" name="圆角矩形 65"/>
          <p:cNvSpPr/>
          <p:nvPr/>
        </p:nvSpPr>
        <p:spPr bwMode="gray">
          <a:xfrm>
            <a:off x="1323352" y="1159399"/>
            <a:ext cx="2479250" cy="1272618"/>
          </a:xfrm>
          <a:prstGeom prst="roundRect">
            <a:avLst>
              <a:gd name="adj" fmla="val 9705"/>
            </a:avLst>
          </a:prstGeom>
          <a:solidFill>
            <a:srgbClr val="ECF9FA"/>
          </a:solidFill>
          <a:ln w="1905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152" name="圆角矩形 151"/>
          <p:cNvSpPr/>
          <p:nvPr/>
        </p:nvSpPr>
        <p:spPr bwMode="gray">
          <a:xfrm>
            <a:off x="8223772" y="1159399"/>
            <a:ext cx="2479250" cy="1272618"/>
          </a:xfrm>
          <a:prstGeom prst="roundRect">
            <a:avLst>
              <a:gd name="adj" fmla="val 9705"/>
            </a:avLst>
          </a:prstGeom>
          <a:solidFill>
            <a:srgbClr val="ECF9FA"/>
          </a:solidFill>
          <a:ln w="1905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2" name="标题 1"/>
          <p:cNvSpPr>
            <a:spLocks noGrp="1"/>
          </p:cNvSpPr>
          <p:nvPr>
            <p:ph type="title"/>
          </p:nvPr>
        </p:nvSpPr>
        <p:spPr bwMode="gray"/>
        <p:txBody>
          <a:bodyPr/>
          <a:lstStyle/>
          <a:p>
            <a:r>
              <a:rPr lang="en-US" smtClean="0"/>
              <a:t>Logical Architecture Panorama of Enterprise Networks</a:t>
            </a:r>
            <a:endParaRPr lang="en-US" dirty="0"/>
          </a:p>
        </p:txBody>
      </p:sp>
      <p:sp>
        <p:nvSpPr>
          <p:cNvPr id="5" name="矩形 4"/>
          <p:cNvSpPr/>
          <p:nvPr/>
        </p:nvSpPr>
        <p:spPr bwMode="gray">
          <a:xfrm>
            <a:off x="1474182" y="4624123"/>
            <a:ext cx="820132" cy="389806"/>
          </a:xfrm>
          <a:prstGeom prst="rect">
            <a:avLst/>
          </a:prstGeom>
          <a:solidFill>
            <a:schemeClr val="bg1"/>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tx1"/>
                </a:solidFill>
                <a:latin typeface="Huawei Sans" panose="020C0503030203020204" pitchFamily="34" charset="0"/>
              </a:rPr>
              <a:t>Production system</a:t>
            </a:r>
          </a:p>
        </p:txBody>
      </p:sp>
      <p:sp>
        <p:nvSpPr>
          <p:cNvPr id="6" name="矩形 5"/>
          <p:cNvSpPr/>
          <p:nvPr/>
        </p:nvSpPr>
        <p:spPr bwMode="gray">
          <a:xfrm>
            <a:off x="2624252" y="4705905"/>
            <a:ext cx="593888" cy="226243"/>
          </a:xfrm>
          <a:prstGeom prst="rect">
            <a:avLst/>
          </a:prstGeom>
          <a:solidFill>
            <a:schemeClr val="bg1"/>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tx1"/>
                </a:solidFill>
                <a:latin typeface="Huawei Sans" panose="020C0503030203020204" pitchFamily="34" charset="0"/>
              </a:rPr>
              <a:t>Egress</a:t>
            </a:r>
          </a:p>
        </p:txBody>
      </p:sp>
      <p:sp>
        <p:nvSpPr>
          <p:cNvPr id="7" name="矩形 6"/>
          <p:cNvSpPr/>
          <p:nvPr/>
        </p:nvSpPr>
        <p:spPr bwMode="gray">
          <a:xfrm>
            <a:off x="2181192" y="5162138"/>
            <a:ext cx="593888" cy="226243"/>
          </a:xfrm>
          <a:prstGeom prst="rect">
            <a:avLst/>
          </a:prstGeom>
          <a:solidFill>
            <a:schemeClr val="bg1"/>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tx1"/>
                </a:solidFill>
                <a:latin typeface="Huawei Sans" panose="020C0503030203020204" pitchFamily="34" charset="0"/>
              </a:rPr>
              <a:t>Access</a:t>
            </a:r>
          </a:p>
        </p:txBody>
      </p:sp>
      <p:sp>
        <p:nvSpPr>
          <p:cNvPr id="8" name="矩形 7"/>
          <p:cNvSpPr/>
          <p:nvPr/>
        </p:nvSpPr>
        <p:spPr bwMode="gray">
          <a:xfrm>
            <a:off x="3067312" y="5162138"/>
            <a:ext cx="593888" cy="226243"/>
          </a:xfrm>
          <a:prstGeom prst="rect">
            <a:avLst/>
          </a:prstGeom>
          <a:solidFill>
            <a:schemeClr val="bg1"/>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tx1"/>
                </a:solidFill>
                <a:latin typeface="Huawei Sans" panose="020C0503030203020204" pitchFamily="34" charset="0"/>
              </a:rPr>
              <a:t>Access</a:t>
            </a:r>
          </a:p>
        </p:txBody>
      </p:sp>
      <p:cxnSp>
        <p:nvCxnSpPr>
          <p:cNvPr id="10" name="直接连接符 9"/>
          <p:cNvCxnSpPr>
            <a:stCxn id="6" idx="2"/>
            <a:endCxn id="7" idx="0"/>
          </p:cNvCxnSpPr>
          <p:nvPr/>
        </p:nvCxnSpPr>
        <p:spPr bwMode="gray">
          <a:xfrm flipH="1">
            <a:off x="2478136" y="4932148"/>
            <a:ext cx="443060" cy="229990"/>
          </a:xfrm>
          <a:prstGeom prst="line">
            <a:avLst/>
          </a:prstGeom>
          <a:ln w="12700">
            <a:solidFill>
              <a:srgbClr val="94DAE2"/>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6" idx="2"/>
            <a:endCxn id="8" idx="0"/>
          </p:cNvCxnSpPr>
          <p:nvPr/>
        </p:nvCxnSpPr>
        <p:spPr bwMode="gray">
          <a:xfrm>
            <a:off x="2921196" y="4932148"/>
            <a:ext cx="443060" cy="229990"/>
          </a:xfrm>
          <a:prstGeom prst="line">
            <a:avLst/>
          </a:prstGeom>
          <a:ln w="12700">
            <a:solidFill>
              <a:srgbClr val="94DAE2"/>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5" idx="3"/>
            <a:endCxn id="6" idx="1"/>
          </p:cNvCxnSpPr>
          <p:nvPr/>
        </p:nvCxnSpPr>
        <p:spPr bwMode="gray">
          <a:xfrm>
            <a:off x="2294314" y="4819026"/>
            <a:ext cx="329938" cy="1"/>
          </a:xfrm>
          <a:prstGeom prst="line">
            <a:avLst/>
          </a:prstGeom>
          <a:ln w="12700">
            <a:solidFill>
              <a:srgbClr val="94DAE2"/>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bwMode="gray">
          <a:xfrm>
            <a:off x="1556249" y="5519638"/>
            <a:ext cx="1843774" cy="307777"/>
          </a:xfrm>
          <a:prstGeom prst="rect">
            <a:avLst/>
          </a:prstGeom>
          <a:noFill/>
        </p:spPr>
        <p:txBody>
          <a:bodyPr wrap="square" rtlCol="0">
            <a:spAutoFit/>
          </a:bodyPr>
          <a:lstStyle/>
          <a:p>
            <a:pPr algn="ctr" fontAlgn="ctr"/>
            <a:r>
              <a:rPr lang="en-US" sz="1400" b="1" dirty="0">
                <a:latin typeface="Huawei Sans" panose="020C0503030203020204" pitchFamily="34" charset="0"/>
                <a:cs typeface="Arial" panose="020B0604020202020204" pitchFamily="34" charset="0"/>
              </a:rPr>
              <a:t>Production campus</a:t>
            </a:r>
          </a:p>
        </p:txBody>
      </p:sp>
      <p:sp>
        <p:nvSpPr>
          <p:cNvPr id="21" name="矩形 20"/>
          <p:cNvSpPr/>
          <p:nvPr/>
        </p:nvSpPr>
        <p:spPr bwMode="gray">
          <a:xfrm>
            <a:off x="5716242" y="4690798"/>
            <a:ext cx="593888" cy="226243"/>
          </a:xfrm>
          <a:prstGeom prst="rect">
            <a:avLst/>
          </a:prstGeom>
          <a:solidFill>
            <a:schemeClr val="bg1"/>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tx1"/>
                </a:solidFill>
                <a:latin typeface="Huawei Sans" panose="020C0503030203020204" pitchFamily="34" charset="0"/>
              </a:rPr>
              <a:t>Egress</a:t>
            </a:r>
          </a:p>
        </p:txBody>
      </p:sp>
      <p:sp>
        <p:nvSpPr>
          <p:cNvPr id="22" name="矩形 21"/>
          <p:cNvSpPr/>
          <p:nvPr/>
        </p:nvSpPr>
        <p:spPr bwMode="gray">
          <a:xfrm>
            <a:off x="5273182" y="5162138"/>
            <a:ext cx="593888" cy="226243"/>
          </a:xfrm>
          <a:prstGeom prst="rect">
            <a:avLst/>
          </a:prstGeom>
          <a:solidFill>
            <a:schemeClr val="bg1"/>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tx1"/>
                </a:solidFill>
                <a:latin typeface="Huawei Sans" panose="020C0503030203020204" pitchFamily="34" charset="0"/>
              </a:rPr>
              <a:t>Access</a:t>
            </a:r>
          </a:p>
        </p:txBody>
      </p:sp>
      <p:sp>
        <p:nvSpPr>
          <p:cNvPr id="23" name="矩形 22"/>
          <p:cNvSpPr/>
          <p:nvPr/>
        </p:nvSpPr>
        <p:spPr bwMode="gray">
          <a:xfrm>
            <a:off x="6159302" y="5162138"/>
            <a:ext cx="593888" cy="226243"/>
          </a:xfrm>
          <a:prstGeom prst="rect">
            <a:avLst/>
          </a:prstGeom>
          <a:solidFill>
            <a:schemeClr val="bg1"/>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tx1"/>
                </a:solidFill>
                <a:latin typeface="Huawei Sans" panose="020C0503030203020204" pitchFamily="34" charset="0"/>
              </a:rPr>
              <a:t>Access</a:t>
            </a:r>
          </a:p>
        </p:txBody>
      </p:sp>
      <p:cxnSp>
        <p:nvCxnSpPr>
          <p:cNvPr id="24" name="直接连接符 23"/>
          <p:cNvCxnSpPr>
            <a:stCxn id="21" idx="2"/>
            <a:endCxn id="22" idx="0"/>
          </p:cNvCxnSpPr>
          <p:nvPr/>
        </p:nvCxnSpPr>
        <p:spPr bwMode="gray">
          <a:xfrm flipH="1">
            <a:off x="5570126" y="4917041"/>
            <a:ext cx="443060" cy="245097"/>
          </a:xfrm>
          <a:prstGeom prst="line">
            <a:avLst/>
          </a:prstGeom>
          <a:ln w="12700">
            <a:solidFill>
              <a:srgbClr val="94DAE2"/>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21" idx="2"/>
            <a:endCxn id="23" idx="0"/>
          </p:cNvCxnSpPr>
          <p:nvPr/>
        </p:nvCxnSpPr>
        <p:spPr bwMode="gray">
          <a:xfrm>
            <a:off x="6013186" y="4917041"/>
            <a:ext cx="443060" cy="245097"/>
          </a:xfrm>
          <a:prstGeom prst="line">
            <a:avLst/>
          </a:prstGeom>
          <a:ln w="12700">
            <a:solidFill>
              <a:srgbClr val="94DAE2"/>
            </a:solidFill>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bwMode="gray">
          <a:xfrm>
            <a:off x="4654025" y="5519638"/>
            <a:ext cx="2718326" cy="523220"/>
          </a:xfrm>
          <a:prstGeom prst="rect">
            <a:avLst/>
          </a:prstGeom>
          <a:noFill/>
        </p:spPr>
        <p:txBody>
          <a:bodyPr wrap="square" rtlCol="0">
            <a:spAutoFit/>
          </a:bodyPr>
          <a:lstStyle/>
          <a:p>
            <a:pPr algn="ctr" fontAlgn="ctr"/>
            <a:r>
              <a:rPr lang="en-US" sz="1400" b="1" dirty="0">
                <a:latin typeface="Huawei Sans" panose="020C0503030203020204" pitchFamily="34" charset="0"/>
                <a:cs typeface="Arial" panose="020B0604020202020204" pitchFamily="34" charset="0"/>
              </a:rPr>
              <a:t>Large- and medium-sized office campuses</a:t>
            </a:r>
          </a:p>
        </p:txBody>
      </p:sp>
      <p:sp>
        <p:nvSpPr>
          <p:cNvPr id="29" name="矩形 28"/>
          <p:cNvSpPr/>
          <p:nvPr/>
        </p:nvSpPr>
        <p:spPr bwMode="gray">
          <a:xfrm>
            <a:off x="9166452" y="4690798"/>
            <a:ext cx="593888" cy="226243"/>
          </a:xfrm>
          <a:prstGeom prst="rect">
            <a:avLst/>
          </a:prstGeom>
          <a:solidFill>
            <a:schemeClr val="bg1"/>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tx1"/>
                </a:solidFill>
                <a:latin typeface="Huawei Sans" panose="020C0503030203020204" pitchFamily="34" charset="0"/>
              </a:rPr>
              <a:t>Egress</a:t>
            </a:r>
          </a:p>
        </p:txBody>
      </p:sp>
      <p:sp>
        <p:nvSpPr>
          <p:cNvPr id="30" name="矩形 29"/>
          <p:cNvSpPr/>
          <p:nvPr/>
        </p:nvSpPr>
        <p:spPr bwMode="gray">
          <a:xfrm>
            <a:off x="8723392" y="5162138"/>
            <a:ext cx="593888" cy="226243"/>
          </a:xfrm>
          <a:prstGeom prst="rect">
            <a:avLst/>
          </a:prstGeom>
          <a:solidFill>
            <a:schemeClr val="bg1"/>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tx1"/>
                </a:solidFill>
                <a:latin typeface="Huawei Sans" panose="020C0503030203020204" pitchFamily="34" charset="0"/>
              </a:rPr>
              <a:t>Access</a:t>
            </a:r>
          </a:p>
        </p:txBody>
      </p:sp>
      <p:sp>
        <p:nvSpPr>
          <p:cNvPr id="31" name="矩形 30"/>
          <p:cNvSpPr/>
          <p:nvPr/>
        </p:nvSpPr>
        <p:spPr bwMode="gray">
          <a:xfrm>
            <a:off x="9609512" y="5162138"/>
            <a:ext cx="593888" cy="226243"/>
          </a:xfrm>
          <a:prstGeom prst="rect">
            <a:avLst/>
          </a:prstGeom>
          <a:solidFill>
            <a:schemeClr val="bg1"/>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tx1"/>
                </a:solidFill>
                <a:latin typeface="Huawei Sans" panose="020C0503030203020204" pitchFamily="34" charset="0"/>
              </a:rPr>
              <a:t>Access</a:t>
            </a:r>
          </a:p>
        </p:txBody>
      </p:sp>
      <p:cxnSp>
        <p:nvCxnSpPr>
          <p:cNvPr id="32" name="直接连接符 31"/>
          <p:cNvCxnSpPr>
            <a:stCxn id="29" idx="2"/>
            <a:endCxn id="30" idx="0"/>
          </p:cNvCxnSpPr>
          <p:nvPr/>
        </p:nvCxnSpPr>
        <p:spPr bwMode="gray">
          <a:xfrm flipH="1">
            <a:off x="9020336" y="4917041"/>
            <a:ext cx="443060" cy="245097"/>
          </a:xfrm>
          <a:prstGeom prst="line">
            <a:avLst/>
          </a:prstGeom>
          <a:ln w="12700">
            <a:solidFill>
              <a:srgbClr val="94DAE2"/>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9" idx="2"/>
            <a:endCxn id="31" idx="0"/>
          </p:cNvCxnSpPr>
          <p:nvPr/>
        </p:nvCxnSpPr>
        <p:spPr bwMode="gray">
          <a:xfrm>
            <a:off x="9463396" y="4917041"/>
            <a:ext cx="443060" cy="245097"/>
          </a:xfrm>
          <a:prstGeom prst="line">
            <a:avLst/>
          </a:prstGeom>
          <a:ln w="12700">
            <a:solidFill>
              <a:srgbClr val="94DAE2"/>
            </a:solidFill>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bwMode="gray">
          <a:xfrm>
            <a:off x="8442124" y="5519638"/>
            <a:ext cx="2042547" cy="307777"/>
          </a:xfrm>
          <a:prstGeom prst="rect">
            <a:avLst/>
          </a:prstGeom>
          <a:noFill/>
        </p:spPr>
        <p:txBody>
          <a:bodyPr wrap="square" rtlCol="0">
            <a:spAutoFit/>
          </a:bodyPr>
          <a:lstStyle/>
          <a:p>
            <a:pPr algn="ctr" fontAlgn="ctr"/>
            <a:r>
              <a:rPr lang="en-US" sz="1400" b="1" dirty="0">
                <a:latin typeface="Huawei Sans" panose="020C0503030203020204" pitchFamily="34" charset="0"/>
                <a:cs typeface="Arial" panose="020B0604020202020204" pitchFamily="34" charset="0"/>
              </a:rPr>
              <a:t>Small branch campus</a:t>
            </a:r>
          </a:p>
        </p:txBody>
      </p:sp>
      <p:sp>
        <p:nvSpPr>
          <p:cNvPr id="37" name="文本框 36"/>
          <p:cNvSpPr txBox="1"/>
          <p:nvPr/>
        </p:nvSpPr>
        <p:spPr bwMode="gray">
          <a:xfrm>
            <a:off x="1365831" y="2950458"/>
            <a:ext cx="638316" cy="307777"/>
          </a:xfrm>
          <a:prstGeom prst="rect">
            <a:avLst/>
          </a:prstGeom>
          <a:noFill/>
        </p:spPr>
        <p:txBody>
          <a:bodyPr wrap="square" rtlCol="0">
            <a:spAutoFit/>
          </a:bodyPr>
          <a:lstStyle/>
          <a:p>
            <a:pPr algn="ctr" fontAlgn="ctr"/>
            <a:r>
              <a:rPr lang="en-US" sz="1400" b="1" dirty="0">
                <a:latin typeface="Huawei Sans" panose="020C0503030203020204" pitchFamily="34" charset="0"/>
                <a:cs typeface="Arial" panose="020B0604020202020204" pitchFamily="34" charset="0"/>
              </a:rPr>
              <a:t>WAN</a:t>
            </a:r>
          </a:p>
        </p:txBody>
      </p:sp>
      <p:sp>
        <p:nvSpPr>
          <p:cNvPr id="38" name="Freeform 159"/>
          <p:cNvSpPr/>
          <p:nvPr/>
        </p:nvSpPr>
        <p:spPr bwMode="gray">
          <a:xfrm flipH="1">
            <a:off x="2362940" y="2998598"/>
            <a:ext cx="4052995" cy="96426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Freeform 159"/>
          <p:cNvSpPr/>
          <p:nvPr/>
        </p:nvSpPr>
        <p:spPr bwMode="gray">
          <a:xfrm flipH="1">
            <a:off x="6652884" y="2995128"/>
            <a:ext cx="1844679" cy="96426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bwMode="gray">
          <a:xfrm>
            <a:off x="3264915" y="3448705"/>
            <a:ext cx="1927131" cy="307777"/>
          </a:xfrm>
          <a:prstGeom prst="rect">
            <a:avLst/>
          </a:prstGeom>
          <a:noFill/>
        </p:spPr>
        <p:txBody>
          <a:bodyPr wrap="square" rtlCol="0">
            <a:spAutoFit/>
          </a:bodyPr>
          <a:lstStyle/>
          <a:p>
            <a:pPr algn="ctr" fontAlgn="ctr"/>
            <a:r>
              <a:rPr lang="en-US" sz="1400" dirty="0">
                <a:latin typeface="Huawei Sans" panose="020C0503030203020204" pitchFamily="34" charset="0"/>
                <a:cs typeface="Arial" panose="020B0604020202020204" pitchFamily="34" charset="0"/>
              </a:rPr>
              <a:t>Enterprise-built WAN</a:t>
            </a:r>
          </a:p>
        </p:txBody>
      </p:sp>
      <p:sp>
        <p:nvSpPr>
          <p:cNvPr id="41" name="Freeform 159"/>
          <p:cNvSpPr/>
          <p:nvPr/>
        </p:nvSpPr>
        <p:spPr bwMode="gray">
          <a:xfrm flipH="1">
            <a:off x="8734512" y="2995128"/>
            <a:ext cx="1844679" cy="96426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文本框 41"/>
          <p:cNvSpPr txBox="1"/>
          <p:nvPr/>
        </p:nvSpPr>
        <p:spPr bwMode="gray">
          <a:xfrm>
            <a:off x="6695422" y="3434712"/>
            <a:ext cx="1712050" cy="307777"/>
          </a:xfrm>
          <a:prstGeom prst="rect">
            <a:avLst/>
          </a:prstGeom>
          <a:noFill/>
        </p:spPr>
        <p:txBody>
          <a:bodyPr wrap="square" rtlCol="0">
            <a:spAutoFit/>
          </a:bodyPr>
          <a:lstStyle/>
          <a:p>
            <a:pPr algn="ctr" fontAlgn="ctr"/>
            <a:r>
              <a:rPr lang="en-US" sz="1400" dirty="0">
                <a:latin typeface="Huawei Sans" panose="020C0503030203020204" pitchFamily="34" charset="0"/>
                <a:cs typeface="Arial" panose="020B0604020202020204" pitchFamily="34" charset="0"/>
              </a:rPr>
              <a:t>Carrier </a:t>
            </a:r>
            <a:r>
              <a:rPr lang="en-US" sz="1400" dirty="0" smtClean="0">
                <a:latin typeface="Huawei Sans" panose="020C0503030203020204" pitchFamily="34" charset="0"/>
                <a:cs typeface="Arial" panose="020B0604020202020204" pitchFamily="34" charset="0"/>
              </a:rPr>
              <a:t>private </a:t>
            </a:r>
            <a:r>
              <a:rPr lang="en-US" sz="1400" dirty="0">
                <a:latin typeface="Huawei Sans" panose="020C0503030203020204" pitchFamily="34" charset="0"/>
                <a:cs typeface="Arial" panose="020B0604020202020204" pitchFamily="34" charset="0"/>
              </a:rPr>
              <a:t>line</a:t>
            </a:r>
          </a:p>
        </p:txBody>
      </p:sp>
      <p:sp>
        <p:nvSpPr>
          <p:cNvPr id="43" name="文本框 42"/>
          <p:cNvSpPr txBox="1"/>
          <p:nvPr/>
        </p:nvSpPr>
        <p:spPr bwMode="gray">
          <a:xfrm>
            <a:off x="8697840" y="3434712"/>
            <a:ext cx="1918021" cy="307777"/>
          </a:xfrm>
          <a:prstGeom prst="rect">
            <a:avLst/>
          </a:prstGeom>
          <a:noFill/>
        </p:spPr>
        <p:txBody>
          <a:bodyPr wrap="square" rtlCol="0">
            <a:spAutoFit/>
          </a:bodyPr>
          <a:lstStyle/>
          <a:p>
            <a:pPr algn="ctr" fontAlgn="ctr"/>
            <a:r>
              <a:rPr lang="en-US" sz="1400" dirty="0" smtClean="0">
                <a:latin typeface="Huawei Sans" panose="020C0503030203020204" pitchFamily="34" charset="0"/>
                <a:cs typeface="Arial" panose="020B0604020202020204" pitchFamily="34" charset="0"/>
              </a:rPr>
              <a:t>Internet </a:t>
            </a:r>
            <a:r>
              <a:rPr lang="en-US" sz="1400" dirty="0">
                <a:latin typeface="Huawei Sans" panose="020C0503030203020204" pitchFamily="34" charset="0"/>
                <a:cs typeface="Arial" panose="020B0604020202020204" pitchFamily="34" charset="0"/>
              </a:rPr>
              <a:t>private line</a:t>
            </a:r>
          </a:p>
        </p:txBody>
      </p:sp>
      <p:cxnSp>
        <p:nvCxnSpPr>
          <p:cNvPr id="44" name="直接连接符 43"/>
          <p:cNvCxnSpPr>
            <a:stCxn id="6" idx="0"/>
          </p:cNvCxnSpPr>
          <p:nvPr/>
        </p:nvCxnSpPr>
        <p:spPr bwMode="gray">
          <a:xfrm flipV="1">
            <a:off x="2921196" y="4138270"/>
            <a:ext cx="0" cy="567635"/>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bwMode="gray">
          <a:xfrm>
            <a:off x="2852780" y="4203914"/>
            <a:ext cx="2538566" cy="276999"/>
          </a:xfrm>
          <a:prstGeom prst="rect">
            <a:avLst/>
          </a:prstGeom>
          <a:noFill/>
        </p:spPr>
        <p:txBody>
          <a:bodyPr wrap="square" rtlCol="0">
            <a:spAutoFit/>
          </a:bodyPr>
          <a:lstStyle/>
          <a:p>
            <a:pPr algn="ctr" fontAlgn="ctr"/>
            <a:r>
              <a:rPr lang="en-US" sz="1200" dirty="0">
                <a:latin typeface="Huawei Sans" panose="020C0503030203020204" pitchFamily="34" charset="0"/>
                <a:cs typeface="Arial" panose="020B0604020202020204" pitchFamily="34" charset="0"/>
              </a:rPr>
              <a:t>Access over a dedicated network</a:t>
            </a:r>
          </a:p>
        </p:txBody>
      </p:sp>
      <p:cxnSp>
        <p:nvCxnSpPr>
          <p:cNvPr id="50" name="直接连接符 49"/>
          <p:cNvCxnSpPr>
            <a:stCxn id="21" idx="0"/>
          </p:cNvCxnSpPr>
          <p:nvPr/>
        </p:nvCxnSpPr>
        <p:spPr bwMode="gray">
          <a:xfrm flipH="1" flipV="1">
            <a:off x="6009129" y="4138270"/>
            <a:ext cx="0" cy="552528"/>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sp>
        <p:nvSpPr>
          <p:cNvPr id="51" name="文本框 50"/>
          <p:cNvSpPr txBox="1"/>
          <p:nvPr/>
        </p:nvSpPr>
        <p:spPr bwMode="gray">
          <a:xfrm>
            <a:off x="5946156" y="4203914"/>
            <a:ext cx="2501014" cy="276999"/>
          </a:xfrm>
          <a:prstGeom prst="rect">
            <a:avLst/>
          </a:prstGeom>
          <a:noFill/>
        </p:spPr>
        <p:txBody>
          <a:bodyPr wrap="square" rtlCol="0">
            <a:spAutoFit/>
          </a:bodyPr>
          <a:lstStyle/>
          <a:p>
            <a:pPr algn="ctr" fontAlgn="ctr"/>
            <a:r>
              <a:rPr lang="en-US" sz="1200" dirty="0">
                <a:latin typeface="Huawei Sans" panose="020C0503030203020204" pitchFamily="34" charset="0"/>
                <a:cs typeface="Arial" panose="020B0604020202020204" pitchFamily="34" charset="0"/>
              </a:rPr>
              <a:t>Access over a dedicated network</a:t>
            </a:r>
          </a:p>
        </p:txBody>
      </p:sp>
      <p:cxnSp>
        <p:nvCxnSpPr>
          <p:cNvPr id="53" name="直接连接符 52"/>
          <p:cNvCxnSpPr>
            <a:stCxn id="29" idx="0"/>
          </p:cNvCxnSpPr>
          <p:nvPr/>
        </p:nvCxnSpPr>
        <p:spPr bwMode="gray">
          <a:xfrm flipH="1" flipV="1">
            <a:off x="9458782" y="4138270"/>
            <a:ext cx="0" cy="552528"/>
          </a:xfrm>
          <a:prstGeom prst="line">
            <a:avLst/>
          </a:prstGeom>
          <a:ln w="28575">
            <a:solidFill>
              <a:srgbClr val="30B5C5"/>
            </a:solidFill>
            <a:prstDash val="dash"/>
          </a:ln>
        </p:spPr>
        <p:style>
          <a:lnRef idx="1">
            <a:schemeClr val="accent1"/>
          </a:lnRef>
          <a:fillRef idx="0">
            <a:schemeClr val="accent1"/>
          </a:fillRef>
          <a:effectRef idx="0">
            <a:schemeClr val="accent1"/>
          </a:effectRef>
          <a:fontRef idx="minor">
            <a:schemeClr val="tx1"/>
          </a:fontRef>
        </p:style>
      </p:cxnSp>
      <p:sp>
        <p:nvSpPr>
          <p:cNvPr id="57" name="文本框 56"/>
          <p:cNvSpPr txBox="1"/>
          <p:nvPr/>
        </p:nvSpPr>
        <p:spPr bwMode="gray">
          <a:xfrm>
            <a:off x="4052467" y="5080604"/>
            <a:ext cx="433132" cy="307777"/>
          </a:xfrm>
          <a:prstGeom prst="rect">
            <a:avLst/>
          </a:prstGeom>
          <a:noFill/>
        </p:spPr>
        <p:txBody>
          <a:bodyPr wrap="square" rtlCol="0">
            <a:spAutoFit/>
          </a:bodyPr>
          <a:lstStyle/>
          <a:p>
            <a:pPr algn="ctr" fontAlgn="ctr"/>
            <a:r>
              <a:rPr lang="en-US" sz="1400" dirty="0" smtClean="0">
                <a:solidFill>
                  <a:srgbClr val="30B5C5"/>
                </a:solidFill>
                <a:latin typeface="Huawei Sans" panose="020C0503030203020204" pitchFamily="34" charset="0"/>
                <a:cs typeface="Arial" panose="020B0604020202020204" pitchFamily="34" charset="0"/>
              </a:rPr>
              <a:t>…</a:t>
            </a:r>
            <a:endParaRPr lang="en-US" sz="1400" dirty="0">
              <a:solidFill>
                <a:srgbClr val="30B5C5"/>
              </a:solidFill>
              <a:latin typeface="Huawei Sans" panose="020C0503030203020204" pitchFamily="34" charset="0"/>
              <a:cs typeface="Arial" panose="020B0604020202020204" pitchFamily="34" charset="0"/>
            </a:endParaRPr>
          </a:p>
        </p:txBody>
      </p:sp>
      <p:sp>
        <p:nvSpPr>
          <p:cNvPr id="58" name="文本框 57"/>
          <p:cNvSpPr txBox="1"/>
          <p:nvPr/>
        </p:nvSpPr>
        <p:spPr bwMode="gray">
          <a:xfrm>
            <a:off x="7517013" y="5080604"/>
            <a:ext cx="433132" cy="307777"/>
          </a:xfrm>
          <a:prstGeom prst="rect">
            <a:avLst/>
          </a:prstGeom>
          <a:noFill/>
        </p:spPr>
        <p:txBody>
          <a:bodyPr wrap="square" rtlCol="0">
            <a:spAutoFit/>
          </a:bodyPr>
          <a:lstStyle/>
          <a:p>
            <a:pPr algn="ctr" fontAlgn="ctr"/>
            <a:r>
              <a:rPr lang="en-US" sz="1400" dirty="0" smtClean="0">
                <a:solidFill>
                  <a:srgbClr val="30B5C5"/>
                </a:solidFill>
                <a:latin typeface="Huawei Sans" panose="020C0503030203020204" pitchFamily="34" charset="0"/>
                <a:cs typeface="Arial" panose="020B0604020202020204" pitchFamily="34" charset="0"/>
              </a:rPr>
              <a:t>…</a:t>
            </a:r>
            <a:endParaRPr lang="en-US" sz="1400" dirty="0">
              <a:solidFill>
                <a:srgbClr val="30B5C5"/>
              </a:solidFill>
              <a:latin typeface="Huawei Sans" panose="020C0503030203020204" pitchFamily="34" charset="0"/>
              <a:cs typeface="Arial" panose="020B0604020202020204" pitchFamily="34" charset="0"/>
            </a:endParaRPr>
          </a:p>
        </p:txBody>
      </p:sp>
      <p:sp>
        <p:nvSpPr>
          <p:cNvPr id="67" name="文本框 66"/>
          <p:cNvSpPr txBox="1"/>
          <p:nvPr/>
        </p:nvSpPr>
        <p:spPr bwMode="gray">
          <a:xfrm>
            <a:off x="2183023" y="1242472"/>
            <a:ext cx="590226" cy="307777"/>
          </a:xfrm>
          <a:prstGeom prst="rect">
            <a:avLst/>
          </a:prstGeom>
          <a:noFill/>
        </p:spPr>
        <p:txBody>
          <a:bodyPr wrap="square" rtlCol="0">
            <a:spAutoFit/>
          </a:bodyPr>
          <a:lstStyle/>
          <a:p>
            <a:pPr algn="ctr" fontAlgn="ctr"/>
            <a:r>
              <a:rPr lang="en-US" sz="1400" b="1" dirty="0">
                <a:latin typeface="Huawei Sans" panose="020C0503030203020204" pitchFamily="34" charset="0"/>
                <a:cs typeface="Arial" panose="020B0604020202020204" pitchFamily="34" charset="0"/>
              </a:rPr>
              <a:t>DC 1</a:t>
            </a:r>
          </a:p>
        </p:txBody>
      </p:sp>
      <p:grpSp>
        <p:nvGrpSpPr>
          <p:cNvPr id="68" name="组合 374"/>
          <p:cNvGrpSpPr>
            <a:grpSpLocks/>
          </p:cNvGrpSpPr>
          <p:nvPr/>
        </p:nvGrpSpPr>
        <p:grpSpPr bwMode="gray">
          <a:xfrm>
            <a:off x="1472823" y="1623112"/>
            <a:ext cx="878260" cy="654521"/>
            <a:chOff x="760413" y="2892426"/>
            <a:chExt cx="835025" cy="622300"/>
          </a:xfrm>
        </p:grpSpPr>
        <p:sp>
          <p:nvSpPr>
            <p:cNvPr id="69" name="Freeform 21"/>
            <p:cNvSpPr>
              <a:spLocks noEditPoints="1"/>
            </p:cNvSpPr>
            <p:nvPr/>
          </p:nvSpPr>
          <p:spPr bwMode="gray">
            <a:xfrm>
              <a:off x="1365250" y="2924176"/>
              <a:ext cx="230188" cy="558800"/>
            </a:xfrm>
            <a:custGeom>
              <a:avLst/>
              <a:gdLst>
                <a:gd name="T0" fmla="*/ 2147483646 w 489"/>
                <a:gd name="T1" fmla="*/ 2147483646 h 1185"/>
                <a:gd name="T2" fmla="*/ 2147483646 w 489"/>
                <a:gd name="T3" fmla="*/ 2147483646 h 1185"/>
                <a:gd name="T4" fmla="*/ 2147483646 w 489"/>
                <a:gd name="T5" fmla="*/ 2147483646 h 1185"/>
                <a:gd name="T6" fmla="*/ 2147483646 w 489"/>
                <a:gd name="T7" fmla="*/ 2147483646 h 1185"/>
                <a:gd name="T8" fmla="*/ 2147483646 w 489"/>
                <a:gd name="T9" fmla="*/ 2147483646 h 1185"/>
                <a:gd name="T10" fmla="*/ 2147483646 w 489"/>
                <a:gd name="T11" fmla="*/ 2147483646 h 1185"/>
                <a:gd name="T12" fmla="*/ 2147483646 w 489"/>
                <a:gd name="T13" fmla="*/ 2147483646 h 1185"/>
                <a:gd name="T14" fmla="*/ 2147483646 w 489"/>
                <a:gd name="T15" fmla="*/ 2147483646 h 1185"/>
                <a:gd name="T16" fmla="*/ 2147483646 w 489"/>
                <a:gd name="T17" fmla="*/ 2147483646 h 1185"/>
                <a:gd name="T18" fmla="*/ 0 w 489"/>
                <a:gd name="T19" fmla="*/ 2147483646 h 1185"/>
                <a:gd name="T20" fmla="*/ 0 w 489"/>
                <a:gd name="T21" fmla="*/ 2147483646 h 1185"/>
                <a:gd name="T22" fmla="*/ 2147483646 w 489"/>
                <a:gd name="T23" fmla="*/ 0 h 1185"/>
                <a:gd name="T24" fmla="*/ 2147483646 w 489"/>
                <a:gd name="T25" fmla="*/ 0 h 1185"/>
                <a:gd name="T26" fmla="*/ 2147483646 w 489"/>
                <a:gd name="T27" fmla="*/ 2147483646 h 1185"/>
                <a:gd name="T28" fmla="*/ 2147483646 w 489"/>
                <a:gd name="T29" fmla="*/ 2147483646 h 1185"/>
                <a:gd name="T30" fmla="*/ 2147483646 w 489"/>
                <a:gd name="T31" fmla="*/ 2147483646 h 118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89"/>
                <a:gd name="T49" fmla="*/ 0 h 1185"/>
                <a:gd name="T50" fmla="*/ 489 w 489"/>
                <a:gd name="T51" fmla="*/ 1185 h 118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89" h="1185">
                  <a:moveTo>
                    <a:pt x="67" y="1118"/>
                  </a:moveTo>
                  <a:lnTo>
                    <a:pt x="67" y="1118"/>
                  </a:lnTo>
                  <a:lnTo>
                    <a:pt x="422" y="1118"/>
                  </a:lnTo>
                  <a:lnTo>
                    <a:pt x="422" y="67"/>
                  </a:lnTo>
                  <a:lnTo>
                    <a:pt x="67" y="67"/>
                  </a:lnTo>
                  <a:lnTo>
                    <a:pt x="67" y="1118"/>
                  </a:lnTo>
                  <a:close/>
                  <a:moveTo>
                    <a:pt x="455" y="1185"/>
                  </a:moveTo>
                  <a:lnTo>
                    <a:pt x="455" y="1185"/>
                  </a:lnTo>
                  <a:lnTo>
                    <a:pt x="33" y="1185"/>
                  </a:lnTo>
                  <a:cubicBezTo>
                    <a:pt x="15" y="1185"/>
                    <a:pt x="0" y="1170"/>
                    <a:pt x="0" y="1152"/>
                  </a:cubicBezTo>
                  <a:lnTo>
                    <a:pt x="0" y="34"/>
                  </a:lnTo>
                  <a:cubicBezTo>
                    <a:pt x="0" y="15"/>
                    <a:pt x="15" y="0"/>
                    <a:pt x="33" y="0"/>
                  </a:cubicBezTo>
                  <a:lnTo>
                    <a:pt x="455" y="0"/>
                  </a:lnTo>
                  <a:cubicBezTo>
                    <a:pt x="474" y="0"/>
                    <a:pt x="489" y="15"/>
                    <a:pt x="489" y="34"/>
                  </a:cubicBezTo>
                  <a:lnTo>
                    <a:pt x="489" y="1152"/>
                  </a:lnTo>
                  <a:cubicBezTo>
                    <a:pt x="489" y="1170"/>
                    <a:pt x="474" y="1185"/>
                    <a:pt x="455" y="118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70" name="Freeform 22"/>
            <p:cNvSpPr>
              <a:spLocks noEditPoints="1"/>
            </p:cNvSpPr>
            <p:nvPr/>
          </p:nvSpPr>
          <p:spPr bwMode="gray">
            <a:xfrm>
              <a:off x="1414463" y="2984501"/>
              <a:ext cx="131763" cy="71438"/>
            </a:xfrm>
            <a:custGeom>
              <a:avLst/>
              <a:gdLst>
                <a:gd name="T0" fmla="*/ 2147483646 w 283"/>
                <a:gd name="T1" fmla="*/ 2147483646 h 149"/>
                <a:gd name="T2" fmla="*/ 2147483646 w 283"/>
                <a:gd name="T3" fmla="*/ 2147483646 h 149"/>
                <a:gd name="T4" fmla="*/ 2147483646 w 283"/>
                <a:gd name="T5" fmla="*/ 2147483646 h 149"/>
                <a:gd name="T6" fmla="*/ 2147483646 w 283"/>
                <a:gd name="T7" fmla="*/ 2147483646 h 149"/>
                <a:gd name="T8" fmla="*/ 2147483646 w 283"/>
                <a:gd name="T9" fmla="*/ 2147483646 h 149"/>
                <a:gd name="T10" fmla="*/ 2147483646 w 283"/>
                <a:gd name="T11" fmla="*/ 2147483646 h 149"/>
                <a:gd name="T12" fmla="*/ 2147483646 w 283"/>
                <a:gd name="T13" fmla="*/ 2147483646 h 149"/>
                <a:gd name="T14" fmla="*/ 2147483646 w 283"/>
                <a:gd name="T15" fmla="*/ 2147483646 h 149"/>
                <a:gd name="T16" fmla="*/ 2147483646 w 283"/>
                <a:gd name="T17" fmla="*/ 2147483646 h 149"/>
                <a:gd name="T18" fmla="*/ 2147483646 w 283"/>
                <a:gd name="T19" fmla="*/ 2147483646 h 149"/>
                <a:gd name="T20" fmla="*/ 2147483646 w 283"/>
                <a:gd name="T21" fmla="*/ 2147483646 h 149"/>
                <a:gd name="T22" fmla="*/ 2147483646 w 283"/>
                <a:gd name="T23" fmla="*/ 2147483646 h 149"/>
                <a:gd name="T24" fmla="*/ 2147483646 w 283"/>
                <a:gd name="T25" fmla="*/ 2147483646 h 149"/>
                <a:gd name="T26" fmla="*/ 0 w 283"/>
                <a:gd name="T27" fmla="*/ 2147483646 h 149"/>
                <a:gd name="T28" fmla="*/ 0 w 283"/>
                <a:gd name="T29" fmla="*/ 2147483646 h 149"/>
                <a:gd name="T30" fmla="*/ 2147483646 w 283"/>
                <a:gd name="T31" fmla="*/ 0 h 149"/>
                <a:gd name="T32" fmla="*/ 2147483646 w 283"/>
                <a:gd name="T33" fmla="*/ 0 h 149"/>
                <a:gd name="T34" fmla="*/ 2147483646 w 283"/>
                <a:gd name="T35" fmla="*/ 2147483646 h 149"/>
                <a:gd name="T36" fmla="*/ 2147483646 w 283"/>
                <a:gd name="T37" fmla="*/ 2147483646 h 149"/>
                <a:gd name="T38" fmla="*/ 2147483646 w 283"/>
                <a:gd name="T39" fmla="*/ 2147483646 h 14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83"/>
                <a:gd name="T61" fmla="*/ 0 h 149"/>
                <a:gd name="T62" fmla="*/ 283 w 283"/>
                <a:gd name="T63" fmla="*/ 149 h 14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83" h="149">
                  <a:moveTo>
                    <a:pt x="253" y="27"/>
                  </a:moveTo>
                  <a:lnTo>
                    <a:pt x="253" y="27"/>
                  </a:lnTo>
                  <a:lnTo>
                    <a:pt x="29" y="27"/>
                  </a:lnTo>
                  <a:cubicBezTo>
                    <a:pt x="29" y="27"/>
                    <a:pt x="26" y="30"/>
                    <a:pt x="26" y="35"/>
                  </a:cubicBezTo>
                  <a:lnTo>
                    <a:pt x="26" y="114"/>
                  </a:lnTo>
                  <a:cubicBezTo>
                    <a:pt x="26" y="119"/>
                    <a:pt x="29" y="122"/>
                    <a:pt x="30" y="123"/>
                  </a:cubicBezTo>
                  <a:lnTo>
                    <a:pt x="253" y="123"/>
                  </a:lnTo>
                  <a:cubicBezTo>
                    <a:pt x="254" y="122"/>
                    <a:pt x="256" y="119"/>
                    <a:pt x="256" y="114"/>
                  </a:cubicBezTo>
                  <a:lnTo>
                    <a:pt x="256" y="35"/>
                  </a:lnTo>
                  <a:cubicBezTo>
                    <a:pt x="256" y="30"/>
                    <a:pt x="254" y="27"/>
                    <a:pt x="253" y="27"/>
                  </a:cubicBezTo>
                  <a:close/>
                  <a:moveTo>
                    <a:pt x="253" y="149"/>
                  </a:moveTo>
                  <a:lnTo>
                    <a:pt x="253" y="149"/>
                  </a:lnTo>
                  <a:lnTo>
                    <a:pt x="29" y="149"/>
                  </a:lnTo>
                  <a:cubicBezTo>
                    <a:pt x="13" y="149"/>
                    <a:pt x="0" y="134"/>
                    <a:pt x="0" y="114"/>
                  </a:cubicBezTo>
                  <a:lnTo>
                    <a:pt x="0" y="35"/>
                  </a:lnTo>
                  <a:cubicBezTo>
                    <a:pt x="0" y="16"/>
                    <a:pt x="13" y="0"/>
                    <a:pt x="29" y="0"/>
                  </a:cubicBezTo>
                  <a:lnTo>
                    <a:pt x="253" y="0"/>
                  </a:lnTo>
                  <a:cubicBezTo>
                    <a:pt x="270" y="0"/>
                    <a:pt x="283" y="16"/>
                    <a:pt x="283" y="35"/>
                  </a:cubicBezTo>
                  <a:lnTo>
                    <a:pt x="283" y="114"/>
                  </a:lnTo>
                  <a:cubicBezTo>
                    <a:pt x="283" y="134"/>
                    <a:pt x="270" y="149"/>
                    <a:pt x="253" y="14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71" name="Freeform 23"/>
            <p:cNvSpPr>
              <a:spLocks noEditPoints="1"/>
            </p:cNvSpPr>
            <p:nvPr/>
          </p:nvSpPr>
          <p:spPr bwMode="gray">
            <a:xfrm>
              <a:off x="1414463" y="3106738"/>
              <a:ext cx="131763" cy="69850"/>
            </a:xfrm>
            <a:custGeom>
              <a:avLst/>
              <a:gdLst>
                <a:gd name="T0" fmla="*/ 2147483646 w 283"/>
                <a:gd name="T1" fmla="*/ 2147483646 h 149"/>
                <a:gd name="T2" fmla="*/ 2147483646 w 283"/>
                <a:gd name="T3" fmla="*/ 2147483646 h 149"/>
                <a:gd name="T4" fmla="*/ 2147483646 w 283"/>
                <a:gd name="T5" fmla="*/ 2147483646 h 149"/>
                <a:gd name="T6" fmla="*/ 2147483646 w 283"/>
                <a:gd name="T7" fmla="*/ 2147483646 h 149"/>
                <a:gd name="T8" fmla="*/ 2147483646 w 283"/>
                <a:gd name="T9" fmla="*/ 2147483646 h 149"/>
                <a:gd name="T10" fmla="*/ 2147483646 w 283"/>
                <a:gd name="T11" fmla="*/ 2147483646 h 149"/>
                <a:gd name="T12" fmla="*/ 2147483646 w 283"/>
                <a:gd name="T13" fmla="*/ 2147483646 h 149"/>
                <a:gd name="T14" fmla="*/ 2147483646 w 283"/>
                <a:gd name="T15" fmla="*/ 2147483646 h 149"/>
                <a:gd name="T16" fmla="*/ 2147483646 w 283"/>
                <a:gd name="T17" fmla="*/ 2147483646 h 149"/>
                <a:gd name="T18" fmla="*/ 2147483646 w 283"/>
                <a:gd name="T19" fmla="*/ 2147483646 h 149"/>
                <a:gd name="T20" fmla="*/ 2147483646 w 283"/>
                <a:gd name="T21" fmla="*/ 2147483646 h 149"/>
                <a:gd name="T22" fmla="*/ 2147483646 w 283"/>
                <a:gd name="T23" fmla="*/ 2147483646 h 149"/>
                <a:gd name="T24" fmla="*/ 2147483646 w 283"/>
                <a:gd name="T25" fmla="*/ 2147483646 h 149"/>
                <a:gd name="T26" fmla="*/ 0 w 283"/>
                <a:gd name="T27" fmla="*/ 2147483646 h 149"/>
                <a:gd name="T28" fmla="*/ 0 w 283"/>
                <a:gd name="T29" fmla="*/ 2147483646 h 149"/>
                <a:gd name="T30" fmla="*/ 2147483646 w 283"/>
                <a:gd name="T31" fmla="*/ 0 h 149"/>
                <a:gd name="T32" fmla="*/ 2147483646 w 283"/>
                <a:gd name="T33" fmla="*/ 0 h 149"/>
                <a:gd name="T34" fmla="*/ 2147483646 w 283"/>
                <a:gd name="T35" fmla="*/ 2147483646 h 149"/>
                <a:gd name="T36" fmla="*/ 2147483646 w 283"/>
                <a:gd name="T37" fmla="*/ 2147483646 h 149"/>
                <a:gd name="T38" fmla="*/ 2147483646 w 283"/>
                <a:gd name="T39" fmla="*/ 2147483646 h 14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83"/>
                <a:gd name="T61" fmla="*/ 0 h 149"/>
                <a:gd name="T62" fmla="*/ 283 w 283"/>
                <a:gd name="T63" fmla="*/ 149 h 14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83" h="149">
                  <a:moveTo>
                    <a:pt x="253" y="27"/>
                  </a:moveTo>
                  <a:lnTo>
                    <a:pt x="253" y="27"/>
                  </a:lnTo>
                  <a:lnTo>
                    <a:pt x="29" y="27"/>
                  </a:lnTo>
                  <a:cubicBezTo>
                    <a:pt x="29" y="27"/>
                    <a:pt x="26" y="30"/>
                    <a:pt x="26" y="35"/>
                  </a:cubicBezTo>
                  <a:lnTo>
                    <a:pt x="26" y="114"/>
                  </a:lnTo>
                  <a:cubicBezTo>
                    <a:pt x="26" y="119"/>
                    <a:pt x="29" y="122"/>
                    <a:pt x="30" y="123"/>
                  </a:cubicBezTo>
                  <a:lnTo>
                    <a:pt x="253" y="123"/>
                  </a:lnTo>
                  <a:cubicBezTo>
                    <a:pt x="254" y="122"/>
                    <a:pt x="256" y="119"/>
                    <a:pt x="256" y="114"/>
                  </a:cubicBezTo>
                  <a:lnTo>
                    <a:pt x="256" y="35"/>
                  </a:lnTo>
                  <a:cubicBezTo>
                    <a:pt x="256" y="30"/>
                    <a:pt x="254" y="27"/>
                    <a:pt x="253" y="27"/>
                  </a:cubicBezTo>
                  <a:close/>
                  <a:moveTo>
                    <a:pt x="253" y="149"/>
                  </a:moveTo>
                  <a:lnTo>
                    <a:pt x="253" y="149"/>
                  </a:lnTo>
                  <a:lnTo>
                    <a:pt x="29" y="149"/>
                  </a:lnTo>
                  <a:cubicBezTo>
                    <a:pt x="13" y="149"/>
                    <a:pt x="0" y="134"/>
                    <a:pt x="0" y="114"/>
                  </a:cubicBezTo>
                  <a:lnTo>
                    <a:pt x="0" y="35"/>
                  </a:lnTo>
                  <a:cubicBezTo>
                    <a:pt x="0" y="16"/>
                    <a:pt x="13" y="0"/>
                    <a:pt x="29" y="0"/>
                  </a:cubicBezTo>
                  <a:lnTo>
                    <a:pt x="253" y="0"/>
                  </a:lnTo>
                  <a:cubicBezTo>
                    <a:pt x="270" y="0"/>
                    <a:pt x="283" y="16"/>
                    <a:pt x="283" y="35"/>
                  </a:cubicBezTo>
                  <a:lnTo>
                    <a:pt x="283" y="114"/>
                  </a:lnTo>
                  <a:cubicBezTo>
                    <a:pt x="283" y="134"/>
                    <a:pt x="270" y="149"/>
                    <a:pt x="253" y="14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72" name="Freeform 24"/>
            <p:cNvSpPr>
              <a:spLocks noEditPoints="1"/>
            </p:cNvSpPr>
            <p:nvPr/>
          </p:nvSpPr>
          <p:spPr bwMode="gray">
            <a:xfrm>
              <a:off x="1414463" y="3221038"/>
              <a:ext cx="131763" cy="69850"/>
            </a:xfrm>
            <a:custGeom>
              <a:avLst/>
              <a:gdLst>
                <a:gd name="T0" fmla="*/ 2147483646 w 283"/>
                <a:gd name="T1" fmla="*/ 2147483646 h 149"/>
                <a:gd name="T2" fmla="*/ 2147483646 w 283"/>
                <a:gd name="T3" fmla="*/ 2147483646 h 149"/>
                <a:gd name="T4" fmla="*/ 2147483646 w 283"/>
                <a:gd name="T5" fmla="*/ 2147483646 h 149"/>
                <a:gd name="T6" fmla="*/ 2147483646 w 283"/>
                <a:gd name="T7" fmla="*/ 2147483646 h 149"/>
                <a:gd name="T8" fmla="*/ 2147483646 w 283"/>
                <a:gd name="T9" fmla="*/ 2147483646 h 149"/>
                <a:gd name="T10" fmla="*/ 2147483646 w 283"/>
                <a:gd name="T11" fmla="*/ 2147483646 h 149"/>
                <a:gd name="T12" fmla="*/ 2147483646 w 283"/>
                <a:gd name="T13" fmla="*/ 2147483646 h 149"/>
                <a:gd name="T14" fmla="*/ 2147483646 w 283"/>
                <a:gd name="T15" fmla="*/ 2147483646 h 149"/>
                <a:gd name="T16" fmla="*/ 2147483646 w 283"/>
                <a:gd name="T17" fmla="*/ 2147483646 h 149"/>
                <a:gd name="T18" fmla="*/ 2147483646 w 283"/>
                <a:gd name="T19" fmla="*/ 2147483646 h 149"/>
                <a:gd name="T20" fmla="*/ 2147483646 w 283"/>
                <a:gd name="T21" fmla="*/ 2147483646 h 149"/>
                <a:gd name="T22" fmla="*/ 2147483646 w 283"/>
                <a:gd name="T23" fmla="*/ 2147483646 h 149"/>
                <a:gd name="T24" fmla="*/ 2147483646 w 283"/>
                <a:gd name="T25" fmla="*/ 2147483646 h 149"/>
                <a:gd name="T26" fmla="*/ 0 w 283"/>
                <a:gd name="T27" fmla="*/ 2147483646 h 149"/>
                <a:gd name="T28" fmla="*/ 0 w 283"/>
                <a:gd name="T29" fmla="*/ 2147483646 h 149"/>
                <a:gd name="T30" fmla="*/ 2147483646 w 283"/>
                <a:gd name="T31" fmla="*/ 0 h 149"/>
                <a:gd name="T32" fmla="*/ 2147483646 w 283"/>
                <a:gd name="T33" fmla="*/ 0 h 149"/>
                <a:gd name="T34" fmla="*/ 2147483646 w 283"/>
                <a:gd name="T35" fmla="*/ 2147483646 h 149"/>
                <a:gd name="T36" fmla="*/ 2147483646 w 283"/>
                <a:gd name="T37" fmla="*/ 2147483646 h 149"/>
                <a:gd name="T38" fmla="*/ 2147483646 w 283"/>
                <a:gd name="T39" fmla="*/ 2147483646 h 14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83"/>
                <a:gd name="T61" fmla="*/ 0 h 149"/>
                <a:gd name="T62" fmla="*/ 283 w 283"/>
                <a:gd name="T63" fmla="*/ 149 h 14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83" h="149">
                  <a:moveTo>
                    <a:pt x="253" y="27"/>
                  </a:moveTo>
                  <a:lnTo>
                    <a:pt x="253" y="27"/>
                  </a:lnTo>
                  <a:lnTo>
                    <a:pt x="29" y="27"/>
                  </a:lnTo>
                  <a:cubicBezTo>
                    <a:pt x="29" y="27"/>
                    <a:pt x="26" y="30"/>
                    <a:pt x="26" y="35"/>
                  </a:cubicBezTo>
                  <a:lnTo>
                    <a:pt x="26" y="114"/>
                  </a:lnTo>
                  <a:cubicBezTo>
                    <a:pt x="26" y="119"/>
                    <a:pt x="29" y="122"/>
                    <a:pt x="30" y="123"/>
                  </a:cubicBezTo>
                  <a:lnTo>
                    <a:pt x="253" y="123"/>
                  </a:lnTo>
                  <a:cubicBezTo>
                    <a:pt x="254" y="122"/>
                    <a:pt x="256" y="119"/>
                    <a:pt x="256" y="114"/>
                  </a:cubicBezTo>
                  <a:lnTo>
                    <a:pt x="256" y="35"/>
                  </a:lnTo>
                  <a:cubicBezTo>
                    <a:pt x="256" y="30"/>
                    <a:pt x="254" y="27"/>
                    <a:pt x="253" y="27"/>
                  </a:cubicBezTo>
                  <a:close/>
                  <a:moveTo>
                    <a:pt x="253" y="149"/>
                  </a:moveTo>
                  <a:lnTo>
                    <a:pt x="253" y="149"/>
                  </a:lnTo>
                  <a:lnTo>
                    <a:pt x="29" y="149"/>
                  </a:lnTo>
                  <a:cubicBezTo>
                    <a:pt x="13" y="149"/>
                    <a:pt x="0" y="134"/>
                    <a:pt x="0" y="114"/>
                  </a:cubicBezTo>
                  <a:lnTo>
                    <a:pt x="0" y="35"/>
                  </a:lnTo>
                  <a:cubicBezTo>
                    <a:pt x="0" y="16"/>
                    <a:pt x="13" y="0"/>
                    <a:pt x="29" y="0"/>
                  </a:cubicBezTo>
                  <a:lnTo>
                    <a:pt x="253" y="0"/>
                  </a:lnTo>
                  <a:cubicBezTo>
                    <a:pt x="270" y="0"/>
                    <a:pt x="283" y="16"/>
                    <a:pt x="283" y="35"/>
                  </a:cubicBezTo>
                  <a:lnTo>
                    <a:pt x="283" y="114"/>
                  </a:lnTo>
                  <a:cubicBezTo>
                    <a:pt x="283" y="134"/>
                    <a:pt x="270" y="149"/>
                    <a:pt x="253" y="14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73" name="Freeform 25"/>
            <p:cNvSpPr>
              <a:spLocks/>
            </p:cNvSpPr>
            <p:nvPr/>
          </p:nvSpPr>
          <p:spPr bwMode="gray">
            <a:xfrm>
              <a:off x="1389063" y="3081338"/>
              <a:ext cx="200025" cy="6350"/>
            </a:xfrm>
            <a:custGeom>
              <a:avLst/>
              <a:gdLst>
                <a:gd name="T0" fmla="*/ 2147483646 w 422"/>
                <a:gd name="T1" fmla="*/ 2147483646 h 14"/>
                <a:gd name="T2" fmla="*/ 2147483646 w 422"/>
                <a:gd name="T3" fmla="*/ 2147483646 h 14"/>
                <a:gd name="T4" fmla="*/ 0 w 422"/>
                <a:gd name="T5" fmla="*/ 2147483646 h 14"/>
                <a:gd name="T6" fmla="*/ 0 w 422"/>
                <a:gd name="T7" fmla="*/ 0 h 14"/>
                <a:gd name="T8" fmla="*/ 2147483646 w 422"/>
                <a:gd name="T9" fmla="*/ 0 h 14"/>
                <a:gd name="T10" fmla="*/ 2147483646 w 422"/>
                <a:gd name="T11" fmla="*/ 2147483646 h 14"/>
                <a:gd name="T12" fmla="*/ 0 60000 65536"/>
                <a:gd name="T13" fmla="*/ 0 60000 65536"/>
                <a:gd name="T14" fmla="*/ 0 60000 65536"/>
                <a:gd name="T15" fmla="*/ 0 60000 65536"/>
                <a:gd name="T16" fmla="*/ 0 60000 65536"/>
                <a:gd name="T17" fmla="*/ 0 60000 65536"/>
                <a:gd name="T18" fmla="*/ 0 w 422"/>
                <a:gd name="T19" fmla="*/ 0 h 14"/>
                <a:gd name="T20" fmla="*/ 422 w 422"/>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422" h="14">
                  <a:moveTo>
                    <a:pt x="422" y="14"/>
                  </a:moveTo>
                  <a:lnTo>
                    <a:pt x="422" y="14"/>
                  </a:lnTo>
                  <a:lnTo>
                    <a:pt x="0" y="14"/>
                  </a:lnTo>
                  <a:lnTo>
                    <a:pt x="0" y="0"/>
                  </a:lnTo>
                  <a:lnTo>
                    <a:pt x="422" y="0"/>
                  </a:lnTo>
                  <a:lnTo>
                    <a:pt x="422" y="1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74" name="Freeform 26"/>
            <p:cNvSpPr>
              <a:spLocks/>
            </p:cNvSpPr>
            <p:nvPr/>
          </p:nvSpPr>
          <p:spPr bwMode="gray">
            <a:xfrm>
              <a:off x="1389063" y="3195638"/>
              <a:ext cx="200025" cy="6350"/>
            </a:xfrm>
            <a:custGeom>
              <a:avLst/>
              <a:gdLst>
                <a:gd name="T0" fmla="*/ 2147483646 w 422"/>
                <a:gd name="T1" fmla="*/ 2147483646 h 13"/>
                <a:gd name="T2" fmla="*/ 2147483646 w 422"/>
                <a:gd name="T3" fmla="*/ 2147483646 h 13"/>
                <a:gd name="T4" fmla="*/ 0 w 422"/>
                <a:gd name="T5" fmla="*/ 2147483646 h 13"/>
                <a:gd name="T6" fmla="*/ 0 w 422"/>
                <a:gd name="T7" fmla="*/ 0 h 13"/>
                <a:gd name="T8" fmla="*/ 2147483646 w 422"/>
                <a:gd name="T9" fmla="*/ 0 h 13"/>
                <a:gd name="T10" fmla="*/ 2147483646 w 422"/>
                <a:gd name="T11" fmla="*/ 2147483646 h 13"/>
                <a:gd name="T12" fmla="*/ 0 60000 65536"/>
                <a:gd name="T13" fmla="*/ 0 60000 65536"/>
                <a:gd name="T14" fmla="*/ 0 60000 65536"/>
                <a:gd name="T15" fmla="*/ 0 60000 65536"/>
                <a:gd name="T16" fmla="*/ 0 60000 65536"/>
                <a:gd name="T17" fmla="*/ 0 60000 65536"/>
                <a:gd name="T18" fmla="*/ 0 w 422"/>
                <a:gd name="T19" fmla="*/ 0 h 13"/>
                <a:gd name="T20" fmla="*/ 422 w 422"/>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422" h="13">
                  <a:moveTo>
                    <a:pt x="422" y="13"/>
                  </a:moveTo>
                  <a:lnTo>
                    <a:pt x="422" y="13"/>
                  </a:lnTo>
                  <a:lnTo>
                    <a:pt x="0" y="13"/>
                  </a:lnTo>
                  <a:lnTo>
                    <a:pt x="0" y="0"/>
                  </a:lnTo>
                  <a:lnTo>
                    <a:pt x="422" y="0"/>
                  </a:lnTo>
                  <a:lnTo>
                    <a:pt x="422" y="1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75" name="Freeform 27"/>
            <p:cNvSpPr>
              <a:spLocks/>
            </p:cNvSpPr>
            <p:nvPr/>
          </p:nvSpPr>
          <p:spPr bwMode="gray">
            <a:xfrm>
              <a:off x="1389063" y="3314701"/>
              <a:ext cx="200025" cy="6350"/>
            </a:xfrm>
            <a:custGeom>
              <a:avLst/>
              <a:gdLst>
                <a:gd name="T0" fmla="*/ 2147483646 w 422"/>
                <a:gd name="T1" fmla="*/ 2147483646 h 14"/>
                <a:gd name="T2" fmla="*/ 2147483646 w 422"/>
                <a:gd name="T3" fmla="*/ 2147483646 h 14"/>
                <a:gd name="T4" fmla="*/ 0 w 422"/>
                <a:gd name="T5" fmla="*/ 2147483646 h 14"/>
                <a:gd name="T6" fmla="*/ 0 w 422"/>
                <a:gd name="T7" fmla="*/ 0 h 14"/>
                <a:gd name="T8" fmla="*/ 2147483646 w 422"/>
                <a:gd name="T9" fmla="*/ 0 h 14"/>
                <a:gd name="T10" fmla="*/ 2147483646 w 422"/>
                <a:gd name="T11" fmla="*/ 2147483646 h 14"/>
                <a:gd name="T12" fmla="*/ 0 60000 65536"/>
                <a:gd name="T13" fmla="*/ 0 60000 65536"/>
                <a:gd name="T14" fmla="*/ 0 60000 65536"/>
                <a:gd name="T15" fmla="*/ 0 60000 65536"/>
                <a:gd name="T16" fmla="*/ 0 60000 65536"/>
                <a:gd name="T17" fmla="*/ 0 60000 65536"/>
                <a:gd name="T18" fmla="*/ 0 w 422"/>
                <a:gd name="T19" fmla="*/ 0 h 14"/>
                <a:gd name="T20" fmla="*/ 422 w 422"/>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422" h="14">
                  <a:moveTo>
                    <a:pt x="422" y="14"/>
                  </a:moveTo>
                  <a:lnTo>
                    <a:pt x="422" y="14"/>
                  </a:lnTo>
                  <a:lnTo>
                    <a:pt x="0" y="14"/>
                  </a:lnTo>
                  <a:lnTo>
                    <a:pt x="0" y="0"/>
                  </a:lnTo>
                  <a:lnTo>
                    <a:pt x="422" y="0"/>
                  </a:lnTo>
                  <a:lnTo>
                    <a:pt x="422" y="1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76" name="Freeform 28"/>
            <p:cNvSpPr>
              <a:spLocks/>
            </p:cNvSpPr>
            <p:nvPr/>
          </p:nvSpPr>
          <p:spPr bwMode="gray">
            <a:xfrm>
              <a:off x="760413" y="3279776"/>
              <a:ext cx="65088" cy="65088"/>
            </a:xfrm>
            <a:custGeom>
              <a:avLst/>
              <a:gdLst>
                <a:gd name="T0" fmla="*/ 0 w 139"/>
                <a:gd name="T1" fmla="*/ 2147483646 h 139"/>
                <a:gd name="T2" fmla="*/ 0 w 139"/>
                <a:gd name="T3" fmla="*/ 2147483646 h 139"/>
                <a:gd name="T4" fmla="*/ 2147483646 w 139"/>
                <a:gd name="T5" fmla="*/ 0 h 139"/>
                <a:gd name="T6" fmla="*/ 2147483646 w 139"/>
                <a:gd name="T7" fmla="*/ 2147483646 h 139"/>
                <a:gd name="T8" fmla="*/ 2147483646 w 139"/>
                <a:gd name="T9" fmla="*/ 2147483646 h 139"/>
                <a:gd name="T10" fmla="*/ 0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0" y="70"/>
                  </a:moveTo>
                  <a:lnTo>
                    <a:pt x="0" y="70"/>
                  </a:lnTo>
                  <a:cubicBezTo>
                    <a:pt x="0" y="31"/>
                    <a:pt x="31" y="0"/>
                    <a:pt x="69" y="0"/>
                  </a:cubicBezTo>
                  <a:cubicBezTo>
                    <a:pt x="108" y="0"/>
                    <a:pt x="139" y="31"/>
                    <a:pt x="139" y="70"/>
                  </a:cubicBezTo>
                  <a:cubicBezTo>
                    <a:pt x="139" y="108"/>
                    <a:pt x="108" y="139"/>
                    <a:pt x="69" y="139"/>
                  </a:cubicBezTo>
                  <a:cubicBezTo>
                    <a:pt x="31" y="139"/>
                    <a:pt x="0" y="108"/>
                    <a:pt x="0" y="7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77" name="Freeform 29"/>
            <p:cNvSpPr>
              <a:spLocks/>
            </p:cNvSpPr>
            <p:nvPr/>
          </p:nvSpPr>
          <p:spPr bwMode="gray">
            <a:xfrm>
              <a:off x="760413" y="3373438"/>
              <a:ext cx="65088" cy="65088"/>
            </a:xfrm>
            <a:custGeom>
              <a:avLst/>
              <a:gdLst>
                <a:gd name="T0" fmla="*/ 0 w 139"/>
                <a:gd name="T1" fmla="*/ 2147483646 h 139"/>
                <a:gd name="T2" fmla="*/ 0 w 139"/>
                <a:gd name="T3" fmla="*/ 2147483646 h 139"/>
                <a:gd name="T4" fmla="*/ 2147483646 w 139"/>
                <a:gd name="T5" fmla="*/ 0 h 139"/>
                <a:gd name="T6" fmla="*/ 2147483646 w 139"/>
                <a:gd name="T7" fmla="*/ 2147483646 h 139"/>
                <a:gd name="T8" fmla="*/ 2147483646 w 139"/>
                <a:gd name="T9" fmla="*/ 2147483646 h 139"/>
                <a:gd name="T10" fmla="*/ 0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0" y="69"/>
                  </a:moveTo>
                  <a:lnTo>
                    <a:pt x="0" y="69"/>
                  </a:lnTo>
                  <a:cubicBezTo>
                    <a:pt x="0" y="30"/>
                    <a:pt x="31" y="0"/>
                    <a:pt x="69" y="0"/>
                  </a:cubicBezTo>
                  <a:cubicBezTo>
                    <a:pt x="107" y="0"/>
                    <a:pt x="139" y="30"/>
                    <a:pt x="139" y="69"/>
                  </a:cubicBezTo>
                  <a:cubicBezTo>
                    <a:pt x="139" y="107"/>
                    <a:pt x="107" y="139"/>
                    <a:pt x="69" y="139"/>
                  </a:cubicBezTo>
                  <a:cubicBezTo>
                    <a:pt x="31" y="139"/>
                    <a:pt x="0" y="107"/>
                    <a:pt x="0" y="6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78" name="Freeform 30"/>
            <p:cNvSpPr>
              <a:spLocks/>
            </p:cNvSpPr>
            <p:nvPr/>
          </p:nvSpPr>
          <p:spPr bwMode="gray">
            <a:xfrm>
              <a:off x="903288" y="2892426"/>
              <a:ext cx="415925" cy="622300"/>
            </a:xfrm>
            <a:custGeom>
              <a:avLst/>
              <a:gdLst>
                <a:gd name="T0" fmla="*/ 2147483646 w 885"/>
                <a:gd name="T1" fmla="*/ 2147483646 h 1322"/>
                <a:gd name="T2" fmla="*/ 2147483646 w 885"/>
                <a:gd name="T3" fmla="*/ 2147483646 h 1322"/>
                <a:gd name="T4" fmla="*/ 2147483646 w 885"/>
                <a:gd name="T5" fmla="*/ 2147483646 h 1322"/>
                <a:gd name="T6" fmla="*/ 0 w 885"/>
                <a:gd name="T7" fmla="*/ 2147483646 h 1322"/>
                <a:gd name="T8" fmla="*/ 0 w 885"/>
                <a:gd name="T9" fmla="*/ 2147483646 h 1322"/>
                <a:gd name="T10" fmla="*/ 2147483646 w 885"/>
                <a:gd name="T11" fmla="*/ 0 h 1322"/>
                <a:gd name="T12" fmla="*/ 2147483646 w 885"/>
                <a:gd name="T13" fmla="*/ 0 h 1322"/>
                <a:gd name="T14" fmla="*/ 2147483646 w 885"/>
                <a:gd name="T15" fmla="*/ 2147483646 h 1322"/>
                <a:gd name="T16" fmla="*/ 2147483646 w 885"/>
                <a:gd name="T17" fmla="*/ 2147483646 h 1322"/>
                <a:gd name="T18" fmla="*/ 2147483646 w 885"/>
                <a:gd name="T19" fmla="*/ 2147483646 h 1322"/>
                <a:gd name="T20" fmla="*/ 2147483646 w 885"/>
                <a:gd name="T21" fmla="*/ 2147483646 h 1322"/>
                <a:gd name="T22" fmla="*/ 2147483646 w 885"/>
                <a:gd name="T23" fmla="*/ 2147483646 h 1322"/>
                <a:gd name="T24" fmla="*/ 2147483646 w 885"/>
                <a:gd name="T25" fmla="*/ 2147483646 h 1322"/>
                <a:gd name="T26" fmla="*/ 2147483646 w 885"/>
                <a:gd name="T27" fmla="*/ 2147483646 h 1322"/>
                <a:gd name="T28" fmla="*/ 2147483646 w 885"/>
                <a:gd name="T29" fmla="*/ 2147483646 h 1322"/>
                <a:gd name="T30" fmla="*/ 2147483646 w 885"/>
                <a:gd name="T31" fmla="*/ 2147483646 h 1322"/>
                <a:gd name="T32" fmla="*/ 2147483646 w 885"/>
                <a:gd name="T33" fmla="*/ 2147483646 h 132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85"/>
                <a:gd name="T52" fmla="*/ 0 h 1322"/>
                <a:gd name="T53" fmla="*/ 885 w 885"/>
                <a:gd name="T54" fmla="*/ 1322 h 132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85" h="1322">
                  <a:moveTo>
                    <a:pt x="58" y="1322"/>
                  </a:moveTo>
                  <a:lnTo>
                    <a:pt x="58" y="1322"/>
                  </a:lnTo>
                  <a:lnTo>
                    <a:pt x="55" y="1322"/>
                  </a:lnTo>
                  <a:cubicBezTo>
                    <a:pt x="24" y="1322"/>
                    <a:pt x="0" y="1292"/>
                    <a:pt x="0" y="1253"/>
                  </a:cubicBezTo>
                  <a:lnTo>
                    <a:pt x="0" y="70"/>
                  </a:lnTo>
                  <a:cubicBezTo>
                    <a:pt x="0" y="30"/>
                    <a:pt x="24" y="0"/>
                    <a:pt x="55" y="0"/>
                  </a:cubicBezTo>
                  <a:lnTo>
                    <a:pt x="59" y="0"/>
                  </a:lnTo>
                  <a:lnTo>
                    <a:pt x="856" y="197"/>
                  </a:lnTo>
                  <a:cubicBezTo>
                    <a:pt x="874" y="201"/>
                    <a:pt x="885" y="219"/>
                    <a:pt x="880" y="237"/>
                  </a:cubicBezTo>
                  <a:cubicBezTo>
                    <a:pt x="876" y="255"/>
                    <a:pt x="858" y="266"/>
                    <a:pt x="840" y="261"/>
                  </a:cubicBezTo>
                  <a:lnTo>
                    <a:pt x="67" y="71"/>
                  </a:lnTo>
                  <a:lnTo>
                    <a:pt x="67" y="1253"/>
                  </a:lnTo>
                  <a:lnTo>
                    <a:pt x="842" y="1120"/>
                  </a:lnTo>
                  <a:cubicBezTo>
                    <a:pt x="861" y="1117"/>
                    <a:pt x="878" y="1129"/>
                    <a:pt x="881" y="1148"/>
                  </a:cubicBezTo>
                  <a:cubicBezTo>
                    <a:pt x="884" y="1166"/>
                    <a:pt x="872" y="1183"/>
                    <a:pt x="854" y="1186"/>
                  </a:cubicBezTo>
                  <a:lnTo>
                    <a:pt x="58" y="132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79" name="Freeform 31"/>
            <p:cNvSpPr>
              <a:spLocks/>
            </p:cNvSpPr>
            <p:nvPr/>
          </p:nvSpPr>
          <p:spPr bwMode="gray">
            <a:xfrm>
              <a:off x="1054100" y="2927351"/>
              <a:ext cx="17463" cy="554038"/>
            </a:xfrm>
            <a:custGeom>
              <a:avLst/>
              <a:gdLst>
                <a:gd name="T0" fmla="*/ 2147483646 w 40"/>
                <a:gd name="T1" fmla="*/ 2147483646 h 1178"/>
                <a:gd name="T2" fmla="*/ 2147483646 w 40"/>
                <a:gd name="T3" fmla="*/ 2147483646 h 1178"/>
                <a:gd name="T4" fmla="*/ 0 w 40"/>
                <a:gd name="T5" fmla="*/ 2147483646 h 1178"/>
                <a:gd name="T6" fmla="*/ 0 w 40"/>
                <a:gd name="T7" fmla="*/ 0 h 1178"/>
                <a:gd name="T8" fmla="*/ 2147483646 w 40"/>
                <a:gd name="T9" fmla="*/ 0 h 1178"/>
                <a:gd name="T10" fmla="*/ 2147483646 w 40"/>
                <a:gd name="T11" fmla="*/ 2147483646 h 1178"/>
                <a:gd name="T12" fmla="*/ 0 60000 65536"/>
                <a:gd name="T13" fmla="*/ 0 60000 65536"/>
                <a:gd name="T14" fmla="*/ 0 60000 65536"/>
                <a:gd name="T15" fmla="*/ 0 60000 65536"/>
                <a:gd name="T16" fmla="*/ 0 60000 65536"/>
                <a:gd name="T17" fmla="*/ 0 60000 65536"/>
                <a:gd name="T18" fmla="*/ 0 w 40"/>
                <a:gd name="T19" fmla="*/ 0 h 1178"/>
                <a:gd name="T20" fmla="*/ 40 w 40"/>
                <a:gd name="T21" fmla="*/ 1178 h 1178"/>
              </a:gdLst>
              <a:ahLst/>
              <a:cxnLst>
                <a:cxn ang="T12">
                  <a:pos x="T0" y="T1"/>
                </a:cxn>
                <a:cxn ang="T13">
                  <a:pos x="T2" y="T3"/>
                </a:cxn>
                <a:cxn ang="T14">
                  <a:pos x="T4" y="T5"/>
                </a:cxn>
                <a:cxn ang="T15">
                  <a:pos x="T6" y="T7"/>
                </a:cxn>
                <a:cxn ang="T16">
                  <a:pos x="T8" y="T9"/>
                </a:cxn>
                <a:cxn ang="T17">
                  <a:pos x="T10" y="T11"/>
                </a:cxn>
              </a:cxnLst>
              <a:rect l="T18" t="T19" r="T20" b="T21"/>
              <a:pathLst>
                <a:path w="40" h="1178">
                  <a:moveTo>
                    <a:pt x="40" y="1178"/>
                  </a:moveTo>
                  <a:lnTo>
                    <a:pt x="40" y="1178"/>
                  </a:lnTo>
                  <a:lnTo>
                    <a:pt x="0" y="1178"/>
                  </a:lnTo>
                  <a:lnTo>
                    <a:pt x="0" y="0"/>
                  </a:lnTo>
                  <a:lnTo>
                    <a:pt x="40" y="0"/>
                  </a:lnTo>
                  <a:lnTo>
                    <a:pt x="40" y="117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80" name="Freeform 32"/>
            <p:cNvSpPr>
              <a:spLocks/>
            </p:cNvSpPr>
            <p:nvPr/>
          </p:nvSpPr>
          <p:spPr bwMode="gray">
            <a:xfrm>
              <a:off x="1155700" y="2962276"/>
              <a:ext cx="17463" cy="498475"/>
            </a:xfrm>
            <a:custGeom>
              <a:avLst/>
              <a:gdLst>
                <a:gd name="T0" fmla="*/ 2147483646 w 40"/>
                <a:gd name="T1" fmla="*/ 2147483646 h 1058"/>
                <a:gd name="T2" fmla="*/ 2147483646 w 40"/>
                <a:gd name="T3" fmla="*/ 2147483646 h 1058"/>
                <a:gd name="T4" fmla="*/ 0 w 40"/>
                <a:gd name="T5" fmla="*/ 2147483646 h 1058"/>
                <a:gd name="T6" fmla="*/ 0 w 40"/>
                <a:gd name="T7" fmla="*/ 0 h 1058"/>
                <a:gd name="T8" fmla="*/ 2147483646 w 40"/>
                <a:gd name="T9" fmla="*/ 0 h 1058"/>
                <a:gd name="T10" fmla="*/ 2147483646 w 40"/>
                <a:gd name="T11" fmla="*/ 2147483646 h 1058"/>
                <a:gd name="T12" fmla="*/ 0 60000 65536"/>
                <a:gd name="T13" fmla="*/ 0 60000 65536"/>
                <a:gd name="T14" fmla="*/ 0 60000 65536"/>
                <a:gd name="T15" fmla="*/ 0 60000 65536"/>
                <a:gd name="T16" fmla="*/ 0 60000 65536"/>
                <a:gd name="T17" fmla="*/ 0 60000 65536"/>
                <a:gd name="T18" fmla="*/ 0 w 40"/>
                <a:gd name="T19" fmla="*/ 0 h 1058"/>
                <a:gd name="T20" fmla="*/ 40 w 40"/>
                <a:gd name="T21" fmla="*/ 1058 h 1058"/>
              </a:gdLst>
              <a:ahLst/>
              <a:cxnLst>
                <a:cxn ang="T12">
                  <a:pos x="T0" y="T1"/>
                </a:cxn>
                <a:cxn ang="T13">
                  <a:pos x="T2" y="T3"/>
                </a:cxn>
                <a:cxn ang="T14">
                  <a:pos x="T4" y="T5"/>
                </a:cxn>
                <a:cxn ang="T15">
                  <a:pos x="T6" y="T7"/>
                </a:cxn>
                <a:cxn ang="T16">
                  <a:pos x="T8" y="T9"/>
                </a:cxn>
                <a:cxn ang="T17">
                  <a:pos x="T10" y="T11"/>
                </a:cxn>
              </a:cxnLst>
              <a:rect l="T18" t="T19" r="T20" b="T21"/>
              <a:pathLst>
                <a:path w="40" h="1058">
                  <a:moveTo>
                    <a:pt x="40" y="1058"/>
                  </a:moveTo>
                  <a:lnTo>
                    <a:pt x="40" y="1058"/>
                  </a:lnTo>
                  <a:lnTo>
                    <a:pt x="0" y="1058"/>
                  </a:lnTo>
                  <a:lnTo>
                    <a:pt x="0" y="0"/>
                  </a:lnTo>
                  <a:lnTo>
                    <a:pt x="40" y="0"/>
                  </a:lnTo>
                  <a:lnTo>
                    <a:pt x="40" y="105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81" name="Freeform 33"/>
            <p:cNvSpPr>
              <a:spLocks/>
            </p:cNvSpPr>
            <p:nvPr/>
          </p:nvSpPr>
          <p:spPr bwMode="gray">
            <a:xfrm>
              <a:off x="1231900" y="2982913"/>
              <a:ext cx="19050" cy="465138"/>
            </a:xfrm>
            <a:custGeom>
              <a:avLst/>
              <a:gdLst>
                <a:gd name="T0" fmla="*/ 2147483646 w 40"/>
                <a:gd name="T1" fmla="*/ 2147483646 h 990"/>
                <a:gd name="T2" fmla="*/ 2147483646 w 40"/>
                <a:gd name="T3" fmla="*/ 2147483646 h 990"/>
                <a:gd name="T4" fmla="*/ 0 w 40"/>
                <a:gd name="T5" fmla="*/ 2147483646 h 990"/>
                <a:gd name="T6" fmla="*/ 0 w 40"/>
                <a:gd name="T7" fmla="*/ 0 h 990"/>
                <a:gd name="T8" fmla="*/ 2147483646 w 40"/>
                <a:gd name="T9" fmla="*/ 0 h 990"/>
                <a:gd name="T10" fmla="*/ 2147483646 w 40"/>
                <a:gd name="T11" fmla="*/ 2147483646 h 990"/>
                <a:gd name="T12" fmla="*/ 0 60000 65536"/>
                <a:gd name="T13" fmla="*/ 0 60000 65536"/>
                <a:gd name="T14" fmla="*/ 0 60000 65536"/>
                <a:gd name="T15" fmla="*/ 0 60000 65536"/>
                <a:gd name="T16" fmla="*/ 0 60000 65536"/>
                <a:gd name="T17" fmla="*/ 0 60000 65536"/>
                <a:gd name="T18" fmla="*/ 0 w 40"/>
                <a:gd name="T19" fmla="*/ 0 h 990"/>
                <a:gd name="T20" fmla="*/ 40 w 40"/>
                <a:gd name="T21" fmla="*/ 990 h 990"/>
              </a:gdLst>
              <a:ahLst/>
              <a:cxnLst>
                <a:cxn ang="T12">
                  <a:pos x="T0" y="T1"/>
                </a:cxn>
                <a:cxn ang="T13">
                  <a:pos x="T2" y="T3"/>
                </a:cxn>
                <a:cxn ang="T14">
                  <a:pos x="T4" y="T5"/>
                </a:cxn>
                <a:cxn ang="T15">
                  <a:pos x="T6" y="T7"/>
                </a:cxn>
                <a:cxn ang="T16">
                  <a:pos x="T8" y="T9"/>
                </a:cxn>
                <a:cxn ang="T17">
                  <a:pos x="T10" y="T11"/>
                </a:cxn>
              </a:cxnLst>
              <a:rect l="T18" t="T19" r="T20" b="T21"/>
              <a:pathLst>
                <a:path w="40" h="990">
                  <a:moveTo>
                    <a:pt x="40" y="990"/>
                  </a:moveTo>
                  <a:lnTo>
                    <a:pt x="40" y="990"/>
                  </a:lnTo>
                  <a:lnTo>
                    <a:pt x="0" y="990"/>
                  </a:lnTo>
                  <a:lnTo>
                    <a:pt x="0" y="0"/>
                  </a:lnTo>
                  <a:lnTo>
                    <a:pt x="40" y="0"/>
                  </a:lnTo>
                  <a:lnTo>
                    <a:pt x="40" y="99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82" name="Freeform 34"/>
            <p:cNvSpPr>
              <a:spLocks/>
            </p:cNvSpPr>
            <p:nvPr/>
          </p:nvSpPr>
          <p:spPr bwMode="gray">
            <a:xfrm>
              <a:off x="776288" y="3390901"/>
              <a:ext cx="158750" cy="123825"/>
            </a:xfrm>
            <a:custGeom>
              <a:avLst/>
              <a:gdLst>
                <a:gd name="T0" fmla="*/ 2147483646 w 335"/>
                <a:gd name="T1" fmla="*/ 2147483646 h 264"/>
                <a:gd name="T2" fmla="*/ 2147483646 w 335"/>
                <a:gd name="T3" fmla="*/ 2147483646 h 264"/>
                <a:gd name="T4" fmla="*/ 2147483646 w 335"/>
                <a:gd name="T5" fmla="*/ 2147483646 h 264"/>
                <a:gd name="T6" fmla="*/ 0 w 335"/>
                <a:gd name="T7" fmla="*/ 2147483646 h 264"/>
                <a:gd name="T8" fmla="*/ 0 w 335"/>
                <a:gd name="T9" fmla="*/ 2147483646 h 264"/>
                <a:gd name="T10" fmla="*/ 2147483646 w 335"/>
                <a:gd name="T11" fmla="*/ 0 h 264"/>
                <a:gd name="T12" fmla="*/ 2147483646 w 335"/>
                <a:gd name="T13" fmla="*/ 2147483646 h 264"/>
                <a:gd name="T14" fmla="*/ 2147483646 w 335"/>
                <a:gd name="T15" fmla="*/ 2147483646 h 264"/>
                <a:gd name="T16" fmla="*/ 2147483646 w 335"/>
                <a:gd name="T17" fmla="*/ 2147483646 h 264"/>
                <a:gd name="T18" fmla="*/ 2147483646 w 335"/>
                <a:gd name="T19" fmla="*/ 2147483646 h 264"/>
                <a:gd name="T20" fmla="*/ 2147483646 w 335"/>
                <a:gd name="T21" fmla="*/ 2147483646 h 2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5"/>
                <a:gd name="T34" fmla="*/ 0 h 264"/>
                <a:gd name="T35" fmla="*/ 335 w 335"/>
                <a:gd name="T36" fmla="*/ 264 h 26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5" h="264">
                  <a:moveTo>
                    <a:pt x="301" y="264"/>
                  </a:moveTo>
                  <a:lnTo>
                    <a:pt x="301" y="264"/>
                  </a:lnTo>
                  <a:lnTo>
                    <a:pt x="34" y="264"/>
                  </a:lnTo>
                  <a:cubicBezTo>
                    <a:pt x="15" y="264"/>
                    <a:pt x="0" y="249"/>
                    <a:pt x="0" y="231"/>
                  </a:cubicBezTo>
                  <a:lnTo>
                    <a:pt x="0" y="33"/>
                  </a:lnTo>
                  <a:cubicBezTo>
                    <a:pt x="0" y="15"/>
                    <a:pt x="15" y="0"/>
                    <a:pt x="34" y="0"/>
                  </a:cubicBezTo>
                  <a:cubicBezTo>
                    <a:pt x="52" y="0"/>
                    <a:pt x="67" y="15"/>
                    <a:pt x="67" y="33"/>
                  </a:cubicBezTo>
                  <a:lnTo>
                    <a:pt x="67" y="197"/>
                  </a:lnTo>
                  <a:lnTo>
                    <a:pt x="301" y="197"/>
                  </a:lnTo>
                  <a:cubicBezTo>
                    <a:pt x="320" y="197"/>
                    <a:pt x="335" y="212"/>
                    <a:pt x="335" y="231"/>
                  </a:cubicBezTo>
                  <a:cubicBezTo>
                    <a:pt x="335" y="249"/>
                    <a:pt x="320" y="264"/>
                    <a:pt x="301" y="264"/>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83" name="Freeform 35"/>
            <p:cNvSpPr>
              <a:spLocks/>
            </p:cNvSpPr>
            <p:nvPr/>
          </p:nvSpPr>
          <p:spPr bwMode="gray">
            <a:xfrm>
              <a:off x="776288" y="2892426"/>
              <a:ext cx="168275" cy="434975"/>
            </a:xfrm>
            <a:custGeom>
              <a:avLst/>
              <a:gdLst>
                <a:gd name="T0" fmla="*/ 2147483646 w 356"/>
                <a:gd name="T1" fmla="*/ 2147483646 h 924"/>
                <a:gd name="T2" fmla="*/ 2147483646 w 356"/>
                <a:gd name="T3" fmla="*/ 2147483646 h 924"/>
                <a:gd name="T4" fmla="*/ 0 w 356"/>
                <a:gd name="T5" fmla="*/ 2147483646 h 924"/>
                <a:gd name="T6" fmla="*/ 0 w 356"/>
                <a:gd name="T7" fmla="*/ 2147483646 h 924"/>
                <a:gd name="T8" fmla="*/ 2147483646 w 356"/>
                <a:gd name="T9" fmla="*/ 0 h 924"/>
                <a:gd name="T10" fmla="*/ 2147483646 w 356"/>
                <a:gd name="T11" fmla="*/ 0 h 924"/>
                <a:gd name="T12" fmla="*/ 2147483646 w 356"/>
                <a:gd name="T13" fmla="*/ 2147483646 h 924"/>
                <a:gd name="T14" fmla="*/ 2147483646 w 356"/>
                <a:gd name="T15" fmla="*/ 2147483646 h 924"/>
                <a:gd name="T16" fmla="*/ 2147483646 w 356"/>
                <a:gd name="T17" fmla="*/ 2147483646 h 924"/>
                <a:gd name="T18" fmla="*/ 2147483646 w 356"/>
                <a:gd name="T19" fmla="*/ 2147483646 h 924"/>
                <a:gd name="T20" fmla="*/ 2147483646 w 356"/>
                <a:gd name="T21" fmla="*/ 2147483646 h 9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56"/>
                <a:gd name="T34" fmla="*/ 0 h 924"/>
                <a:gd name="T35" fmla="*/ 356 w 356"/>
                <a:gd name="T36" fmla="*/ 924 h 9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56" h="924">
                  <a:moveTo>
                    <a:pt x="34" y="924"/>
                  </a:moveTo>
                  <a:lnTo>
                    <a:pt x="34" y="924"/>
                  </a:lnTo>
                  <a:cubicBezTo>
                    <a:pt x="15" y="924"/>
                    <a:pt x="0" y="909"/>
                    <a:pt x="0" y="891"/>
                  </a:cubicBezTo>
                  <a:lnTo>
                    <a:pt x="0" y="34"/>
                  </a:lnTo>
                  <a:cubicBezTo>
                    <a:pt x="0" y="15"/>
                    <a:pt x="15" y="0"/>
                    <a:pt x="34" y="0"/>
                  </a:cubicBezTo>
                  <a:lnTo>
                    <a:pt x="323" y="0"/>
                  </a:lnTo>
                  <a:cubicBezTo>
                    <a:pt x="341" y="0"/>
                    <a:pt x="356" y="15"/>
                    <a:pt x="356" y="34"/>
                  </a:cubicBezTo>
                  <a:cubicBezTo>
                    <a:pt x="356" y="52"/>
                    <a:pt x="341" y="67"/>
                    <a:pt x="323" y="67"/>
                  </a:cubicBezTo>
                  <a:lnTo>
                    <a:pt x="67" y="67"/>
                  </a:lnTo>
                  <a:lnTo>
                    <a:pt x="67" y="891"/>
                  </a:lnTo>
                  <a:cubicBezTo>
                    <a:pt x="67" y="909"/>
                    <a:pt x="52" y="924"/>
                    <a:pt x="34" y="924"/>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84" name="Freeform 36"/>
            <p:cNvSpPr>
              <a:spLocks/>
            </p:cNvSpPr>
            <p:nvPr/>
          </p:nvSpPr>
          <p:spPr bwMode="gray">
            <a:xfrm>
              <a:off x="1295400" y="2989263"/>
              <a:ext cx="23813" cy="460375"/>
            </a:xfrm>
            <a:custGeom>
              <a:avLst/>
              <a:gdLst>
                <a:gd name="T0" fmla="*/ 2147483646 w 53"/>
                <a:gd name="T1" fmla="*/ 2147483646 h 978"/>
                <a:gd name="T2" fmla="*/ 2147483646 w 53"/>
                <a:gd name="T3" fmla="*/ 2147483646 h 978"/>
                <a:gd name="T4" fmla="*/ 0 w 53"/>
                <a:gd name="T5" fmla="*/ 2147483646 h 978"/>
                <a:gd name="T6" fmla="*/ 0 w 53"/>
                <a:gd name="T7" fmla="*/ 2147483646 h 978"/>
                <a:gd name="T8" fmla="*/ 2147483646 w 53"/>
                <a:gd name="T9" fmla="*/ 0 h 978"/>
                <a:gd name="T10" fmla="*/ 2147483646 w 53"/>
                <a:gd name="T11" fmla="*/ 2147483646 h 978"/>
                <a:gd name="T12" fmla="*/ 2147483646 w 53"/>
                <a:gd name="T13" fmla="*/ 2147483646 h 978"/>
                <a:gd name="T14" fmla="*/ 2147483646 w 53"/>
                <a:gd name="T15" fmla="*/ 2147483646 h 978"/>
                <a:gd name="T16" fmla="*/ 0 60000 65536"/>
                <a:gd name="T17" fmla="*/ 0 60000 65536"/>
                <a:gd name="T18" fmla="*/ 0 60000 65536"/>
                <a:gd name="T19" fmla="*/ 0 60000 65536"/>
                <a:gd name="T20" fmla="*/ 0 60000 65536"/>
                <a:gd name="T21" fmla="*/ 0 60000 65536"/>
                <a:gd name="T22" fmla="*/ 0 60000 65536"/>
                <a:gd name="T23" fmla="*/ 0 60000 65536"/>
                <a:gd name="T24" fmla="*/ 0 w 53"/>
                <a:gd name="T25" fmla="*/ 0 h 978"/>
                <a:gd name="T26" fmla="*/ 53 w 53"/>
                <a:gd name="T27" fmla="*/ 978 h 97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 h="978">
                  <a:moveTo>
                    <a:pt x="26" y="978"/>
                  </a:moveTo>
                  <a:lnTo>
                    <a:pt x="26" y="978"/>
                  </a:lnTo>
                  <a:cubicBezTo>
                    <a:pt x="12" y="978"/>
                    <a:pt x="0" y="966"/>
                    <a:pt x="0" y="951"/>
                  </a:cubicBezTo>
                  <a:lnTo>
                    <a:pt x="0" y="27"/>
                  </a:lnTo>
                  <a:cubicBezTo>
                    <a:pt x="0" y="12"/>
                    <a:pt x="12" y="0"/>
                    <a:pt x="26" y="0"/>
                  </a:cubicBezTo>
                  <a:cubicBezTo>
                    <a:pt x="41" y="0"/>
                    <a:pt x="53" y="12"/>
                    <a:pt x="53" y="27"/>
                  </a:cubicBezTo>
                  <a:lnTo>
                    <a:pt x="53" y="951"/>
                  </a:lnTo>
                  <a:cubicBezTo>
                    <a:pt x="53" y="966"/>
                    <a:pt x="41" y="978"/>
                    <a:pt x="26" y="978"/>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85" name="Freeform 37"/>
            <p:cNvSpPr>
              <a:spLocks noEditPoints="1"/>
            </p:cNvSpPr>
            <p:nvPr/>
          </p:nvSpPr>
          <p:spPr bwMode="gray">
            <a:xfrm>
              <a:off x="958850" y="2971801"/>
              <a:ext cx="74613" cy="84138"/>
            </a:xfrm>
            <a:custGeom>
              <a:avLst/>
              <a:gdLst>
                <a:gd name="T0" fmla="*/ 2147483646 w 158"/>
                <a:gd name="T1" fmla="*/ 2147483646 h 180"/>
                <a:gd name="T2" fmla="*/ 2147483646 w 158"/>
                <a:gd name="T3" fmla="*/ 2147483646 h 180"/>
                <a:gd name="T4" fmla="*/ 2147483646 w 158"/>
                <a:gd name="T5" fmla="*/ 2147483646 h 180"/>
                <a:gd name="T6" fmla="*/ 2147483646 w 158"/>
                <a:gd name="T7" fmla="*/ 2147483646 h 180"/>
                <a:gd name="T8" fmla="*/ 2147483646 w 158"/>
                <a:gd name="T9" fmla="*/ 2147483646 h 180"/>
                <a:gd name="T10" fmla="*/ 2147483646 w 158"/>
                <a:gd name="T11" fmla="*/ 2147483646 h 180"/>
                <a:gd name="T12" fmla="*/ 2147483646 w 158"/>
                <a:gd name="T13" fmla="*/ 2147483646 h 180"/>
                <a:gd name="T14" fmla="*/ 2147483646 w 158"/>
                <a:gd name="T15" fmla="*/ 2147483646 h 180"/>
                <a:gd name="T16" fmla="*/ 2147483646 w 158"/>
                <a:gd name="T17" fmla="*/ 2147483646 h 180"/>
                <a:gd name="T18" fmla="*/ 2147483646 w 158"/>
                <a:gd name="T19" fmla="*/ 2147483646 h 180"/>
                <a:gd name="T20" fmla="*/ 2147483646 w 158"/>
                <a:gd name="T21" fmla="*/ 2147483646 h 180"/>
                <a:gd name="T22" fmla="*/ 2147483646 w 158"/>
                <a:gd name="T23" fmla="*/ 2147483646 h 180"/>
                <a:gd name="T24" fmla="*/ 2147483646 w 158"/>
                <a:gd name="T25" fmla="*/ 2147483646 h 180"/>
                <a:gd name="T26" fmla="*/ 2147483646 w 158"/>
                <a:gd name="T27" fmla="*/ 2147483646 h 180"/>
                <a:gd name="T28" fmla="*/ 0 w 158"/>
                <a:gd name="T29" fmla="*/ 2147483646 h 180"/>
                <a:gd name="T30" fmla="*/ 0 w 158"/>
                <a:gd name="T31" fmla="*/ 2147483646 h 180"/>
                <a:gd name="T32" fmla="*/ 2147483646 w 158"/>
                <a:gd name="T33" fmla="*/ 0 h 180"/>
                <a:gd name="T34" fmla="*/ 2147483646 w 158"/>
                <a:gd name="T35" fmla="*/ 0 h 180"/>
                <a:gd name="T36" fmla="*/ 2147483646 w 158"/>
                <a:gd name="T37" fmla="*/ 2147483646 h 180"/>
                <a:gd name="T38" fmla="*/ 2147483646 w 158"/>
                <a:gd name="T39" fmla="*/ 2147483646 h 180"/>
                <a:gd name="T40" fmla="*/ 2147483646 w 158"/>
                <a:gd name="T41" fmla="*/ 2147483646 h 180"/>
                <a:gd name="T42" fmla="*/ 2147483646 w 158"/>
                <a:gd name="T43" fmla="*/ 2147483646 h 180"/>
                <a:gd name="T44" fmla="*/ 2147483646 w 158"/>
                <a:gd name="T45" fmla="*/ 2147483646 h 1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8"/>
                <a:gd name="T70" fmla="*/ 0 h 180"/>
                <a:gd name="T71" fmla="*/ 158 w 158"/>
                <a:gd name="T72" fmla="*/ 180 h 1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8" h="180">
                  <a:moveTo>
                    <a:pt x="29" y="141"/>
                  </a:moveTo>
                  <a:lnTo>
                    <a:pt x="29" y="141"/>
                  </a:lnTo>
                  <a:lnTo>
                    <a:pt x="129" y="153"/>
                  </a:lnTo>
                  <a:cubicBezTo>
                    <a:pt x="130" y="152"/>
                    <a:pt x="131" y="149"/>
                    <a:pt x="131" y="145"/>
                  </a:cubicBezTo>
                  <a:lnTo>
                    <a:pt x="131" y="62"/>
                  </a:lnTo>
                  <a:cubicBezTo>
                    <a:pt x="131" y="56"/>
                    <a:pt x="129" y="52"/>
                    <a:pt x="128" y="52"/>
                  </a:cubicBezTo>
                  <a:lnTo>
                    <a:pt x="28" y="27"/>
                  </a:lnTo>
                  <a:cubicBezTo>
                    <a:pt x="27" y="29"/>
                    <a:pt x="26" y="32"/>
                    <a:pt x="26" y="37"/>
                  </a:cubicBezTo>
                  <a:lnTo>
                    <a:pt x="26" y="130"/>
                  </a:lnTo>
                  <a:cubicBezTo>
                    <a:pt x="26" y="136"/>
                    <a:pt x="28" y="140"/>
                    <a:pt x="29" y="141"/>
                  </a:cubicBezTo>
                  <a:close/>
                  <a:moveTo>
                    <a:pt x="130" y="180"/>
                  </a:moveTo>
                  <a:lnTo>
                    <a:pt x="130" y="180"/>
                  </a:lnTo>
                  <a:lnTo>
                    <a:pt x="26" y="168"/>
                  </a:lnTo>
                  <a:cubicBezTo>
                    <a:pt x="18" y="168"/>
                    <a:pt x="10" y="163"/>
                    <a:pt x="5" y="154"/>
                  </a:cubicBezTo>
                  <a:cubicBezTo>
                    <a:pt x="1" y="147"/>
                    <a:pt x="0" y="139"/>
                    <a:pt x="0" y="130"/>
                  </a:cubicBezTo>
                  <a:lnTo>
                    <a:pt x="0" y="37"/>
                  </a:lnTo>
                  <a:cubicBezTo>
                    <a:pt x="0" y="15"/>
                    <a:pt x="11" y="0"/>
                    <a:pt x="26" y="0"/>
                  </a:cubicBezTo>
                  <a:lnTo>
                    <a:pt x="29" y="0"/>
                  </a:lnTo>
                  <a:lnTo>
                    <a:pt x="134" y="26"/>
                  </a:lnTo>
                  <a:cubicBezTo>
                    <a:pt x="147" y="28"/>
                    <a:pt x="158" y="43"/>
                    <a:pt x="158" y="62"/>
                  </a:cubicBezTo>
                  <a:lnTo>
                    <a:pt x="158" y="145"/>
                  </a:lnTo>
                  <a:cubicBezTo>
                    <a:pt x="158" y="164"/>
                    <a:pt x="147" y="179"/>
                    <a:pt x="132" y="180"/>
                  </a:cubicBezTo>
                  <a:lnTo>
                    <a:pt x="130" y="18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86" name="Freeform 38"/>
            <p:cNvSpPr>
              <a:spLocks noEditPoints="1"/>
            </p:cNvSpPr>
            <p:nvPr/>
          </p:nvSpPr>
          <p:spPr bwMode="gray">
            <a:xfrm>
              <a:off x="1085850" y="3001963"/>
              <a:ext cx="61913" cy="73025"/>
            </a:xfrm>
            <a:custGeom>
              <a:avLst/>
              <a:gdLst>
                <a:gd name="T0" fmla="*/ 2147483646 w 131"/>
                <a:gd name="T1" fmla="*/ 2147483646 h 154"/>
                <a:gd name="T2" fmla="*/ 2147483646 w 131"/>
                <a:gd name="T3" fmla="*/ 2147483646 h 154"/>
                <a:gd name="T4" fmla="*/ 2147483646 w 131"/>
                <a:gd name="T5" fmla="*/ 2147483646 h 154"/>
                <a:gd name="T6" fmla="*/ 2147483646 w 131"/>
                <a:gd name="T7" fmla="*/ 2147483646 h 154"/>
                <a:gd name="T8" fmla="*/ 2147483646 w 131"/>
                <a:gd name="T9" fmla="*/ 2147483646 h 154"/>
                <a:gd name="T10" fmla="*/ 2147483646 w 131"/>
                <a:gd name="T11" fmla="*/ 2147483646 h 154"/>
                <a:gd name="T12" fmla="*/ 2147483646 w 131"/>
                <a:gd name="T13" fmla="*/ 2147483646 h 154"/>
                <a:gd name="T14" fmla="*/ 2147483646 w 131"/>
                <a:gd name="T15" fmla="*/ 2147483646 h 154"/>
                <a:gd name="T16" fmla="*/ 2147483646 w 131"/>
                <a:gd name="T17" fmla="*/ 2147483646 h 154"/>
                <a:gd name="T18" fmla="*/ 2147483646 w 131"/>
                <a:gd name="T19" fmla="*/ 2147483646 h 154"/>
                <a:gd name="T20" fmla="*/ 2147483646 w 131"/>
                <a:gd name="T21" fmla="*/ 2147483646 h 154"/>
                <a:gd name="T22" fmla="*/ 2147483646 w 131"/>
                <a:gd name="T23" fmla="*/ 2147483646 h 154"/>
                <a:gd name="T24" fmla="*/ 2147483646 w 131"/>
                <a:gd name="T25" fmla="*/ 2147483646 h 154"/>
                <a:gd name="T26" fmla="*/ 2147483646 w 131"/>
                <a:gd name="T27" fmla="*/ 2147483646 h 154"/>
                <a:gd name="T28" fmla="*/ 2147483646 w 131"/>
                <a:gd name="T29" fmla="*/ 2147483646 h 154"/>
                <a:gd name="T30" fmla="*/ 2147483646 w 131"/>
                <a:gd name="T31" fmla="*/ 2147483646 h 154"/>
                <a:gd name="T32" fmla="*/ 0 w 131"/>
                <a:gd name="T33" fmla="*/ 2147483646 h 154"/>
                <a:gd name="T34" fmla="*/ 0 w 131"/>
                <a:gd name="T35" fmla="*/ 2147483646 h 154"/>
                <a:gd name="T36" fmla="*/ 2147483646 w 131"/>
                <a:gd name="T37" fmla="*/ 0 h 154"/>
                <a:gd name="T38" fmla="*/ 2147483646 w 131"/>
                <a:gd name="T39" fmla="*/ 0 h 154"/>
                <a:gd name="T40" fmla="*/ 2147483646 w 131"/>
                <a:gd name="T41" fmla="*/ 2147483646 h 154"/>
                <a:gd name="T42" fmla="*/ 2147483646 w 131"/>
                <a:gd name="T43" fmla="*/ 2147483646 h 154"/>
                <a:gd name="T44" fmla="*/ 2147483646 w 131"/>
                <a:gd name="T45" fmla="*/ 2147483646 h 154"/>
                <a:gd name="T46" fmla="*/ 2147483646 w 131"/>
                <a:gd name="T47" fmla="*/ 2147483646 h 154"/>
                <a:gd name="T48" fmla="*/ 2147483646 w 131"/>
                <a:gd name="T49" fmla="*/ 2147483646 h 15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1"/>
                <a:gd name="T76" fmla="*/ 0 h 154"/>
                <a:gd name="T77" fmla="*/ 131 w 131"/>
                <a:gd name="T78" fmla="*/ 154 h 15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1" h="154">
                  <a:moveTo>
                    <a:pt x="29" y="116"/>
                  </a:moveTo>
                  <a:lnTo>
                    <a:pt x="29" y="116"/>
                  </a:lnTo>
                  <a:lnTo>
                    <a:pt x="103" y="127"/>
                  </a:lnTo>
                  <a:cubicBezTo>
                    <a:pt x="104" y="126"/>
                    <a:pt x="105" y="124"/>
                    <a:pt x="105" y="121"/>
                  </a:cubicBezTo>
                  <a:lnTo>
                    <a:pt x="105" y="57"/>
                  </a:lnTo>
                  <a:cubicBezTo>
                    <a:pt x="105" y="53"/>
                    <a:pt x="103" y="50"/>
                    <a:pt x="102" y="50"/>
                  </a:cubicBezTo>
                  <a:lnTo>
                    <a:pt x="100" y="49"/>
                  </a:lnTo>
                  <a:lnTo>
                    <a:pt x="28" y="27"/>
                  </a:lnTo>
                  <a:cubicBezTo>
                    <a:pt x="27" y="29"/>
                    <a:pt x="27" y="31"/>
                    <a:pt x="27" y="35"/>
                  </a:cubicBezTo>
                  <a:lnTo>
                    <a:pt x="27" y="107"/>
                  </a:lnTo>
                  <a:cubicBezTo>
                    <a:pt x="27" y="112"/>
                    <a:pt x="28" y="115"/>
                    <a:pt x="29" y="116"/>
                  </a:cubicBezTo>
                  <a:close/>
                  <a:moveTo>
                    <a:pt x="104" y="154"/>
                  </a:moveTo>
                  <a:lnTo>
                    <a:pt x="104" y="154"/>
                  </a:lnTo>
                  <a:lnTo>
                    <a:pt x="25" y="143"/>
                  </a:lnTo>
                  <a:cubicBezTo>
                    <a:pt x="17" y="142"/>
                    <a:pt x="10" y="137"/>
                    <a:pt x="6" y="130"/>
                  </a:cubicBezTo>
                  <a:cubicBezTo>
                    <a:pt x="2" y="124"/>
                    <a:pt x="0" y="115"/>
                    <a:pt x="0" y="107"/>
                  </a:cubicBezTo>
                  <a:lnTo>
                    <a:pt x="0" y="35"/>
                  </a:lnTo>
                  <a:cubicBezTo>
                    <a:pt x="0" y="14"/>
                    <a:pt x="11" y="0"/>
                    <a:pt x="26" y="0"/>
                  </a:cubicBezTo>
                  <a:lnTo>
                    <a:pt x="31" y="0"/>
                  </a:lnTo>
                  <a:lnTo>
                    <a:pt x="107" y="23"/>
                  </a:lnTo>
                  <a:cubicBezTo>
                    <a:pt x="121" y="26"/>
                    <a:pt x="131" y="40"/>
                    <a:pt x="131" y="57"/>
                  </a:cubicBezTo>
                  <a:lnTo>
                    <a:pt x="131" y="121"/>
                  </a:lnTo>
                  <a:cubicBezTo>
                    <a:pt x="131" y="139"/>
                    <a:pt x="120" y="153"/>
                    <a:pt x="105" y="154"/>
                  </a:cubicBezTo>
                  <a:lnTo>
                    <a:pt x="104" y="15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87" name="Freeform 39"/>
            <p:cNvSpPr>
              <a:spLocks noEditPoints="1"/>
            </p:cNvSpPr>
            <p:nvPr/>
          </p:nvSpPr>
          <p:spPr bwMode="gray">
            <a:xfrm>
              <a:off x="958850" y="3105151"/>
              <a:ext cx="74613" cy="79375"/>
            </a:xfrm>
            <a:custGeom>
              <a:avLst/>
              <a:gdLst>
                <a:gd name="T0" fmla="*/ 2147483646 w 158"/>
                <a:gd name="T1" fmla="*/ 2147483646 h 169"/>
                <a:gd name="T2" fmla="*/ 2147483646 w 158"/>
                <a:gd name="T3" fmla="*/ 2147483646 h 169"/>
                <a:gd name="T4" fmla="*/ 2147483646 w 158"/>
                <a:gd name="T5" fmla="*/ 2147483646 h 169"/>
                <a:gd name="T6" fmla="*/ 2147483646 w 158"/>
                <a:gd name="T7" fmla="*/ 2147483646 h 169"/>
                <a:gd name="T8" fmla="*/ 2147483646 w 158"/>
                <a:gd name="T9" fmla="*/ 2147483646 h 169"/>
                <a:gd name="T10" fmla="*/ 2147483646 w 158"/>
                <a:gd name="T11" fmla="*/ 2147483646 h 169"/>
                <a:gd name="T12" fmla="*/ 2147483646 w 158"/>
                <a:gd name="T13" fmla="*/ 2147483646 h 169"/>
                <a:gd name="T14" fmla="*/ 2147483646 w 158"/>
                <a:gd name="T15" fmla="*/ 2147483646 h 169"/>
                <a:gd name="T16" fmla="*/ 2147483646 w 158"/>
                <a:gd name="T17" fmla="*/ 2147483646 h 169"/>
                <a:gd name="T18" fmla="*/ 2147483646 w 158"/>
                <a:gd name="T19" fmla="*/ 2147483646 h 169"/>
                <a:gd name="T20" fmla="*/ 2147483646 w 158"/>
                <a:gd name="T21" fmla="*/ 2147483646 h 169"/>
                <a:gd name="T22" fmla="*/ 2147483646 w 158"/>
                <a:gd name="T23" fmla="*/ 2147483646 h 169"/>
                <a:gd name="T24" fmla="*/ 0 w 158"/>
                <a:gd name="T25" fmla="*/ 2147483646 h 169"/>
                <a:gd name="T26" fmla="*/ 0 w 158"/>
                <a:gd name="T27" fmla="*/ 2147483646 h 169"/>
                <a:gd name="T28" fmla="*/ 2147483646 w 158"/>
                <a:gd name="T29" fmla="*/ 0 h 169"/>
                <a:gd name="T30" fmla="*/ 2147483646 w 158"/>
                <a:gd name="T31" fmla="*/ 0 h 169"/>
                <a:gd name="T32" fmla="*/ 2147483646 w 158"/>
                <a:gd name="T33" fmla="*/ 2147483646 h 169"/>
                <a:gd name="T34" fmla="*/ 2147483646 w 158"/>
                <a:gd name="T35" fmla="*/ 2147483646 h 169"/>
                <a:gd name="T36" fmla="*/ 2147483646 w 158"/>
                <a:gd name="T37" fmla="*/ 2147483646 h 169"/>
                <a:gd name="T38" fmla="*/ 2147483646 w 158"/>
                <a:gd name="T39" fmla="*/ 2147483646 h 169"/>
                <a:gd name="T40" fmla="*/ 2147483646 w 158"/>
                <a:gd name="T41" fmla="*/ 2147483646 h 1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8"/>
                <a:gd name="T64" fmla="*/ 0 h 169"/>
                <a:gd name="T65" fmla="*/ 158 w 158"/>
                <a:gd name="T66" fmla="*/ 169 h 1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8" h="169">
                  <a:moveTo>
                    <a:pt x="28" y="27"/>
                  </a:moveTo>
                  <a:lnTo>
                    <a:pt x="28" y="27"/>
                  </a:lnTo>
                  <a:cubicBezTo>
                    <a:pt x="27" y="29"/>
                    <a:pt x="26" y="33"/>
                    <a:pt x="26" y="37"/>
                  </a:cubicBezTo>
                  <a:lnTo>
                    <a:pt x="26" y="130"/>
                  </a:lnTo>
                  <a:cubicBezTo>
                    <a:pt x="26" y="136"/>
                    <a:pt x="28" y="140"/>
                    <a:pt x="29" y="142"/>
                  </a:cubicBezTo>
                  <a:lnTo>
                    <a:pt x="129" y="141"/>
                  </a:lnTo>
                  <a:cubicBezTo>
                    <a:pt x="130" y="140"/>
                    <a:pt x="131" y="137"/>
                    <a:pt x="131" y="133"/>
                  </a:cubicBezTo>
                  <a:lnTo>
                    <a:pt x="131" y="46"/>
                  </a:lnTo>
                  <a:cubicBezTo>
                    <a:pt x="131" y="41"/>
                    <a:pt x="129" y="37"/>
                    <a:pt x="128" y="36"/>
                  </a:cubicBezTo>
                  <a:lnTo>
                    <a:pt x="28" y="27"/>
                  </a:lnTo>
                  <a:close/>
                  <a:moveTo>
                    <a:pt x="26" y="169"/>
                  </a:moveTo>
                  <a:lnTo>
                    <a:pt x="26" y="169"/>
                  </a:lnTo>
                  <a:cubicBezTo>
                    <a:pt x="11" y="169"/>
                    <a:pt x="0" y="152"/>
                    <a:pt x="0" y="130"/>
                  </a:cubicBezTo>
                  <a:lnTo>
                    <a:pt x="0" y="37"/>
                  </a:lnTo>
                  <a:cubicBezTo>
                    <a:pt x="0" y="16"/>
                    <a:pt x="11" y="0"/>
                    <a:pt x="26" y="0"/>
                  </a:cubicBezTo>
                  <a:lnTo>
                    <a:pt x="29" y="0"/>
                  </a:lnTo>
                  <a:lnTo>
                    <a:pt x="132" y="9"/>
                  </a:lnTo>
                  <a:cubicBezTo>
                    <a:pt x="147" y="12"/>
                    <a:pt x="158" y="27"/>
                    <a:pt x="158" y="46"/>
                  </a:cubicBezTo>
                  <a:lnTo>
                    <a:pt x="158" y="133"/>
                  </a:lnTo>
                  <a:cubicBezTo>
                    <a:pt x="158" y="152"/>
                    <a:pt x="147" y="167"/>
                    <a:pt x="132" y="168"/>
                  </a:cubicBezTo>
                  <a:lnTo>
                    <a:pt x="26" y="169"/>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88" name="Freeform 40"/>
            <p:cNvSpPr>
              <a:spLocks noEditPoints="1"/>
            </p:cNvSpPr>
            <p:nvPr/>
          </p:nvSpPr>
          <p:spPr bwMode="gray">
            <a:xfrm>
              <a:off x="1085850" y="3117851"/>
              <a:ext cx="61913" cy="69850"/>
            </a:xfrm>
            <a:custGeom>
              <a:avLst/>
              <a:gdLst>
                <a:gd name="T0" fmla="*/ 2147483646 w 131"/>
                <a:gd name="T1" fmla="*/ 2147483646 h 147"/>
                <a:gd name="T2" fmla="*/ 2147483646 w 131"/>
                <a:gd name="T3" fmla="*/ 2147483646 h 147"/>
                <a:gd name="T4" fmla="*/ 2147483646 w 131"/>
                <a:gd name="T5" fmla="*/ 2147483646 h 147"/>
                <a:gd name="T6" fmla="*/ 2147483646 w 131"/>
                <a:gd name="T7" fmla="*/ 2147483646 h 147"/>
                <a:gd name="T8" fmla="*/ 2147483646 w 131"/>
                <a:gd name="T9" fmla="*/ 2147483646 h 147"/>
                <a:gd name="T10" fmla="*/ 2147483646 w 131"/>
                <a:gd name="T11" fmla="*/ 2147483646 h 147"/>
                <a:gd name="T12" fmla="*/ 2147483646 w 131"/>
                <a:gd name="T13" fmla="*/ 2147483646 h 147"/>
                <a:gd name="T14" fmla="*/ 2147483646 w 131"/>
                <a:gd name="T15" fmla="*/ 2147483646 h 147"/>
                <a:gd name="T16" fmla="*/ 2147483646 w 131"/>
                <a:gd name="T17" fmla="*/ 2147483646 h 147"/>
                <a:gd name="T18" fmla="*/ 2147483646 w 131"/>
                <a:gd name="T19" fmla="*/ 2147483646 h 147"/>
                <a:gd name="T20" fmla="*/ 2147483646 w 131"/>
                <a:gd name="T21" fmla="*/ 2147483646 h 147"/>
                <a:gd name="T22" fmla="*/ 2147483646 w 131"/>
                <a:gd name="T23" fmla="*/ 2147483646 h 147"/>
                <a:gd name="T24" fmla="*/ 0 w 131"/>
                <a:gd name="T25" fmla="*/ 2147483646 h 147"/>
                <a:gd name="T26" fmla="*/ 0 w 131"/>
                <a:gd name="T27" fmla="*/ 2147483646 h 147"/>
                <a:gd name="T28" fmla="*/ 2147483646 w 131"/>
                <a:gd name="T29" fmla="*/ 0 h 147"/>
                <a:gd name="T30" fmla="*/ 2147483646 w 131"/>
                <a:gd name="T31" fmla="*/ 0 h 147"/>
                <a:gd name="T32" fmla="*/ 2147483646 w 131"/>
                <a:gd name="T33" fmla="*/ 2147483646 h 147"/>
                <a:gd name="T34" fmla="*/ 2147483646 w 131"/>
                <a:gd name="T35" fmla="*/ 2147483646 h 147"/>
                <a:gd name="T36" fmla="*/ 2147483646 w 131"/>
                <a:gd name="T37" fmla="*/ 2147483646 h 147"/>
                <a:gd name="T38" fmla="*/ 2147483646 w 131"/>
                <a:gd name="T39" fmla="*/ 2147483646 h 147"/>
                <a:gd name="T40" fmla="*/ 2147483646 w 131"/>
                <a:gd name="T41" fmla="*/ 2147483646 h 14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31"/>
                <a:gd name="T64" fmla="*/ 0 h 147"/>
                <a:gd name="T65" fmla="*/ 131 w 131"/>
                <a:gd name="T66" fmla="*/ 147 h 14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31" h="147">
                  <a:moveTo>
                    <a:pt x="28" y="27"/>
                  </a:moveTo>
                  <a:lnTo>
                    <a:pt x="28" y="27"/>
                  </a:lnTo>
                  <a:cubicBezTo>
                    <a:pt x="27" y="28"/>
                    <a:pt x="27" y="31"/>
                    <a:pt x="27" y="34"/>
                  </a:cubicBezTo>
                  <a:lnTo>
                    <a:pt x="27" y="112"/>
                  </a:lnTo>
                  <a:cubicBezTo>
                    <a:pt x="27" y="116"/>
                    <a:pt x="28" y="119"/>
                    <a:pt x="28" y="120"/>
                  </a:cubicBezTo>
                  <a:lnTo>
                    <a:pt x="104" y="119"/>
                  </a:lnTo>
                  <a:cubicBezTo>
                    <a:pt x="103" y="119"/>
                    <a:pt x="105" y="117"/>
                    <a:pt x="105" y="114"/>
                  </a:cubicBezTo>
                  <a:lnTo>
                    <a:pt x="105" y="46"/>
                  </a:lnTo>
                  <a:cubicBezTo>
                    <a:pt x="105" y="42"/>
                    <a:pt x="103" y="40"/>
                    <a:pt x="102" y="39"/>
                  </a:cubicBezTo>
                  <a:lnTo>
                    <a:pt x="28" y="27"/>
                  </a:lnTo>
                  <a:close/>
                  <a:moveTo>
                    <a:pt x="27" y="147"/>
                  </a:moveTo>
                  <a:lnTo>
                    <a:pt x="27" y="147"/>
                  </a:lnTo>
                  <a:cubicBezTo>
                    <a:pt x="11" y="147"/>
                    <a:pt x="0" y="132"/>
                    <a:pt x="0" y="112"/>
                  </a:cubicBezTo>
                  <a:lnTo>
                    <a:pt x="0" y="34"/>
                  </a:lnTo>
                  <a:cubicBezTo>
                    <a:pt x="0" y="15"/>
                    <a:pt x="11" y="0"/>
                    <a:pt x="26" y="0"/>
                  </a:cubicBezTo>
                  <a:lnTo>
                    <a:pt x="29" y="0"/>
                  </a:lnTo>
                  <a:lnTo>
                    <a:pt x="106" y="13"/>
                  </a:lnTo>
                  <a:cubicBezTo>
                    <a:pt x="120" y="15"/>
                    <a:pt x="131" y="29"/>
                    <a:pt x="131" y="46"/>
                  </a:cubicBezTo>
                  <a:lnTo>
                    <a:pt x="131" y="114"/>
                  </a:lnTo>
                  <a:cubicBezTo>
                    <a:pt x="131" y="131"/>
                    <a:pt x="120" y="145"/>
                    <a:pt x="105" y="146"/>
                  </a:cubicBezTo>
                  <a:lnTo>
                    <a:pt x="27" y="147"/>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89" name="Freeform 41"/>
            <p:cNvSpPr>
              <a:spLocks noEditPoints="1"/>
            </p:cNvSpPr>
            <p:nvPr/>
          </p:nvSpPr>
          <p:spPr bwMode="gray">
            <a:xfrm>
              <a:off x="958850" y="3241676"/>
              <a:ext cx="74613" cy="79375"/>
            </a:xfrm>
            <a:custGeom>
              <a:avLst/>
              <a:gdLst>
                <a:gd name="T0" fmla="*/ 2147483646 w 158"/>
                <a:gd name="T1" fmla="*/ 2147483646 h 169"/>
                <a:gd name="T2" fmla="*/ 2147483646 w 158"/>
                <a:gd name="T3" fmla="*/ 2147483646 h 169"/>
                <a:gd name="T4" fmla="*/ 2147483646 w 158"/>
                <a:gd name="T5" fmla="*/ 2147483646 h 169"/>
                <a:gd name="T6" fmla="*/ 2147483646 w 158"/>
                <a:gd name="T7" fmla="*/ 2147483646 h 169"/>
                <a:gd name="T8" fmla="*/ 2147483646 w 158"/>
                <a:gd name="T9" fmla="*/ 2147483646 h 169"/>
                <a:gd name="T10" fmla="*/ 2147483646 w 158"/>
                <a:gd name="T11" fmla="*/ 2147483646 h 169"/>
                <a:gd name="T12" fmla="*/ 2147483646 w 158"/>
                <a:gd name="T13" fmla="*/ 2147483646 h 169"/>
                <a:gd name="T14" fmla="*/ 2147483646 w 158"/>
                <a:gd name="T15" fmla="*/ 2147483646 h 169"/>
                <a:gd name="T16" fmla="*/ 2147483646 w 158"/>
                <a:gd name="T17" fmla="*/ 2147483646 h 169"/>
                <a:gd name="T18" fmla="*/ 2147483646 w 158"/>
                <a:gd name="T19" fmla="*/ 2147483646 h 169"/>
                <a:gd name="T20" fmla="*/ 2147483646 w 158"/>
                <a:gd name="T21" fmla="*/ 2147483646 h 169"/>
                <a:gd name="T22" fmla="*/ 2147483646 w 158"/>
                <a:gd name="T23" fmla="*/ 2147483646 h 169"/>
                <a:gd name="T24" fmla="*/ 0 w 158"/>
                <a:gd name="T25" fmla="*/ 2147483646 h 169"/>
                <a:gd name="T26" fmla="*/ 0 w 158"/>
                <a:gd name="T27" fmla="*/ 2147483646 h 169"/>
                <a:gd name="T28" fmla="*/ 2147483646 w 158"/>
                <a:gd name="T29" fmla="*/ 0 h 169"/>
                <a:gd name="T30" fmla="*/ 2147483646 w 158"/>
                <a:gd name="T31" fmla="*/ 0 h 169"/>
                <a:gd name="T32" fmla="*/ 2147483646 w 158"/>
                <a:gd name="T33" fmla="*/ 2147483646 h 169"/>
                <a:gd name="T34" fmla="*/ 2147483646 w 158"/>
                <a:gd name="T35" fmla="*/ 2147483646 h 169"/>
                <a:gd name="T36" fmla="*/ 2147483646 w 158"/>
                <a:gd name="T37" fmla="*/ 2147483646 h 169"/>
                <a:gd name="T38" fmla="*/ 2147483646 w 158"/>
                <a:gd name="T39" fmla="*/ 2147483646 h 169"/>
                <a:gd name="T40" fmla="*/ 2147483646 w 158"/>
                <a:gd name="T41" fmla="*/ 2147483646 h 1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8"/>
                <a:gd name="T64" fmla="*/ 0 h 169"/>
                <a:gd name="T65" fmla="*/ 158 w 158"/>
                <a:gd name="T66" fmla="*/ 169 h 1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8" h="169">
                  <a:moveTo>
                    <a:pt x="28" y="27"/>
                  </a:moveTo>
                  <a:lnTo>
                    <a:pt x="28" y="27"/>
                  </a:lnTo>
                  <a:cubicBezTo>
                    <a:pt x="27" y="29"/>
                    <a:pt x="26" y="32"/>
                    <a:pt x="26" y="38"/>
                  </a:cubicBezTo>
                  <a:lnTo>
                    <a:pt x="26" y="130"/>
                  </a:lnTo>
                  <a:cubicBezTo>
                    <a:pt x="26" y="136"/>
                    <a:pt x="27" y="140"/>
                    <a:pt x="29" y="142"/>
                  </a:cubicBezTo>
                  <a:lnTo>
                    <a:pt x="129" y="134"/>
                  </a:lnTo>
                  <a:cubicBezTo>
                    <a:pt x="130" y="133"/>
                    <a:pt x="131" y="130"/>
                    <a:pt x="131" y="126"/>
                  </a:cubicBezTo>
                  <a:lnTo>
                    <a:pt x="131" y="39"/>
                  </a:lnTo>
                  <a:cubicBezTo>
                    <a:pt x="131" y="34"/>
                    <a:pt x="129" y="31"/>
                    <a:pt x="128" y="29"/>
                  </a:cubicBezTo>
                  <a:lnTo>
                    <a:pt x="28" y="27"/>
                  </a:lnTo>
                  <a:close/>
                  <a:moveTo>
                    <a:pt x="26" y="169"/>
                  </a:moveTo>
                  <a:lnTo>
                    <a:pt x="26" y="169"/>
                  </a:lnTo>
                  <a:cubicBezTo>
                    <a:pt x="11" y="169"/>
                    <a:pt x="0" y="153"/>
                    <a:pt x="0" y="130"/>
                  </a:cubicBezTo>
                  <a:lnTo>
                    <a:pt x="0" y="38"/>
                  </a:lnTo>
                  <a:cubicBezTo>
                    <a:pt x="0" y="16"/>
                    <a:pt x="11" y="0"/>
                    <a:pt x="26" y="0"/>
                  </a:cubicBezTo>
                  <a:lnTo>
                    <a:pt x="28" y="0"/>
                  </a:lnTo>
                  <a:lnTo>
                    <a:pt x="133" y="3"/>
                  </a:lnTo>
                  <a:cubicBezTo>
                    <a:pt x="147" y="5"/>
                    <a:pt x="158" y="20"/>
                    <a:pt x="158" y="39"/>
                  </a:cubicBezTo>
                  <a:lnTo>
                    <a:pt x="158" y="126"/>
                  </a:lnTo>
                  <a:cubicBezTo>
                    <a:pt x="158" y="145"/>
                    <a:pt x="147" y="160"/>
                    <a:pt x="132" y="161"/>
                  </a:cubicBezTo>
                  <a:lnTo>
                    <a:pt x="26" y="169"/>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90" name="Freeform 42"/>
            <p:cNvSpPr>
              <a:spLocks noEditPoints="1"/>
            </p:cNvSpPr>
            <p:nvPr/>
          </p:nvSpPr>
          <p:spPr bwMode="gray">
            <a:xfrm>
              <a:off x="1084263" y="3240088"/>
              <a:ext cx="63500" cy="68263"/>
            </a:xfrm>
            <a:custGeom>
              <a:avLst/>
              <a:gdLst>
                <a:gd name="T0" fmla="*/ 2147483646 w 135"/>
                <a:gd name="T1" fmla="*/ 2147483646 h 144"/>
                <a:gd name="T2" fmla="*/ 2147483646 w 135"/>
                <a:gd name="T3" fmla="*/ 2147483646 h 144"/>
                <a:gd name="T4" fmla="*/ 2147483646 w 135"/>
                <a:gd name="T5" fmla="*/ 2147483646 h 144"/>
                <a:gd name="T6" fmla="*/ 2147483646 w 135"/>
                <a:gd name="T7" fmla="*/ 2147483646 h 144"/>
                <a:gd name="T8" fmla="*/ 2147483646 w 135"/>
                <a:gd name="T9" fmla="*/ 2147483646 h 144"/>
                <a:gd name="T10" fmla="*/ 2147483646 w 135"/>
                <a:gd name="T11" fmla="*/ 2147483646 h 144"/>
                <a:gd name="T12" fmla="*/ 2147483646 w 135"/>
                <a:gd name="T13" fmla="*/ 2147483646 h 144"/>
                <a:gd name="T14" fmla="*/ 2147483646 w 135"/>
                <a:gd name="T15" fmla="*/ 2147483646 h 144"/>
                <a:gd name="T16" fmla="*/ 2147483646 w 135"/>
                <a:gd name="T17" fmla="*/ 2147483646 h 144"/>
                <a:gd name="T18" fmla="*/ 2147483646 w 135"/>
                <a:gd name="T19" fmla="*/ 2147483646 h 144"/>
                <a:gd name="T20" fmla="*/ 2147483646 w 135"/>
                <a:gd name="T21" fmla="*/ 2147483646 h 144"/>
                <a:gd name="T22" fmla="*/ 2147483646 w 135"/>
                <a:gd name="T23" fmla="*/ 2147483646 h 144"/>
                <a:gd name="T24" fmla="*/ 0 w 135"/>
                <a:gd name="T25" fmla="*/ 2147483646 h 144"/>
                <a:gd name="T26" fmla="*/ 0 w 135"/>
                <a:gd name="T27" fmla="*/ 2147483646 h 144"/>
                <a:gd name="T28" fmla="*/ 2147483646 w 135"/>
                <a:gd name="T29" fmla="*/ 0 h 144"/>
                <a:gd name="T30" fmla="*/ 2147483646 w 135"/>
                <a:gd name="T31" fmla="*/ 0 h 144"/>
                <a:gd name="T32" fmla="*/ 2147483646 w 135"/>
                <a:gd name="T33" fmla="*/ 2147483646 h 144"/>
                <a:gd name="T34" fmla="*/ 2147483646 w 135"/>
                <a:gd name="T35" fmla="*/ 2147483646 h 144"/>
                <a:gd name="T36" fmla="*/ 2147483646 w 135"/>
                <a:gd name="T37" fmla="*/ 2147483646 h 144"/>
                <a:gd name="T38" fmla="*/ 2147483646 w 135"/>
                <a:gd name="T39" fmla="*/ 2147483646 h 144"/>
                <a:gd name="T40" fmla="*/ 2147483646 w 135"/>
                <a:gd name="T41" fmla="*/ 2147483646 h 14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35"/>
                <a:gd name="T64" fmla="*/ 0 h 144"/>
                <a:gd name="T65" fmla="*/ 135 w 135"/>
                <a:gd name="T66" fmla="*/ 144 h 14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35" h="144">
                  <a:moveTo>
                    <a:pt x="27" y="27"/>
                  </a:moveTo>
                  <a:lnTo>
                    <a:pt x="27" y="27"/>
                  </a:lnTo>
                  <a:cubicBezTo>
                    <a:pt x="27" y="28"/>
                    <a:pt x="26" y="30"/>
                    <a:pt x="26" y="33"/>
                  </a:cubicBezTo>
                  <a:lnTo>
                    <a:pt x="26" y="110"/>
                  </a:lnTo>
                  <a:cubicBezTo>
                    <a:pt x="26" y="113"/>
                    <a:pt x="27" y="115"/>
                    <a:pt x="27" y="117"/>
                  </a:cubicBezTo>
                  <a:lnTo>
                    <a:pt x="107" y="111"/>
                  </a:lnTo>
                  <a:cubicBezTo>
                    <a:pt x="108" y="110"/>
                    <a:pt x="108" y="108"/>
                    <a:pt x="108" y="106"/>
                  </a:cubicBezTo>
                  <a:lnTo>
                    <a:pt x="108" y="34"/>
                  </a:lnTo>
                  <a:cubicBezTo>
                    <a:pt x="108" y="32"/>
                    <a:pt x="108" y="30"/>
                    <a:pt x="107" y="29"/>
                  </a:cubicBezTo>
                  <a:lnTo>
                    <a:pt x="27" y="27"/>
                  </a:lnTo>
                  <a:close/>
                  <a:moveTo>
                    <a:pt x="24" y="144"/>
                  </a:moveTo>
                  <a:lnTo>
                    <a:pt x="24" y="144"/>
                  </a:lnTo>
                  <a:cubicBezTo>
                    <a:pt x="10" y="144"/>
                    <a:pt x="0" y="129"/>
                    <a:pt x="0" y="110"/>
                  </a:cubicBezTo>
                  <a:lnTo>
                    <a:pt x="0" y="33"/>
                  </a:lnTo>
                  <a:cubicBezTo>
                    <a:pt x="0" y="14"/>
                    <a:pt x="10" y="0"/>
                    <a:pt x="24" y="0"/>
                  </a:cubicBezTo>
                  <a:lnTo>
                    <a:pt x="25" y="0"/>
                  </a:lnTo>
                  <a:lnTo>
                    <a:pt x="112" y="2"/>
                  </a:lnTo>
                  <a:cubicBezTo>
                    <a:pt x="125" y="4"/>
                    <a:pt x="135" y="18"/>
                    <a:pt x="135" y="34"/>
                  </a:cubicBezTo>
                  <a:lnTo>
                    <a:pt x="135" y="106"/>
                  </a:lnTo>
                  <a:cubicBezTo>
                    <a:pt x="135" y="123"/>
                    <a:pt x="125" y="136"/>
                    <a:pt x="111" y="137"/>
                  </a:cubicBezTo>
                  <a:lnTo>
                    <a:pt x="24" y="14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91" name="Freeform 43"/>
            <p:cNvSpPr>
              <a:spLocks/>
            </p:cNvSpPr>
            <p:nvPr/>
          </p:nvSpPr>
          <p:spPr bwMode="gray">
            <a:xfrm>
              <a:off x="917575" y="3063876"/>
              <a:ext cx="390525" cy="65088"/>
            </a:xfrm>
            <a:custGeom>
              <a:avLst/>
              <a:gdLst>
                <a:gd name="T0" fmla="*/ 2147483646 w 828"/>
                <a:gd name="T1" fmla="*/ 2147483646 h 140"/>
                <a:gd name="T2" fmla="*/ 2147483646 w 828"/>
                <a:gd name="T3" fmla="*/ 2147483646 h 140"/>
                <a:gd name="T4" fmla="*/ 0 w 828"/>
                <a:gd name="T5" fmla="*/ 2147483646 h 140"/>
                <a:gd name="T6" fmla="*/ 2147483646 w 828"/>
                <a:gd name="T7" fmla="*/ 0 h 140"/>
                <a:gd name="T8" fmla="*/ 2147483646 w 828"/>
                <a:gd name="T9" fmla="*/ 2147483646 h 140"/>
                <a:gd name="T10" fmla="*/ 2147483646 w 828"/>
                <a:gd name="T11" fmla="*/ 2147483646 h 140"/>
                <a:gd name="T12" fmla="*/ 0 60000 65536"/>
                <a:gd name="T13" fmla="*/ 0 60000 65536"/>
                <a:gd name="T14" fmla="*/ 0 60000 65536"/>
                <a:gd name="T15" fmla="*/ 0 60000 65536"/>
                <a:gd name="T16" fmla="*/ 0 60000 65536"/>
                <a:gd name="T17" fmla="*/ 0 60000 65536"/>
                <a:gd name="T18" fmla="*/ 0 w 828"/>
                <a:gd name="T19" fmla="*/ 0 h 140"/>
                <a:gd name="T20" fmla="*/ 828 w 828"/>
                <a:gd name="T21" fmla="*/ 140 h 140"/>
              </a:gdLst>
              <a:ahLst/>
              <a:cxnLst>
                <a:cxn ang="T12">
                  <a:pos x="T0" y="T1"/>
                </a:cxn>
                <a:cxn ang="T13">
                  <a:pos x="T2" y="T3"/>
                </a:cxn>
                <a:cxn ang="T14">
                  <a:pos x="T4" y="T5"/>
                </a:cxn>
                <a:cxn ang="T15">
                  <a:pos x="T6" y="T7"/>
                </a:cxn>
                <a:cxn ang="T16">
                  <a:pos x="T8" y="T9"/>
                </a:cxn>
                <a:cxn ang="T17">
                  <a:pos x="T10" y="T11"/>
                </a:cxn>
              </a:cxnLst>
              <a:rect l="T18" t="T19" r="T20" b="T21"/>
              <a:pathLst>
                <a:path w="828" h="140">
                  <a:moveTo>
                    <a:pt x="826" y="140"/>
                  </a:moveTo>
                  <a:lnTo>
                    <a:pt x="826" y="140"/>
                  </a:lnTo>
                  <a:lnTo>
                    <a:pt x="0" y="13"/>
                  </a:lnTo>
                  <a:lnTo>
                    <a:pt x="2" y="0"/>
                  </a:lnTo>
                  <a:lnTo>
                    <a:pt x="828" y="127"/>
                  </a:lnTo>
                  <a:lnTo>
                    <a:pt x="826" y="14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92" name="Freeform 44"/>
            <p:cNvSpPr>
              <a:spLocks/>
            </p:cNvSpPr>
            <p:nvPr/>
          </p:nvSpPr>
          <p:spPr bwMode="gray">
            <a:xfrm>
              <a:off x="917575" y="3211513"/>
              <a:ext cx="388938" cy="7938"/>
            </a:xfrm>
            <a:custGeom>
              <a:avLst/>
              <a:gdLst>
                <a:gd name="T0" fmla="*/ 2147483646 w 826"/>
                <a:gd name="T1" fmla="*/ 2147483646 h 18"/>
                <a:gd name="T2" fmla="*/ 2147483646 w 826"/>
                <a:gd name="T3" fmla="*/ 2147483646 h 18"/>
                <a:gd name="T4" fmla="*/ 0 w 826"/>
                <a:gd name="T5" fmla="*/ 2147483646 h 18"/>
                <a:gd name="T6" fmla="*/ 0 w 826"/>
                <a:gd name="T7" fmla="*/ 0 h 18"/>
                <a:gd name="T8" fmla="*/ 2147483646 w 826"/>
                <a:gd name="T9" fmla="*/ 2147483646 h 18"/>
                <a:gd name="T10" fmla="*/ 2147483646 w 826"/>
                <a:gd name="T11" fmla="*/ 2147483646 h 18"/>
                <a:gd name="T12" fmla="*/ 0 60000 65536"/>
                <a:gd name="T13" fmla="*/ 0 60000 65536"/>
                <a:gd name="T14" fmla="*/ 0 60000 65536"/>
                <a:gd name="T15" fmla="*/ 0 60000 65536"/>
                <a:gd name="T16" fmla="*/ 0 60000 65536"/>
                <a:gd name="T17" fmla="*/ 0 60000 65536"/>
                <a:gd name="T18" fmla="*/ 0 w 826"/>
                <a:gd name="T19" fmla="*/ 0 h 18"/>
                <a:gd name="T20" fmla="*/ 826 w 826"/>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826" h="18">
                  <a:moveTo>
                    <a:pt x="826" y="18"/>
                  </a:moveTo>
                  <a:lnTo>
                    <a:pt x="826" y="18"/>
                  </a:lnTo>
                  <a:lnTo>
                    <a:pt x="0" y="13"/>
                  </a:lnTo>
                  <a:lnTo>
                    <a:pt x="0" y="0"/>
                  </a:lnTo>
                  <a:lnTo>
                    <a:pt x="826" y="4"/>
                  </a:lnTo>
                  <a:lnTo>
                    <a:pt x="826" y="1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93" name="Freeform 45"/>
            <p:cNvSpPr>
              <a:spLocks/>
            </p:cNvSpPr>
            <p:nvPr/>
          </p:nvSpPr>
          <p:spPr bwMode="gray">
            <a:xfrm>
              <a:off x="917575" y="3311526"/>
              <a:ext cx="390525" cy="41275"/>
            </a:xfrm>
            <a:custGeom>
              <a:avLst/>
              <a:gdLst>
                <a:gd name="T0" fmla="*/ 2147483646 w 827"/>
                <a:gd name="T1" fmla="*/ 2147483646 h 88"/>
                <a:gd name="T2" fmla="*/ 2147483646 w 827"/>
                <a:gd name="T3" fmla="*/ 2147483646 h 88"/>
                <a:gd name="T4" fmla="*/ 0 w 827"/>
                <a:gd name="T5" fmla="*/ 2147483646 h 88"/>
                <a:gd name="T6" fmla="*/ 2147483646 w 827"/>
                <a:gd name="T7" fmla="*/ 0 h 88"/>
                <a:gd name="T8" fmla="*/ 2147483646 w 827"/>
                <a:gd name="T9" fmla="*/ 2147483646 h 88"/>
                <a:gd name="T10" fmla="*/ 2147483646 w 827"/>
                <a:gd name="T11" fmla="*/ 2147483646 h 88"/>
                <a:gd name="T12" fmla="*/ 0 60000 65536"/>
                <a:gd name="T13" fmla="*/ 0 60000 65536"/>
                <a:gd name="T14" fmla="*/ 0 60000 65536"/>
                <a:gd name="T15" fmla="*/ 0 60000 65536"/>
                <a:gd name="T16" fmla="*/ 0 60000 65536"/>
                <a:gd name="T17" fmla="*/ 0 60000 65536"/>
                <a:gd name="T18" fmla="*/ 0 w 827"/>
                <a:gd name="T19" fmla="*/ 0 h 88"/>
                <a:gd name="T20" fmla="*/ 827 w 827"/>
                <a:gd name="T21" fmla="*/ 88 h 88"/>
              </a:gdLst>
              <a:ahLst/>
              <a:cxnLst>
                <a:cxn ang="T12">
                  <a:pos x="T0" y="T1"/>
                </a:cxn>
                <a:cxn ang="T13">
                  <a:pos x="T2" y="T3"/>
                </a:cxn>
                <a:cxn ang="T14">
                  <a:pos x="T4" y="T5"/>
                </a:cxn>
                <a:cxn ang="T15">
                  <a:pos x="T6" y="T7"/>
                </a:cxn>
                <a:cxn ang="T16">
                  <a:pos x="T8" y="T9"/>
                </a:cxn>
                <a:cxn ang="T17">
                  <a:pos x="T10" y="T11"/>
                </a:cxn>
              </a:cxnLst>
              <a:rect l="T18" t="T19" r="T20" b="T21"/>
              <a:pathLst>
                <a:path w="827" h="88">
                  <a:moveTo>
                    <a:pt x="1" y="88"/>
                  </a:moveTo>
                  <a:lnTo>
                    <a:pt x="1" y="88"/>
                  </a:lnTo>
                  <a:lnTo>
                    <a:pt x="0" y="75"/>
                  </a:lnTo>
                  <a:lnTo>
                    <a:pt x="826" y="0"/>
                  </a:lnTo>
                  <a:lnTo>
                    <a:pt x="827" y="13"/>
                  </a:lnTo>
                  <a:lnTo>
                    <a:pt x="1" y="8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94" name="Freeform 46"/>
            <p:cNvSpPr>
              <a:spLocks/>
            </p:cNvSpPr>
            <p:nvPr/>
          </p:nvSpPr>
          <p:spPr bwMode="gray">
            <a:xfrm>
              <a:off x="955675" y="3373438"/>
              <a:ext cx="80963" cy="26988"/>
            </a:xfrm>
            <a:custGeom>
              <a:avLst/>
              <a:gdLst>
                <a:gd name="T0" fmla="*/ 2147483646 w 173"/>
                <a:gd name="T1" fmla="*/ 2147483646 h 58"/>
                <a:gd name="T2" fmla="*/ 2147483646 w 173"/>
                <a:gd name="T3" fmla="*/ 2147483646 h 58"/>
                <a:gd name="T4" fmla="*/ 2147483646 w 173"/>
                <a:gd name="T5" fmla="*/ 2147483646 h 58"/>
                <a:gd name="T6" fmla="*/ 2147483646 w 173"/>
                <a:gd name="T7" fmla="*/ 2147483646 h 58"/>
                <a:gd name="T8" fmla="*/ 2147483646 w 173"/>
                <a:gd name="T9" fmla="*/ 2147483646 h 58"/>
                <a:gd name="T10" fmla="*/ 2147483646 w 173"/>
                <a:gd name="T11" fmla="*/ 0 h 58"/>
                <a:gd name="T12" fmla="*/ 2147483646 w 173"/>
                <a:gd name="T13" fmla="*/ 2147483646 h 58"/>
                <a:gd name="T14" fmla="*/ 0 w 173"/>
                <a:gd name="T15" fmla="*/ 2147483646 h 58"/>
                <a:gd name="T16" fmla="*/ 2147483646 w 173"/>
                <a:gd name="T17" fmla="*/ 2147483646 h 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3"/>
                <a:gd name="T28" fmla="*/ 0 h 58"/>
                <a:gd name="T29" fmla="*/ 173 w 173"/>
                <a:gd name="T30" fmla="*/ 58 h 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3" h="58">
                  <a:moveTo>
                    <a:pt x="16" y="58"/>
                  </a:moveTo>
                  <a:lnTo>
                    <a:pt x="16" y="58"/>
                  </a:lnTo>
                  <a:lnTo>
                    <a:pt x="157" y="43"/>
                  </a:lnTo>
                  <a:cubicBezTo>
                    <a:pt x="166" y="43"/>
                    <a:pt x="173" y="33"/>
                    <a:pt x="173" y="21"/>
                  </a:cubicBezTo>
                  <a:cubicBezTo>
                    <a:pt x="173" y="10"/>
                    <a:pt x="166" y="0"/>
                    <a:pt x="157" y="0"/>
                  </a:cubicBezTo>
                  <a:lnTo>
                    <a:pt x="16" y="15"/>
                  </a:lnTo>
                  <a:cubicBezTo>
                    <a:pt x="8" y="15"/>
                    <a:pt x="0" y="25"/>
                    <a:pt x="0" y="36"/>
                  </a:cubicBezTo>
                  <a:cubicBezTo>
                    <a:pt x="0" y="48"/>
                    <a:pt x="8" y="58"/>
                    <a:pt x="16" y="58"/>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95" name="Freeform 47"/>
            <p:cNvSpPr>
              <a:spLocks/>
            </p:cNvSpPr>
            <p:nvPr/>
          </p:nvSpPr>
          <p:spPr bwMode="gray">
            <a:xfrm>
              <a:off x="955675" y="3409951"/>
              <a:ext cx="80963" cy="30163"/>
            </a:xfrm>
            <a:custGeom>
              <a:avLst/>
              <a:gdLst>
                <a:gd name="T0" fmla="*/ 2147483646 w 173"/>
                <a:gd name="T1" fmla="*/ 0 h 63"/>
                <a:gd name="T2" fmla="*/ 2147483646 w 173"/>
                <a:gd name="T3" fmla="*/ 0 h 63"/>
                <a:gd name="T4" fmla="*/ 2147483646 w 173"/>
                <a:gd name="T5" fmla="*/ 0 h 63"/>
                <a:gd name="T6" fmla="*/ 2147483646 w 173"/>
                <a:gd name="T7" fmla="*/ 2147483646 h 63"/>
                <a:gd name="T8" fmla="*/ 0 w 173"/>
                <a:gd name="T9" fmla="*/ 2147483646 h 63"/>
                <a:gd name="T10" fmla="*/ 2147483646 w 173"/>
                <a:gd name="T11" fmla="*/ 2147483646 h 63"/>
                <a:gd name="T12" fmla="*/ 2147483646 w 173"/>
                <a:gd name="T13" fmla="*/ 2147483646 h 63"/>
                <a:gd name="T14" fmla="*/ 2147483646 w 173"/>
                <a:gd name="T15" fmla="*/ 2147483646 h 63"/>
                <a:gd name="T16" fmla="*/ 2147483646 w 173"/>
                <a:gd name="T17" fmla="*/ 2147483646 h 63"/>
                <a:gd name="T18" fmla="*/ 2147483646 w 173"/>
                <a:gd name="T19" fmla="*/ 0 h 6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3"/>
                <a:gd name="T31" fmla="*/ 0 h 63"/>
                <a:gd name="T32" fmla="*/ 173 w 173"/>
                <a:gd name="T33" fmla="*/ 63 h 6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3" h="63">
                  <a:moveTo>
                    <a:pt x="157" y="0"/>
                  </a:moveTo>
                  <a:lnTo>
                    <a:pt x="157" y="0"/>
                  </a:lnTo>
                  <a:lnTo>
                    <a:pt x="156" y="0"/>
                  </a:lnTo>
                  <a:lnTo>
                    <a:pt x="16" y="20"/>
                  </a:lnTo>
                  <a:cubicBezTo>
                    <a:pt x="8" y="20"/>
                    <a:pt x="0" y="30"/>
                    <a:pt x="0" y="42"/>
                  </a:cubicBezTo>
                  <a:cubicBezTo>
                    <a:pt x="0" y="54"/>
                    <a:pt x="8" y="63"/>
                    <a:pt x="16" y="63"/>
                  </a:cubicBezTo>
                  <a:lnTo>
                    <a:pt x="17" y="63"/>
                  </a:lnTo>
                  <a:lnTo>
                    <a:pt x="157" y="43"/>
                  </a:lnTo>
                  <a:cubicBezTo>
                    <a:pt x="166" y="43"/>
                    <a:pt x="173" y="33"/>
                    <a:pt x="173" y="21"/>
                  </a:cubicBezTo>
                  <a:cubicBezTo>
                    <a:pt x="173" y="9"/>
                    <a:pt x="166" y="0"/>
                    <a:pt x="157"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96" name="Freeform 48"/>
            <p:cNvSpPr>
              <a:spLocks/>
            </p:cNvSpPr>
            <p:nvPr/>
          </p:nvSpPr>
          <p:spPr bwMode="gray">
            <a:xfrm>
              <a:off x="1084263" y="3362326"/>
              <a:ext cx="61913" cy="20638"/>
            </a:xfrm>
            <a:custGeom>
              <a:avLst/>
              <a:gdLst>
                <a:gd name="T0" fmla="*/ 2147483646 w 133"/>
                <a:gd name="T1" fmla="*/ 2147483646 h 45"/>
                <a:gd name="T2" fmla="*/ 2147483646 w 133"/>
                <a:gd name="T3" fmla="*/ 2147483646 h 45"/>
                <a:gd name="T4" fmla="*/ 2147483646 w 133"/>
                <a:gd name="T5" fmla="*/ 2147483646 h 45"/>
                <a:gd name="T6" fmla="*/ 2147483646 w 133"/>
                <a:gd name="T7" fmla="*/ 2147483646 h 45"/>
                <a:gd name="T8" fmla="*/ 2147483646 w 133"/>
                <a:gd name="T9" fmla="*/ 2147483646 h 45"/>
                <a:gd name="T10" fmla="*/ 2147483646 w 133"/>
                <a:gd name="T11" fmla="*/ 0 h 45"/>
                <a:gd name="T12" fmla="*/ 2147483646 w 133"/>
                <a:gd name="T13" fmla="*/ 2147483646 h 45"/>
                <a:gd name="T14" fmla="*/ 0 w 133"/>
                <a:gd name="T15" fmla="*/ 2147483646 h 45"/>
                <a:gd name="T16" fmla="*/ 2147483646 w 133"/>
                <a:gd name="T17" fmla="*/ 2147483646 h 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3"/>
                <a:gd name="T28" fmla="*/ 0 h 45"/>
                <a:gd name="T29" fmla="*/ 133 w 133"/>
                <a:gd name="T30" fmla="*/ 45 h 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3" h="45">
                  <a:moveTo>
                    <a:pt x="12" y="45"/>
                  </a:moveTo>
                  <a:lnTo>
                    <a:pt x="12" y="45"/>
                  </a:lnTo>
                  <a:lnTo>
                    <a:pt x="120" y="33"/>
                  </a:lnTo>
                  <a:cubicBezTo>
                    <a:pt x="127" y="33"/>
                    <a:pt x="133" y="26"/>
                    <a:pt x="133" y="17"/>
                  </a:cubicBezTo>
                  <a:cubicBezTo>
                    <a:pt x="133" y="8"/>
                    <a:pt x="127" y="0"/>
                    <a:pt x="120" y="0"/>
                  </a:cubicBezTo>
                  <a:lnTo>
                    <a:pt x="12" y="12"/>
                  </a:lnTo>
                  <a:cubicBezTo>
                    <a:pt x="6" y="12"/>
                    <a:pt x="0" y="19"/>
                    <a:pt x="0" y="28"/>
                  </a:cubicBezTo>
                  <a:cubicBezTo>
                    <a:pt x="0" y="37"/>
                    <a:pt x="6" y="45"/>
                    <a:pt x="12" y="4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97" name="Freeform 49"/>
            <p:cNvSpPr>
              <a:spLocks/>
            </p:cNvSpPr>
            <p:nvPr/>
          </p:nvSpPr>
          <p:spPr bwMode="gray">
            <a:xfrm>
              <a:off x="1084263" y="3390901"/>
              <a:ext cx="61913" cy="22225"/>
            </a:xfrm>
            <a:custGeom>
              <a:avLst/>
              <a:gdLst>
                <a:gd name="T0" fmla="*/ 2147483646 w 133"/>
                <a:gd name="T1" fmla="*/ 0 h 49"/>
                <a:gd name="T2" fmla="*/ 2147483646 w 133"/>
                <a:gd name="T3" fmla="*/ 0 h 49"/>
                <a:gd name="T4" fmla="*/ 2147483646 w 133"/>
                <a:gd name="T5" fmla="*/ 0 h 49"/>
                <a:gd name="T6" fmla="*/ 2147483646 w 133"/>
                <a:gd name="T7" fmla="*/ 2147483646 h 49"/>
                <a:gd name="T8" fmla="*/ 0 w 133"/>
                <a:gd name="T9" fmla="*/ 2147483646 h 49"/>
                <a:gd name="T10" fmla="*/ 2147483646 w 133"/>
                <a:gd name="T11" fmla="*/ 2147483646 h 49"/>
                <a:gd name="T12" fmla="*/ 2147483646 w 133"/>
                <a:gd name="T13" fmla="*/ 2147483646 h 49"/>
                <a:gd name="T14" fmla="*/ 2147483646 w 133"/>
                <a:gd name="T15" fmla="*/ 2147483646 h 49"/>
                <a:gd name="T16" fmla="*/ 2147483646 w 133"/>
                <a:gd name="T17" fmla="*/ 2147483646 h 49"/>
                <a:gd name="T18" fmla="*/ 2147483646 w 133"/>
                <a:gd name="T19" fmla="*/ 0 h 4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3"/>
                <a:gd name="T31" fmla="*/ 0 h 49"/>
                <a:gd name="T32" fmla="*/ 133 w 133"/>
                <a:gd name="T33" fmla="*/ 49 h 4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3" h="49">
                  <a:moveTo>
                    <a:pt x="120" y="0"/>
                  </a:moveTo>
                  <a:lnTo>
                    <a:pt x="120" y="0"/>
                  </a:lnTo>
                  <a:lnTo>
                    <a:pt x="12" y="15"/>
                  </a:lnTo>
                  <a:cubicBezTo>
                    <a:pt x="6" y="15"/>
                    <a:pt x="0" y="23"/>
                    <a:pt x="0" y="32"/>
                  </a:cubicBezTo>
                  <a:cubicBezTo>
                    <a:pt x="0" y="41"/>
                    <a:pt x="6" y="49"/>
                    <a:pt x="12" y="49"/>
                  </a:cubicBezTo>
                  <a:lnTo>
                    <a:pt x="13" y="49"/>
                  </a:lnTo>
                  <a:lnTo>
                    <a:pt x="120" y="33"/>
                  </a:lnTo>
                  <a:cubicBezTo>
                    <a:pt x="127" y="33"/>
                    <a:pt x="133" y="25"/>
                    <a:pt x="133" y="16"/>
                  </a:cubicBezTo>
                  <a:cubicBezTo>
                    <a:pt x="133" y="7"/>
                    <a:pt x="127" y="0"/>
                    <a:pt x="120"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98" name="Freeform 50"/>
            <p:cNvSpPr>
              <a:spLocks noEditPoints="1"/>
            </p:cNvSpPr>
            <p:nvPr/>
          </p:nvSpPr>
          <p:spPr bwMode="gray">
            <a:xfrm>
              <a:off x="1182688" y="3025776"/>
              <a:ext cx="42863" cy="55563"/>
            </a:xfrm>
            <a:custGeom>
              <a:avLst/>
              <a:gdLst>
                <a:gd name="T0" fmla="*/ 2147483646 w 92"/>
                <a:gd name="T1" fmla="*/ 2147483646 h 121"/>
                <a:gd name="T2" fmla="*/ 2147483646 w 92"/>
                <a:gd name="T3" fmla="*/ 2147483646 h 121"/>
                <a:gd name="T4" fmla="*/ 2147483646 w 92"/>
                <a:gd name="T5" fmla="*/ 2147483646 h 121"/>
                <a:gd name="T6" fmla="*/ 2147483646 w 92"/>
                <a:gd name="T7" fmla="*/ 2147483646 h 121"/>
                <a:gd name="T8" fmla="*/ 2147483646 w 92"/>
                <a:gd name="T9" fmla="*/ 2147483646 h 121"/>
                <a:gd name="T10" fmla="*/ 2147483646 w 92"/>
                <a:gd name="T11" fmla="*/ 2147483646 h 121"/>
                <a:gd name="T12" fmla="*/ 2147483646 w 92"/>
                <a:gd name="T13" fmla="*/ 2147483646 h 121"/>
                <a:gd name="T14" fmla="*/ 2147483646 w 92"/>
                <a:gd name="T15" fmla="*/ 2147483646 h 121"/>
                <a:gd name="T16" fmla="*/ 2147483646 w 92"/>
                <a:gd name="T17" fmla="*/ 2147483646 h 121"/>
                <a:gd name="T18" fmla="*/ 2147483646 w 92"/>
                <a:gd name="T19" fmla="*/ 2147483646 h 121"/>
                <a:gd name="T20" fmla="*/ 2147483646 w 92"/>
                <a:gd name="T21" fmla="*/ 2147483646 h 121"/>
                <a:gd name="T22" fmla="*/ 2147483646 w 92"/>
                <a:gd name="T23" fmla="*/ 2147483646 h 121"/>
                <a:gd name="T24" fmla="*/ 2147483646 w 92"/>
                <a:gd name="T25" fmla="*/ 2147483646 h 121"/>
                <a:gd name="T26" fmla="*/ 2147483646 w 92"/>
                <a:gd name="T27" fmla="*/ 2147483646 h 121"/>
                <a:gd name="T28" fmla="*/ 0 w 92"/>
                <a:gd name="T29" fmla="*/ 2147483646 h 121"/>
                <a:gd name="T30" fmla="*/ 0 w 92"/>
                <a:gd name="T31" fmla="*/ 2147483646 h 121"/>
                <a:gd name="T32" fmla="*/ 2147483646 w 92"/>
                <a:gd name="T33" fmla="*/ 0 h 121"/>
                <a:gd name="T34" fmla="*/ 2147483646 w 92"/>
                <a:gd name="T35" fmla="*/ 2147483646 h 121"/>
                <a:gd name="T36" fmla="*/ 2147483646 w 92"/>
                <a:gd name="T37" fmla="*/ 2147483646 h 121"/>
                <a:gd name="T38" fmla="*/ 2147483646 w 92"/>
                <a:gd name="T39" fmla="*/ 2147483646 h 121"/>
                <a:gd name="T40" fmla="*/ 2147483646 w 92"/>
                <a:gd name="T41" fmla="*/ 2147483646 h 121"/>
                <a:gd name="T42" fmla="*/ 2147483646 w 92"/>
                <a:gd name="T43" fmla="*/ 2147483646 h 121"/>
                <a:gd name="T44" fmla="*/ 2147483646 w 92"/>
                <a:gd name="T45" fmla="*/ 2147483646 h 12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92"/>
                <a:gd name="T70" fmla="*/ 0 h 121"/>
                <a:gd name="T71" fmla="*/ 92 w 92"/>
                <a:gd name="T72" fmla="*/ 121 h 12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92" h="121">
                  <a:moveTo>
                    <a:pt x="22" y="97"/>
                  </a:moveTo>
                  <a:lnTo>
                    <a:pt x="22" y="97"/>
                  </a:lnTo>
                  <a:lnTo>
                    <a:pt x="69" y="101"/>
                  </a:lnTo>
                  <a:cubicBezTo>
                    <a:pt x="70" y="99"/>
                    <a:pt x="72" y="96"/>
                    <a:pt x="72" y="91"/>
                  </a:cubicBezTo>
                  <a:lnTo>
                    <a:pt x="72" y="48"/>
                  </a:lnTo>
                  <a:cubicBezTo>
                    <a:pt x="72" y="42"/>
                    <a:pt x="70" y="38"/>
                    <a:pt x="69" y="37"/>
                  </a:cubicBezTo>
                  <a:lnTo>
                    <a:pt x="22" y="21"/>
                  </a:lnTo>
                  <a:cubicBezTo>
                    <a:pt x="21" y="23"/>
                    <a:pt x="20" y="27"/>
                    <a:pt x="20" y="32"/>
                  </a:cubicBezTo>
                  <a:lnTo>
                    <a:pt x="20" y="84"/>
                  </a:lnTo>
                  <a:cubicBezTo>
                    <a:pt x="20" y="90"/>
                    <a:pt x="21" y="95"/>
                    <a:pt x="22" y="97"/>
                  </a:cubicBezTo>
                  <a:close/>
                  <a:moveTo>
                    <a:pt x="71" y="121"/>
                  </a:moveTo>
                  <a:lnTo>
                    <a:pt x="71" y="121"/>
                  </a:lnTo>
                  <a:lnTo>
                    <a:pt x="19" y="116"/>
                  </a:lnTo>
                  <a:cubicBezTo>
                    <a:pt x="15" y="116"/>
                    <a:pt x="8" y="114"/>
                    <a:pt x="4" y="104"/>
                  </a:cubicBezTo>
                  <a:cubicBezTo>
                    <a:pt x="1" y="98"/>
                    <a:pt x="0" y="91"/>
                    <a:pt x="0" y="84"/>
                  </a:cubicBezTo>
                  <a:lnTo>
                    <a:pt x="0" y="32"/>
                  </a:lnTo>
                  <a:cubicBezTo>
                    <a:pt x="0" y="13"/>
                    <a:pt x="8" y="0"/>
                    <a:pt x="19" y="0"/>
                  </a:cubicBezTo>
                  <a:lnTo>
                    <a:pt x="23" y="1"/>
                  </a:lnTo>
                  <a:lnTo>
                    <a:pt x="74" y="17"/>
                  </a:lnTo>
                  <a:cubicBezTo>
                    <a:pt x="85" y="20"/>
                    <a:pt x="92" y="35"/>
                    <a:pt x="92" y="48"/>
                  </a:cubicBezTo>
                  <a:lnTo>
                    <a:pt x="92" y="91"/>
                  </a:lnTo>
                  <a:cubicBezTo>
                    <a:pt x="92" y="107"/>
                    <a:pt x="83" y="120"/>
                    <a:pt x="72" y="121"/>
                  </a:cubicBezTo>
                  <a:lnTo>
                    <a:pt x="71" y="121"/>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99" name="Freeform 51"/>
            <p:cNvSpPr>
              <a:spLocks noEditPoints="1"/>
            </p:cNvSpPr>
            <p:nvPr/>
          </p:nvSpPr>
          <p:spPr bwMode="gray">
            <a:xfrm>
              <a:off x="1182688" y="3135313"/>
              <a:ext cx="42863" cy="58738"/>
            </a:xfrm>
            <a:custGeom>
              <a:avLst/>
              <a:gdLst>
                <a:gd name="T0" fmla="*/ 2147483646 w 92"/>
                <a:gd name="T1" fmla="*/ 2147483646 h 127"/>
                <a:gd name="T2" fmla="*/ 2147483646 w 92"/>
                <a:gd name="T3" fmla="*/ 2147483646 h 127"/>
                <a:gd name="T4" fmla="*/ 2147483646 w 92"/>
                <a:gd name="T5" fmla="*/ 2147483646 h 127"/>
                <a:gd name="T6" fmla="*/ 2147483646 w 92"/>
                <a:gd name="T7" fmla="*/ 2147483646 h 127"/>
                <a:gd name="T8" fmla="*/ 2147483646 w 92"/>
                <a:gd name="T9" fmla="*/ 2147483646 h 127"/>
                <a:gd name="T10" fmla="*/ 2147483646 w 92"/>
                <a:gd name="T11" fmla="*/ 2147483646 h 127"/>
                <a:gd name="T12" fmla="*/ 2147483646 w 92"/>
                <a:gd name="T13" fmla="*/ 2147483646 h 127"/>
                <a:gd name="T14" fmla="*/ 2147483646 w 92"/>
                <a:gd name="T15" fmla="*/ 2147483646 h 127"/>
                <a:gd name="T16" fmla="*/ 2147483646 w 92"/>
                <a:gd name="T17" fmla="*/ 2147483646 h 127"/>
                <a:gd name="T18" fmla="*/ 2147483646 w 92"/>
                <a:gd name="T19" fmla="*/ 2147483646 h 127"/>
                <a:gd name="T20" fmla="*/ 2147483646 w 92"/>
                <a:gd name="T21" fmla="*/ 2147483646 h 127"/>
                <a:gd name="T22" fmla="*/ 2147483646 w 92"/>
                <a:gd name="T23" fmla="*/ 2147483646 h 127"/>
                <a:gd name="T24" fmla="*/ 0 w 92"/>
                <a:gd name="T25" fmla="*/ 2147483646 h 127"/>
                <a:gd name="T26" fmla="*/ 0 w 92"/>
                <a:gd name="T27" fmla="*/ 2147483646 h 127"/>
                <a:gd name="T28" fmla="*/ 2147483646 w 92"/>
                <a:gd name="T29" fmla="*/ 0 h 127"/>
                <a:gd name="T30" fmla="*/ 2147483646 w 92"/>
                <a:gd name="T31" fmla="*/ 0 h 127"/>
                <a:gd name="T32" fmla="*/ 2147483646 w 92"/>
                <a:gd name="T33" fmla="*/ 2147483646 h 127"/>
                <a:gd name="T34" fmla="*/ 2147483646 w 92"/>
                <a:gd name="T35" fmla="*/ 2147483646 h 127"/>
                <a:gd name="T36" fmla="*/ 2147483646 w 92"/>
                <a:gd name="T37" fmla="*/ 2147483646 h 127"/>
                <a:gd name="T38" fmla="*/ 2147483646 w 92"/>
                <a:gd name="T39" fmla="*/ 2147483646 h 127"/>
                <a:gd name="T40" fmla="*/ 2147483646 w 92"/>
                <a:gd name="T41" fmla="*/ 2147483646 h 1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2"/>
                <a:gd name="T64" fmla="*/ 0 h 127"/>
                <a:gd name="T65" fmla="*/ 92 w 92"/>
                <a:gd name="T66" fmla="*/ 127 h 1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2" h="127">
                  <a:moveTo>
                    <a:pt x="22" y="21"/>
                  </a:moveTo>
                  <a:lnTo>
                    <a:pt x="22" y="21"/>
                  </a:lnTo>
                  <a:cubicBezTo>
                    <a:pt x="21" y="23"/>
                    <a:pt x="20" y="26"/>
                    <a:pt x="20" y="30"/>
                  </a:cubicBezTo>
                  <a:lnTo>
                    <a:pt x="20" y="95"/>
                  </a:lnTo>
                  <a:cubicBezTo>
                    <a:pt x="20" y="101"/>
                    <a:pt x="21" y="105"/>
                    <a:pt x="22" y="106"/>
                  </a:cubicBezTo>
                  <a:lnTo>
                    <a:pt x="69" y="106"/>
                  </a:lnTo>
                  <a:cubicBezTo>
                    <a:pt x="70" y="105"/>
                    <a:pt x="72" y="102"/>
                    <a:pt x="72" y="97"/>
                  </a:cubicBezTo>
                  <a:lnTo>
                    <a:pt x="72" y="42"/>
                  </a:lnTo>
                  <a:cubicBezTo>
                    <a:pt x="72" y="37"/>
                    <a:pt x="69" y="33"/>
                    <a:pt x="69" y="32"/>
                  </a:cubicBezTo>
                  <a:lnTo>
                    <a:pt x="22" y="21"/>
                  </a:lnTo>
                  <a:close/>
                  <a:moveTo>
                    <a:pt x="20" y="127"/>
                  </a:moveTo>
                  <a:lnTo>
                    <a:pt x="20" y="127"/>
                  </a:lnTo>
                  <a:cubicBezTo>
                    <a:pt x="8" y="127"/>
                    <a:pt x="0" y="114"/>
                    <a:pt x="0" y="95"/>
                  </a:cubicBezTo>
                  <a:lnTo>
                    <a:pt x="0" y="30"/>
                  </a:lnTo>
                  <a:cubicBezTo>
                    <a:pt x="0" y="13"/>
                    <a:pt x="8" y="0"/>
                    <a:pt x="19" y="0"/>
                  </a:cubicBezTo>
                  <a:lnTo>
                    <a:pt x="22" y="0"/>
                  </a:lnTo>
                  <a:lnTo>
                    <a:pt x="74" y="13"/>
                  </a:lnTo>
                  <a:cubicBezTo>
                    <a:pt x="85" y="15"/>
                    <a:pt x="92" y="29"/>
                    <a:pt x="92" y="42"/>
                  </a:cubicBezTo>
                  <a:lnTo>
                    <a:pt x="92" y="97"/>
                  </a:lnTo>
                  <a:cubicBezTo>
                    <a:pt x="92" y="113"/>
                    <a:pt x="83" y="125"/>
                    <a:pt x="72" y="126"/>
                  </a:cubicBezTo>
                  <a:lnTo>
                    <a:pt x="20" y="127"/>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00" name="Freeform 52"/>
            <p:cNvSpPr>
              <a:spLocks noEditPoints="1"/>
            </p:cNvSpPr>
            <p:nvPr/>
          </p:nvSpPr>
          <p:spPr bwMode="gray">
            <a:xfrm>
              <a:off x="1181100" y="3244851"/>
              <a:ext cx="44450" cy="57150"/>
            </a:xfrm>
            <a:custGeom>
              <a:avLst/>
              <a:gdLst>
                <a:gd name="T0" fmla="*/ 2147483646 w 94"/>
                <a:gd name="T1" fmla="*/ 2147483646 h 123"/>
                <a:gd name="T2" fmla="*/ 2147483646 w 94"/>
                <a:gd name="T3" fmla="*/ 2147483646 h 123"/>
                <a:gd name="T4" fmla="*/ 2147483646 w 94"/>
                <a:gd name="T5" fmla="*/ 2147483646 h 123"/>
                <a:gd name="T6" fmla="*/ 2147483646 w 94"/>
                <a:gd name="T7" fmla="*/ 2147483646 h 123"/>
                <a:gd name="T8" fmla="*/ 2147483646 w 94"/>
                <a:gd name="T9" fmla="*/ 2147483646 h 123"/>
                <a:gd name="T10" fmla="*/ 2147483646 w 94"/>
                <a:gd name="T11" fmla="*/ 2147483646 h 123"/>
                <a:gd name="T12" fmla="*/ 2147483646 w 94"/>
                <a:gd name="T13" fmla="*/ 2147483646 h 123"/>
                <a:gd name="T14" fmla="*/ 2147483646 w 94"/>
                <a:gd name="T15" fmla="*/ 2147483646 h 123"/>
                <a:gd name="T16" fmla="*/ 2147483646 w 94"/>
                <a:gd name="T17" fmla="*/ 2147483646 h 123"/>
                <a:gd name="T18" fmla="*/ 2147483646 w 94"/>
                <a:gd name="T19" fmla="*/ 2147483646 h 123"/>
                <a:gd name="T20" fmla="*/ 2147483646 w 94"/>
                <a:gd name="T21" fmla="*/ 2147483646 h 123"/>
                <a:gd name="T22" fmla="*/ 2147483646 w 94"/>
                <a:gd name="T23" fmla="*/ 2147483646 h 123"/>
                <a:gd name="T24" fmla="*/ 0 w 94"/>
                <a:gd name="T25" fmla="*/ 2147483646 h 123"/>
                <a:gd name="T26" fmla="*/ 0 w 94"/>
                <a:gd name="T27" fmla="*/ 2147483646 h 123"/>
                <a:gd name="T28" fmla="*/ 2147483646 w 94"/>
                <a:gd name="T29" fmla="*/ 0 h 123"/>
                <a:gd name="T30" fmla="*/ 2147483646 w 94"/>
                <a:gd name="T31" fmla="*/ 0 h 123"/>
                <a:gd name="T32" fmla="*/ 2147483646 w 94"/>
                <a:gd name="T33" fmla="*/ 2147483646 h 123"/>
                <a:gd name="T34" fmla="*/ 2147483646 w 94"/>
                <a:gd name="T35" fmla="*/ 2147483646 h 123"/>
                <a:gd name="T36" fmla="*/ 2147483646 w 94"/>
                <a:gd name="T37" fmla="*/ 2147483646 h 123"/>
                <a:gd name="T38" fmla="*/ 2147483646 w 94"/>
                <a:gd name="T39" fmla="*/ 2147483646 h 123"/>
                <a:gd name="T40" fmla="*/ 2147483646 w 94"/>
                <a:gd name="T41" fmla="*/ 2147483646 h 1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4"/>
                <a:gd name="T64" fmla="*/ 0 h 123"/>
                <a:gd name="T65" fmla="*/ 94 w 94"/>
                <a:gd name="T66" fmla="*/ 123 h 12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4" h="123">
                  <a:moveTo>
                    <a:pt x="21" y="20"/>
                  </a:moveTo>
                  <a:lnTo>
                    <a:pt x="21" y="20"/>
                  </a:lnTo>
                  <a:cubicBezTo>
                    <a:pt x="21" y="22"/>
                    <a:pt x="20" y="25"/>
                    <a:pt x="20" y="30"/>
                  </a:cubicBezTo>
                  <a:lnTo>
                    <a:pt x="20" y="92"/>
                  </a:lnTo>
                  <a:cubicBezTo>
                    <a:pt x="20" y="97"/>
                    <a:pt x="21" y="100"/>
                    <a:pt x="22" y="102"/>
                  </a:cubicBezTo>
                  <a:lnTo>
                    <a:pt x="73" y="97"/>
                  </a:lnTo>
                  <a:cubicBezTo>
                    <a:pt x="74" y="95"/>
                    <a:pt x="74" y="93"/>
                    <a:pt x="74" y="89"/>
                  </a:cubicBezTo>
                  <a:lnTo>
                    <a:pt x="74" y="31"/>
                  </a:lnTo>
                  <a:cubicBezTo>
                    <a:pt x="74" y="26"/>
                    <a:pt x="73" y="23"/>
                    <a:pt x="73" y="22"/>
                  </a:cubicBezTo>
                  <a:lnTo>
                    <a:pt x="21" y="20"/>
                  </a:lnTo>
                  <a:close/>
                  <a:moveTo>
                    <a:pt x="18" y="123"/>
                  </a:moveTo>
                  <a:lnTo>
                    <a:pt x="18" y="123"/>
                  </a:lnTo>
                  <a:cubicBezTo>
                    <a:pt x="7" y="123"/>
                    <a:pt x="0" y="111"/>
                    <a:pt x="0" y="92"/>
                  </a:cubicBezTo>
                  <a:lnTo>
                    <a:pt x="0" y="30"/>
                  </a:lnTo>
                  <a:cubicBezTo>
                    <a:pt x="0" y="11"/>
                    <a:pt x="7" y="0"/>
                    <a:pt x="18" y="0"/>
                  </a:cubicBezTo>
                  <a:lnTo>
                    <a:pt x="19" y="0"/>
                  </a:lnTo>
                  <a:lnTo>
                    <a:pt x="78" y="2"/>
                  </a:lnTo>
                  <a:cubicBezTo>
                    <a:pt x="89" y="4"/>
                    <a:pt x="94" y="18"/>
                    <a:pt x="94" y="31"/>
                  </a:cubicBezTo>
                  <a:lnTo>
                    <a:pt x="94" y="89"/>
                  </a:lnTo>
                  <a:cubicBezTo>
                    <a:pt x="94" y="104"/>
                    <a:pt x="87" y="116"/>
                    <a:pt x="77" y="117"/>
                  </a:cubicBezTo>
                  <a:lnTo>
                    <a:pt x="18" y="12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01" name="Freeform 53"/>
            <p:cNvSpPr>
              <a:spLocks/>
            </p:cNvSpPr>
            <p:nvPr/>
          </p:nvSpPr>
          <p:spPr bwMode="gray">
            <a:xfrm>
              <a:off x="1182688" y="3351213"/>
              <a:ext cx="41275" cy="17463"/>
            </a:xfrm>
            <a:custGeom>
              <a:avLst/>
              <a:gdLst>
                <a:gd name="T0" fmla="*/ 2147483646 w 88"/>
                <a:gd name="T1" fmla="*/ 2147483646 h 38"/>
                <a:gd name="T2" fmla="*/ 2147483646 w 88"/>
                <a:gd name="T3" fmla="*/ 2147483646 h 38"/>
                <a:gd name="T4" fmla="*/ 2147483646 w 88"/>
                <a:gd name="T5" fmla="*/ 2147483646 h 38"/>
                <a:gd name="T6" fmla="*/ 2147483646 w 88"/>
                <a:gd name="T7" fmla="*/ 2147483646 h 38"/>
                <a:gd name="T8" fmla="*/ 2147483646 w 88"/>
                <a:gd name="T9" fmla="*/ 2147483646 h 38"/>
                <a:gd name="T10" fmla="*/ 2147483646 w 88"/>
                <a:gd name="T11" fmla="*/ 0 h 38"/>
                <a:gd name="T12" fmla="*/ 2147483646 w 88"/>
                <a:gd name="T13" fmla="*/ 2147483646 h 38"/>
                <a:gd name="T14" fmla="*/ 0 w 88"/>
                <a:gd name="T15" fmla="*/ 2147483646 h 38"/>
                <a:gd name="T16" fmla="*/ 2147483646 w 88"/>
                <a:gd name="T17" fmla="*/ 2147483646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8"/>
                <a:gd name="T28" fmla="*/ 0 h 38"/>
                <a:gd name="T29" fmla="*/ 88 w 88"/>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8" h="38">
                  <a:moveTo>
                    <a:pt x="8" y="38"/>
                  </a:moveTo>
                  <a:lnTo>
                    <a:pt x="8" y="38"/>
                  </a:lnTo>
                  <a:lnTo>
                    <a:pt x="80" y="30"/>
                  </a:lnTo>
                  <a:cubicBezTo>
                    <a:pt x="84" y="30"/>
                    <a:pt x="88" y="24"/>
                    <a:pt x="88" y="15"/>
                  </a:cubicBezTo>
                  <a:cubicBezTo>
                    <a:pt x="88" y="7"/>
                    <a:pt x="84" y="0"/>
                    <a:pt x="80" y="0"/>
                  </a:cubicBezTo>
                  <a:lnTo>
                    <a:pt x="8" y="8"/>
                  </a:lnTo>
                  <a:cubicBezTo>
                    <a:pt x="4" y="8"/>
                    <a:pt x="0" y="14"/>
                    <a:pt x="0" y="23"/>
                  </a:cubicBezTo>
                  <a:cubicBezTo>
                    <a:pt x="0" y="31"/>
                    <a:pt x="4" y="38"/>
                    <a:pt x="8" y="38"/>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02" name="Freeform 54"/>
            <p:cNvSpPr>
              <a:spLocks/>
            </p:cNvSpPr>
            <p:nvPr/>
          </p:nvSpPr>
          <p:spPr bwMode="gray">
            <a:xfrm>
              <a:off x="1182688" y="3376613"/>
              <a:ext cx="41275" cy="19050"/>
            </a:xfrm>
            <a:custGeom>
              <a:avLst/>
              <a:gdLst>
                <a:gd name="T0" fmla="*/ 2147483646 w 88"/>
                <a:gd name="T1" fmla="*/ 0 h 42"/>
                <a:gd name="T2" fmla="*/ 2147483646 w 88"/>
                <a:gd name="T3" fmla="*/ 0 h 42"/>
                <a:gd name="T4" fmla="*/ 2147483646 w 88"/>
                <a:gd name="T5" fmla="*/ 0 h 42"/>
                <a:gd name="T6" fmla="*/ 2147483646 w 88"/>
                <a:gd name="T7" fmla="*/ 2147483646 h 42"/>
                <a:gd name="T8" fmla="*/ 0 w 88"/>
                <a:gd name="T9" fmla="*/ 2147483646 h 42"/>
                <a:gd name="T10" fmla="*/ 2147483646 w 88"/>
                <a:gd name="T11" fmla="*/ 2147483646 h 42"/>
                <a:gd name="T12" fmla="*/ 2147483646 w 88"/>
                <a:gd name="T13" fmla="*/ 2147483646 h 42"/>
                <a:gd name="T14" fmla="*/ 2147483646 w 88"/>
                <a:gd name="T15" fmla="*/ 2147483646 h 42"/>
                <a:gd name="T16" fmla="*/ 2147483646 w 88"/>
                <a:gd name="T17" fmla="*/ 2147483646 h 42"/>
                <a:gd name="T18" fmla="*/ 2147483646 w 88"/>
                <a:gd name="T19" fmla="*/ 0 h 4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
                <a:gd name="T31" fmla="*/ 0 h 42"/>
                <a:gd name="T32" fmla="*/ 88 w 88"/>
                <a:gd name="T33" fmla="*/ 42 h 4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 h="42">
                  <a:moveTo>
                    <a:pt x="80" y="0"/>
                  </a:moveTo>
                  <a:lnTo>
                    <a:pt x="80" y="0"/>
                  </a:lnTo>
                  <a:lnTo>
                    <a:pt x="8" y="12"/>
                  </a:lnTo>
                  <a:cubicBezTo>
                    <a:pt x="4" y="12"/>
                    <a:pt x="0" y="18"/>
                    <a:pt x="0" y="27"/>
                  </a:cubicBezTo>
                  <a:cubicBezTo>
                    <a:pt x="0" y="35"/>
                    <a:pt x="4" y="42"/>
                    <a:pt x="8" y="42"/>
                  </a:cubicBezTo>
                  <a:lnTo>
                    <a:pt x="80" y="31"/>
                  </a:lnTo>
                  <a:cubicBezTo>
                    <a:pt x="84" y="31"/>
                    <a:pt x="88" y="24"/>
                    <a:pt x="88" y="15"/>
                  </a:cubicBezTo>
                  <a:cubicBezTo>
                    <a:pt x="88" y="7"/>
                    <a:pt x="84" y="0"/>
                    <a:pt x="80"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03" name="Freeform 55"/>
            <p:cNvSpPr>
              <a:spLocks/>
            </p:cNvSpPr>
            <p:nvPr/>
          </p:nvSpPr>
          <p:spPr bwMode="gray">
            <a:xfrm>
              <a:off x="1257300" y="3351213"/>
              <a:ext cx="28575" cy="11113"/>
            </a:xfrm>
            <a:custGeom>
              <a:avLst/>
              <a:gdLst>
                <a:gd name="T0" fmla="*/ 2147483646 w 60"/>
                <a:gd name="T1" fmla="*/ 2147483646 h 26"/>
                <a:gd name="T2" fmla="*/ 2147483646 w 60"/>
                <a:gd name="T3" fmla="*/ 2147483646 h 26"/>
                <a:gd name="T4" fmla="*/ 2147483646 w 60"/>
                <a:gd name="T5" fmla="*/ 2147483646 h 26"/>
                <a:gd name="T6" fmla="*/ 2147483646 w 60"/>
                <a:gd name="T7" fmla="*/ 2147483646 h 26"/>
                <a:gd name="T8" fmla="*/ 2147483646 w 60"/>
                <a:gd name="T9" fmla="*/ 2147483646 h 26"/>
                <a:gd name="T10" fmla="*/ 2147483646 w 60"/>
                <a:gd name="T11" fmla="*/ 0 h 26"/>
                <a:gd name="T12" fmla="*/ 2147483646 w 60"/>
                <a:gd name="T13" fmla="*/ 2147483646 h 26"/>
                <a:gd name="T14" fmla="*/ 0 w 60"/>
                <a:gd name="T15" fmla="*/ 2147483646 h 26"/>
                <a:gd name="T16" fmla="*/ 2147483646 w 60"/>
                <a:gd name="T17" fmla="*/ 2147483646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0"/>
                <a:gd name="T28" fmla="*/ 0 h 26"/>
                <a:gd name="T29" fmla="*/ 60 w 60"/>
                <a:gd name="T30" fmla="*/ 26 h 2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0" h="26">
                  <a:moveTo>
                    <a:pt x="5" y="26"/>
                  </a:moveTo>
                  <a:lnTo>
                    <a:pt x="5" y="26"/>
                  </a:lnTo>
                  <a:lnTo>
                    <a:pt x="54" y="21"/>
                  </a:lnTo>
                  <a:cubicBezTo>
                    <a:pt x="57" y="21"/>
                    <a:pt x="60" y="16"/>
                    <a:pt x="60" y="11"/>
                  </a:cubicBezTo>
                  <a:cubicBezTo>
                    <a:pt x="60" y="5"/>
                    <a:pt x="57" y="0"/>
                    <a:pt x="54" y="0"/>
                  </a:cubicBezTo>
                  <a:lnTo>
                    <a:pt x="5" y="5"/>
                  </a:lnTo>
                  <a:cubicBezTo>
                    <a:pt x="2" y="5"/>
                    <a:pt x="0" y="10"/>
                    <a:pt x="0" y="16"/>
                  </a:cubicBezTo>
                  <a:cubicBezTo>
                    <a:pt x="0" y="21"/>
                    <a:pt x="2" y="26"/>
                    <a:pt x="5" y="26"/>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04" name="Freeform 56"/>
            <p:cNvSpPr>
              <a:spLocks/>
            </p:cNvSpPr>
            <p:nvPr/>
          </p:nvSpPr>
          <p:spPr bwMode="gray">
            <a:xfrm>
              <a:off x="1257300" y="3368676"/>
              <a:ext cx="28575" cy="12700"/>
            </a:xfrm>
            <a:custGeom>
              <a:avLst/>
              <a:gdLst>
                <a:gd name="T0" fmla="*/ 2147483646 w 60"/>
                <a:gd name="T1" fmla="*/ 0 h 28"/>
                <a:gd name="T2" fmla="*/ 2147483646 w 60"/>
                <a:gd name="T3" fmla="*/ 0 h 28"/>
                <a:gd name="T4" fmla="*/ 2147483646 w 60"/>
                <a:gd name="T5" fmla="*/ 0 h 28"/>
                <a:gd name="T6" fmla="*/ 2147483646 w 60"/>
                <a:gd name="T7" fmla="*/ 2147483646 h 28"/>
                <a:gd name="T8" fmla="*/ 0 w 60"/>
                <a:gd name="T9" fmla="*/ 2147483646 h 28"/>
                <a:gd name="T10" fmla="*/ 2147483646 w 60"/>
                <a:gd name="T11" fmla="*/ 2147483646 h 28"/>
                <a:gd name="T12" fmla="*/ 2147483646 w 60"/>
                <a:gd name="T13" fmla="*/ 2147483646 h 28"/>
                <a:gd name="T14" fmla="*/ 2147483646 w 60"/>
                <a:gd name="T15" fmla="*/ 2147483646 h 28"/>
                <a:gd name="T16" fmla="*/ 2147483646 w 60"/>
                <a:gd name="T17" fmla="*/ 2147483646 h 28"/>
                <a:gd name="T18" fmla="*/ 2147483646 w 60"/>
                <a:gd name="T19" fmla="*/ 0 h 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
                <a:gd name="T31" fmla="*/ 0 h 28"/>
                <a:gd name="T32" fmla="*/ 60 w 60"/>
                <a:gd name="T33" fmla="*/ 28 h 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 h="28">
                  <a:moveTo>
                    <a:pt x="54" y="0"/>
                  </a:moveTo>
                  <a:lnTo>
                    <a:pt x="54" y="0"/>
                  </a:lnTo>
                  <a:lnTo>
                    <a:pt x="5" y="7"/>
                  </a:lnTo>
                  <a:cubicBezTo>
                    <a:pt x="2" y="7"/>
                    <a:pt x="0" y="12"/>
                    <a:pt x="0" y="18"/>
                  </a:cubicBezTo>
                  <a:cubicBezTo>
                    <a:pt x="0" y="23"/>
                    <a:pt x="2" y="28"/>
                    <a:pt x="5" y="28"/>
                  </a:cubicBezTo>
                  <a:lnTo>
                    <a:pt x="54" y="20"/>
                  </a:lnTo>
                  <a:cubicBezTo>
                    <a:pt x="57" y="20"/>
                    <a:pt x="60" y="16"/>
                    <a:pt x="60" y="10"/>
                  </a:cubicBezTo>
                  <a:cubicBezTo>
                    <a:pt x="60" y="4"/>
                    <a:pt x="57" y="0"/>
                    <a:pt x="54"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05" name="Freeform 57"/>
            <p:cNvSpPr>
              <a:spLocks noEditPoints="1"/>
            </p:cNvSpPr>
            <p:nvPr/>
          </p:nvSpPr>
          <p:spPr bwMode="gray">
            <a:xfrm>
              <a:off x="1258888" y="3048001"/>
              <a:ext cx="28575" cy="39688"/>
            </a:xfrm>
            <a:custGeom>
              <a:avLst/>
              <a:gdLst>
                <a:gd name="T0" fmla="*/ 2147483646 w 63"/>
                <a:gd name="T1" fmla="*/ 2147483646 h 83"/>
                <a:gd name="T2" fmla="*/ 2147483646 w 63"/>
                <a:gd name="T3" fmla="*/ 2147483646 h 83"/>
                <a:gd name="T4" fmla="*/ 2147483646 w 63"/>
                <a:gd name="T5" fmla="*/ 2147483646 h 83"/>
                <a:gd name="T6" fmla="*/ 2147483646 w 63"/>
                <a:gd name="T7" fmla="*/ 2147483646 h 83"/>
                <a:gd name="T8" fmla="*/ 2147483646 w 63"/>
                <a:gd name="T9" fmla="*/ 2147483646 h 83"/>
                <a:gd name="T10" fmla="*/ 2147483646 w 63"/>
                <a:gd name="T11" fmla="*/ 2147483646 h 83"/>
                <a:gd name="T12" fmla="*/ 2147483646 w 63"/>
                <a:gd name="T13" fmla="*/ 2147483646 h 83"/>
                <a:gd name="T14" fmla="*/ 2147483646 w 63"/>
                <a:gd name="T15" fmla="*/ 2147483646 h 83"/>
                <a:gd name="T16" fmla="*/ 2147483646 w 63"/>
                <a:gd name="T17" fmla="*/ 2147483646 h 83"/>
                <a:gd name="T18" fmla="*/ 2147483646 w 63"/>
                <a:gd name="T19" fmla="*/ 2147483646 h 83"/>
                <a:gd name="T20" fmla="*/ 2147483646 w 63"/>
                <a:gd name="T21" fmla="*/ 2147483646 h 83"/>
                <a:gd name="T22" fmla="*/ 2147483646 w 63"/>
                <a:gd name="T23" fmla="*/ 2147483646 h 83"/>
                <a:gd name="T24" fmla="*/ 2147483646 w 63"/>
                <a:gd name="T25" fmla="*/ 2147483646 h 83"/>
                <a:gd name="T26" fmla="*/ 2147483646 w 63"/>
                <a:gd name="T27" fmla="*/ 2147483646 h 83"/>
                <a:gd name="T28" fmla="*/ 0 w 63"/>
                <a:gd name="T29" fmla="*/ 2147483646 h 83"/>
                <a:gd name="T30" fmla="*/ 0 w 63"/>
                <a:gd name="T31" fmla="*/ 2147483646 h 83"/>
                <a:gd name="T32" fmla="*/ 2147483646 w 63"/>
                <a:gd name="T33" fmla="*/ 0 h 83"/>
                <a:gd name="T34" fmla="*/ 2147483646 w 63"/>
                <a:gd name="T35" fmla="*/ 0 h 83"/>
                <a:gd name="T36" fmla="*/ 2147483646 w 63"/>
                <a:gd name="T37" fmla="*/ 2147483646 h 83"/>
                <a:gd name="T38" fmla="*/ 2147483646 w 63"/>
                <a:gd name="T39" fmla="*/ 2147483646 h 83"/>
                <a:gd name="T40" fmla="*/ 2147483646 w 63"/>
                <a:gd name="T41" fmla="*/ 2147483646 h 83"/>
                <a:gd name="T42" fmla="*/ 2147483646 w 63"/>
                <a:gd name="T43" fmla="*/ 2147483646 h 83"/>
                <a:gd name="T44" fmla="*/ 2147483646 w 63"/>
                <a:gd name="T45" fmla="*/ 2147483646 h 8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63"/>
                <a:gd name="T70" fmla="*/ 0 h 83"/>
                <a:gd name="T71" fmla="*/ 63 w 63"/>
                <a:gd name="T72" fmla="*/ 83 h 8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63" h="83">
                  <a:moveTo>
                    <a:pt x="15" y="67"/>
                  </a:moveTo>
                  <a:lnTo>
                    <a:pt x="15" y="67"/>
                  </a:lnTo>
                  <a:lnTo>
                    <a:pt x="48" y="70"/>
                  </a:lnTo>
                  <a:cubicBezTo>
                    <a:pt x="48" y="69"/>
                    <a:pt x="49" y="66"/>
                    <a:pt x="49" y="63"/>
                  </a:cubicBezTo>
                  <a:lnTo>
                    <a:pt x="49" y="33"/>
                  </a:lnTo>
                  <a:cubicBezTo>
                    <a:pt x="49" y="28"/>
                    <a:pt x="48" y="25"/>
                    <a:pt x="47" y="25"/>
                  </a:cubicBezTo>
                  <a:lnTo>
                    <a:pt x="14" y="14"/>
                  </a:lnTo>
                  <a:cubicBezTo>
                    <a:pt x="14" y="16"/>
                    <a:pt x="13" y="18"/>
                    <a:pt x="13" y="22"/>
                  </a:cubicBezTo>
                  <a:lnTo>
                    <a:pt x="13" y="58"/>
                  </a:lnTo>
                  <a:cubicBezTo>
                    <a:pt x="13" y="62"/>
                    <a:pt x="14" y="66"/>
                    <a:pt x="15" y="67"/>
                  </a:cubicBezTo>
                  <a:close/>
                  <a:moveTo>
                    <a:pt x="49" y="83"/>
                  </a:moveTo>
                  <a:lnTo>
                    <a:pt x="49" y="83"/>
                  </a:lnTo>
                  <a:lnTo>
                    <a:pt x="13" y="80"/>
                  </a:lnTo>
                  <a:cubicBezTo>
                    <a:pt x="11" y="80"/>
                    <a:pt x="6" y="79"/>
                    <a:pt x="2" y="71"/>
                  </a:cubicBezTo>
                  <a:cubicBezTo>
                    <a:pt x="1" y="68"/>
                    <a:pt x="0" y="63"/>
                    <a:pt x="0" y="58"/>
                  </a:cubicBezTo>
                  <a:lnTo>
                    <a:pt x="0" y="22"/>
                  </a:lnTo>
                  <a:cubicBezTo>
                    <a:pt x="0" y="9"/>
                    <a:pt x="5" y="0"/>
                    <a:pt x="13" y="0"/>
                  </a:cubicBezTo>
                  <a:lnTo>
                    <a:pt x="15" y="0"/>
                  </a:lnTo>
                  <a:lnTo>
                    <a:pt x="51" y="12"/>
                  </a:lnTo>
                  <a:cubicBezTo>
                    <a:pt x="58" y="13"/>
                    <a:pt x="63" y="24"/>
                    <a:pt x="63" y="33"/>
                  </a:cubicBezTo>
                  <a:lnTo>
                    <a:pt x="63" y="63"/>
                  </a:lnTo>
                  <a:cubicBezTo>
                    <a:pt x="63" y="74"/>
                    <a:pt x="57" y="82"/>
                    <a:pt x="50" y="83"/>
                  </a:cubicBezTo>
                  <a:lnTo>
                    <a:pt x="49" y="8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06" name="Freeform 58"/>
            <p:cNvSpPr>
              <a:spLocks noEditPoints="1"/>
            </p:cNvSpPr>
            <p:nvPr/>
          </p:nvSpPr>
          <p:spPr bwMode="gray">
            <a:xfrm>
              <a:off x="1258888" y="3154363"/>
              <a:ext cx="28575" cy="38100"/>
            </a:xfrm>
            <a:custGeom>
              <a:avLst/>
              <a:gdLst>
                <a:gd name="T0" fmla="*/ 2147483646 w 59"/>
                <a:gd name="T1" fmla="*/ 2147483646 h 82"/>
                <a:gd name="T2" fmla="*/ 2147483646 w 59"/>
                <a:gd name="T3" fmla="*/ 2147483646 h 82"/>
                <a:gd name="T4" fmla="*/ 2147483646 w 59"/>
                <a:gd name="T5" fmla="*/ 2147483646 h 82"/>
                <a:gd name="T6" fmla="*/ 2147483646 w 59"/>
                <a:gd name="T7" fmla="*/ 2147483646 h 82"/>
                <a:gd name="T8" fmla="*/ 2147483646 w 59"/>
                <a:gd name="T9" fmla="*/ 2147483646 h 82"/>
                <a:gd name="T10" fmla="*/ 2147483646 w 59"/>
                <a:gd name="T11" fmla="*/ 2147483646 h 82"/>
                <a:gd name="T12" fmla="*/ 2147483646 w 59"/>
                <a:gd name="T13" fmla="*/ 2147483646 h 82"/>
                <a:gd name="T14" fmla="*/ 2147483646 w 59"/>
                <a:gd name="T15" fmla="*/ 2147483646 h 82"/>
                <a:gd name="T16" fmla="*/ 2147483646 w 59"/>
                <a:gd name="T17" fmla="*/ 2147483646 h 82"/>
                <a:gd name="T18" fmla="*/ 2147483646 w 59"/>
                <a:gd name="T19" fmla="*/ 2147483646 h 82"/>
                <a:gd name="T20" fmla="*/ 2147483646 w 59"/>
                <a:gd name="T21" fmla="*/ 2147483646 h 82"/>
                <a:gd name="T22" fmla="*/ 2147483646 w 59"/>
                <a:gd name="T23" fmla="*/ 2147483646 h 82"/>
                <a:gd name="T24" fmla="*/ 0 w 59"/>
                <a:gd name="T25" fmla="*/ 2147483646 h 82"/>
                <a:gd name="T26" fmla="*/ 0 w 59"/>
                <a:gd name="T27" fmla="*/ 2147483646 h 82"/>
                <a:gd name="T28" fmla="*/ 2147483646 w 59"/>
                <a:gd name="T29" fmla="*/ 0 h 82"/>
                <a:gd name="T30" fmla="*/ 2147483646 w 59"/>
                <a:gd name="T31" fmla="*/ 2147483646 h 82"/>
                <a:gd name="T32" fmla="*/ 2147483646 w 59"/>
                <a:gd name="T33" fmla="*/ 2147483646 h 82"/>
                <a:gd name="T34" fmla="*/ 2147483646 w 59"/>
                <a:gd name="T35" fmla="*/ 2147483646 h 82"/>
                <a:gd name="T36" fmla="*/ 2147483646 w 59"/>
                <a:gd name="T37" fmla="*/ 2147483646 h 82"/>
                <a:gd name="T38" fmla="*/ 2147483646 w 59"/>
                <a:gd name="T39" fmla="*/ 2147483646 h 82"/>
                <a:gd name="T40" fmla="*/ 2147483646 w 59"/>
                <a:gd name="T41" fmla="*/ 2147483646 h 8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9"/>
                <a:gd name="T64" fmla="*/ 0 h 82"/>
                <a:gd name="T65" fmla="*/ 59 w 59"/>
                <a:gd name="T66" fmla="*/ 82 h 8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9" h="82">
                  <a:moveTo>
                    <a:pt x="14" y="14"/>
                  </a:moveTo>
                  <a:lnTo>
                    <a:pt x="14" y="14"/>
                  </a:lnTo>
                  <a:cubicBezTo>
                    <a:pt x="14" y="15"/>
                    <a:pt x="13" y="17"/>
                    <a:pt x="13" y="20"/>
                  </a:cubicBezTo>
                  <a:lnTo>
                    <a:pt x="13" y="62"/>
                  </a:lnTo>
                  <a:cubicBezTo>
                    <a:pt x="13" y="65"/>
                    <a:pt x="14" y="67"/>
                    <a:pt x="14" y="68"/>
                  </a:cubicBezTo>
                  <a:lnTo>
                    <a:pt x="44" y="68"/>
                  </a:lnTo>
                  <a:cubicBezTo>
                    <a:pt x="45" y="67"/>
                    <a:pt x="45" y="65"/>
                    <a:pt x="45" y="63"/>
                  </a:cubicBezTo>
                  <a:lnTo>
                    <a:pt x="45" y="28"/>
                  </a:lnTo>
                  <a:cubicBezTo>
                    <a:pt x="45" y="24"/>
                    <a:pt x="44" y="22"/>
                    <a:pt x="44" y="22"/>
                  </a:cubicBezTo>
                  <a:lnTo>
                    <a:pt x="14" y="14"/>
                  </a:lnTo>
                  <a:close/>
                  <a:moveTo>
                    <a:pt x="13" y="82"/>
                  </a:moveTo>
                  <a:lnTo>
                    <a:pt x="13" y="82"/>
                  </a:lnTo>
                  <a:cubicBezTo>
                    <a:pt x="5" y="82"/>
                    <a:pt x="0" y="73"/>
                    <a:pt x="0" y="62"/>
                  </a:cubicBezTo>
                  <a:lnTo>
                    <a:pt x="0" y="20"/>
                  </a:lnTo>
                  <a:cubicBezTo>
                    <a:pt x="0" y="9"/>
                    <a:pt x="5" y="0"/>
                    <a:pt x="13" y="0"/>
                  </a:cubicBezTo>
                  <a:lnTo>
                    <a:pt x="14" y="1"/>
                  </a:lnTo>
                  <a:lnTo>
                    <a:pt x="47" y="9"/>
                  </a:lnTo>
                  <a:cubicBezTo>
                    <a:pt x="54" y="10"/>
                    <a:pt x="59" y="18"/>
                    <a:pt x="59" y="28"/>
                  </a:cubicBezTo>
                  <a:lnTo>
                    <a:pt x="59" y="63"/>
                  </a:lnTo>
                  <a:cubicBezTo>
                    <a:pt x="59" y="73"/>
                    <a:pt x="53" y="81"/>
                    <a:pt x="46" y="81"/>
                  </a:cubicBezTo>
                  <a:lnTo>
                    <a:pt x="13" y="8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07" name="Freeform 59"/>
            <p:cNvSpPr>
              <a:spLocks noEditPoints="1"/>
            </p:cNvSpPr>
            <p:nvPr/>
          </p:nvSpPr>
          <p:spPr bwMode="gray">
            <a:xfrm>
              <a:off x="1257300" y="3251201"/>
              <a:ext cx="28575" cy="38100"/>
            </a:xfrm>
            <a:custGeom>
              <a:avLst/>
              <a:gdLst>
                <a:gd name="T0" fmla="*/ 2147483646 w 61"/>
                <a:gd name="T1" fmla="*/ 2147483646 h 79"/>
                <a:gd name="T2" fmla="*/ 2147483646 w 61"/>
                <a:gd name="T3" fmla="*/ 2147483646 h 79"/>
                <a:gd name="T4" fmla="*/ 2147483646 w 61"/>
                <a:gd name="T5" fmla="*/ 2147483646 h 79"/>
                <a:gd name="T6" fmla="*/ 2147483646 w 61"/>
                <a:gd name="T7" fmla="*/ 2147483646 h 79"/>
                <a:gd name="T8" fmla="*/ 2147483646 w 61"/>
                <a:gd name="T9" fmla="*/ 2147483646 h 79"/>
                <a:gd name="T10" fmla="*/ 2147483646 w 61"/>
                <a:gd name="T11" fmla="*/ 2147483646 h 79"/>
                <a:gd name="T12" fmla="*/ 2147483646 w 61"/>
                <a:gd name="T13" fmla="*/ 2147483646 h 79"/>
                <a:gd name="T14" fmla="*/ 2147483646 w 61"/>
                <a:gd name="T15" fmla="*/ 2147483646 h 79"/>
                <a:gd name="T16" fmla="*/ 2147483646 w 61"/>
                <a:gd name="T17" fmla="*/ 2147483646 h 79"/>
                <a:gd name="T18" fmla="*/ 2147483646 w 61"/>
                <a:gd name="T19" fmla="*/ 2147483646 h 79"/>
                <a:gd name="T20" fmla="*/ 2147483646 w 61"/>
                <a:gd name="T21" fmla="*/ 2147483646 h 79"/>
                <a:gd name="T22" fmla="*/ 2147483646 w 61"/>
                <a:gd name="T23" fmla="*/ 2147483646 h 79"/>
                <a:gd name="T24" fmla="*/ 0 w 61"/>
                <a:gd name="T25" fmla="*/ 2147483646 h 79"/>
                <a:gd name="T26" fmla="*/ 0 w 61"/>
                <a:gd name="T27" fmla="*/ 2147483646 h 79"/>
                <a:gd name="T28" fmla="*/ 2147483646 w 61"/>
                <a:gd name="T29" fmla="*/ 0 h 79"/>
                <a:gd name="T30" fmla="*/ 2147483646 w 61"/>
                <a:gd name="T31" fmla="*/ 0 h 79"/>
                <a:gd name="T32" fmla="*/ 2147483646 w 61"/>
                <a:gd name="T33" fmla="*/ 2147483646 h 79"/>
                <a:gd name="T34" fmla="*/ 2147483646 w 61"/>
                <a:gd name="T35" fmla="*/ 2147483646 h 79"/>
                <a:gd name="T36" fmla="*/ 2147483646 w 61"/>
                <a:gd name="T37" fmla="*/ 2147483646 h 79"/>
                <a:gd name="T38" fmla="*/ 2147483646 w 61"/>
                <a:gd name="T39" fmla="*/ 2147483646 h 79"/>
                <a:gd name="T40" fmla="*/ 2147483646 w 61"/>
                <a:gd name="T41" fmla="*/ 2147483646 h 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1"/>
                <a:gd name="T64" fmla="*/ 0 h 79"/>
                <a:gd name="T65" fmla="*/ 61 w 61"/>
                <a:gd name="T66" fmla="*/ 79 h 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1" h="79">
                  <a:moveTo>
                    <a:pt x="14" y="13"/>
                  </a:moveTo>
                  <a:lnTo>
                    <a:pt x="14" y="13"/>
                  </a:lnTo>
                  <a:cubicBezTo>
                    <a:pt x="14" y="14"/>
                    <a:pt x="14" y="16"/>
                    <a:pt x="14" y="19"/>
                  </a:cubicBezTo>
                  <a:lnTo>
                    <a:pt x="14" y="59"/>
                  </a:lnTo>
                  <a:cubicBezTo>
                    <a:pt x="14" y="62"/>
                    <a:pt x="14" y="65"/>
                    <a:pt x="14" y="66"/>
                  </a:cubicBezTo>
                  <a:lnTo>
                    <a:pt x="47" y="62"/>
                  </a:lnTo>
                  <a:cubicBezTo>
                    <a:pt x="48" y="61"/>
                    <a:pt x="48" y="60"/>
                    <a:pt x="48" y="57"/>
                  </a:cubicBezTo>
                  <a:lnTo>
                    <a:pt x="48" y="20"/>
                  </a:lnTo>
                  <a:cubicBezTo>
                    <a:pt x="48" y="17"/>
                    <a:pt x="48" y="15"/>
                    <a:pt x="47" y="14"/>
                  </a:cubicBezTo>
                  <a:lnTo>
                    <a:pt x="14" y="13"/>
                  </a:lnTo>
                  <a:close/>
                  <a:moveTo>
                    <a:pt x="12" y="79"/>
                  </a:moveTo>
                  <a:lnTo>
                    <a:pt x="12" y="79"/>
                  </a:lnTo>
                  <a:cubicBezTo>
                    <a:pt x="5" y="79"/>
                    <a:pt x="0" y="72"/>
                    <a:pt x="0" y="59"/>
                  </a:cubicBezTo>
                  <a:lnTo>
                    <a:pt x="0" y="19"/>
                  </a:lnTo>
                  <a:cubicBezTo>
                    <a:pt x="0" y="7"/>
                    <a:pt x="5" y="0"/>
                    <a:pt x="12" y="0"/>
                  </a:cubicBezTo>
                  <a:lnTo>
                    <a:pt x="14" y="0"/>
                  </a:lnTo>
                  <a:lnTo>
                    <a:pt x="50" y="1"/>
                  </a:lnTo>
                  <a:cubicBezTo>
                    <a:pt x="58" y="2"/>
                    <a:pt x="61" y="12"/>
                    <a:pt x="61" y="20"/>
                  </a:cubicBezTo>
                  <a:lnTo>
                    <a:pt x="61" y="57"/>
                  </a:lnTo>
                  <a:cubicBezTo>
                    <a:pt x="61" y="67"/>
                    <a:pt x="57" y="75"/>
                    <a:pt x="50" y="75"/>
                  </a:cubicBezTo>
                  <a:lnTo>
                    <a:pt x="12" y="79"/>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08" name="Freeform 60"/>
            <p:cNvSpPr>
              <a:spLocks/>
            </p:cNvSpPr>
            <p:nvPr/>
          </p:nvSpPr>
          <p:spPr bwMode="gray">
            <a:xfrm>
              <a:off x="1419225" y="3357563"/>
              <a:ext cx="122238" cy="22225"/>
            </a:xfrm>
            <a:custGeom>
              <a:avLst/>
              <a:gdLst>
                <a:gd name="T0" fmla="*/ 2147483646 w 257"/>
                <a:gd name="T1" fmla="*/ 2147483646 h 50"/>
                <a:gd name="T2" fmla="*/ 2147483646 w 257"/>
                <a:gd name="T3" fmla="*/ 2147483646 h 50"/>
                <a:gd name="T4" fmla="*/ 2147483646 w 257"/>
                <a:gd name="T5" fmla="*/ 2147483646 h 50"/>
                <a:gd name="T6" fmla="*/ 2147483646 w 257"/>
                <a:gd name="T7" fmla="*/ 2147483646 h 50"/>
                <a:gd name="T8" fmla="*/ 0 w 257"/>
                <a:gd name="T9" fmla="*/ 2147483646 h 50"/>
                <a:gd name="T10" fmla="*/ 2147483646 w 257"/>
                <a:gd name="T11" fmla="*/ 0 h 50"/>
                <a:gd name="T12" fmla="*/ 2147483646 w 257"/>
                <a:gd name="T13" fmla="*/ 0 h 50"/>
                <a:gd name="T14" fmla="*/ 2147483646 w 257"/>
                <a:gd name="T15" fmla="*/ 2147483646 h 50"/>
                <a:gd name="T16" fmla="*/ 0 60000 65536"/>
                <a:gd name="T17" fmla="*/ 0 60000 65536"/>
                <a:gd name="T18" fmla="*/ 0 60000 65536"/>
                <a:gd name="T19" fmla="*/ 0 60000 65536"/>
                <a:gd name="T20" fmla="*/ 0 60000 65536"/>
                <a:gd name="T21" fmla="*/ 0 60000 65536"/>
                <a:gd name="T22" fmla="*/ 0 60000 65536"/>
                <a:gd name="T23" fmla="*/ 0 60000 65536"/>
                <a:gd name="T24" fmla="*/ 0 w 257"/>
                <a:gd name="T25" fmla="*/ 0 h 50"/>
                <a:gd name="T26" fmla="*/ 257 w 257"/>
                <a:gd name="T27" fmla="*/ 50 h 5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7" h="50">
                  <a:moveTo>
                    <a:pt x="257" y="25"/>
                  </a:moveTo>
                  <a:lnTo>
                    <a:pt x="257" y="25"/>
                  </a:lnTo>
                  <a:cubicBezTo>
                    <a:pt x="257" y="39"/>
                    <a:pt x="248" y="50"/>
                    <a:pt x="238" y="50"/>
                  </a:cubicBezTo>
                  <a:lnTo>
                    <a:pt x="19" y="50"/>
                  </a:lnTo>
                  <a:cubicBezTo>
                    <a:pt x="8" y="50"/>
                    <a:pt x="0" y="39"/>
                    <a:pt x="0" y="25"/>
                  </a:cubicBezTo>
                  <a:cubicBezTo>
                    <a:pt x="0" y="11"/>
                    <a:pt x="8" y="0"/>
                    <a:pt x="19" y="0"/>
                  </a:cubicBezTo>
                  <a:lnTo>
                    <a:pt x="238" y="0"/>
                  </a:lnTo>
                  <a:cubicBezTo>
                    <a:pt x="248" y="0"/>
                    <a:pt x="257" y="11"/>
                    <a:pt x="257" y="2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09" name="Freeform 61"/>
            <p:cNvSpPr>
              <a:spLocks/>
            </p:cNvSpPr>
            <p:nvPr/>
          </p:nvSpPr>
          <p:spPr bwMode="gray">
            <a:xfrm>
              <a:off x="1419225" y="3403601"/>
              <a:ext cx="122238" cy="23813"/>
            </a:xfrm>
            <a:custGeom>
              <a:avLst/>
              <a:gdLst>
                <a:gd name="T0" fmla="*/ 2147483646 w 257"/>
                <a:gd name="T1" fmla="*/ 2147483646 h 50"/>
                <a:gd name="T2" fmla="*/ 2147483646 w 257"/>
                <a:gd name="T3" fmla="*/ 2147483646 h 50"/>
                <a:gd name="T4" fmla="*/ 2147483646 w 257"/>
                <a:gd name="T5" fmla="*/ 2147483646 h 50"/>
                <a:gd name="T6" fmla="*/ 2147483646 w 257"/>
                <a:gd name="T7" fmla="*/ 2147483646 h 50"/>
                <a:gd name="T8" fmla="*/ 0 w 257"/>
                <a:gd name="T9" fmla="*/ 2147483646 h 50"/>
                <a:gd name="T10" fmla="*/ 2147483646 w 257"/>
                <a:gd name="T11" fmla="*/ 0 h 50"/>
                <a:gd name="T12" fmla="*/ 2147483646 w 257"/>
                <a:gd name="T13" fmla="*/ 0 h 50"/>
                <a:gd name="T14" fmla="*/ 2147483646 w 257"/>
                <a:gd name="T15" fmla="*/ 2147483646 h 50"/>
                <a:gd name="T16" fmla="*/ 0 60000 65536"/>
                <a:gd name="T17" fmla="*/ 0 60000 65536"/>
                <a:gd name="T18" fmla="*/ 0 60000 65536"/>
                <a:gd name="T19" fmla="*/ 0 60000 65536"/>
                <a:gd name="T20" fmla="*/ 0 60000 65536"/>
                <a:gd name="T21" fmla="*/ 0 60000 65536"/>
                <a:gd name="T22" fmla="*/ 0 60000 65536"/>
                <a:gd name="T23" fmla="*/ 0 60000 65536"/>
                <a:gd name="T24" fmla="*/ 0 w 257"/>
                <a:gd name="T25" fmla="*/ 0 h 50"/>
                <a:gd name="T26" fmla="*/ 257 w 257"/>
                <a:gd name="T27" fmla="*/ 50 h 5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7" h="50">
                  <a:moveTo>
                    <a:pt x="257" y="25"/>
                  </a:moveTo>
                  <a:lnTo>
                    <a:pt x="257" y="25"/>
                  </a:lnTo>
                  <a:cubicBezTo>
                    <a:pt x="257" y="39"/>
                    <a:pt x="248" y="50"/>
                    <a:pt x="238" y="50"/>
                  </a:cubicBezTo>
                  <a:lnTo>
                    <a:pt x="19" y="50"/>
                  </a:lnTo>
                  <a:cubicBezTo>
                    <a:pt x="8" y="50"/>
                    <a:pt x="0" y="39"/>
                    <a:pt x="0" y="25"/>
                  </a:cubicBezTo>
                  <a:cubicBezTo>
                    <a:pt x="0" y="11"/>
                    <a:pt x="8" y="0"/>
                    <a:pt x="19" y="0"/>
                  </a:cubicBezTo>
                  <a:lnTo>
                    <a:pt x="238" y="0"/>
                  </a:lnTo>
                  <a:cubicBezTo>
                    <a:pt x="248" y="0"/>
                    <a:pt x="257" y="11"/>
                    <a:pt x="257" y="2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grpSp>
      <p:grpSp>
        <p:nvGrpSpPr>
          <p:cNvPr id="110" name="组合 374"/>
          <p:cNvGrpSpPr>
            <a:grpSpLocks/>
          </p:cNvGrpSpPr>
          <p:nvPr/>
        </p:nvGrpSpPr>
        <p:grpSpPr bwMode="gray">
          <a:xfrm>
            <a:off x="2703596" y="1623112"/>
            <a:ext cx="878260" cy="654521"/>
            <a:chOff x="760413" y="2892426"/>
            <a:chExt cx="835025" cy="622300"/>
          </a:xfrm>
        </p:grpSpPr>
        <p:sp>
          <p:nvSpPr>
            <p:cNvPr id="111" name="Freeform 21"/>
            <p:cNvSpPr>
              <a:spLocks noEditPoints="1"/>
            </p:cNvSpPr>
            <p:nvPr/>
          </p:nvSpPr>
          <p:spPr bwMode="gray">
            <a:xfrm>
              <a:off x="1365250" y="2924176"/>
              <a:ext cx="230188" cy="558800"/>
            </a:xfrm>
            <a:custGeom>
              <a:avLst/>
              <a:gdLst>
                <a:gd name="T0" fmla="*/ 2147483646 w 489"/>
                <a:gd name="T1" fmla="*/ 2147483646 h 1185"/>
                <a:gd name="T2" fmla="*/ 2147483646 w 489"/>
                <a:gd name="T3" fmla="*/ 2147483646 h 1185"/>
                <a:gd name="T4" fmla="*/ 2147483646 w 489"/>
                <a:gd name="T5" fmla="*/ 2147483646 h 1185"/>
                <a:gd name="T6" fmla="*/ 2147483646 w 489"/>
                <a:gd name="T7" fmla="*/ 2147483646 h 1185"/>
                <a:gd name="T8" fmla="*/ 2147483646 w 489"/>
                <a:gd name="T9" fmla="*/ 2147483646 h 1185"/>
                <a:gd name="T10" fmla="*/ 2147483646 w 489"/>
                <a:gd name="T11" fmla="*/ 2147483646 h 1185"/>
                <a:gd name="T12" fmla="*/ 2147483646 w 489"/>
                <a:gd name="T13" fmla="*/ 2147483646 h 1185"/>
                <a:gd name="T14" fmla="*/ 2147483646 w 489"/>
                <a:gd name="T15" fmla="*/ 2147483646 h 1185"/>
                <a:gd name="T16" fmla="*/ 2147483646 w 489"/>
                <a:gd name="T17" fmla="*/ 2147483646 h 1185"/>
                <a:gd name="T18" fmla="*/ 0 w 489"/>
                <a:gd name="T19" fmla="*/ 2147483646 h 1185"/>
                <a:gd name="T20" fmla="*/ 0 w 489"/>
                <a:gd name="T21" fmla="*/ 2147483646 h 1185"/>
                <a:gd name="T22" fmla="*/ 2147483646 w 489"/>
                <a:gd name="T23" fmla="*/ 0 h 1185"/>
                <a:gd name="T24" fmla="*/ 2147483646 w 489"/>
                <a:gd name="T25" fmla="*/ 0 h 1185"/>
                <a:gd name="T26" fmla="*/ 2147483646 w 489"/>
                <a:gd name="T27" fmla="*/ 2147483646 h 1185"/>
                <a:gd name="T28" fmla="*/ 2147483646 w 489"/>
                <a:gd name="T29" fmla="*/ 2147483646 h 1185"/>
                <a:gd name="T30" fmla="*/ 2147483646 w 489"/>
                <a:gd name="T31" fmla="*/ 2147483646 h 118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89"/>
                <a:gd name="T49" fmla="*/ 0 h 1185"/>
                <a:gd name="T50" fmla="*/ 489 w 489"/>
                <a:gd name="T51" fmla="*/ 1185 h 118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89" h="1185">
                  <a:moveTo>
                    <a:pt x="67" y="1118"/>
                  </a:moveTo>
                  <a:lnTo>
                    <a:pt x="67" y="1118"/>
                  </a:lnTo>
                  <a:lnTo>
                    <a:pt x="422" y="1118"/>
                  </a:lnTo>
                  <a:lnTo>
                    <a:pt x="422" y="67"/>
                  </a:lnTo>
                  <a:lnTo>
                    <a:pt x="67" y="67"/>
                  </a:lnTo>
                  <a:lnTo>
                    <a:pt x="67" y="1118"/>
                  </a:lnTo>
                  <a:close/>
                  <a:moveTo>
                    <a:pt x="455" y="1185"/>
                  </a:moveTo>
                  <a:lnTo>
                    <a:pt x="455" y="1185"/>
                  </a:lnTo>
                  <a:lnTo>
                    <a:pt x="33" y="1185"/>
                  </a:lnTo>
                  <a:cubicBezTo>
                    <a:pt x="15" y="1185"/>
                    <a:pt x="0" y="1170"/>
                    <a:pt x="0" y="1152"/>
                  </a:cubicBezTo>
                  <a:lnTo>
                    <a:pt x="0" y="34"/>
                  </a:lnTo>
                  <a:cubicBezTo>
                    <a:pt x="0" y="15"/>
                    <a:pt x="15" y="0"/>
                    <a:pt x="33" y="0"/>
                  </a:cubicBezTo>
                  <a:lnTo>
                    <a:pt x="455" y="0"/>
                  </a:lnTo>
                  <a:cubicBezTo>
                    <a:pt x="474" y="0"/>
                    <a:pt x="489" y="15"/>
                    <a:pt x="489" y="34"/>
                  </a:cubicBezTo>
                  <a:lnTo>
                    <a:pt x="489" y="1152"/>
                  </a:lnTo>
                  <a:cubicBezTo>
                    <a:pt x="489" y="1170"/>
                    <a:pt x="474" y="1185"/>
                    <a:pt x="455" y="118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12" name="Freeform 22"/>
            <p:cNvSpPr>
              <a:spLocks noEditPoints="1"/>
            </p:cNvSpPr>
            <p:nvPr/>
          </p:nvSpPr>
          <p:spPr bwMode="gray">
            <a:xfrm>
              <a:off x="1414463" y="2984501"/>
              <a:ext cx="131763" cy="71438"/>
            </a:xfrm>
            <a:custGeom>
              <a:avLst/>
              <a:gdLst>
                <a:gd name="T0" fmla="*/ 2147483646 w 283"/>
                <a:gd name="T1" fmla="*/ 2147483646 h 149"/>
                <a:gd name="T2" fmla="*/ 2147483646 w 283"/>
                <a:gd name="T3" fmla="*/ 2147483646 h 149"/>
                <a:gd name="T4" fmla="*/ 2147483646 w 283"/>
                <a:gd name="T5" fmla="*/ 2147483646 h 149"/>
                <a:gd name="T6" fmla="*/ 2147483646 w 283"/>
                <a:gd name="T7" fmla="*/ 2147483646 h 149"/>
                <a:gd name="T8" fmla="*/ 2147483646 w 283"/>
                <a:gd name="T9" fmla="*/ 2147483646 h 149"/>
                <a:gd name="T10" fmla="*/ 2147483646 w 283"/>
                <a:gd name="T11" fmla="*/ 2147483646 h 149"/>
                <a:gd name="T12" fmla="*/ 2147483646 w 283"/>
                <a:gd name="T13" fmla="*/ 2147483646 h 149"/>
                <a:gd name="T14" fmla="*/ 2147483646 w 283"/>
                <a:gd name="T15" fmla="*/ 2147483646 h 149"/>
                <a:gd name="T16" fmla="*/ 2147483646 w 283"/>
                <a:gd name="T17" fmla="*/ 2147483646 h 149"/>
                <a:gd name="T18" fmla="*/ 2147483646 w 283"/>
                <a:gd name="T19" fmla="*/ 2147483646 h 149"/>
                <a:gd name="T20" fmla="*/ 2147483646 w 283"/>
                <a:gd name="T21" fmla="*/ 2147483646 h 149"/>
                <a:gd name="T22" fmla="*/ 2147483646 w 283"/>
                <a:gd name="T23" fmla="*/ 2147483646 h 149"/>
                <a:gd name="T24" fmla="*/ 2147483646 w 283"/>
                <a:gd name="T25" fmla="*/ 2147483646 h 149"/>
                <a:gd name="T26" fmla="*/ 0 w 283"/>
                <a:gd name="T27" fmla="*/ 2147483646 h 149"/>
                <a:gd name="T28" fmla="*/ 0 w 283"/>
                <a:gd name="T29" fmla="*/ 2147483646 h 149"/>
                <a:gd name="T30" fmla="*/ 2147483646 w 283"/>
                <a:gd name="T31" fmla="*/ 0 h 149"/>
                <a:gd name="T32" fmla="*/ 2147483646 w 283"/>
                <a:gd name="T33" fmla="*/ 0 h 149"/>
                <a:gd name="T34" fmla="*/ 2147483646 w 283"/>
                <a:gd name="T35" fmla="*/ 2147483646 h 149"/>
                <a:gd name="T36" fmla="*/ 2147483646 w 283"/>
                <a:gd name="T37" fmla="*/ 2147483646 h 149"/>
                <a:gd name="T38" fmla="*/ 2147483646 w 283"/>
                <a:gd name="T39" fmla="*/ 2147483646 h 14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83"/>
                <a:gd name="T61" fmla="*/ 0 h 149"/>
                <a:gd name="T62" fmla="*/ 283 w 283"/>
                <a:gd name="T63" fmla="*/ 149 h 14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83" h="149">
                  <a:moveTo>
                    <a:pt x="253" y="27"/>
                  </a:moveTo>
                  <a:lnTo>
                    <a:pt x="253" y="27"/>
                  </a:lnTo>
                  <a:lnTo>
                    <a:pt x="29" y="27"/>
                  </a:lnTo>
                  <a:cubicBezTo>
                    <a:pt x="29" y="27"/>
                    <a:pt x="26" y="30"/>
                    <a:pt x="26" y="35"/>
                  </a:cubicBezTo>
                  <a:lnTo>
                    <a:pt x="26" y="114"/>
                  </a:lnTo>
                  <a:cubicBezTo>
                    <a:pt x="26" y="119"/>
                    <a:pt x="29" y="122"/>
                    <a:pt x="30" y="123"/>
                  </a:cubicBezTo>
                  <a:lnTo>
                    <a:pt x="253" y="123"/>
                  </a:lnTo>
                  <a:cubicBezTo>
                    <a:pt x="254" y="122"/>
                    <a:pt x="256" y="119"/>
                    <a:pt x="256" y="114"/>
                  </a:cubicBezTo>
                  <a:lnTo>
                    <a:pt x="256" y="35"/>
                  </a:lnTo>
                  <a:cubicBezTo>
                    <a:pt x="256" y="30"/>
                    <a:pt x="254" y="27"/>
                    <a:pt x="253" y="27"/>
                  </a:cubicBezTo>
                  <a:close/>
                  <a:moveTo>
                    <a:pt x="253" y="149"/>
                  </a:moveTo>
                  <a:lnTo>
                    <a:pt x="253" y="149"/>
                  </a:lnTo>
                  <a:lnTo>
                    <a:pt x="29" y="149"/>
                  </a:lnTo>
                  <a:cubicBezTo>
                    <a:pt x="13" y="149"/>
                    <a:pt x="0" y="134"/>
                    <a:pt x="0" y="114"/>
                  </a:cubicBezTo>
                  <a:lnTo>
                    <a:pt x="0" y="35"/>
                  </a:lnTo>
                  <a:cubicBezTo>
                    <a:pt x="0" y="16"/>
                    <a:pt x="13" y="0"/>
                    <a:pt x="29" y="0"/>
                  </a:cubicBezTo>
                  <a:lnTo>
                    <a:pt x="253" y="0"/>
                  </a:lnTo>
                  <a:cubicBezTo>
                    <a:pt x="270" y="0"/>
                    <a:pt x="283" y="16"/>
                    <a:pt x="283" y="35"/>
                  </a:cubicBezTo>
                  <a:lnTo>
                    <a:pt x="283" y="114"/>
                  </a:lnTo>
                  <a:cubicBezTo>
                    <a:pt x="283" y="134"/>
                    <a:pt x="270" y="149"/>
                    <a:pt x="253" y="14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13" name="Freeform 23"/>
            <p:cNvSpPr>
              <a:spLocks noEditPoints="1"/>
            </p:cNvSpPr>
            <p:nvPr/>
          </p:nvSpPr>
          <p:spPr bwMode="gray">
            <a:xfrm>
              <a:off x="1414463" y="3106738"/>
              <a:ext cx="131763" cy="69850"/>
            </a:xfrm>
            <a:custGeom>
              <a:avLst/>
              <a:gdLst>
                <a:gd name="T0" fmla="*/ 2147483646 w 283"/>
                <a:gd name="T1" fmla="*/ 2147483646 h 149"/>
                <a:gd name="T2" fmla="*/ 2147483646 w 283"/>
                <a:gd name="T3" fmla="*/ 2147483646 h 149"/>
                <a:gd name="T4" fmla="*/ 2147483646 w 283"/>
                <a:gd name="T5" fmla="*/ 2147483646 h 149"/>
                <a:gd name="T6" fmla="*/ 2147483646 w 283"/>
                <a:gd name="T7" fmla="*/ 2147483646 h 149"/>
                <a:gd name="T8" fmla="*/ 2147483646 w 283"/>
                <a:gd name="T9" fmla="*/ 2147483646 h 149"/>
                <a:gd name="T10" fmla="*/ 2147483646 w 283"/>
                <a:gd name="T11" fmla="*/ 2147483646 h 149"/>
                <a:gd name="T12" fmla="*/ 2147483646 w 283"/>
                <a:gd name="T13" fmla="*/ 2147483646 h 149"/>
                <a:gd name="T14" fmla="*/ 2147483646 w 283"/>
                <a:gd name="T15" fmla="*/ 2147483646 h 149"/>
                <a:gd name="T16" fmla="*/ 2147483646 w 283"/>
                <a:gd name="T17" fmla="*/ 2147483646 h 149"/>
                <a:gd name="T18" fmla="*/ 2147483646 w 283"/>
                <a:gd name="T19" fmla="*/ 2147483646 h 149"/>
                <a:gd name="T20" fmla="*/ 2147483646 w 283"/>
                <a:gd name="T21" fmla="*/ 2147483646 h 149"/>
                <a:gd name="T22" fmla="*/ 2147483646 w 283"/>
                <a:gd name="T23" fmla="*/ 2147483646 h 149"/>
                <a:gd name="T24" fmla="*/ 2147483646 w 283"/>
                <a:gd name="T25" fmla="*/ 2147483646 h 149"/>
                <a:gd name="T26" fmla="*/ 0 w 283"/>
                <a:gd name="T27" fmla="*/ 2147483646 h 149"/>
                <a:gd name="T28" fmla="*/ 0 w 283"/>
                <a:gd name="T29" fmla="*/ 2147483646 h 149"/>
                <a:gd name="T30" fmla="*/ 2147483646 w 283"/>
                <a:gd name="T31" fmla="*/ 0 h 149"/>
                <a:gd name="T32" fmla="*/ 2147483646 w 283"/>
                <a:gd name="T33" fmla="*/ 0 h 149"/>
                <a:gd name="T34" fmla="*/ 2147483646 w 283"/>
                <a:gd name="T35" fmla="*/ 2147483646 h 149"/>
                <a:gd name="T36" fmla="*/ 2147483646 w 283"/>
                <a:gd name="T37" fmla="*/ 2147483646 h 149"/>
                <a:gd name="T38" fmla="*/ 2147483646 w 283"/>
                <a:gd name="T39" fmla="*/ 2147483646 h 14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83"/>
                <a:gd name="T61" fmla="*/ 0 h 149"/>
                <a:gd name="T62" fmla="*/ 283 w 283"/>
                <a:gd name="T63" fmla="*/ 149 h 14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83" h="149">
                  <a:moveTo>
                    <a:pt x="253" y="27"/>
                  </a:moveTo>
                  <a:lnTo>
                    <a:pt x="253" y="27"/>
                  </a:lnTo>
                  <a:lnTo>
                    <a:pt x="29" y="27"/>
                  </a:lnTo>
                  <a:cubicBezTo>
                    <a:pt x="29" y="27"/>
                    <a:pt x="26" y="30"/>
                    <a:pt x="26" y="35"/>
                  </a:cubicBezTo>
                  <a:lnTo>
                    <a:pt x="26" y="114"/>
                  </a:lnTo>
                  <a:cubicBezTo>
                    <a:pt x="26" y="119"/>
                    <a:pt x="29" y="122"/>
                    <a:pt x="30" y="123"/>
                  </a:cubicBezTo>
                  <a:lnTo>
                    <a:pt x="253" y="123"/>
                  </a:lnTo>
                  <a:cubicBezTo>
                    <a:pt x="254" y="122"/>
                    <a:pt x="256" y="119"/>
                    <a:pt x="256" y="114"/>
                  </a:cubicBezTo>
                  <a:lnTo>
                    <a:pt x="256" y="35"/>
                  </a:lnTo>
                  <a:cubicBezTo>
                    <a:pt x="256" y="30"/>
                    <a:pt x="254" y="27"/>
                    <a:pt x="253" y="27"/>
                  </a:cubicBezTo>
                  <a:close/>
                  <a:moveTo>
                    <a:pt x="253" y="149"/>
                  </a:moveTo>
                  <a:lnTo>
                    <a:pt x="253" y="149"/>
                  </a:lnTo>
                  <a:lnTo>
                    <a:pt x="29" y="149"/>
                  </a:lnTo>
                  <a:cubicBezTo>
                    <a:pt x="13" y="149"/>
                    <a:pt x="0" y="134"/>
                    <a:pt x="0" y="114"/>
                  </a:cubicBezTo>
                  <a:lnTo>
                    <a:pt x="0" y="35"/>
                  </a:lnTo>
                  <a:cubicBezTo>
                    <a:pt x="0" y="16"/>
                    <a:pt x="13" y="0"/>
                    <a:pt x="29" y="0"/>
                  </a:cubicBezTo>
                  <a:lnTo>
                    <a:pt x="253" y="0"/>
                  </a:lnTo>
                  <a:cubicBezTo>
                    <a:pt x="270" y="0"/>
                    <a:pt x="283" y="16"/>
                    <a:pt x="283" y="35"/>
                  </a:cubicBezTo>
                  <a:lnTo>
                    <a:pt x="283" y="114"/>
                  </a:lnTo>
                  <a:cubicBezTo>
                    <a:pt x="283" y="134"/>
                    <a:pt x="270" y="149"/>
                    <a:pt x="253" y="14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14" name="Freeform 24"/>
            <p:cNvSpPr>
              <a:spLocks noEditPoints="1"/>
            </p:cNvSpPr>
            <p:nvPr/>
          </p:nvSpPr>
          <p:spPr bwMode="gray">
            <a:xfrm>
              <a:off x="1414463" y="3221038"/>
              <a:ext cx="131763" cy="69850"/>
            </a:xfrm>
            <a:custGeom>
              <a:avLst/>
              <a:gdLst>
                <a:gd name="T0" fmla="*/ 2147483646 w 283"/>
                <a:gd name="T1" fmla="*/ 2147483646 h 149"/>
                <a:gd name="T2" fmla="*/ 2147483646 w 283"/>
                <a:gd name="T3" fmla="*/ 2147483646 h 149"/>
                <a:gd name="T4" fmla="*/ 2147483646 w 283"/>
                <a:gd name="T5" fmla="*/ 2147483646 h 149"/>
                <a:gd name="T6" fmla="*/ 2147483646 w 283"/>
                <a:gd name="T7" fmla="*/ 2147483646 h 149"/>
                <a:gd name="T8" fmla="*/ 2147483646 w 283"/>
                <a:gd name="T9" fmla="*/ 2147483646 h 149"/>
                <a:gd name="T10" fmla="*/ 2147483646 w 283"/>
                <a:gd name="T11" fmla="*/ 2147483646 h 149"/>
                <a:gd name="T12" fmla="*/ 2147483646 w 283"/>
                <a:gd name="T13" fmla="*/ 2147483646 h 149"/>
                <a:gd name="T14" fmla="*/ 2147483646 w 283"/>
                <a:gd name="T15" fmla="*/ 2147483646 h 149"/>
                <a:gd name="T16" fmla="*/ 2147483646 w 283"/>
                <a:gd name="T17" fmla="*/ 2147483646 h 149"/>
                <a:gd name="T18" fmla="*/ 2147483646 w 283"/>
                <a:gd name="T19" fmla="*/ 2147483646 h 149"/>
                <a:gd name="T20" fmla="*/ 2147483646 w 283"/>
                <a:gd name="T21" fmla="*/ 2147483646 h 149"/>
                <a:gd name="T22" fmla="*/ 2147483646 w 283"/>
                <a:gd name="T23" fmla="*/ 2147483646 h 149"/>
                <a:gd name="T24" fmla="*/ 2147483646 w 283"/>
                <a:gd name="T25" fmla="*/ 2147483646 h 149"/>
                <a:gd name="T26" fmla="*/ 0 w 283"/>
                <a:gd name="T27" fmla="*/ 2147483646 h 149"/>
                <a:gd name="T28" fmla="*/ 0 w 283"/>
                <a:gd name="T29" fmla="*/ 2147483646 h 149"/>
                <a:gd name="T30" fmla="*/ 2147483646 w 283"/>
                <a:gd name="T31" fmla="*/ 0 h 149"/>
                <a:gd name="T32" fmla="*/ 2147483646 w 283"/>
                <a:gd name="T33" fmla="*/ 0 h 149"/>
                <a:gd name="T34" fmla="*/ 2147483646 w 283"/>
                <a:gd name="T35" fmla="*/ 2147483646 h 149"/>
                <a:gd name="T36" fmla="*/ 2147483646 w 283"/>
                <a:gd name="T37" fmla="*/ 2147483646 h 149"/>
                <a:gd name="T38" fmla="*/ 2147483646 w 283"/>
                <a:gd name="T39" fmla="*/ 2147483646 h 14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83"/>
                <a:gd name="T61" fmla="*/ 0 h 149"/>
                <a:gd name="T62" fmla="*/ 283 w 283"/>
                <a:gd name="T63" fmla="*/ 149 h 14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83" h="149">
                  <a:moveTo>
                    <a:pt x="253" y="27"/>
                  </a:moveTo>
                  <a:lnTo>
                    <a:pt x="253" y="27"/>
                  </a:lnTo>
                  <a:lnTo>
                    <a:pt x="29" y="27"/>
                  </a:lnTo>
                  <a:cubicBezTo>
                    <a:pt x="29" y="27"/>
                    <a:pt x="26" y="30"/>
                    <a:pt x="26" y="35"/>
                  </a:cubicBezTo>
                  <a:lnTo>
                    <a:pt x="26" y="114"/>
                  </a:lnTo>
                  <a:cubicBezTo>
                    <a:pt x="26" y="119"/>
                    <a:pt x="29" y="122"/>
                    <a:pt x="30" y="123"/>
                  </a:cubicBezTo>
                  <a:lnTo>
                    <a:pt x="253" y="123"/>
                  </a:lnTo>
                  <a:cubicBezTo>
                    <a:pt x="254" y="122"/>
                    <a:pt x="256" y="119"/>
                    <a:pt x="256" y="114"/>
                  </a:cubicBezTo>
                  <a:lnTo>
                    <a:pt x="256" y="35"/>
                  </a:lnTo>
                  <a:cubicBezTo>
                    <a:pt x="256" y="30"/>
                    <a:pt x="254" y="27"/>
                    <a:pt x="253" y="27"/>
                  </a:cubicBezTo>
                  <a:close/>
                  <a:moveTo>
                    <a:pt x="253" y="149"/>
                  </a:moveTo>
                  <a:lnTo>
                    <a:pt x="253" y="149"/>
                  </a:lnTo>
                  <a:lnTo>
                    <a:pt x="29" y="149"/>
                  </a:lnTo>
                  <a:cubicBezTo>
                    <a:pt x="13" y="149"/>
                    <a:pt x="0" y="134"/>
                    <a:pt x="0" y="114"/>
                  </a:cubicBezTo>
                  <a:lnTo>
                    <a:pt x="0" y="35"/>
                  </a:lnTo>
                  <a:cubicBezTo>
                    <a:pt x="0" y="16"/>
                    <a:pt x="13" y="0"/>
                    <a:pt x="29" y="0"/>
                  </a:cubicBezTo>
                  <a:lnTo>
                    <a:pt x="253" y="0"/>
                  </a:lnTo>
                  <a:cubicBezTo>
                    <a:pt x="270" y="0"/>
                    <a:pt x="283" y="16"/>
                    <a:pt x="283" y="35"/>
                  </a:cubicBezTo>
                  <a:lnTo>
                    <a:pt x="283" y="114"/>
                  </a:lnTo>
                  <a:cubicBezTo>
                    <a:pt x="283" y="134"/>
                    <a:pt x="270" y="149"/>
                    <a:pt x="253" y="14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15" name="Freeform 25"/>
            <p:cNvSpPr>
              <a:spLocks/>
            </p:cNvSpPr>
            <p:nvPr/>
          </p:nvSpPr>
          <p:spPr bwMode="gray">
            <a:xfrm>
              <a:off x="1389063" y="3081338"/>
              <a:ext cx="200025" cy="6350"/>
            </a:xfrm>
            <a:custGeom>
              <a:avLst/>
              <a:gdLst>
                <a:gd name="T0" fmla="*/ 2147483646 w 422"/>
                <a:gd name="T1" fmla="*/ 2147483646 h 14"/>
                <a:gd name="T2" fmla="*/ 2147483646 w 422"/>
                <a:gd name="T3" fmla="*/ 2147483646 h 14"/>
                <a:gd name="T4" fmla="*/ 0 w 422"/>
                <a:gd name="T5" fmla="*/ 2147483646 h 14"/>
                <a:gd name="T6" fmla="*/ 0 w 422"/>
                <a:gd name="T7" fmla="*/ 0 h 14"/>
                <a:gd name="T8" fmla="*/ 2147483646 w 422"/>
                <a:gd name="T9" fmla="*/ 0 h 14"/>
                <a:gd name="T10" fmla="*/ 2147483646 w 422"/>
                <a:gd name="T11" fmla="*/ 2147483646 h 14"/>
                <a:gd name="T12" fmla="*/ 0 60000 65536"/>
                <a:gd name="T13" fmla="*/ 0 60000 65536"/>
                <a:gd name="T14" fmla="*/ 0 60000 65536"/>
                <a:gd name="T15" fmla="*/ 0 60000 65536"/>
                <a:gd name="T16" fmla="*/ 0 60000 65536"/>
                <a:gd name="T17" fmla="*/ 0 60000 65536"/>
                <a:gd name="T18" fmla="*/ 0 w 422"/>
                <a:gd name="T19" fmla="*/ 0 h 14"/>
                <a:gd name="T20" fmla="*/ 422 w 422"/>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422" h="14">
                  <a:moveTo>
                    <a:pt x="422" y="14"/>
                  </a:moveTo>
                  <a:lnTo>
                    <a:pt x="422" y="14"/>
                  </a:lnTo>
                  <a:lnTo>
                    <a:pt x="0" y="14"/>
                  </a:lnTo>
                  <a:lnTo>
                    <a:pt x="0" y="0"/>
                  </a:lnTo>
                  <a:lnTo>
                    <a:pt x="422" y="0"/>
                  </a:lnTo>
                  <a:lnTo>
                    <a:pt x="422" y="1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16" name="Freeform 26"/>
            <p:cNvSpPr>
              <a:spLocks/>
            </p:cNvSpPr>
            <p:nvPr/>
          </p:nvSpPr>
          <p:spPr bwMode="gray">
            <a:xfrm>
              <a:off x="1389063" y="3195638"/>
              <a:ext cx="200025" cy="6350"/>
            </a:xfrm>
            <a:custGeom>
              <a:avLst/>
              <a:gdLst>
                <a:gd name="T0" fmla="*/ 2147483646 w 422"/>
                <a:gd name="T1" fmla="*/ 2147483646 h 13"/>
                <a:gd name="T2" fmla="*/ 2147483646 w 422"/>
                <a:gd name="T3" fmla="*/ 2147483646 h 13"/>
                <a:gd name="T4" fmla="*/ 0 w 422"/>
                <a:gd name="T5" fmla="*/ 2147483646 h 13"/>
                <a:gd name="T6" fmla="*/ 0 w 422"/>
                <a:gd name="T7" fmla="*/ 0 h 13"/>
                <a:gd name="T8" fmla="*/ 2147483646 w 422"/>
                <a:gd name="T9" fmla="*/ 0 h 13"/>
                <a:gd name="T10" fmla="*/ 2147483646 w 422"/>
                <a:gd name="T11" fmla="*/ 2147483646 h 13"/>
                <a:gd name="T12" fmla="*/ 0 60000 65536"/>
                <a:gd name="T13" fmla="*/ 0 60000 65536"/>
                <a:gd name="T14" fmla="*/ 0 60000 65536"/>
                <a:gd name="T15" fmla="*/ 0 60000 65536"/>
                <a:gd name="T16" fmla="*/ 0 60000 65536"/>
                <a:gd name="T17" fmla="*/ 0 60000 65536"/>
                <a:gd name="T18" fmla="*/ 0 w 422"/>
                <a:gd name="T19" fmla="*/ 0 h 13"/>
                <a:gd name="T20" fmla="*/ 422 w 422"/>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422" h="13">
                  <a:moveTo>
                    <a:pt x="422" y="13"/>
                  </a:moveTo>
                  <a:lnTo>
                    <a:pt x="422" y="13"/>
                  </a:lnTo>
                  <a:lnTo>
                    <a:pt x="0" y="13"/>
                  </a:lnTo>
                  <a:lnTo>
                    <a:pt x="0" y="0"/>
                  </a:lnTo>
                  <a:lnTo>
                    <a:pt x="422" y="0"/>
                  </a:lnTo>
                  <a:lnTo>
                    <a:pt x="422" y="1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17" name="Freeform 27"/>
            <p:cNvSpPr>
              <a:spLocks/>
            </p:cNvSpPr>
            <p:nvPr/>
          </p:nvSpPr>
          <p:spPr bwMode="gray">
            <a:xfrm>
              <a:off x="1389063" y="3314701"/>
              <a:ext cx="200025" cy="6350"/>
            </a:xfrm>
            <a:custGeom>
              <a:avLst/>
              <a:gdLst>
                <a:gd name="T0" fmla="*/ 2147483646 w 422"/>
                <a:gd name="T1" fmla="*/ 2147483646 h 14"/>
                <a:gd name="T2" fmla="*/ 2147483646 w 422"/>
                <a:gd name="T3" fmla="*/ 2147483646 h 14"/>
                <a:gd name="T4" fmla="*/ 0 w 422"/>
                <a:gd name="T5" fmla="*/ 2147483646 h 14"/>
                <a:gd name="T6" fmla="*/ 0 w 422"/>
                <a:gd name="T7" fmla="*/ 0 h 14"/>
                <a:gd name="T8" fmla="*/ 2147483646 w 422"/>
                <a:gd name="T9" fmla="*/ 0 h 14"/>
                <a:gd name="T10" fmla="*/ 2147483646 w 422"/>
                <a:gd name="T11" fmla="*/ 2147483646 h 14"/>
                <a:gd name="T12" fmla="*/ 0 60000 65536"/>
                <a:gd name="T13" fmla="*/ 0 60000 65536"/>
                <a:gd name="T14" fmla="*/ 0 60000 65536"/>
                <a:gd name="T15" fmla="*/ 0 60000 65536"/>
                <a:gd name="T16" fmla="*/ 0 60000 65536"/>
                <a:gd name="T17" fmla="*/ 0 60000 65536"/>
                <a:gd name="T18" fmla="*/ 0 w 422"/>
                <a:gd name="T19" fmla="*/ 0 h 14"/>
                <a:gd name="T20" fmla="*/ 422 w 422"/>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422" h="14">
                  <a:moveTo>
                    <a:pt x="422" y="14"/>
                  </a:moveTo>
                  <a:lnTo>
                    <a:pt x="422" y="14"/>
                  </a:lnTo>
                  <a:lnTo>
                    <a:pt x="0" y="14"/>
                  </a:lnTo>
                  <a:lnTo>
                    <a:pt x="0" y="0"/>
                  </a:lnTo>
                  <a:lnTo>
                    <a:pt x="422" y="0"/>
                  </a:lnTo>
                  <a:lnTo>
                    <a:pt x="422" y="1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18" name="Freeform 28"/>
            <p:cNvSpPr>
              <a:spLocks/>
            </p:cNvSpPr>
            <p:nvPr/>
          </p:nvSpPr>
          <p:spPr bwMode="gray">
            <a:xfrm>
              <a:off x="760413" y="3279776"/>
              <a:ext cx="65088" cy="65088"/>
            </a:xfrm>
            <a:custGeom>
              <a:avLst/>
              <a:gdLst>
                <a:gd name="T0" fmla="*/ 0 w 139"/>
                <a:gd name="T1" fmla="*/ 2147483646 h 139"/>
                <a:gd name="T2" fmla="*/ 0 w 139"/>
                <a:gd name="T3" fmla="*/ 2147483646 h 139"/>
                <a:gd name="T4" fmla="*/ 2147483646 w 139"/>
                <a:gd name="T5" fmla="*/ 0 h 139"/>
                <a:gd name="T6" fmla="*/ 2147483646 w 139"/>
                <a:gd name="T7" fmla="*/ 2147483646 h 139"/>
                <a:gd name="T8" fmla="*/ 2147483646 w 139"/>
                <a:gd name="T9" fmla="*/ 2147483646 h 139"/>
                <a:gd name="T10" fmla="*/ 0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0" y="70"/>
                  </a:moveTo>
                  <a:lnTo>
                    <a:pt x="0" y="70"/>
                  </a:lnTo>
                  <a:cubicBezTo>
                    <a:pt x="0" y="31"/>
                    <a:pt x="31" y="0"/>
                    <a:pt x="69" y="0"/>
                  </a:cubicBezTo>
                  <a:cubicBezTo>
                    <a:pt x="108" y="0"/>
                    <a:pt x="139" y="31"/>
                    <a:pt x="139" y="70"/>
                  </a:cubicBezTo>
                  <a:cubicBezTo>
                    <a:pt x="139" y="108"/>
                    <a:pt x="108" y="139"/>
                    <a:pt x="69" y="139"/>
                  </a:cubicBezTo>
                  <a:cubicBezTo>
                    <a:pt x="31" y="139"/>
                    <a:pt x="0" y="108"/>
                    <a:pt x="0" y="7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19" name="Freeform 29"/>
            <p:cNvSpPr>
              <a:spLocks/>
            </p:cNvSpPr>
            <p:nvPr/>
          </p:nvSpPr>
          <p:spPr bwMode="gray">
            <a:xfrm>
              <a:off x="760413" y="3373438"/>
              <a:ext cx="65088" cy="65088"/>
            </a:xfrm>
            <a:custGeom>
              <a:avLst/>
              <a:gdLst>
                <a:gd name="T0" fmla="*/ 0 w 139"/>
                <a:gd name="T1" fmla="*/ 2147483646 h 139"/>
                <a:gd name="T2" fmla="*/ 0 w 139"/>
                <a:gd name="T3" fmla="*/ 2147483646 h 139"/>
                <a:gd name="T4" fmla="*/ 2147483646 w 139"/>
                <a:gd name="T5" fmla="*/ 0 h 139"/>
                <a:gd name="T6" fmla="*/ 2147483646 w 139"/>
                <a:gd name="T7" fmla="*/ 2147483646 h 139"/>
                <a:gd name="T8" fmla="*/ 2147483646 w 139"/>
                <a:gd name="T9" fmla="*/ 2147483646 h 139"/>
                <a:gd name="T10" fmla="*/ 0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0" y="69"/>
                  </a:moveTo>
                  <a:lnTo>
                    <a:pt x="0" y="69"/>
                  </a:lnTo>
                  <a:cubicBezTo>
                    <a:pt x="0" y="30"/>
                    <a:pt x="31" y="0"/>
                    <a:pt x="69" y="0"/>
                  </a:cubicBezTo>
                  <a:cubicBezTo>
                    <a:pt x="107" y="0"/>
                    <a:pt x="139" y="30"/>
                    <a:pt x="139" y="69"/>
                  </a:cubicBezTo>
                  <a:cubicBezTo>
                    <a:pt x="139" y="107"/>
                    <a:pt x="107" y="139"/>
                    <a:pt x="69" y="139"/>
                  </a:cubicBezTo>
                  <a:cubicBezTo>
                    <a:pt x="31" y="139"/>
                    <a:pt x="0" y="107"/>
                    <a:pt x="0" y="6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20" name="Freeform 30"/>
            <p:cNvSpPr>
              <a:spLocks/>
            </p:cNvSpPr>
            <p:nvPr/>
          </p:nvSpPr>
          <p:spPr bwMode="gray">
            <a:xfrm>
              <a:off x="903288" y="2892426"/>
              <a:ext cx="415925" cy="622300"/>
            </a:xfrm>
            <a:custGeom>
              <a:avLst/>
              <a:gdLst>
                <a:gd name="T0" fmla="*/ 2147483646 w 885"/>
                <a:gd name="T1" fmla="*/ 2147483646 h 1322"/>
                <a:gd name="T2" fmla="*/ 2147483646 w 885"/>
                <a:gd name="T3" fmla="*/ 2147483646 h 1322"/>
                <a:gd name="T4" fmla="*/ 2147483646 w 885"/>
                <a:gd name="T5" fmla="*/ 2147483646 h 1322"/>
                <a:gd name="T6" fmla="*/ 0 w 885"/>
                <a:gd name="T7" fmla="*/ 2147483646 h 1322"/>
                <a:gd name="T8" fmla="*/ 0 w 885"/>
                <a:gd name="T9" fmla="*/ 2147483646 h 1322"/>
                <a:gd name="T10" fmla="*/ 2147483646 w 885"/>
                <a:gd name="T11" fmla="*/ 0 h 1322"/>
                <a:gd name="T12" fmla="*/ 2147483646 w 885"/>
                <a:gd name="T13" fmla="*/ 0 h 1322"/>
                <a:gd name="T14" fmla="*/ 2147483646 w 885"/>
                <a:gd name="T15" fmla="*/ 2147483646 h 1322"/>
                <a:gd name="T16" fmla="*/ 2147483646 w 885"/>
                <a:gd name="T17" fmla="*/ 2147483646 h 1322"/>
                <a:gd name="T18" fmla="*/ 2147483646 w 885"/>
                <a:gd name="T19" fmla="*/ 2147483646 h 1322"/>
                <a:gd name="T20" fmla="*/ 2147483646 w 885"/>
                <a:gd name="T21" fmla="*/ 2147483646 h 1322"/>
                <a:gd name="T22" fmla="*/ 2147483646 w 885"/>
                <a:gd name="T23" fmla="*/ 2147483646 h 1322"/>
                <a:gd name="T24" fmla="*/ 2147483646 w 885"/>
                <a:gd name="T25" fmla="*/ 2147483646 h 1322"/>
                <a:gd name="T26" fmla="*/ 2147483646 w 885"/>
                <a:gd name="T27" fmla="*/ 2147483646 h 1322"/>
                <a:gd name="T28" fmla="*/ 2147483646 w 885"/>
                <a:gd name="T29" fmla="*/ 2147483646 h 1322"/>
                <a:gd name="T30" fmla="*/ 2147483646 w 885"/>
                <a:gd name="T31" fmla="*/ 2147483646 h 1322"/>
                <a:gd name="T32" fmla="*/ 2147483646 w 885"/>
                <a:gd name="T33" fmla="*/ 2147483646 h 132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85"/>
                <a:gd name="T52" fmla="*/ 0 h 1322"/>
                <a:gd name="T53" fmla="*/ 885 w 885"/>
                <a:gd name="T54" fmla="*/ 1322 h 132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85" h="1322">
                  <a:moveTo>
                    <a:pt x="58" y="1322"/>
                  </a:moveTo>
                  <a:lnTo>
                    <a:pt x="58" y="1322"/>
                  </a:lnTo>
                  <a:lnTo>
                    <a:pt x="55" y="1322"/>
                  </a:lnTo>
                  <a:cubicBezTo>
                    <a:pt x="24" y="1322"/>
                    <a:pt x="0" y="1292"/>
                    <a:pt x="0" y="1253"/>
                  </a:cubicBezTo>
                  <a:lnTo>
                    <a:pt x="0" y="70"/>
                  </a:lnTo>
                  <a:cubicBezTo>
                    <a:pt x="0" y="30"/>
                    <a:pt x="24" y="0"/>
                    <a:pt x="55" y="0"/>
                  </a:cubicBezTo>
                  <a:lnTo>
                    <a:pt x="59" y="0"/>
                  </a:lnTo>
                  <a:lnTo>
                    <a:pt x="856" y="197"/>
                  </a:lnTo>
                  <a:cubicBezTo>
                    <a:pt x="874" y="201"/>
                    <a:pt x="885" y="219"/>
                    <a:pt x="880" y="237"/>
                  </a:cubicBezTo>
                  <a:cubicBezTo>
                    <a:pt x="876" y="255"/>
                    <a:pt x="858" y="266"/>
                    <a:pt x="840" y="261"/>
                  </a:cubicBezTo>
                  <a:lnTo>
                    <a:pt x="67" y="71"/>
                  </a:lnTo>
                  <a:lnTo>
                    <a:pt x="67" y="1253"/>
                  </a:lnTo>
                  <a:lnTo>
                    <a:pt x="842" y="1120"/>
                  </a:lnTo>
                  <a:cubicBezTo>
                    <a:pt x="861" y="1117"/>
                    <a:pt x="878" y="1129"/>
                    <a:pt x="881" y="1148"/>
                  </a:cubicBezTo>
                  <a:cubicBezTo>
                    <a:pt x="884" y="1166"/>
                    <a:pt x="872" y="1183"/>
                    <a:pt x="854" y="1186"/>
                  </a:cubicBezTo>
                  <a:lnTo>
                    <a:pt x="58" y="132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21" name="Freeform 31"/>
            <p:cNvSpPr>
              <a:spLocks/>
            </p:cNvSpPr>
            <p:nvPr/>
          </p:nvSpPr>
          <p:spPr bwMode="gray">
            <a:xfrm>
              <a:off x="1054100" y="2927351"/>
              <a:ext cx="17463" cy="554038"/>
            </a:xfrm>
            <a:custGeom>
              <a:avLst/>
              <a:gdLst>
                <a:gd name="T0" fmla="*/ 2147483646 w 40"/>
                <a:gd name="T1" fmla="*/ 2147483646 h 1178"/>
                <a:gd name="T2" fmla="*/ 2147483646 w 40"/>
                <a:gd name="T3" fmla="*/ 2147483646 h 1178"/>
                <a:gd name="T4" fmla="*/ 0 w 40"/>
                <a:gd name="T5" fmla="*/ 2147483646 h 1178"/>
                <a:gd name="T6" fmla="*/ 0 w 40"/>
                <a:gd name="T7" fmla="*/ 0 h 1178"/>
                <a:gd name="T8" fmla="*/ 2147483646 w 40"/>
                <a:gd name="T9" fmla="*/ 0 h 1178"/>
                <a:gd name="T10" fmla="*/ 2147483646 w 40"/>
                <a:gd name="T11" fmla="*/ 2147483646 h 1178"/>
                <a:gd name="T12" fmla="*/ 0 60000 65536"/>
                <a:gd name="T13" fmla="*/ 0 60000 65536"/>
                <a:gd name="T14" fmla="*/ 0 60000 65536"/>
                <a:gd name="T15" fmla="*/ 0 60000 65536"/>
                <a:gd name="T16" fmla="*/ 0 60000 65536"/>
                <a:gd name="T17" fmla="*/ 0 60000 65536"/>
                <a:gd name="T18" fmla="*/ 0 w 40"/>
                <a:gd name="T19" fmla="*/ 0 h 1178"/>
                <a:gd name="T20" fmla="*/ 40 w 40"/>
                <a:gd name="T21" fmla="*/ 1178 h 1178"/>
              </a:gdLst>
              <a:ahLst/>
              <a:cxnLst>
                <a:cxn ang="T12">
                  <a:pos x="T0" y="T1"/>
                </a:cxn>
                <a:cxn ang="T13">
                  <a:pos x="T2" y="T3"/>
                </a:cxn>
                <a:cxn ang="T14">
                  <a:pos x="T4" y="T5"/>
                </a:cxn>
                <a:cxn ang="T15">
                  <a:pos x="T6" y="T7"/>
                </a:cxn>
                <a:cxn ang="T16">
                  <a:pos x="T8" y="T9"/>
                </a:cxn>
                <a:cxn ang="T17">
                  <a:pos x="T10" y="T11"/>
                </a:cxn>
              </a:cxnLst>
              <a:rect l="T18" t="T19" r="T20" b="T21"/>
              <a:pathLst>
                <a:path w="40" h="1178">
                  <a:moveTo>
                    <a:pt x="40" y="1178"/>
                  </a:moveTo>
                  <a:lnTo>
                    <a:pt x="40" y="1178"/>
                  </a:lnTo>
                  <a:lnTo>
                    <a:pt x="0" y="1178"/>
                  </a:lnTo>
                  <a:lnTo>
                    <a:pt x="0" y="0"/>
                  </a:lnTo>
                  <a:lnTo>
                    <a:pt x="40" y="0"/>
                  </a:lnTo>
                  <a:lnTo>
                    <a:pt x="40" y="117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22" name="Freeform 32"/>
            <p:cNvSpPr>
              <a:spLocks/>
            </p:cNvSpPr>
            <p:nvPr/>
          </p:nvSpPr>
          <p:spPr bwMode="gray">
            <a:xfrm>
              <a:off x="1155700" y="2962276"/>
              <a:ext cx="17463" cy="498475"/>
            </a:xfrm>
            <a:custGeom>
              <a:avLst/>
              <a:gdLst>
                <a:gd name="T0" fmla="*/ 2147483646 w 40"/>
                <a:gd name="T1" fmla="*/ 2147483646 h 1058"/>
                <a:gd name="T2" fmla="*/ 2147483646 w 40"/>
                <a:gd name="T3" fmla="*/ 2147483646 h 1058"/>
                <a:gd name="T4" fmla="*/ 0 w 40"/>
                <a:gd name="T5" fmla="*/ 2147483646 h 1058"/>
                <a:gd name="T6" fmla="*/ 0 w 40"/>
                <a:gd name="T7" fmla="*/ 0 h 1058"/>
                <a:gd name="T8" fmla="*/ 2147483646 w 40"/>
                <a:gd name="T9" fmla="*/ 0 h 1058"/>
                <a:gd name="T10" fmla="*/ 2147483646 w 40"/>
                <a:gd name="T11" fmla="*/ 2147483646 h 1058"/>
                <a:gd name="T12" fmla="*/ 0 60000 65536"/>
                <a:gd name="T13" fmla="*/ 0 60000 65536"/>
                <a:gd name="T14" fmla="*/ 0 60000 65536"/>
                <a:gd name="T15" fmla="*/ 0 60000 65536"/>
                <a:gd name="T16" fmla="*/ 0 60000 65536"/>
                <a:gd name="T17" fmla="*/ 0 60000 65536"/>
                <a:gd name="T18" fmla="*/ 0 w 40"/>
                <a:gd name="T19" fmla="*/ 0 h 1058"/>
                <a:gd name="T20" fmla="*/ 40 w 40"/>
                <a:gd name="T21" fmla="*/ 1058 h 1058"/>
              </a:gdLst>
              <a:ahLst/>
              <a:cxnLst>
                <a:cxn ang="T12">
                  <a:pos x="T0" y="T1"/>
                </a:cxn>
                <a:cxn ang="T13">
                  <a:pos x="T2" y="T3"/>
                </a:cxn>
                <a:cxn ang="T14">
                  <a:pos x="T4" y="T5"/>
                </a:cxn>
                <a:cxn ang="T15">
                  <a:pos x="T6" y="T7"/>
                </a:cxn>
                <a:cxn ang="T16">
                  <a:pos x="T8" y="T9"/>
                </a:cxn>
                <a:cxn ang="T17">
                  <a:pos x="T10" y="T11"/>
                </a:cxn>
              </a:cxnLst>
              <a:rect l="T18" t="T19" r="T20" b="T21"/>
              <a:pathLst>
                <a:path w="40" h="1058">
                  <a:moveTo>
                    <a:pt x="40" y="1058"/>
                  </a:moveTo>
                  <a:lnTo>
                    <a:pt x="40" y="1058"/>
                  </a:lnTo>
                  <a:lnTo>
                    <a:pt x="0" y="1058"/>
                  </a:lnTo>
                  <a:lnTo>
                    <a:pt x="0" y="0"/>
                  </a:lnTo>
                  <a:lnTo>
                    <a:pt x="40" y="0"/>
                  </a:lnTo>
                  <a:lnTo>
                    <a:pt x="40" y="105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23" name="Freeform 33"/>
            <p:cNvSpPr>
              <a:spLocks/>
            </p:cNvSpPr>
            <p:nvPr/>
          </p:nvSpPr>
          <p:spPr bwMode="gray">
            <a:xfrm>
              <a:off x="1231900" y="2982913"/>
              <a:ext cx="19050" cy="465138"/>
            </a:xfrm>
            <a:custGeom>
              <a:avLst/>
              <a:gdLst>
                <a:gd name="T0" fmla="*/ 2147483646 w 40"/>
                <a:gd name="T1" fmla="*/ 2147483646 h 990"/>
                <a:gd name="T2" fmla="*/ 2147483646 w 40"/>
                <a:gd name="T3" fmla="*/ 2147483646 h 990"/>
                <a:gd name="T4" fmla="*/ 0 w 40"/>
                <a:gd name="T5" fmla="*/ 2147483646 h 990"/>
                <a:gd name="T6" fmla="*/ 0 w 40"/>
                <a:gd name="T7" fmla="*/ 0 h 990"/>
                <a:gd name="T8" fmla="*/ 2147483646 w 40"/>
                <a:gd name="T9" fmla="*/ 0 h 990"/>
                <a:gd name="T10" fmla="*/ 2147483646 w 40"/>
                <a:gd name="T11" fmla="*/ 2147483646 h 990"/>
                <a:gd name="T12" fmla="*/ 0 60000 65536"/>
                <a:gd name="T13" fmla="*/ 0 60000 65536"/>
                <a:gd name="T14" fmla="*/ 0 60000 65536"/>
                <a:gd name="T15" fmla="*/ 0 60000 65536"/>
                <a:gd name="T16" fmla="*/ 0 60000 65536"/>
                <a:gd name="T17" fmla="*/ 0 60000 65536"/>
                <a:gd name="T18" fmla="*/ 0 w 40"/>
                <a:gd name="T19" fmla="*/ 0 h 990"/>
                <a:gd name="T20" fmla="*/ 40 w 40"/>
                <a:gd name="T21" fmla="*/ 990 h 990"/>
              </a:gdLst>
              <a:ahLst/>
              <a:cxnLst>
                <a:cxn ang="T12">
                  <a:pos x="T0" y="T1"/>
                </a:cxn>
                <a:cxn ang="T13">
                  <a:pos x="T2" y="T3"/>
                </a:cxn>
                <a:cxn ang="T14">
                  <a:pos x="T4" y="T5"/>
                </a:cxn>
                <a:cxn ang="T15">
                  <a:pos x="T6" y="T7"/>
                </a:cxn>
                <a:cxn ang="T16">
                  <a:pos x="T8" y="T9"/>
                </a:cxn>
                <a:cxn ang="T17">
                  <a:pos x="T10" y="T11"/>
                </a:cxn>
              </a:cxnLst>
              <a:rect l="T18" t="T19" r="T20" b="T21"/>
              <a:pathLst>
                <a:path w="40" h="990">
                  <a:moveTo>
                    <a:pt x="40" y="990"/>
                  </a:moveTo>
                  <a:lnTo>
                    <a:pt x="40" y="990"/>
                  </a:lnTo>
                  <a:lnTo>
                    <a:pt x="0" y="990"/>
                  </a:lnTo>
                  <a:lnTo>
                    <a:pt x="0" y="0"/>
                  </a:lnTo>
                  <a:lnTo>
                    <a:pt x="40" y="0"/>
                  </a:lnTo>
                  <a:lnTo>
                    <a:pt x="40" y="99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24" name="Freeform 34"/>
            <p:cNvSpPr>
              <a:spLocks/>
            </p:cNvSpPr>
            <p:nvPr/>
          </p:nvSpPr>
          <p:spPr bwMode="gray">
            <a:xfrm>
              <a:off x="776288" y="3390901"/>
              <a:ext cx="158750" cy="123825"/>
            </a:xfrm>
            <a:custGeom>
              <a:avLst/>
              <a:gdLst>
                <a:gd name="T0" fmla="*/ 2147483646 w 335"/>
                <a:gd name="T1" fmla="*/ 2147483646 h 264"/>
                <a:gd name="T2" fmla="*/ 2147483646 w 335"/>
                <a:gd name="T3" fmla="*/ 2147483646 h 264"/>
                <a:gd name="T4" fmla="*/ 2147483646 w 335"/>
                <a:gd name="T5" fmla="*/ 2147483646 h 264"/>
                <a:gd name="T6" fmla="*/ 0 w 335"/>
                <a:gd name="T7" fmla="*/ 2147483646 h 264"/>
                <a:gd name="T8" fmla="*/ 0 w 335"/>
                <a:gd name="T9" fmla="*/ 2147483646 h 264"/>
                <a:gd name="T10" fmla="*/ 2147483646 w 335"/>
                <a:gd name="T11" fmla="*/ 0 h 264"/>
                <a:gd name="T12" fmla="*/ 2147483646 w 335"/>
                <a:gd name="T13" fmla="*/ 2147483646 h 264"/>
                <a:gd name="T14" fmla="*/ 2147483646 w 335"/>
                <a:gd name="T15" fmla="*/ 2147483646 h 264"/>
                <a:gd name="T16" fmla="*/ 2147483646 w 335"/>
                <a:gd name="T17" fmla="*/ 2147483646 h 264"/>
                <a:gd name="T18" fmla="*/ 2147483646 w 335"/>
                <a:gd name="T19" fmla="*/ 2147483646 h 264"/>
                <a:gd name="T20" fmla="*/ 2147483646 w 335"/>
                <a:gd name="T21" fmla="*/ 2147483646 h 2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5"/>
                <a:gd name="T34" fmla="*/ 0 h 264"/>
                <a:gd name="T35" fmla="*/ 335 w 335"/>
                <a:gd name="T36" fmla="*/ 264 h 26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5" h="264">
                  <a:moveTo>
                    <a:pt x="301" y="264"/>
                  </a:moveTo>
                  <a:lnTo>
                    <a:pt x="301" y="264"/>
                  </a:lnTo>
                  <a:lnTo>
                    <a:pt x="34" y="264"/>
                  </a:lnTo>
                  <a:cubicBezTo>
                    <a:pt x="15" y="264"/>
                    <a:pt x="0" y="249"/>
                    <a:pt x="0" y="231"/>
                  </a:cubicBezTo>
                  <a:lnTo>
                    <a:pt x="0" y="33"/>
                  </a:lnTo>
                  <a:cubicBezTo>
                    <a:pt x="0" y="15"/>
                    <a:pt x="15" y="0"/>
                    <a:pt x="34" y="0"/>
                  </a:cubicBezTo>
                  <a:cubicBezTo>
                    <a:pt x="52" y="0"/>
                    <a:pt x="67" y="15"/>
                    <a:pt x="67" y="33"/>
                  </a:cubicBezTo>
                  <a:lnTo>
                    <a:pt x="67" y="197"/>
                  </a:lnTo>
                  <a:lnTo>
                    <a:pt x="301" y="197"/>
                  </a:lnTo>
                  <a:cubicBezTo>
                    <a:pt x="320" y="197"/>
                    <a:pt x="335" y="212"/>
                    <a:pt x="335" y="231"/>
                  </a:cubicBezTo>
                  <a:cubicBezTo>
                    <a:pt x="335" y="249"/>
                    <a:pt x="320" y="264"/>
                    <a:pt x="301" y="264"/>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25" name="Freeform 35"/>
            <p:cNvSpPr>
              <a:spLocks/>
            </p:cNvSpPr>
            <p:nvPr/>
          </p:nvSpPr>
          <p:spPr bwMode="gray">
            <a:xfrm>
              <a:off x="776288" y="2892426"/>
              <a:ext cx="168275" cy="434975"/>
            </a:xfrm>
            <a:custGeom>
              <a:avLst/>
              <a:gdLst>
                <a:gd name="T0" fmla="*/ 2147483646 w 356"/>
                <a:gd name="T1" fmla="*/ 2147483646 h 924"/>
                <a:gd name="T2" fmla="*/ 2147483646 w 356"/>
                <a:gd name="T3" fmla="*/ 2147483646 h 924"/>
                <a:gd name="T4" fmla="*/ 0 w 356"/>
                <a:gd name="T5" fmla="*/ 2147483646 h 924"/>
                <a:gd name="T6" fmla="*/ 0 w 356"/>
                <a:gd name="T7" fmla="*/ 2147483646 h 924"/>
                <a:gd name="T8" fmla="*/ 2147483646 w 356"/>
                <a:gd name="T9" fmla="*/ 0 h 924"/>
                <a:gd name="T10" fmla="*/ 2147483646 w 356"/>
                <a:gd name="T11" fmla="*/ 0 h 924"/>
                <a:gd name="T12" fmla="*/ 2147483646 w 356"/>
                <a:gd name="T13" fmla="*/ 2147483646 h 924"/>
                <a:gd name="T14" fmla="*/ 2147483646 w 356"/>
                <a:gd name="T15" fmla="*/ 2147483646 h 924"/>
                <a:gd name="T16" fmla="*/ 2147483646 w 356"/>
                <a:gd name="T17" fmla="*/ 2147483646 h 924"/>
                <a:gd name="T18" fmla="*/ 2147483646 w 356"/>
                <a:gd name="T19" fmla="*/ 2147483646 h 924"/>
                <a:gd name="T20" fmla="*/ 2147483646 w 356"/>
                <a:gd name="T21" fmla="*/ 2147483646 h 9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56"/>
                <a:gd name="T34" fmla="*/ 0 h 924"/>
                <a:gd name="T35" fmla="*/ 356 w 356"/>
                <a:gd name="T36" fmla="*/ 924 h 9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56" h="924">
                  <a:moveTo>
                    <a:pt x="34" y="924"/>
                  </a:moveTo>
                  <a:lnTo>
                    <a:pt x="34" y="924"/>
                  </a:lnTo>
                  <a:cubicBezTo>
                    <a:pt x="15" y="924"/>
                    <a:pt x="0" y="909"/>
                    <a:pt x="0" y="891"/>
                  </a:cubicBezTo>
                  <a:lnTo>
                    <a:pt x="0" y="34"/>
                  </a:lnTo>
                  <a:cubicBezTo>
                    <a:pt x="0" y="15"/>
                    <a:pt x="15" y="0"/>
                    <a:pt x="34" y="0"/>
                  </a:cubicBezTo>
                  <a:lnTo>
                    <a:pt x="323" y="0"/>
                  </a:lnTo>
                  <a:cubicBezTo>
                    <a:pt x="341" y="0"/>
                    <a:pt x="356" y="15"/>
                    <a:pt x="356" y="34"/>
                  </a:cubicBezTo>
                  <a:cubicBezTo>
                    <a:pt x="356" y="52"/>
                    <a:pt x="341" y="67"/>
                    <a:pt x="323" y="67"/>
                  </a:cubicBezTo>
                  <a:lnTo>
                    <a:pt x="67" y="67"/>
                  </a:lnTo>
                  <a:lnTo>
                    <a:pt x="67" y="891"/>
                  </a:lnTo>
                  <a:cubicBezTo>
                    <a:pt x="67" y="909"/>
                    <a:pt x="52" y="924"/>
                    <a:pt x="34" y="924"/>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26" name="Freeform 36"/>
            <p:cNvSpPr>
              <a:spLocks/>
            </p:cNvSpPr>
            <p:nvPr/>
          </p:nvSpPr>
          <p:spPr bwMode="gray">
            <a:xfrm>
              <a:off x="1295400" y="2989263"/>
              <a:ext cx="23813" cy="460375"/>
            </a:xfrm>
            <a:custGeom>
              <a:avLst/>
              <a:gdLst>
                <a:gd name="T0" fmla="*/ 2147483646 w 53"/>
                <a:gd name="T1" fmla="*/ 2147483646 h 978"/>
                <a:gd name="T2" fmla="*/ 2147483646 w 53"/>
                <a:gd name="T3" fmla="*/ 2147483646 h 978"/>
                <a:gd name="T4" fmla="*/ 0 w 53"/>
                <a:gd name="T5" fmla="*/ 2147483646 h 978"/>
                <a:gd name="T6" fmla="*/ 0 w 53"/>
                <a:gd name="T7" fmla="*/ 2147483646 h 978"/>
                <a:gd name="T8" fmla="*/ 2147483646 w 53"/>
                <a:gd name="T9" fmla="*/ 0 h 978"/>
                <a:gd name="T10" fmla="*/ 2147483646 w 53"/>
                <a:gd name="T11" fmla="*/ 2147483646 h 978"/>
                <a:gd name="T12" fmla="*/ 2147483646 w 53"/>
                <a:gd name="T13" fmla="*/ 2147483646 h 978"/>
                <a:gd name="T14" fmla="*/ 2147483646 w 53"/>
                <a:gd name="T15" fmla="*/ 2147483646 h 978"/>
                <a:gd name="T16" fmla="*/ 0 60000 65536"/>
                <a:gd name="T17" fmla="*/ 0 60000 65536"/>
                <a:gd name="T18" fmla="*/ 0 60000 65536"/>
                <a:gd name="T19" fmla="*/ 0 60000 65536"/>
                <a:gd name="T20" fmla="*/ 0 60000 65536"/>
                <a:gd name="T21" fmla="*/ 0 60000 65536"/>
                <a:gd name="T22" fmla="*/ 0 60000 65536"/>
                <a:gd name="T23" fmla="*/ 0 60000 65536"/>
                <a:gd name="T24" fmla="*/ 0 w 53"/>
                <a:gd name="T25" fmla="*/ 0 h 978"/>
                <a:gd name="T26" fmla="*/ 53 w 53"/>
                <a:gd name="T27" fmla="*/ 978 h 97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 h="978">
                  <a:moveTo>
                    <a:pt x="26" y="978"/>
                  </a:moveTo>
                  <a:lnTo>
                    <a:pt x="26" y="978"/>
                  </a:lnTo>
                  <a:cubicBezTo>
                    <a:pt x="12" y="978"/>
                    <a:pt x="0" y="966"/>
                    <a:pt x="0" y="951"/>
                  </a:cubicBezTo>
                  <a:lnTo>
                    <a:pt x="0" y="27"/>
                  </a:lnTo>
                  <a:cubicBezTo>
                    <a:pt x="0" y="12"/>
                    <a:pt x="12" y="0"/>
                    <a:pt x="26" y="0"/>
                  </a:cubicBezTo>
                  <a:cubicBezTo>
                    <a:pt x="41" y="0"/>
                    <a:pt x="53" y="12"/>
                    <a:pt x="53" y="27"/>
                  </a:cubicBezTo>
                  <a:lnTo>
                    <a:pt x="53" y="951"/>
                  </a:lnTo>
                  <a:cubicBezTo>
                    <a:pt x="53" y="966"/>
                    <a:pt x="41" y="978"/>
                    <a:pt x="26" y="978"/>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27" name="Freeform 37"/>
            <p:cNvSpPr>
              <a:spLocks noEditPoints="1"/>
            </p:cNvSpPr>
            <p:nvPr/>
          </p:nvSpPr>
          <p:spPr bwMode="gray">
            <a:xfrm>
              <a:off x="958850" y="2971801"/>
              <a:ext cx="74613" cy="84138"/>
            </a:xfrm>
            <a:custGeom>
              <a:avLst/>
              <a:gdLst>
                <a:gd name="T0" fmla="*/ 2147483646 w 158"/>
                <a:gd name="T1" fmla="*/ 2147483646 h 180"/>
                <a:gd name="T2" fmla="*/ 2147483646 w 158"/>
                <a:gd name="T3" fmla="*/ 2147483646 h 180"/>
                <a:gd name="T4" fmla="*/ 2147483646 w 158"/>
                <a:gd name="T5" fmla="*/ 2147483646 h 180"/>
                <a:gd name="T6" fmla="*/ 2147483646 w 158"/>
                <a:gd name="T7" fmla="*/ 2147483646 h 180"/>
                <a:gd name="T8" fmla="*/ 2147483646 w 158"/>
                <a:gd name="T9" fmla="*/ 2147483646 h 180"/>
                <a:gd name="T10" fmla="*/ 2147483646 w 158"/>
                <a:gd name="T11" fmla="*/ 2147483646 h 180"/>
                <a:gd name="T12" fmla="*/ 2147483646 w 158"/>
                <a:gd name="T13" fmla="*/ 2147483646 h 180"/>
                <a:gd name="T14" fmla="*/ 2147483646 w 158"/>
                <a:gd name="T15" fmla="*/ 2147483646 h 180"/>
                <a:gd name="T16" fmla="*/ 2147483646 w 158"/>
                <a:gd name="T17" fmla="*/ 2147483646 h 180"/>
                <a:gd name="T18" fmla="*/ 2147483646 w 158"/>
                <a:gd name="T19" fmla="*/ 2147483646 h 180"/>
                <a:gd name="T20" fmla="*/ 2147483646 w 158"/>
                <a:gd name="T21" fmla="*/ 2147483646 h 180"/>
                <a:gd name="T22" fmla="*/ 2147483646 w 158"/>
                <a:gd name="T23" fmla="*/ 2147483646 h 180"/>
                <a:gd name="T24" fmla="*/ 2147483646 w 158"/>
                <a:gd name="T25" fmla="*/ 2147483646 h 180"/>
                <a:gd name="T26" fmla="*/ 2147483646 w 158"/>
                <a:gd name="T27" fmla="*/ 2147483646 h 180"/>
                <a:gd name="T28" fmla="*/ 0 w 158"/>
                <a:gd name="T29" fmla="*/ 2147483646 h 180"/>
                <a:gd name="T30" fmla="*/ 0 w 158"/>
                <a:gd name="T31" fmla="*/ 2147483646 h 180"/>
                <a:gd name="T32" fmla="*/ 2147483646 w 158"/>
                <a:gd name="T33" fmla="*/ 0 h 180"/>
                <a:gd name="T34" fmla="*/ 2147483646 w 158"/>
                <a:gd name="T35" fmla="*/ 0 h 180"/>
                <a:gd name="T36" fmla="*/ 2147483646 w 158"/>
                <a:gd name="T37" fmla="*/ 2147483646 h 180"/>
                <a:gd name="T38" fmla="*/ 2147483646 w 158"/>
                <a:gd name="T39" fmla="*/ 2147483646 h 180"/>
                <a:gd name="T40" fmla="*/ 2147483646 w 158"/>
                <a:gd name="T41" fmla="*/ 2147483646 h 180"/>
                <a:gd name="T42" fmla="*/ 2147483646 w 158"/>
                <a:gd name="T43" fmla="*/ 2147483646 h 180"/>
                <a:gd name="T44" fmla="*/ 2147483646 w 158"/>
                <a:gd name="T45" fmla="*/ 2147483646 h 1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8"/>
                <a:gd name="T70" fmla="*/ 0 h 180"/>
                <a:gd name="T71" fmla="*/ 158 w 158"/>
                <a:gd name="T72" fmla="*/ 180 h 1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8" h="180">
                  <a:moveTo>
                    <a:pt x="29" y="141"/>
                  </a:moveTo>
                  <a:lnTo>
                    <a:pt x="29" y="141"/>
                  </a:lnTo>
                  <a:lnTo>
                    <a:pt x="129" y="153"/>
                  </a:lnTo>
                  <a:cubicBezTo>
                    <a:pt x="130" y="152"/>
                    <a:pt x="131" y="149"/>
                    <a:pt x="131" y="145"/>
                  </a:cubicBezTo>
                  <a:lnTo>
                    <a:pt x="131" y="62"/>
                  </a:lnTo>
                  <a:cubicBezTo>
                    <a:pt x="131" y="56"/>
                    <a:pt x="129" y="52"/>
                    <a:pt x="128" y="52"/>
                  </a:cubicBezTo>
                  <a:lnTo>
                    <a:pt x="28" y="27"/>
                  </a:lnTo>
                  <a:cubicBezTo>
                    <a:pt x="27" y="29"/>
                    <a:pt x="26" y="32"/>
                    <a:pt x="26" y="37"/>
                  </a:cubicBezTo>
                  <a:lnTo>
                    <a:pt x="26" y="130"/>
                  </a:lnTo>
                  <a:cubicBezTo>
                    <a:pt x="26" y="136"/>
                    <a:pt x="28" y="140"/>
                    <a:pt x="29" y="141"/>
                  </a:cubicBezTo>
                  <a:close/>
                  <a:moveTo>
                    <a:pt x="130" y="180"/>
                  </a:moveTo>
                  <a:lnTo>
                    <a:pt x="130" y="180"/>
                  </a:lnTo>
                  <a:lnTo>
                    <a:pt x="26" y="168"/>
                  </a:lnTo>
                  <a:cubicBezTo>
                    <a:pt x="18" y="168"/>
                    <a:pt x="10" y="163"/>
                    <a:pt x="5" y="154"/>
                  </a:cubicBezTo>
                  <a:cubicBezTo>
                    <a:pt x="1" y="147"/>
                    <a:pt x="0" y="139"/>
                    <a:pt x="0" y="130"/>
                  </a:cubicBezTo>
                  <a:lnTo>
                    <a:pt x="0" y="37"/>
                  </a:lnTo>
                  <a:cubicBezTo>
                    <a:pt x="0" y="15"/>
                    <a:pt x="11" y="0"/>
                    <a:pt x="26" y="0"/>
                  </a:cubicBezTo>
                  <a:lnTo>
                    <a:pt x="29" y="0"/>
                  </a:lnTo>
                  <a:lnTo>
                    <a:pt x="134" y="26"/>
                  </a:lnTo>
                  <a:cubicBezTo>
                    <a:pt x="147" y="28"/>
                    <a:pt x="158" y="43"/>
                    <a:pt x="158" y="62"/>
                  </a:cubicBezTo>
                  <a:lnTo>
                    <a:pt x="158" y="145"/>
                  </a:lnTo>
                  <a:cubicBezTo>
                    <a:pt x="158" y="164"/>
                    <a:pt x="147" y="179"/>
                    <a:pt x="132" y="180"/>
                  </a:cubicBezTo>
                  <a:lnTo>
                    <a:pt x="130" y="18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28" name="Freeform 38"/>
            <p:cNvSpPr>
              <a:spLocks noEditPoints="1"/>
            </p:cNvSpPr>
            <p:nvPr/>
          </p:nvSpPr>
          <p:spPr bwMode="gray">
            <a:xfrm>
              <a:off x="1085850" y="3001963"/>
              <a:ext cx="61913" cy="73025"/>
            </a:xfrm>
            <a:custGeom>
              <a:avLst/>
              <a:gdLst>
                <a:gd name="T0" fmla="*/ 2147483646 w 131"/>
                <a:gd name="T1" fmla="*/ 2147483646 h 154"/>
                <a:gd name="T2" fmla="*/ 2147483646 w 131"/>
                <a:gd name="T3" fmla="*/ 2147483646 h 154"/>
                <a:gd name="T4" fmla="*/ 2147483646 w 131"/>
                <a:gd name="T5" fmla="*/ 2147483646 h 154"/>
                <a:gd name="T6" fmla="*/ 2147483646 w 131"/>
                <a:gd name="T7" fmla="*/ 2147483646 h 154"/>
                <a:gd name="T8" fmla="*/ 2147483646 w 131"/>
                <a:gd name="T9" fmla="*/ 2147483646 h 154"/>
                <a:gd name="T10" fmla="*/ 2147483646 w 131"/>
                <a:gd name="T11" fmla="*/ 2147483646 h 154"/>
                <a:gd name="T12" fmla="*/ 2147483646 w 131"/>
                <a:gd name="T13" fmla="*/ 2147483646 h 154"/>
                <a:gd name="T14" fmla="*/ 2147483646 w 131"/>
                <a:gd name="T15" fmla="*/ 2147483646 h 154"/>
                <a:gd name="T16" fmla="*/ 2147483646 w 131"/>
                <a:gd name="T17" fmla="*/ 2147483646 h 154"/>
                <a:gd name="T18" fmla="*/ 2147483646 w 131"/>
                <a:gd name="T19" fmla="*/ 2147483646 h 154"/>
                <a:gd name="T20" fmla="*/ 2147483646 w 131"/>
                <a:gd name="T21" fmla="*/ 2147483646 h 154"/>
                <a:gd name="T22" fmla="*/ 2147483646 w 131"/>
                <a:gd name="T23" fmla="*/ 2147483646 h 154"/>
                <a:gd name="T24" fmla="*/ 2147483646 w 131"/>
                <a:gd name="T25" fmla="*/ 2147483646 h 154"/>
                <a:gd name="T26" fmla="*/ 2147483646 w 131"/>
                <a:gd name="T27" fmla="*/ 2147483646 h 154"/>
                <a:gd name="T28" fmla="*/ 2147483646 w 131"/>
                <a:gd name="T29" fmla="*/ 2147483646 h 154"/>
                <a:gd name="T30" fmla="*/ 2147483646 w 131"/>
                <a:gd name="T31" fmla="*/ 2147483646 h 154"/>
                <a:gd name="T32" fmla="*/ 0 w 131"/>
                <a:gd name="T33" fmla="*/ 2147483646 h 154"/>
                <a:gd name="T34" fmla="*/ 0 w 131"/>
                <a:gd name="T35" fmla="*/ 2147483646 h 154"/>
                <a:gd name="T36" fmla="*/ 2147483646 w 131"/>
                <a:gd name="T37" fmla="*/ 0 h 154"/>
                <a:gd name="T38" fmla="*/ 2147483646 w 131"/>
                <a:gd name="T39" fmla="*/ 0 h 154"/>
                <a:gd name="T40" fmla="*/ 2147483646 w 131"/>
                <a:gd name="T41" fmla="*/ 2147483646 h 154"/>
                <a:gd name="T42" fmla="*/ 2147483646 w 131"/>
                <a:gd name="T43" fmla="*/ 2147483646 h 154"/>
                <a:gd name="T44" fmla="*/ 2147483646 w 131"/>
                <a:gd name="T45" fmla="*/ 2147483646 h 154"/>
                <a:gd name="T46" fmla="*/ 2147483646 w 131"/>
                <a:gd name="T47" fmla="*/ 2147483646 h 154"/>
                <a:gd name="T48" fmla="*/ 2147483646 w 131"/>
                <a:gd name="T49" fmla="*/ 2147483646 h 15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1"/>
                <a:gd name="T76" fmla="*/ 0 h 154"/>
                <a:gd name="T77" fmla="*/ 131 w 131"/>
                <a:gd name="T78" fmla="*/ 154 h 15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1" h="154">
                  <a:moveTo>
                    <a:pt x="29" y="116"/>
                  </a:moveTo>
                  <a:lnTo>
                    <a:pt x="29" y="116"/>
                  </a:lnTo>
                  <a:lnTo>
                    <a:pt x="103" y="127"/>
                  </a:lnTo>
                  <a:cubicBezTo>
                    <a:pt x="104" y="126"/>
                    <a:pt x="105" y="124"/>
                    <a:pt x="105" y="121"/>
                  </a:cubicBezTo>
                  <a:lnTo>
                    <a:pt x="105" y="57"/>
                  </a:lnTo>
                  <a:cubicBezTo>
                    <a:pt x="105" y="53"/>
                    <a:pt x="103" y="50"/>
                    <a:pt x="102" y="50"/>
                  </a:cubicBezTo>
                  <a:lnTo>
                    <a:pt x="100" y="49"/>
                  </a:lnTo>
                  <a:lnTo>
                    <a:pt x="28" y="27"/>
                  </a:lnTo>
                  <a:cubicBezTo>
                    <a:pt x="27" y="29"/>
                    <a:pt x="27" y="31"/>
                    <a:pt x="27" y="35"/>
                  </a:cubicBezTo>
                  <a:lnTo>
                    <a:pt x="27" y="107"/>
                  </a:lnTo>
                  <a:cubicBezTo>
                    <a:pt x="27" y="112"/>
                    <a:pt x="28" y="115"/>
                    <a:pt x="29" y="116"/>
                  </a:cubicBezTo>
                  <a:close/>
                  <a:moveTo>
                    <a:pt x="104" y="154"/>
                  </a:moveTo>
                  <a:lnTo>
                    <a:pt x="104" y="154"/>
                  </a:lnTo>
                  <a:lnTo>
                    <a:pt x="25" y="143"/>
                  </a:lnTo>
                  <a:cubicBezTo>
                    <a:pt x="17" y="142"/>
                    <a:pt x="10" y="137"/>
                    <a:pt x="6" y="130"/>
                  </a:cubicBezTo>
                  <a:cubicBezTo>
                    <a:pt x="2" y="124"/>
                    <a:pt x="0" y="115"/>
                    <a:pt x="0" y="107"/>
                  </a:cubicBezTo>
                  <a:lnTo>
                    <a:pt x="0" y="35"/>
                  </a:lnTo>
                  <a:cubicBezTo>
                    <a:pt x="0" y="14"/>
                    <a:pt x="11" y="0"/>
                    <a:pt x="26" y="0"/>
                  </a:cubicBezTo>
                  <a:lnTo>
                    <a:pt x="31" y="0"/>
                  </a:lnTo>
                  <a:lnTo>
                    <a:pt x="107" y="23"/>
                  </a:lnTo>
                  <a:cubicBezTo>
                    <a:pt x="121" y="26"/>
                    <a:pt x="131" y="40"/>
                    <a:pt x="131" y="57"/>
                  </a:cubicBezTo>
                  <a:lnTo>
                    <a:pt x="131" y="121"/>
                  </a:lnTo>
                  <a:cubicBezTo>
                    <a:pt x="131" y="139"/>
                    <a:pt x="120" y="153"/>
                    <a:pt x="105" y="154"/>
                  </a:cubicBezTo>
                  <a:lnTo>
                    <a:pt x="104" y="15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29" name="Freeform 39"/>
            <p:cNvSpPr>
              <a:spLocks noEditPoints="1"/>
            </p:cNvSpPr>
            <p:nvPr/>
          </p:nvSpPr>
          <p:spPr bwMode="gray">
            <a:xfrm>
              <a:off x="958850" y="3105151"/>
              <a:ext cx="74613" cy="79375"/>
            </a:xfrm>
            <a:custGeom>
              <a:avLst/>
              <a:gdLst>
                <a:gd name="T0" fmla="*/ 2147483646 w 158"/>
                <a:gd name="T1" fmla="*/ 2147483646 h 169"/>
                <a:gd name="T2" fmla="*/ 2147483646 w 158"/>
                <a:gd name="T3" fmla="*/ 2147483646 h 169"/>
                <a:gd name="T4" fmla="*/ 2147483646 w 158"/>
                <a:gd name="T5" fmla="*/ 2147483646 h 169"/>
                <a:gd name="T6" fmla="*/ 2147483646 w 158"/>
                <a:gd name="T7" fmla="*/ 2147483646 h 169"/>
                <a:gd name="T8" fmla="*/ 2147483646 w 158"/>
                <a:gd name="T9" fmla="*/ 2147483646 h 169"/>
                <a:gd name="T10" fmla="*/ 2147483646 w 158"/>
                <a:gd name="T11" fmla="*/ 2147483646 h 169"/>
                <a:gd name="T12" fmla="*/ 2147483646 w 158"/>
                <a:gd name="T13" fmla="*/ 2147483646 h 169"/>
                <a:gd name="T14" fmla="*/ 2147483646 w 158"/>
                <a:gd name="T15" fmla="*/ 2147483646 h 169"/>
                <a:gd name="T16" fmla="*/ 2147483646 w 158"/>
                <a:gd name="T17" fmla="*/ 2147483646 h 169"/>
                <a:gd name="T18" fmla="*/ 2147483646 w 158"/>
                <a:gd name="T19" fmla="*/ 2147483646 h 169"/>
                <a:gd name="T20" fmla="*/ 2147483646 w 158"/>
                <a:gd name="T21" fmla="*/ 2147483646 h 169"/>
                <a:gd name="T22" fmla="*/ 2147483646 w 158"/>
                <a:gd name="T23" fmla="*/ 2147483646 h 169"/>
                <a:gd name="T24" fmla="*/ 0 w 158"/>
                <a:gd name="T25" fmla="*/ 2147483646 h 169"/>
                <a:gd name="T26" fmla="*/ 0 w 158"/>
                <a:gd name="T27" fmla="*/ 2147483646 h 169"/>
                <a:gd name="T28" fmla="*/ 2147483646 w 158"/>
                <a:gd name="T29" fmla="*/ 0 h 169"/>
                <a:gd name="T30" fmla="*/ 2147483646 w 158"/>
                <a:gd name="T31" fmla="*/ 0 h 169"/>
                <a:gd name="T32" fmla="*/ 2147483646 w 158"/>
                <a:gd name="T33" fmla="*/ 2147483646 h 169"/>
                <a:gd name="T34" fmla="*/ 2147483646 w 158"/>
                <a:gd name="T35" fmla="*/ 2147483646 h 169"/>
                <a:gd name="T36" fmla="*/ 2147483646 w 158"/>
                <a:gd name="T37" fmla="*/ 2147483646 h 169"/>
                <a:gd name="T38" fmla="*/ 2147483646 w 158"/>
                <a:gd name="T39" fmla="*/ 2147483646 h 169"/>
                <a:gd name="T40" fmla="*/ 2147483646 w 158"/>
                <a:gd name="T41" fmla="*/ 2147483646 h 1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8"/>
                <a:gd name="T64" fmla="*/ 0 h 169"/>
                <a:gd name="T65" fmla="*/ 158 w 158"/>
                <a:gd name="T66" fmla="*/ 169 h 1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8" h="169">
                  <a:moveTo>
                    <a:pt x="28" y="27"/>
                  </a:moveTo>
                  <a:lnTo>
                    <a:pt x="28" y="27"/>
                  </a:lnTo>
                  <a:cubicBezTo>
                    <a:pt x="27" y="29"/>
                    <a:pt x="26" y="33"/>
                    <a:pt x="26" y="37"/>
                  </a:cubicBezTo>
                  <a:lnTo>
                    <a:pt x="26" y="130"/>
                  </a:lnTo>
                  <a:cubicBezTo>
                    <a:pt x="26" y="136"/>
                    <a:pt x="28" y="140"/>
                    <a:pt x="29" y="142"/>
                  </a:cubicBezTo>
                  <a:lnTo>
                    <a:pt x="129" y="141"/>
                  </a:lnTo>
                  <a:cubicBezTo>
                    <a:pt x="130" y="140"/>
                    <a:pt x="131" y="137"/>
                    <a:pt x="131" y="133"/>
                  </a:cubicBezTo>
                  <a:lnTo>
                    <a:pt x="131" y="46"/>
                  </a:lnTo>
                  <a:cubicBezTo>
                    <a:pt x="131" y="41"/>
                    <a:pt x="129" y="37"/>
                    <a:pt x="128" y="36"/>
                  </a:cubicBezTo>
                  <a:lnTo>
                    <a:pt x="28" y="27"/>
                  </a:lnTo>
                  <a:close/>
                  <a:moveTo>
                    <a:pt x="26" y="169"/>
                  </a:moveTo>
                  <a:lnTo>
                    <a:pt x="26" y="169"/>
                  </a:lnTo>
                  <a:cubicBezTo>
                    <a:pt x="11" y="169"/>
                    <a:pt x="0" y="152"/>
                    <a:pt x="0" y="130"/>
                  </a:cubicBezTo>
                  <a:lnTo>
                    <a:pt x="0" y="37"/>
                  </a:lnTo>
                  <a:cubicBezTo>
                    <a:pt x="0" y="16"/>
                    <a:pt x="11" y="0"/>
                    <a:pt x="26" y="0"/>
                  </a:cubicBezTo>
                  <a:lnTo>
                    <a:pt x="29" y="0"/>
                  </a:lnTo>
                  <a:lnTo>
                    <a:pt x="132" y="9"/>
                  </a:lnTo>
                  <a:cubicBezTo>
                    <a:pt x="147" y="12"/>
                    <a:pt x="158" y="27"/>
                    <a:pt x="158" y="46"/>
                  </a:cubicBezTo>
                  <a:lnTo>
                    <a:pt x="158" y="133"/>
                  </a:lnTo>
                  <a:cubicBezTo>
                    <a:pt x="158" y="152"/>
                    <a:pt x="147" y="167"/>
                    <a:pt x="132" y="168"/>
                  </a:cubicBezTo>
                  <a:lnTo>
                    <a:pt x="26" y="169"/>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30" name="Freeform 40"/>
            <p:cNvSpPr>
              <a:spLocks noEditPoints="1"/>
            </p:cNvSpPr>
            <p:nvPr/>
          </p:nvSpPr>
          <p:spPr bwMode="gray">
            <a:xfrm>
              <a:off x="1085850" y="3117851"/>
              <a:ext cx="61913" cy="69850"/>
            </a:xfrm>
            <a:custGeom>
              <a:avLst/>
              <a:gdLst>
                <a:gd name="T0" fmla="*/ 2147483646 w 131"/>
                <a:gd name="T1" fmla="*/ 2147483646 h 147"/>
                <a:gd name="T2" fmla="*/ 2147483646 w 131"/>
                <a:gd name="T3" fmla="*/ 2147483646 h 147"/>
                <a:gd name="T4" fmla="*/ 2147483646 w 131"/>
                <a:gd name="T5" fmla="*/ 2147483646 h 147"/>
                <a:gd name="T6" fmla="*/ 2147483646 w 131"/>
                <a:gd name="T7" fmla="*/ 2147483646 h 147"/>
                <a:gd name="T8" fmla="*/ 2147483646 w 131"/>
                <a:gd name="T9" fmla="*/ 2147483646 h 147"/>
                <a:gd name="T10" fmla="*/ 2147483646 w 131"/>
                <a:gd name="T11" fmla="*/ 2147483646 h 147"/>
                <a:gd name="T12" fmla="*/ 2147483646 w 131"/>
                <a:gd name="T13" fmla="*/ 2147483646 h 147"/>
                <a:gd name="T14" fmla="*/ 2147483646 w 131"/>
                <a:gd name="T15" fmla="*/ 2147483646 h 147"/>
                <a:gd name="T16" fmla="*/ 2147483646 w 131"/>
                <a:gd name="T17" fmla="*/ 2147483646 h 147"/>
                <a:gd name="T18" fmla="*/ 2147483646 w 131"/>
                <a:gd name="T19" fmla="*/ 2147483646 h 147"/>
                <a:gd name="T20" fmla="*/ 2147483646 w 131"/>
                <a:gd name="T21" fmla="*/ 2147483646 h 147"/>
                <a:gd name="T22" fmla="*/ 2147483646 w 131"/>
                <a:gd name="T23" fmla="*/ 2147483646 h 147"/>
                <a:gd name="T24" fmla="*/ 0 w 131"/>
                <a:gd name="T25" fmla="*/ 2147483646 h 147"/>
                <a:gd name="T26" fmla="*/ 0 w 131"/>
                <a:gd name="T27" fmla="*/ 2147483646 h 147"/>
                <a:gd name="T28" fmla="*/ 2147483646 w 131"/>
                <a:gd name="T29" fmla="*/ 0 h 147"/>
                <a:gd name="T30" fmla="*/ 2147483646 w 131"/>
                <a:gd name="T31" fmla="*/ 0 h 147"/>
                <a:gd name="T32" fmla="*/ 2147483646 w 131"/>
                <a:gd name="T33" fmla="*/ 2147483646 h 147"/>
                <a:gd name="T34" fmla="*/ 2147483646 w 131"/>
                <a:gd name="T35" fmla="*/ 2147483646 h 147"/>
                <a:gd name="T36" fmla="*/ 2147483646 w 131"/>
                <a:gd name="T37" fmla="*/ 2147483646 h 147"/>
                <a:gd name="T38" fmla="*/ 2147483646 w 131"/>
                <a:gd name="T39" fmla="*/ 2147483646 h 147"/>
                <a:gd name="T40" fmla="*/ 2147483646 w 131"/>
                <a:gd name="T41" fmla="*/ 2147483646 h 14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31"/>
                <a:gd name="T64" fmla="*/ 0 h 147"/>
                <a:gd name="T65" fmla="*/ 131 w 131"/>
                <a:gd name="T66" fmla="*/ 147 h 14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31" h="147">
                  <a:moveTo>
                    <a:pt x="28" y="27"/>
                  </a:moveTo>
                  <a:lnTo>
                    <a:pt x="28" y="27"/>
                  </a:lnTo>
                  <a:cubicBezTo>
                    <a:pt x="27" y="28"/>
                    <a:pt x="27" y="31"/>
                    <a:pt x="27" y="34"/>
                  </a:cubicBezTo>
                  <a:lnTo>
                    <a:pt x="27" y="112"/>
                  </a:lnTo>
                  <a:cubicBezTo>
                    <a:pt x="27" y="116"/>
                    <a:pt x="28" y="119"/>
                    <a:pt x="28" y="120"/>
                  </a:cubicBezTo>
                  <a:lnTo>
                    <a:pt x="104" y="119"/>
                  </a:lnTo>
                  <a:cubicBezTo>
                    <a:pt x="103" y="119"/>
                    <a:pt x="105" y="117"/>
                    <a:pt x="105" y="114"/>
                  </a:cubicBezTo>
                  <a:lnTo>
                    <a:pt x="105" y="46"/>
                  </a:lnTo>
                  <a:cubicBezTo>
                    <a:pt x="105" y="42"/>
                    <a:pt x="103" y="40"/>
                    <a:pt x="102" y="39"/>
                  </a:cubicBezTo>
                  <a:lnTo>
                    <a:pt x="28" y="27"/>
                  </a:lnTo>
                  <a:close/>
                  <a:moveTo>
                    <a:pt x="27" y="147"/>
                  </a:moveTo>
                  <a:lnTo>
                    <a:pt x="27" y="147"/>
                  </a:lnTo>
                  <a:cubicBezTo>
                    <a:pt x="11" y="147"/>
                    <a:pt x="0" y="132"/>
                    <a:pt x="0" y="112"/>
                  </a:cubicBezTo>
                  <a:lnTo>
                    <a:pt x="0" y="34"/>
                  </a:lnTo>
                  <a:cubicBezTo>
                    <a:pt x="0" y="15"/>
                    <a:pt x="11" y="0"/>
                    <a:pt x="26" y="0"/>
                  </a:cubicBezTo>
                  <a:lnTo>
                    <a:pt x="29" y="0"/>
                  </a:lnTo>
                  <a:lnTo>
                    <a:pt x="106" y="13"/>
                  </a:lnTo>
                  <a:cubicBezTo>
                    <a:pt x="120" y="15"/>
                    <a:pt x="131" y="29"/>
                    <a:pt x="131" y="46"/>
                  </a:cubicBezTo>
                  <a:lnTo>
                    <a:pt x="131" y="114"/>
                  </a:lnTo>
                  <a:cubicBezTo>
                    <a:pt x="131" y="131"/>
                    <a:pt x="120" y="145"/>
                    <a:pt x="105" y="146"/>
                  </a:cubicBezTo>
                  <a:lnTo>
                    <a:pt x="27" y="147"/>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31" name="Freeform 41"/>
            <p:cNvSpPr>
              <a:spLocks noEditPoints="1"/>
            </p:cNvSpPr>
            <p:nvPr/>
          </p:nvSpPr>
          <p:spPr bwMode="gray">
            <a:xfrm>
              <a:off x="958850" y="3241676"/>
              <a:ext cx="74613" cy="79375"/>
            </a:xfrm>
            <a:custGeom>
              <a:avLst/>
              <a:gdLst>
                <a:gd name="T0" fmla="*/ 2147483646 w 158"/>
                <a:gd name="T1" fmla="*/ 2147483646 h 169"/>
                <a:gd name="T2" fmla="*/ 2147483646 w 158"/>
                <a:gd name="T3" fmla="*/ 2147483646 h 169"/>
                <a:gd name="T4" fmla="*/ 2147483646 w 158"/>
                <a:gd name="T5" fmla="*/ 2147483646 h 169"/>
                <a:gd name="T6" fmla="*/ 2147483646 w 158"/>
                <a:gd name="T7" fmla="*/ 2147483646 h 169"/>
                <a:gd name="T8" fmla="*/ 2147483646 w 158"/>
                <a:gd name="T9" fmla="*/ 2147483646 h 169"/>
                <a:gd name="T10" fmla="*/ 2147483646 w 158"/>
                <a:gd name="T11" fmla="*/ 2147483646 h 169"/>
                <a:gd name="T12" fmla="*/ 2147483646 w 158"/>
                <a:gd name="T13" fmla="*/ 2147483646 h 169"/>
                <a:gd name="T14" fmla="*/ 2147483646 w 158"/>
                <a:gd name="T15" fmla="*/ 2147483646 h 169"/>
                <a:gd name="T16" fmla="*/ 2147483646 w 158"/>
                <a:gd name="T17" fmla="*/ 2147483646 h 169"/>
                <a:gd name="T18" fmla="*/ 2147483646 w 158"/>
                <a:gd name="T19" fmla="*/ 2147483646 h 169"/>
                <a:gd name="T20" fmla="*/ 2147483646 w 158"/>
                <a:gd name="T21" fmla="*/ 2147483646 h 169"/>
                <a:gd name="T22" fmla="*/ 2147483646 w 158"/>
                <a:gd name="T23" fmla="*/ 2147483646 h 169"/>
                <a:gd name="T24" fmla="*/ 0 w 158"/>
                <a:gd name="T25" fmla="*/ 2147483646 h 169"/>
                <a:gd name="T26" fmla="*/ 0 w 158"/>
                <a:gd name="T27" fmla="*/ 2147483646 h 169"/>
                <a:gd name="T28" fmla="*/ 2147483646 w 158"/>
                <a:gd name="T29" fmla="*/ 0 h 169"/>
                <a:gd name="T30" fmla="*/ 2147483646 w 158"/>
                <a:gd name="T31" fmla="*/ 0 h 169"/>
                <a:gd name="T32" fmla="*/ 2147483646 w 158"/>
                <a:gd name="T33" fmla="*/ 2147483646 h 169"/>
                <a:gd name="T34" fmla="*/ 2147483646 w 158"/>
                <a:gd name="T35" fmla="*/ 2147483646 h 169"/>
                <a:gd name="T36" fmla="*/ 2147483646 w 158"/>
                <a:gd name="T37" fmla="*/ 2147483646 h 169"/>
                <a:gd name="T38" fmla="*/ 2147483646 w 158"/>
                <a:gd name="T39" fmla="*/ 2147483646 h 169"/>
                <a:gd name="T40" fmla="*/ 2147483646 w 158"/>
                <a:gd name="T41" fmla="*/ 2147483646 h 1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8"/>
                <a:gd name="T64" fmla="*/ 0 h 169"/>
                <a:gd name="T65" fmla="*/ 158 w 158"/>
                <a:gd name="T66" fmla="*/ 169 h 1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8" h="169">
                  <a:moveTo>
                    <a:pt x="28" y="27"/>
                  </a:moveTo>
                  <a:lnTo>
                    <a:pt x="28" y="27"/>
                  </a:lnTo>
                  <a:cubicBezTo>
                    <a:pt x="27" y="29"/>
                    <a:pt x="26" y="32"/>
                    <a:pt x="26" y="38"/>
                  </a:cubicBezTo>
                  <a:lnTo>
                    <a:pt x="26" y="130"/>
                  </a:lnTo>
                  <a:cubicBezTo>
                    <a:pt x="26" y="136"/>
                    <a:pt x="27" y="140"/>
                    <a:pt x="29" y="142"/>
                  </a:cubicBezTo>
                  <a:lnTo>
                    <a:pt x="129" y="134"/>
                  </a:lnTo>
                  <a:cubicBezTo>
                    <a:pt x="130" y="133"/>
                    <a:pt x="131" y="130"/>
                    <a:pt x="131" y="126"/>
                  </a:cubicBezTo>
                  <a:lnTo>
                    <a:pt x="131" y="39"/>
                  </a:lnTo>
                  <a:cubicBezTo>
                    <a:pt x="131" y="34"/>
                    <a:pt x="129" y="31"/>
                    <a:pt x="128" y="29"/>
                  </a:cubicBezTo>
                  <a:lnTo>
                    <a:pt x="28" y="27"/>
                  </a:lnTo>
                  <a:close/>
                  <a:moveTo>
                    <a:pt x="26" y="169"/>
                  </a:moveTo>
                  <a:lnTo>
                    <a:pt x="26" y="169"/>
                  </a:lnTo>
                  <a:cubicBezTo>
                    <a:pt x="11" y="169"/>
                    <a:pt x="0" y="153"/>
                    <a:pt x="0" y="130"/>
                  </a:cubicBezTo>
                  <a:lnTo>
                    <a:pt x="0" y="38"/>
                  </a:lnTo>
                  <a:cubicBezTo>
                    <a:pt x="0" y="16"/>
                    <a:pt x="11" y="0"/>
                    <a:pt x="26" y="0"/>
                  </a:cubicBezTo>
                  <a:lnTo>
                    <a:pt x="28" y="0"/>
                  </a:lnTo>
                  <a:lnTo>
                    <a:pt x="133" y="3"/>
                  </a:lnTo>
                  <a:cubicBezTo>
                    <a:pt x="147" y="5"/>
                    <a:pt x="158" y="20"/>
                    <a:pt x="158" y="39"/>
                  </a:cubicBezTo>
                  <a:lnTo>
                    <a:pt x="158" y="126"/>
                  </a:lnTo>
                  <a:cubicBezTo>
                    <a:pt x="158" y="145"/>
                    <a:pt x="147" y="160"/>
                    <a:pt x="132" y="161"/>
                  </a:cubicBezTo>
                  <a:lnTo>
                    <a:pt x="26" y="169"/>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32" name="Freeform 42"/>
            <p:cNvSpPr>
              <a:spLocks noEditPoints="1"/>
            </p:cNvSpPr>
            <p:nvPr/>
          </p:nvSpPr>
          <p:spPr bwMode="gray">
            <a:xfrm>
              <a:off x="1084263" y="3240088"/>
              <a:ext cx="63500" cy="68263"/>
            </a:xfrm>
            <a:custGeom>
              <a:avLst/>
              <a:gdLst>
                <a:gd name="T0" fmla="*/ 2147483646 w 135"/>
                <a:gd name="T1" fmla="*/ 2147483646 h 144"/>
                <a:gd name="T2" fmla="*/ 2147483646 w 135"/>
                <a:gd name="T3" fmla="*/ 2147483646 h 144"/>
                <a:gd name="T4" fmla="*/ 2147483646 w 135"/>
                <a:gd name="T5" fmla="*/ 2147483646 h 144"/>
                <a:gd name="T6" fmla="*/ 2147483646 w 135"/>
                <a:gd name="T7" fmla="*/ 2147483646 h 144"/>
                <a:gd name="T8" fmla="*/ 2147483646 w 135"/>
                <a:gd name="T9" fmla="*/ 2147483646 h 144"/>
                <a:gd name="T10" fmla="*/ 2147483646 w 135"/>
                <a:gd name="T11" fmla="*/ 2147483646 h 144"/>
                <a:gd name="T12" fmla="*/ 2147483646 w 135"/>
                <a:gd name="T13" fmla="*/ 2147483646 h 144"/>
                <a:gd name="T14" fmla="*/ 2147483646 w 135"/>
                <a:gd name="T15" fmla="*/ 2147483646 h 144"/>
                <a:gd name="T16" fmla="*/ 2147483646 w 135"/>
                <a:gd name="T17" fmla="*/ 2147483646 h 144"/>
                <a:gd name="T18" fmla="*/ 2147483646 w 135"/>
                <a:gd name="T19" fmla="*/ 2147483646 h 144"/>
                <a:gd name="T20" fmla="*/ 2147483646 w 135"/>
                <a:gd name="T21" fmla="*/ 2147483646 h 144"/>
                <a:gd name="T22" fmla="*/ 2147483646 w 135"/>
                <a:gd name="T23" fmla="*/ 2147483646 h 144"/>
                <a:gd name="T24" fmla="*/ 0 w 135"/>
                <a:gd name="T25" fmla="*/ 2147483646 h 144"/>
                <a:gd name="T26" fmla="*/ 0 w 135"/>
                <a:gd name="T27" fmla="*/ 2147483646 h 144"/>
                <a:gd name="T28" fmla="*/ 2147483646 w 135"/>
                <a:gd name="T29" fmla="*/ 0 h 144"/>
                <a:gd name="T30" fmla="*/ 2147483646 w 135"/>
                <a:gd name="T31" fmla="*/ 0 h 144"/>
                <a:gd name="T32" fmla="*/ 2147483646 w 135"/>
                <a:gd name="T33" fmla="*/ 2147483646 h 144"/>
                <a:gd name="T34" fmla="*/ 2147483646 w 135"/>
                <a:gd name="T35" fmla="*/ 2147483646 h 144"/>
                <a:gd name="T36" fmla="*/ 2147483646 w 135"/>
                <a:gd name="T37" fmla="*/ 2147483646 h 144"/>
                <a:gd name="T38" fmla="*/ 2147483646 w 135"/>
                <a:gd name="T39" fmla="*/ 2147483646 h 144"/>
                <a:gd name="T40" fmla="*/ 2147483646 w 135"/>
                <a:gd name="T41" fmla="*/ 2147483646 h 14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35"/>
                <a:gd name="T64" fmla="*/ 0 h 144"/>
                <a:gd name="T65" fmla="*/ 135 w 135"/>
                <a:gd name="T66" fmla="*/ 144 h 14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35" h="144">
                  <a:moveTo>
                    <a:pt x="27" y="27"/>
                  </a:moveTo>
                  <a:lnTo>
                    <a:pt x="27" y="27"/>
                  </a:lnTo>
                  <a:cubicBezTo>
                    <a:pt x="27" y="28"/>
                    <a:pt x="26" y="30"/>
                    <a:pt x="26" y="33"/>
                  </a:cubicBezTo>
                  <a:lnTo>
                    <a:pt x="26" y="110"/>
                  </a:lnTo>
                  <a:cubicBezTo>
                    <a:pt x="26" y="113"/>
                    <a:pt x="27" y="115"/>
                    <a:pt x="27" y="117"/>
                  </a:cubicBezTo>
                  <a:lnTo>
                    <a:pt x="107" y="111"/>
                  </a:lnTo>
                  <a:cubicBezTo>
                    <a:pt x="108" y="110"/>
                    <a:pt x="108" y="108"/>
                    <a:pt x="108" y="106"/>
                  </a:cubicBezTo>
                  <a:lnTo>
                    <a:pt x="108" y="34"/>
                  </a:lnTo>
                  <a:cubicBezTo>
                    <a:pt x="108" y="32"/>
                    <a:pt x="108" y="30"/>
                    <a:pt x="107" y="29"/>
                  </a:cubicBezTo>
                  <a:lnTo>
                    <a:pt x="27" y="27"/>
                  </a:lnTo>
                  <a:close/>
                  <a:moveTo>
                    <a:pt x="24" y="144"/>
                  </a:moveTo>
                  <a:lnTo>
                    <a:pt x="24" y="144"/>
                  </a:lnTo>
                  <a:cubicBezTo>
                    <a:pt x="10" y="144"/>
                    <a:pt x="0" y="129"/>
                    <a:pt x="0" y="110"/>
                  </a:cubicBezTo>
                  <a:lnTo>
                    <a:pt x="0" y="33"/>
                  </a:lnTo>
                  <a:cubicBezTo>
                    <a:pt x="0" y="14"/>
                    <a:pt x="10" y="0"/>
                    <a:pt x="24" y="0"/>
                  </a:cubicBezTo>
                  <a:lnTo>
                    <a:pt x="25" y="0"/>
                  </a:lnTo>
                  <a:lnTo>
                    <a:pt x="112" y="2"/>
                  </a:lnTo>
                  <a:cubicBezTo>
                    <a:pt x="125" y="4"/>
                    <a:pt x="135" y="18"/>
                    <a:pt x="135" y="34"/>
                  </a:cubicBezTo>
                  <a:lnTo>
                    <a:pt x="135" y="106"/>
                  </a:lnTo>
                  <a:cubicBezTo>
                    <a:pt x="135" y="123"/>
                    <a:pt x="125" y="136"/>
                    <a:pt x="111" y="137"/>
                  </a:cubicBezTo>
                  <a:lnTo>
                    <a:pt x="24" y="14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33" name="Freeform 43"/>
            <p:cNvSpPr>
              <a:spLocks/>
            </p:cNvSpPr>
            <p:nvPr/>
          </p:nvSpPr>
          <p:spPr bwMode="gray">
            <a:xfrm>
              <a:off x="917575" y="3063876"/>
              <a:ext cx="390525" cy="65088"/>
            </a:xfrm>
            <a:custGeom>
              <a:avLst/>
              <a:gdLst>
                <a:gd name="T0" fmla="*/ 2147483646 w 828"/>
                <a:gd name="T1" fmla="*/ 2147483646 h 140"/>
                <a:gd name="T2" fmla="*/ 2147483646 w 828"/>
                <a:gd name="T3" fmla="*/ 2147483646 h 140"/>
                <a:gd name="T4" fmla="*/ 0 w 828"/>
                <a:gd name="T5" fmla="*/ 2147483646 h 140"/>
                <a:gd name="T6" fmla="*/ 2147483646 w 828"/>
                <a:gd name="T7" fmla="*/ 0 h 140"/>
                <a:gd name="T8" fmla="*/ 2147483646 w 828"/>
                <a:gd name="T9" fmla="*/ 2147483646 h 140"/>
                <a:gd name="T10" fmla="*/ 2147483646 w 828"/>
                <a:gd name="T11" fmla="*/ 2147483646 h 140"/>
                <a:gd name="T12" fmla="*/ 0 60000 65536"/>
                <a:gd name="T13" fmla="*/ 0 60000 65536"/>
                <a:gd name="T14" fmla="*/ 0 60000 65536"/>
                <a:gd name="T15" fmla="*/ 0 60000 65536"/>
                <a:gd name="T16" fmla="*/ 0 60000 65536"/>
                <a:gd name="T17" fmla="*/ 0 60000 65536"/>
                <a:gd name="T18" fmla="*/ 0 w 828"/>
                <a:gd name="T19" fmla="*/ 0 h 140"/>
                <a:gd name="T20" fmla="*/ 828 w 828"/>
                <a:gd name="T21" fmla="*/ 140 h 140"/>
              </a:gdLst>
              <a:ahLst/>
              <a:cxnLst>
                <a:cxn ang="T12">
                  <a:pos x="T0" y="T1"/>
                </a:cxn>
                <a:cxn ang="T13">
                  <a:pos x="T2" y="T3"/>
                </a:cxn>
                <a:cxn ang="T14">
                  <a:pos x="T4" y="T5"/>
                </a:cxn>
                <a:cxn ang="T15">
                  <a:pos x="T6" y="T7"/>
                </a:cxn>
                <a:cxn ang="T16">
                  <a:pos x="T8" y="T9"/>
                </a:cxn>
                <a:cxn ang="T17">
                  <a:pos x="T10" y="T11"/>
                </a:cxn>
              </a:cxnLst>
              <a:rect l="T18" t="T19" r="T20" b="T21"/>
              <a:pathLst>
                <a:path w="828" h="140">
                  <a:moveTo>
                    <a:pt x="826" y="140"/>
                  </a:moveTo>
                  <a:lnTo>
                    <a:pt x="826" y="140"/>
                  </a:lnTo>
                  <a:lnTo>
                    <a:pt x="0" y="13"/>
                  </a:lnTo>
                  <a:lnTo>
                    <a:pt x="2" y="0"/>
                  </a:lnTo>
                  <a:lnTo>
                    <a:pt x="828" y="127"/>
                  </a:lnTo>
                  <a:lnTo>
                    <a:pt x="826" y="14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34" name="Freeform 44"/>
            <p:cNvSpPr>
              <a:spLocks/>
            </p:cNvSpPr>
            <p:nvPr/>
          </p:nvSpPr>
          <p:spPr bwMode="gray">
            <a:xfrm>
              <a:off x="917575" y="3211513"/>
              <a:ext cx="388938" cy="7938"/>
            </a:xfrm>
            <a:custGeom>
              <a:avLst/>
              <a:gdLst>
                <a:gd name="T0" fmla="*/ 2147483646 w 826"/>
                <a:gd name="T1" fmla="*/ 2147483646 h 18"/>
                <a:gd name="T2" fmla="*/ 2147483646 w 826"/>
                <a:gd name="T3" fmla="*/ 2147483646 h 18"/>
                <a:gd name="T4" fmla="*/ 0 w 826"/>
                <a:gd name="T5" fmla="*/ 2147483646 h 18"/>
                <a:gd name="T6" fmla="*/ 0 w 826"/>
                <a:gd name="T7" fmla="*/ 0 h 18"/>
                <a:gd name="T8" fmla="*/ 2147483646 w 826"/>
                <a:gd name="T9" fmla="*/ 2147483646 h 18"/>
                <a:gd name="T10" fmla="*/ 2147483646 w 826"/>
                <a:gd name="T11" fmla="*/ 2147483646 h 18"/>
                <a:gd name="T12" fmla="*/ 0 60000 65536"/>
                <a:gd name="T13" fmla="*/ 0 60000 65536"/>
                <a:gd name="T14" fmla="*/ 0 60000 65536"/>
                <a:gd name="T15" fmla="*/ 0 60000 65536"/>
                <a:gd name="T16" fmla="*/ 0 60000 65536"/>
                <a:gd name="T17" fmla="*/ 0 60000 65536"/>
                <a:gd name="T18" fmla="*/ 0 w 826"/>
                <a:gd name="T19" fmla="*/ 0 h 18"/>
                <a:gd name="T20" fmla="*/ 826 w 826"/>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826" h="18">
                  <a:moveTo>
                    <a:pt x="826" y="18"/>
                  </a:moveTo>
                  <a:lnTo>
                    <a:pt x="826" y="18"/>
                  </a:lnTo>
                  <a:lnTo>
                    <a:pt x="0" y="13"/>
                  </a:lnTo>
                  <a:lnTo>
                    <a:pt x="0" y="0"/>
                  </a:lnTo>
                  <a:lnTo>
                    <a:pt x="826" y="4"/>
                  </a:lnTo>
                  <a:lnTo>
                    <a:pt x="826" y="1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35" name="Freeform 45"/>
            <p:cNvSpPr>
              <a:spLocks/>
            </p:cNvSpPr>
            <p:nvPr/>
          </p:nvSpPr>
          <p:spPr bwMode="gray">
            <a:xfrm>
              <a:off x="917575" y="3311526"/>
              <a:ext cx="390525" cy="41275"/>
            </a:xfrm>
            <a:custGeom>
              <a:avLst/>
              <a:gdLst>
                <a:gd name="T0" fmla="*/ 2147483646 w 827"/>
                <a:gd name="T1" fmla="*/ 2147483646 h 88"/>
                <a:gd name="T2" fmla="*/ 2147483646 w 827"/>
                <a:gd name="T3" fmla="*/ 2147483646 h 88"/>
                <a:gd name="T4" fmla="*/ 0 w 827"/>
                <a:gd name="T5" fmla="*/ 2147483646 h 88"/>
                <a:gd name="T6" fmla="*/ 2147483646 w 827"/>
                <a:gd name="T7" fmla="*/ 0 h 88"/>
                <a:gd name="T8" fmla="*/ 2147483646 w 827"/>
                <a:gd name="T9" fmla="*/ 2147483646 h 88"/>
                <a:gd name="T10" fmla="*/ 2147483646 w 827"/>
                <a:gd name="T11" fmla="*/ 2147483646 h 88"/>
                <a:gd name="T12" fmla="*/ 0 60000 65536"/>
                <a:gd name="T13" fmla="*/ 0 60000 65536"/>
                <a:gd name="T14" fmla="*/ 0 60000 65536"/>
                <a:gd name="T15" fmla="*/ 0 60000 65536"/>
                <a:gd name="T16" fmla="*/ 0 60000 65536"/>
                <a:gd name="T17" fmla="*/ 0 60000 65536"/>
                <a:gd name="T18" fmla="*/ 0 w 827"/>
                <a:gd name="T19" fmla="*/ 0 h 88"/>
                <a:gd name="T20" fmla="*/ 827 w 827"/>
                <a:gd name="T21" fmla="*/ 88 h 88"/>
              </a:gdLst>
              <a:ahLst/>
              <a:cxnLst>
                <a:cxn ang="T12">
                  <a:pos x="T0" y="T1"/>
                </a:cxn>
                <a:cxn ang="T13">
                  <a:pos x="T2" y="T3"/>
                </a:cxn>
                <a:cxn ang="T14">
                  <a:pos x="T4" y="T5"/>
                </a:cxn>
                <a:cxn ang="T15">
                  <a:pos x="T6" y="T7"/>
                </a:cxn>
                <a:cxn ang="T16">
                  <a:pos x="T8" y="T9"/>
                </a:cxn>
                <a:cxn ang="T17">
                  <a:pos x="T10" y="T11"/>
                </a:cxn>
              </a:cxnLst>
              <a:rect l="T18" t="T19" r="T20" b="T21"/>
              <a:pathLst>
                <a:path w="827" h="88">
                  <a:moveTo>
                    <a:pt x="1" y="88"/>
                  </a:moveTo>
                  <a:lnTo>
                    <a:pt x="1" y="88"/>
                  </a:lnTo>
                  <a:lnTo>
                    <a:pt x="0" y="75"/>
                  </a:lnTo>
                  <a:lnTo>
                    <a:pt x="826" y="0"/>
                  </a:lnTo>
                  <a:lnTo>
                    <a:pt x="827" y="13"/>
                  </a:lnTo>
                  <a:lnTo>
                    <a:pt x="1" y="8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36" name="Freeform 46"/>
            <p:cNvSpPr>
              <a:spLocks/>
            </p:cNvSpPr>
            <p:nvPr/>
          </p:nvSpPr>
          <p:spPr bwMode="gray">
            <a:xfrm>
              <a:off x="955675" y="3373438"/>
              <a:ext cx="80963" cy="26988"/>
            </a:xfrm>
            <a:custGeom>
              <a:avLst/>
              <a:gdLst>
                <a:gd name="T0" fmla="*/ 2147483646 w 173"/>
                <a:gd name="T1" fmla="*/ 2147483646 h 58"/>
                <a:gd name="T2" fmla="*/ 2147483646 w 173"/>
                <a:gd name="T3" fmla="*/ 2147483646 h 58"/>
                <a:gd name="T4" fmla="*/ 2147483646 w 173"/>
                <a:gd name="T5" fmla="*/ 2147483646 h 58"/>
                <a:gd name="T6" fmla="*/ 2147483646 w 173"/>
                <a:gd name="T7" fmla="*/ 2147483646 h 58"/>
                <a:gd name="T8" fmla="*/ 2147483646 w 173"/>
                <a:gd name="T9" fmla="*/ 2147483646 h 58"/>
                <a:gd name="T10" fmla="*/ 2147483646 w 173"/>
                <a:gd name="T11" fmla="*/ 0 h 58"/>
                <a:gd name="T12" fmla="*/ 2147483646 w 173"/>
                <a:gd name="T13" fmla="*/ 2147483646 h 58"/>
                <a:gd name="T14" fmla="*/ 0 w 173"/>
                <a:gd name="T15" fmla="*/ 2147483646 h 58"/>
                <a:gd name="T16" fmla="*/ 2147483646 w 173"/>
                <a:gd name="T17" fmla="*/ 2147483646 h 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3"/>
                <a:gd name="T28" fmla="*/ 0 h 58"/>
                <a:gd name="T29" fmla="*/ 173 w 173"/>
                <a:gd name="T30" fmla="*/ 58 h 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3" h="58">
                  <a:moveTo>
                    <a:pt x="16" y="58"/>
                  </a:moveTo>
                  <a:lnTo>
                    <a:pt x="16" y="58"/>
                  </a:lnTo>
                  <a:lnTo>
                    <a:pt x="157" y="43"/>
                  </a:lnTo>
                  <a:cubicBezTo>
                    <a:pt x="166" y="43"/>
                    <a:pt x="173" y="33"/>
                    <a:pt x="173" y="21"/>
                  </a:cubicBezTo>
                  <a:cubicBezTo>
                    <a:pt x="173" y="10"/>
                    <a:pt x="166" y="0"/>
                    <a:pt x="157" y="0"/>
                  </a:cubicBezTo>
                  <a:lnTo>
                    <a:pt x="16" y="15"/>
                  </a:lnTo>
                  <a:cubicBezTo>
                    <a:pt x="8" y="15"/>
                    <a:pt x="0" y="25"/>
                    <a:pt x="0" y="36"/>
                  </a:cubicBezTo>
                  <a:cubicBezTo>
                    <a:pt x="0" y="48"/>
                    <a:pt x="8" y="58"/>
                    <a:pt x="16" y="58"/>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37" name="Freeform 47"/>
            <p:cNvSpPr>
              <a:spLocks/>
            </p:cNvSpPr>
            <p:nvPr/>
          </p:nvSpPr>
          <p:spPr bwMode="gray">
            <a:xfrm>
              <a:off x="955675" y="3409951"/>
              <a:ext cx="80963" cy="30163"/>
            </a:xfrm>
            <a:custGeom>
              <a:avLst/>
              <a:gdLst>
                <a:gd name="T0" fmla="*/ 2147483646 w 173"/>
                <a:gd name="T1" fmla="*/ 0 h 63"/>
                <a:gd name="T2" fmla="*/ 2147483646 w 173"/>
                <a:gd name="T3" fmla="*/ 0 h 63"/>
                <a:gd name="T4" fmla="*/ 2147483646 w 173"/>
                <a:gd name="T5" fmla="*/ 0 h 63"/>
                <a:gd name="T6" fmla="*/ 2147483646 w 173"/>
                <a:gd name="T7" fmla="*/ 2147483646 h 63"/>
                <a:gd name="T8" fmla="*/ 0 w 173"/>
                <a:gd name="T9" fmla="*/ 2147483646 h 63"/>
                <a:gd name="T10" fmla="*/ 2147483646 w 173"/>
                <a:gd name="T11" fmla="*/ 2147483646 h 63"/>
                <a:gd name="T12" fmla="*/ 2147483646 w 173"/>
                <a:gd name="T13" fmla="*/ 2147483646 h 63"/>
                <a:gd name="T14" fmla="*/ 2147483646 w 173"/>
                <a:gd name="T15" fmla="*/ 2147483646 h 63"/>
                <a:gd name="T16" fmla="*/ 2147483646 w 173"/>
                <a:gd name="T17" fmla="*/ 2147483646 h 63"/>
                <a:gd name="T18" fmla="*/ 2147483646 w 173"/>
                <a:gd name="T19" fmla="*/ 0 h 6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3"/>
                <a:gd name="T31" fmla="*/ 0 h 63"/>
                <a:gd name="T32" fmla="*/ 173 w 173"/>
                <a:gd name="T33" fmla="*/ 63 h 6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3" h="63">
                  <a:moveTo>
                    <a:pt x="157" y="0"/>
                  </a:moveTo>
                  <a:lnTo>
                    <a:pt x="157" y="0"/>
                  </a:lnTo>
                  <a:lnTo>
                    <a:pt x="156" y="0"/>
                  </a:lnTo>
                  <a:lnTo>
                    <a:pt x="16" y="20"/>
                  </a:lnTo>
                  <a:cubicBezTo>
                    <a:pt x="8" y="20"/>
                    <a:pt x="0" y="30"/>
                    <a:pt x="0" y="42"/>
                  </a:cubicBezTo>
                  <a:cubicBezTo>
                    <a:pt x="0" y="54"/>
                    <a:pt x="8" y="63"/>
                    <a:pt x="16" y="63"/>
                  </a:cubicBezTo>
                  <a:lnTo>
                    <a:pt x="17" y="63"/>
                  </a:lnTo>
                  <a:lnTo>
                    <a:pt x="157" y="43"/>
                  </a:lnTo>
                  <a:cubicBezTo>
                    <a:pt x="166" y="43"/>
                    <a:pt x="173" y="33"/>
                    <a:pt x="173" y="21"/>
                  </a:cubicBezTo>
                  <a:cubicBezTo>
                    <a:pt x="173" y="9"/>
                    <a:pt x="166" y="0"/>
                    <a:pt x="157"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38" name="Freeform 48"/>
            <p:cNvSpPr>
              <a:spLocks/>
            </p:cNvSpPr>
            <p:nvPr/>
          </p:nvSpPr>
          <p:spPr bwMode="gray">
            <a:xfrm>
              <a:off x="1084263" y="3362326"/>
              <a:ext cx="61913" cy="20638"/>
            </a:xfrm>
            <a:custGeom>
              <a:avLst/>
              <a:gdLst>
                <a:gd name="T0" fmla="*/ 2147483646 w 133"/>
                <a:gd name="T1" fmla="*/ 2147483646 h 45"/>
                <a:gd name="T2" fmla="*/ 2147483646 w 133"/>
                <a:gd name="T3" fmla="*/ 2147483646 h 45"/>
                <a:gd name="T4" fmla="*/ 2147483646 w 133"/>
                <a:gd name="T5" fmla="*/ 2147483646 h 45"/>
                <a:gd name="T6" fmla="*/ 2147483646 w 133"/>
                <a:gd name="T7" fmla="*/ 2147483646 h 45"/>
                <a:gd name="T8" fmla="*/ 2147483646 w 133"/>
                <a:gd name="T9" fmla="*/ 2147483646 h 45"/>
                <a:gd name="T10" fmla="*/ 2147483646 w 133"/>
                <a:gd name="T11" fmla="*/ 0 h 45"/>
                <a:gd name="T12" fmla="*/ 2147483646 w 133"/>
                <a:gd name="T13" fmla="*/ 2147483646 h 45"/>
                <a:gd name="T14" fmla="*/ 0 w 133"/>
                <a:gd name="T15" fmla="*/ 2147483646 h 45"/>
                <a:gd name="T16" fmla="*/ 2147483646 w 133"/>
                <a:gd name="T17" fmla="*/ 2147483646 h 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3"/>
                <a:gd name="T28" fmla="*/ 0 h 45"/>
                <a:gd name="T29" fmla="*/ 133 w 133"/>
                <a:gd name="T30" fmla="*/ 45 h 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3" h="45">
                  <a:moveTo>
                    <a:pt x="12" y="45"/>
                  </a:moveTo>
                  <a:lnTo>
                    <a:pt x="12" y="45"/>
                  </a:lnTo>
                  <a:lnTo>
                    <a:pt x="120" y="33"/>
                  </a:lnTo>
                  <a:cubicBezTo>
                    <a:pt x="127" y="33"/>
                    <a:pt x="133" y="26"/>
                    <a:pt x="133" y="17"/>
                  </a:cubicBezTo>
                  <a:cubicBezTo>
                    <a:pt x="133" y="8"/>
                    <a:pt x="127" y="0"/>
                    <a:pt x="120" y="0"/>
                  </a:cubicBezTo>
                  <a:lnTo>
                    <a:pt x="12" y="12"/>
                  </a:lnTo>
                  <a:cubicBezTo>
                    <a:pt x="6" y="12"/>
                    <a:pt x="0" y="19"/>
                    <a:pt x="0" y="28"/>
                  </a:cubicBezTo>
                  <a:cubicBezTo>
                    <a:pt x="0" y="37"/>
                    <a:pt x="6" y="45"/>
                    <a:pt x="12" y="4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39" name="Freeform 49"/>
            <p:cNvSpPr>
              <a:spLocks/>
            </p:cNvSpPr>
            <p:nvPr/>
          </p:nvSpPr>
          <p:spPr bwMode="gray">
            <a:xfrm>
              <a:off x="1084263" y="3390901"/>
              <a:ext cx="61913" cy="22225"/>
            </a:xfrm>
            <a:custGeom>
              <a:avLst/>
              <a:gdLst>
                <a:gd name="T0" fmla="*/ 2147483646 w 133"/>
                <a:gd name="T1" fmla="*/ 0 h 49"/>
                <a:gd name="T2" fmla="*/ 2147483646 w 133"/>
                <a:gd name="T3" fmla="*/ 0 h 49"/>
                <a:gd name="T4" fmla="*/ 2147483646 w 133"/>
                <a:gd name="T5" fmla="*/ 0 h 49"/>
                <a:gd name="T6" fmla="*/ 2147483646 w 133"/>
                <a:gd name="T7" fmla="*/ 2147483646 h 49"/>
                <a:gd name="T8" fmla="*/ 0 w 133"/>
                <a:gd name="T9" fmla="*/ 2147483646 h 49"/>
                <a:gd name="T10" fmla="*/ 2147483646 w 133"/>
                <a:gd name="T11" fmla="*/ 2147483646 h 49"/>
                <a:gd name="T12" fmla="*/ 2147483646 w 133"/>
                <a:gd name="T13" fmla="*/ 2147483646 h 49"/>
                <a:gd name="T14" fmla="*/ 2147483646 w 133"/>
                <a:gd name="T15" fmla="*/ 2147483646 h 49"/>
                <a:gd name="T16" fmla="*/ 2147483646 w 133"/>
                <a:gd name="T17" fmla="*/ 2147483646 h 49"/>
                <a:gd name="T18" fmla="*/ 2147483646 w 133"/>
                <a:gd name="T19" fmla="*/ 0 h 4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3"/>
                <a:gd name="T31" fmla="*/ 0 h 49"/>
                <a:gd name="T32" fmla="*/ 133 w 133"/>
                <a:gd name="T33" fmla="*/ 49 h 4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3" h="49">
                  <a:moveTo>
                    <a:pt x="120" y="0"/>
                  </a:moveTo>
                  <a:lnTo>
                    <a:pt x="120" y="0"/>
                  </a:lnTo>
                  <a:lnTo>
                    <a:pt x="12" y="15"/>
                  </a:lnTo>
                  <a:cubicBezTo>
                    <a:pt x="6" y="15"/>
                    <a:pt x="0" y="23"/>
                    <a:pt x="0" y="32"/>
                  </a:cubicBezTo>
                  <a:cubicBezTo>
                    <a:pt x="0" y="41"/>
                    <a:pt x="6" y="49"/>
                    <a:pt x="12" y="49"/>
                  </a:cubicBezTo>
                  <a:lnTo>
                    <a:pt x="13" y="49"/>
                  </a:lnTo>
                  <a:lnTo>
                    <a:pt x="120" y="33"/>
                  </a:lnTo>
                  <a:cubicBezTo>
                    <a:pt x="127" y="33"/>
                    <a:pt x="133" y="25"/>
                    <a:pt x="133" y="16"/>
                  </a:cubicBezTo>
                  <a:cubicBezTo>
                    <a:pt x="133" y="7"/>
                    <a:pt x="127" y="0"/>
                    <a:pt x="120"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40" name="Freeform 50"/>
            <p:cNvSpPr>
              <a:spLocks noEditPoints="1"/>
            </p:cNvSpPr>
            <p:nvPr/>
          </p:nvSpPr>
          <p:spPr bwMode="gray">
            <a:xfrm>
              <a:off x="1182688" y="3025776"/>
              <a:ext cx="42863" cy="55563"/>
            </a:xfrm>
            <a:custGeom>
              <a:avLst/>
              <a:gdLst>
                <a:gd name="T0" fmla="*/ 2147483646 w 92"/>
                <a:gd name="T1" fmla="*/ 2147483646 h 121"/>
                <a:gd name="T2" fmla="*/ 2147483646 w 92"/>
                <a:gd name="T3" fmla="*/ 2147483646 h 121"/>
                <a:gd name="T4" fmla="*/ 2147483646 w 92"/>
                <a:gd name="T5" fmla="*/ 2147483646 h 121"/>
                <a:gd name="T6" fmla="*/ 2147483646 w 92"/>
                <a:gd name="T7" fmla="*/ 2147483646 h 121"/>
                <a:gd name="T8" fmla="*/ 2147483646 w 92"/>
                <a:gd name="T9" fmla="*/ 2147483646 h 121"/>
                <a:gd name="T10" fmla="*/ 2147483646 w 92"/>
                <a:gd name="T11" fmla="*/ 2147483646 h 121"/>
                <a:gd name="T12" fmla="*/ 2147483646 w 92"/>
                <a:gd name="T13" fmla="*/ 2147483646 h 121"/>
                <a:gd name="T14" fmla="*/ 2147483646 w 92"/>
                <a:gd name="T15" fmla="*/ 2147483646 h 121"/>
                <a:gd name="T16" fmla="*/ 2147483646 w 92"/>
                <a:gd name="T17" fmla="*/ 2147483646 h 121"/>
                <a:gd name="T18" fmla="*/ 2147483646 w 92"/>
                <a:gd name="T19" fmla="*/ 2147483646 h 121"/>
                <a:gd name="T20" fmla="*/ 2147483646 w 92"/>
                <a:gd name="T21" fmla="*/ 2147483646 h 121"/>
                <a:gd name="T22" fmla="*/ 2147483646 w 92"/>
                <a:gd name="T23" fmla="*/ 2147483646 h 121"/>
                <a:gd name="T24" fmla="*/ 2147483646 w 92"/>
                <a:gd name="T25" fmla="*/ 2147483646 h 121"/>
                <a:gd name="T26" fmla="*/ 2147483646 w 92"/>
                <a:gd name="T27" fmla="*/ 2147483646 h 121"/>
                <a:gd name="T28" fmla="*/ 0 w 92"/>
                <a:gd name="T29" fmla="*/ 2147483646 h 121"/>
                <a:gd name="T30" fmla="*/ 0 w 92"/>
                <a:gd name="T31" fmla="*/ 2147483646 h 121"/>
                <a:gd name="T32" fmla="*/ 2147483646 w 92"/>
                <a:gd name="T33" fmla="*/ 0 h 121"/>
                <a:gd name="T34" fmla="*/ 2147483646 w 92"/>
                <a:gd name="T35" fmla="*/ 2147483646 h 121"/>
                <a:gd name="T36" fmla="*/ 2147483646 w 92"/>
                <a:gd name="T37" fmla="*/ 2147483646 h 121"/>
                <a:gd name="T38" fmla="*/ 2147483646 w 92"/>
                <a:gd name="T39" fmla="*/ 2147483646 h 121"/>
                <a:gd name="T40" fmla="*/ 2147483646 w 92"/>
                <a:gd name="T41" fmla="*/ 2147483646 h 121"/>
                <a:gd name="T42" fmla="*/ 2147483646 w 92"/>
                <a:gd name="T43" fmla="*/ 2147483646 h 121"/>
                <a:gd name="T44" fmla="*/ 2147483646 w 92"/>
                <a:gd name="T45" fmla="*/ 2147483646 h 12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92"/>
                <a:gd name="T70" fmla="*/ 0 h 121"/>
                <a:gd name="T71" fmla="*/ 92 w 92"/>
                <a:gd name="T72" fmla="*/ 121 h 12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92" h="121">
                  <a:moveTo>
                    <a:pt x="22" y="97"/>
                  </a:moveTo>
                  <a:lnTo>
                    <a:pt x="22" y="97"/>
                  </a:lnTo>
                  <a:lnTo>
                    <a:pt x="69" y="101"/>
                  </a:lnTo>
                  <a:cubicBezTo>
                    <a:pt x="70" y="99"/>
                    <a:pt x="72" y="96"/>
                    <a:pt x="72" y="91"/>
                  </a:cubicBezTo>
                  <a:lnTo>
                    <a:pt x="72" y="48"/>
                  </a:lnTo>
                  <a:cubicBezTo>
                    <a:pt x="72" y="42"/>
                    <a:pt x="70" y="38"/>
                    <a:pt x="69" y="37"/>
                  </a:cubicBezTo>
                  <a:lnTo>
                    <a:pt x="22" y="21"/>
                  </a:lnTo>
                  <a:cubicBezTo>
                    <a:pt x="21" y="23"/>
                    <a:pt x="20" y="27"/>
                    <a:pt x="20" y="32"/>
                  </a:cubicBezTo>
                  <a:lnTo>
                    <a:pt x="20" y="84"/>
                  </a:lnTo>
                  <a:cubicBezTo>
                    <a:pt x="20" y="90"/>
                    <a:pt x="21" y="95"/>
                    <a:pt x="22" y="97"/>
                  </a:cubicBezTo>
                  <a:close/>
                  <a:moveTo>
                    <a:pt x="71" y="121"/>
                  </a:moveTo>
                  <a:lnTo>
                    <a:pt x="71" y="121"/>
                  </a:lnTo>
                  <a:lnTo>
                    <a:pt x="19" y="116"/>
                  </a:lnTo>
                  <a:cubicBezTo>
                    <a:pt x="15" y="116"/>
                    <a:pt x="8" y="114"/>
                    <a:pt x="4" y="104"/>
                  </a:cubicBezTo>
                  <a:cubicBezTo>
                    <a:pt x="1" y="98"/>
                    <a:pt x="0" y="91"/>
                    <a:pt x="0" y="84"/>
                  </a:cubicBezTo>
                  <a:lnTo>
                    <a:pt x="0" y="32"/>
                  </a:lnTo>
                  <a:cubicBezTo>
                    <a:pt x="0" y="13"/>
                    <a:pt x="8" y="0"/>
                    <a:pt x="19" y="0"/>
                  </a:cubicBezTo>
                  <a:lnTo>
                    <a:pt x="23" y="1"/>
                  </a:lnTo>
                  <a:lnTo>
                    <a:pt x="74" y="17"/>
                  </a:lnTo>
                  <a:cubicBezTo>
                    <a:pt x="85" y="20"/>
                    <a:pt x="92" y="35"/>
                    <a:pt x="92" y="48"/>
                  </a:cubicBezTo>
                  <a:lnTo>
                    <a:pt x="92" y="91"/>
                  </a:lnTo>
                  <a:cubicBezTo>
                    <a:pt x="92" y="107"/>
                    <a:pt x="83" y="120"/>
                    <a:pt x="72" y="121"/>
                  </a:cubicBezTo>
                  <a:lnTo>
                    <a:pt x="71" y="121"/>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41" name="Freeform 51"/>
            <p:cNvSpPr>
              <a:spLocks noEditPoints="1"/>
            </p:cNvSpPr>
            <p:nvPr/>
          </p:nvSpPr>
          <p:spPr bwMode="gray">
            <a:xfrm>
              <a:off x="1182688" y="3135313"/>
              <a:ext cx="42863" cy="58738"/>
            </a:xfrm>
            <a:custGeom>
              <a:avLst/>
              <a:gdLst>
                <a:gd name="T0" fmla="*/ 2147483646 w 92"/>
                <a:gd name="T1" fmla="*/ 2147483646 h 127"/>
                <a:gd name="T2" fmla="*/ 2147483646 w 92"/>
                <a:gd name="T3" fmla="*/ 2147483646 h 127"/>
                <a:gd name="T4" fmla="*/ 2147483646 w 92"/>
                <a:gd name="T5" fmla="*/ 2147483646 h 127"/>
                <a:gd name="T6" fmla="*/ 2147483646 w 92"/>
                <a:gd name="T7" fmla="*/ 2147483646 h 127"/>
                <a:gd name="T8" fmla="*/ 2147483646 w 92"/>
                <a:gd name="T9" fmla="*/ 2147483646 h 127"/>
                <a:gd name="T10" fmla="*/ 2147483646 w 92"/>
                <a:gd name="T11" fmla="*/ 2147483646 h 127"/>
                <a:gd name="T12" fmla="*/ 2147483646 w 92"/>
                <a:gd name="T13" fmla="*/ 2147483646 h 127"/>
                <a:gd name="T14" fmla="*/ 2147483646 w 92"/>
                <a:gd name="T15" fmla="*/ 2147483646 h 127"/>
                <a:gd name="T16" fmla="*/ 2147483646 w 92"/>
                <a:gd name="T17" fmla="*/ 2147483646 h 127"/>
                <a:gd name="T18" fmla="*/ 2147483646 w 92"/>
                <a:gd name="T19" fmla="*/ 2147483646 h 127"/>
                <a:gd name="T20" fmla="*/ 2147483646 w 92"/>
                <a:gd name="T21" fmla="*/ 2147483646 h 127"/>
                <a:gd name="T22" fmla="*/ 2147483646 w 92"/>
                <a:gd name="T23" fmla="*/ 2147483646 h 127"/>
                <a:gd name="T24" fmla="*/ 0 w 92"/>
                <a:gd name="T25" fmla="*/ 2147483646 h 127"/>
                <a:gd name="T26" fmla="*/ 0 w 92"/>
                <a:gd name="T27" fmla="*/ 2147483646 h 127"/>
                <a:gd name="T28" fmla="*/ 2147483646 w 92"/>
                <a:gd name="T29" fmla="*/ 0 h 127"/>
                <a:gd name="T30" fmla="*/ 2147483646 w 92"/>
                <a:gd name="T31" fmla="*/ 0 h 127"/>
                <a:gd name="T32" fmla="*/ 2147483646 w 92"/>
                <a:gd name="T33" fmla="*/ 2147483646 h 127"/>
                <a:gd name="T34" fmla="*/ 2147483646 w 92"/>
                <a:gd name="T35" fmla="*/ 2147483646 h 127"/>
                <a:gd name="T36" fmla="*/ 2147483646 w 92"/>
                <a:gd name="T37" fmla="*/ 2147483646 h 127"/>
                <a:gd name="T38" fmla="*/ 2147483646 w 92"/>
                <a:gd name="T39" fmla="*/ 2147483646 h 127"/>
                <a:gd name="T40" fmla="*/ 2147483646 w 92"/>
                <a:gd name="T41" fmla="*/ 2147483646 h 1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2"/>
                <a:gd name="T64" fmla="*/ 0 h 127"/>
                <a:gd name="T65" fmla="*/ 92 w 92"/>
                <a:gd name="T66" fmla="*/ 127 h 1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2" h="127">
                  <a:moveTo>
                    <a:pt x="22" y="21"/>
                  </a:moveTo>
                  <a:lnTo>
                    <a:pt x="22" y="21"/>
                  </a:lnTo>
                  <a:cubicBezTo>
                    <a:pt x="21" y="23"/>
                    <a:pt x="20" y="26"/>
                    <a:pt x="20" y="30"/>
                  </a:cubicBezTo>
                  <a:lnTo>
                    <a:pt x="20" y="95"/>
                  </a:lnTo>
                  <a:cubicBezTo>
                    <a:pt x="20" y="101"/>
                    <a:pt x="21" y="105"/>
                    <a:pt x="22" y="106"/>
                  </a:cubicBezTo>
                  <a:lnTo>
                    <a:pt x="69" y="106"/>
                  </a:lnTo>
                  <a:cubicBezTo>
                    <a:pt x="70" y="105"/>
                    <a:pt x="72" y="102"/>
                    <a:pt x="72" y="97"/>
                  </a:cubicBezTo>
                  <a:lnTo>
                    <a:pt x="72" y="42"/>
                  </a:lnTo>
                  <a:cubicBezTo>
                    <a:pt x="72" y="37"/>
                    <a:pt x="69" y="33"/>
                    <a:pt x="69" y="32"/>
                  </a:cubicBezTo>
                  <a:lnTo>
                    <a:pt x="22" y="21"/>
                  </a:lnTo>
                  <a:close/>
                  <a:moveTo>
                    <a:pt x="20" y="127"/>
                  </a:moveTo>
                  <a:lnTo>
                    <a:pt x="20" y="127"/>
                  </a:lnTo>
                  <a:cubicBezTo>
                    <a:pt x="8" y="127"/>
                    <a:pt x="0" y="114"/>
                    <a:pt x="0" y="95"/>
                  </a:cubicBezTo>
                  <a:lnTo>
                    <a:pt x="0" y="30"/>
                  </a:lnTo>
                  <a:cubicBezTo>
                    <a:pt x="0" y="13"/>
                    <a:pt x="8" y="0"/>
                    <a:pt x="19" y="0"/>
                  </a:cubicBezTo>
                  <a:lnTo>
                    <a:pt x="22" y="0"/>
                  </a:lnTo>
                  <a:lnTo>
                    <a:pt x="74" y="13"/>
                  </a:lnTo>
                  <a:cubicBezTo>
                    <a:pt x="85" y="15"/>
                    <a:pt x="92" y="29"/>
                    <a:pt x="92" y="42"/>
                  </a:cubicBezTo>
                  <a:lnTo>
                    <a:pt x="92" y="97"/>
                  </a:lnTo>
                  <a:cubicBezTo>
                    <a:pt x="92" y="113"/>
                    <a:pt x="83" y="125"/>
                    <a:pt x="72" y="126"/>
                  </a:cubicBezTo>
                  <a:lnTo>
                    <a:pt x="20" y="127"/>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42" name="Freeform 52"/>
            <p:cNvSpPr>
              <a:spLocks noEditPoints="1"/>
            </p:cNvSpPr>
            <p:nvPr/>
          </p:nvSpPr>
          <p:spPr bwMode="gray">
            <a:xfrm>
              <a:off x="1181100" y="3244851"/>
              <a:ext cx="44450" cy="57150"/>
            </a:xfrm>
            <a:custGeom>
              <a:avLst/>
              <a:gdLst>
                <a:gd name="T0" fmla="*/ 2147483646 w 94"/>
                <a:gd name="T1" fmla="*/ 2147483646 h 123"/>
                <a:gd name="T2" fmla="*/ 2147483646 w 94"/>
                <a:gd name="T3" fmla="*/ 2147483646 h 123"/>
                <a:gd name="T4" fmla="*/ 2147483646 w 94"/>
                <a:gd name="T5" fmla="*/ 2147483646 h 123"/>
                <a:gd name="T6" fmla="*/ 2147483646 w 94"/>
                <a:gd name="T7" fmla="*/ 2147483646 h 123"/>
                <a:gd name="T8" fmla="*/ 2147483646 w 94"/>
                <a:gd name="T9" fmla="*/ 2147483646 h 123"/>
                <a:gd name="T10" fmla="*/ 2147483646 w 94"/>
                <a:gd name="T11" fmla="*/ 2147483646 h 123"/>
                <a:gd name="T12" fmla="*/ 2147483646 w 94"/>
                <a:gd name="T13" fmla="*/ 2147483646 h 123"/>
                <a:gd name="T14" fmla="*/ 2147483646 w 94"/>
                <a:gd name="T15" fmla="*/ 2147483646 h 123"/>
                <a:gd name="T16" fmla="*/ 2147483646 w 94"/>
                <a:gd name="T17" fmla="*/ 2147483646 h 123"/>
                <a:gd name="T18" fmla="*/ 2147483646 w 94"/>
                <a:gd name="T19" fmla="*/ 2147483646 h 123"/>
                <a:gd name="T20" fmla="*/ 2147483646 w 94"/>
                <a:gd name="T21" fmla="*/ 2147483646 h 123"/>
                <a:gd name="T22" fmla="*/ 2147483646 w 94"/>
                <a:gd name="T23" fmla="*/ 2147483646 h 123"/>
                <a:gd name="T24" fmla="*/ 0 w 94"/>
                <a:gd name="T25" fmla="*/ 2147483646 h 123"/>
                <a:gd name="T26" fmla="*/ 0 w 94"/>
                <a:gd name="T27" fmla="*/ 2147483646 h 123"/>
                <a:gd name="T28" fmla="*/ 2147483646 w 94"/>
                <a:gd name="T29" fmla="*/ 0 h 123"/>
                <a:gd name="T30" fmla="*/ 2147483646 w 94"/>
                <a:gd name="T31" fmla="*/ 0 h 123"/>
                <a:gd name="T32" fmla="*/ 2147483646 w 94"/>
                <a:gd name="T33" fmla="*/ 2147483646 h 123"/>
                <a:gd name="T34" fmla="*/ 2147483646 w 94"/>
                <a:gd name="T35" fmla="*/ 2147483646 h 123"/>
                <a:gd name="T36" fmla="*/ 2147483646 w 94"/>
                <a:gd name="T37" fmla="*/ 2147483646 h 123"/>
                <a:gd name="T38" fmla="*/ 2147483646 w 94"/>
                <a:gd name="T39" fmla="*/ 2147483646 h 123"/>
                <a:gd name="T40" fmla="*/ 2147483646 w 94"/>
                <a:gd name="T41" fmla="*/ 2147483646 h 1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4"/>
                <a:gd name="T64" fmla="*/ 0 h 123"/>
                <a:gd name="T65" fmla="*/ 94 w 94"/>
                <a:gd name="T66" fmla="*/ 123 h 12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4" h="123">
                  <a:moveTo>
                    <a:pt x="21" y="20"/>
                  </a:moveTo>
                  <a:lnTo>
                    <a:pt x="21" y="20"/>
                  </a:lnTo>
                  <a:cubicBezTo>
                    <a:pt x="21" y="22"/>
                    <a:pt x="20" y="25"/>
                    <a:pt x="20" y="30"/>
                  </a:cubicBezTo>
                  <a:lnTo>
                    <a:pt x="20" y="92"/>
                  </a:lnTo>
                  <a:cubicBezTo>
                    <a:pt x="20" y="97"/>
                    <a:pt x="21" y="100"/>
                    <a:pt x="22" y="102"/>
                  </a:cubicBezTo>
                  <a:lnTo>
                    <a:pt x="73" y="97"/>
                  </a:lnTo>
                  <a:cubicBezTo>
                    <a:pt x="74" y="95"/>
                    <a:pt x="74" y="93"/>
                    <a:pt x="74" y="89"/>
                  </a:cubicBezTo>
                  <a:lnTo>
                    <a:pt x="74" y="31"/>
                  </a:lnTo>
                  <a:cubicBezTo>
                    <a:pt x="74" y="26"/>
                    <a:pt x="73" y="23"/>
                    <a:pt x="73" y="22"/>
                  </a:cubicBezTo>
                  <a:lnTo>
                    <a:pt x="21" y="20"/>
                  </a:lnTo>
                  <a:close/>
                  <a:moveTo>
                    <a:pt x="18" y="123"/>
                  </a:moveTo>
                  <a:lnTo>
                    <a:pt x="18" y="123"/>
                  </a:lnTo>
                  <a:cubicBezTo>
                    <a:pt x="7" y="123"/>
                    <a:pt x="0" y="111"/>
                    <a:pt x="0" y="92"/>
                  </a:cubicBezTo>
                  <a:lnTo>
                    <a:pt x="0" y="30"/>
                  </a:lnTo>
                  <a:cubicBezTo>
                    <a:pt x="0" y="11"/>
                    <a:pt x="7" y="0"/>
                    <a:pt x="18" y="0"/>
                  </a:cubicBezTo>
                  <a:lnTo>
                    <a:pt x="19" y="0"/>
                  </a:lnTo>
                  <a:lnTo>
                    <a:pt x="78" y="2"/>
                  </a:lnTo>
                  <a:cubicBezTo>
                    <a:pt x="89" y="4"/>
                    <a:pt x="94" y="18"/>
                    <a:pt x="94" y="31"/>
                  </a:cubicBezTo>
                  <a:lnTo>
                    <a:pt x="94" y="89"/>
                  </a:lnTo>
                  <a:cubicBezTo>
                    <a:pt x="94" y="104"/>
                    <a:pt x="87" y="116"/>
                    <a:pt x="77" y="117"/>
                  </a:cubicBezTo>
                  <a:lnTo>
                    <a:pt x="18" y="12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43" name="Freeform 53"/>
            <p:cNvSpPr>
              <a:spLocks/>
            </p:cNvSpPr>
            <p:nvPr/>
          </p:nvSpPr>
          <p:spPr bwMode="gray">
            <a:xfrm>
              <a:off x="1182688" y="3351213"/>
              <a:ext cx="41275" cy="17463"/>
            </a:xfrm>
            <a:custGeom>
              <a:avLst/>
              <a:gdLst>
                <a:gd name="T0" fmla="*/ 2147483646 w 88"/>
                <a:gd name="T1" fmla="*/ 2147483646 h 38"/>
                <a:gd name="T2" fmla="*/ 2147483646 w 88"/>
                <a:gd name="T3" fmla="*/ 2147483646 h 38"/>
                <a:gd name="T4" fmla="*/ 2147483646 w 88"/>
                <a:gd name="T5" fmla="*/ 2147483646 h 38"/>
                <a:gd name="T6" fmla="*/ 2147483646 w 88"/>
                <a:gd name="T7" fmla="*/ 2147483646 h 38"/>
                <a:gd name="T8" fmla="*/ 2147483646 w 88"/>
                <a:gd name="T9" fmla="*/ 2147483646 h 38"/>
                <a:gd name="T10" fmla="*/ 2147483646 w 88"/>
                <a:gd name="T11" fmla="*/ 0 h 38"/>
                <a:gd name="T12" fmla="*/ 2147483646 w 88"/>
                <a:gd name="T13" fmla="*/ 2147483646 h 38"/>
                <a:gd name="T14" fmla="*/ 0 w 88"/>
                <a:gd name="T15" fmla="*/ 2147483646 h 38"/>
                <a:gd name="T16" fmla="*/ 2147483646 w 88"/>
                <a:gd name="T17" fmla="*/ 2147483646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8"/>
                <a:gd name="T28" fmla="*/ 0 h 38"/>
                <a:gd name="T29" fmla="*/ 88 w 88"/>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8" h="38">
                  <a:moveTo>
                    <a:pt x="8" y="38"/>
                  </a:moveTo>
                  <a:lnTo>
                    <a:pt x="8" y="38"/>
                  </a:lnTo>
                  <a:lnTo>
                    <a:pt x="80" y="30"/>
                  </a:lnTo>
                  <a:cubicBezTo>
                    <a:pt x="84" y="30"/>
                    <a:pt x="88" y="24"/>
                    <a:pt x="88" y="15"/>
                  </a:cubicBezTo>
                  <a:cubicBezTo>
                    <a:pt x="88" y="7"/>
                    <a:pt x="84" y="0"/>
                    <a:pt x="80" y="0"/>
                  </a:cubicBezTo>
                  <a:lnTo>
                    <a:pt x="8" y="8"/>
                  </a:lnTo>
                  <a:cubicBezTo>
                    <a:pt x="4" y="8"/>
                    <a:pt x="0" y="14"/>
                    <a:pt x="0" y="23"/>
                  </a:cubicBezTo>
                  <a:cubicBezTo>
                    <a:pt x="0" y="31"/>
                    <a:pt x="4" y="38"/>
                    <a:pt x="8" y="38"/>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44" name="Freeform 54"/>
            <p:cNvSpPr>
              <a:spLocks/>
            </p:cNvSpPr>
            <p:nvPr/>
          </p:nvSpPr>
          <p:spPr bwMode="gray">
            <a:xfrm>
              <a:off x="1182688" y="3376613"/>
              <a:ext cx="41275" cy="19050"/>
            </a:xfrm>
            <a:custGeom>
              <a:avLst/>
              <a:gdLst>
                <a:gd name="T0" fmla="*/ 2147483646 w 88"/>
                <a:gd name="T1" fmla="*/ 0 h 42"/>
                <a:gd name="T2" fmla="*/ 2147483646 w 88"/>
                <a:gd name="T3" fmla="*/ 0 h 42"/>
                <a:gd name="T4" fmla="*/ 2147483646 w 88"/>
                <a:gd name="T5" fmla="*/ 0 h 42"/>
                <a:gd name="T6" fmla="*/ 2147483646 w 88"/>
                <a:gd name="T7" fmla="*/ 2147483646 h 42"/>
                <a:gd name="T8" fmla="*/ 0 w 88"/>
                <a:gd name="T9" fmla="*/ 2147483646 h 42"/>
                <a:gd name="T10" fmla="*/ 2147483646 w 88"/>
                <a:gd name="T11" fmla="*/ 2147483646 h 42"/>
                <a:gd name="T12" fmla="*/ 2147483646 w 88"/>
                <a:gd name="T13" fmla="*/ 2147483646 h 42"/>
                <a:gd name="T14" fmla="*/ 2147483646 w 88"/>
                <a:gd name="T15" fmla="*/ 2147483646 h 42"/>
                <a:gd name="T16" fmla="*/ 2147483646 w 88"/>
                <a:gd name="T17" fmla="*/ 2147483646 h 42"/>
                <a:gd name="T18" fmla="*/ 2147483646 w 88"/>
                <a:gd name="T19" fmla="*/ 0 h 4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
                <a:gd name="T31" fmla="*/ 0 h 42"/>
                <a:gd name="T32" fmla="*/ 88 w 88"/>
                <a:gd name="T33" fmla="*/ 42 h 4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 h="42">
                  <a:moveTo>
                    <a:pt x="80" y="0"/>
                  </a:moveTo>
                  <a:lnTo>
                    <a:pt x="80" y="0"/>
                  </a:lnTo>
                  <a:lnTo>
                    <a:pt x="8" y="12"/>
                  </a:lnTo>
                  <a:cubicBezTo>
                    <a:pt x="4" y="12"/>
                    <a:pt x="0" y="18"/>
                    <a:pt x="0" y="27"/>
                  </a:cubicBezTo>
                  <a:cubicBezTo>
                    <a:pt x="0" y="35"/>
                    <a:pt x="4" y="42"/>
                    <a:pt x="8" y="42"/>
                  </a:cubicBezTo>
                  <a:lnTo>
                    <a:pt x="80" y="31"/>
                  </a:lnTo>
                  <a:cubicBezTo>
                    <a:pt x="84" y="31"/>
                    <a:pt x="88" y="24"/>
                    <a:pt x="88" y="15"/>
                  </a:cubicBezTo>
                  <a:cubicBezTo>
                    <a:pt x="88" y="7"/>
                    <a:pt x="84" y="0"/>
                    <a:pt x="80"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45" name="Freeform 55"/>
            <p:cNvSpPr>
              <a:spLocks/>
            </p:cNvSpPr>
            <p:nvPr/>
          </p:nvSpPr>
          <p:spPr bwMode="gray">
            <a:xfrm>
              <a:off x="1257300" y="3351213"/>
              <a:ext cx="28575" cy="11113"/>
            </a:xfrm>
            <a:custGeom>
              <a:avLst/>
              <a:gdLst>
                <a:gd name="T0" fmla="*/ 2147483646 w 60"/>
                <a:gd name="T1" fmla="*/ 2147483646 h 26"/>
                <a:gd name="T2" fmla="*/ 2147483646 w 60"/>
                <a:gd name="T3" fmla="*/ 2147483646 h 26"/>
                <a:gd name="T4" fmla="*/ 2147483646 w 60"/>
                <a:gd name="T5" fmla="*/ 2147483646 h 26"/>
                <a:gd name="T6" fmla="*/ 2147483646 w 60"/>
                <a:gd name="T7" fmla="*/ 2147483646 h 26"/>
                <a:gd name="T8" fmla="*/ 2147483646 w 60"/>
                <a:gd name="T9" fmla="*/ 2147483646 h 26"/>
                <a:gd name="T10" fmla="*/ 2147483646 w 60"/>
                <a:gd name="T11" fmla="*/ 0 h 26"/>
                <a:gd name="T12" fmla="*/ 2147483646 w 60"/>
                <a:gd name="T13" fmla="*/ 2147483646 h 26"/>
                <a:gd name="T14" fmla="*/ 0 w 60"/>
                <a:gd name="T15" fmla="*/ 2147483646 h 26"/>
                <a:gd name="T16" fmla="*/ 2147483646 w 60"/>
                <a:gd name="T17" fmla="*/ 2147483646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0"/>
                <a:gd name="T28" fmla="*/ 0 h 26"/>
                <a:gd name="T29" fmla="*/ 60 w 60"/>
                <a:gd name="T30" fmla="*/ 26 h 2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0" h="26">
                  <a:moveTo>
                    <a:pt x="5" y="26"/>
                  </a:moveTo>
                  <a:lnTo>
                    <a:pt x="5" y="26"/>
                  </a:lnTo>
                  <a:lnTo>
                    <a:pt x="54" y="21"/>
                  </a:lnTo>
                  <a:cubicBezTo>
                    <a:pt x="57" y="21"/>
                    <a:pt x="60" y="16"/>
                    <a:pt x="60" y="11"/>
                  </a:cubicBezTo>
                  <a:cubicBezTo>
                    <a:pt x="60" y="5"/>
                    <a:pt x="57" y="0"/>
                    <a:pt x="54" y="0"/>
                  </a:cubicBezTo>
                  <a:lnTo>
                    <a:pt x="5" y="5"/>
                  </a:lnTo>
                  <a:cubicBezTo>
                    <a:pt x="2" y="5"/>
                    <a:pt x="0" y="10"/>
                    <a:pt x="0" y="16"/>
                  </a:cubicBezTo>
                  <a:cubicBezTo>
                    <a:pt x="0" y="21"/>
                    <a:pt x="2" y="26"/>
                    <a:pt x="5" y="26"/>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46" name="Freeform 56"/>
            <p:cNvSpPr>
              <a:spLocks/>
            </p:cNvSpPr>
            <p:nvPr/>
          </p:nvSpPr>
          <p:spPr bwMode="gray">
            <a:xfrm>
              <a:off x="1257300" y="3368676"/>
              <a:ext cx="28575" cy="12700"/>
            </a:xfrm>
            <a:custGeom>
              <a:avLst/>
              <a:gdLst>
                <a:gd name="T0" fmla="*/ 2147483646 w 60"/>
                <a:gd name="T1" fmla="*/ 0 h 28"/>
                <a:gd name="T2" fmla="*/ 2147483646 w 60"/>
                <a:gd name="T3" fmla="*/ 0 h 28"/>
                <a:gd name="T4" fmla="*/ 2147483646 w 60"/>
                <a:gd name="T5" fmla="*/ 0 h 28"/>
                <a:gd name="T6" fmla="*/ 2147483646 w 60"/>
                <a:gd name="T7" fmla="*/ 2147483646 h 28"/>
                <a:gd name="T8" fmla="*/ 0 w 60"/>
                <a:gd name="T9" fmla="*/ 2147483646 h 28"/>
                <a:gd name="T10" fmla="*/ 2147483646 w 60"/>
                <a:gd name="T11" fmla="*/ 2147483646 h 28"/>
                <a:gd name="T12" fmla="*/ 2147483646 w 60"/>
                <a:gd name="T13" fmla="*/ 2147483646 h 28"/>
                <a:gd name="T14" fmla="*/ 2147483646 w 60"/>
                <a:gd name="T15" fmla="*/ 2147483646 h 28"/>
                <a:gd name="T16" fmla="*/ 2147483646 w 60"/>
                <a:gd name="T17" fmla="*/ 2147483646 h 28"/>
                <a:gd name="T18" fmla="*/ 2147483646 w 60"/>
                <a:gd name="T19" fmla="*/ 0 h 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
                <a:gd name="T31" fmla="*/ 0 h 28"/>
                <a:gd name="T32" fmla="*/ 60 w 60"/>
                <a:gd name="T33" fmla="*/ 28 h 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 h="28">
                  <a:moveTo>
                    <a:pt x="54" y="0"/>
                  </a:moveTo>
                  <a:lnTo>
                    <a:pt x="54" y="0"/>
                  </a:lnTo>
                  <a:lnTo>
                    <a:pt x="5" y="7"/>
                  </a:lnTo>
                  <a:cubicBezTo>
                    <a:pt x="2" y="7"/>
                    <a:pt x="0" y="12"/>
                    <a:pt x="0" y="18"/>
                  </a:cubicBezTo>
                  <a:cubicBezTo>
                    <a:pt x="0" y="23"/>
                    <a:pt x="2" y="28"/>
                    <a:pt x="5" y="28"/>
                  </a:cubicBezTo>
                  <a:lnTo>
                    <a:pt x="54" y="20"/>
                  </a:lnTo>
                  <a:cubicBezTo>
                    <a:pt x="57" y="20"/>
                    <a:pt x="60" y="16"/>
                    <a:pt x="60" y="10"/>
                  </a:cubicBezTo>
                  <a:cubicBezTo>
                    <a:pt x="60" y="4"/>
                    <a:pt x="57" y="0"/>
                    <a:pt x="54"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47" name="Freeform 57"/>
            <p:cNvSpPr>
              <a:spLocks noEditPoints="1"/>
            </p:cNvSpPr>
            <p:nvPr/>
          </p:nvSpPr>
          <p:spPr bwMode="gray">
            <a:xfrm>
              <a:off x="1258888" y="3048001"/>
              <a:ext cx="28575" cy="39688"/>
            </a:xfrm>
            <a:custGeom>
              <a:avLst/>
              <a:gdLst>
                <a:gd name="T0" fmla="*/ 2147483646 w 63"/>
                <a:gd name="T1" fmla="*/ 2147483646 h 83"/>
                <a:gd name="T2" fmla="*/ 2147483646 w 63"/>
                <a:gd name="T3" fmla="*/ 2147483646 h 83"/>
                <a:gd name="T4" fmla="*/ 2147483646 w 63"/>
                <a:gd name="T5" fmla="*/ 2147483646 h 83"/>
                <a:gd name="T6" fmla="*/ 2147483646 w 63"/>
                <a:gd name="T7" fmla="*/ 2147483646 h 83"/>
                <a:gd name="T8" fmla="*/ 2147483646 w 63"/>
                <a:gd name="T9" fmla="*/ 2147483646 h 83"/>
                <a:gd name="T10" fmla="*/ 2147483646 w 63"/>
                <a:gd name="T11" fmla="*/ 2147483646 h 83"/>
                <a:gd name="T12" fmla="*/ 2147483646 w 63"/>
                <a:gd name="T13" fmla="*/ 2147483646 h 83"/>
                <a:gd name="T14" fmla="*/ 2147483646 w 63"/>
                <a:gd name="T15" fmla="*/ 2147483646 h 83"/>
                <a:gd name="T16" fmla="*/ 2147483646 w 63"/>
                <a:gd name="T17" fmla="*/ 2147483646 h 83"/>
                <a:gd name="T18" fmla="*/ 2147483646 w 63"/>
                <a:gd name="T19" fmla="*/ 2147483646 h 83"/>
                <a:gd name="T20" fmla="*/ 2147483646 w 63"/>
                <a:gd name="T21" fmla="*/ 2147483646 h 83"/>
                <a:gd name="T22" fmla="*/ 2147483646 w 63"/>
                <a:gd name="T23" fmla="*/ 2147483646 h 83"/>
                <a:gd name="T24" fmla="*/ 2147483646 w 63"/>
                <a:gd name="T25" fmla="*/ 2147483646 h 83"/>
                <a:gd name="T26" fmla="*/ 2147483646 w 63"/>
                <a:gd name="T27" fmla="*/ 2147483646 h 83"/>
                <a:gd name="T28" fmla="*/ 0 w 63"/>
                <a:gd name="T29" fmla="*/ 2147483646 h 83"/>
                <a:gd name="T30" fmla="*/ 0 w 63"/>
                <a:gd name="T31" fmla="*/ 2147483646 h 83"/>
                <a:gd name="T32" fmla="*/ 2147483646 w 63"/>
                <a:gd name="T33" fmla="*/ 0 h 83"/>
                <a:gd name="T34" fmla="*/ 2147483646 w 63"/>
                <a:gd name="T35" fmla="*/ 0 h 83"/>
                <a:gd name="T36" fmla="*/ 2147483646 w 63"/>
                <a:gd name="T37" fmla="*/ 2147483646 h 83"/>
                <a:gd name="T38" fmla="*/ 2147483646 w 63"/>
                <a:gd name="T39" fmla="*/ 2147483646 h 83"/>
                <a:gd name="T40" fmla="*/ 2147483646 w 63"/>
                <a:gd name="T41" fmla="*/ 2147483646 h 83"/>
                <a:gd name="T42" fmla="*/ 2147483646 w 63"/>
                <a:gd name="T43" fmla="*/ 2147483646 h 83"/>
                <a:gd name="T44" fmla="*/ 2147483646 w 63"/>
                <a:gd name="T45" fmla="*/ 2147483646 h 8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63"/>
                <a:gd name="T70" fmla="*/ 0 h 83"/>
                <a:gd name="T71" fmla="*/ 63 w 63"/>
                <a:gd name="T72" fmla="*/ 83 h 8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63" h="83">
                  <a:moveTo>
                    <a:pt x="15" y="67"/>
                  </a:moveTo>
                  <a:lnTo>
                    <a:pt x="15" y="67"/>
                  </a:lnTo>
                  <a:lnTo>
                    <a:pt x="48" y="70"/>
                  </a:lnTo>
                  <a:cubicBezTo>
                    <a:pt x="48" y="69"/>
                    <a:pt x="49" y="66"/>
                    <a:pt x="49" y="63"/>
                  </a:cubicBezTo>
                  <a:lnTo>
                    <a:pt x="49" y="33"/>
                  </a:lnTo>
                  <a:cubicBezTo>
                    <a:pt x="49" y="28"/>
                    <a:pt x="48" y="25"/>
                    <a:pt x="47" y="25"/>
                  </a:cubicBezTo>
                  <a:lnTo>
                    <a:pt x="14" y="14"/>
                  </a:lnTo>
                  <a:cubicBezTo>
                    <a:pt x="14" y="16"/>
                    <a:pt x="13" y="18"/>
                    <a:pt x="13" y="22"/>
                  </a:cubicBezTo>
                  <a:lnTo>
                    <a:pt x="13" y="58"/>
                  </a:lnTo>
                  <a:cubicBezTo>
                    <a:pt x="13" y="62"/>
                    <a:pt x="14" y="66"/>
                    <a:pt x="15" y="67"/>
                  </a:cubicBezTo>
                  <a:close/>
                  <a:moveTo>
                    <a:pt x="49" y="83"/>
                  </a:moveTo>
                  <a:lnTo>
                    <a:pt x="49" y="83"/>
                  </a:lnTo>
                  <a:lnTo>
                    <a:pt x="13" y="80"/>
                  </a:lnTo>
                  <a:cubicBezTo>
                    <a:pt x="11" y="80"/>
                    <a:pt x="6" y="79"/>
                    <a:pt x="2" y="71"/>
                  </a:cubicBezTo>
                  <a:cubicBezTo>
                    <a:pt x="1" y="68"/>
                    <a:pt x="0" y="63"/>
                    <a:pt x="0" y="58"/>
                  </a:cubicBezTo>
                  <a:lnTo>
                    <a:pt x="0" y="22"/>
                  </a:lnTo>
                  <a:cubicBezTo>
                    <a:pt x="0" y="9"/>
                    <a:pt x="5" y="0"/>
                    <a:pt x="13" y="0"/>
                  </a:cubicBezTo>
                  <a:lnTo>
                    <a:pt x="15" y="0"/>
                  </a:lnTo>
                  <a:lnTo>
                    <a:pt x="51" y="12"/>
                  </a:lnTo>
                  <a:cubicBezTo>
                    <a:pt x="58" y="13"/>
                    <a:pt x="63" y="24"/>
                    <a:pt x="63" y="33"/>
                  </a:cubicBezTo>
                  <a:lnTo>
                    <a:pt x="63" y="63"/>
                  </a:lnTo>
                  <a:cubicBezTo>
                    <a:pt x="63" y="74"/>
                    <a:pt x="57" y="82"/>
                    <a:pt x="50" y="83"/>
                  </a:cubicBezTo>
                  <a:lnTo>
                    <a:pt x="49" y="8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48" name="Freeform 58"/>
            <p:cNvSpPr>
              <a:spLocks noEditPoints="1"/>
            </p:cNvSpPr>
            <p:nvPr/>
          </p:nvSpPr>
          <p:spPr bwMode="gray">
            <a:xfrm>
              <a:off x="1258888" y="3154363"/>
              <a:ext cx="28575" cy="38100"/>
            </a:xfrm>
            <a:custGeom>
              <a:avLst/>
              <a:gdLst>
                <a:gd name="T0" fmla="*/ 2147483646 w 59"/>
                <a:gd name="T1" fmla="*/ 2147483646 h 82"/>
                <a:gd name="T2" fmla="*/ 2147483646 w 59"/>
                <a:gd name="T3" fmla="*/ 2147483646 h 82"/>
                <a:gd name="T4" fmla="*/ 2147483646 w 59"/>
                <a:gd name="T5" fmla="*/ 2147483646 h 82"/>
                <a:gd name="T6" fmla="*/ 2147483646 w 59"/>
                <a:gd name="T7" fmla="*/ 2147483646 h 82"/>
                <a:gd name="T8" fmla="*/ 2147483646 w 59"/>
                <a:gd name="T9" fmla="*/ 2147483646 h 82"/>
                <a:gd name="T10" fmla="*/ 2147483646 w 59"/>
                <a:gd name="T11" fmla="*/ 2147483646 h 82"/>
                <a:gd name="T12" fmla="*/ 2147483646 w 59"/>
                <a:gd name="T13" fmla="*/ 2147483646 h 82"/>
                <a:gd name="T14" fmla="*/ 2147483646 w 59"/>
                <a:gd name="T15" fmla="*/ 2147483646 h 82"/>
                <a:gd name="T16" fmla="*/ 2147483646 w 59"/>
                <a:gd name="T17" fmla="*/ 2147483646 h 82"/>
                <a:gd name="T18" fmla="*/ 2147483646 w 59"/>
                <a:gd name="T19" fmla="*/ 2147483646 h 82"/>
                <a:gd name="T20" fmla="*/ 2147483646 w 59"/>
                <a:gd name="T21" fmla="*/ 2147483646 h 82"/>
                <a:gd name="T22" fmla="*/ 2147483646 w 59"/>
                <a:gd name="T23" fmla="*/ 2147483646 h 82"/>
                <a:gd name="T24" fmla="*/ 0 w 59"/>
                <a:gd name="T25" fmla="*/ 2147483646 h 82"/>
                <a:gd name="T26" fmla="*/ 0 w 59"/>
                <a:gd name="T27" fmla="*/ 2147483646 h 82"/>
                <a:gd name="T28" fmla="*/ 2147483646 w 59"/>
                <a:gd name="T29" fmla="*/ 0 h 82"/>
                <a:gd name="T30" fmla="*/ 2147483646 w 59"/>
                <a:gd name="T31" fmla="*/ 2147483646 h 82"/>
                <a:gd name="T32" fmla="*/ 2147483646 w 59"/>
                <a:gd name="T33" fmla="*/ 2147483646 h 82"/>
                <a:gd name="T34" fmla="*/ 2147483646 w 59"/>
                <a:gd name="T35" fmla="*/ 2147483646 h 82"/>
                <a:gd name="T36" fmla="*/ 2147483646 w 59"/>
                <a:gd name="T37" fmla="*/ 2147483646 h 82"/>
                <a:gd name="T38" fmla="*/ 2147483646 w 59"/>
                <a:gd name="T39" fmla="*/ 2147483646 h 82"/>
                <a:gd name="T40" fmla="*/ 2147483646 w 59"/>
                <a:gd name="T41" fmla="*/ 2147483646 h 8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9"/>
                <a:gd name="T64" fmla="*/ 0 h 82"/>
                <a:gd name="T65" fmla="*/ 59 w 59"/>
                <a:gd name="T66" fmla="*/ 82 h 8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9" h="82">
                  <a:moveTo>
                    <a:pt x="14" y="14"/>
                  </a:moveTo>
                  <a:lnTo>
                    <a:pt x="14" y="14"/>
                  </a:lnTo>
                  <a:cubicBezTo>
                    <a:pt x="14" y="15"/>
                    <a:pt x="13" y="17"/>
                    <a:pt x="13" y="20"/>
                  </a:cubicBezTo>
                  <a:lnTo>
                    <a:pt x="13" y="62"/>
                  </a:lnTo>
                  <a:cubicBezTo>
                    <a:pt x="13" y="65"/>
                    <a:pt x="14" y="67"/>
                    <a:pt x="14" y="68"/>
                  </a:cubicBezTo>
                  <a:lnTo>
                    <a:pt x="44" y="68"/>
                  </a:lnTo>
                  <a:cubicBezTo>
                    <a:pt x="45" y="67"/>
                    <a:pt x="45" y="65"/>
                    <a:pt x="45" y="63"/>
                  </a:cubicBezTo>
                  <a:lnTo>
                    <a:pt x="45" y="28"/>
                  </a:lnTo>
                  <a:cubicBezTo>
                    <a:pt x="45" y="24"/>
                    <a:pt x="44" y="22"/>
                    <a:pt x="44" y="22"/>
                  </a:cubicBezTo>
                  <a:lnTo>
                    <a:pt x="14" y="14"/>
                  </a:lnTo>
                  <a:close/>
                  <a:moveTo>
                    <a:pt x="13" y="82"/>
                  </a:moveTo>
                  <a:lnTo>
                    <a:pt x="13" y="82"/>
                  </a:lnTo>
                  <a:cubicBezTo>
                    <a:pt x="5" y="82"/>
                    <a:pt x="0" y="73"/>
                    <a:pt x="0" y="62"/>
                  </a:cubicBezTo>
                  <a:lnTo>
                    <a:pt x="0" y="20"/>
                  </a:lnTo>
                  <a:cubicBezTo>
                    <a:pt x="0" y="9"/>
                    <a:pt x="5" y="0"/>
                    <a:pt x="13" y="0"/>
                  </a:cubicBezTo>
                  <a:lnTo>
                    <a:pt x="14" y="1"/>
                  </a:lnTo>
                  <a:lnTo>
                    <a:pt x="47" y="9"/>
                  </a:lnTo>
                  <a:cubicBezTo>
                    <a:pt x="54" y="10"/>
                    <a:pt x="59" y="18"/>
                    <a:pt x="59" y="28"/>
                  </a:cubicBezTo>
                  <a:lnTo>
                    <a:pt x="59" y="63"/>
                  </a:lnTo>
                  <a:cubicBezTo>
                    <a:pt x="59" y="73"/>
                    <a:pt x="53" y="81"/>
                    <a:pt x="46" y="81"/>
                  </a:cubicBezTo>
                  <a:lnTo>
                    <a:pt x="13" y="8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49" name="Freeform 59"/>
            <p:cNvSpPr>
              <a:spLocks noEditPoints="1"/>
            </p:cNvSpPr>
            <p:nvPr/>
          </p:nvSpPr>
          <p:spPr bwMode="gray">
            <a:xfrm>
              <a:off x="1257300" y="3251201"/>
              <a:ext cx="28575" cy="38100"/>
            </a:xfrm>
            <a:custGeom>
              <a:avLst/>
              <a:gdLst>
                <a:gd name="T0" fmla="*/ 2147483646 w 61"/>
                <a:gd name="T1" fmla="*/ 2147483646 h 79"/>
                <a:gd name="T2" fmla="*/ 2147483646 w 61"/>
                <a:gd name="T3" fmla="*/ 2147483646 h 79"/>
                <a:gd name="T4" fmla="*/ 2147483646 w 61"/>
                <a:gd name="T5" fmla="*/ 2147483646 h 79"/>
                <a:gd name="T6" fmla="*/ 2147483646 w 61"/>
                <a:gd name="T7" fmla="*/ 2147483646 h 79"/>
                <a:gd name="T8" fmla="*/ 2147483646 w 61"/>
                <a:gd name="T9" fmla="*/ 2147483646 h 79"/>
                <a:gd name="T10" fmla="*/ 2147483646 w 61"/>
                <a:gd name="T11" fmla="*/ 2147483646 h 79"/>
                <a:gd name="T12" fmla="*/ 2147483646 w 61"/>
                <a:gd name="T13" fmla="*/ 2147483646 h 79"/>
                <a:gd name="T14" fmla="*/ 2147483646 w 61"/>
                <a:gd name="T15" fmla="*/ 2147483646 h 79"/>
                <a:gd name="T16" fmla="*/ 2147483646 w 61"/>
                <a:gd name="T17" fmla="*/ 2147483646 h 79"/>
                <a:gd name="T18" fmla="*/ 2147483646 w 61"/>
                <a:gd name="T19" fmla="*/ 2147483646 h 79"/>
                <a:gd name="T20" fmla="*/ 2147483646 w 61"/>
                <a:gd name="T21" fmla="*/ 2147483646 h 79"/>
                <a:gd name="T22" fmla="*/ 2147483646 w 61"/>
                <a:gd name="T23" fmla="*/ 2147483646 h 79"/>
                <a:gd name="T24" fmla="*/ 0 w 61"/>
                <a:gd name="T25" fmla="*/ 2147483646 h 79"/>
                <a:gd name="T26" fmla="*/ 0 w 61"/>
                <a:gd name="T27" fmla="*/ 2147483646 h 79"/>
                <a:gd name="T28" fmla="*/ 2147483646 w 61"/>
                <a:gd name="T29" fmla="*/ 0 h 79"/>
                <a:gd name="T30" fmla="*/ 2147483646 w 61"/>
                <a:gd name="T31" fmla="*/ 0 h 79"/>
                <a:gd name="T32" fmla="*/ 2147483646 w 61"/>
                <a:gd name="T33" fmla="*/ 2147483646 h 79"/>
                <a:gd name="T34" fmla="*/ 2147483646 w 61"/>
                <a:gd name="T35" fmla="*/ 2147483646 h 79"/>
                <a:gd name="T36" fmla="*/ 2147483646 w 61"/>
                <a:gd name="T37" fmla="*/ 2147483646 h 79"/>
                <a:gd name="T38" fmla="*/ 2147483646 w 61"/>
                <a:gd name="T39" fmla="*/ 2147483646 h 79"/>
                <a:gd name="T40" fmla="*/ 2147483646 w 61"/>
                <a:gd name="T41" fmla="*/ 2147483646 h 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1"/>
                <a:gd name="T64" fmla="*/ 0 h 79"/>
                <a:gd name="T65" fmla="*/ 61 w 61"/>
                <a:gd name="T66" fmla="*/ 79 h 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1" h="79">
                  <a:moveTo>
                    <a:pt x="14" y="13"/>
                  </a:moveTo>
                  <a:lnTo>
                    <a:pt x="14" y="13"/>
                  </a:lnTo>
                  <a:cubicBezTo>
                    <a:pt x="14" y="14"/>
                    <a:pt x="14" y="16"/>
                    <a:pt x="14" y="19"/>
                  </a:cubicBezTo>
                  <a:lnTo>
                    <a:pt x="14" y="59"/>
                  </a:lnTo>
                  <a:cubicBezTo>
                    <a:pt x="14" y="62"/>
                    <a:pt x="14" y="65"/>
                    <a:pt x="14" y="66"/>
                  </a:cubicBezTo>
                  <a:lnTo>
                    <a:pt x="47" y="62"/>
                  </a:lnTo>
                  <a:cubicBezTo>
                    <a:pt x="48" y="61"/>
                    <a:pt x="48" y="60"/>
                    <a:pt x="48" y="57"/>
                  </a:cubicBezTo>
                  <a:lnTo>
                    <a:pt x="48" y="20"/>
                  </a:lnTo>
                  <a:cubicBezTo>
                    <a:pt x="48" y="17"/>
                    <a:pt x="48" y="15"/>
                    <a:pt x="47" y="14"/>
                  </a:cubicBezTo>
                  <a:lnTo>
                    <a:pt x="14" y="13"/>
                  </a:lnTo>
                  <a:close/>
                  <a:moveTo>
                    <a:pt x="12" y="79"/>
                  </a:moveTo>
                  <a:lnTo>
                    <a:pt x="12" y="79"/>
                  </a:lnTo>
                  <a:cubicBezTo>
                    <a:pt x="5" y="79"/>
                    <a:pt x="0" y="72"/>
                    <a:pt x="0" y="59"/>
                  </a:cubicBezTo>
                  <a:lnTo>
                    <a:pt x="0" y="19"/>
                  </a:lnTo>
                  <a:cubicBezTo>
                    <a:pt x="0" y="7"/>
                    <a:pt x="5" y="0"/>
                    <a:pt x="12" y="0"/>
                  </a:cubicBezTo>
                  <a:lnTo>
                    <a:pt x="14" y="0"/>
                  </a:lnTo>
                  <a:lnTo>
                    <a:pt x="50" y="1"/>
                  </a:lnTo>
                  <a:cubicBezTo>
                    <a:pt x="58" y="2"/>
                    <a:pt x="61" y="12"/>
                    <a:pt x="61" y="20"/>
                  </a:cubicBezTo>
                  <a:lnTo>
                    <a:pt x="61" y="57"/>
                  </a:lnTo>
                  <a:cubicBezTo>
                    <a:pt x="61" y="67"/>
                    <a:pt x="57" y="75"/>
                    <a:pt x="50" y="75"/>
                  </a:cubicBezTo>
                  <a:lnTo>
                    <a:pt x="12" y="79"/>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50" name="Freeform 60"/>
            <p:cNvSpPr>
              <a:spLocks/>
            </p:cNvSpPr>
            <p:nvPr/>
          </p:nvSpPr>
          <p:spPr bwMode="gray">
            <a:xfrm>
              <a:off x="1419225" y="3357563"/>
              <a:ext cx="122238" cy="22225"/>
            </a:xfrm>
            <a:custGeom>
              <a:avLst/>
              <a:gdLst>
                <a:gd name="T0" fmla="*/ 2147483646 w 257"/>
                <a:gd name="T1" fmla="*/ 2147483646 h 50"/>
                <a:gd name="T2" fmla="*/ 2147483646 w 257"/>
                <a:gd name="T3" fmla="*/ 2147483646 h 50"/>
                <a:gd name="T4" fmla="*/ 2147483646 w 257"/>
                <a:gd name="T5" fmla="*/ 2147483646 h 50"/>
                <a:gd name="T6" fmla="*/ 2147483646 w 257"/>
                <a:gd name="T7" fmla="*/ 2147483646 h 50"/>
                <a:gd name="T8" fmla="*/ 0 w 257"/>
                <a:gd name="T9" fmla="*/ 2147483646 h 50"/>
                <a:gd name="T10" fmla="*/ 2147483646 w 257"/>
                <a:gd name="T11" fmla="*/ 0 h 50"/>
                <a:gd name="T12" fmla="*/ 2147483646 w 257"/>
                <a:gd name="T13" fmla="*/ 0 h 50"/>
                <a:gd name="T14" fmla="*/ 2147483646 w 257"/>
                <a:gd name="T15" fmla="*/ 2147483646 h 50"/>
                <a:gd name="T16" fmla="*/ 0 60000 65536"/>
                <a:gd name="T17" fmla="*/ 0 60000 65536"/>
                <a:gd name="T18" fmla="*/ 0 60000 65536"/>
                <a:gd name="T19" fmla="*/ 0 60000 65536"/>
                <a:gd name="T20" fmla="*/ 0 60000 65536"/>
                <a:gd name="T21" fmla="*/ 0 60000 65536"/>
                <a:gd name="T22" fmla="*/ 0 60000 65536"/>
                <a:gd name="T23" fmla="*/ 0 60000 65536"/>
                <a:gd name="T24" fmla="*/ 0 w 257"/>
                <a:gd name="T25" fmla="*/ 0 h 50"/>
                <a:gd name="T26" fmla="*/ 257 w 257"/>
                <a:gd name="T27" fmla="*/ 50 h 5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7" h="50">
                  <a:moveTo>
                    <a:pt x="257" y="25"/>
                  </a:moveTo>
                  <a:lnTo>
                    <a:pt x="257" y="25"/>
                  </a:lnTo>
                  <a:cubicBezTo>
                    <a:pt x="257" y="39"/>
                    <a:pt x="248" y="50"/>
                    <a:pt x="238" y="50"/>
                  </a:cubicBezTo>
                  <a:lnTo>
                    <a:pt x="19" y="50"/>
                  </a:lnTo>
                  <a:cubicBezTo>
                    <a:pt x="8" y="50"/>
                    <a:pt x="0" y="39"/>
                    <a:pt x="0" y="25"/>
                  </a:cubicBezTo>
                  <a:cubicBezTo>
                    <a:pt x="0" y="11"/>
                    <a:pt x="8" y="0"/>
                    <a:pt x="19" y="0"/>
                  </a:cubicBezTo>
                  <a:lnTo>
                    <a:pt x="238" y="0"/>
                  </a:lnTo>
                  <a:cubicBezTo>
                    <a:pt x="248" y="0"/>
                    <a:pt x="257" y="11"/>
                    <a:pt x="257" y="2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51" name="Freeform 61"/>
            <p:cNvSpPr>
              <a:spLocks/>
            </p:cNvSpPr>
            <p:nvPr/>
          </p:nvSpPr>
          <p:spPr bwMode="gray">
            <a:xfrm>
              <a:off x="1419225" y="3403601"/>
              <a:ext cx="122238" cy="23813"/>
            </a:xfrm>
            <a:custGeom>
              <a:avLst/>
              <a:gdLst>
                <a:gd name="T0" fmla="*/ 2147483646 w 257"/>
                <a:gd name="T1" fmla="*/ 2147483646 h 50"/>
                <a:gd name="T2" fmla="*/ 2147483646 w 257"/>
                <a:gd name="T3" fmla="*/ 2147483646 h 50"/>
                <a:gd name="T4" fmla="*/ 2147483646 w 257"/>
                <a:gd name="T5" fmla="*/ 2147483646 h 50"/>
                <a:gd name="T6" fmla="*/ 2147483646 w 257"/>
                <a:gd name="T7" fmla="*/ 2147483646 h 50"/>
                <a:gd name="T8" fmla="*/ 0 w 257"/>
                <a:gd name="T9" fmla="*/ 2147483646 h 50"/>
                <a:gd name="T10" fmla="*/ 2147483646 w 257"/>
                <a:gd name="T11" fmla="*/ 0 h 50"/>
                <a:gd name="T12" fmla="*/ 2147483646 w 257"/>
                <a:gd name="T13" fmla="*/ 0 h 50"/>
                <a:gd name="T14" fmla="*/ 2147483646 w 257"/>
                <a:gd name="T15" fmla="*/ 2147483646 h 50"/>
                <a:gd name="T16" fmla="*/ 0 60000 65536"/>
                <a:gd name="T17" fmla="*/ 0 60000 65536"/>
                <a:gd name="T18" fmla="*/ 0 60000 65536"/>
                <a:gd name="T19" fmla="*/ 0 60000 65536"/>
                <a:gd name="T20" fmla="*/ 0 60000 65536"/>
                <a:gd name="T21" fmla="*/ 0 60000 65536"/>
                <a:gd name="T22" fmla="*/ 0 60000 65536"/>
                <a:gd name="T23" fmla="*/ 0 60000 65536"/>
                <a:gd name="T24" fmla="*/ 0 w 257"/>
                <a:gd name="T25" fmla="*/ 0 h 50"/>
                <a:gd name="T26" fmla="*/ 257 w 257"/>
                <a:gd name="T27" fmla="*/ 50 h 5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7" h="50">
                  <a:moveTo>
                    <a:pt x="257" y="25"/>
                  </a:moveTo>
                  <a:lnTo>
                    <a:pt x="257" y="25"/>
                  </a:lnTo>
                  <a:cubicBezTo>
                    <a:pt x="257" y="39"/>
                    <a:pt x="248" y="50"/>
                    <a:pt x="238" y="50"/>
                  </a:cubicBezTo>
                  <a:lnTo>
                    <a:pt x="19" y="50"/>
                  </a:lnTo>
                  <a:cubicBezTo>
                    <a:pt x="8" y="50"/>
                    <a:pt x="0" y="39"/>
                    <a:pt x="0" y="25"/>
                  </a:cubicBezTo>
                  <a:cubicBezTo>
                    <a:pt x="0" y="11"/>
                    <a:pt x="8" y="0"/>
                    <a:pt x="19" y="0"/>
                  </a:cubicBezTo>
                  <a:lnTo>
                    <a:pt x="238" y="0"/>
                  </a:lnTo>
                  <a:cubicBezTo>
                    <a:pt x="248" y="0"/>
                    <a:pt x="257" y="11"/>
                    <a:pt x="257" y="2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grpSp>
      <p:sp>
        <p:nvSpPr>
          <p:cNvPr id="153" name="文本框 152"/>
          <p:cNvSpPr txBox="1"/>
          <p:nvPr/>
        </p:nvSpPr>
        <p:spPr bwMode="gray">
          <a:xfrm>
            <a:off x="9064207" y="1242472"/>
            <a:ext cx="628698" cy="307777"/>
          </a:xfrm>
          <a:prstGeom prst="rect">
            <a:avLst/>
          </a:prstGeom>
          <a:noFill/>
        </p:spPr>
        <p:txBody>
          <a:bodyPr wrap="square" rtlCol="0">
            <a:spAutoFit/>
          </a:bodyPr>
          <a:lstStyle/>
          <a:p>
            <a:pPr algn="ctr" fontAlgn="ctr"/>
            <a:r>
              <a:rPr lang="en-US" sz="1400" b="1" dirty="0">
                <a:latin typeface="Huawei Sans" panose="020C0503030203020204" pitchFamily="34" charset="0"/>
                <a:cs typeface="Arial" panose="020B0604020202020204" pitchFamily="34" charset="0"/>
              </a:rPr>
              <a:t>DC N</a:t>
            </a:r>
          </a:p>
        </p:txBody>
      </p:sp>
      <p:grpSp>
        <p:nvGrpSpPr>
          <p:cNvPr id="154" name="组合 374"/>
          <p:cNvGrpSpPr>
            <a:grpSpLocks/>
          </p:cNvGrpSpPr>
          <p:nvPr/>
        </p:nvGrpSpPr>
        <p:grpSpPr bwMode="gray">
          <a:xfrm>
            <a:off x="8373243" y="1623112"/>
            <a:ext cx="878260" cy="654521"/>
            <a:chOff x="760413" y="2892426"/>
            <a:chExt cx="835025" cy="622300"/>
          </a:xfrm>
        </p:grpSpPr>
        <p:sp>
          <p:nvSpPr>
            <p:cNvPr id="155" name="Freeform 21"/>
            <p:cNvSpPr>
              <a:spLocks noEditPoints="1"/>
            </p:cNvSpPr>
            <p:nvPr/>
          </p:nvSpPr>
          <p:spPr bwMode="gray">
            <a:xfrm>
              <a:off x="1365250" y="2924176"/>
              <a:ext cx="230188" cy="558800"/>
            </a:xfrm>
            <a:custGeom>
              <a:avLst/>
              <a:gdLst>
                <a:gd name="T0" fmla="*/ 2147483646 w 489"/>
                <a:gd name="T1" fmla="*/ 2147483646 h 1185"/>
                <a:gd name="T2" fmla="*/ 2147483646 w 489"/>
                <a:gd name="T3" fmla="*/ 2147483646 h 1185"/>
                <a:gd name="T4" fmla="*/ 2147483646 w 489"/>
                <a:gd name="T5" fmla="*/ 2147483646 h 1185"/>
                <a:gd name="T6" fmla="*/ 2147483646 w 489"/>
                <a:gd name="T7" fmla="*/ 2147483646 h 1185"/>
                <a:gd name="T8" fmla="*/ 2147483646 w 489"/>
                <a:gd name="T9" fmla="*/ 2147483646 h 1185"/>
                <a:gd name="T10" fmla="*/ 2147483646 w 489"/>
                <a:gd name="T11" fmla="*/ 2147483646 h 1185"/>
                <a:gd name="T12" fmla="*/ 2147483646 w 489"/>
                <a:gd name="T13" fmla="*/ 2147483646 h 1185"/>
                <a:gd name="T14" fmla="*/ 2147483646 w 489"/>
                <a:gd name="T15" fmla="*/ 2147483646 h 1185"/>
                <a:gd name="T16" fmla="*/ 2147483646 w 489"/>
                <a:gd name="T17" fmla="*/ 2147483646 h 1185"/>
                <a:gd name="T18" fmla="*/ 0 w 489"/>
                <a:gd name="T19" fmla="*/ 2147483646 h 1185"/>
                <a:gd name="T20" fmla="*/ 0 w 489"/>
                <a:gd name="T21" fmla="*/ 2147483646 h 1185"/>
                <a:gd name="T22" fmla="*/ 2147483646 w 489"/>
                <a:gd name="T23" fmla="*/ 0 h 1185"/>
                <a:gd name="T24" fmla="*/ 2147483646 w 489"/>
                <a:gd name="T25" fmla="*/ 0 h 1185"/>
                <a:gd name="T26" fmla="*/ 2147483646 w 489"/>
                <a:gd name="T27" fmla="*/ 2147483646 h 1185"/>
                <a:gd name="T28" fmla="*/ 2147483646 w 489"/>
                <a:gd name="T29" fmla="*/ 2147483646 h 1185"/>
                <a:gd name="T30" fmla="*/ 2147483646 w 489"/>
                <a:gd name="T31" fmla="*/ 2147483646 h 118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89"/>
                <a:gd name="T49" fmla="*/ 0 h 1185"/>
                <a:gd name="T50" fmla="*/ 489 w 489"/>
                <a:gd name="T51" fmla="*/ 1185 h 118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89" h="1185">
                  <a:moveTo>
                    <a:pt x="67" y="1118"/>
                  </a:moveTo>
                  <a:lnTo>
                    <a:pt x="67" y="1118"/>
                  </a:lnTo>
                  <a:lnTo>
                    <a:pt x="422" y="1118"/>
                  </a:lnTo>
                  <a:lnTo>
                    <a:pt x="422" y="67"/>
                  </a:lnTo>
                  <a:lnTo>
                    <a:pt x="67" y="67"/>
                  </a:lnTo>
                  <a:lnTo>
                    <a:pt x="67" y="1118"/>
                  </a:lnTo>
                  <a:close/>
                  <a:moveTo>
                    <a:pt x="455" y="1185"/>
                  </a:moveTo>
                  <a:lnTo>
                    <a:pt x="455" y="1185"/>
                  </a:lnTo>
                  <a:lnTo>
                    <a:pt x="33" y="1185"/>
                  </a:lnTo>
                  <a:cubicBezTo>
                    <a:pt x="15" y="1185"/>
                    <a:pt x="0" y="1170"/>
                    <a:pt x="0" y="1152"/>
                  </a:cubicBezTo>
                  <a:lnTo>
                    <a:pt x="0" y="34"/>
                  </a:lnTo>
                  <a:cubicBezTo>
                    <a:pt x="0" y="15"/>
                    <a:pt x="15" y="0"/>
                    <a:pt x="33" y="0"/>
                  </a:cubicBezTo>
                  <a:lnTo>
                    <a:pt x="455" y="0"/>
                  </a:lnTo>
                  <a:cubicBezTo>
                    <a:pt x="474" y="0"/>
                    <a:pt x="489" y="15"/>
                    <a:pt x="489" y="34"/>
                  </a:cubicBezTo>
                  <a:lnTo>
                    <a:pt x="489" y="1152"/>
                  </a:lnTo>
                  <a:cubicBezTo>
                    <a:pt x="489" y="1170"/>
                    <a:pt x="474" y="1185"/>
                    <a:pt x="455" y="118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56" name="Freeform 22"/>
            <p:cNvSpPr>
              <a:spLocks noEditPoints="1"/>
            </p:cNvSpPr>
            <p:nvPr/>
          </p:nvSpPr>
          <p:spPr bwMode="gray">
            <a:xfrm>
              <a:off x="1414463" y="2984501"/>
              <a:ext cx="131763" cy="71438"/>
            </a:xfrm>
            <a:custGeom>
              <a:avLst/>
              <a:gdLst>
                <a:gd name="T0" fmla="*/ 2147483646 w 283"/>
                <a:gd name="T1" fmla="*/ 2147483646 h 149"/>
                <a:gd name="T2" fmla="*/ 2147483646 w 283"/>
                <a:gd name="T3" fmla="*/ 2147483646 h 149"/>
                <a:gd name="T4" fmla="*/ 2147483646 w 283"/>
                <a:gd name="T5" fmla="*/ 2147483646 h 149"/>
                <a:gd name="T6" fmla="*/ 2147483646 w 283"/>
                <a:gd name="T7" fmla="*/ 2147483646 h 149"/>
                <a:gd name="T8" fmla="*/ 2147483646 w 283"/>
                <a:gd name="T9" fmla="*/ 2147483646 h 149"/>
                <a:gd name="T10" fmla="*/ 2147483646 w 283"/>
                <a:gd name="T11" fmla="*/ 2147483646 h 149"/>
                <a:gd name="T12" fmla="*/ 2147483646 w 283"/>
                <a:gd name="T13" fmla="*/ 2147483646 h 149"/>
                <a:gd name="T14" fmla="*/ 2147483646 w 283"/>
                <a:gd name="T15" fmla="*/ 2147483646 h 149"/>
                <a:gd name="T16" fmla="*/ 2147483646 w 283"/>
                <a:gd name="T17" fmla="*/ 2147483646 h 149"/>
                <a:gd name="T18" fmla="*/ 2147483646 w 283"/>
                <a:gd name="T19" fmla="*/ 2147483646 h 149"/>
                <a:gd name="T20" fmla="*/ 2147483646 w 283"/>
                <a:gd name="T21" fmla="*/ 2147483646 h 149"/>
                <a:gd name="T22" fmla="*/ 2147483646 w 283"/>
                <a:gd name="T23" fmla="*/ 2147483646 h 149"/>
                <a:gd name="T24" fmla="*/ 2147483646 w 283"/>
                <a:gd name="T25" fmla="*/ 2147483646 h 149"/>
                <a:gd name="T26" fmla="*/ 0 w 283"/>
                <a:gd name="T27" fmla="*/ 2147483646 h 149"/>
                <a:gd name="T28" fmla="*/ 0 w 283"/>
                <a:gd name="T29" fmla="*/ 2147483646 h 149"/>
                <a:gd name="T30" fmla="*/ 2147483646 w 283"/>
                <a:gd name="T31" fmla="*/ 0 h 149"/>
                <a:gd name="T32" fmla="*/ 2147483646 w 283"/>
                <a:gd name="T33" fmla="*/ 0 h 149"/>
                <a:gd name="T34" fmla="*/ 2147483646 w 283"/>
                <a:gd name="T35" fmla="*/ 2147483646 h 149"/>
                <a:gd name="T36" fmla="*/ 2147483646 w 283"/>
                <a:gd name="T37" fmla="*/ 2147483646 h 149"/>
                <a:gd name="T38" fmla="*/ 2147483646 w 283"/>
                <a:gd name="T39" fmla="*/ 2147483646 h 14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83"/>
                <a:gd name="T61" fmla="*/ 0 h 149"/>
                <a:gd name="T62" fmla="*/ 283 w 283"/>
                <a:gd name="T63" fmla="*/ 149 h 14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83" h="149">
                  <a:moveTo>
                    <a:pt x="253" y="27"/>
                  </a:moveTo>
                  <a:lnTo>
                    <a:pt x="253" y="27"/>
                  </a:lnTo>
                  <a:lnTo>
                    <a:pt x="29" y="27"/>
                  </a:lnTo>
                  <a:cubicBezTo>
                    <a:pt x="29" y="27"/>
                    <a:pt x="26" y="30"/>
                    <a:pt x="26" y="35"/>
                  </a:cubicBezTo>
                  <a:lnTo>
                    <a:pt x="26" y="114"/>
                  </a:lnTo>
                  <a:cubicBezTo>
                    <a:pt x="26" y="119"/>
                    <a:pt x="29" y="122"/>
                    <a:pt x="30" y="123"/>
                  </a:cubicBezTo>
                  <a:lnTo>
                    <a:pt x="253" y="123"/>
                  </a:lnTo>
                  <a:cubicBezTo>
                    <a:pt x="254" y="122"/>
                    <a:pt x="256" y="119"/>
                    <a:pt x="256" y="114"/>
                  </a:cubicBezTo>
                  <a:lnTo>
                    <a:pt x="256" y="35"/>
                  </a:lnTo>
                  <a:cubicBezTo>
                    <a:pt x="256" y="30"/>
                    <a:pt x="254" y="27"/>
                    <a:pt x="253" y="27"/>
                  </a:cubicBezTo>
                  <a:close/>
                  <a:moveTo>
                    <a:pt x="253" y="149"/>
                  </a:moveTo>
                  <a:lnTo>
                    <a:pt x="253" y="149"/>
                  </a:lnTo>
                  <a:lnTo>
                    <a:pt x="29" y="149"/>
                  </a:lnTo>
                  <a:cubicBezTo>
                    <a:pt x="13" y="149"/>
                    <a:pt x="0" y="134"/>
                    <a:pt x="0" y="114"/>
                  </a:cubicBezTo>
                  <a:lnTo>
                    <a:pt x="0" y="35"/>
                  </a:lnTo>
                  <a:cubicBezTo>
                    <a:pt x="0" y="16"/>
                    <a:pt x="13" y="0"/>
                    <a:pt x="29" y="0"/>
                  </a:cubicBezTo>
                  <a:lnTo>
                    <a:pt x="253" y="0"/>
                  </a:lnTo>
                  <a:cubicBezTo>
                    <a:pt x="270" y="0"/>
                    <a:pt x="283" y="16"/>
                    <a:pt x="283" y="35"/>
                  </a:cubicBezTo>
                  <a:lnTo>
                    <a:pt x="283" y="114"/>
                  </a:lnTo>
                  <a:cubicBezTo>
                    <a:pt x="283" y="134"/>
                    <a:pt x="270" y="149"/>
                    <a:pt x="253" y="14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57" name="Freeform 23"/>
            <p:cNvSpPr>
              <a:spLocks noEditPoints="1"/>
            </p:cNvSpPr>
            <p:nvPr/>
          </p:nvSpPr>
          <p:spPr bwMode="gray">
            <a:xfrm>
              <a:off x="1414463" y="3106738"/>
              <a:ext cx="131763" cy="69850"/>
            </a:xfrm>
            <a:custGeom>
              <a:avLst/>
              <a:gdLst>
                <a:gd name="T0" fmla="*/ 2147483646 w 283"/>
                <a:gd name="T1" fmla="*/ 2147483646 h 149"/>
                <a:gd name="T2" fmla="*/ 2147483646 w 283"/>
                <a:gd name="T3" fmla="*/ 2147483646 h 149"/>
                <a:gd name="T4" fmla="*/ 2147483646 w 283"/>
                <a:gd name="T5" fmla="*/ 2147483646 h 149"/>
                <a:gd name="T6" fmla="*/ 2147483646 w 283"/>
                <a:gd name="T7" fmla="*/ 2147483646 h 149"/>
                <a:gd name="T8" fmla="*/ 2147483646 w 283"/>
                <a:gd name="T9" fmla="*/ 2147483646 h 149"/>
                <a:gd name="T10" fmla="*/ 2147483646 w 283"/>
                <a:gd name="T11" fmla="*/ 2147483646 h 149"/>
                <a:gd name="T12" fmla="*/ 2147483646 w 283"/>
                <a:gd name="T13" fmla="*/ 2147483646 h 149"/>
                <a:gd name="T14" fmla="*/ 2147483646 w 283"/>
                <a:gd name="T15" fmla="*/ 2147483646 h 149"/>
                <a:gd name="T16" fmla="*/ 2147483646 w 283"/>
                <a:gd name="T17" fmla="*/ 2147483646 h 149"/>
                <a:gd name="T18" fmla="*/ 2147483646 w 283"/>
                <a:gd name="T19" fmla="*/ 2147483646 h 149"/>
                <a:gd name="T20" fmla="*/ 2147483646 w 283"/>
                <a:gd name="T21" fmla="*/ 2147483646 h 149"/>
                <a:gd name="T22" fmla="*/ 2147483646 w 283"/>
                <a:gd name="T23" fmla="*/ 2147483646 h 149"/>
                <a:gd name="T24" fmla="*/ 2147483646 w 283"/>
                <a:gd name="T25" fmla="*/ 2147483646 h 149"/>
                <a:gd name="T26" fmla="*/ 0 w 283"/>
                <a:gd name="T27" fmla="*/ 2147483646 h 149"/>
                <a:gd name="T28" fmla="*/ 0 w 283"/>
                <a:gd name="T29" fmla="*/ 2147483646 h 149"/>
                <a:gd name="T30" fmla="*/ 2147483646 w 283"/>
                <a:gd name="T31" fmla="*/ 0 h 149"/>
                <a:gd name="T32" fmla="*/ 2147483646 w 283"/>
                <a:gd name="T33" fmla="*/ 0 h 149"/>
                <a:gd name="T34" fmla="*/ 2147483646 w 283"/>
                <a:gd name="T35" fmla="*/ 2147483646 h 149"/>
                <a:gd name="T36" fmla="*/ 2147483646 w 283"/>
                <a:gd name="T37" fmla="*/ 2147483646 h 149"/>
                <a:gd name="T38" fmla="*/ 2147483646 w 283"/>
                <a:gd name="T39" fmla="*/ 2147483646 h 14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83"/>
                <a:gd name="T61" fmla="*/ 0 h 149"/>
                <a:gd name="T62" fmla="*/ 283 w 283"/>
                <a:gd name="T63" fmla="*/ 149 h 14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83" h="149">
                  <a:moveTo>
                    <a:pt x="253" y="27"/>
                  </a:moveTo>
                  <a:lnTo>
                    <a:pt x="253" y="27"/>
                  </a:lnTo>
                  <a:lnTo>
                    <a:pt x="29" y="27"/>
                  </a:lnTo>
                  <a:cubicBezTo>
                    <a:pt x="29" y="27"/>
                    <a:pt x="26" y="30"/>
                    <a:pt x="26" y="35"/>
                  </a:cubicBezTo>
                  <a:lnTo>
                    <a:pt x="26" y="114"/>
                  </a:lnTo>
                  <a:cubicBezTo>
                    <a:pt x="26" y="119"/>
                    <a:pt x="29" y="122"/>
                    <a:pt x="30" y="123"/>
                  </a:cubicBezTo>
                  <a:lnTo>
                    <a:pt x="253" y="123"/>
                  </a:lnTo>
                  <a:cubicBezTo>
                    <a:pt x="254" y="122"/>
                    <a:pt x="256" y="119"/>
                    <a:pt x="256" y="114"/>
                  </a:cubicBezTo>
                  <a:lnTo>
                    <a:pt x="256" y="35"/>
                  </a:lnTo>
                  <a:cubicBezTo>
                    <a:pt x="256" y="30"/>
                    <a:pt x="254" y="27"/>
                    <a:pt x="253" y="27"/>
                  </a:cubicBezTo>
                  <a:close/>
                  <a:moveTo>
                    <a:pt x="253" y="149"/>
                  </a:moveTo>
                  <a:lnTo>
                    <a:pt x="253" y="149"/>
                  </a:lnTo>
                  <a:lnTo>
                    <a:pt x="29" y="149"/>
                  </a:lnTo>
                  <a:cubicBezTo>
                    <a:pt x="13" y="149"/>
                    <a:pt x="0" y="134"/>
                    <a:pt x="0" y="114"/>
                  </a:cubicBezTo>
                  <a:lnTo>
                    <a:pt x="0" y="35"/>
                  </a:lnTo>
                  <a:cubicBezTo>
                    <a:pt x="0" y="16"/>
                    <a:pt x="13" y="0"/>
                    <a:pt x="29" y="0"/>
                  </a:cubicBezTo>
                  <a:lnTo>
                    <a:pt x="253" y="0"/>
                  </a:lnTo>
                  <a:cubicBezTo>
                    <a:pt x="270" y="0"/>
                    <a:pt x="283" y="16"/>
                    <a:pt x="283" y="35"/>
                  </a:cubicBezTo>
                  <a:lnTo>
                    <a:pt x="283" y="114"/>
                  </a:lnTo>
                  <a:cubicBezTo>
                    <a:pt x="283" y="134"/>
                    <a:pt x="270" y="149"/>
                    <a:pt x="253" y="14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58" name="Freeform 24"/>
            <p:cNvSpPr>
              <a:spLocks noEditPoints="1"/>
            </p:cNvSpPr>
            <p:nvPr/>
          </p:nvSpPr>
          <p:spPr bwMode="gray">
            <a:xfrm>
              <a:off x="1414463" y="3221038"/>
              <a:ext cx="131763" cy="69850"/>
            </a:xfrm>
            <a:custGeom>
              <a:avLst/>
              <a:gdLst>
                <a:gd name="T0" fmla="*/ 2147483646 w 283"/>
                <a:gd name="T1" fmla="*/ 2147483646 h 149"/>
                <a:gd name="T2" fmla="*/ 2147483646 w 283"/>
                <a:gd name="T3" fmla="*/ 2147483646 h 149"/>
                <a:gd name="T4" fmla="*/ 2147483646 w 283"/>
                <a:gd name="T5" fmla="*/ 2147483646 h 149"/>
                <a:gd name="T6" fmla="*/ 2147483646 w 283"/>
                <a:gd name="T7" fmla="*/ 2147483646 h 149"/>
                <a:gd name="T8" fmla="*/ 2147483646 w 283"/>
                <a:gd name="T9" fmla="*/ 2147483646 h 149"/>
                <a:gd name="T10" fmla="*/ 2147483646 w 283"/>
                <a:gd name="T11" fmla="*/ 2147483646 h 149"/>
                <a:gd name="T12" fmla="*/ 2147483646 w 283"/>
                <a:gd name="T13" fmla="*/ 2147483646 h 149"/>
                <a:gd name="T14" fmla="*/ 2147483646 w 283"/>
                <a:gd name="T15" fmla="*/ 2147483646 h 149"/>
                <a:gd name="T16" fmla="*/ 2147483646 w 283"/>
                <a:gd name="T17" fmla="*/ 2147483646 h 149"/>
                <a:gd name="T18" fmla="*/ 2147483646 w 283"/>
                <a:gd name="T19" fmla="*/ 2147483646 h 149"/>
                <a:gd name="T20" fmla="*/ 2147483646 w 283"/>
                <a:gd name="T21" fmla="*/ 2147483646 h 149"/>
                <a:gd name="T22" fmla="*/ 2147483646 w 283"/>
                <a:gd name="T23" fmla="*/ 2147483646 h 149"/>
                <a:gd name="T24" fmla="*/ 2147483646 w 283"/>
                <a:gd name="T25" fmla="*/ 2147483646 h 149"/>
                <a:gd name="T26" fmla="*/ 0 w 283"/>
                <a:gd name="T27" fmla="*/ 2147483646 h 149"/>
                <a:gd name="T28" fmla="*/ 0 w 283"/>
                <a:gd name="T29" fmla="*/ 2147483646 h 149"/>
                <a:gd name="T30" fmla="*/ 2147483646 w 283"/>
                <a:gd name="T31" fmla="*/ 0 h 149"/>
                <a:gd name="T32" fmla="*/ 2147483646 w 283"/>
                <a:gd name="T33" fmla="*/ 0 h 149"/>
                <a:gd name="T34" fmla="*/ 2147483646 w 283"/>
                <a:gd name="T35" fmla="*/ 2147483646 h 149"/>
                <a:gd name="T36" fmla="*/ 2147483646 w 283"/>
                <a:gd name="T37" fmla="*/ 2147483646 h 149"/>
                <a:gd name="T38" fmla="*/ 2147483646 w 283"/>
                <a:gd name="T39" fmla="*/ 2147483646 h 14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83"/>
                <a:gd name="T61" fmla="*/ 0 h 149"/>
                <a:gd name="T62" fmla="*/ 283 w 283"/>
                <a:gd name="T63" fmla="*/ 149 h 14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83" h="149">
                  <a:moveTo>
                    <a:pt x="253" y="27"/>
                  </a:moveTo>
                  <a:lnTo>
                    <a:pt x="253" y="27"/>
                  </a:lnTo>
                  <a:lnTo>
                    <a:pt x="29" y="27"/>
                  </a:lnTo>
                  <a:cubicBezTo>
                    <a:pt x="29" y="27"/>
                    <a:pt x="26" y="30"/>
                    <a:pt x="26" y="35"/>
                  </a:cubicBezTo>
                  <a:lnTo>
                    <a:pt x="26" y="114"/>
                  </a:lnTo>
                  <a:cubicBezTo>
                    <a:pt x="26" y="119"/>
                    <a:pt x="29" y="122"/>
                    <a:pt x="30" y="123"/>
                  </a:cubicBezTo>
                  <a:lnTo>
                    <a:pt x="253" y="123"/>
                  </a:lnTo>
                  <a:cubicBezTo>
                    <a:pt x="254" y="122"/>
                    <a:pt x="256" y="119"/>
                    <a:pt x="256" y="114"/>
                  </a:cubicBezTo>
                  <a:lnTo>
                    <a:pt x="256" y="35"/>
                  </a:lnTo>
                  <a:cubicBezTo>
                    <a:pt x="256" y="30"/>
                    <a:pt x="254" y="27"/>
                    <a:pt x="253" y="27"/>
                  </a:cubicBezTo>
                  <a:close/>
                  <a:moveTo>
                    <a:pt x="253" y="149"/>
                  </a:moveTo>
                  <a:lnTo>
                    <a:pt x="253" y="149"/>
                  </a:lnTo>
                  <a:lnTo>
                    <a:pt x="29" y="149"/>
                  </a:lnTo>
                  <a:cubicBezTo>
                    <a:pt x="13" y="149"/>
                    <a:pt x="0" y="134"/>
                    <a:pt x="0" y="114"/>
                  </a:cubicBezTo>
                  <a:lnTo>
                    <a:pt x="0" y="35"/>
                  </a:lnTo>
                  <a:cubicBezTo>
                    <a:pt x="0" y="16"/>
                    <a:pt x="13" y="0"/>
                    <a:pt x="29" y="0"/>
                  </a:cubicBezTo>
                  <a:lnTo>
                    <a:pt x="253" y="0"/>
                  </a:lnTo>
                  <a:cubicBezTo>
                    <a:pt x="270" y="0"/>
                    <a:pt x="283" y="16"/>
                    <a:pt x="283" y="35"/>
                  </a:cubicBezTo>
                  <a:lnTo>
                    <a:pt x="283" y="114"/>
                  </a:lnTo>
                  <a:cubicBezTo>
                    <a:pt x="283" y="134"/>
                    <a:pt x="270" y="149"/>
                    <a:pt x="253" y="14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59" name="Freeform 25"/>
            <p:cNvSpPr>
              <a:spLocks/>
            </p:cNvSpPr>
            <p:nvPr/>
          </p:nvSpPr>
          <p:spPr bwMode="gray">
            <a:xfrm>
              <a:off x="1389063" y="3081338"/>
              <a:ext cx="200025" cy="6350"/>
            </a:xfrm>
            <a:custGeom>
              <a:avLst/>
              <a:gdLst>
                <a:gd name="T0" fmla="*/ 2147483646 w 422"/>
                <a:gd name="T1" fmla="*/ 2147483646 h 14"/>
                <a:gd name="T2" fmla="*/ 2147483646 w 422"/>
                <a:gd name="T3" fmla="*/ 2147483646 h 14"/>
                <a:gd name="T4" fmla="*/ 0 w 422"/>
                <a:gd name="T5" fmla="*/ 2147483646 h 14"/>
                <a:gd name="T6" fmla="*/ 0 w 422"/>
                <a:gd name="T7" fmla="*/ 0 h 14"/>
                <a:gd name="T8" fmla="*/ 2147483646 w 422"/>
                <a:gd name="T9" fmla="*/ 0 h 14"/>
                <a:gd name="T10" fmla="*/ 2147483646 w 422"/>
                <a:gd name="T11" fmla="*/ 2147483646 h 14"/>
                <a:gd name="T12" fmla="*/ 0 60000 65536"/>
                <a:gd name="T13" fmla="*/ 0 60000 65536"/>
                <a:gd name="T14" fmla="*/ 0 60000 65536"/>
                <a:gd name="T15" fmla="*/ 0 60000 65536"/>
                <a:gd name="T16" fmla="*/ 0 60000 65536"/>
                <a:gd name="T17" fmla="*/ 0 60000 65536"/>
                <a:gd name="T18" fmla="*/ 0 w 422"/>
                <a:gd name="T19" fmla="*/ 0 h 14"/>
                <a:gd name="T20" fmla="*/ 422 w 422"/>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422" h="14">
                  <a:moveTo>
                    <a:pt x="422" y="14"/>
                  </a:moveTo>
                  <a:lnTo>
                    <a:pt x="422" y="14"/>
                  </a:lnTo>
                  <a:lnTo>
                    <a:pt x="0" y="14"/>
                  </a:lnTo>
                  <a:lnTo>
                    <a:pt x="0" y="0"/>
                  </a:lnTo>
                  <a:lnTo>
                    <a:pt x="422" y="0"/>
                  </a:lnTo>
                  <a:lnTo>
                    <a:pt x="422" y="1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60" name="Freeform 26"/>
            <p:cNvSpPr>
              <a:spLocks/>
            </p:cNvSpPr>
            <p:nvPr/>
          </p:nvSpPr>
          <p:spPr bwMode="gray">
            <a:xfrm>
              <a:off x="1389063" y="3195638"/>
              <a:ext cx="200025" cy="6350"/>
            </a:xfrm>
            <a:custGeom>
              <a:avLst/>
              <a:gdLst>
                <a:gd name="T0" fmla="*/ 2147483646 w 422"/>
                <a:gd name="T1" fmla="*/ 2147483646 h 13"/>
                <a:gd name="T2" fmla="*/ 2147483646 w 422"/>
                <a:gd name="T3" fmla="*/ 2147483646 h 13"/>
                <a:gd name="T4" fmla="*/ 0 w 422"/>
                <a:gd name="T5" fmla="*/ 2147483646 h 13"/>
                <a:gd name="T6" fmla="*/ 0 w 422"/>
                <a:gd name="T7" fmla="*/ 0 h 13"/>
                <a:gd name="T8" fmla="*/ 2147483646 w 422"/>
                <a:gd name="T9" fmla="*/ 0 h 13"/>
                <a:gd name="T10" fmla="*/ 2147483646 w 422"/>
                <a:gd name="T11" fmla="*/ 2147483646 h 13"/>
                <a:gd name="T12" fmla="*/ 0 60000 65536"/>
                <a:gd name="T13" fmla="*/ 0 60000 65536"/>
                <a:gd name="T14" fmla="*/ 0 60000 65536"/>
                <a:gd name="T15" fmla="*/ 0 60000 65536"/>
                <a:gd name="T16" fmla="*/ 0 60000 65536"/>
                <a:gd name="T17" fmla="*/ 0 60000 65536"/>
                <a:gd name="T18" fmla="*/ 0 w 422"/>
                <a:gd name="T19" fmla="*/ 0 h 13"/>
                <a:gd name="T20" fmla="*/ 422 w 422"/>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422" h="13">
                  <a:moveTo>
                    <a:pt x="422" y="13"/>
                  </a:moveTo>
                  <a:lnTo>
                    <a:pt x="422" y="13"/>
                  </a:lnTo>
                  <a:lnTo>
                    <a:pt x="0" y="13"/>
                  </a:lnTo>
                  <a:lnTo>
                    <a:pt x="0" y="0"/>
                  </a:lnTo>
                  <a:lnTo>
                    <a:pt x="422" y="0"/>
                  </a:lnTo>
                  <a:lnTo>
                    <a:pt x="422" y="1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61" name="Freeform 27"/>
            <p:cNvSpPr>
              <a:spLocks/>
            </p:cNvSpPr>
            <p:nvPr/>
          </p:nvSpPr>
          <p:spPr bwMode="gray">
            <a:xfrm>
              <a:off x="1389063" y="3314701"/>
              <a:ext cx="200025" cy="6350"/>
            </a:xfrm>
            <a:custGeom>
              <a:avLst/>
              <a:gdLst>
                <a:gd name="T0" fmla="*/ 2147483646 w 422"/>
                <a:gd name="T1" fmla="*/ 2147483646 h 14"/>
                <a:gd name="T2" fmla="*/ 2147483646 w 422"/>
                <a:gd name="T3" fmla="*/ 2147483646 h 14"/>
                <a:gd name="T4" fmla="*/ 0 w 422"/>
                <a:gd name="T5" fmla="*/ 2147483646 h 14"/>
                <a:gd name="T6" fmla="*/ 0 w 422"/>
                <a:gd name="T7" fmla="*/ 0 h 14"/>
                <a:gd name="T8" fmla="*/ 2147483646 w 422"/>
                <a:gd name="T9" fmla="*/ 0 h 14"/>
                <a:gd name="T10" fmla="*/ 2147483646 w 422"/>
                <a:gd name="T11" fmla="*/ 2147483646 h 14"/>
                <a:gd name="T12" fmla="*/ 0 60000 65536"/>
                <a:gd name="T13" fmla="*/ 0 60000 65536"/>
                <a:gd name="T14" fmla="*/ 0 60000 65536"/>
                <a:gd name="T15" fmla="*/ 0 60000 65536"/>
                <a:gd name="T16" fmla="*/ 0 60000 65536"/>
                <a:gd name="T17" fmla="*/ 0 60000 65536"/>
                <a:gd name="T18" fmla="*/ 0 w 422"/>
                <a:gd name="T19" fmla="*/ 0 h 14"/>
                <a:gd name="T20" fmla="*/ 422 w 422"/>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422" h="14">
                  <a:moveTo>
                    <a:pt x="422" y="14"/>
                  </a:moveTo>
                  <a:lnTo>
                    <a:pt x="422" y="14"/>
                  </a:lnTo>
                  <a:lnTo>
                    <a:pt x="0" y="14"/>
                  </a:lnTo>
                  <a:lnTo>
                    <a:pt x="0" y="0"/>
                  </a:lnTo>
                  <a:lnTo>
                    <a:pt x="422" y="0"/>
                  </a:lnTo>
                  <a:lnTo>
                    <a:pt x="422" y="1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62" name="Freeform 28"/>
            <p:cNvSpPr>
              <a:spLocks/>
            </p:cNvSpPr>
            <p:nvPr/>
          </p:nvSpPr>
          <p:spPr bwMode="gray">
            <a:xfrm>
              <a:off x="760413" y="3279776"/>
              <a:ext cx="65088" cy="65088"/>
            </a:xfrm>
            <a:custGeom>
              <a:avLst/>
              <a:gdLst>
                <a:gd name="T0" fmla="*/ 0 w 139"/>
                <a:gd name="T1" fmla="*/ 2147483646 h 139"/>
                <a:gd name="T2" fmla="*/ 0 w 139"/>
                <a:gd name="T3" fmla="*/ 2147483646 h 139"/>
                <a:gd name="T4" fmla="*/ 2147483646 w 139"/>
                <a:gd name="T5" fmla="*/ 0 h 139"/>
                <a:gd name="T6" fmla="*/ 2147483646 w 139"/>
                <a:gd name="T7" fmla="*/ 2147483646 h 139"/>
                <a:gd name="T8" fmla="*/ 2147483646 w 139"/>
                <a:gd name="T9" fmla="*/ 2147483646 h 139"/>
                <a:gd name="T10" fmla="*/ 0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0" y="70"/>
                  </a:moveTo>
                  <a:lnTo>
                    <a:pt x="0" y="70"/>
                  </a:lnTo>
                  <a:cubicBezTo>
                    <a:pt x="0" y="31"/>
                    <a:pt x="31" y="0"/>
                    <a:pt x="69" y="0"/>
                  </a:cubicBezTo>
                  <a:cubicBezTo>
                    <a:pt x="108" y="0"/>
                    <a:pt x="139" y="31"/>
                    <a:pt x="139" y="70"/>
                  </a:cubicBezTo>
                  <a:cubicBezTo>
                    <a:pt x="139" y="108"/>
                    <a:pt x="108" y="139"/>
                    <a:pt x="69" y="139"/>
                  </a:cubicBezTo>
                  <a:cubicBezTo>
                    <a:pt x="31" y="139"/>
                    <a:pt x="0" y="108"/>
                    <a:pt x="0" y="7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63" name="Freeform 29"/>
            <p:cNvSpPr>
              <a:spLocks/>
            </p:cNvSpPr>
            <p:nvPr/>
          </p:nvSpPr>
          <p:spPr bwMode="gray">
            <a:xfrm>
              <a:off x="760413" y="3373438"/>
              <a:ext cx="65088" cy="65088"/>
            </a:xfrm>
            <a:custGeom>
              <a:avLst/>
              <a:gdLst>
                <a:gd name="T0" fmla="*/ 0 w 139"/>
                <a:gd name="T1" fmla="*/ 2147483646 h 139"/>
                <a:gd name="T2" fmla="*/ 0 w 139"/>
                <a:gd name="T3" fmla="*/ 2147483646 h 139"/>
                <a:gd name="T4" fmla="*/ 2147483646 w 139"/>
                <a:gd name="T5" fmla="*/ 0 h 139"/>
                <a:gd name="T6" fmla="*/ 2147483646 w 139"/>
                <a:gd name="T7" fmla="*/ 2147483646 h 139"/>
                <a:gd name="T8" fmla="*/ 2147483646 w 139"/>
                <a:gd name="T9" fmla="*/ 2147483646 h 139"/>
                <a:gd name="T10" fmla="*/ 0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0" y="69"/>
                  </a:moveTo>
                  <a:lnTo>
                    <a:pt x="0" y="69"/>
                  </a:lnTo>
                  <a:cubicBezTo>
                    <a:pt x="0" y="30"/>
                    <a:pt x="31" y="0"/>
                    <a:pt x="69" y="0"/>
                  </a:cubicBezTo>
                  <a:cubicBezTo>
                    <a:pt x="107" y="0"/>
                    <a:pt x="139" y="30"/>
                    <a:pt x="139" y="69"/>
                  </a:cubicBezTo>
                  <a:cubicBezTo>
                    <a:pt x="139" y="107"/>
                    <a:pt x="107" y="139"/>
                    <a:pt x="69" y="139"/>
                  </a:cubicBezTo>
                  <a:cubicBezTo>
                    <a:pt x="31" y="139"/>
                    <a:pt x="0" y="107"/>
                    <a:pt x="0" y="6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64" name="Freeform 30"/>
            <p:cNvSpPr>
              <a:spLocks/>
            </p:cNvSpPr>
            <p:nvPr/>
          </p:nvSpPr>
          <p:spPr bwMode="gray">
            <a:xfrm>
              <a:off x="903288" y="2892426"/>
              <a:ext cx="415925" cy="622300"/>
            </a:xfrm>
            <a:custGeom>
              <a:avLst/>
              <a:gdLst>
                <a:gd name="T0" fmla="*/ 2147483646 w 885"/>
                <a:gd name="T1" fmla="*/ 2147483646 h 1322"/>
                <a:gd name="T2" fmla="*/ 2147483646 w 885"/>
                <a:gd name="T3" fmla="*/ 2147483646 h 1322"/>
                <a:gd name="T4" fmla="*/ 2147483646 w 885"/>
                <a:gd name="T5" fmla="*/ 2147483646 h 1322"/>
                <a:gd name="T6" fmla="*/ 0 w 885"/>
                <a:gd name="T7" fmla="*/ 2147483646 h 1322"/>
                <a:gd name="T8" fmla="*/ 0 w 885"/>
                <a:gd name="T9" fmla="*/ 2147483646 h 1322"/>
                <a:gd name="T10" fmla="*/ 2147483646 w 885"/>
                <a:gd name="T11" fmla="*/ 0 h 1322"/>
                <a:gd name="T12" fmla="*/ 2147483646 w 885"/>
                <a:gd name="T13" fmla="*/ 0 h 1322"/>
                <a:gd name="T14" fmla="*/ 2147483646 w 885"/>
                <a:gd name="T15" fmla="*/ 2147483646 h 1322"/>
                <a:gd name="T16" fmla="*/ 2147483646 w 885"/>
                <a:gd name="T17" fmla="*/ 2147483646 h 1322"/>
                <a:gd name="T18" fmla="*/ 2147483646 w 885"/>
                <a:gd name="T19" fmla="*/ 2147483646 h 1322"/>
                <a:gd name="T20" fmla="*/ 2147483646 w 885"/>
                <a:gd name="T21" fmla="*/ 2147483646 h 1322"/>
                <a:gd name="T22" fmla="*/ 2147483646 w 885"/>
                <a:gd name="T23" fmla="*/ 2147483646 h 1322"/>
                <a:gd name="T24" fmla="*/ 2147483646 w 885"/>
                <a:gd name="T25" fmla="*/ 2147483646 h 1322"/>
                <a:gd name="T26" fmla="*/ 2147483646 w 885"/>
                <a:gd name="T27" fmla="*/ 2147483646 h 1322"/>
                <a:gd name="T28" fmla="*/ 2147483646 w 885"/>
                <a:gd name="T29" fmla="*/ 2147483646 h 1322"/>
                <a:gd name="T30" fmla="*/ 2147483646 w 885"/>
                <a:gd name="T31" fmla="*/ 2147483646 h 1322"/>
                <a:gd name="T32" fmla="*/ 2147483646 w 885"/>
                <a:gd name="T33" fmla="*/ 2147483646 h 132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85"/>
                <a:gd name="T52" fmla="*/ 0 h 1322"/>
                <a:gd name="T53" fmla="*/ 885 w 885"/>
                <a:gd name="T54" fmla="*/ 1322 h 132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85" h="1322">
                  <a:moveTo>
                    <a:pt x="58" y="1322"/>
                  </a:moveTo>
                  <a:lnTo>
                    <a:pt x="58" y="1322"/>
                  </a:lnTo>
                  <a:lnTo>
                    <a:pt x="55" y="1322"/>
                  </a:lnTo>
                  <a:cubicBezTo>
                    <a:pt x="24" y="1322"/>
                    <a:pt x="0" y="1292"/>
                    <a:pt x="0" y="1253"/>
                  </a:cubicBezTo>
                  <a:lnTo>
                    <a:pt x="0" y="70"/>
                  </a:lnTo>
                  <a:cubicBezTo>
                    <a:pt x="0" y="30"/>
                    <a:pt x="24" y="0"/>
                    <a:pt x="55" y="0"/>
                  </a:cubicBezTo>
                  <a:lnTo>
                    <a:pt x="59" y="0"/>
                  </a:lnTo>
                  <a:lnTo>
                    <a:pt x="856" y="197"/>
                  </a:lnTo>
                  <a:cubicBezTo>
                    <a:pt x="874" y="201"/>
                    <a:pt x="885" y="219"/>
                    <a:pt x="880" y="237"/>
                  </a:cubicBezTo>
                  <a:cubicBezTo>
                    <a:pt x="876" y="255"/>
                    <a:pt x="858" y="266"/>
                    <a:pt x="840" y="261"/>
                  </a:cubicBezTo>
                  <a:lnTo>
                    <a:pt x="67" y="71"/>
                  </a:lnTo>
                  <a:lnTo>
                    <a:pt x="67" y="1253"/>
                  </a:lnTo>
                  <a:lnTo>
                    <a:pt x="842" y="1120"/>
                  </a:lnTo>
                  <a:cubicBezTo>
                    <a:pt x="861" y="1117"/>
                    <a:pt x="878" y="1129"/>
                    <a:pt x="881" y="1148"/>
                  </a:cubicBezTo>
                  <a:cubicBezTo>
                    <a:pt x="884" y="1166"/>
                    <a:pt x="872" y="1183"/>
                    <a:pt x="854" y="1186"/>
                  </a:cubicBezTo>
                  <a:lnTo>
                    <a:pt x="58" y="132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65" name="Freeform 31"/>
            <p:cNvSpPr>
              <a:spLocks/>
            </p:cNvSpPr>
            <p:nvPr/>
          </p:nvSpPr>
          <p:spPr bwMode="gray">
            <a:xfrm>
              <a:off x="1054100" y="2927351"/>
              <a:ext cx="17463" cy="554038"/>
            </a:xfrm>
            <a:custGeom>
              <a:avLst/>
              <a:gdLst>
                <a:gd name="T0" fmla="*/ 2147483646 w 40"/>
                <a:gd name="T1" fmla="*/ 2147483646 h 1178"/>
                <a:gd name="T2" fmla="*/ 2147483646 w 40"/>
                <a:gd name="T3" fmla="*/ 2147483646 h 1178"/>
                <a:gd name="T4" fmla="*/ 0 w 40"/>
                <a:gd name="T5" fmla="*/ 2147483646 h 1178"/>
                <a:gd name="T6" fmla="*/ 0 w 40"/>
                <a:gd name="T7" fmla="*/ 0 h 1178"/>
                <a:gd name="T8" fmla="*/ 2147483646 w 40"/>
                <a:gd name="T9" fmla="*/ 0 h 1178"/>
                <a:gd name="T10" fmla="*/ 2147483646 w 40"/>
                <a:gd name="T11" fmla="*/ 2147483646 h 1178"/>
                <a:gd name="T12" fmla="*/ 0 60000 65536"/>
                <a:gd name="T13" fmla="*/ 0 60000 65536"/>
                <a:gd name="T14" fmla="*/ 0 60000 65536"/>
                <a:gd name="T15" fmla="*/ 0 60000 65536"/>
                <a:gd name="T16" fmla="*/ 0 60000 65536"/>
                <a:gd name="T17" fmla="*/ 0 60000 65536"/>
                <a:gd name="T18" fmla="*/ 0 w 40"/>
                <a:gd name="T19" fmla="*/ 0 h 1178"/>
                <a:gd name="T20" fmla="*/ 40 w 40"/>
                <a:gd name="T21" fmla="*/ 1178 h 1178"/>
              </a:gdLst>
              <a:ahLst/>
              <a:cxnLst>
                <a:cxn ang="T12">
                  <a:pos x="T0" y="T1"/>
                </a:cxn>
                <a:cxn ang="T13">
                  <a:pos x="T2" y="T3"/>
                </a:cxn>
                <a:cxn ang="T14">
                  <a:pos x="T4" y="T5"/>
                </a:cxn>
                <a:cxn ang="T15">
                  <a:pos x="T6" y="T7"/>
                </a:cxn>
                <a:cxn ang="T16">
                  <a:pos x="T8" y="T9"/>
                </a:cxn>
                <a:cxn ang="T17">
                  <a:pos x="T10" y="T11"/>
                </a:cxn>
              </a:cxnLst>
              <a:rect l="T18" t="T19" r="T20" b="T21"/>
              <a:pathLst>
                <a:path w="40" h="1178">
                  <a:moveTo>
                    <a:pt x="40" y="1178"/>
                  </a:moveTo>
                  <a:lnTo>
                    <a:pt x="40" y="1178"/>
                  </a:lnTo>
                  <a:lnTo>
                    <a:pt x="0" y="1178"/>
                  </a:lnTo>
                  <a:lnTo>
                    <a:pt x="0" y="0"/>
                  </a:lnTo>
                  <a:lnTo>
                    <a:pt x="40" y="0"/>
                  </a:lnTo>
                  <a:lnTo>
                    <a:pt x="40" y="117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66" name="Freeform 32"/>
            <p:cNvSpPr>
              <a:spLocks/>
            </p:cNvSpPr>
            <p:nvPr/>
          </p:nvSpPr>
          <p:spPr bwMode="gray">
            <a:xfrm>
              <a:off x="1155700" y="2962276"/>
              <a:ext cx="17463" cy="498475"/>
            </a:xfrm>
            <a:custGeom>
              <a:avLst/>
              <a:gdLst>
                <a:gd name="T0" fmla="*/ 2147483646 w 40"/>
                <a:gd name="T1" fmla="*/ 2147483646 h 1058"/>
                <a:gd name="T2" fmla="*/ 2147483646 w 40"/>
                <a:gd name="T3" fmla="*/ 2147483646 h 1058"/>
                <a:gd name="T4" fmla="*/ 0 w 40"/>
                <a:gd name="T5" fmla="*/ 2147483646 h 1058"/>
                <a:gd name="T6" fmla="*/ 0 w 40"/>
                <a:gd name="T7" fmla="*/ 0 h 1058"/>
                <a:gd name="T8" fmla="*/ 2147483646 w 40"/>
                <a:gd name="T9" fmla="*/ 0 h 1058"/>
                <a:gd name="T10" fmla="*/ 2147483646 w 40"/>
                <a:gd name="T11" fmla="*/ 2147483646 h 1058"/>
                <a:gd name="T12" fmla="*/ 0 60000 65536"/>
                <a:gd name="T13" fmla="*/ 0 60000 65536"/>
                <a:gd name="T14" fmla="*/ 0 60000 65536"/>
                <a:gd name="T15" fmla="*/ 0 60000 65536"/>
                <a:gd name="T16" fmla="*/ 0 60000 65536"/>
                <a:gd name="T17" fmla="*/ 0 60000 65536"/>
                <a:gd name="T18" fmla="*/ 0 w 40"/>
                <a:gd name="T19" fmla="*/ 0 h 1058"/>
                <a:gd name="T20" fmla="*/ 40 w 40"/>
                <a:gd name="T21" fmla="*/ 1058 h 1058"/>
              </a:gdLst>
              <a:ahLst/>
              <a:cxnLst>
                <a:cxn ang="T12">
                  <a:pos x="T0" y="T1"/>
                </a:cxn>
                <a:cxn ang="T13">
                  <a:pos x="T2" y="T3"/>
                </a:cxn>
                <a:cxn ang="T14">
                  <a:pos x="T4" y="T5"/>
                </a:cxn>
                <a:cxn ang="T15">
                  <a:pos x="T6" y="T7"/>
                </a:cxn>
                <a:cxn ang="T16">
                  <a:pos x="T8" y="T9"/>
                </a:cxn>
                <a:cxn ang="T17">
                  <a:pos x="T10" y="T11"/>
                </a:cxn>
              </a:cxnLst>
              <a:rect l="T18" t="T19" r="T20" b="T21"/>
              <a:pathLst>
                <a:path w="40" h="1058">
                  <a:moveTo>
                    <a:pt x="40" y="1058"/>
                  </a:moveTo>
                  <a:lnTo>
                    <a:pt x="40" y="1058"/>
                  </a:lnTo>
                  <a:lnTo>
                    <a:pt x="0" y="1058"/>
                  </a:lnTo>
                  <a:lnTo>
                    <a:pt x="0" y="0"/>
                  </a:lnTo>
                  <a:lnTo>
                    <a:pt x="40" y="0"/>
                  </a:lnTo>
                  <a:lnTo>
                    <a:pt x="40" y="105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67" name="Freeform 33"/>
            <p:cNvSpPr>
              <a:spLocks/>
            </p:cNvSpPr>
            <p:nvPr/>
          </p:nvSpPr>
          <p:spPr bwMode="gray">
            <a:xfrm>
              <a:off x="1231900" y="2982913"/>
              <a:ext cx="19050" cy="465138"/>
            </a:xfrm>
            <a:custGeom>
              <a:avLst/>
              <a:gdLst>
                <a:gd name="T0" fmla="*/ 2147483646 w 40"/>
                <a:gd name="T1" fmla="*/ 2147483646 h 990"/>
                <a:gd name="T2" fmla="*/ 2147483646 w 40"/>
                <a:gd name="T3" fmla="*/ 2147483646 h 990"/>
                <a:gd name="T4" fmla="*/ 0 w 40"/>
                <a:gd name="T5" fmla="*/ 2147483646 h 990"/>
                <a:gd name="T6" fmla="*/ 0 w 40"/>
                <a:gd name="T7" fmla="*/ 0 h 990"/>
                <a:gd name="T8" fmla="*/ 2147483646 w 40"/>
                <a:gd name="T9" fmla="*/ 0 h 990"/>
                <a:gd name="T10" fmla="*/ 2147483646 w 40"/>
                <a:gd name="T11" fmla="*/ 2147483646 h 990"/>
                <a:gd name="T12" fmla="*/ 0 60000 65536"/>
                <a:gd name="T13" fmla="*/ 0 60000 65536"/>
                <a:gd name="T14" fmla="*/ 0 60000 65536"/>
                <a:gd name="T15" fmla="*/ 0 60000 65536"/>
                <a:gd name="T16" fmla="*/ 0 60000 65536"/>
                <a:gd name="T17" fmla="*/ 0 60000 65536"/>
                <a:gd name="T18" fmla="*/ 0 w 40"/>
                <a:gd name="T19" fmla="*/ 0 h 990"/>
                <a:gd name="T20" fmla="*/ 40 w 40"/>
                <a:gd name="T21" fmla="*/ 990 h 990"/>
              </a:gdLst>
              <a:ahLst/>
              <a:cxnLst>
                <a:cxn ang="T12">
                  <a:pos x="T0" y="T1"/>
                </a:cxn>
                <a:cxn ang="T13">
                  <a:pos x="T2" y="T3"/>
                </a:cxn>
                <a:cxn ang="T14">
                  <a:pos x="T4" y="T5"/>
                </a:cxn>
                <a:cxn ang="T15">
                  <a:pos x="T6" y="T7"/>
                </a:cxn>
                <a:cxn ang="T16">
                  <a:pos x="T8" y="T9"/>
                </a:cxn>
                <a:cxn ang="T17">
                  <a:pos x="T10" y="T11"/>
                </a:cxn>
              </a:cxnLst>
              <a:rect l="T18" t="T19" r="T20" b="T21"/>
              <a:pathLst>
                <a:path w="40" h="990">
                  <a:moveTo>
                    <a:pt x="40" y="990"/>
                  </a:moveTo>
                  <a:lnTo>
                    <a:pt x="40" y="990"/>
                  </a:lnTo>
                  <a:lnTo>
                    <a:pt x="0" y="990"/>
                  </a:lnTo>
                  <a:lnTo>
                    <a:pt x="0" y="0"/>
                  </a:lnTo>
                  <a:lnTo>
                    <a:pt x="40" y="0"/>
                  </a:lnTo>
                  <a:lnTo>
                    <a:pt x="40" y="99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68" name="Freeform 34"/>
            <p:cNvSpPr>
              <a:spLocks/>
            </p:cNvSpPr>
            <p:nvPr/>
          </p:nvSpPr>
          <p:spPr bwMode="gray">
            <a:xfrm>
              <a:off x="776288" y="3390901"/>
              <a:ext cx="158750" cy="123825"/>
            </a:xfrm>
            <a:custGeom>
              <a:avLst/>
              <a:gdLst>
                <a:gd name="T0" fmla="*/ 2147483646 w 335"/>
                <a:gd name="T1" fmla="*/ 2147483646 h 264"/>
                <a:gd name="T2" fmla="*/ 2147483646 w 335"/>
                <a:gd name="T3" fmla="*/ 2147483646 h 264"/>
                <a:gd name="T4" fmla="*/ 2147483646 w 335"/>
                <a:gd name="T5" fmla="*/ 2147483646 h 264"/>
                <a:gd name="T6" fmla="*/ 0 w 335"/>
                <a:gd name="T7" fmla="*/ 2147483646 h 264"/>
                <a:gd name="T8" fmla="*/ 0 w 335"/>
                <a:gd name="T9" fmla="*/ 2147483646 h 264"/>
                <a:gd name="T10" fmla="*/ 2147483646 w 335"/>
                <a:gd name="T11" fmla="*/ 0 h 264"/>
                <a:gd name="T12" fmla="*/ 2147483646 w 335"/>
                <a:gd name="T13" fmla="*/ 2147483646 h 264"/>
                <a:gd name="T14" fmla="*/ 2147483646 w 335"/>
                <a:gd name="T15" fmla="*/ 2147483646 h 264"/>
                <a:gd name="T16" fmla="*/ 2147483646 w 335"/>
                <a:gd name="T17" fmla="*/ 2147483646 h 264"/>
                <a:gd name="T18" fmla="*/ 2147483646 w 335"/>
                <a:gd name="T19" fmla="*/ 2147483646 h 264"/>
                <a:gd name="T20" fmla="*/ 2147483646 w 335"/>
                <a:gd name="T21" fmla="*/ 2147483646 h 2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5"/>
                <a:gd name="T34" fmla="*/ 0 h 264"/>
                <a:gd name="T35" fmla="*/ 335 w 335"/>
                <a:gd name="T36" fmla="*/ 264 h 26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5" h="264">
                  <a:moveTo>
                    <a:pt x="301" y="264"/>
                  </a:moveTo>
                  <a:lnTo>
                    <a:pt x="301" y="264"/>
                  </a:lnTo>
                  <a:lnTo>
                    <a:pt x="34" y="264"/>
                  </a:lnTo>
                  <a:cubicBezTo>
                    <a:pt x="15" y="264"/>
                    <a:pt x="0" y="249"/>
                    <a:pt x="0" y="231"/>
                  </a:cubicBezTo>
                  <a:lnTo>
                    <a:pt x="0" y="33"/>
                  </a:lnTo>
                  <a:cubicBezTo>
                    <a:pt x="0" y="15"/>
                    <a:pt x="15" y="0"/>
                    <a:pt x="34" y="0"/>
                  </a:cubicBezTo>
                  <a:cubicBezTo>
                    <a:pt x="52" y="0"/>
                    <a:pt x="67" y="15"/>
                    <a:pt x="67" y="33"/>
                  </a:cubicBezTo>
                  <a:lnTo>
                    <a:pt x="67" y="197"/>
                  </a:lnTo>
                  <a:lnTo>
                    <a:pt x="301" y="197"/>
                  </a:lnTo>
                  <a:cubicBezTo>
                    <a:pt x="320" y="197"/>
                    <a:pt x="335" y="212"/>
                    <a:pt x="335" y="231"/>
                  </a:cubicBezTo>
                  <a:cubicBezTo>
                    <a:pt x="335" y="249"/>
                    <a:pt x="320" y="264"/>
                    <a:pt x="301" y="264"/>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69" name="Freeform 35"/>
            <p:cNvSpPr>
              <a:spLocks/>
            </p:cNvSpPr>
            <p:nvPr/>
          </p:nvSpPr>
          <p:spPr bwMode="gray">
            <a:xfrm>
              <a:off x="776288" y="2892426"/>
              <a:ext cx="168275" cy="434975"/>
            </a:xfrm>
            <a:custGeom>
              <a:avLst/>
              <a:gdLst>
                <a:gd name="T0" fmla="*/ 2147483646 w 356"/>
                <a:gd name="T1" fmla="*/ 2147483646 h 924"/>
                <a:gd name="T2" fmla="*/ 2147483646 w 356"/>
                <a:gd name="T3" fmla="*/ 2147483646 h 924"/>
                <a:gd name="T4" fmla="*/ 0 w 356"/>
                <a:gd name="T5" fmla="*/ 2147483646 h 924"/>
                <a:gd name="T6" fmla="*/ 0 w 356"/>
                <a:gd name="T7" fmla="*/ 2147483646 h 924"/>
                <a:gd name="T8" fmla="*/ 2147483646 w 356"/>
                <a:gd name="T9" fmla="*/ 0 h 924"/>
                <a:gd name="T10" fmla="*/ 2147483646 w 356"/>
                <a:gd name="T11" fmla="*/ 0 h 924"/>
                <a:gd name="T12" fmla="*/ 2147483646 w 356"/>
                <a:gd name="T13" fmla="*/ 2147483646 h 924"/>
                <a:gd name="T14" fmla="*/ 2147483646 w 356"/>
                <a:gd name="T15" fmla="*/ 2147483646 h 924"/>
                <a:gd name="T16" fmla="*/ 2147483646 w 356"/>
                <a:gd name="T17" fmla="*/ 2147483646 h 924"/>
                <a:gd name="T18" fmla="*/ 2147483646 w 356"/>
                <a:gd name="T19" fmla="*/ 2147483646 h 924"/>
                <a:gd name="T20" fmla="*/ 2147483646 w 356"/>
                <a:gd name="T21" fmla="*/ 2147483646 h 9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56"/>
                <a:gd name="T34" fmla="*/ 0 h 924"/>
                <a:gd name="T35" fmla="*/ 356 w 356"/>
                <a:gd name="T36" fmla="*/ 924 h 9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56" h="924">
                  <a:moveTo>
                    <a:pt x="34" y="924"/>
                  </a:moveTo>
                  <a:lnTo>
                    <a:pt x="34" y="924"/>
                  </a:lnTo>
                  <a:cubicBezTo>
                    <a:pt x="15" y="924"/>
                    <a:pt x="0" y="909"/>
                    <a:pt x="0" y="891"/>
                  </a:cubicBezTo>
                  <a:lnTo>
                    <a:pt x="0" y="34"/>
                  </a:lnTo>
                  <a:cubicBezTo>
                    <a:pt x="0" y="15"/>
                    <a:pt x="15" y="0"/>
                    <a:pt x="34" y="0"/>
                  </a:cubicBezTo>
                  <a:lnTo>
                    <a:pt x="323" y="0"/>
                  </a:lnTo>
                  <a:cubicBezTo>
                    <a:pt x="341" y="0"/>
                    <a:pt x="356" y="15"/>
                    <a:pt x="356" y="34"/>
                  </a:cubicBezTo>
                  <a:cubicBezTo>
                    <a:pt x="356" y="52"/>
                    <a:pt x="341" y="67"/>
                    <a:pt x="323" y="67"/>
                  </a:cubicBezTo>
                  <a:lnTo>
                    <a:pt x="67" y="67"/>
                  </a:lnTo>
                  <a:lnTo>
                    <a:pt x="67" y="891"/>
                  </a:lnTo>
                  <a:cubicBezTo>
                    <a:pt x="67" y="909"/>
                    <a:pt x="52" y="924"/>
                    <a:pt x="34" y="924"/>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70" name="Freeform 36"/>
            <p:cNvSpPr>
              <a:spLocks/>
            </p:cNvSpPr>
            <p:nvPr/>
          </p:nvSpPr>
          <p:spPr bwMode="gray">
            <a:xfrm>
              <a:off x="1295400" y="2989263"/>
              <a:ext cx="23813" cy="460375"/>
            </a:xfrm>
            <a:custGeom>
              <a:avLst/>
              <a:gdLst>
                <a:gd name="T0" fmla="*/ 2147483646 w 53"/>
                <a:gd name="T1" fmla="*/ 2147483646 h 978"/>
                <a:gd name="T2" fmla="*/ 2147483646 w 53"/>
                <a:gd name="T3" fmla="*/ 2147483646 h 978"/>
                <a:gd name="T4" fmla="*/ 0 w 53"/>
                <a:gd name="T5" fmla="*/ 2147483646 h 978"/>
                <a:gd name="T6" fmla="*/ 0 w 53"/>
                <a:gd name="T7" fmla="*/ 2147483646 h 978"/>
                <a:gd name="T8" fmla="*/ 2147483646 w 53"/>
                <a:gd name="T9" fmla="*/ 0 h 978"/>
                <a:gd name="T10" fmla="*/ 2147483646 w 53"/>
                <a:gd name="T11" fmla="*/ 2147483646 h 978"/>
                <a:gd name="T12" fmla="*/ 2147483646 w 53"/>
                <a:gd name="T13" fmla="*/ 2147483646 h 978"/>
                <a:gd name="T14" fmla="*/ 2147483646 w 53"/>
                <a:gd name="T15" fmla="*/ 2147483646 h 978"/>
                <a:gd name="T16" fmla="*/ 0 60000 65536"/>
                <a:gd name="T17" fmla="*/ 0 60000 65536"/>
                <a:gd name="T18" fmla="*/ 0 60000 65536"/>
                <a:gd name="T19" fmla="*/ 0 60000 65536"/>
                <a:gd name="T20" fmla="*/ 0 60000 65536"/>
                <a:gd name="T21" fmla="*/ 0 60000 65536"/>
                <a:gd name="T22" fmla="*/ 0 60000 65536"/>
                <a:gd name="T23" fmla="*/ 0 60000 65536"/>
                <a:gd name="T24" fmla="*/ 0 w 53"/>
                <a:gd name="T25" fmla="*/ 0 h 978"/>
                <a:gd name="T26" fmla="*/ 53 w 53"/>
                <a:gd name="T27" fmla="*/ 978 h 97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 h="978">
                  <a:moveTo>
                    <a:pt x="26" y="978"/>
                  </a:moveTo>
                  <a:lnTo>
                    <a:pt x="26" y="978"/>
                  </a:lnTo>
                  <a:cubicBezTo>
                    <a:pt x="12" y="978"/>
                    <a:pt x="0" y="966"/>
                    <a:pt x="0" y="951"/>
                  </a:cubicBezTo>
                  <a:lnTo>
                    <a:pt x="0" y="27"/>
                  </a:lnTo>
                  <a:cubicBezTo>
                    <a:pt x="0" y="12"/>
                    <a:pt x="12" y="0"/>
                    <a:pt x="26" y="0"/>
                  </a:cubicBezTo>
                  <a:cubicBezTo>
                    <a:pt x="41" y="0"/>
                    <a:pt x="53" y="12"/>
                    <a:pt x="53" y="27"/>
                  </a:cubicBezTo>
                  <a:lnTo>
                    <a:pt x="53" y="951"/>
                  </a:lnTo>
                  <a:cubicBezTo>
                    <a:pt x="53" y="966"/>
                    <a:pt x="41" y="978"/>
                    <a:pt x="26" y="978"/>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71" name="Freeform 37"/>
            <p:cNvSpPr>
              <a:spLocks noEditPoints="1"/>
            </p:cNvSpPr>
            <p:nvPr/>
          </p:nvSpPr>
          <p:spPr bwMode="gray">
            <a:xfrm>
              <a:off x="958850" y="2971801"/>
              <a:ext cx="74613" cy="84138"/>
            </a:xfrm>
            <a:custGeom>
              <a:avLst/>
              <a:gdLst>
                <a:gd name="T0" fmla="*/ 2147483646 w 158"/>
                <a:gd name="T1" fmla="*/ 2147483646 h 180"/>
                <a:gd name="T2" fmla="*/ 2147483646 w 158"/>
                <a:gd name="T3" fmla="*/ 2147483646 h 180"/>
                <a:gd name="T4" fmla="*/ 2147483646 w 158"/>
                <a:gd name="T5" fmla="*/ 2147483646 h 180"/>
                <a:gd name="T6" fmla="*/ 2147483646 w 158"/>
                <a:gd name="T7" fmla="*/ 2147483646 h 180"/>
                <a:gd name="T8" fmla="*/ 2147483646 w 158"/>
                <a:gd name="T9" fmla="*/ 2147483646 h 180"/>
                <a:gd name="T10" fmla="*/ 2147483646 w 158"/>
                <a:gd name="T11" fmla="*/ 2147483646 h 180"/>
                <a:gd name="T12" fmla="*/ 2147483646 w 158"/>
                <a:gd name="T13" fmla="*/ 2147483646 h 180"/>
                <a:gd name="T14" fmla="*/ 2147483646 w 158"/>
                <a:gd name="T15" fmla="*/ 2147483646 h 180"/>
                <a:gd name="T16" fmla="*/ 2147483646 w 158"/>
                <a:gd name="T17" fmla="*/ 2147483646 h 180"/>
                <a:gd name="T18" fmla="*/ 2147483646 w 158"/>
                <a:gd name="T19" fmla="*/ 2147483646 h 180"/>
                <a:gd name="T20" fmla="*/ 2147483646 w 158"/>
                <a:gd name="T21" fmla="*/ 2147483646 h 180"/>
                <a:gd name="T22" fmla="*/ 2147483646 w 158"/>
                <a:gd name="T23" fmla="*/ 2147483646 h 180"/>
                <a:gd name="T24" fmla="*/ 2147483646 w 158"/>
                <a:gd name="T25" fmla="*/ 2147483646 h 180"/>
                <a:gd name="T26" fmla="*/ 2147483646 w 158"/>
                <a:gd name="T27" fmla="*/ 2147483646 h 180"/>
                <a:gd name="T28" fmla="*/ 0 w 158"/>
                <a:gd name="T29" fmla="*/ 2147483646 h 180"/>
                <a:gd name="T30" fmla="*/ 0 w 158"/>
                <a:gd name="T31" fmla="*/ 2147483646 h 180"/>
                <a:gd name="T32" fmla="*/ 2147483646 w 158"/>
                <a:gd name="T33" fmla="*/ 0 h 180"/>
                <a:gd name="T34" fmla="*/ 2147483646 w 158"/>
                <a:gd name="T35" fmla="*/ 0 h 180"/>
                <a:gd name="T36" fmla="*/ 2147483646 w 158"/>
                <a:gd name="T37" fmla="*/ 2147483646 h 180"/>
                <a:gd name="T38" fmla="*/ 2147483646 w 158"/>
                <a:gd name="T39" fmla="*/ 2147483646 h 180"/>
                <a:gd name="T40" fmla="*/ 2147483646 w 158"/>
                <a:gd name="T41" fmla="*/ 2147483646 h 180"/>
                <a:gd name="T42" fmla="*/ 2147483646 w 158"/>
                <a:gd name="T43" fmla="*/ 2147483646 h 180"/>
                <a:gd name="T44" fmla="*/ 2147483646 w 158"/>
                <a:gd name="T45" fmla="*/ 2147483646 h 1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8"/>
                <a:gd name="T70" fmla="*/ 0 h 180"/>
                <a:gd name="T71" fmla="*/ 158 w 158"/>
                <a:gd name="T72" fmla="*/ 180 h 1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8" h="180">
                  <a:moveTo>
                    <a:pt x="29" y="141"/>
                  </a:moveTo>
                  <a:lnTo>
                    <a:pt x="29" y="141"/>
                  </a:lnTo>
                  <a:lnTo>
                    <a:pt x="129" y="153"/>
                  </a:lnTo>
                  <a:cubicBezTo>
                    <a:pt x="130" y="152"/>
                    <a:pt x="131" y="149"/>
                    <a:pt x="131" y="145"/>
                  </a:cubicBezTo>
                  <a:lnTo>
                    <a:pt x="131" y="62"/>
                  </a:lnTo>
                  <a:cubicBezTo>
                    <a:pt x="131" y="56"/>
                    <a:pt x="129" y="52"/>
                    <a:pt x="128" y="52"/>
                  </a:cubicBezTo>
                  <a:lnTo>
                    <a:pt x="28" y="27"/>
                  </a:lnTo>
                  <a:cubicBezTo>
                    <a:pt x="27" y="29"/>
                    <a:pt x="26" y="32"/>
                    <a:pt x="26" y="37"/>
                  </a:cubicBezTo>
                  <a:lnTo>
                    <a:pt x="26" y="130"/>
                  </a:lnTo>
                  <a:cubicBezTo>
                    <a:pt x="26" y="136"/>
                    <a:pt x="28" y="140"/>
                    <a:pt x="29" y="141"/>
                  </a:cubicBezTo>
                  <a:close/>
                  <a:moveTo>
                    <a:pt x="130" y="180"/>
                  </a:moveTo>
                  <a:lnTo>
                    <a:pt x="130" y="180"/>
                  </a:lnTo>
                  <a:lnTo>
                    <a:pt x="26" y="168"/>
                  </a:lnTo>
                  <a:cubicBezTo>
                    <a:pt x="18" y="168"/>
                    <a:pt x="10" y="163"/>
                    <a:pt x="5" y="154"/>
                  </a:cubicBezTo>
                  <a:cubicBezTo>
                    <a:pt x="1" y="147"/>
                    <a:pt x="0" y="139"/>
                    <a:pt x="0" y="130"/>
                  </a:cubicBezTo>
                  <a:lnTo>
                    <a:pt x="0" y="37"/>
                  </a:lnTo>
                  <a:cubicBezTo>
                    <a:pt x="0" y="15"/>
                    <a:pt x="11" y="0"/>
                    <a:pt x="26" y="0"/>
                  </a:cubicBezTo>
                  <a:lnTo>
                    <a:pt x="29" y="0"/>
                  </a:lnTo>
                  <a:lnTo>
                    <a:pt x="134" y="26"/>
                  </a:lnTo>
                  <a:cubicBezTo>
                    <a:pt x="147" y="28"/>
                    <a:pt x="158" y="43"/>
                    <a:pt x="158" y="62"/>
                  </a:cubicBezTo>
                  <a:lnTo>
                    <a:pt x="158" y="145"/>
                  </a:lnTo>
                  <a:cubicBezTo>
                    <a:pt x="158" y="164"/>
                    <a:pt x="147" y="179"/>
                    <a:pt x="132" y="180"/>
                  </a:cubicBezTo>
                  <a:lnTo>
                    <a:pt x="130" y="18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72" name="Freeform 38"/>
            <p:cNvSpPr>
              <a:spLocks noEditPoints="1"/>
            </p:cNvSpPr>
            <p:nvPr/>
          </p:nvSpPr>
          <p:spPr bwMode="gray">
            <a:xfrm>
              <a:off x="1085850" y="3001963"/>
              <a:ext cx="61913" cy="73025"/>
            </a:xfrm>
            <a:custGeom>
              <a:avLst/>
              <a:gdLst>
                <a:gd name="T0" fmla="*/ 2147483646 w 131"/>
                <a:gd name="T1" fmla="*/ 2147483646 h 154"/>
                <a:gd name="T2" fmla="*/ 2147483646 w 131"/>
                <a:gd name="T3" fmla="*/ 2147483646 h 154"/>
                <a:gd name="T4" fmla="*/ 2147483646 w 131"/>
                <a:gd name="T5" fmla="*/ 2147483646 h 154"/>
                <a:gd name="T6" fmla="*/ 2147483646 w 131"/>
                <a:gd name="T7" fmla="*/ 2147483646 h 154"/>
                <a:gd name="T8" fmla="*/ 2147483646 w 131"/>
                <a:gd name="T9" fmla="*/ 2147483646 h 154"/>
                <a:gd name="T10" fmla="*/ 2147483646 w 131"/>
                <a:gd name="T11" fmla="*/ 2147483646 h 154"/>
                <a:gd name="T12" fmla="*/ 2147483646 w 131"/>
                <a:gd name="T13" fmla="*/ 2147483646 h 154"/>
                <a:gd name="T14" fmla="*/ 2147483646 w 131"/>
                <a:gd name="T15" fmla="*/ 2147483646 h 154"/>
                <a:gd name="T16" fmla="*/ 2147483646 w 131"/>
                <a:gd name="T17" fmla="*/ 2147483646 h 154"/>
                <a:gd name="T18" fmla="*/ 2147483646 w 131"/>
                <a:gd name="T19" fmla="*/ 2147483646 h 154"/>
                <a:gd name="T20" fmla="*/ 2147483646 w 131"/>
                <a:gd name="T21" fmla="*/ 2147483646 h 154"/>
                <a:gd name="T22" fmla="*/ 2147483646 w 131"/>
                <a:gd name="T23" fmla="*/ 2147483646 h 154"/>
                <a:gd name="T24" fmla="*/ 2147483646 w 131"/>
                <a:gd name="T25" fmla="*/ 2147483646 h 154"/>
                <a:gd name="T26" fmla="*/ 2147483646 w 131"/>
                <a:gd name="T27" fmla="*/ 2147483646 h 154"/>
                <a:gd name="T28" fmla="*/ 2147483646 w 131"/>
                <a:gd name="T29" fmla="*/ 2147483646 h 154"/>
                <a:gd name="T30" fmla="*/ 2147483646 w 131"/>
                <a:gd name="T31" fmla="*/ 2147483646 h 154"/>
                <a:gd name="T32" fmla="*/ 0 w 131"/>
                <a:gd name="T33" fmla="*/ 2147483646 h 154"/>
                <a:gd name="T34" fmla="*/ 0 w 131"/>
                <a:gd name="T35" fmla="*/ 2147483646 h 154"/>
                <a:gd name="T36" fmla="*/ 2147483646 w 131"/>
                <a:gd name="T37" fmla="*/ 0 h 154"/>
                <a:gd name="T38" fmla="*/ 2147483646 w 131"/>
                <a:gd name="T39" fmla="*/ 0 h 154"/>
                <a:gd name="T40" fmla="*/ 2147483646 w 131"/>
                <a:gd name="T41" fmla="*/ 2147483646 h 154"/>
                <a:gd name="T42" fmla="*/ 2147483646 w 131"/>
                <a:gd name="T43" fmla="*/ 2147483646 h 154"/>
                <a:gd name="T44" fmla="*/ 2147483646 w 131"/>
                <a:gd name="T45" fmla="*/ 2147483646 h 154"/>
                <a:gd name="T46" fmla="*/ 2147483646 w 131"/>
                <a:gd name="T47" fmla="*/ 2147483646 h 154"/>
                <a:gd name="T48" fmla="*/ 2147483646 w 131"/>
                <a:gd name="T49" fmla="*/ 2147483646 h 15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1"/>
                <a:gd name="T76" fmla="*/ 0 h 154"/>
                <a:gd name="T77" fmla="*/ 131 w 131"/>
                <a:gd name="T78" fmla="*/ 154 h 15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1" h="154">
                  <a:moveTo>
                    <a:pt x="29" y="116"/>
                  </a:moveTo>
                  <a:lnTo>
                    <a:pt x="29" y="116"/>
                  </a:lnTo>
                  <a:lnTo>
                    <a:pt x="103" y="127"/>
                  </a:lnTo>
                  <a:cubicBezTo>
                    <a:pt x="104" y="126"/>
                    <a:pt x="105" y="124"/>
                    <a:pt x="105" y="121"/>
                  </a:cubicBezTo>
                  <a:lnTo>
                    <a:pt x="105" y="57"/>
                  </a:lnTo>
                  <a:cubicBezTo>
                    <a:pt x="105" y="53"/>
                    <a:pt x="103" y="50"/>
                    <a:pt x="102" y="50"/>
                  </a:cubicBezTo>
                  <a:lnTo>
                    <a:pt x="100" y="49"/>
                  </a:lnTo>
                  <a:lnTo>
                    <a:pt x="28" y="27"/>
                  </a:lnTo>
                  <a:cubicBezTo>
                    <a:pt x="27" y="29"/>
                    <a:pt x="27" y="31"/>
                    <a:pt x="27" y="35"/>
                  </a:cubicBezTo>
                  <a:lnTo>
                    <a:pt x="27" y="107"/>
                  </a:lnTo>
                  <a:cubicBezTo>
                    <a:pt x="27" y="112"/>
                    <a:pt x="28" y="115"/>
                    <a:pt x="29" y="116"/>
                  </a:cubicBezTo>
                  <a:close/>
                  <a:moveTo>
                    <a:pt x="104" y="154"/>
                  </a:moveTo>
                  <a:lnTo>
                    <a:pt x="104" y="154"/>
                  </a:lnTo>
                  <a:lnTo>
                    <a:pt x="25" y="143"/>
                  </a:lnTo>
                  <a:cubicBezTo>
                    <a:pt x="17" y="142"/>
                    <a:pt x="10" y="137"/>
                    <a:pt x="6" y="130"/>
                  </a:cubicBezTo>
                  <a:cubicBezTo>
                    <a:pt x="2" y="124"/>
                    <a:pt x="0" y="115"/>
                    <a:pt x="0" y="107"/>
                  </a:cubicBezTo>
                  <a:lnTo>
                    <a:pt x="0" y="35"/>
                  </a:lnTo>
                  <a:cubicBezTo>
                    <a:pt x="0" y="14"/>
                    <a:pt x="11" y="0"/>
                    <a:pt x="26" y="0"/>
                  </a:cubicBezTo>
                  <a:lnTo>
                    <a:pt x="31" y="0"/>
                  </a:lnTo>
                  <a:lnTo>
                    <a:pt x="107" y="23"/>
                  </a:lnTo>
                  <a:cubicBezTo>
                    <a:pt x="121" y="26"/>
                    <a:pt x="131" y="40"/>
                    <a:pt x="131" y="57"/>
                  </a:cubicBezTo>
                  <a:lnTo>
                    <a:pt x="131" y="121"/>
                  </a:lnTo>
                  <a:cubicBezTo>
                    <a:pt x="131" y="139"/>
                    <a:pt x="120" y="153"/>
                    <a:pt x="105" y="154"/>
                  </a:cubicBezTo>
                  <a:lnTo>
                    <a:pt x="104" y="15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73" name="Freeform 39"/>
            <p:cNvSpPr>
              <a:spLocks noEditPoints="1"/>
            </p:cNvSpPr>
            <p:nvPr/>
          </p:nvSpPr>
          <p:spPr bwMode="gray">
            <a:xfrm>
              <a:off x="958850" y="3105151"/>
              <a:ext cx="74613" cy="79375"/>
            </a:xfrm>
            <a:custGeom>
              <a:avLst/>
              <a:gdLst>
                <a:gd name="T0" fmla="*/ 2147483646 w 158"/>
                <a:gd name="T1" fmla="*/ 2147483646 h 169"/>
                <a:gd name="T2" fmla="*/ 2147483646 w 158"/>
                <a:gd name="T3" fmla="*/ 2147483646 h 169"/>
                <a:gd name="T4" fmla="*/ 2147483646 w 158"/>
                <a:gd name="T5" fmla="*/ 2147483646 h 169"/>
                <a:gd name="T6" fmla="*/ 2147483646 w 158"/>
                <a:gd name="T7" fmla="*/ 2147483646 h 169"/>
                <a:gd name="T8" fmla="*/ 2147483646 w 158"/>
                <a:gd name="T9" fmla="*/ 2147483646 h 169"/>
                <a:gd name="T10" fmla="*/ 2147483646 w 158"/>
                <a:gd name="T11" fmla="*/ 2147483646 h 169"/>
                <a:gd name="T12" fmla="*/ 2147483646 w 158"/>
                <a:gd name="T13" fmla="*/ 2147483646 h 169"/>
                <a:gd name="T14" fmla="*/ 2147483646 w 158"/>
                <a:gd name="T15" fmla="*/ 2147483646 h 169"/>
                <a:gd name="T16" fmla="*/ 2147483646 w 158"/>
                <a:gd name="T17" fmla="*/ 2147483646 h 169"/>
                <a:gd name="T18" fmla="*/ 2147483646 w 158"/>
                <a:gd name="T19" fmla="*/ 2147483646 h 169"/>
                <a:gd name="T20" fmla="*/ 2147483646 w 158"/>
                <a:gd name="T21" fmla="*/ 2147483646 h 169"/>
                <a:gd name="T22" fmla="*/ 2147483646 w 158"/>
                <a:gd name="T23" fmla="*/ 2147483646 h 169"/>
                <a:gd name="T24" fmla="*/ 0 w 158"/>
                <a:gd name="T25" fmla="*/ 2147483646 h 169"/>
                <a:gd name="T26" fmla="*/ 0 w 158"/>
                <a:gd name="T27" fmla="*/ 2147483646 h 169"/>
                <a:gd name="T28" fmla="*/ 2147483646 w 158"/>
                <a:gd name="T29" fmla="*/ 0 h 169"/>
                <a:gd name="T30" fmla="*/ 2147483646 w 158"/>
                <a:gd name="T31" fmla="*/ 0 h 169"/>
                <a:gd name="T32" fmla="*/ 2147483646 w 158"/>
                <a:gd name="T33" fmla="*/ 2147483646 h 169"/>
                <a:gd name="T34" fmla="*/ 2147483646 w 158"/>
                <a:gd name="T35" fmla="*/ 2147483646 h 169"/>
                <a:gd name="T36" fmla="*/ 2147483646 w 158"/>
                <a:gd name="T37" fmla="*/ 2147483646 h 169"/>
                <a:gd name="T38" fmla="*/ 2147483646 w 158"/>
                <a:gd name="T39" fmla="*/ 2147483646 h 169"/>
                <a:gd name="T40" fmla="*/ 2147483646 w 158"/>
                <a:gd name="T41" fmla="*/ 2147483646 h 1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8"/>
                <a:gd name="T64" fmla="*/ 0 h 169"/>
                <a:gd name="T65" fmla="*/ 158 w 158"/>
                <a:gd name="T66" fmla="*/ 169 h 1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8" h="169">
                  <a:moveTo>
                    <a:pt x="28" y="27"/>
                  </a:moveTo>
                  <a:lnTo>
                    <a:pt x="28" y="27"/>
                  </a:lnTo>
                  <a:cubicBezTo>
                    <a:pt x="27" y="29"/>
                    <a:pt x="26" y="33"/>
                    <a:pt x="26" y="37"/>
                  </a:cubicBezTo>
                  <a:lnTo>
                    <a:pt x="26" y="130"/>
                  </a:lnTo>
                  <a:cubicBezTo>
                    <a:pt x="26" y="136"/>
                    <a:pt x="28" y="140"/>
                    <a:pt x="29" y="142"/>
                  </a:cubicBezTo>
                  <a:lnTo>
                    <a:pt x="129" y="141"/>
                  </a:lnTo>
                  <a:cubicBezTo>
                    <a:pt x="130" y="140"/>
                    <a:pt x="131" y="137"/>
                    <a:pt x="131" y="133"/>
                  </a:cubicBezTo>
                  <a:lnTo>
                    <a:pt x="131" y="46"/>
                  </a:lnTo>
                  <a:cubicBezTo>
                    <a:pt x="131" y="41"/>
                    <a:pt x="129" y="37"/>
                    <a:pt x="128" y="36"/>
                  </a:cubicBezTo>
                  <a:lnTo>
                    <a:pt x="28" y="27"/>
                  </a:lnTo>
                  <a:close/>
                  <a:moveTo>
                    <a:pt x="26" y="169"/>
                  </a:moveTo>
                  <a:lnTo>
                    <a:pt x="26" y="169"/>
                  </a:lnTo>
                  <a:cubicBezTo>
                    <a:pt x="11" y="169"/>
                    <a:pt x="0" y="152"/>
                    <a:pt x="0" y="130"/>
                  </a:cubicBezTo>
                  <a:lnTo>
                    <a:pt x="0" y="37"/>
                  </a:lnTo>
                  <a:cubicBezTo>
                    <a:pt x="0" y="16"/>
                    <a:pt x="11" y="0"/>
                    <a:pt x="26" y="0"/>
                  </a:cubicBezTo>
                  <a:lnTo>
                    <a:pt x="29" y="0"/>
                  </a:lnTo>
                  <a:lnTo>
                    <a:pt x="132" y="9"/>
                  </a:lnTo>
                  <a:cubicBezTo>
                    <a:pt x="147" y="12"/>
                    <a:pt x="158" y="27"/>
                    <a:pt x="158" y="46"/>
                  </a:cubicBezTo>
                  <a:lnTo>
                    <a:pt x="158" y="133"/>
                  </a:lnTo>
                  <a:cubicBezTo>
                    <a:pt x="158" y="152"/>
                    <a:pt x="147" y="167"/>
                    <a:pt x="132" y="168"/>
                  </a:cubicBezTo>
                  <a:lnTo>
                    <a:pt x="26" y="169"/>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74" name="Freeform 40"/>
            <p:cNvSpPr>
              <a:spLocks noEditPoints="1"/>
            </p:cNvSpPr>
            <p:nvPr/>
          </p:nvSpPr>
          <p:spPr bwMode="gray">
            <a:xfrm>
              <a:off x="1085850" y="3117851"/>
              <a:ext cx="61913" cy="69850"/>
            </a:xfrm>
            <a:custGeom>
              <a:avLst/>
              <a:gdLst>
                <a:gd name="T0" fmla="*/ 2147483646 w 131"/>
                <a:gd name="T1" fmla="*/ 2147483646 h 147"/>
                <a:gd name="T2" fmla="*/ 2147483646 w 131"/>
                <a:gd name="T3" fmla="*/ 2147483646 h 147"/>
                <a:gd name="T4" fmla="*/ 2147483646 w 131"/>
                <a:gd name="T5" fmla="*/ 2147483646 h 147"/>
                <a:gd name="T6" fmla="*/ 2147483646 w 131"/>
                <a:gd name="T7" fmla="*/ 2147483646 h 147"/>
                <a:gd name="T8" fmla="*/ 2147483646 w 131"/>
                <a:gd name="T9" fmla="*/ 2147483646 h 147"/>
                <a:gd name="T10" fmla="*/ 2147483646 w 131"/>
                <a:gd name="T11" fmla="*/ 2147483646 h 147"/>
                <a:gd name="T12" fmla="*/ 2147483646 w 131"/>
                <a:gd name="T13" fmla="*/ 2147483646 h 147"/>
                <a:gd name="T14" fmla="*/ 2147483646 w 131"/>
                <a:gd name="T15" fmla="*/ 2147483646 h 147"/>
                <a:gd name="T16" fmla="*/ 2147483646 w 131"/>
                <a:gd name="T17" fmla="*/ 2147483646 h 147"/>
                <a:gd name="T18" fmla="*/ 2147483646 w 131"/>
                <a:gd name="T19" fmla="*/ 2147483646 h 147"/>
                <a:gd name="T20" fmla="*/ 2147483646 w 131"/>
                <a:gd name="T21" fmla="*/ 2147483646 h 147"/>
                <a:gd name="T22" fmla="*/ 2147483646 w 131"/>
                <a:gd name="T23" fmla="*/ 2147483646 h 147"/>
                <a:gd name="T24" fmla="*/ 0 w 131"/>
                <a:gd name="T25" fmla="*/ 2147483646 h 147"/>
                <a:gd name="T26" fmla="*/ 0 w 131"/>
                <a:gd name="T27" fmla="*/ 2147483646 h 147"/>
                <a:gd name="T28" fmla="*/ 2147483646 w 131"/>
                <a:gd name="T29" fmla="*/ 0 h 147"/>
                <a:gd name="T30" fmla="*/ 2147483646 w 131"/>
                <a:gd name="T31" fmla="*/ 0 h 147"/>
                <a:gd name="T32" fmla="*/ 2147483646 w 131"/>
                <a:gd name="T33" fmla="*/ 2147483646 h 147"/>
                <a:gd name="T34" fmla="*/ 2147483646 w 131"/>
                <a:gd name="T35" fmla="*/ 2147483646 h 147"/>
                <a:gd name="T36" fmla="*/ 2147483646 w 131"/>
                <a:gd name="T37" fmla="*/ 2147483646 h 147"/>
                <a:gd name="T38" fmla="*/ 2147483646 w 131"/>
                <a:gd name="T39" fmla="*/ 2147483646 h 147"/>
                <a:gd name="T40" fmla="*/ 2147483646 w 131"/>
                <a:gd name="T41" fmla="*/ 2147483646 h 14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31"/>
                <a:gd name="T64" fmla="*/ 0 h 147"/>
                <a:gd name="T65" fmla="*/ 131 w 131"/>
                <a:gd name="T66" fmla="*/ 147 h 14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31" h="147">
                  <a:moveTo>
                    <a:pt x="28" y="27"/>
                  </a:moveTo>
                  <a:lnTo>
                    <a:pt x="28" y="27"/>
                  </a:lnTo>
                  <a:cubicBezTo>
                    <a:pt x="27" y="28"/>
                    <a:pt x="27" y="31"/>
                    <a:pt x="27" y="34"/>
                  </a:cubicBezTo>
                  <a:lnTo>
                    <a:pt x="27" y="112"/>
                  </a:lnTo>
                  <a:cubicBezTo>
                    <a:pt x="27" y="116"/>
                    <a:pt x="28" y="119"/>
                    <a:pt x="28" y="120"/>
                  </a:cubicBezTo>
                  <a:lnTo>
                    <a:pt x="104" y="119"/>
                  </a:lnTo>
                  <a:cubicBezTo>
                    <a:pt x="103" y="119"/>
                    <a:pt x="105" y="117"/>
                    <a:pt x="105" y="114"/>
                  </a:cubicBezTo>
                  <a:lnTo>
                    <a:pt x="105" y="46"/>
                  </a:lnTo>
                  <a:cubicBezTo>
                    <a:pt x="105" y="42"/>
                    <a:pt x="103" y="40"/>
                    <a:pt x="102" y="39"/>
                  </a:cubicBezTo>
                  <a:lnTo>
                    <a:pt x="28" y="27"/>
                  </a:lnTo>
                  <a:close/>
                  <a:moveTo>
                    <a:pt x="27" y="147"/>
                  </a:moveTo>
                  <a:lnTo>
                    <a:pt x="27" y="147"/>
                  </a:lnTo>
                  <a:cubicBezTo>
                    <a:pt x="11" y="147"/>
                    <a:pt x="0" y="132"/>
                    <a:pt x="0" y="112"/>
                  </a:cubicBezTo>
                  <a:lnTo>
                    <a:pt x="0" y="34"/>
                  </a:lnTo>
                  <a:cubicBezTo>
                    <a:pt x="0" y="15"/>
                    <a:pt x="11" y="0"/>
                    <a:pt x="26" y="0"/>
                  </a:cubicBezTo>
                  <a:lnTo>
                    <a:pt x="29" y="0"/>
                  </a:lnTo>
                  <a:lnTo>
                    <a:pt x="106" y="13"/>
                  </a:lnTo>
                  <a:cubicBezTo>
                    <a:pt x="120" y="15"/>
                    <a:pt x="131" y="29"/>
                    <a:pt x="131" y="46"/>
                  </a:cubicBezTo>
                  <a:lnTo>
                    <a:pt x="131" y="114"/>
                  </a:lnTo>
                  <a:cubicBezTo>
                    <a:pt x="131" y="131"/>
                    <a:pt x="120" y="145"/>
                    <a:pt x="105" y="146"/>
                  </a:cubicBezTo>
                  <a:lnTo>
                    <a:pt x="27" y="147"/>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75" name="Freeform 41"/>
            <p:cNvSpPr>
              <a:spLocks noEditPoints="1"/>
            </p:cNvSpPr>
            <p:nvPr/>
          </p:nvSpPr>
          <p:spPr bwMode="gray">
            <a:xfrm>
              <a:off x="958850" y="3241676"/>
              <a:ext cx="74613" cy="79375"/>
            </a:xfrm>
            <a:custGeom>
              <a:avLst/>
              <a:gdLst>
                <a:gd name="T0" fmla="*/ 2147483646 w 158"/>
                <a:gd name="T1" fmla="*/ 2147483646 h 169"/>
                <a:gd name="T2" fmla="*/ 2147483646 w 158"/>
                <a:gd name="T3" fmla="*/ 2147483646 h 169"/>
                <a:gd name="T4" fmla="*/ 2147483646 w 158"/>
                <a:gd name="T5" fmla="*/ 2147483646 h 169"/>
                <a:gd name="T6" fmla="*/ 2147483646 w 158"/>
                <a:gd name="T7" fmla="*/ 2147483646 h 169"/>
                <a:gd name="T8" fmla="*/ 2147483646 w 158"/>
                <a:gd name="T9" fmla="*/ 2147483646 h 169"/>
                <a:gd name="T10" fmla="*/ 2147483646 w 158"/>
                <a:gd name="T11" fmla="*/ 2147483646 h 169"/>
                <a:gd name="T12" fmla="*/ 2147483646 w 158"/>
                <a:gd name="T13" fmla="*/ 2147483646 h 169"/>
                <a:gd name="T14" fmla="*/ 2147483646 w 158"/>
                <a:gd name="T15" fmla="*/ 2147483646 h 169"/>
                <a:gd name="T16" fmla="*/ 2147483646 w 158"/>
                <a:gd name="T17" fmla="*/ 2147483646 h 169"/>
                <a:gd name="T18" fmla="*/ 2147483646 w 158"/>
                <a:gd name="T19" fmla="*/ 2147483646 h 169"/>
                <a:gd name="T20" fmla="*/ 2147483646 w 158"/>
                <a:gd name="T21" fmla="*/ 2147483646 h 169"/>
                <a:gd name="T22" fmla="*/ 2147483646 w 158"/>
                <a:gd name="T23" fmla="*/ 2147483646 h 169"/>
                <a:gd name="T24" fmla="*/ 0 w 158"/>
                <a:gd name="T25" fmla="*/ 2147483646 h 169"/>
                <a:gd name="T26" fmla="*/ 0 w 158"/>
                <a:gd name="T27" fmla="*/ 2147483646 h 169"/>
                <a:gd name="T28" fmla="*/ 2147483646 w 158"/>
                <a:gd name="T29" fmla="*/ 0 h 169"/>
                <a:gd name="T30" fmla="*/ 2147483646 w 158"/>
                <a:gd name="T31" fmla="*/ 0 h 169"/>
                <a:gd name="T32" fmla="*/ 2147483646 w 158"/>
                <a:gd name="T33" fmla="*/ 2147483646 h 169"/>
                <a:gd name="T34" fmla="*/ 2147483646 w 158"/>
                <a:gd name="T35" fmla="*/ 2147483646 h 169"/>
                <a:gd name="T36" fmla="*/ 2147483646 w 158"/>
                <a:gd name="T37" fmla="*/ 2147483646 h 169"/>
                <a:gd name="T38" fmla="*/ 2147483646 w 158"/>
                <a:gd name="T39" fmla="*/ 2147483646 h 169"/>
                <a:gd name="T40" fmla="*/ 2147483646 w 158"/>
                <a:gd name="T41" fmla="*/ 2147483646 h 1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8"/>
                <a:gd name="T64" fmla="*/ 0 h 169"/>
                <a:gd name="T65" fmla="*/ 158 w 158"/>
                <a:gd name="T66" fmla="*/ 169 h 1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8" h="169">
                  <a:moveTo>
                    <a:pt x="28" y="27"/>
                  </a:moveTo>
                  <a:lnTo>
                    <a:pt x="28" y="27"/>
                  </a:lnTo>
                  <a:cubicBezTo>
                    <a:pt x="27" y="29"/>
                    <a:pt x="26" y="32"/>
                    <a:pt x="26" y="38"/>
                  </a:cubicBezTo>
                  <a:lnTo>
                    <a:pt x="26" y="130"/>
                  </a:lnTo>
                  <a:cubicBezTo>
                    <a:pt x="26" y="136"/>
                    <a:pt x="27" y="140"/>
                    <a:pt x="29" y="142"/>
                  </a:cubicBezTo>
                  <a:lnTo>
                    <a:pt x="129" y="134"/>
                  </a:lnTo>
                  <a:cubicBezTo>
                    <a:pt x="130" y="133"/>
                    <a:pt x="131" y="130"/>
                    <a:pt x="131" y="126"/>
                  </a:cubicBezTo>
                  <a:lnTo>
                    <a:pt x="131" y="39"/>
                  </a:lnTo>
                  <a:cubicBezTo>
                    <a:pt x="131" y="34"/>
                    <a:pt x="129" y="31"/>
                    <a:pt x="128" y="29"/>
                  </a:cubicBezTo>
                  <a:lnTo>
                    <a:pt x="28" y="27"/>
                  </a:lnTo>
                  <a:close/>
                  <a:moveTo>
                    <a:pt x="26" y="169"/>
                  </a:moveTo>
                  <a:lnTo>
                    <a:pt x="26" y="169"/>
                  </a:lnTo>
                  <a:cubicBezTo>
                    <a:pt x="11" y="169"/>
                    <a:pt x="0" y="153"/>
                    <a:pt x="0" y="130"/>
                  </a:cubicBezTo>
                  <a:lnTo>
                    <a:pt x="0" y="38"/>
                  </a:lnTo>
                  <a:cubicBezTo>
                    <a:pt x="0" y="16"/>
                    <a:pt x="11" y="0"/>
                    <a:pt x="26" y="0"/>
                  </a:cubicBezTo>
                  <a:lnTo>
                    <a:pt x="28" y="0"/>
                  </a:lnTo>
                  <a:lnTo>
                    <a:pt x="133" y="3"/>
                  </a:lnTo>
                  <a:cubicBezTo>
                    <a:pt x="147" y="5"/>
                    <a:pt x="158" y="20"/>
                    <a:pt x="158" y="39"/>
                  </a:cubicBezTo>
                  <a:lnTo>
                    <a:pt x="158" y="126"/>
                  </a:lnTo>
                  <a:cubicBezTo>
                    <a:pt x="158" y="145"/>
                    <a:pt x="147" y="160"/>
                    <a:pt x="132" y="161"/>
                  </a:cubicBezTo>
                  <a:lnTo>
                    <a:pt x="26" y="169"/>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76" name="Freeform 42"/>
            <p:cNvSpPr>
              <a:spLocks noEditPoints="1"/>
            </p:cNvSpPr>
            <p:nvPr/>
          </p:nvSpPr>
          <p:spPr bwMode="gray">
            <a:xfrm>
              <a:off x="1084263" y="3240088"/>
              <a:ext cx="63500" cy="68263"/>
            </a:xfrm>
            <a:custGeom>
              <a:avLst/>
              <a:gdLst>
                <a:gd name="T0" fmla="*/ 2147483646 w 135"/>
                <a:gd name="T1" fmla="*/ 2147483646 h 144"/>
                <a:gd name="T2" fmla="*/ 2147483646 w 135"/>
                <a:gd name="T3" fmla="*/ 2147483646 h 144"/>
                <a:gd name="T4" fmla="*/ 2147483646 w 135"/>
                <a:gd name="T5" fmla="*/ 2147483646 h 144"/>
                <a:gd name="T6" fmla="*/ 2147483646 w 135"/>
                <a:gd name="T7" fmla="*/ 2147483646 h 144"/>
                <a:gd name="T8" fmla="*/ 2147483646 w 135"/>
                <a:gd name="T9" fmla="*/ 2147483646 h 144"/>
                <a:gd name="T10" fmla="*/ 2147483646 w 135"/>
                <a:gd name="T11" fmla="*/ 2147483646 h 144"/>
                <a:gd name="T12" fmla="*/ 2147483646 w 135"/>
                <a:gd name="T13" fmla="*/ 2147483646 h 144"/>
                <a:gd name="T14" fmla="*/ 2147483646 w 135"/>
                <a:gd name="T15" fmla="*/ 2147483646 h 144"/>
                <a:gd name="T16" fmla="*/ 2147483646 w 135"/>
                <a:gd name="T17" fmla="*/ 2147483646 h 144"/>
                <a:gd name="T18" fmla="*/ 2147483646 w 135"/>
                <a:gd name="T19" fmla="*/ 2147483646 h 144"/>
                <a:gd name="T20" fmla="*/ 2147483646 w 135"/>
                <a:gd name="T21" fmla="*/ 2147483646 h 144"/>
                <a:gd name="T22" fmla="*/ 2147483646 w 135"/>
                <a:gd name="T23" fmla="*/ 2147483646 h 144"/>
                <a:gd name="T24" fmla="*/ 0 w 135"/>
                <a:gd name="T25" fmla="*/ 2147483646 h 144"/>
                <a:gd name="T26" fmla="*/ 0 w 135"/>
                <a:gd name="T27" fmla="*/ 2147483646 h 144"/>
                <a:gd name="T28" fmla="*/ 2147483646 w 135"/>
                <a:gd name="T29" fmla="*/ 0 h 144"/>
                <a:gd name="T30" fmla="*/ 2147483646 w 135"/>
                <a:gd name="T31" fmla="*/ 0 h 144"/>
                <a:gd name="T32" fmla="*/ 2147483646 w 135"/>
                <a:gd name="T33" fmla="*/ 2147483646 h 144"/>
                <a:gd name="T34" fmla="*/ 2147483646 w 135"/>
                <a:gd name="T35" fmla="*/ 2147483646 h 144"/>
                <a:gd name="T36" fmla="*/ 2147483646 w 135"/>
                <a:gd name="T37" fmla="*/ 2147483646 h 144"/>
                <a:gd name="T38" fmla="*/ 2147483646 w 135"/>
                <a:gd name="T39" fmla="*/ 2147483646 h 144"/>
                <a:gd name="T40" fmla="*/ 2147483646 w 135"/>
                <a:gd name="T41" fmla="*/ 2147483646 h 14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35"/>
                <a:gd name="T64" fmla="*/ 0 h 144"/>
                <a:gd name="T65" fmla="*/ 135 w 135"/>
                <a:gd name="T66" fmla="*/ 144 h 14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35" h="144">
                  <a:moveTo>
                    <a:pt x="27" y="27"/>
                  </a:moveTo>
                  <a:lnTo>
                    <a:pt x="27" y="27"/>
                  </a:lnTo>
                  <a:cubicBezTo>
                    <a:pt x="27" y="28"/>
                    <a:pt x="26" y="30"/>
                    <a:pt x="26" y="33"/>
                  </a:cubicBezTo>
                  <a:lnTo>
                    <a:pt x="26" y="110"/>
                  </a:lnTo>
                  <a:cubicBezTo>
                    <a:pt x="26" y="113"/>
                    <a:pt x="27" y="115"/>
                    <a:pt x="27" y="117"/>
                  </a:cubicBezTo>
                  <a:lnTo>
                    <a:pt x="107" y="111"/>
                  </a:lnTo>
                  <a:cubicBezTo>
                    <a:pt x="108" y="110"/>
                    <a:pt x="108" y="108"/>
                    <a:pt x="108" y="106"/>
                  </a:cubicBezTo>
                  <a:lnTo>
                    <a:pt x="108" y="34"/>
                  </a:lnTo>
                  <a:cubicBezTo>
                    <a:pt x="108" y="32"/>
                    <a:pt x="108" y="30"/>
                    <a:pt x="107" y="29"/>
                  </a:cubicBezTo>
                  <a:lnTo>
                    <a:pt x="27" y="27"/>
                  </a:lnTo>
                  <a:close/>
                  <a:moveTo>
                    <a:pt x="24" y="144"/>
                  </a:moveTo>
                  <a:lnTo>
                    <a:pt x="24" y="144"/>
                  </a:lnTo>
                  <a:cubicBezTo>
                    <a:pt x="10" y="144"/>
                    <a:pt x="0" y="129"/>
                    <a:pt x="0" y="110"/>
                  </a:cubicBezTo>
                  <a:lnTo>
                    <a:pt x="0" y="33"/>
                  </a:lnTo>
                  <a:cubicBezTo>
                    <a:pt x="0" y="14"/>
                    <a:pt x="10" y="0"/>
                    <a:pt x="24" y="0"/>
                  </a:cubicBezTo>
                  <a:lnTo>
                    <a:pt x="25" y="0"/>
                  </a:lnTo>
                  <a:lnTo>
                    <a:pt x="112" y="2"/>
                  </a:lnTo>
                  <a:cubicBezTo>
                    <a:pt x="125" y="4"/>
                    <a:pt x="135" y="18"/>
                    <a:pt x="135" y="34"/>
                  </a:cubicBezTo>
                  <a:lnTo>
                    <a:pt x="135" y="106"/>
                  </a:lnTo>
                  <a:cubicBezTo>
                    <a:pt x="135" y="123"/>
                    <a:pt x="125" y="136"/>
                    <a:pt x="111" y="137"/>
                  </a:cubicBezTo>
                  <a:lnTo>
                    <a:pt x="24" y="14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77" name="Freeform 43"/>
            <p:cNvSpPr>
              <a:spLocks/>
            </p:cNvSpPr>
            <p:nvPr/>
          </p:nvSpPr>
          <p:spPr bwMode="gray">
            <a:xfrm>
              <a:off x="917575" y="3063876"/>
              <a:ext cx="390525" cy="65088"/>
            </a:xfrm>
            <a:custGeom>
              <a:avLst/>
              <a:gdLst>
                <a:gd name="T0" fmla="*/ 2147483646 w 828"/>
                <a:gd name="T1" fmla="*/ 2147483646 h 140"/>
                <a:gd name="T2" fmla="*/ 2147483646 w 828"/>
                <a:gd name="T3" fmla="*/ 2147483646 h 140"/>
                <a:gd name="T4" fmla="*/ 0 w 828"/>
                <a:gd name="T5" fmla="*/ 2147483646 h 140"/>
                <a:gd name="T6" fmla="*/ 2147483646 w 828"/>
                <a:gd name="T7" fmla="*/ 0 h 140"/>
                <a:gd name="T8" fmla="*/ 2147483646 w 828"/>
                <a:gd name="T9" fmla="*/ 2147483646 h 140"/>
                <a:gd name="T10" fmla="*/ 2147483646 w 828"/>
                <a:gd name="T11" fmla="*/ 2147483646 h 140"/>
                <a:gd name="T12" fmla="*/ 0 60000 65536"/>
                <a:gd name="T13" fmla="*/ 0 60000 65536"/>
                <a:gd name="T14" fmla="*/ 0 60000 65536"/>
                <a:gd name="T15" fmla="*/ 0 60000 65536"/>
                <a:gd name="T16" fmla="*/ 0 60000 65536"/>
                <a:gd name="T17" fmla="*/ 0 60000 65536"/>
                <a:gd name="T18" fmla="*/ 0 w 828"/>
                <a:gd name="T19" fmla="*/ 0 h 140"/>
                <a:gd name="T20" fmla="*/ 828 w 828"/>
                <a:gd name="T21" fmla="*/ 140 h 140"/>
              </a:gdLst>
              <a:ahLst/>
              <a:cxnLst>
                <a:cxn ang="T12">
                  <a:pos x="T0" y="T1"/>
                </a:cxn>
                <a:cxn ang="T13">
                  <a:pos x="T2" y="T3"/>
                </a:cxn>
                <a:cxn ang="T14">
                  <a:pos x="T4" y="T5"/>
                </a:cxn>
                <a:cxn ang="T15">
                  <a:pos x="T6" y="T7"/>
                </a:cxn>
                <a:cxn ang="T16">
                  <a:pos x="T8" y="T9"/>
                </a:cxn>
                <a:cxn ang="T17">
                  <a:pos x="T10" y="T11"/>
                </a:cxn>
              </a:cxnLst>
              <a:rect l="T18" t="T19" r="T20" b="T21"/>
              <a:pathLst>
                <a:path w="828" h="140">
                  <a:moveTo>
                    <a:pt x="826" y="140"/>
                  </a:moveTo>
                  <a:lnTo>
                    <a:pt x="826" y="140"/>
                  </a:lnTo>
                  <a:lnTo>
                    <a:pt x="0" y="13"/>
                  </a:lnTo>
                  <a:lnTo>
                    <a:pt x="2" y="0"/>
                  </a:lnTo>
                  <a:lnTo>
                    <a:pt x="828" y="127"/>
                  </a:lnTo>
                  <a:lnTo>
                    <a:pt x="826" y="14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78" name="Freeform 44"/>
            <p:cNvSpPr>
              <a:spLocks/>
            </p:cNvSpPr>
            <p:nvPr/>
          </p:nvSpPr>
          <p:spPr bwMode="gray">
            <a:xfrm>
              <a:off x="917575" y="3211513"/>
              <a:ext cx="388938" cy="7938"/>
            </a:xfrm>
            <a:custGeom>
              <a:avLst/>
              <a:gdLst>
                <a:gd name="T0" fmla="*/ 2147483646 w 826"/>
                <a:gd name="T1" fmla="*/ 2147483646 h 18"/>
                <a:gd name="T2" fmla="*/ 2147483646 w 826"/>
                <a:gd name="T3" fmla="*/ 2147483646 h 18"/>
                <a:gd name="T4" fmla="*/ 0 w 826"/>
                <a:gd name="T5" fmla="*/ 2147483646 h 18"/>
                <a:gd name="T6" fmla="*/ 0 w 826"/>
                <a:gd name="T7" fmla="*/ 0 h 18"/>
                <a:gd name="T8" fmla="*/ 2147483646 w 826"/>
                <a:gd name="T9" fmla="*/ 2147483646 h 18"/>
                <a:gd name="T10" fmla="*/ 2147483646 w 826"/>
                <a:gd name="T11" fmla="*/ 2147483646 h 18"/>
                <a:gd name="T12" fmla="*/ 0 60000 65536"/>
                <a:gd name="T13" fmla="*/ 0 60000 65536"/>
                <a:gd name="T14" fmla="*/ 0 60000 65536"/>
                <a:gd name="T15" fmla="*/ 0 60000 65536"/>
                <a:gd name="T16" fmla="*/ 0 60000 65536"/>
                <a:gd name="T17" fmla="*/ 0 60000 65536"/>
                <a:gd name="T18" fmla="*/ 0 w 826"/>
                <a:gd name="T19" fmla="*/ 0 h 18"/>
                <a:gd name="T20" fmla="*/ 826 w 826"/>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826" h="18">
                  <a:moveTo>
                    <a:pt x="826" y="18"/>
                  </a:moveTo>
                  <a:lnTo>
                    <a:pt x="826" y="18"/>
                  </a:lnTo>
                  <a:lnTo>
                    <a:pt x="0" y="13"/>
                  </a:lnTo>
                  <a:lnTo>
                    <a:pt x="0" y="0"/>
                  </a:lnTo>
                  <a:lnTo>
                    <a:pt x="826" y="4"/>
                  </a:lnTo>
                  <a:lnTo>
                    <a:pt x="826" y="1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79" name="Freeform 45"/>
            <p:cNvSpPr>
              <a:spLocks/>
            </p:cNvSpPr>
            <p:nvPr/>
          </p:nvSpPr>
          <p:spPr bwMode="gray">
            <a:xfrm>
              <a:off x="917575" y="3311526"/>
              <a:ext cx="390525" cy="41275"/>
            </a:xfrm>
            <a:custGeom>
              <a:avLst/>
              <a:gdLst>
                <a:gd name="T0" fmla="*/ 2147483646 w 827"/>
                <a:gd name="T1" fmla="*/ 2147483646 h 88"/>
                <a:gd name="T2" fmla="*/ 2147483646 w 827"/>
                <a:gd name="T3" fmla="*/ 2147483646 h 88"/>
                <a:gd name="T4" fmla="*/ 0 w 827"/>
                <a:gd name="T5" fmla="*/ 2147483646 h 88"/>
                <a:gd name="T6" fmla="*/ 2147483646 w 827"/>
                <a:gd name="T7" fmla="*/ 0 h 88"/>
                <a:gd name="T8" fmla="*/ 2147483646 w 827"/>
                <a:gd name="T9" fmla="*/ 2147483646 h 88"/>
                <a:gd name="T10" fmla="*/ 2147483646 w 827"/>
                <a:gd name="T11" fmla="*/ 2147483646 h 88"/>
                <a:gd name="T12" fmla="*/ 0 60000 65536"/>
                <a:gd name="T13" fmla="*/ 0 60000 65536"/>
                <a:gd name="T14" fmla="*/ 0 60000 65536"/>
                <a:gd name="T15" fmla="*/ 0 60000 65536"/>
                <a:gd name="T16" fmla="*/ 0 60000 65536"/>
                <a:gd name="T17" fmla="*/ 0 60000 65536"/>
                <a:gd name="T18" fmla="*/ 0 w 827"/>
                <a:gd name="T19" fmla="*/ 0 h 88"/>
                <a:gd name="T20" fmla="*/ 827 w 827"/>
                <a:gd name="T21" fmla="*/ 88 h 88"/>
              </a:gdLst>
              <a:ahLst/>
              <a:cxnLst>
                <a:cxn ang="T12">
                  <a:pos x="T0" y="T1"/>
                </a:cxn>
                <a:cxn ang="T13">
                  <a:pos x="T2" y="T3"/>
                </a:cxn>
                <a:cxn ang="T14">
                  <a:pos x="T4" y="T5"/>
                </a:cxn>
                <a:cxn ang="T15">
                  <a:pos x="T6" y="T7"/>
                </a:cxn>
                <a:cxn ang="T16">
                  <a:pos x="T8" y="T9"/>
                </a:cxn>
                <a:cxn ang="T17">
                  <a:pos x="T10" y="T11"/>
                </a:cxn>
              </a:cxnLst>
              <a:rect l="T18" t="T19" r="T20" b="T21"/>
              <a:pathLst>
                <a:path w="827" h="88">
                  <a:moveTo>
                    <a:pt x="1" y="88"/>
                  </a:moveTo>
                  <a:lnTo>
                    <a:pt x="1" y="88"/>
                  </a:lnTo>
                  <a:lnTo>
                    <a:pt x="0" y="75"/>
                  </a:lnTo>
                  <a:lnTo>
                    <a:pt x="826" y="0"/>
                  </a:lnTo>
                  <a:lnTo>
                    <a:pt x="827" y="13"/>
                  </a:lnTo>
                  <a:lnTo>
                    <a:pt x="1" y="8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80" name="Freeform 46"/>
            <p:cNvSpPr>
              <a:spLocks/>
            </p:cNvSpPr>
            <p:nvPr/>
          </p:nvSpPr>
          <p:spPr bwMode="gray">
            <a:xfrm>
              <a:off x="955675" y="3373438"/>
              <a:ext cx="80963" cy="26988"/>
            </a:xfrm>
            <a:custGeom>
              <a:avLst/>
              <a:gdLst>
                <a:gd name="T0" fmla="*/ 2147483646 w 173"/>
                <a:gd name="T1" fmla="*/ 2147483646 h 58"/>
                <a:gd name="T2" fmla="*/ 2147483646 w 173"/>
                <a:gd name="T3" fmla="*/ 2147483646 h 58"/>
                <a:gd name="T4" fmla="*/ 2147483646 w 173"/>
                <a:gd name="T5" fmla="*/ 2147483646 h 58"/>
                <a:gd name="T6" fmla="*/ 2147483646 w 173"/>
                <a:gd name="T7" fmla="*/ 2147483646 h 58"/>
                <a:gd name="T8" fmla="*/ 2147483646 w 173"/>
                <a:gd name="T9" fmla="*/ 2147483646 h 58"/>
                <a:gd name="T10" fmla="*/ 2147483646 w 173"/>
                <a:gd name="T11" fmla="*/ 0 h 58"/>
                <a:gd name="T12" fmla="*/ 2147483646 w 173"/>
                <a:gd name="T13" fmla="*/ 2147483646 h 58"/>
                <a:gd name="T14" fmla="*/ 0 w 173"/>
                <a:gd name="T15" fmla="*/ 2147483646 h 58"/>
                <a:gd name="T16" fmla="*/ 2147483646 w 173"/>
                <a:gd name="T17" fmla="*/ 2147483646 h 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3"/>
                <a:gd name="T28" fmla="*/ 0 h 58"/>
                <a:gd name="T29" fmla="*/ 173 w 173"/>
                <a:gd name="T30" fmla="*/ 58 h 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3" h="58">
                  <a:moveTo>
                    <a:pt x="16" y="58"/>
                  </a:moveTo>
                  <a:lnTo>
                    <a:pt x="16" y="58"/>
                  </a:lnTo>
                  <a:lnTo>
                    <a:pt x="157" y="43"/>
                  </a:lnTo>
                  <a:cubicBezTo>
                    <a:pt x="166" y="43"/>
                    <a:pt x="173" y="33"/>
                    <a:pt x="173" y="21"/>
                  </a:cubicBezTo>
                  <a:cubicBezTo>
                    <a:pt x="173" y="10"/>
                    <a:pt x="166" y="0"/>
                    <a:pt x="157" y="0"/>
                  </a:cubicBezTo>
                  <a:lnTo>
                    <a:pt x="16" y="15"/>
                  </a:lnTo>
                  <a:cubicBezTo>
                    <a:pt x="8" y="15"/>
                    <a:pt x="0" y="25"/>
                    <a:pt x="0" y="36"/>
                  </a:cubicBezTo>
                  <a:cubicBezTo>
                    <a:pt x="0" y="48"/>
                    <a:pt x="8" y="58"/>
                    <a:pt x="16" y="58"/>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81" name="Freeform 47"/>
            <p:cNvSpPr>
              <a:spLocks/>
            </p:cNvSpPr>
            <p:nvPr/>
          </p:nvSpPr>
          <p:spPr bwMode="gray">
            <a:xfrm>
              <a:off x="955675" y="3409951"/>
              <a:ext cx="80963" cy="30163"/>
            </a:xfrm>
            <a:custGeom>
              <a:avLst/>
              <a:gdLst>
                <a:gd name="T0" fmla="*/ 2147483646 w 173"/>
                <a:gd name="T1" fmla="*/ 0 h 63"/>
                <a:gd name="T2" fmla="*/ 2147483646 w 173"/>
                <a:gd name="T3" fmla="*/ 0 h 63"/>
                <a:gd name="T4" fmla="*/ 2147483646 w 173"/>
                <a:gd name="T5" fmla="*/ 0 h 63"/>
                <a:gd name="T6" fmla="*/ 2147483646 w 173"/>
                <a:gd name="T7" fmla="*/ 2147483646 h 63"/>
                <a:gd name="T8" fmla="*/ 0 w 173"/>
                <a:gd name="T9" fmla="*/ 2147483646 h 63"/>
                <a:gd name="T10" fmla="*/ 2147483646 w 173"/>
                <a:gd name="T11" fmla="*/ 2147483646 h 63"/>
                <a:gd name="T12" fmla="*/ 2147483646 w 173"/>
                <a:gd name="T13" fmla="*/ 2147483646 h 63"/>
                <a:gd name="T14" fmla="*/ 2147483646 w 173"/>
                <a:gd name="T15" fmla="*/ 2147483646 h 63"/>
                <a:gd name="T16" fmla="*/ 2147483646 w 173"/>
                <a:gd name="T17" fmla="*/ 2147483646 h 63"/>
                <a:gd name="T18" fmla="*/ 2147483646 w 173"/>
                <a:gd name="T19" fmla="*/ 0 h 6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3"/>
                <a:gd name="T31" fmla="*/ 0 h 63"/>
                <a:gd name="T32" fmla="*/ 173 w 173"/>
                <a:gd name="T33" fmla="*/ 63 h 6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3" h="63">
                  <a:moveTo>
                    <a:pt x="157" y="0"/>
                  </a:moveTo>
                  <a:lnTo>
                    <a:pt x="157" y="0"/>
                  </a:lnTo>
                  <a:lnTo>
                    <a:pt x="156" y="0"/>
                  </a:lnTo>
                  <a:lnTo>
                    <a:pt x="16" y="20"/>
                  </a:lnTo>
                  <a:cubicBezTo>
                    <a:pt x="8" y="20"/>
                    <a:pt x="0" y="30"/>
                    <a:pt x="0" y="42"/>
                  </a:cubicBezTo>
                  <a:cubicBezTo>
                    <a:pt x="0" y="54"/>
                    <a:pt x="8" y="63"/>
                    <a:pt x="16" y="63"/>
                  </a:cubicBezTo>
                  <a:lnTo>
                    <a:pt x="17" y="63"/>
                  </a:lnTo>
                  <a:lnTo>
                    <a:pt x="157" y="43"/>
                  </a:lnTo>
                  <a:cubicBezTo>
                    <a:pt x="166" y="43"/>
                    <a:pt x="173" y="33"/>
                    <a:pt x="173" y="21"/>
                  </a:cubicBezTo>
                  <a:cubicBezTo>
                    <a:pt x="173" y="9"/>
                    <a:pt x="166" y="0"/>
                    <a:pt x="157"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82" name="Freeform 48"/>
            <p:cNvSpPr>
              <a:spLocks/>
            </p:cNvSpPr>
            <p:nvPr/>
          </p:nvSpPr>
          <p:spPr bwMode="gray">
            <a:xfrm>
              <a:off x="1084263" y="3362326"/>
              <a:ext cx="61913" cy="20638"/>
            </a:xfrm>
            <a:custGeom>
              <a:avLst/>
              <a:gdLst>
                <a:gd name="T0" fmla="*/ 2147483646 w 133"/>
                <a:gd name="T1" fmla="*/ 2147483646 h 45"/>
                <a:gd name="T2" fmla="*/ 2147483646 w 133"/>
                <a:gd name="T3" fmla="*/ 2147483646 h 45"/>
                <a:gd name="T4" fmla="*/ 2147483646 w 133"/>
                <a:gd name="T5" fmla="*/ 2147483646 h 45"/>
                <a:gd name="T6" fmla="*/ 2147483646 w 133"/>
                <a:gd name="T7" fmla="*/ 2147483646 h 45"/>
                <a:gd name="T8" fmla="*/ 2147483646 w 133"/>
                <a:gd name="T9" fmla="*/ 2147483646 h 45"/>
                <a:gd name="T10" fmla="*/ 2147483646 w 133"/>
                <a:gd name="T11" fmla="*/ 0 h 45"/>
                <a:gd name="T12" fmla="*/ 2147483646 w 133"/>
                <a:gd name="T13" fmla="*/ 2147483646 h 45"/>
                <a:gd name="T14" fmla="*/ 0 w 133"/>
                <a:gd name="T15" fmla="*/ 2147483646 h 45"/>
                <a:gd name="T16" fmla="*/ 2147483646 w 133"/>
                <a:gd name="T17" fmla="*/ 2147483646 h 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3"/>
                <a:gd name="T28" fmla="*/ 0 h 45"/>
                <a:gd name="T29" fmla="*/ 133 w 133"/>
                <a:gd name="T30" fmla="*/ 45 h 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3" h="45">
                  <a:moveTo>
                    <a:pt x="12" y="45"/>
                  </a:moveTo>
                  <a:lnTo>
                    <a:pt x="12" y="45"/>
                  </a:lnTo>
                  <a:lnTo>
                    <a:pt x="120" y="33"/>
                  </a:lnTo>
                  <a:cubicBezTo>
                    <a:pt x="127" y="33"/>
                    <a:pt x="133" y="26"/>
                    <a:pt x="133" y="17"/>
                  </a:cubicBezTo>
                  <a:cubicBezTo>
                    <a:pt x="133" y="8"/>
                    <a:pt x="127" y="0"/>
                    <a:pt x="120" y="0"/>
                  </a:cubicBezTo>
                  <a:lnTo>
                    <a:pt x="12" y="12"/>
                  </a:lnTo>
                  <a:cubicBezTo>
                    <a:pt x="6" y="12"/>
                    <a:pt x="0" y="19"/>
                    <a:pt x="0" y="28"/>
                  </a:cubicBezTo>
                  <a:cubicBezTo>
                    <a:pt x="0" y="37"/>
                    <a:pt x="6" y="45"/>
                    <a:pt x="12" y="4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83" name="Freeform 49"/>
            <p:cNvSpPr>
              <a:spLocks/>
            </p:cNvSpPr>
            <p:nvPr/>
          </p:nvSpPr>
          <p:spPr bwMode="gray">
            <a:xfrm>
              <a:off x="1084263" y="3390901"/>
              <a:ext cx="61913" cy="22225"/>
            </a:xfrm>
            <a:custGeom>
              <a:avLst/>
              <a:gdLst>
                <a:gd name="T0" fmla="*/ 2147483646 w 133"/>
                <a:gd name="T1" fmla="*/ 0 h 49"/>
                <a:gd name="T2" fmla="*/ 2147483646 w 133"/>
                <a:gd name="T3" fmla="*/ 0 h 49"/>
                <a:gd name="T4" fmla="*/ 2147483646 w 133"/>
                <a:gd name="T5" fmla="*/ 0 h 49"/>
                <a:gd name="T6" fmla="*/ 2147483646 w 133"/>
                <a:gd name="T7" fmla="*/ 2147483646 h 49"/>
                <a:gd name="T8" fmla="*/ 0 w 133"/>
                <a:gd name="T9" fmla="*/ 2147483646 h 49"/>
                <a:gd name="T10" fmla="*/ 2147483646 w 133"/>
                <a:gd name="T11" fmla="*/ 2147483646 h 49"/>
                <a:gd name="T12" fmla="*/ 2147483646 w 133"/>
                <a:gd name="T13" fmla="*/ 2147483646 h 49"/>
                <a:gd name="T14" fmla="*/ 2147483646 w 133"/>
                <a:gd name="T15" fmla="*/ 2147483646 h 49"/>
                <a:gd name="T16" fmla="*/ 2147483646 w 133"/>
                <a:gd name="T17" fmla="*/ 2147483646 h 49"/>
                <a:gd name="T18" fmla="*/ 2147483646 w 133"/>
                <a:gd name="T19" fmla="*/ 0 h 4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3"/>
                <a:gd name="T31" fmla="*/ 0 h 49"/>
                <a:gd name="T32" fmla="*/ 133 w 133"/>
                <a:gd name="T33" fmla="*/ 49 h 4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3" h="49">
                  <a:moveTo>
                    <a:pt x="120" y="0"/>
                  </a:moveTo>
                  <a:lnTo>
                    <a:pt x="120" y="0"/>
                  </a:lnTo>
                  <a:lnTo>
                    <a:pt x="12" y="15"/>
                  </a:lnTo>
                  <a:cubicBezTo>
                    <a:pt x="6" y="15"/>
                    <a:pt x="0" y="23"/>
                    <a:pt x="0" y="32"/>
                  </a:cubicBezTo>
                  <a:cubicBezTo>
                    <a:pt x="0" y="41"/>
                    <a:pt x="6" y="49"/>
                    <a:pt x="12" y="49"/>
                  </a:cubicBezTo>
                  <a:lnTo>
                    <a:pt x="13" y="49"/>
                  </a:lnTo>
                  <a:lnTo>
                    <a:pt x="120" y="33"/>
                  </a:lnTo>
                  <a:cubicBezTo>
                    <a:pt x="127" y="33"/>
                    <a:pt x="133" y="25"/>
                    <a:pt x="133" y="16"/>
                  </a:cubicBezTo>
                  <a:cubicBezTo>
                    <a:pt x="133" y="7"/>
                    <a:pt x="127" y="0"/>
                    <a:pt x="120"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84" name="Freeform 50"/>
            <p:cNvSpPr>
              <a:spLocks noEditPoints="1"/>
            </p:cNvSpPr>
            <p:nvPr/>
          </p:nvSpPr>
          <p:spPr bwMode="gray">
            <a:xfrm>
              <a:off x="1182688" y="3025776"/>
              <a:ext cx="42863" cy="55563"/>
            </a:xfrm>
            <a:custGeom>
              <a:avLst/>
              <a:gdLst>
                <a:gd name="T0" fmla="*/ 2147483646 w 92"/>
                <a:gd name="T1" fmla="*/ 2147483646 h 121"/>
                <a:gd name="T2" fmla="*/ 2147483646 w 92"/>
                <a:gd name="T3" fmla="*/ 2147483646 h 121"/>
                <a:gd name="T4" fmla="*/ 2147483646 w 92"/>
                <a:gd name="T5" fmla="*/ 2147483646 h 121"/>
                <a:gd name="T6" fmla="*/ 2147483646 w 92"/>
                <a:gd name="T7" fmla="*/ 2147483646 h 121"/>
                <a:gd name="T8" fmla="*/ 2147483646 w 92"/>
                <a:gd name="T9" fmla="*/ 2147483646 h 121"/>
                <a:gd name="T10" fmla="*/ 2147483646 w 92"/>
                <a:gd name="T11" fmla="*/ 2147483646 h 121"/>
                <a:gd name="T12" fmla="*/ 2147483646 w 92"/>
                <a:gd name="T13" fmla="*/ 2147483646 h 121"/>
                <a:gd name="T14" fmla="*/ 2147483646 w 92"/>
                <a:gd name="T15" fmla="*/ 2147483646 h 121"/>
                <a:gd name="T16" fmla="*/ 2147483646 w 92"/>
                <a:gd name="T17" fmla="*/ 2147483646 h 121"/>
                <a:gd name="T18" fmla="*/ 2147483646 w 92"/>
                <a:gd name="T19" fmla="*/ 2147483646 h 121"/>
                <a:gd name="T20" fmla="*/ 2147483646 w 92"/>
                <a:gd name="T21" fmla="*/ 2147483646 h 121"/>
                <a:gd name="T22" fmla="*/ 2147483646 w 92"/>
                <a:gd name="T23" fmla="*/ 2147483646 h 121"/>
                <a:gd name="T24" fmla="*/ 2147483646 w 92"/>
                <a:gd name="T25" fmla="*/ 2147483646 h 121"/>
                <a:gd name="T26" fmla="*/ 2147483646 w 92"/>
                <a:gd name="T27" fmla="*/ 2147483646 h 121"/>
                <a:gd name="T28" fmla="*/ 0 w 92"/>
                <a:gd name="T29" fmla="*/ 2147483646 h 121"/>
                <a:gd name="T30" fmla="*/ 0 w 92"/>
                <a:gd name="T31" fmla="*/ 2147483646 h 121"/>
                <a:gd name="T32" fmla="*/ 2147483646 w 92"/>
                <a:gd name="T33" fmla="*/ 0 h 121"/>
                <a:gd name="T34" fmla="*/ 2147483646 w 92"/>
                <a:gd name="T35" fmla="*/ 2147483646 h 121"/>
                <a:gd name="T36" fmla="*/ 2147483646 w 92"/>
                <a:gd name="T37" fmla="*/ 2147483646 h 121"/>
                <a:gd name="T38" fmla="*/ 2147483646 w 92"/>
                <a:gd name="T39" fmla="*/ 2147483646 h 121"/>
                <a:gd name="T40" fmla="*/ 2147483646 w 92"/>
                <a:gd name="T41" fmla="*/ 2147483646 h 121"/>
                <a:gd name="T42" fmla="*/ 2147483646 w 92"/>
                <a:gd name="T43" fmla="*/ 2147483646 h 121"/>
                <a:gd name="T44" fmla="*/ 2147483646 w 92"/>
                <a:gd name="T45" fmla="*/ 2147483646 h 12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92"/>
                <a:gd name="T70" fmla="*/ 0 h 121"/>
                <a:gd name="T71" fmla="*/ 92 w 92"/>
                <a:gd name="T72" fmla="*/ 121 h 12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92" h="121">
                  <a:moveTo>
                    <a:pt x="22" y="97"/>
                  </a:moveTo>
                  <a:lnTo>
                    <a:pt x="22" y="97"/>
                  </a:lnTo>
                  <a:lnTo>
                    <a:pt x="69" y="101"/>
                  </a:lnTo>
                  <a:cubicBezTo>
                    <a:pt x="70" y="99"/>
                    <a:pt x="72" y="96"/>
                    <a:pt x="72" y="91"/>
                  </a:cubicBezTo>
                  <a:lnTo>
                    <a:pt x="72" y="48"/>
                  </a:lnTo>
                  <a:cubicBezTo>
                    <a:pt x="72" y="42"/>
                    <a:pt x="70" y="38"/>
                    <a:pt x="69" y="37"/>
                  </a:cubicBezTo>
                  <a:lnTo>
                    <a:pt x="22" y="21"/>
                  </a:lnTo>
                  <a:cubicBezTo>
                    <a:pt x="21" y="23"/>
                    <a:pt x="20" y="27"/>
                    <a:pt x="20" y="32"/>
                  </a:cubicBezTo>
                  <a:lnTo>
                    <a:pt x="20" y="84"/>
                  </a:lnTo>
                  <a:cubicBezTo>
                    <a:pt x="20" y="90"/>
                    <a:pt x="21" y="95"/>
                    <a:pt x="22" y="97"/>
                  </a:cubicBezTo>
                  <a:close/>
                  <a:moveTo>
                    <a:pt x="71" y="121"/>
                  </a:moveTo>
                  <a:lnTo>
                    <a:pt x="71" y="121"/>
                  </a:lnTo>
                  <a:lnTo>
                    <a:pt x="19" y="116"/>
                  </a:lnTo>
                  <a:cubicBezTo>
                    <a:pt x="15" y="116"/>
                    <a:pt x="8" y="114"/>
                    <a:pt x="4" y="104"/>
                  </a:cubicBezTo>
                  <a:cubicBezTo>
                    <a:pt x="1" y="98"/>
                    <a:pt x="0" y="91"/>
                    <a:pt x="0" y="84"/>
                  </a:cubicBezTo>
                  <a:lnTo>
                    <a:pt x="0" y="32"/>
                  </a:lnTo>
                  <a:cubicBezTo>
                    <a:pt x="0" y="13"/>
                    <a:pt x="8" y="0"/>
                    <a:pt x="19" y="0"/>
                  </a:cubicBezTo>
                  <a:lnTo>
                    <a:pt x="23" y="1"/>
                  </a:lnTo>
                  <a:lnTo>
                    <a:pt x="74" y="17"/>
                  </a:lnTo>
                  <a:cubicBezTo>
                    <a:pt x="85" y="20"/>
                    <a:pt x="92" y="35"/>
                    <a:pt x="92" y="48"/>
                  </a:cubicBezTo>
                  <a:lnTo>
                    <a:pt x="92" y="91"/>
                  </a:lnTo>
                  <a:cubicBezTo>
                    <a:pt x="92" y="107"/>
                    <a:pt x="83" y="120"/>
                    <a:pt x="72" y="121"/>
                  </a:cubicBezTo>
                  <a:lnTo>
                    <a:pt x="71" y="121"/>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85" name="Freeform 51"/>
            <p:cNvSpPr>
              <a:spLocks noEditPoints="1"/>
            </p:cNvSpPr>
            <p:nvPr/>
          </p:nvSpPr>
          <p:spPr bwMode="gray">
            <a:xfrm>
              <a:off x="1182688" y="3135313"/>
              <a:ext cx="42863" cy="58738"/>
            </a:xfrm>
            <a:custGeom>
              <a:avLst/>
              <a:gdLst>
                <a:gd name="T0" fmla="*/ 2147483646 w 92"/>
                <a:gd name="T1" fmla="*/ 2147483646 h 127"/>
                <a:gd name="T2" fmla="*/ 2147483646 w 92"/>
                <a:gd name="T3" fmla="*/ 2147483646 h 127"/>
                <a:gd name="T4" fmla="*/ 2147483646 w 92"/>
                <a:gd name="T5" fmla="*/ 2147483646 h 127"/>
                <a:gd name="T6" fmla="*/ 2147483646 w 92"/>
                <a:gd name="T7" fmla="*/ 2147483646 h 127"/>
                <a:gd name="T8" fmla="*/ 2147483646 w 92"/>
                <a:gd name="T9" fmla="*/ 2147483646 h 127"/>
                <a:gd name="T10" fmla="*/ 2147483646 w 92"/>
                <a:gd name="T11" fmla="*/ 2147483646 h 127"/>
                <a:gd name="T12" fmla="*/ 2147483646 w 92"/>
                <a:gd name="T13" fmla="*/ 2147483646 h 127"/>
                <a:gd name="T14" fmla="*/ 2147483646 w 92"/>
                <a:gd name="T15" fmla="*/ 2147483646 h 127"/>
                <a:gd name="T16" fmla="*/ 2147483646 w 92"/>
                <a:gd name="T17" fmla="*/ 2147483646 h 127"/>
                <a:gd name="T18" fmla="*/ 2147483646 w 92"/>
                <a:gd name="T19" fmla="*/ 2147483646 h 127"/>
                <a:gd name="T20" fmla="*/ 2147483646 w 92"/>
                <a:gd name="T21" fmla="*/ 2147483646 h 127"/>
                <a:gd name="T22" fmla="*/ 2147483646 w 92"/>
                <a:gd name="T23" fmla="*/ 2147483646 h 127"/>
                <a:gd name="T24" fmla="*/ 0 w 92"/>
                <a:gd name="T25" fmla="*/ 2147483646 h 127"/>
                <a:gd name="T26" fmla="*/ 0 w 92"/>
                <a:gd name="T27" fmla="*/ 2147483646 h 127"/>
                <a:gd name="T28" fmla="*/ 2147483646 w 92"/>
                <a:gd name="T29" fmla="*/ 0 h 127"/>
                <a:gd name="T30" fmla="*/ 2147483646 w 92"/>
                <a:gd name="T31" fmla="*/ 0 h 127"/>
                <a:gd name="T32" fmla="*/ 2147483646 w 92"/>
                <a:gd name="T33" fmla="*/ 2147483646 h 127"/>
                <a:gd name="T34" fmla="*/ 2147483646 w 92"/>
                <a:gd name="T35" fmla="*/ 2147483646 h 127"/>
                <a:gd name="T36" fmla="*/ 2147483646 w 92"/>
                <a:gd name="T37" fmla="*/ 2147483646 h 127"/>
                <a:gd name="T38" fmla="*/ 2147483646 w 92"/>
                <a:gd name="T39" fmla="*/ 2147483646 h 127"/>
                <a:gd name="T40" fmla="*/ 2147483646 w 92"/>
                <a:gd name="T41" fmla="*/ 2147483646 h 1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2"/>
                <a:gd name="T64" fmla="*/ 0 h 127"/>
                <a:gd name="T65" fmla="*/ 92 w 92"/>
                <a:gd name="T66" fmla="*/ 127 h 1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2" h="127">
                  <a:moveTo>
                    <a:pt x="22" y="21"/>
                  </a:moveTo>
                  <a:lnTo>
                    <a:pt x="22" y="21"/>
                  </a:lnTo>
                  <a:cubicBezTo>
                    <a:pt x="21" y="23"/>
                    <a:pt x="20" y="26"/>
                    <a:pt x="20" y="30"/>
                  </a:cubicBezTo>
                  <a:lnTo>
                    <a:pt x="20" y="95"/>
                  </a:lnTo>
                  <a:cubicBezTo>
                    <a:pt x="20" y="101"/>
                    <a:pt x="21" y="105"/>
                    <a:pt x="22" y="106"/>
                  </a:cubicBezTo>
                  <a:lnTo>
                    <a:pt x="69" y="106"/>
                  </a:lnTo>
                  <a:cubicBezTo>
                    <a:pt x="70" y="105"/>
                    <a:pt x="72" y="102"/>
                    <a:pt x="72" y="97"/>
                  </a:cubicBezTo>
                  <a:lnTo>
                    <a:pt x="72" y="42"/>
                  </a:lnTo>
                  <a:cubicBezTo>
                    <a:pt x="72" y="37"/>
                    <a:pt x="69" y="33"/>
                    <a:pt x="69" y="32"/>
                  </a:cubicBezTo>
                  <a:lnTo>
                    <a:pt x="22" y="21"/>
                  </a:lnTo>
                  <a:close/>
                  <a:moveTo>
                    <a:pt x="20" y="127"/>
                  </a:moveTo>
                  <a:lnTo>
                    <a:pt x="20" y="127"/>
                  </a:lnTo>
                  <a:cubicBezTo>
                    <a:pt x="8" y="127"/>
                    <a:pt x="0" y="114"/>
                    <a:pt x="0" y="95"/>
                  </a:cubicBezTo>
                  <a:lnTo>
                    <a:pt x="0" y="30"/>
                  </a:lnTo>
                  <a:cubicBezTo>
                    <a:pt x="0" y="13"/>
                    <a:pt x="8" y="0"/>
                    <a:pt x="19" y="0"/>
                  </a:cubicBezTo>
                  <a:lnTo>
                    <a:pt x="22" y="0"/>
                  </a:lnTo>
                  <a:lnTo>
                    <a:pt x="74" y="13"/>
                  </a:lnTo>
                  <a:cubicBezTo>
                    <a:pt x="85" y="15"/>
                    <a:pt x="92" y="29"/>
                    <a:pt x="92" y="42"/>
                  </a:cubicBezTo>
                  <a:lnTo>
                    <a:pt x="92" y="97"/>
                  </a:lnTo>
                  <a:cubicBezTo>
                    <a:pt x="92" y="113"/>
                    <a:pt x="83" y="125"/>
                    <a:pt x="72" y="126"/>
                  </a:cubicBezTo>
                  <a:lnTo>
                    <a:pt x="20" y="127"/>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86" name="Freeform 52"/>
            <p:cNvSpPr>
              <a:spLocks noEditPoints="1"/>
            </p:cNvSpPr>
            <p:nvPr/>
          </p:nvSpPr>
          <p:spPr bwMode="gray">
            <a:xfrm>
              <a:off x="1181100" y="3244851"/>
              <a:ext cx="44450" cy="57150"/>
            </a:xfrm>
            <a:custGeom>
              <a:avLst/>
              <a:gdLst>
                <a:gd name="T0" fmla="*/ 2147483646 w 94"/>
                <a:gd name="T1" fmla="*/ 2147483646 h 123"/>
                <a:gd name="T2" fmla="*/ 2147483646 w 94"/>
                <a:gd name="T3" fmla="*/ 2147483646 h 123"/>
                <a:gd name="T4" fmla="*/ 2147483646 w 94"/>
                <a:gd name="T5" fmla="*/ 2147483646 h 123"/>
                <a:gd name="T6" fmla="*/ 2147483646 w 94"/>
                <a:gd name="T7" fmla="*/ 2147483646 h 123"/>
                <a:gd name="T8" fmla="*/ 2147483646 w 94"/>
                <a:gd name="T9" fmla="*/ 2147483646 h 123"/>
                <a:gd name="T10" fmla="*/ 2147483646 w 94"/>
                <a:gd name="T11" fmla="*/ 2147483646 h 123"/>
                <a:gd name="T12" fmla="*/ 2147483646 w 94"/>
                <a:gd name="T13" fmla="*/ 2147483646 h 123"/>
                <a:gd name="T14" fmla="*/ 2147483646 w 94"/>
                <a:gd name="T15" fmla="*/ 2147483646 h 123"/>
                <a:gd name="T16" fmla="*/ 2147483646 w 94"/>
                <a:gd name="T17" fmla="*/ 2147483646 h 123"/>
                <a:gd name="T18" fmla="*/ 2147483646 w 94"/>
                <a:gd name="T19" fmla="*/ 2147483646 h 123"/>
                <a:gd name="T20" fmla="*/ 2147483646 w 94"/>
                <a:gd name="T21" fmla="*/ 2147483646 h 123"/>
                <a:gd name="T22" fmla="*/ 2147483646 w 94"/>
                <a:gd name="T23" fmla="*/ 2147483646 h 123"/>
                <a:gd name="T24" fmla="*/ 0 w 94"/>
                <a:gd name="T25" fmla="*/ 2147483646 h 123"/>
                <a:gd name="T26" fmla="*/ 0 w 94"/>
                <a:gd name="T27" fmla="*/ 2147483646 h 123"/>
                <a:gd name="T28" fmla="*/ 2147483646 w 94"/>
                <a:gd name="T29" fmla="*/ 0 h 123"/>
                <a:gd name="T30" fmla="*/ 2147483646 w 94"/>
                <a:gd name="T31" fmla="*/ 0 h 123"/>
                <a:gd name="T32" fmla="*/ 2147483646 w 94"/>
                <a:gd name="T33" fmla="*/ 2147483646 h 123"/>
                <a:gd name="T34" fmla="*/ 2147483646 w 94"/>
                <a:gd name="T35" fmla="*/ 2147483646 h 123"/>
                <a:gd name="T36" fmla="*/ 2147483646 w 94"/>
                <a:gd name="T37" fmla="*/ 2147483646 h 123"/>
                <a:gd name="T38" fmla="*/ 2147483646 w 94"/>
                <a:gd name="T39" fmla="*/ 2147483646 h 123"/>
                <a:gd name="T40" fmla="*/ 2147483646 w 94"/>
                <a:gd name="T41" fmla="*/ 2147483646 h 1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4"/>
                <a:gd name="T64" fmla="*/ 0 h 123"/>
                <a:gd name="T65" fmla="*/ 94 w 94"/>
                <a:gd name="T66" fmla="*/ 123 h 12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4" h="123">
                  <a:moveTo>
                    <a:pt x="21" y="20"/>
                  </a:moveTo>
                  <a:lnTo>
                    <a:pt x="21" y="20"/>
                  </a:lnTo>
                  <a:cubicBezTo>
                    <a:pt x="21" y="22"/>
                    <a:pt x="20" y="25"/>
                    <a:pt x="20" y="30"/>
                  </a:cubicBezTo>
                  <a:lnTo>
                    <a:pt x="20" y="92"/>
                  </a:lnTo>
                  <a:cubicBezTo>
                    <a:pt x="20" y="97"/>
                    <a:pt x="21" y="100"/>
                    <a:pt x="22" y="102"/>
                  </a:cubicBezTo>
                  <a:lnTo>
                    <a:pt x="73" y="97"/>
                  </a:lnTo>
                  <a:cubicBezTo>
                    <a:pt x="74" y="95"/>
                    <a:pt x="74" y="93"/>
                    <a:pt x="74" y="89"/>
                  </a:cubicBezTo>
                  <a:lnTo>
                    <a:pt x="74" y="31"/>
                  </a:lnTo>
                  <a:cubicBezTo>
                    <a:pt x="74" y="26"/>
                    <a:pt x="73" y="23"/>
                    <a:pt x="73" y="22"/>
                  </a:cubicBezTo>
                  <a:lnTo>
                    <a:pt x="21" y="20"/>
                  </a:lnTo>
                  <a:close/>
                  <a:moveTo>
                    <a:pt x="18" y="123"/>
                  </a:moveTo>
                  <a:lnTo>
                    <a:pt x="18" y="123"/>
                  </a:lnTo>
                  <a:cubicBezTo>
                    <a:pt x="7" y="123"/>
                    <a:pt x="0" y="111"/>
                    <a:pt x="0" y="92"/>
                  </a:cubicBezTo>
                  <a:lnTo>
                    <a:pt x="0" y="30"/>
                  </a:lnTo>
                  <a:cubicBezTo>
                    <a:pt x="0" y="11"/>
                    <a:pt x="7" y="0"/>
                    <a:pt x="18" y="0"/>
                  </a:cubicBezTo>
                  <a:lnTo>
                    <a:pt x="19" y="0"/>
                  </a:lnTo>
                  <a:lnTo>
                    <a:pt x="78" y="2"/>
                  </a:lnTo>
                  <a:cubicBezTo>
                    <a:pt x="89" y="4"/>
                    <a:pt x="94" y="18"/>
                    <a:pt x="94" y="31"/>
                  </a:cubicBezTo>
                  <a:lnTo>
                    <a:pt x="94" y="89"/>
                  </a:lnTo>
                  <a:cubicBezTo>
                    <a:pt x="94" y="104"/>
                    <a:pt x="87" y="116"/>
                    <a:pt x="77" y="117"/>
                  </a:cubicBezTo>
                  <a:lnTo>
                    <a:pt x="18" y="12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87" name="Freeform 53"/>
            <p:cNvSpPr>
              <a:spLocks/>
            </p:cNvSpPr>
            <p:nvPr/>
          </p:nvSpPr>
          <p:spPr bwMode="gray">
            <a:xfrm>
              <a:off x="1182688" y="3351213"/>
              <a:ext cx="41275" cy="17463"/>
            </a:xfrm>
            <a:custGeom>
              <a:avLst/>
              <a:gdLst>
                <a:gd name="T0" fmla="*/ 2147483646 w 88"/>
                <a:gd name="T1" fmla="*/ 2147483646 h 38"/>
                <a:gd name="T2" fmla="*/ 2147483646 w 88"/>
                <a:gd name="T3" fmla="*/ 2147483646 h 38"/>
                <a:gd name="T4" fmla="*/ 2147483646 w 88"/>
                <a:gd name="T5" fmla="*/ 2147483646 h 38"/>
                <a:gd name="T6" fmla="*/ 2147483646 w 88"/>
                <a:gd name="T7" fmla="*/ 2147483646 h 38"/>
                <a:gd name="T8" fmla="*/ 2147483646 w 88"/>
                <a:gd name="T9" fmla="*/ 2147483646 h 38"/>
                <a:gd name="T10" fmla="*/ 2147483646 w 88"/>
                <a:gd name="T11" fmla="*/ 0 h 38"/>
                <a:gd name="T12" fmla="*/ 2147483646 w 88"/>
                <a:gd name="T13" fmla="*/ 2147483646 h 38"/>
                <a:gd name="T14" fmla="*/ 0 w 88"/>
                <a:gd name="T15" fmla="*/ 2147483646 h 38"/>
                <a:gd name="T16" fmla="*/ 2147483646 w 88"/>
                <a:gd name="T17" fmla="*/ 2147483646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8"/>
                <a:gd name="T28" fmla="*/ 0 h 38"/>
                <a:gd name="T29" fmla="*/ 88 w 88"/>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8" h="38">
                  <a:moveTo>
                    <a:pt x="8" y="38"/>
                  </a:moveTo>
                  <a:lnTo>
                    <a:pt x="8" y="38"/>
                  </a:lnTo>
                  <a:lnTo>
                    <a:pt x="80" y="30"/>
                  </a:lnTo>
                  <a:cubicBezTo>
                    <a:pt x="84" y="30"/>
                    <a:pt x="88" y="24"/>
                    <a:pt x="88" y="15"/>
                  </a:cubicBezTo>
                  <a:cubicBezTo>
                    <a:pt x="88" y="7"/>
                    <a:pt x="84" y="0"/>
                    <a:pt x="80" y="0"/>
                  </a:cubicBezTo>
                  <a:lnTo>
                    <a:pt x="8" y="8"/>
                  </a:lnTo>
                  <a:cubicBezTo>
                    <a:pt x="4" y="8"/>
                    <a:pt x="0" y="14"/>
                    <a:pt x="0" y="23"/>
                  </a:cubicBezTo>
                  <a:cubicBezTo>
                    <a:pt x="0" y="31"/>
                    <a:pt x="4" y="38"/>
                    <a:pt x="8" y="38"/>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88" name="Freeform 54"/>
            <p:cNvSpPr>
              <a:spLocks/>
            </p:cNvSpPr>
            <p:nvPr/>
          </p:nvSpPr>
          <p:spPr bwMode="gray">
            <a:xfrm>
              <a:off x="1182688" y="3376613"/>
              <a:ext cx="41275" cy="19050"/>
            </a:xfrm>
            <a:custGeom>
              <a:avLst/>
              <a:gdLst>
                <a:gd name="T0" fmla="*/ 2147483646 w 88"/>
                <a:gd name="T1" fmla="*/ 0 h 42"/>
                <a:gd name="T2" fmla="*/ 2147483646 w 88"/>
                <a:gd name="T3" fmla="*/ 0 h 42"/>
                <a:gd name="T4" fmla="*/ 2147483646 w 88"/>
                <a:gd name="T5" fmla="*/ 0 h 42"/>
                <a:gd name="T6" fmla="*/ 2147483646 w 88"/>
                <a:gd name="T7" fmla="*/ 2147483646 h 42"/>
                <a:gd name="T8" fmla="*/ 0 w 88"/>
                <a:gd name="T9" fmla="*/ 2147483646 h 42"/>
                <a:gd name="T10" fmla="*/ 2147483646 w 88"/>
                <a:gd name="T11" fmla="*/ 2147483646 h 42"/>
                <a:gd name="T12" fmla="*/ 2147483646 w 88"/>
                <a:gd name="T13" fmla="*/ 2147483646 h 42"/>
                <a:gd name="T14" fmla="*/ 2147483646 w 88"/>
                <a:gd name="T15" fmla="*/ 2147483646 h 42"/>
                <a:gd name="T16" fmla="*/ 2147483646 w 88"/>
                <a:gd name="T17" fmla="*/ 2147483646 h 42"/>
                <a:gd name="T18" fmla="*/ 2147483646 w 88"/>
                <a:gd name="T19" fmla="*/ 0 h 4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
                <a:gd name="T31" fmla="*/ 0 h 42"/>
                <a:gd name="T32" fmla="*/ 88 w 88"/>
                <a:gd name="T33" fmla="*/ 42 h 4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 h="42">
                  <a:moveTo>
                    <a:pt x="80" y="0"/>
                  </a:moveTo>
                  <a:lnTo>
                    <a:pt x="80" y="0"/>
                  </a:lnTo>
                  <a:lnTo>
                    <a:pt x="8" y="12"/>
                  </a:lnTo>
                  <a:cubicBezTo>
                    <a:pt x="4" y="12"/>
                    <a:pt x="0" y="18"/>
                    <a:pt x="0" y="27"/>
                  </a:cubicBezTo>
                  <a:cubicBezTo>
                    <a:pt x="0" y="35"/>
                    <a:pt x="4" y="42"/>
                    <a:pt x="8" y="42"/>
                  </a:cubicBezTo>
                  <a:lnTo>
                    <a:pt x="80" y="31"/>
                  </a:lnTo>
                  <a:cubicBezTo>
                    <a:pt x="84" y="31"/>
                    <a:pt x="88" y="24"/>
                    <a:pt x="88" y="15"/>
                  </a:cubicBezTo>
                  <a:cubicBezTo>
                    <a:pt x="88" y="7"/>
                    <a:pt x="84" y="0"/>
                    <a:pt x="80"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89" name="Freeform 55"/>
            <p:cNvSpPr>
              <a:spLocks/>
            </p:cNvSpPr>
            <p:nvPr/>
          </p:nvSpPr>
          <p:spPr bwMode="gray">
            <a:xfrm>
              <a:off x="1257300" y="3351213"/>
              <a:ext cx="28575" cy="11113"/>
            </a:xfrm>
            <a:custGeom>
              <a:avLst/>
              <a:gdLst>
                <a:gd name="T0" fmla="*/ 2147483646 w 60"/>
                <a:gd name="T1" fmla="*/ 2147483646 h 26"/>
                <a:gd name="T2" fmla="*/ 2147483646 w 60"/>
                <a:gd name="T3" fmla="*/ 2147483646 h 26"/>
                <a:gd name="T4" fmla="*/ 2147483646 w 60"/>
                <a:gd name="T5" fmla="*/ 2147483646 h 26"/>
                <a:gd name="T6" fmla="*/ 2147483646 w 60"/>
                <a:gd name="T7" fmla="*/ 2147483646 h 26"/>
                <a:gd name="T8" fmla="*/ 2147483646 w 60"/>
                <a:gd name="T9" fmla="*/ 2147483646 h 26"/>
                <a:gd name="T10" fmla="*/ 2147483646 w 60"/>
                <a:gd name="T11" fmla="*/ 0 h 26"/>
                <a:gd name="T12" fmla="*/ 2147483646 w 60"/>
                <a:gd name="T13" fmla="*/ 2147483646 h 26"/>
                <a:gd name="T14" fmla="*/ 0 w 60"/>
                <a:gd name="T15" fmla="*/ 2147483646 h 26"/>
                <a:gd name="T16" fmla="*/ 2147483646 w 60"/>
                <a:gd name="T17" fmla="*/ 2147483646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0"/>
                <a:gd name="T28" fmla="*/ 0 h 26"/>
                <a:gd name="T29" fmla="*/ 60 w 60"/>
                <a:gd name="T30" fmla="*/ 26 h 2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0" h="26">
                  <a:moveTo>
                    <a:pt x="5" y="26"/>
                  </a:moveTo>
                  <a:lnTo>
                    <a:pt x="5" y="26"/>
                  </a:lnTo>
                  <a:lnTo>
                    <a:pt x="54" y="21"/>
                  </a:lnTo>
                  <a:cubicBezTo>
                    <a:pt x="57" y="21"/>
                    <a:pt x="60" y="16"/>
                    <a:pt x="60" y="11"/>
                  </a:cubicBezTo>
                  <a:cubicBezTo>
                    <a:pt x="60" y="5"/>
                    <a:pt x="57" y="0"/>
                    <a:pt x="54" y="0"/>
                  </a:cubicBezTo>
                  <a:lnTo>
                    <a:pt x="5" y="5"/>
                  </a:lnTo>
                  <a:cubicBezTo>
                    <a:pt x="2" y="5"/>
                    <a:pt x="0" y="10"/>
                    <a:pt x="0" y="16"/>
                  </a:cubicBezTo>
                  <a:cubicBezTo>
                    <a:pt x="0" y="21"/>
                    <a:pt x="2" y="26"/>
                    <a:pt x="5" y="26"/>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90" name="Freeform 56"/>
            <p:cNvSpPr>
              <a:spLocks/>
            </p:cNvSpPr>
            <p:nvPr/>
          </p:nvSpPr>
          <p:spPr bwMode="gray">
            <a:xfrm>
              <a:off x="1257300" y="3368676"/>
              <a:ext cx="28575" cy="12700"/>
            </a:xfrm>
            <a:custGeom>
              <a:avLst/>
              <a:gdLst>
                <a:gd name="T0" fmla="*/ 2147483646 w 60"/>
                <a:gd name="T1" fmla="*/ 0 h 28"/>
                <a:gd name="T2" fmla="*/ 2147483646 w 60"/>
                <a:gd name="T3" fmla="*/ 0 h 28"/>
                <a:gd name="T4" fmla="*/ 2147483646 w 60"/>
                <a:gd name="T5" fmla="*/ 0 h 28"/>
                <a:gd name="T6" fmla="*/ 2147483646 w 60"/>
                <a:gd name="T7" fmla="*/ 2147483646 h 28"/>
                <a:gd name="T8" fmla="*/ 0 w 60"/>
                <a:gd name="T9" fmla="*/ 2147483646 h 28"/>
                <a:gd name="T10" fmla="*/ 2147483646 w 60"/>
                <a:gd name="T11" fmla="*/ 2147483646 h 28"/>
                <a:gd name="T12" fmla="*/ 2147483646 w 60"/>
                <a:gd name="T13" fmla="*/ 2147483646 h 28"/>
                <a:gd name="T14" fmla="*/ 2147483646 w 60"/>
                <a:gd name="T15" fmla="*/ 2147483646 h 28"/>
                <a:gd name="T16" fmla="*/ 2147483646 w 60"/>
                <a:gd name="T17" fmla="*/ 2147483646 h 28"/>
                <a:gd name="T18" fmla="*/ 2147483646 w 60"/>
                <a:gd name="T19" fmla="*/ 0 h 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
                <a:gd name="T31" fmla="*/ 0 h 28"/>
                <a:gd name="T32" fmla="*/ 60 w 60"/>
                <a:gd name="T33" fmla="*/ 28 h 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 h="28">
                  <a:moveTo>
                    <a:pt x="54" y="0"/>
                  </a:moveTo>
                  <a:lnTo>
                    <a:pt x="54" y="0"/>
                  </a:lnTo>
                  <a:lnTo>
                    <a:pt x="5" y="7"/>
                  </a:lnTo>
                  <a:cubicBezTo>
                    <a:pt x="2" y="7"/>
                    <a:pt x="0" y="12"/>
                    <a:pt x="0" y="18"/>
                  </a:cubicBezTo>
                  <a:cubicBezTo>
                    <a:pt x="0" y="23"/>
                    <a:pt x="2" y="28"/>
                    <a:pt x="5" y="28"/>
                  </a:cubicBezTo>
                  <a:lnTo>
                    <a:pt x="54" y="20"/>
                  </a:lnTo>
                  <a:cubicBezTo>
                    <a:pt x="57" y="20"/>
                    <a:pt x="60" y="16"/>
                    <a:pt x="60" y="10"/>
                  </a:cubicBezTo>
                  <a:cubicBezTo>
                    <a:pt x="60" y="4"/>
                    <a:pt x="57" y="0"/>
                    <a:pt x="54"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91" name="Freeform 57"/>
            <p:cNvSpPr>
              <a:spLocks noEditPoints="1"/>
            </p:cNvSpPr>
            <p:nvPr/>
          </p:nvSpPr>
          <p:spPr bwMode="gray">
            <a:xfrm>
              <a:off x="1258888" y="3048001"/>
              <a:ext cx="28575" cy="39688"/>
            </a:xfrm>
            <a:custGeom>
              <a:avLst/>
              <a:gdLst>
                <a:gd name="T0" fmla="*/ 2147483646 w 63"/>
                <a:gd name="T1" fmla="*/ 2147483646 h 83"/>
                <a:gd name="T2" fmla="*/ 2147483646 w 63"/>
                <a:gd name="T3" fmla="*/ 2147483646 h 83"/>
                <a:gd name="T4" fmla="*/ 2147483646 w 63"/>
                <a:gd name="T5" fmla="*/ 2147483646 h 83"/>
                <a:gd name="T6" fmla="*/ 2147483646 w 63"/>
                <a:gd name="T7" fmla="*/ 2147483646 h 83"/>
                <a:gd name="T8" fmla="*/ 2147483646 w 63"/>
                <a:gd name="T9" fmla="*/ 2147483646 h 83"/>
                <a:gd name="T10" fmla="*/ 2147483646 w 63"/>
                <a:gd name="T11" fmla="*/ 2147483646 h 83"/>
                <a:gd name="T12" fmla="*/ 2147483646 w 63"/>
                <a:gd name="T13" fmla="*/ 2147483646 h 83"/>
                <a:gd name="T14" fmla="*/ 2147483646 w 63"/>
                <a:gd name="T15" fmla="*/ 2147483646 h 83"/>
                <a:gd name="T16" fmla="*/ 2147483646 w 63"/>
                <a:gd name="T17" fmla="*/ 2147483646 h 83"/>
                <a:gd name="T18" fmla="*/ 2147483646 w 63"/>
                <a:gd name="T19" fmla="*/ 2147483646 h 83"/>
                <a:gd name="T20" fmla="*/ 2147483646 w 63"/>
                <a:gd name="T21" fmla="*/ 2147483646 h 83"/>
                <a:gd name="T22" fmla="*/ 2147483646 w 63"/>
                <a:gd name="T23" fmla="*/ 2147483646 h 83"/>
                <a:gd name="T24" fmla="*/ 2147483646 w 63"/>
                <a:gd name="T25" fmla="*/ 2147483646 h 83"/>
                <a:gd name="T26" fmla="*/ 2147483646 w 63"/>
                <a:gd name="T27" fmla="*/ 2147483646 h 83"/>
                <a:gd name="T28" fmla="*/ 0 w 63"/>
                <a:gd name="T29" fmla="*/ 2147483646 h 83"/>
                <a:gd name="T30" fmla="*/ 0 w 63"/>
                <a:gd name="T31" fmla="*/ 2147483646 h 83"/>
                <a:gd name="T32" fmla="*/ 2147483646 w 63"/>
                <a:gd name="T33" fmla="*/ 0 h 83"/>
                <a:gd name="T34" fmla="*/ 2147483646 w 63"/>
                <a:gd name="T35" fmla="*/ 0 h 83"/>
                <a:gd name="T36" fmla="*/ 2147483646 w 63"/>
                <a:gd name="T37" fmla="*/ 2147483646 h 83"/>
                <a:gd name="T38" fmla="*/ 2147483646 w 63"/>
                <a:gd name="T39" fmla="*/ 2147483646 h 83"/>
                <a:gd name="T40" fmla="*/ 2147483646 w 63"/>
                <a:gd name="T41" fmla="*/ 2147483646 h 83"/>
                <a:gd name="T42" fmla="*/ 2147483646 w 63"/>
                <a:gd name="T43" fmla="*/ 2147483646 h 83"/>
                <a:gd name="T44" fmla="*/ 2147483646 w 63"/>
                <a:gd name="T45" fmla="*/ 2147483646 h 8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63"/>
                <a:gd name="T70" fmla="*/ 0 h 83"/>
                <a:gd name="T71" fmla="*/ 63 w 63"/>
                <a:gd name="T72" fmla="*/ 83 h 8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63" h="83">
                  <a:moveTo>
                    <a:pt x="15" y="67"/>
                  </a:moveTo>
                  <a:lnTo>
                    <a:pt x="15" y="67"/>
                  </a:lnTo>
                  <a:lnTo>
                    <a:pt x="48" y="70"/>
                  </a:lnTo>
                  <a:cubicBezTo>
                    <a:pt x="48" y="69"/>
                    <a:pt x="49" y="66"/>
                    <a:pt x="49" y="63"/>
                  </a:cubicBezTo>
                  <a:lnTo>
                    <a:pt x="49" y="33"/>
                  </a:lnTo>
                  <a:cubicBezTo>
                    <a:pt x="49" y="28"/>
                    <a:pt x="48" y="25"/>
                    <a:pt x="47" y="25"/>
                  </a:cubicBezTo>
                  <a:lnTo>
                    <a:pt x="14" y="14"/>
                  </a:lnTo>
                  <a:cubicBezTo>
                    <a:pt x="14" y="16"/>
                    <a:pt x="13" y="18"/>
                    <a:pt x="13" y="22"/>
                  </a:cubicBezTo>
                  <a:lnTo>
                    <a:pt x="13" y="58"/>
                  </a:lnTo>
                  <a:cubicBezTo>
                    <a:pt x="13" y="62"/>
                    <a:pt x="14" y="66"/>
                    <a:pt x="15" y="67"/>
                  </a:cubicBezTo>
                  <a:close/>
                  <a:moveTo>
                    <a:pt x="49" y="83"/>
                  </a:moveTo>
                  <a:lnTo>
                    <a:pt x="49" y="83"/>
                  </a:lnTo>
                  <a:lnTo>
                    <a:pt x="13" y="80"/>
                  </a:lnTo>
                  <a:cubicBezTo>
                    <a:pt x="11" y="80"/>
                    <a:pt x="6" y="79"/>
                    <a:pt x="2" y="71"/>
                  </a:cubicBezTo>
                  <a:cubicBezTo>
                    <a:pt x="1" y="68"/>
                    <a:pt x="0" y="63"/>
                    <a:pt x="0" y="58"/>
                  </a:cubicBezTo>
                  <a:lnTo>
                    <a:pt x="0" y="22"/>
                  </a:lnTo>
                  <a:cubicBezTo>
                    <a:pt x="0" y="9"/>
                    <a:pt x="5" y="0"/>
                    <a:pt x="13" y="0"/>
                  </a:cubicBezTo>
                  <a:lnTo>
                    <a:pt x="15" y="0"/>
                  </a:lnTo>
                  <a:lnTo>
                    <a:pt x="51" y="12"/>
                  </a:lnTo>
                  <a:cubicBezTo>
                    <a:pt x="58" y="13"/>
                    <a:pt x="63" y="24"/>
                    <a:pt x="63" y="33"/>
                  </a:cubicBezTo>
                  <a:lnTo>
                    <a:pt x="63" y="63"/>
                  </a:lnTo>
                  <a:cubicBezTo>
                    <a:pt x="63" y="74"/>
                    <a:pt x="57" y="82"/>
                    <a:pt x="50" y="83"/>
                  </a:cubicBezTo>
                  <a:lnTo>
                    <a:pt x="49" y="8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92" name="Freeform 58"/>
            <p:cNvSpPr>
              <a:spLocks noEditPoints="1"/>
            </p:cNvSpPr>
            <p:nvPr/>
          </p:nvSpPr>
          <p:spPr bwMode="gray">
            <a:xfrm>
              <a:off x="1258888" y="3154363"/>
              <a:ext cx="28575" cy="38100"/>
            </a:xfrm>
            <a:custGeom>
              <a:avLst/>
              <a:gdLst>
                <a:gd name="T0" fmla="*/ 2147483646 w 59"/>
                <a:gd name="T1" fmla="*/ 2147483646 h 82"/>
                <a:gd name="T2" fmla="*/ 2147483646 w 59"/>
                <a:gd name="T3" fmla="*/ 2147483646 h 82"/>
                <a:gd name="T4" fmla="*/ 2147483646 w 59"/>
                <a:gd name="T5" fmla="*/ 2147483646 h 82"/>
                <a:gd name="T6" fmla="*/ 2147483646 w 59"/>
                <a:gd name="T7" fmla="*/ 2147483646 h 82"/>
                <a:gd name="T8" fmla="*/ 2147483646 w 59"/>
                <a:gd name="T9" fmla="*/ 2147483646 h 82"/>
                <a:gd name="T10" fmla="*/ 2147483646 w 59"/>
                <a:gd name="T11" fmla="*/ 2147483646 h 82"/>
                <a:gd name="T12" fmla="*/ 2147483646 w 59"/>
                <a:gd name="T13" fmla="*/ 2147483646 h 82"/>
                <a:gd name="T14" fmla="*/ 2147483646 w 59"/>
                <a:gd name="T15" fmla="*/ 2147483646 h 82"/>
                <a:gd name="T16" fmla="*/ 2147483646 w 59"/>
                <a:gd name="T17" fmla="*/ 2147483646 h 82"/>
                <a:gd name="T18" fmla="*/ 2147483646 w 59"/>
                <a:gd name="T19" fmla="*/ 2147483646 h 82"/>
                <a:gd name="T20" fmla="*/ 2147483646 w 59"/>
                <a:gd name="T21" fmla="*/ 2147483646 h 82"/>
                <a:gd name="T22" fmla="*/ 2147483646 w 59"/>
                <a:gd name="T23" fmla="*/ 2147483646 h 82"/>
                <a:gd name="T24" fmla="*/ 0 w 59"/>
                <a:gd name="T25" fmla="*/ 2147483646 h 82"/>
                <a:gd name="T26" fmla="*/ 0 w 59"/>
                <a:gd name="T27" fmla="*/ 2147483646 h 82"/>
                <a:gd name="T28" fmla="*/ 2147483646 w 59"/>
                <a:gd name="T29" fmla="*/ 0 h 82"/>
                <a:gd name="T30" fmla="*/ 2147483646 w 59"/>
                <a:gd name="T31" fmla="*/ 2147483646 h 82"/>
                <a:gd name="T32" fmla="*/ 2147483646 w 59"/>
                <a:gd name="T33" fmla="*/ 2147483646 h 82"/>
                <a:gd name="T34" fmla="*/ 2147483646 w 59"/>
                <a:gd name="T35" fmla="*/ 2147483646 h 82"/>
                <a:gd name="T36" fmla="*/ 2147483646 w 59"/>
                <a:gd name="T37" fmla="*/ 2147483646 h 82"/>
                <a:gd name="T38" fmla="*/ 2147483646 w 59"/>
                <a:gd name="T39" fmla="*/ 2147483646 h 82"/>
                <a:gd name="T40" fmla="*/ 2147483646 w 59"/>
                <a:gd name="T41" fmla="*/ 2147483646 h 8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9"/>
                <a:gd name="T64" fmla="*/ 0 h 82"/>
                <a:gd name="T65" fmla="*/ 59 w 59"/>
                <a:gd name="T66" fmla="*/ 82 h 8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9" h="82">
                  <a:moveTo>
                    <a:pt x="14" y="14"/>
                  </a:moveTo>
                  <a:lnTo>
                    <a:pt x="14" y="14"/>
                  </a:lnTo>
                  <a:cubicBezTo>
                    <a:pt x="14" y="15"/>
                    <a:pt x="13" y="17"/>
                    <a:pt x="13" y="20"/>
                  </a:cubicBezTo>
                  <a:lnTo>
                    <a:pt x="13" y="62"/>
                  </a:lnTo>
                  <a:cubicBezTo>
                    <a:pt x="13" y="65"/>
                    <a:pt x="14" y="67"/>
                    <a:pt x="14" y="68"/>
                  </a:cubicBezTo>
                  <a:lnTo>
                    <a:pt x="44" y="68"/>
                  </a:lnTo>
                  <a:cubicBezTo>
                    <a:pt x="45" y="67"/>
                    <a:pt x="45" y="65"/>
                    <a:pt x="45" y="63"/>
                  </a:cubicBezTo>
                  <a:lnTo>
                    <a:pt x="45" y="28"/>
                  </a:lnTo>
                  <a:cubicBezTo>
                    <a:pt x="45" y="24"/>
                    <a:pt x="44" y="22"/>
                    <a:pt x="44" y="22"/>
                  </a:cubicBezTo>
                  <a:lnTo>
                    <a:pt x="14" y="14"/>
                  </a:lnTo>
                  <a:close/>
                  <a:moveTo>
                    <a:pt x="13" y="82"/>
                  </a:moveTo>
                  <a:lnTo>
                    <a:pt x="13" y="82"/>
                  </a:lnTo>
                  <a:cubicBezTo>
                    <a:pt x="5" y="82"/>
                    <a:pt x="0" y="73"/>
                    <a:pt x="0" y="62"/>
                  </a:cubicBezTo>
                  <a:lnTo>
                    <a:pt x="0" y="20"/>
                  </a:lnTo>
                  <a:cubicBezTo>
                    <a:pt x="0" y="9"/>
                    <a:pt x="5" y="0"/>
                    <a:pt x="13" y="0"/>
                  </a:cubicBezTo>
                  <a:lnTo>
                    <a:pt x="14" y="1"/>
                  </a:lnTo>
                  <a:lnTo>
                    <a:pt x="47" y="9"/>
                  </a:lnTo>
                  <a:cubicBezTo>
                    <a:pt x="54" y="10"/>
                    <a:pt x="59" y="18"/>
                    <a:pt x="59" y="28"/>
                  </a:cubicBezTo>
                  <a:lnTo>
                    <a:pt x="59" y="63"/>
                  </a:lnTo>
                  <a:cubicBezTo>
                    <a:pt x="59" y="73"/>
                    <a:pt x="53" y="81"/>
                    <a:pt x="46" y="81"/>
                  </a:cubicBezTo>
                  <a:lnTo>
                    <a:pt x="13" y="8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93" name="Freeform 59"/>
            <p:cNvSpPr>
              <a:spLocks noEditPoints="1"/>
            </p:cNvSpPr>
            <p:nvPr/>
          </p:nvSpPr>
          <p:spPr bwMode="gray">
            <a:xfrm>
              <a:off x="1257300" y="3251201"/>
              <a:ext cx="28575" cy="38100"/>
            </a:xfrm>
            <a:custGeom>
              <a:avLst/>
              <a:gdLst>
                <a:gd name="T0" fmla="*/ 2147483646 w 61"/>
                <a:gd name="T1" fmla="*/ 2147483646 h 79"/>
                <a:gd name="T2" fmla="*/ 2147483646 w 61"/>
                <a:gd name="T3" fmla="*/ 2147483646 h 79"/>
                <a:gd name="T4" fmla="*/ 2147483646 w 61"/>
                <a:gd name="T5" fmla="*/ 2147483646 h 79"/>
                <a:gd name="T6" fmla="*/ 2147483646 w 61"/>
                <a:gd name="T7" fmla="*/ 2147483646 h 79"/>
                <a:gd name="T8" fmla="*/ 2147483646 w 61"/>
                <a:gd name="T9" fmla="*/ 2147483646 h 79"/>
                <a:gd name="T10" fmla="*/ 2147483646 w 61"/>
                <a:gd name="T11" fmla="*/ 2147483646 h 79"/>
                <a:gd name="T12" fmla="*/ 2147483646 w 61"/>
                <a:gd name="T13" fmla="*/ 2147483646 h 79"/>
                <a:gd name="T14" fmla="*/ 2147483646 w 61"/>
                <a:gd name="T15" fmla="*/ 2147483646 h 79"/>
                <a:gd name="T16" fmla="*/ 2147483646 w 61"/>
                <a:gd name="T17" fmla="*/ 2147483646 h 79"/>
                <a:gd name="T18" fmla="*/ 2147483646 w 61"/>
                <a:gd name="T19" fmla="*/ 2147483646 h 79"/>
                <a:gd name="T20" fmla="*/ 2147483646 w 61"/>
                <a:gd name="T21" fmla="*/ 2147483646 h 79"/>
                <a:gd name="T22" fmla="*/ 2147483646 w 61"/>
                <a:gd name="T23" fmla="*/ 2147483646 h 79"/>
                <a:gd name="T24" fmla="*/ 0 w 61"/>
                <a:gd name="T25" fmla="*/ 2147483646 h 79"/>
                <a:gd name="T26" fmla="*/ 0 w 61"/>
                <a:gd name="T27" fmla="*/ 2147483646 h 79"/>
                <a:gd name="T28" fmla="*/ 2147483646 w 61"/>
                <a:gd name="T29" fmla="*/ 0 h 79"/>
                <a:gd name="T30" fmla="*/ 2147483646 w 61"/>
                <a:gd name="T31" fmla="*/ 0 h 79"/>
                <a:gd name="T32" fmla="*/ 2147483646 w 61"/>
                <a:gd name="T33" fmla="*/ 2147483646 h 79"/>
                <a:gd name="T34" fmla="*/ 2147483646 w 61"/>
                <a:gd name="T35" fmla="*/ 2147483646 h 79"/>
                <a:gd name="T36" fmla="*/ 2147483646 w 61"/>
                <a:gd name="T37" fmla="*/ 2147483646 h 79"/>
                <a:gd name="T38" fmla="*/ 2147483646 w 61"/>
                <a:gd name="T39" fmla="*/ 2147483646 h 79"/>
                <a:gd name="T40" fmla="*/ 2147483646 w 61"/>
                <a:gd name="T41" fmla="*/ 2147483646 h 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1"/>
                <a:gd name="T64" fmla="*/ 0 h 79"/>
                <a:gd name="T65" fmla="*/ 61 w 61"/>
                <a:gd name="T66" fmla="*/ 79 h 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1" h="79">
                  <a:moveTo>
                    <a:pt x="14" y="13"/>
                  </a:moveTo>
                  <a:lnTo>
                    <a:pt x="14" y="13"/>
                  </a:lnTo>
                  <a:cubicBezTo>
                    <a:pt x="14" y="14"/>
                    <a:pt x="14" y="16"/>
                    <a:pt x="14" y="19"/>
                  </a:cubicBezTo>
                  <a:lnTo>
                    <a:pt x="14" y="59"/>
                  </a:lnTo>
                  <a:cubicBezTo>
                    <a:pt x="14" y="62"/>
                    <a:pt x="14" y="65"/>
                    <a:pt x="14" y="66"/>
                  </a:cubicBezTo>
                  <a:lnTo>
                    <a:pt x="47" y="62"/>
                  </a:lnTo>
                  <a:cubicBezTo>
                    <a:pt x="48" y="61"/>
                    <a:pt x="48" y="60"/>
                    <a:pt x="48" y="57"/>
                  </a:cubicBezTo>
                  <a:lnTo>
                    <a:pt x="48" y="20"/>
                  </a:lnTo>
                  <a:cubicBezTo>
                    <a:pt x="48" y="17"/>
                    <a:pt x="48" y="15"/>
                    <a:pt x="47" y="14"/>
                  </a:cubicBezTo>
                  <a:lnTo>
                    <a:pt x="14" y="13"/>
                  </a:lnTo>
                  <a:close/>
                  <a:moveTo>
                    <a:pt x="12" y="79"/>
                  </a:moveTo>
                  <a:lnTo>
                    <a:pt x="12" y="79"/>
                  </a:lnTo>
                  <a:cubicBezTo>
                    <a:pt x="5" y="79"/>
                    <a:pt x="0" y="72"/>
                    <a:pt x="0" y="59"/>
                  </a:cubicBezTo>
                  <a:lnTo>
                    <a:pt x="0" y="19"/>
                  </a:lnTo>
                  <a:cubicBezTo>
                    <a:pt x="0" y="7"/>
                    <a:pt x="5" y="0"/>
                    <a:pt x="12" y="0"/>
                  </a:cubicBezTo>
                  <a:lnTo>
                    <a:pt x="14" y="0"/>
                  </a:lnTo>
                  <a:lnTo>
                    <a:pt x="50" y="1"/>
                  </a:lnTo>
                  <a:cubicBezTo>
                    <a:pt x="58" y="2"/>
                    <a:pt x="61" y="12"/>
                    <a:pt x="61" y="20"/>
                  </a:cubicBezTo>
                  <a:lnTo>
                    <a:pt x="61" y="57"/>
                  </a:lnTo>
                  <a:cubicBezTo>
                    <a:pt x="61" y="67"/>
                    <a:pt x="57" y="75"/>
                    <a:pt x="50" y="75"/>
                  </a:cubicBezTo>
                  <a:lnTo>
                    <a:pt x="12" y="79"/>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94" name="Freeform 60"/>
            <p:cNvSpPr>
              <a:spLocks/>
            </p:cNvSpPr>
            <p:nvPr/>
          </p:nvSpPr>
          <p:spPr bwMode="gray">
            <a:xfrm>
              <a:off x="1419225" y="3357563"/>
              <a:ext cx="122238" cy="22225"/>
            </a:xfrm>
            <a:custGeom>
              <a:avLst/>
              <a:gdLst>
                <a:gd name="T0" fmla="*/ 2147483646 w 257"/>
                <a:gd name="T1" fmla="*/ 2147483646 h 50"/>
                <a:gd name="T2" fmla="*/ 2147483646 w 257"/>
                <a:gd name="T3" fmla="*/ 2147483646 h 50"/>
                <a:gd name="T4" fmla="*/ 2147483646 w 257"/>
                <a:gd name="T5" fmla="*/ 2147483646 h 50"/>
                <a:gd name="T6" fmla="*/ 2147483646 w 257"/>
                <a:gd name="T7" fmla="*/ 2147483646 h 50"/>
                <a:gd name="T8" fmla="*/ 0 w 257"/>
                <a:gd name="T9" fmla="*/ 2147483646 h 50"/>
                <a:gd name="T10" fmla="*/ 2147483646 w 257"/>
                <a:gd name="T11" fmla="*/ 0 h 50"/>
                <a:gd name="T12" fmla="*/ 2147483646 w 257"/>
                <a:gd name="T13" fmla="*/ 0 h 50"/>
                <a:gd name="T14" fmla="*/ 2147483646 w 257"/>
                <a:gd name="T15" fmla="*/ 2147483646 h 50"/>
                <a:gd name="T16" fmla="*/ 0 60000 65536"/>
                <a:gd name="T17" fmla="*/ 0 60000 65536"/>
                <a:gd name="T18" fmla="*/ 0 60000 65536"/>
                <a:gd name="T19" fmla="*/ 0 60000 65536"/>
                <a:gd name="T20" fmla="*/ 0 60000 65536"/>
                <a:gd name="T21" fmla="*/ 0 60000 65536"/>
                <a:gd name="T22" fmla="*/ 0 60000 65536"/>
                <a:gd name="T23" fmla="*/ 0 60000 65536"/>
                <a:gd name="T24" fmla="*/ 0 w 257"/>
                <a:gd name="T25" fmla="*/ 0 h 50"/>
                <a:gd name="T26" fmla="*/ 257 w 257"/>
                <a:gd name="T27" fmla="*/ 50 h 5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7" h="50">
                  <a:moveTo>
                    <a:pt x="257" y="25"/>
                  </a:moveTo>
                  <a:lnTo>
                    <a:pt x="257" y="25"/>
                  </a:lnTo>
                  <a:cubicBezTo>
                    <a:pt x="257" y="39"/>
                    <a:pt x="248" y="50"/>
                    <a:pt x="238" y="50"/>
                  </a:cubicBezTo>
                  <a:lnTo>
                    <a:pt x="19" y="50"/>
                  </a:lnTo>
                  <a:cubicBezTo>
                    <a:pt x="8" y="50"/>
                    <a:pt x="0" y="39"/>
                    <a:pt x="0" y="25"/>
                  </a:cubicBezTo>
                  <a:cubicBezTo>
                    <a:pt x="0" y="11"/>
                    <a:pt x="8" y="0"/>
                    <a:pt x="19" y="0"/>
                  </a:cubicBezTo>
                  <a:lnTo>
                    <a:pt x="238" y="0"/>
                  </a:lnTo>
                  <a:cubicBezTo>
                    <a:pt x="248" y="0"/>
                    <a:pt x="257" y="11"/>
                    <a:pt x="257" y="2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95" name="Freeform 61"/>
            <p:cNvSpPr>
              <a:spLocks/>
            </p:cNvSpPr>
            <p:nvPr/>
          </p:nvSpPr>
          <p:spPr bwMode="gray">
            <a:xfrm>
              <a:off x="1419225" y="3403601"/>
              <a:ext cx="122238" cy="23813"/>
            </a:xfrm>
            <a:custGeom>
              <a:avLst/>
              <a:gdLst>
                <a:gd name="T0" fmla="*/ 2147483646 w 257"/>
                <a:gd name="T1" fmla="*/ 2147483646 h 50"/>
                <a:gd name="T2" fmla="*/ 2147483646 w 257"/>
                <a:gd name="T3" fmla="*/ 2147483646 h 50"/>
                <a:gd name="T4" fmla="*/ 2147483646 w 257"/>
                <a:gd name="T5" fmla="*/ 2147483646 h 50"/>
                <a:gd name="T6" fmla="*/ 2147483646 w 257"/>
                <a:gd name="T7" fmla="*/ 2147483646 h 50"/>
                <a:gd name="T8" fmla="*/ 0 w 257"/>
                <a:gd name="T9" fmla="*/ 2147483646 h 50"/>
                <a:gd name="T10" fmla="*/ 2147483646 w 257"/>
                <a:gd name="T11" fmla="*/ 0 h 50"/>
                <a:gd name="T12" fmla="*/ 2147483646 w 257"/>
                <a:gd name="T13" fmla="*/ 0 h 50"/>
                <a:gd name="T14" fmla="*/ 2147483646 w 257"/>
                <a:gd name="T15" fmla="*/ 2147483646 h 50"/>
                <a:gd name="T16" fmla="*/ 0 60000 65536"/>
                <a:gd name="T17" fmla="*/ 0 60000 65536"/>
                <a:gd name="T18" fmla="*/ 0 60000 65536"/>
                <a:gd name="T19" fmla="*/ 0 60000 65536"/>
                <a:gd name="T20" fmla="*/ 0 60000 65536"/>
                <a:gd name="T21" fmla="*/ 0 60000 65536"/>
                <a:gd name="T22" fmla="*/ 0 60000 65536"/>
                <a:gd name="T23" fmla="*/ 0 60000 65536"/>
                <a:gd name="T24" fmla="*/ 0 w 257"/>
                <a:gd name="T25" fmla="*/ 0 h 50"/>
                <a:gd name="T26" fmla="*/ 257 w 257"/>
                <a:gd name="T27" fmla="*/ 50 h 5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7" h="50">
                  <a:moveTo>
                    <a:pt x="257" y="25"/>
                  </a:moveTo>
                  <a:lnTo>
                    <a:pt x="257" y="25"/>
                  </a:lnTo>
                  <a:cubicBezTo>
                    <a:pt x="257" y="39"/>
                    <a:pt x="248" y="50"/>
                    <a:pt x="238" y="50"/>
                  </a:cubicBezTo>
                  <a:lnTo>
                    <a:pt x="19" y="50"/>
                  </a:lnTo>
                  <a:cubicBezTo>
                    <a:pt x="8" y="50"/>
                    <a:pt x="0" y="39"/>
                    <a:pt x="0" y="25"/>
                  </a:cubicBezTo>
                  <a:cubicBezTo>
                    <a:pt x="0" y="11"/>
                    <a:pt x="8" y="0"/>
                    <a:pt x="19" y="0"/>
                  </a:cubicBezTo>
                  <a:lnTo>
                    <a:pt x="238" y="0"/>
                  </a:lnTo>
                  <a:cubicBezTo>
                    <a:pt x="248" y="0"/>
                    <a:pt x="257" y="11"/>
                    <a:pt x="257" y="2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grpSp>
      <p:grpSp>
        <p:nvGrpSpPr>
          <p:cNvPr id="196" name="组合 374"/>
          <p:cNvGrpSpPr>
            <a:grpSpLocks/>
          </p:cNvGrpSpPr>
          <p:nvPr/>
        </p:nvGrpSpPr>
        <p:grpSpPr bwMode="gray">
          <a:xfrm>
            <a:off x="9604016" y="1623112"/>
            <a:ext cx="878260" cy="654521"/>
            <a:chOff x="760413" y="2892426"/>
            <a:chExt cx="835025" cy="622300"/>
          </a:xfrm>
        </p:grpSpPr>
        <p:sp>
          <p:nvSpPr>
            <p:cNvPr id="197" name="Freeform 21"/>
            <p:cNvSpPr>
              <a:spLocks noEditPoints="1"/>
            </p:cNvSpPr>
            <p:nvPr/>
          </p:nvSpPr>
          <p:spPr bwMode="gray">
            <a:xfrm>
              <a:off x="1365250" y="2924176"/>
              <a:ext cx="230188" cy="558800"/>
            </a:xfrm>
            <a:custGeom>
              <a:avLst/>
              <a:gdLst>
                <a:gd name="T0" fmla="*/ 2147483646 w 489"/>
                <a:gd name="T1" fmla="*/ 2147483646 h 1185"/>
                <a:gd name="T2" fmla="*/ 2147483646 w 489"/>
                <a:gd name="T3" fmla="*/ 2147483646 h 1185"/>
                <a:gd name="T4" fmla="*/ 2147483646 w 489"/>
                <a:gd name="T5" fmla="*/ 2147483646 h 1185"/>
                <a:gd name="T6" fmla="*/ 2147483646 w 489"/>
                <a:gd name="T7" fmla="*/ 2147483646 h 1185"/>
                <a:gd name="T8" fmla="*/ 2147483646 w 489"/>
                <a:gd name="T9" fmla="*/ 2147483646 h 1185"/>
                <a:gd name="T10" fmla="*/ 2147483646 w 489"/>
                <a:gd name="T11" fmla="*/ 2147483646 h 1185"/>
                <a:gd name="T12" fmla="*/ 2147483646 w 489"/>
                <a:gd name="T13" fmla="*/ 2147483646 h 1185"/>
                <a:gd name="T14" fmla="*/ 2147483646 w 489"/>
                <a:gd name="T15" fmla="*/ 2147483646 h 1185"/>
                <a:gd name="T16" fmla="*/ 2147483646 w 489"/>
                <a:gd name="T17" fmla="*/ 2147483646 h 1185"/>
                <a:gd name="T18" fmla="*/ 0 w 489"/>
                <a:gd name="T19" fmla="*/ 2147483646 h 1185"/>
                <a:gd name="T20" fmla="*/ 0 w 489"/>
                <a:gd name="T21" fmla="*/ 2147483646 h 1185"/>
                <a:gd name="T22" fmla="*/ 2147483646 w 489"/>
                <a:gd name="T23" fmla="*/ 0 h 1185"/>
                <a:gd name="T24" fmla="*/ 2147483646 w 489"/>
                <a:gd name="T25" fmla="*/ 0 h 1185"/>
                <a:gd name="T26" fmla="*/ 2147483646 w 489"/>
                <a:gd name="T27" fmla="*/ 2147483646 h 1185"/>
                <a:gd name="T28" fmla="*/ 2147483646 w 489"/>
                <a:gd name="T29" fmla="*/ 2147483646 h 1185"/>
                <a:gd name="T30" fmla="*/ 2147483646 w 489"/>
                <a:gd name="T31" fmla="*/ 2147483646 h 118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89"/>
                <a:gd name="T49" fmla="*/ 0 h 1185"/>
                <a:gd name="T50" fmla="*/ 489 w 489"/>
                <a:gd name="T51" fmla="*/ 1185 h 118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89" h="1185">
                  <a:moveTo>
                    <a:pt x="67" y="1118"/>
                  </a:moveTo>
                  <a:lnTo>
                    <a:pt x="67" y="1118"/>
                  </a:lnTo>
                  <a:lnTo>
                    <a:pt x="422" y="1118"/>
                  </a:lnTo>
                  <a:lnTo>
                    <a:pt x="422" y="67"/>
                  </a:lnTo>
                  <a:lnTo>
                    <a:pt x="67" y="67"/>
                  </a:lnTo>
                  <a:lnTo>
                    <a:pt x="67" y="1118"/>
                  </a:lnTo>
                  <a:close/>
                  <a:moveTo>
                    <a:pt x="455" y="1185"/>
                  </a:moveTo>
                  <a:lnTo>
                    <a:pt x="455" y="1185"/>
                  </a:lnTo>
                  <a:lnTo>
                    <a:pt x="33" y="1185"/>
                  </a:lnTo>
                  <a:cubicBezTo>
                    <a:pt x="15" y="1185"/>
                    <a:pt x="0" y="1170"/>
                    <a:pt x="0" y="1152"/>
                  </a:cubicBezTo>
                  <a:lnTo>
                    <a:pt x="0" y="34"/>
                  </a:lnTo>
                  <a:cubicBezTo>
                    <a:pt x="0" y="15"/>
                    <a:pt x="15" y="0"/>
                    <a:pt x="33" y="0"/>
                  </a:cubicBezTo>
                  <a:lnTo>
                    <a:pt x="455" y="0"/>
                  </a:lnTo>
                  <a:cubicBezTo>
                    <a:pt x="474" y="0"/>
                    <a:pt x="489" y="15"/>
                    <a:pt x="489" y="34"/>
                  </a:cubicBezTo>
                  <a:lnTo>
                    <a:pt x="489" y="1152"/>
                  </a:lnTo>
                  <a:cubicBezTo>
                    <a:pt x="489" y="1170"/>
                    <a:pt x="474" y="1185"/>
                    <a:pt x="455" y="118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98" name="Freeform 22"/>
            <p:cNvSpPr>
              <a:spLocks noEditPoints="1"/>
            </p:cNvSpPr>
            <p:nvPr/>
          </p:nvSpPr>
          <p:spPr bwMode="gray">
            <a:xfrm>
              <a:off x="1414463" y="2984501"/>
              <a:ext cx="131763" cy="71438"/>
            </a:xfrm>
            <a:custGeom>
              <a:avLst/>
              <a:gdLst>
                <a:gd name="T0" fmla="*/ 2147483646 w 283"/>
                <a:gd name="T1" fmla="*/ 2147483646 h 149"/>
                <a:gd name="T2" fmla="*/ 2147483646 w 283"/>
                <a:gd name="T3" fmla="*/ 2147483646 h 149"/>
                <a:gd name="T4" fmla="*/ 2147483646 w 283"/>
                <a:gd name="T5" fmla="*/ 2147483646 h 149"/>
                <a:gd name="T6" fmla="*/ 2147483646 w 283"/>
                <a:gd name="T7" fmla="*/ 2147483646 h 149"/>
                <a:gd name="T8" fmla="*/ 2147483646 w 283"/>
                <a:gd name="T9" fmla="*/ 2147483646 h 149"/>
                <a:gd name="T10" fmla="*/ 2147483646 w 283"/>
                <a:gd name="T11" fmla="*/ 2147483646 h 149"/>
                <a:gd name="T12" fmla="*/ 2147483646 w 283"/>
                <a:gd name="T13" fmla="*/ 2147483646 h 149"/>
                <a:gd name="T14" fmla="*/ 2147483646 w 283"/>
                <a:gd name="T15" fmla="*/ 2147483646 h 149"/>
                <a:gd name="T16" fmla="*/ 2147483646 w 283"/>
                <a:gd name="T17" fmla="*/ 2147483646 h 149"/>
                <a:gd name="T18" fmla="*/ 2147483646 w 283"/>
                <a:gd name="T19" fmla="*/ 2147483646 h 149"/>
                <a:gd name="T20" fmla="*/ 2147483646 w 283"/>
                <a:gd name="T21" fmla="*/ 2147483646 h 149"/>
                <a:gd name="T22" fmla="*/ 2147483646 w 283"/>
                <a:gd name="T23" fmla="*/ 2147483646 h 149"/>
                <a:gd name="T24" fmla="*/ 2147483646 w 283"/>
                <a:gd name="T25" fmla="*/ 2147483646 h 149"/>
                <a:gd name="T26" fmla="*/ 0 w 283"/>
                <a:gd name="T27" fmla="*/ 2147483646 h 149"/>
                <a:gd name="T28" fmla="*/ 0 w 283"/>
                <a:gd name="T29" fmla="*/ 2147483646 h 149"/>
                <a:gd name="T30" fmla="*/ 2147483646 w 283"/>
                <a:gd name="T31" fmla="*/ 0 h 149"/>
                <a:gd name="T32" fmla="*/ 2147483646 w 283"/>
                <a:gd name="T33" fmla="*/ 0 h 149"/>
                <a:gd name="T34" fmla="*/ 2147483646 w 283"/>
                <a:gd name="T35" fmla="*/ 2147483646 h 149"/>
                <a:gd name="T36" fmla="*/ 2147483646 w 283"/>
                <a:gd name="T37" fmla="*/ 2147483646 h 149"/>
                <a:gd name="T38" fmla="*/ 2147483646 w 283"/>
                <a:gd name="T39" fmla="*/ 2147483646 h 14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83"/>
                <a:gd name="T61" fmla="*/ 0 h 149"/>
                <a:gd name="T62" fmla="*/ 283 w 283"/>
                <a:gd name="T63" fmla="*/ 149 h 14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83" h="149">
                  <a:moveTo>
                    <a:pt x="253" y="27"/>
                  </a:moveTo>
                  <a:lnTo>
                    <a:pt x="253" y="27"/>
                  </a:lnTo>
                  <a:lnTo>
                    <a:pt x="29" y="27"/>
                  </a:lnTo>
                  <a:cubicBezTo>
                    <a:pt x="29" y="27"/>
                    <a:pt x="26" y="30"/>
                    <a:pt x="26" y="35"/>
                  </a:cubicBezTo>
                  <a:lnTo>
                    <a:pt x="26" y="114"/>
                  </a:lnTo>
                  <a:cubicBezTo>
                    <a:pt x="26" y="119"/>
                    <a:pt x="29" y="122"/>
                    <a:pt x="30" y="123"/>
                  </a:cubicBezTo>
                  <a:lnTo>
                    <a:pt x="253" y="123"/>
                  </a:lnTo>
                  <a:cubicBezTo>
                    <a:pt x="254" y="122"/>
                    <a:pt x="256" y="119"/>
                    <a:pt x="256" y="114"/>
                  </a:cubicBezTo>
                  <a:lnTo>
                    <a:pt x="256" y="35"/>
                  </a:lnTo>
                  <a:cubicBezTo>
                    <a:pt x="256" y="30"/>
                    <a:pt x="254" y="27"/>
                    <a:pt x="253" y="27"/>
                  </a:cubicBezTo>
                  <a:close/>
                  <a:moveTo>
                    <a:pt x="253" y="149"/>
                  </a:moveTo>
                  <a:lnTo>
                    <a:pt x="253" y="149"/>
                  </a:lnTo>
                  <a:lnTo>
                    <a:pt x="29" y="149"/>
                  </a:lnTo>
                  <a:cubicBezTo>
                    <a:pt x="13" y="149"/>
                    <a:pt x="0" y="134"/>
                    <a:pt x="0" y="114"/>
                  </a:cubicBezTo>
                  <a:lnTo>
                    <a:pt x="0" y="35"/>
                  </a:lnTo>
                  <a:cubicBezTo>
                    <a:pt x="0" y="16"/>
                    <a:pt x="13" y="0"/>
                    <a:pt x="29" y="0"/>
                  </a:cubicBezTo>
                  <a:lnTo>
                    <a:pt x="253" y="0"/>
                  </a:lnTo>
                  <a:cubicBezTo>
                    <a:pt x="270" y="0"/>
                    <a:pt x="283" y="16"/>
                    <a:pt x="283" y="35"/>
                  </a:cubicBezTo>
                  <a:lnTo>
                    <a:pt x="283" y="114"/>
                  </a:lnTo>
                  <a:cubicBezTo>
                    <a:pt x="283" y="134"/>
                    <a:pt x="270" y="149"/>
                    <a:pt x="253" y="14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199" name="Freeform 23"/>
            <p:cNvSpPr>
              <a:spLocks noEditPoints="1"/>
            </p:cNvSpPr>
            <p:nvPr/>
          </p:nvSpPr>
          <p:spPr bwMode="gray">
            <a:xfrm>
              <a:off x="1414463" y="3106738"/>
              <a:ext cx="131763" cy="69850"/>
            </a:xfrm>
            <a:custGeom>
              <a:avLst/>
              <a:gdLst>
                <a:gd name="T0" fmla="*/ 2147483646 w 283"/>
                <a:gd name="T1" fmla="*/ 2147483646 h 149"/>
                <a:gd name="T2" fmla="*/ 2147483646 w 283"/>
                <a:gd name="T3" fmla="*/ 2147483646 h 149"/>
                <a:gd name="T4" fmla="*/ 2147483646 w 283"/>
                <a:gd name="T5" fmla="*/ 2147483646 h 149"/>
                <a:gd name="T6" fmla="*/ 2147483646 w 283"/>
                <a:gd name="T7" fmla="*/ 2147483646 h 149"/>
                <a:gd name="T8" fmla="*/ 2147483646 w 283"/>
                <a:gd name="T9" fmla="*/ 2147483646 h 149"/>
                <a:gd name="T10" fmla="*/ 2147483646 w 283"/>
                <a:gd name="T11" fmla="*/ 2147483646 h 149"/>
                <a:gd name="T12" fmla="*/ 2147483646 w 283"/>
                <a:gd name="T13" fmla="*/ 2147483646 h 149"/>
                <a:gd name="T14" fmla="*/ 2147483646 w 283"/>
                <a:gd name="T15" fmla="*/ 2147483646 h 149"/>
                <a:gd name="T16" fmla="*/ 2147483646 w 283"/>
                <a:gd name="T17" fmla="*/ 2147483646 h 149"/>
                <a:gd name="T18" fmla="*/ 2147483646 w 283"/>
                <a:gd name="T19" fmla="*/ 2147483646 h 149"/>
                <a:gd name="T20" fmla="*/ 2147483646 w 283"/>
                <a:gd name="T21" fmla="*/ 2147483646 h 149"/>
                <a:gd name="T22" fmla="*/ 2147483646 w 283"/>
                <a:gd name="T23" fmla="*/ 2147483646 h 149"/>
                <a:gd name="T24" fmla="*/ 2147483646 w 283"/>
                <a:gd name="T25" fmla="*/ 2147483646 h 149"/>
                <a:gd name="T26" fmla="*/ 0 w 283"/>
                <a:gd name="T27" fmla="*/ 2147483646 h 149"/>
                <a:gd name="T28" fmla="*/ 0 w 283"/>
                <a:gd name="T29" fmla="*/ 2147483646 h 149"/>
                <a:gd name="T30" fmla="*/ 2147483646 w 283"/>
                <a:gd name="T31" fmla="*/ 0 h 149"/>
                <a:gd name="T32" fmla="*/ 2147483646 w 283"/>
                <a:gd name="T33" fmla="*/ 0 h 149"/>
                <a:gd name="T34" fmla="*/ 2147483646 w 283"/>
                <a:gd name="T35" fmla="*/ 2147483646 h 149"/>
                <a:gd name="T36" fmla="*/ 2147483646 w 283"/>
                <a:gd name="T37" fmla="*/ 2147483646 h 149"/>
                <a:gd name="T38" fmla="*/ 2147483646 w 283"/>
                <a:gd name="T39" fmla="*/ 2147483646 h 14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83"/>
                <a:gd name="T61" fmla="*/ 0 h 149"/>
                <a:gd name="T62" fmla="*/ 283 w 283"/>
                <a:gd name="T63" fmla="*/ 149 h 14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83" h="149">
                  <a:moveTo>
                    <a:pt x="253" y="27"/>
                  </a:moveTo>
                  <a:lnTo>
                    <a:pt x="253" y="27"/>
                  </a:lnTo>
                  <a:lnTo>
                    <a:pt x="29" y="27"/>
                  </a:lnTo>
                  <a:cubicBezTo>
                    <a:pt x="29" y="27"/>
                    <a:pt x="26" y="30"/>
                    <a:pt x="26" y="35"/>
                  </a:cubicBezTo>
                  <a:lnTo>
                    <a:pt x="26" y="114"/>
                  </a:lnTo>
                  <a:cubicBezTo>
                    <a:pt x="26" y="119"/>
                    <a:pt x="29" y="122"/>
                    <a:pt x="30" y="123"/>
                  </a:cubicBezTo>
                  <a:lnTo>
                    <a:pt x="253" y="123"/>
                  </a:lnTo>
                  <a:cubicBezTo>
                    <a:pt x="254" y="122"/>
                    <a:pt x="256" y="119"/>
                    <a:pt x="256" y="114"/>
                  </a:cubicBezTo>
                  <a:lnTo>
                    <a:pt x="256" y="35"/>
                  </a:lnTo>
                  <a:cubicBezTo>
                    <a:pt x="256" y="30"/>
                    <a:pt x="254" y="27"/>
                    <a:pt x="253" y="27"/>
                  </a:cubicBezTo>
                  <a:close/>
                  <a:moveTo>
                    <a:pt x="253" y="149"/>
                  </a:moveTo>
                  <a:lnTo>
                    <a:pt x="253" y="149"/>
                  </a:lnTo>
                  <a:lnTo>
                    <a:pt x="29" y="149"/>
                  </a:lnTo>
                  <a:cubicBezTo>
                    <a:pt x="13" y="149"/>
                    <a:pt x="0" y="134"/>
                    <a:pt x="0" y="114"/>
                  </a:cubicBezTo>
                  <a:lnTo>
                    <a:pt x="0" y="35"/>
                  </a:lnTo>
                  <a:cubicBezTo>
                    <a:pt x="0" y="16"/>
                    <a:pt x="13" y="0"/>
                    <a:pt x="29" y="0"/>
                  </a:cubicBezTo>
                  <a:lnTo>
                    <a:pt x="253" y="0"/>
                  </a:lnTo>
                  <a:cubicBezTo>
                    <a:pt x="270" y="0"/>
                    <a:pt x="283" y="16"/>
                    <a:pt x="283" y="35"/>
                  </a:cubicBezTo>
                  <a:lnTo>
                    <a:pt x="283" y="114"/>
                  </a:lnTo>
                  <a:cubicBezTo>
                    <a:pt x="283" y="134"/>
                    <a:pt x="270" y="149"/>
                    <a:pt x="253" y="14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200" name="Freeform 24"/>
            <p:cNvSpPr>
              <a:spLocks noEditPoints="1"/>
            </p:cNvSpPr>
            <p:nvPr/>
          </p:nvSpPr>
          <p:spPr bwMode="gray">
            <a:xfrm>
              <a:off x="1414463" y="3221038"/>
              <a:ext cx="131763" cy="69850"/>
            </a:xfrm>
            <a:custGeom>
              <a:avLst/>
              <a:gdLst>
                <a:gd name="T0" fmla="*/ 2147483646 w 283"/>
                <a:gd name="T1" fmla="*/ 2147483646 h 149"/>
                <a:gd name="T2" fmla="*/ 2147483646 w 283"/>
                <a:gd name="T3" fmla="*/ 2147483646 h 149"/>
                <a:gd name="T4" fmla="*/ 2147483646 w 283"/>
                <a:gd name="T5" fmla="*/ 2147483646 h 149"/>
                <a:gd name="T6" fmla="*/ 2147483646 w 283"/>
                <a:gd name="T7" fmla="*/ 2147483646 h 149"/>
                <a:gd name="T8" fmla="*/ 2147483646 w 283"/>
                <a:gd name="T9" fmla="*/ 2147483646 h 149"/>
                <a:gd name="T10" fmla="*/ 2147483646 w 283"/>
                <a:gd name="T11" fmla="*/ 2147483646 h 149"/>
                <a:gd name="T12" fmla="*/ 2147483646 w 283"/>
                <a:gd name="T13" fmla="*/ 2147483646 h 149"/>
                <a:gd name="T14" fmla="*/ 2147483646 w 283"/>
                <a:gd name="T15" fmla="*/ 2147483646 h 149"/>
                <a:gd name="T16" fmla="*/ 2147483646 w 283"/>
                <a:gd name="T17" fmla="*/ 2147483646 h 149"/>
                <a:gd name="T18" fmla="*/ 2147483646 w 283"/>
                <a:gd name="T19" fmla="*/ 2147483646 h 149"/>
                <a:gd name="T20" fmla="*/ 2147483646 w 283"/>
                <a:gd name="T21" fmla="*/ 2147483646 h 149"/>
                <a:gd name="T22" fmla="*/ 2147483646 w 283"/>
                <a:gd name="T23" fmla="*/ 2147483646 h 149"/>
                <a:gd name="T24" fmla="*/ 2147483646 w 283"/>
                <a:gd name="T25" fmla="*/ 2147483646 h 149"/>
                <a:gd name="T26" fmla="*/ 0 w 283"/>
                <a:gd name="T27" fmla="*/ 2147483646 h 149"/>
                <a:gd name="T28" fmla="*/ 0 w 283"/>
                <a:gd name="T29" fmla="*/ 2147483646 h 149"/>
                <a:gd name="T30" fmla="*/ 2147483646 w 283"/>
                <a:gd name="T31" fmla="*/ 0 h 149"/>
                <a:gd name="T32" fmla="*/ 2147483646 w 283"/>
                <a:gd name="T33" fmla="*/ 0 h 149"/>
                <a:gd name="T34" fmla="*/ 2147483646 w 283"/>
                <a:gd name="T35" fmla="*/ 2147483646 h 149"/>
                <a:gd name="T36" fmla="*/ 2147483646 w 283"/>
                <a:gd name="T37" fmla="*/ 2147483646 h 149"/>
                <a:gd name="T38" fmla="*/ 2147483646 w 283"/>
                <a:gd name="T39" fmla="*/ 2147483646 h 14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83"/>
                <a:gd name="T61" fmla="*/ 0 h 149"/>
                <a:gd name="T62" fmla="*/ 283 w 283"/>
                <a:gd name="T63" fmla="*/ 149 h 14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83" h="149">
                  <a:moveTo>
                    <a:pt x="253" y="27"/>
                  </a:moveTo>
                  <a:lnTo>
                    <a:pt x="253" y="27"/>
                  </a:lnTo>
                  <a:lnTo>
                    <a:pt x="29" y="27"/>
                  </a:lnTo>
                  <a:cubicBezTo>
                    <a:pt x="29" y="27"/>
                    <a:pt x="26" y="30"/>
                    <a:pt x="26" y="35"/>
                  </a:cubicBezTo>
                  <a:lnTo>
                    <a:pt x="26" y="114"/>
                  </a:lnTo>
                  <a:cubicBezTo>
                    <a:pt x="26" y="119"/>
                    <a:pt x="29" y="122"/>
                    <a:pt x="30" y="123"/>
                  </a:cubicBezTo>
                  <a:lnTo>
                    <a:pt x="253" y="123"/>
                  </a:lnTo>
                  <a:cubicBezTo>
                    <a:pt x="254" y="122"/>
                    <a:pt x="256" y="119"/>
                    <a:pt x="256" y="114"/>
                  </a:cubicBezTo>
                  <a:lnTo>
                    <a:pt x="256" y="35"/>
                  </a:lnTo>
                  <a:cubicBezTo>
                    <a:pt x="256" y="30"/>
                    <a:pt x="254" y="27"/>
                    <a:pt x="253" y="27"/>
                  </a:cubicBezTo>
                  <a:close/>
                  <a:moveTo>
                    <a:pt x="253" y="149"/>
                  </a:moveTo>
                  <a:lnTo>
                    <a:pt x="253" y="149"/>
                  </a:lnTo>
                  <a:lnTo>
                    <a:pt x="29" y="149"/>
                  </a:lnTo>
                  <a:cubicBezTo>
                    <a:pt x="13" y="149"/>
                    <a:pt x="0" y="134"/>
                    <a:pt x="0" y="114"/>
                  </a:cubicBezTo>
                  <a:lnTo>
                    <a:pt x="0" y="35"/>
                  </a:lnTo>
                  <a:cubicBezTo>
                    <a:pt x="0" y="16"/>
                    <a:pt x="13" y="0"/>
                    <a:pt x="29" y="0"/>
                  </a:cubicBezTo>
                  <a:lnTo>
                    <a:pt x="253" y="0"/>
                  </a:lnTo>
                  <a:cubicBezTo>
                    <a:pt x="270" y="0"/>
                    <a:pt x="283" y="16"/>
                    <a:pt x="283" y="35"/>
                  </a:cubicBezTo>
                  <a:lnTo>
                    <a:pt x="283" y="114"/>
                  </a:lnTo>
                  <a:cubicBezTo>
                    <a:pt x="283" y="134"/>
                    <a:pt x="270" y="149"/>
                    <a:pt x="253" y="14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201" name="Freeform 25"/>
            <p:cNvSpPr>
              <a:spLocks/>
            </p:cNvSpPr>
            <p:nvPr/>
          </p:nvSpPr>
          <p:spPr bwMode="gray">
            <a:xfrm>
              <a:off x="1389063" y="3081338"/>
              <a:ext cx="200025" cy="6350"/>
            </a:xfrm>
            <a:custGeom>
              <a:avLst/>
              <a:gdLst>
                <a:gd name="T0" fmla="*/ 2147483646 w 422"/>
                <a:gd name="T1" fmla="*/ 2147483646 h 14"/>
                <a:gd name="T2" fmla="*/ 2147483646 w 422"/>
                <a:gd name="T3" fmla="*/ 2147483646 h 14"/>
                <a:gd name="T4" fmla="*/ 0 w 422"/>
                <a:gd name="T5" fmla="*/ 2147483646 h 14"/>
                <a:gd name="T6" fmla="*/ 0 w 422"/>
                <a:gd name="T7" fmla="*/ 0 h 14"/>
                <a:gd name="T8" fmla="*/ 2147483646 w 422"/>
                <a:gd name="T9" fmla="*/ 0 h 14"/>
                <a:gd name="T10" fmla="*/ 2147483646 w 422"/>
                <a:gd name="T11" fmla="*/ 2147483646 h 14"/>
                <a:gd name="T12" fmla="*/ 0 60000 65536"/>
                <a:gd name="T13" fmla="*/ 0 60000 65536"/>
                <a:gd name="T14" fmla="*/ 0 60000 65536"/>
                <a:gd name="T15" fmla="*/ 0 60000 65536"/>
                <a:gd name="T16" fmla="*/ 0 60000 65536"/>
                <a:gd name="T17" fmla="*/ 0 60000 65536"/>
                <a:gd name="T18" fmla="*/ 0 w 422"/>
                <a:gd name="T19" fmla="*/ 0 h 14"/>
                <a:gd name="T20" fmla="*/ 422 w 422"/>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422" h="14">
                  <a:moveTo>
                    <a:pt x="422" y="14"/>
                  </a:moveTo>
                  <a:lnTo>
                    <a:pt x="422" y="14"/>
                  </a:lnTo>
                  <a:lnTo>
                    <a:pt x="0" y="14"/>
                  </a:lnTo>
                  <a:lnTo>
                    <a:pt x="0" y="0"/>
                  </a:lnTo>
                  <a:lnTo>
                    <a:pt x="422" y="0"/>
                  </a:lnTo>
                  <a:lnTo>
                    <a:pt x="422" y="1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202" name="Freeform 26"/>
            <p:cNvSpPr>
              <a:spLocks/>
            </p:cNvSpPr>
            <p:nvPr/>
          </p:nvSpPr>
          <p:spPr bwMode="gray">
            <a:xfrm>
              <a:off x="1389063" y="3195638"/>
              <a:ext cx="200025" cy="6350"/>
            </a:xfrm>
            <a:custGeom>
              <a:avLst/>
              <a:gdLst>
                <a:gd name="T0" fmla="*/ 2147483646 w 422"/>
                <a:gd name="T1" fmla="*/ 2147483646 h 13"/>
                <a:gd name="T2" fmla="*/ 2147483646 w 422"/>
                <a:gd name="T3" fmla="*/ 2147483646 h 13"/>
                <a:gd name="T4" fmla="*/ 0 w 422"/>
                <a:gd name="T5" fmla="*/ 2147483646 h 13"/>
                <a:gd name="T6" fmla="*/ 0 w 422"/>
                <a:gd name="T7" fmla="*/ 0 h 13"/>
                <a:gd name="T8" fmla="*/ 2147483646 w 422"/>
                <a:gd name="T9" fmla="*/ 0 h 13"/>
                <a:gd name="T10" fmla="*/ 2147483646 w 422"/>
                <a:gd name="T11" fmla="*/ 2147483646 h 13"/>
                <a:gd name="T12" fmla="*/ 0 60000 65536"/>
                <a:gd name="T13" fmla="*/ 0 60000 65536"/>
                <a:gd name="T14" fmla="*/ 0 60000 65536"/>
                <a:gd name="T15" fmla="*/ 0 60000 65536"/>
                <a:gd name="T16" fmla="*/ 0 60000 65536"/>
                <a:gd name="T17" fmla="*/ 0 60000 65536"/>
                <a:gd name="T18" fmla="*/ 0 w 422"/>
                <a:gd name="T19" fmla="*/ 0 h 13"/>
                <a:gd name="T20" fmla="*/ 422 w 422"/>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422" h="13">
                  <a:moveTo>
                    <a:pt x="422" y="13"/>
                  </a:moveTo>
                  <a:lnTo>
                    <a:pt x="422" y="13"/>
                  </a:lnTo>
                  <a:lnTo>
                    <a:pt x="0" y="13"/>
                  </a:lnTo>
                  <a:lnTo>
                    <a:pt x="0" y="0"/>
                  </a:lnTo>
                  <a:lnTo>
                    <a:pt x="422" y="0"/>
                  </a:lnTo>
                  <a:lnTo>
                    <a:pt x="422" y="1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203" name="Freeform 27"/>
            <p:cNvSpPr>
              <a:spLocks/>
            </p:cNvSpPr>
            <p:nvPr/>
          </p:nvSpPr>
          <p:spPr bwMode="gray">
            <a:xfrm>
              <a:off x="1389063" y="3314701"/>
              <a:ext cx="200025" cy="6350"/>
            </a:xfrm>
            <a:custGeom>
              <a:avLst/>
              <a:gdLst>
                <a:gd name="T0" fmla="*/ 2147483646 w 422"/>
                <a:gd name="T1" fmla="*/ 2147483646 h 14"/>
                <a:gd name="T2" fmla="*/ 2147483646 w 422"/>
                <a:gd name="T3" fmla="*/ 2147483646 h 14"/>
                <a:gd name="T4" fmla="*/ 0 w 422"/>
                <a:gd name="T5" fmla="*/ 2147483646 h 14"/>
                <a:gd name="T6" fmla="*/ 0 w 422"/>
                <a:gd name="T7" fmla="*/ 0 h 14"/>
                <a:gd name="T8" fmla="*/ 2147483646 w 422"/>
                <a:gd name="T9" fmla="*/ 0 h 14"/>
                <a:gd name="T10" fmla="*/ 2147483646 w 422"/>
                <a:gd name="T11" fmla="*/ 2147483646 h 14"/>
                <a:gd name="T12" fmla="*/ 0 60000 65536"/>
                <a:gd name="T13" fmla="*/ 0 60000 65536"/>
                <a:gd name="T14" fmla="*/ 0 60000 65536"/>
                <a:gd name="T15" fmla="*/ 0 60000 65536"/>
                <a:gd name="T16" fmla="*/ 0 60000 65536"/>
                <a:gd name="T17" fmla="*/ 0 60000 65536"/>
                <a:gd name="T18" fmla="*/ 0 w 422"/>
                <a:gd name="T19" fmla="*/ 0 h 14"/>
                <a:gd name="T20" fmla="*/ 422 w 422"/>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422" h="14">
                  <a:moveTo>
                    <a:pt x="422" y="14"/>
                  </a:moveTo>
                  <a:lnTo>
                    <a:pt x="422" y="14"/>
                  </a:lnTo>
                  <a:lnTo>
                    <a:pt x="0" y="14"/>
                  </a:lnTo>
                  <a:lnTo>
                    <a:pt x="0" y="0"/>
                  </a:lnTo>
                  <a:lnTo>
                    <a:pt x="422" y="0"/>
                  </a:lnTo>
                  <a:lnTo>
                    <a:pt x="422" y="1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204" name="Freeform 28"/>
            <p:cNvSpPr>
              <a:spLocks/>
            </p:cNvSpPr>
            <p:nvPr/>
          </p:nvSpPr>
          <p:spPr bwMode="gray">
            <a:xfrm>
              <a:off x="760413" y="3279776"/>
              <a:ext cx="65088" cy="65088"/>
            </a:xfrm>
            <a:custGeom>
              <a:avLst/>
              <a:gdLst>
                <a:gd name="T0" fmla="*/ 0 w 139"/>
                <a:gd name="T1" fmla="*/ 2147483646 h 139"/>
                <a:gd name="T2" fmla="*/ 0 w 139"/>
                <a:gd name="T3" fmla="*/ 2147483646 h 139"/>
                <a:gd name="T4" fmla="*/ 2147483646 w 139"/>
                <a:gd name="T5" fmla="*/ 0 h 139"/>
                <a:gd name="T6" fmla="*/ 2147483646 w 139"/>
                <a:gd name="T7" fmla="*/ 2147483646 h 139"/>
                <a:gd name="T8" fmla="*/ 2147483646 w 139"/>
                <a:gd name="T9" fmla="*/ 2147483646 h 139"/>
                <a:gd name="T10" fmla="*/ 0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0" y="70"/>
                  </a:moveTo>
                  <a:lnTo>
                    <a:pt x="0" y="70"/>
                  </a:lnTo>
                  <a:cubicBezTo>
                    <a:pt x="0" y="31"/>
                    <a:pt x="31" y="0"/>
                    <a:pt x="69" y="0"/>
                  </a:cubicBezTo>
                  <a:cubicBezTo>
                    <a:pt x="108" y="0"/>
                    <a:pt x="139" y="31"/>
                    <a:pt x="139" y="70"/>
                  </a:cubicBezTo>
                  <a:cubicBezTo>
                    <a:pt x="139" y="108"/>
                    <a:pt x="108" y="139"/>
                    <a:pt x="69" y="139"/>
                  </a:cubicBezTo>
                  <a:cubicBezTo>
                    <a:pt x="31" y="139"/>
                    <a:pt x="0" y="108"/>
                    <a:pt x="0" y="7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205" name="Freeform 29"/>
            <p:cNvSpPr>
              <a:spLocks/>
            </p:cNvSpPr>
            <p:nvPr/>
          </p:nvSpPr>
          <p:spPr bwMode="gray">
            <a:xfrm>
              <a:off x="760413" y="3373438"/>
              <a:ext cx="65088" cy="65088"/>
            </a:xfrm>
            <a:custGeom>
              <a:avLst/>
              <a:gdLst>
                <a:gd name="T0" fmla="*/ 0 w 139"/>
                <a:gd name="T1" fmla="*/ 2147483646 h 139"/>
                <a:gd name="T2" fmla="*/ 0 w 139"/>
                <a:gd name="T3" fmla="*/ 2147483646 h 139"/>
                <a:gd name="T4" fmla="*/ 2147483646 w 139"/>
                <a:gd name="T5" fmla="*/ 0 h 139"/>
                <a:gd name="T6" fmla="*/ 2147483646 w 139"/>
                <a:gd name="T7" fmla="*/ 2147483646 h 139"/>
                <a:gd name="T8" fmla="*/ 2147483646 w 139"/>
                <a:gd name="T9" fmla="*/ 2147483646 h 139"/>
                <a:gd name="T10" fmla="*/ 0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0" y="69"/>
                  </a:moveTo>
                  <a:lnTo>
                    <a:pt x="0" y="69"/>
                  </a:lnTo>
                  <a:cubicBezTo>
                    <a:pt x="0" y="30"/>
                    <a:pt x="31" y="0"/>
                    <a:pt x="69" y="0"/>
                  </a:cubicBezTo>
                  <a:cubicBezTo>
                    <a:pt x="107" y="0"/>
                    <a:pt x="139" y="30"/>
                    <a:pt x="139" y="69"/>
                  </a:cubicBezTo>
                  <a:cubicBezTo>
                    <a:pt x="139" y="107"/>
                    <a:pt x="107" y="139"/>
                    <a:pt x="69" y="139"/>
                  </a:cubicBezTo>
                  <a:cubicBezTo>
                    <a:pt x="31" y="139"/>
                    <a:pt x="0" y="107"/>
                    <a:pt x="0" y="6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206" name="Freeform 30"/>
            <p:cNvSpPr>
              <a:spLocks/>
            </p:cNvSpPr>
            <p:nvPr/>
          </p:nvSpPr>
          <p:spPr bwMode="gray">
            <a:xfrm>
              <a:off x="903288" y="2892426"/>
              <a:ext cx="415925" cy="622300"/>
            </a:xfrm>
            <a:custGeom>
              <a:avLst/>
              <a:gdLst>
                <a:gd name="T0" fmla="*/ 2147483646 w 885"/>
                <a:gd name="T1" fmla="*/ 2147483646 h 1322"/>
                <a:gd name="T2" fmla="*/ 2147483646 w 885"/>
                <a:gd name="T3" fmla="*/ 2147483646 h 1322"/>
                <a:gd name="T4" fmla="*/ 2147483646 w 885"/>
                <a:gd name="T5" fmla="*/ 2147483646 h 1322"/>
                <a:gd name="T6" fmla="*/ 0 w 885"/>
                <a:gd name="T7" fmla="*/ 2147483646 h 1322"/>
                <a:gd name="T8" fmla="*/ 0 w 885"/>
                <a:gd name="T9" fmla="*/ 2147483646 h 1322"/>
                <a:gd name="T10" fmla="*/ 2147483646 w 885"/>
                <a:gd name="T11" fmla="*/ 0 h 1322"/>
                <a:gd name="T12" fmla="*/ 2147483646 w 885"/>
                <a:gd name="T13" fmla="*/ 0 h 1322"/>
                <a:gd name="T14" fmla="*/ 2147483646 w 885"/>
                <a:gd name="T15" fmla="*/ 2147483646 h 1322"/>
                <a:gd name="T16" fmla="*/ 2147483646 w 885"/>
                <a:gd name="T17" fmla="*/ 2147483646 h 1322"/>
                <a:gd name="T18" fmla="*/ 2147483646 w 885"/>
                <a:gd name="T19" fmla="*/ 2147483646 h 1322"/>
                <a:gd name="T20" fmla="*/ 2147483646 w 885"/>
                <a:gd name="T21" fmla="*/ 2147483646 h 1322"/>
                <a:gd name="T22" fmla="*/ 2147483646 w 885"/>
                <a:gd name="T23" fmla="*/ 2147483646 h 1322"/>
                <a:gd name="T24" fmla="*/ 2147483646 w 885"/>
                <a:gd name="T25" fmla="*/ 2147483646 h 1322"/>
                <a:gd name="T26" fmla="*/ 2147483646 w 885"/>
                <a:gd name="T27" fmla="*/ 2147483646 h 1322"/>
                <a:gd name="T28" fmla="*/ 2147483646 w 885"/>
                <a:gd name="T29" fmla="*/ 2147483646 h 1322"/>
                <a:gd name="T30" fmla="*/ 2147483646 w 885"/>
                <a:gd name="T31" fmla="*/ 2147483646 h 1322"/>
                <a:gd name="T32" fmla="*/ 2147483646 w 885"/>
                <a:gd name="T33" fmla="*/ 2147483646 h 132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85"/>
                <a:gd name="T52" fmla="*/ 0 h 1322"/>
                <a:gd name="T53" fmla="*/ 885 w 885"/>
                <a:gd name="T54" fmla="*/ 1322 h 132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85" h="1322">
                  <a:moveTo>
                    <a:pt x="58" y="1322"/>
                  </a:moveTo>
                  <a:lnTo>
                    <a:pt x="58" y="1322"/>
                  </a:lnTo>
                  <a:lnTo>
                    <a:pt x="55" y="1322"/>
                  </a:lnTo>
                  <a:cubicBezTo>
                    <a:pt x="24" y="1322"/>
                    <a:pt x="0" y="1292"/>
                    <a:pt x="0" y="1253"/>
                  </a:cubicBezTo>
                  <a:lnTo>
                    <a:pt x="0" y="70"/>
                  </a:lnTo>
                  <a:cubicBezTo>
                    <a:pt x="0" y="30"/>
                    <a:pt x="24" y="0"/>
                    <a:pt x="55" y="0"/>
                  </a:cubicBezTo>
                  <a:lnTo>
                    <a:pt x="59" y="0"/>
                  </a:lnTo>
                  <a:lnTo>
                    <a:pt x="856" y="197"/>
                  </a:lnTo>
                  <a:cubicBezTo>
                    <a:pt x="874" y="201"/>
                    <a:pt x="885" y="219"/>
                    <a:pt x="880" y="237"/>
                  </a:cubicBezTo>
                  <a:cubicBezTo>
                    <a:pt x="876" y="255"/>
                    <a:pt x="858" y="266"/>
                    <a:pt x="840" y="261"/>
                  </a:cubicBezTo>
                  <a:lnTo>
                    <a:pt x="67" y="71"/>
                  </a:lnTo>
                  <a:lnTo>
                    <a:pt x="67" y="1253"/>
                  </a:lnTo>
                  <a:lnTo>
                    <a:pt x="842" y="1120"/>
                  </a:lnTo>
                  <a:cubicBezTo>
                    <a:pt x="861" y="1117"/>
                    <a:pt x="878" y="1129"/>
                    <a:pt x="881" y="1148"/>
                  </a:cubicBezTo>
                  <a:cubicBezTo>
                    <a:pt x="884" y="1166"/>
                    <a:pt x="872" y="1183"/>
                    <a:pt x="854" y="1186"/>
                  </a:cubicBezTo>
                  <a:lnTo>
                    <a:pt x="58" y="132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207" name="Freeform 31"/>
            <p:cNvSpPr>
              <a:spLocks/>
            </p:cNvSpPr>
            <p:nvPr/>
          </p:nvSpPr>
          <p:spPr bwMode="gray">
            <a:xfrm>
              <a:off x="1054100" y="2927351"/>
              <a:ext cx="17463" cy="554038"/>
            </a:xfrm>
            <a:custGeom>
              <a:avLst/>
              <a:gdLst>
                <a:gd name="T0" fmla="*/ 2147483646 w 40"/>
                <a:gd name="T1" fmla="*/ 2147483646 h 1178"/>
                <a:gd name="T2" fmla="*/ 2147483646 w 40"/>
                <a:gd name="T3" fmla="*/ 2147483646 h 1178"/>
                <a:gd name="T4" fmla="*/ 0 w 40"/>
                <a:gd name="T5" fmla="*/ 2147483646 h 1178"/>
                <a:gd name="T6" fmla="*/ 0 w 40"/>
                <a:gd name="T7" fmla="*/ 0 h 1178"/>
                <a:gd name="T8" fmla="*/ 2147483646 w 40"/>
                <a:gd name="T9" fmla="*/ 0 h 1178"/>
                <a:gd name="T10" fmla="*/ 2147483646 w 40"/>
                <a:gd name="T11" fmla="*/ 2147483646 h 1178"/>
                <a:gd name="T12" fmla="*/ 0 60000 65536"/>
                <a:gd name="T13" fmla="*/ 0 60000 65536"/>
                <a:gd name="T14" fmla="*/ 0 60000 65536"/>
                <a:gd name="T15" fmla="*/ 0 60000 65536"/>
                <a:gd name="T16" fmla="*/ 0 60000 65536"/>
                <a:gd name="T17" fmla="*/ 0 60000 65536"/>
                <a:gd name="T18" fmla="*/ 0 w 40"/>
                <a:gd name="T19" fmla="*/ 0 h 1178"/>
                <a:gd name="T20" fmla="*/ 40 w 40"/>
                <a:gd name="T21" fmla="*/ 1178 h 1178"/>
              </a:gdLst>
              <a:ahLst/>
              <a:cxnLst>
                <a:cxn ang="T12">
                  <a:pos x="T0" y="T1"/>
                </a:cxn>
                <a:cxn ang="T13">
                  <a:pos x="T2" y="T3"/>
                </a:cxn>
                <a:cxn ang="T14">
                  <a:pos x="T4" y="T5"/>
                </a:cxn>
                <a:cxn ang="T15">
                  <a:pos x="T6" y="T7"/>
                </a:cxn>
                <a:cxn ang="T16">
                  <a:pos x="T8" y="T9"/>
                </a:cxn>
                <a:cxn ang="T17">
                  <a:pos x="T10" y="T11"/>
                </a:cxn>
              </a:cxnLst>
              <a:rect l="T18" t="T19" r="T20" b="T21"/>
              <a:pathLst>
                <a:path w="40" h="1178">
                  <a:moveTo>
                    <a:pt x="40" y="1178"/>
                  </a:moveTo>
                  <a:lnTo>
                    <a:pt x="40" y="1178"/>
                  </a:lnTo>
                  <a:lnTo>
                    <a:pt x="0" y="1178"/>
                  </a:lnTo>
                  <a:lnTo>
                    <a:pt x="0" y="0"/>
                  </a:lnTo>
                  <a:lnTo>
                    <a:pt x="40" y="0"/>
                  </a:lnTo>
                  <a:lnTo>
                    <a:pt x="40" y="117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208" name="Freeform 32"/>
            <p:cNvSpPr>
              <a:spLocks/>
            </p:cNvSpPr>
            <p:nvPr/>
          </p:nvSpPr>
          <p:spPr bwMode="gray">
            <a:xfrm>
              <a:off x="1155700" y="2962276"/>
              <a:ext cx="17463" cy="498475"/>
            </a:xfrm>
            <a:custGeom>
              <a:avLst/>
              <a:gdLst>
                <a:gd name="T0" fmla="*/ 2147483646 w 40"/>
                <a:gd name="T1" fmla="*/ 2147483646 h 1058"/>
                <a:gd name="T2" fmla="*/ 2147483646 w 40"/>
                <a:gd name="T3" fmla="*/ 2147483646 h 1058"/>
                <a:gd name="T4" fmla="*/ 0 w 40"/>
                <a:gd name="T5" fmla="*/ 2147483646 h 1058"/>
                <a:gd name="T6" fmla="*/ 0 w 40"/>
                <a:gd name="T7" fmla="*/ 0 h 1058"/>
                <a:gd name="T8" fmla="*/ 2147483646 w 40"/>
                <a:gd name="T9" fmla="*/ 0 h 1058"/>
                <a:gd name="T10" fmla="*/ 2147483646 w 40"/>
                <a:gd name="T11" fmla="*/ 2147483646 h 1058"/>
                <a:gd name="T12" fmla="*/ 0 60000 65536"/>
                <a:gd name="T13" fmla="*/ 0 60000 65536"/>
                <a:gd name="T14" fmla="*/ 0 60000 65536"/>
                <a:gd name="T15" fmla="*/ 0 60000 65536"/>
                <a:gd name="T16" fmla="*/ 0 60000 65536"/>
                <a:gd name="T17" fmla="*/ 0 60000 65536"/>
                <a:gd name="T18" fmla="*/ 0 w 40"/>
                <a:gd name="T19" fmla="*/ 0 h 1058"/>
                <a:gd name="T20" fmla="*/ 40 w 40"/>
                <a:gd name="T21" fmla="*/ 1058 h 1058"/>
              </a:gdLst>
              <a:ahLst/>
              <a:cxnLst>
                <a:cxn ang="T12">
                  <a:pos x="T0" y="T1"/>
                </a:cxn>
                <a:cxn ang="T13">
                  <a:pos x="T2" y="T3"/>
                </a:cxn>
                <a:cxn ang="T14">
                  <a:pos x="T4" y="T5"/>
                </a:cxn>
                <a:cxn ang="T15">
                  <a:pos x="T6" y="T7"/>
                </a:cxn>
                <a:cxn ang="T16">
                  <a:pos x="T8" y="T9"/>
                </a:cxn>
                <a:cxn ang="T17">
                  <a:pos x="T10" y="T11"/>
                </a:cxn>
              </a:cxnLst>
              <a:rect l="T18" t="T19" r="T20" b="T21"/>
              <a:pathLst>
                <a:path w="40" h="1058">
                  <a:moveTo>
                    <a:pt x="40" y="1058"/>
                  </a:moveTo>
                  <a:lnTo>
                    <a:pt x="40" y="1058"/>
                  </a:lnTo>
                  <a:lnTo>
                    <a:pt x="0" y="1058"/>
                  </a:lnTo>
                  <a:lnTo>
                    <a:pt x="0" y="0"/>
                  </a:lnTo>
                  <a:lnTo>
                    <a:pt x="40" y="0"/>
                  </a:lnTo>
                  <a:lnTo>
                    <a:pt x="40" y="105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209" name="Freeform 33"/>
            <p:cNvSpPr>
              <a:spLocks/>
            </p:cNvSpPr>
            <p:nvPr/>
          </p:nvSpPr>
          <p:spPr bwMode="gray">
            <a:xfrm>
              <a:off x="1231900" y="2982913"/>
              <a:ext cx="19050" cy="465138"/>
            </a:xfrm>
            <a:custGeom>
              <a:avLst/>
              <a:gdLst>
                <a:gd name="T0" fmla="*/ 2147483646 w 40"/>
                <a:gd name="T1" fmla="*/ 2147483646 h 990"/>
                <a:gd name="T2" fmla="*/ 2147483646 w 40"/>
                <a:gd name="T3" fmla="*/ 2147483646 h 990"/>
                <a:gd name="T4" fmla="*/ 0 w 40"/>
                <a:gd name="T5" fmla="*/ 2147483646 h 990"/>
                <a:gd name="T6" fmla="*/ 0 w 40"/>
                <a:gd name="T7" fmla="*/ 0 h 990"/>
                <a:gd name="T8" fmla="*/ 2147483646 w 40"/>
                <a:gd name="T9" fmla="*/ 0 h 990"/>
                <a:gd name="T10" fmla="*/ 2147483646 w 40"/>
                <a:gd name="T11" fmla="*/ 2147483646 h 990"/>
                <a:gd name="T12" fmla="*/ 0 60000 65536"/>
                <a:gd name="T13" fmla="*/ 0 60000 65536"/>
                <a:gd name="T14" fmla="*/ 0 60000 65536"/>
                <a:gd name="T15" fmla="*/ 0 60000 65536"/>
                <a:gd name="T16" fmla="*/ 0 60000 65536"/>
                <a:gd name="T17" fmla="*/ 0 60000 65536"/>
                <a:gd name="T18" fmla="*/ 0 w 40"/>
                <a:gd name="T19" fmla="*/ 0 h 990"/>
                <a:gd name="T20" fmla="*/ 40 w 40"/>
                <a:gd name="T21" fmla="*/ 990 h 990"/>
              </a:gdLst>
              <a:ahLst/>
              <a:cxnLst>
                <a:cxn ang="T12">
                  <a:pos x="T0" y="T1"/>
                </a:cxn>
                <a:cxn ang="T13">
                  <a:pos x="T2" y="T3"/>
                </a:cxn>
                <a:cxn ang="T14">
                  <a:pos x="T4" y="T5"/>
                </a:cxn>
                <a:cxn ang="T15">
                  <a:pos x="T6" y="T7"/>
                </a:cxn>
                <a:cxn ang="T16">
                  <a:pos x="T8" y="T9"/>
                </a:cxn>
                <a:cxn ang="T17">
                  <a:pos x="T10" y="T11"/>
                </a:cxn>
              </a:cxnLst>
              <a:rect l="T18" t="T19" r="T20" b="T21"/>
              <a:pathLst>
                <a:path w="40" h="990">
                  <a:moveTo>
                    <a:pt x="40" y="990"/>
                  </a:moveTo>
                  <a:lnTo>
                    <a:pt x="40" y="990"/>
                  </a:lnTo>
                  <a:lnTo>
                    <a:pt x="0" y="990"/>
                  </a:lnTo>
                  <a:lnTo>
                    <a:pt x="0" y="0"/>
                  </a:lnTo>
                  <a:lnTo>
                    <a:pt x="40" y="0"/>
                  </a:lnTo>
                  <a:lnTo>
                    <a:pt x="40" y="99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210" name="Freeform 34"/>
            <p:cNvSpPr>
              <a:spLocks/>
            </p:cNvSpPr>
            <p:nvPr/>
          </p:nvSpPr>
          <p:spPr bwMode="gray">
            <a:xfrm>
              <a:off x="776288" y="3390901"/>
              <a:ext cx="158750" cy="123825"/>
            </a:xfrm>
            <a:custGeom>
              <a:avLst/>
              <a:gdLst>
                <a:gd name="T0" fmla="*/ 2147483646 w 335"/>
                <a:gd name="T1" fmla="*/ 2147483646 h 264"/>
                <a:gd name="T2" fmla="*/ 2147483646 w 335"/>
                <a:gd name="T3" fmla="*/ 2147483646 h 264"/>
                <a:gd name="T4" fmla="*/ 2147483646 w 335"/>
                <a:gd name="T5" fmla="*/ 2147483646 h 264"/>
                <a:gd name="T6" fmla="*/ 0 w 335"/>
                <a:gd name="T7" fmla="*/ 2147483646 h 264"/>
                <a:gd name="T8" fmla="*/ 0 w 335"/>
                <a:gd name="T9" fmla="*/ 2147483646 h 264"/>
                <a:gd name="T10" fmla="*/ 2147483646 w 335"/>
                <a:gd name="T11" fmla="*/ 0 h 264"/>
                <a:gd name="T12" fmla="*/ 2147483646 w 335"/>
                <a:gd name="T13" fmla="*/ 2147483646 h 264"/>
                <a:gd name="T14" fmla="*/ 2147483646 w 335"/>
                <a:gd name="T15" fmla="*/ 2147483646 h 264"/>
                <a:gd name="T16" fmla="*/ 2147483646 w 335"/>
                <a:gd name="T17" fmla="*/ 2147483646 h 264"/>
                <a:gd name="T18" fmla="*/ 2147483646 w 335"/>
                <a:gd name="T19" fmla="*/ 2147483646 h 264"/>
                <a:gd name="T20" fmla="*/ 2147483646 w 335"/>
                <a:gd name="T21" fmla="*/ 2147483646 h 2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5"/>
                <a:gd name="T34" fmla="*/ 0 h 264"/>
                <a:gd name="T35" fmla="*/ 335 w 335"/>
                <a:gd name="T36" fmla="*/ 264 h 26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5" h="264">
                  <a:moveTo>
                    <a:pt x="301" y="264"/>
                  </a:moveTo>
                  <a:lnTo>
                    <a:pt x="301" y="264"/>
                  </a:lnTo>
                  <a:lnTo>
                    <a:pt x="34" y="264"/>
                  </a:lnTo>
                  <a:cubicBezTo>
                    <a:pt x="15" y="264"/>
                    <a:pt x="0" y="249"/>
                    <a:pt x="0" y="231"/>
                  </a:cubicBezTo>
                  <a:lnTo>
                    <a:pt x="0" y="33"/>
                  </a:lnTo>
                  <a:cubicBezTo>
                    <a:pt x="0" y="15"/>
                    <a:pt x="15" y="0"/>
                    <a:pt x="34" y="0"/>
                  </a:cubicBezTo>
                  <a:cubicBezTo>
                    <a:pt x="52" y="0"/>
                    <a:pt x="67" y="15"/>
                    <a:pt x="67" y="33"/>
                  </a:cubicBezTo>
                  <a:lnTo>
                    <a:pt x="67" y="197"/>
                  </a:lnTo>
                  <a:lnTo>
                    <a:pt x="301" y="197"/>
                  </a:lnTo>
                  <a:cubicBezTo>
                    <a:pt x="320" y="197"/>
                    <a:pt x="335" y="212"/>
                    <a:pt x="335" y="231"/>
                  </a:cubicBezTo>
                  <a:cubicBezTo>
                    <a:pt x="335" y="249"/>
                    <a:pt x="320" y="264"/>
                    <a:pt x="301" y="264"/>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211" name="Freeform 35"/>
            <p:cNvSpPr>
              <a:spLocks/>
            </p:cNvSpPr>
            <p:nvPr/>
          </p:nvSpPr>
          <p:spPr bwMode="gray">
            <a:xfrm>
              <a:off x="776288" y="2892426"/>
              <a:ext cx="168275" cy="434975"/>
            </a:xfrm>
            <a:custGeom>
              <a:avLst/>
              <a:gdLst>
                <a:gd name="T0" fmla="*/ 2147483646 w 356"/>
                <a:gd name="T1" fmla="*/ 2147483646 h 924"/>
                <a:gd name="T2" fmla="*/ 2147483646 w 356"/>
                <a:gd name="T3" fmla="*/ 2147483646 h 924"/>
                <a:gd name="T4" fmla="*/ 0 w 356"/>
                <a:gd name="T5" fmla="*/ 2147483646 h 924"/>
                <a:gd name="T6" fmla="*/ 0 w 356"/>
                <a:gd name="T7" fmla="*/ 2147483646 h 924"/>
                <a:gd name="T8" fmla="*/ 2147483646 w 356"/>
                <a:gd name="T9" fmla="*/ 0 h 924"/>
                <a:gd name="T10" fmla="*/ 2147483646 w 356"/>
                <a:gd name="T11" fmla="*/ 0 h 924"/>
                <a:gd name="T12" fmla="*/ 2147483646 w 356"/>
                <a:gd name="T13" fmla="*/ 2147483646 h 924"/>
                <a:gd name="T14" fmla="*/ 2147483646 w 356"/>
                <a:gd name="T15" fmla="*/ 2147483646 h 924"/>
                <a:gd name="T16" fmla="*/ 2147483646 w 356"/>
                <a:gd name="T17" fmla="*/ 2147483646 h 924"/>
                <a:gd name="T18" fmla="*/ 2147483646 w 356"/>
                <a:gd name="T19" fmla="*/ 2147483646 h 924"/>
                <a:gd name="T20" fmla="*/ 2147483646 w 356"/>
                <a:gd name="T21" fmla="*/ 2147483646 h 9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56"/>
                <a:gd name="T34" fmla="*/ 0 h 924"/>
                <a:gd name="T35" fmla="*/ 356 w 356"/>
                <a:gd name="T36" fmla="*/ 924 h 9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56" h="924">
                  <a:moveTo>
                    <a:pt x="34" y="924"/>
                  </a:moveTo>
                  <a:lnTo>
                    <a:pt x="34" y="924"/>
                  </a:lnTo>
                  <a:cubicBezTo>
                    <a:pt x="15" y="924"/>
                    <a:pt x="0" y="909"/>
                    <a:pt x="0" y="891"/>
                  </a:cubicBezTo>
                  <a:lnTo>
                    <a:pt x="0" y="34"/>
                  </a:lnTo>
                  <a:cubicBezTo>
                    <a:pt x="0" y="15"/>
                    <a:pt x="15" y="0"/>
                    <a:pt x="34" y="0"/>
                  </a:cubicBezTo>
                  <a:lnTo>
                    <a:pt x="323" y="0"/>
                  </a:lnTo>
                  <a:cubicBezTo>
                    <a:pt x="341" y="0"/>
                    <a:pt x="356" y="15"/>
                    <a:pt x="356" y="34"/>
                  </a:cubicBezTo>
                  <a:cubicBezTo>
                    <a:pt x="356" y="52"/>
                    <a:pt x="341" y="67"/>
                    <a:pt x="323" y="67"/>
                  </a:cubicBezTo>
                  <a:lnTo>
                    <a:pt x="67" y="67"/>
                  </a:lnTo>
                  <a:lnTo>
                    <a:pt x="67" y="891"/>
                  </a:lnTo>
                  <a:cubicBezTo>
                    <a:pt x="67" y="909"/>
                    <a:pt x="52" y="924"/>
                    <a:pt x="34" y="924"/>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212" name="Freeform 36"/>
            <p:cNvSpPr>
              <a:spLocks/>
            </p:cNvSpPr>
            <p:nvPr/>
          </p:nvSpPr>
          <p:spPr bwMode="gray">
            <a:xfrm>
              <a:off x="1295400" y="2989263"/>
              <a:ext cx="23813" cy="460375"/>
            </a:xfrm>
            <a:custGeom>
              <a:avLst/>
              <a:gdLst>
                <a:gd name="T0" fmla="*/ 2147483646 w 53"/>
                <a:gd name="T1" fmla="*/ 2147483646 h 978"/>
                <a:gd name="T2" fmla="*/ 2147483646 w 53"/>
                <a:gd name="T3" fmla="*/ 2147483646 h 978"/>
                <a:gd name="T4" fmla="*/ 0 w 53"/>
                <a:gd name="T5" fmla="*/ 2147483646 h 978"/>
                <a:gd name="T6" fmla="*/ 0 w 53"/>
                <a:gd name="T7" fmla="*/ 2147483646 h 978"/>
                <a:gd name="T8" fmla="*/ 2147483646 w 53"/>
                <a:gd name="T9" fmla="*/ 0 h 978"/>
                <a:gd name="T10" fmla="*/ 2147483646 w 53"/>
                <a:gd name="T11" fmla="*/ 2147483646 h 978"/>
                <a:gd name="T12" fmla="*/ 2147483646 w 53"/>
                <a:gd name="T13" fmla="*/ 2147483646 h 978"/>
                <a:gd name="T14" fmla="*/ 2147483646 w 53"/>
                <a:gd name="T15" fmla="*/ 2147483646 h 978"/>
                <a:gd name="T16" fmla="*/ 0 60000 65536"/>
                <a:gd name="T17" fmla="*/ 0 60000 65536"/>
                <a:gd name="T18" fmla="*/ 0 60000 65536"/>
                <a:gd name="T19" fmla="*/ 0 60000 65536"/>
                <a:gd name="T20" fmla="*/ 0 60000 65536"/>
                <a:gd name="T21" fmla="*/ 0 60000 65536"/>
                <a:gd name="T22" fmla="*/ 0 60000 65536"/>
                <a:gd name="T23" fmla="*/ 0 60000 65536"/>
                <a:gd name="T24" fmla="*/ 0 w 53"/>
                <a:gd name="T25" fmla="*/ 0 h 978"/>
                <a:gd name="T26" fmla="*/ 53 w 53"/>
                <a:gd name="T27" fmla="*/ 978 h 97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 h="978">
                  <a:moveTo>
                    <a:pt x="26" y="978"/>
                  </a:moveTo>
                  <a:lnTo>
                    <a:pt x="26" y="978"/>
                  </a:lnTo>
                  <a:cubicBezTo>
                    <a:pt x="12" y="978"/>
                    <a:pt x="0" y="966"/>
                    <a:pt x="0" y="951"/>
                  </a:cubicBezTo>
                  <a:lnTo>
                    <a:pt x="0" y="27"/>
                  </a:lnTo>
                  <a:cubicBezTo>
                    <a:pt x="0" y="12"/>
                    <a:pt x="12" y="0"/>
                    <a:pt x="26" y="0"/>
                  </a:cubicBezTo>
                  <a:cubicBezTo>
                    <a:pt x="41" y="0"/>
                    <a:pt x="53" y="12"/>
                    <a:pt x="53" y="27"/>
                  </a:cubicBezTo>
                  <a:lnTo>
                    <a:pt x="53" y="951"/>
                  </a:lnTo>
                  <a:cubicBezTo>
                    <a:pt x="53" y="966"/>
                    <a:pt x="41" y="978"/>
                    <a:pt x="26" y="978"/>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213" name="Freeform 37"/>
            <p:cNvSpPr>
              <a:spLocks noEditPoints="1"/>
            </p:cNvSpPr>
            <p:nvPr/>
          </p:nvSpPr>
          <p:spPr bwMode="gray">
            <a:xfrm>
              <a:off x="958850" y="2971801"/>
              <a:ext cx="74613" cy="84138"/>
            </a:xfrm>
            <a:custGeom>
              <a:avLst/>
              <a:gdLst>
                <a:gd name="T0" fmla="*/ 2147483646 w 158"/>
                <a:gd name="T1" fmla="*/ 2147483646 h 180"/>
                <a:gd name="T2" fmla="*/ 2147483646 w 158"/>
                <a:gd name="T3" fmla="*/ 2147483646 h 180"/>
                <a:gd name="T4" fmla="*/ 2147483646 w 158"/>
                <a:gd name="T5" fmla="*/ 2147483646 h 180"/>
                <a:gd name="T6" fmla="*/ 2147483646 w 158"/>
                <a:gd name="T7" fmla="*/ 2147483646 h 180"/>
                <a:gd name="T8" fmla="*/ 2147483646 w 158"/>
                <a:gd name="T9" fmla="*/ 2147483646 h 180"/>
                <a:gd name="T10" fmla="*/ 2147483646 w 158"/>
                <a:gd name="T11" fmla="*/ 2147483646 h 180"/>
                <a:gd name="T12" fmla="*/ 2147483646 w 158"/>
                <a:gd name="T13" fmla="*/ 2147483646 h 180"/>
                <a:gd name="T14" fmla="*/ 2147483646 w 158"/>
                <a:gd name="T15" fmla="*/ 2147483646 h 180"/>
                <a:gd name="T16" fmla="*/ 2147483646 w 158"/>
                <a:gd name="T17" fmla="*/ 2147483646 h 180"/>
                <a:gd name="T18" fmla="*/ 2147483646 w 158"/>
                <a:gd name="T19" fmla="*/ 2147483646 h 180"/>
                <a:gd name="T20" fmla="*/ 2147483646 w 158"/>
                <a:gd name="T21" fmla="*/ 2147483646 h 180"/>
                <a:gd name="T22" fmla="*/ 2147483646 w 158"/>
                <a:gd name="T23" fmla="*/ 2147483646 h 180"/>
                <a:gd name="T24" fmla="*/ 2147483646 w 158"/>
                <a:gd name="T25" fmla="*/ 2147483646 h 180"/>
                <a:gd name="T26" fmla="*/ 2147483646 w 158"/>
                <a:gd name="T27" fmla="*/ 2147483646 h 180"/>
                <a:gd name="T28" fmla="*/ 0 w 158"/>
                <a:gd name="T29" fmla="*/ 2147483646 h 180"/>
                <a:gd name="T30" fmla="*/ 0 w 158"/>
                <a:gd name="T31" fmla="*/ 2147483646 h 180"/>
                <a:gd name="T32" fmla="*/ 2147483646 w 158"/>
                <a:gd name="T33" fmla="*/ 0 h 180"/>
                <a:gd name="T34" fmla="*/ 2147483646 w 158"/>
                <a:gd name="T35" fmla="*/ 0 h 180"/>
                <a:gd name="T36" fmla="*/ 2147483646 w 158"/>
                <a:gd name="T37" fmla="*/ 2147483646 h 180"/>
                <a:gd name="T38" fmla="*/ 2147483646 w 158"/>
                <a:gd name="T39" fmla="*/ 2147483646 h 180"/>
                <a:gd name="T40" fmla="*/ 2147483646 w 158"/>
                <a:gd name="T41" fmla="*/ 2147483646 h 180"/>
                <a:gd name="T42" fmla="*/ 2147483646 w 158"/>
                <a:gd name="T43" fmla="*/ 2147483646 h 180"/>
                <a:gd name="T44" fmla="*/ 2147483646 w 158"/>
                <a:gd name="T45" fmla="*/ 2147483646 h 1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8"/>
                <a:gd name="T70" fmla="*/ 0 h 180"/>
                <a:gd name="T71" fmla="*/ 158 w 158"/>
                <a:gd name="T72" fmla="*/ 180 h 1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8" h="180">
                  <a:moveTo>
                    <a:pt x="29" y="141"/>
                  </a:moveTo>
                  <a:lnTo>
                    <a:pt x="29" y="141"/>
                  </a:lnTo>
                  <a:lnTo>
                    <a:pt x="129" y="153"/>
                  </a:lnTo>
                  <a:cubicBezTo>
                    <a:pt x="130" y="152"/>
                    <a:pt x="131" y="149"/>
                    <a:pt x="131" y="145"/>
                  </a:cubicBezTo>
                  <a:lnTo>
                    <a:pt x="131" y="62"/>
                  </a:lnTo>
                  <a:cubicBezTo>
                    <a:pt x="131" y="56"/>
                    <a:pt x="129" y="52"/>
                    <a:pt x="128" y="52"/>
                  </a:cubicBezTo>
                  <a:lnTo>
                    <a:pt x="28" y="27"/>
                  </a:lnTo>
                  <a:cubicBezTo>
                    <a:pt x="27" y="29"/>
                    <a:pt x="26" y="32"/>
                    <a:pt x="26" y="37"/>
                  </a:cubicBezTo>
                  <a:lnTo>
                    <a:pt x="26" y="130"/>
                  </a:lnTo>
                  <a:cubicBezTo>
                    <a:pt x="26" y="136"/>
                    <a:pt x="28" y="140"/>
                    <a:pt x="29" y="141"/>
                  </a:cubicBezTo>
                  <a:close/>
                  <a:moveTo>
                    <a:pt x="130" y="180"/>
                  </a:moveTo>
                  <a:lnTo>
                    <a:pt x="130" y="180"/>
                  </a:lnTo>
                  <a:lnTo>
                    <a:pt x="26" y="168"/>
                  </a:lnTo>
                  <a:cubicBezTo>
                    <a:pt x="18" y="168"/>
                    <a:pt x="10" y="163"/>
                    <a:pt x="5" y="154"/>
                  </a:cubicBezTo>
                  <a:cubicBezTo>
                    <a:pt x="1" y="147"/>
                    <a:pt x="0" y="139"/>
                    <a:pt x="0" y="130"/>
                  </a:cubicBezTo>
                  <a:lnTo>
                    <a:pt x="0" y="37"/>
                  </a:lnTo>
                  <a:cubicBezTo>
                    <a:pt x="0" y="15"/>
                    <a:pt x="11" y="0"/>
                    <a:pt x="26" y="0"/>
                  </a:cubicBezTo>
                  <a:lnTo>
                    <a:pt x="29" y="0"/>
                  </a:lnTo>
                  <a:lnTo>
                    <a:pt x="134" y="26"/>
                  </a:lnTo>
                  <a:cubicBezTo>
                    <a:pt x="147" y="28"/>
                    <a:pt x="158" y="43"/>
                    <a:pt x="158" y="62"/>
                  </a:cubicBezTo>
                  <a:lnTo>
                    <a:pt x="158" y="145"/>
                  </a:lnTo>
                  <a:cubicBezTo>
                    <a:pt x="158" y="164"/>
                    <a:pt x="147" y="179"/>
                    <a:pt x="132" y="180"/>
                  </a:cubicBezTo>
                  <a:lnTo>
                    <a:pt x="130" y="18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214" name="Freeform 38"/>
            <p:cNvSpPr>
              <a:spLocks noEditPoints="1"/>
            </p:cNvSpPr>
            <p:nvPr/>
          </p:nvSpPr>
          <p:spPr bwMode="gray">
            <a:xfrm>
              <a:off x="1085850" y="3001963"/>
              <a:ext cx="61913" cy="73025"/>
            </a:xfrm>
            <a:custGeom>
              <a:avLst/>
              <a:gdLst>
                <a:gd name="T0" fmla="*/ 2147483646 w 131"/>
                <a:gd name="T1" fmla="*/ 2147483646 h 154"/>
                <a:gd name="T2" fmla="*/ 2147483646 w 131"/>
                <a:gd name="T3" fmla="*/ 2147483646 h 154"/>
                <a:gd name="T4" fmla="*/ 2147483646 w 131"/>
                <a:gd name="T5" fmla="*/ 2147483646 h 154"/>
                <a:gd name="T6" fmla="*/ 2147483646 w 131"/>
                <a:gd name="T7" fmla="*/ 2147483646 h 154"/>
                <a:gd name="T8" fmla="*/ 2147483646 w 131"/>
                <a:gd name="T9" fmla="*/ 2147483646 h 154"/>
                <a:gd name="T10" fmla="*/ 2147483646 w 131"/>
                <a:gd name="T11" fmla="*/ 2147483646 h 154"/>
                <a:gd name="T12" fmla="*/ 2147483646 w 131"/>
                <a:gd name="T13" fmla="*/ 2147483646 h 154"/>
                <a:gd name="T14" fmla="*/ 2147483646 w 131"/>
                <a:gd name="T15" fmla="*/ 2147483646 h 154"/>
                <a:gd name="T16" fmla="*/ 2147483646 w 131"/>
                <a:gd name="T17" fmla="*/ 2147483646 h 154"/>
                <a:gd name="T18" fmla="*/ 2147483646 w 131"/>
                <a:gd name="T19" fmla="*/ 2147483646 h 154"/>
                <a:gd name="T20" fmla="*/ 2147483646 w 131"/>
                <a:gd name="T21" fmla="*/ 2147483646 h 154"/>
                <a:gd name="T22" fmla="*/ 2147483646 w 131"/>
                <a:gd name="T23" fmla="*/ 2147483646 h 154"/>
                <a:gd name="T24" fmla="*/ 2147483646 w 131"/>
                <a:gd name="T25" fmla="*/ 2147483646 h 154"/>
                <a:gd name="T26" fmla="*/ 2147483646 w 131"/>
                <a:gd name="T27" fmla="*/ 2147483646 h 154"/>
                <a:gd name="T28" fmla="*/ 2147483646 w 131"/>
                <a:gd name="T29" fmla="*/ 2147483646 h 154"/>
                <a:gd name="T30" fmla="*/ 2147483646 w 131"/>
                <a:gd name="T31" fmla="*/ 2147483646 h 154"/>
                <a:gd name="T32" fmla="*/ 0 w 131"/>
                <a:gd name="T33" fmla="*/ 2147483646 h 154"/>
                <a:gd name="T34" fmla="*/ 0 w 131"/>
                <a:gd name="T35" fmla="*/ 2147483646 h 154"/>
                <a:gd name="T36" fmla="*/ 2147483646 w 131"/>
                <a:gd name="T37" fmla="*/ 0 h 154"/>
                <a:gd name="T38" fmla="*/ 2147483646 w 131"/>
                <a:gd name="T39" fmla="*/ 0 h 154"/>
                <a:gd name="T40" fmla="*/ 2147483646 w 131"/>
                <a:gd name="T41" fmla="*/ 2147483646 h 154"/>
                <a:gd name="T42" fmla="*/ 2147483646 w 131"/>
                <a:gd name="T43" fmla="*/ 2147483646 h 154"/>
                <a:gd name="T44" fmla="*/ 2147483646 w 131"/>
                <a:gd name="T45" fmla="*/ 2147483646 h 154"/>
                <a:gd name="T46" fmla="*/ 2147483646 w 131"/>
                <a:gd name="T47" fmla="*/ 2147483646 h 154"/>
                <a:gd name="T48" fmla="*/ 2147483646 w 131"/>
                <a:gd name="T49" fmla="*/ 2147483646 h 15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1"/>
                <a:gd name="T76" fmla="*/ 0 h 154"/>
                <a:gd name="T77" fmla="*/ 131 w 131"/>
                <a:gd name="T78" fmla="*/ 154 h 15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1" h="154">
                  <a:moveTo>
                    <a:pt x="29" y="116"/>
                  </a:moveTo>
                  <a:lnTo>
                    <a:pt x="29" y="116"/>
                  </a:lnTo>
                  <a:lnTo>
                    <a:pt x="103" y="127"/>
                  </a:lnTo>
                  <a:cubicBezTo>
                    <a:pt x="104" y="126"/>
                    <a:pt x="105" y="124"/>
                    <a:pt x="105" y="121"/>
                  </a:cubicBezTo>
                  <a:lnTo>
                    <a:pt x="105" y="57"/>
                  </a:lnTo>
                  <a:cubicBezTo>
                    <a:pt x="105" y="53"/>
                    <a:pt x="103" y="50"/>
                    <a:pt x="102" y="50"/>
                  </a:cubicBezTo>
                  <a:lnTo>
                    <a:pt x="100" y="49"/>
                  </a:lnTo>
                  <a:lnTo>
                    <a:pt x="28" y="27"/>
                  </a:lnTo>
                  <a:cubicBezTo>
                    <a:pt x="27" y="29"/>
                    <a:pt x="27" y="31"/>
                    <a:pt x="27" y="35"/>
                  </a:cubicBezTo>
                  <a:lnTo>
                    <a:pt x="27" y="107"/>
                  </a:lnTo>
                  <a:cubicBezTo>
                    <a:pt x="27" y="112"/>
                    <a:pt x="28" y="115"/>
                    <a:pt x="29" y="116"/>
                  </a:cubicBezTo>
                  <a:close/>
                  <a:moveTo>
                    <a:pt x="104" y="154"/>
                  </a:moveTo>
                  <a:lnTo>
                    <a:pt x="104" y="154"/>
                  </a:lnTo>
                  <a:lnTo>
                    <a:pt x="25" y="143"/>
                  </a:lnTo>
                  <a:cubicBezTo>
                    <a:pt x="17" y="142"/>
                    <a:pt x="10" y="137"/>
                    <a:pt x="6" y="130"/>
                  </a:cubicBezTo>
                  <a:cubicBezTo>
                    <a:pt x="2" y="124"/>
                    <a:pt x="0" y="115"/>
                    <a:pt x="0" y="107"/>
                  </a:cubicBezTo>
                  <a:lnTo>
                    <a:pt x="0" y="35"/>
                  </a:lnTo>
                  <a:cubicBezTo>
                    <a:pt x="0" y="14"/>
                    <a:pt x="11" y="0"/>
                    <a:pt x="26" y="0"/>
                  </a:cubicBezTo>
                  <a:lnTo>
                    <a:pt x="31" y="0"/>
                  </a:lnTo>
                  <a:lnTo>
                    <a:pt x="107" y="23"/>
                  </a:lnTo>
                  <a:cubicBezTo>
                    <a:pt x="121" y="26"/>
                    <a:pt x="131" y="40"/>
                    <a:pt x="131" y="57"/>
                  </a:cubicBezTo>
                  <a:lnTo>
                    <a:pt x="131" y="121"/>
                  </a:lnTo>
                  <a:cubicBezTo>
                    <a:pt x="131" y="139"/>
                    <a:pt x="120" y="153"/>
                    <a:pt x="105" y="154"/>
                  </a:cubicBezTo>
                  <a:lnTo>
                    <a:pt x="104" y="15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215" name="Freeform 39"/>
            <p:cNvSpPr>
              <a:spLocks noEditPoints="1"/>
            </p:cNvSpPr>
            <p:nvPr/>
          </p:nvSpPr>
          <p:spPr bwMode="gray">
            <a:xfrm>
              <a:off x="958850" y="3105151"/>
              <a:ext cx="74613" cy="79375"/>
            </a:xfrm>
            <a:custGeom>
              <a:avLst/>
              <a:gdLst>
                <a:gd name="T0" fmla="*/ 2147483646 w 158"/>
                <a:gd name="T1" fmla="*/ 2147483646 h 169"/>
                <a:gd name="T2" fmla="*/ 2147483646 w 158"/>
                <a:gd name="T3" fmla="*/ 2147483646 h 169"/>
                <a:gd name="T4" fmla="*/ 2147483646 w 158"/>
                <a:gd name="T5" fmla="*/ 2147483646 h 169"/>
                <a:gd name="T6" fmla="*/ 2147483646 w 158"/>
                <a:gd name="T7" fmla="*/ 2147483646 h 169"/>
                <a:gd name="T8" fmla="*/ 2147483646 w 158"/>
                <a:gd name="T9" fmla="*/ 2147483646 h 169"/>
                <a:gd name="T10" fmla="*/ 2147483646 w 158"/>
                <a:gd name="T11" fmla="*/ 2147483646 h 169"/>
                <a:gd name="T12" fmla="*/ 2147483646 w 158"/>
                <a:gd name="T13" fmla="*/ 2147483646 h 169"/>
                <a:gd name="T14" fmla="*/ 2147483646 w 158"/>
                <a:gd name="T15" fmla="*/ 2147483646 h 169"/>
                <a:gd name="T16" fmla="*/ 2147483646 w 158"/>
                <a:gd name="T17" fmla="*/ 2147483646 h 169"/>
                <a:gd name="T18" fmla="*/ 2147483646 w 158"/>
                <a:gd name="T19" fmla="*/ 2147483646 h 169"/>
                <a:gd name="T20" fmla="*/ 2147483646 w 158"/>
                <a:gd name="T21" fmla="*/ 2147483646 h 169"/>
                <a:gd name="T22" fmla="*/ 2147483646 w 158"/>
                <a:gd name="T23" fmla="*/ 2147483646 h 169"/>
                <a:gd name="T24" fmla="*/ 0 w 158"/>
                <a:gd name="T25" fmla="*/ 2147483646 h 169"/>
                <a:gd name="T26" fmla="*/ 0 w 158"/>
                <a:gd name="T27" fmla="*/ 2147483646 h 169"/>
                <a:gd name="T28" fmla="*/ 2147483646 w 158"/>
                <a:gd name="T29" fmla="*/ 0 h 169"/>
                <a:gd name="T30" fmla="*/ 2147483646 w 158"/>
                <a:gd name="T31" fmla="*/ 0 h 169"/>
                <a:gd name="T32" fmla="*/ 2147483646 w 158"/>
                <a:gd name="T33" fmla="*/ 2147483646 h 169"/>
                <a:gd name="T34" fmla="*/ 2147483646 w 158"/>
                <a:gd name="T35" fmla="*/ 2147483646 h 169"/>
                <a:gd name="T36" fmla="*/ 2147483646 w 158"/>
                <a:gd name="T37" fmla="*/ 2147483646 h 169"/>
                <a:gd name="T38" fmla="*/ 2147483646 w 158"/>
                <a:gd name="T39" fmla="*/ 2147483646 h 169"/>
                <a:gd name="T40" fmla="*/ 2147483646 w 158"/>
                <a:gd name="T41" fmla="*/ 2147483646 h 1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8"/>
                <a:gd name="T64" fmla="*/ 0 h 169"/>
                <a:gd name="T65" fmla="*/ 158 w 158"/>
                <a:gd name="T66" fmla="*/ 169 h 1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8" h="169">
                  <a:moveTo>
                    <a:pt x="28" y="27"/>
                  </a:moveTo>
                  <a:lnTo>
                    <a:pt x="28" y="27"/>
                  </a:lnTo>
                  <a:cubicBezTo>
                    <a:pt x="27" y="29"/>
                    <a:pt x="26" y="33"/>
                    <a:pt x="26" y="37"/>
                  </a:cubicBezTo>
                  <a:lnTo>
                    <a:pt x="26" y="130"/>
                  </a:lnTo>
                  <a:cubicBezTo>
                    <a:pt x="26" y="136"/>
                    <a:pt x="28" y="140"/>
                    <a:pt x="29" y="142"/>
                  </a:cubicBezTo>
                  <a:lnTo>
                    <a:pt x="129" y="141"/>
                  </a:lnTo>
                  <a:cubicBezTo>
                    <a:pt x="130" y="140"/>
                    <a:pt x="131" y="137"/>
                    <a:pt x="131" y="133"/>
                  </a:cubicBezTo>
                  <a:lnTo>
                    <a:pt x="131" y="46"/>
                  </a:lnTo>
                  <a:cubicBezTo>
                    <a:pt x="131" y="41"/>
                    <a:pt x="129" y="37"/>
                    <a:pt x="128" y="36"/>
                  </a:cubicBezTo>
                  <a:lnTo>
                    <a:pt x="28" y="27"/>
                  </a:lnTo>
                  <a:close/>
                  <a:moveTo>
                    <a:pt x="26" y="169"/>
                  </a:moveTo>
                  <a:lnTo>
                    <a:pt x="26" y="169"/>
                  </a:lnTo>
                  <a:cubicBezTo>
                    <a:pt x="11" y="169"/>
                    <a:pt x="0" y="152"/>
                    <a:pt x="0" y="130"/>
                  </a:cubicBezTo>
                  <a:lnTo>
                    <a:pt x="0" y="37"/>
                  </a:lnTo>
                  <a:cubicBezTo>
                    <a:pt x="0" y="16"/>
                    <a:pt x="11" y="0"/>
                    <a:pt x="26" y="0"/>
                  </a:cubicBezTo>
                  <a:lnTo>
                    <a:pt x="29" y="0"/>
                  </a:lnTo>
                  <a:lnTo>
                    <a:pt x="132" y="9"/>
                  </a:lnTo>
                  <a:cubicBezTo>
                    <a:pt x="147" y="12"/>
                    <a:pt x="158" y="27"/>
                    <a:pt x="158" y="46"/>
                  </a:cubicBezTo>
                  <a:lnTo>
                    <a:pt x="158" y="133"/>
                  </a:lnTo>
                  <a:cubicBezTo>
                    <a:pt x="158" y="152"/>
                    <a:pt x="147" y="167"/>
                    <a:pt x="132" y="168"/>
                  </a:cubicBezTo>
                  <a:lnTo>
                    <a:pt x="26" y="169"/>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216" name="Freeform 40"/>
            <p:cNvSpPr>
              <a:spLocks noEditPoints="1"/>
            </p:cNvSpPr>
            <p:nvPr/>
          </p:nvSpPr>
          <p:spPr bwMode="gray">
            <a:xfrm>
              <a:off x="1085850" y="3117851"/>
              <a:ext cx="61913" cy="69850"/>
            </a:xfrm>
            <a:custGeom>
              <a:avLst/>
              <a:gdLst>
                <a:gd name="T0" fmla="*/ 2147483646 w 131"/>
                <a:gd name="T1" fmla="*/ 2147483646 h 147"/>
                <a:gd name="T2" fmla="*/ 2147483646 w 131"/>
                <a:gd name="T3" fmla="*/ 2147483646 h 147"/>
                <a:gd name="T4" fmla="*/ 2147483646 w 131"/>
                <a:gd name="T5" fmla="*/ 2147483646 h 147"/>
                <a:gd name="T6" fmla="*/ 2147483646 w 131"/>
                <a:gd name="T7" fmla="*/ 2147483646 h 147"/>
                <a:gd name="T8" fmla="*/ 2147483646 w 131"/>
                <a:gd name="T9" fmla="*/ 2147483646 h 147"/>
                <a:gd name="T10" fmla="*/ 2147483646 w 131"/>
                <a:gd name="T11" fmla="*/ 2147483646 h 147"/>
                <a:gd name="T12" fmla="*/ 2147483646 w 131"/>
                <a:gd name="T13" fmla="*/ 2147483646 h 147"/>
                <a:gd name="T14" fmla="*/ 2147483646 w 131"/>
                <a:gd name="T15" fmla="*/ 2147483646 h 147"/>
                <a:gd name="T16" fmla="*/ 2147483646 w 131"/>
                <a:gd name="T17" fmla="*/ 2147483646 h 147"/>
                <a:gd name="T18" fmla="*/ 2147483646 w 131"/>
                <a:gd name="T19" fmla="*/ 2147483646 h 147"/>
                <a:gd name="T20" fmla="*/ 2147483646 w 131"/>
                <a:gd name="T21" fmla="*/ 2147483646 h 147"/>
                <a:gd name="T22" fmla="*/ 2147483646 w 131"/>
                <a:gd name="T23" fmla="*/ 2147483646 h 147"/>
                <a:gd name="T24" fmla="*/ 0 w 131"/>
                <a:gd name="T25" fmla="*/ 2147483646 h 147"/>
                <a:gd name="T26" fmla="*/ 0 w 131"/>
                <a:gd name="T27" fmla="*/ 2147483646 h 147"/>
                <a:gd name="T28" fmla="*/ 2147483646 w 131"/>
                <a:gd name="T29" fmla="*/ 0 h 147"/>
                <a:gd name="T30" fmla="*/ 2147483646 w 131"/>
                <a:gd name="T31" fmla="*/ 0 h 147"/>
                <a:gd name="T32" fmla="*/ 2147483646 w 131"/>
                <a:gd name="T33" fmla="*/ 2147483646 h 147"/>
                <a:gd name="T34" fmla="*/ 2147483646 w 131"/>
                <a:gd name="T35" fmla="*/ 2147483646 h 147"/>
                <a:gd name="T36" fmla="*/ 2147483646 w 131"/>
                <a:gd name="T37" fmla="*/ 2147483646 h 147"/>
                <a:gd name="T38" fmla="*/ 2147483646 w 131"/>
                <a:gd name="T39" fmla="*/ 2147483646 h 147"/>
                <a:gd name="T40" fmla="*/ 2147483646 w 131"/>
                <a:gd name="T41" fmla="*/ 2147483646 h 14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31"/>
                <a:gd name="T64" fmla="*/ 0 h 147"/>
                <a:gd name="T65" fmla="*/ 131 w 131"/>
                <a:gd name="T66" fmla="*/ 147 h 14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31" h="147">
                  <a:moveTo>
                    <a:pt x="28" y="27"/>
                  </a:moveTo>
                  <a:lnTo>
                    <a:pt x="28" y="27"/>
                  </a:lnTo>
                  <a:cubicBezTo>
                    <a:pt x="27" y="28"/>
                    <a:pt x="27" y="31"/>
                    <a:pt x="27" y="34"/>
                  </a:cubicBezTo>
                  <a:lnTo>
                    <a:pt x="27" y="112"/>
                  </a:lnTo>
                  <a:cubicBezTo>
                    <a:pt x="27" y="116"/>
                    <a:pt x="28" y="119"/>
                    <a:pt x="28" y="120"/>
                  </a:cubicBezTo>
                  <a:lnTo>
                    <a:pt x="104" y="119"/>
                  </a:lnTo>
                  <a:cubicBezTo>
                    <a:pt x="103" y="119"/>
                    <a:pt x="105" y="117"/>
                    <a:pt x="105" y="114"/>
                  </a:cubicBezTo>
                  <a:lnTo>
                    <a:pt x="105" y="46"/>
                  </a:lnTo>
                  <a:cubicBezTo>
                    <a:pt x="105" y="42"/>
                    <a:pt x="103" y="40"/>
                    <a:pt x="102" y="39"/>
                  </a:cubicBezTo>
                  <a:lnTo>
                    <a:pt x="28" y="27"/>
                  </a:lnTo>
                  <a:close/>
                  <a:moveTo>
                    <a:pt x="27" y="147"/>
                  </a:moveTo>
                  <a:lnTo>
                    <a:pt x="27" y="147"/>
                  </a:lnTo>
                  <a:cubicBezTo>
                    <a:pt x="11" y="147"/>
                    <a:pt x="0" y="132"/>
                    <a:pt x="0" y="112"/>
                  </a:cubicBezTo>
                  <a:lnTo>
                    <a:pt x="0" y="34"/>
                  </a:lnTo>
                  <a:cubicBezTo>
                    <a:pt x="0" y="15"/>
                    <a:pt x="11" y="0"/>
                    <a:pt x="26" y="0"/>
                  </a:cubicBezTo>
                  <a:lnTo>
                    <a:pt x="29" y="0"/>
                  </a:lnTo>
                  <a:lnTo>
                    <a:pt x="106" y="13"/>
                  </a:lnTo>
                  <a:cubicBezTo>
                    <a:pt x="120" y="15"/>
                    <a:pt x="131" y="29"/>
                    <a:pt x="131" y="46"/>
                  </a:cubicBezTo>
                  <a:lnTo>
                    <a:pt x="131" y="114"/>
                  </a:lnTo>
                  <a:cubicBezTo>
                    <a:pt x="131" y="131"/>
                    <a:pt x="120" y="145"/>
                    <a:pt x="105" y="146"/>
                  </a:cubicBezTo>
                  <a:lnTo>
                    <a:pt x="27" y="147"/>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217" name="Freeform 41"/>
            <p:cNvSpPr>
              <a:spLocks noEditPoints="1"/>
            </p:cNvSpPr>
            <p:nvPr/>
          </p:nvSpPr>
          <p:spPr bwMode="gray">
            <a:xfrm>
              <a:off x="958850" y="3241676"/>
              <a:ext cx="74613" cy="79375"/>
            </a:xfrm>
            <a:custGeom>
              <a:avLst/>
              <a:gdLst>
                <a:gd name="T0" fmla="*/ 2147483646 w 158"/>
                <a:gd name="T1" fmla="*/ 2147483646 h 169"/>
                <a:gd name="T2" fmla="*/ 2147483646 w 158"/>
                <a:gd name="T3" fmla="*/ 2147483646 h 169"/>
                <a:gd name="T4" fmla="*/ 2147483646 w 158"/>
                <a:gd name="T5" fmla="*/ 2147483646 h 169"/>
                <a:gd name="T6" fmla="*/ 2147483646 w 158"/>
                <a:gd name="T7" fmla="*/ 2147483646 h 169"/>
                <a:gd name="T8" fmla="*/ 2147483646 w 158"/>
                <a:gd name="T9" fmla="*/ 2147483646 h 169"/>
                <a:gd name="T10" fmla="*/ 2147483646 w 158"/>
                <a:gd name="T11" fmla="*/ 2147483646 h 169"/>
                <a:gd name="T12" fmla="*/ 2147483646 w 158"/>
                <a:gd name="T13" fmla="*/ 2147483646 h 169"/>
                <a:gd name="T14" fmla="*/ 2147483646 w 158"/>
                <a:gd name="T15" fmla="*/ 2147483646 h 169"/>
                <a:gd name="T16" fmla="*/ 2147483646 w 158"/>
                <a:gd name="T17" fmla="*/ 2147483646 h 169"/>
                <a:gd name="T18" fmla="*/ 2147483646 w 158"/>
                <a:gd name="T19" fmla="*/ 2147483646 h 169"/>
                <a:gd name="T20" fmla="*/ 2147483646 w 158"/>
                <a:gd name="T21" fmla="*/ 2147483646 h 169"/>
                <a:gd name="T22" fmla="*/ 2147483646 w 158"/>
                <a:gd name="T23" fmla="*/ 2147483646 h 169"/>
                <a:gd name="T24" fmla="*/ 0 w 158"/>
                <a:gd name="T25" fmla="*/ 2147483646 h 169"/>
                <a:gd name="T26" fmla="*/ 0 w 158"/>
                <a:gd name="T27" fmla="*/ 2147483646 h 169"/>
                <a:gd name="T28" fmla="*/ 2147483646 w 158"/>
                <a:gd name="T29" fmla="*/ 0 h 169"/>
                <a:gd name="T30" fmla="*/ 2147483646 w 158"/>
                <a:gd name="T31" fmla="*/ 0 h 169"/>
                <a:gd name="T32" fmla="*/ 2147483646 w 158"/>
                <a:gd name="T33" fmla="*/ 2147483646 h 169"/>
                <a:gd name="T34" fmla="*/ 2147483646 w 158"/>
                <a:gd name="T35" fmla="*/ 2147483646 h 169"/>
                <a:gd name="T36" fmla="*/ 2147483646 w 158"/>
                <a:gd name="T37" fmla="*/ 2147483646 h 169"/>
                <a:gd name="T38" fmla="*/ 2147483646 w 158"/>
                <a:gd name="T39" fmla="*/ 2147483646 h 169"/>
                <a:gd name="T40" fmla="*/ 2147483646 w 158"/>
                <a:gd name="T41" fmla="*/ 2147483646 h 1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8"/>
                <a:gd name="T64" fmla="*/ 0 h 169"/>
                <a:gd name="T65" fmla="*/ 158 w 158"/>
                <a:gd name="T66" fmla="*/ 169 h 1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8" h="169">
                  <a:moveTo>
                    <a:pt x="28" y="27"/>
                  </a:moveTo>
                  <a:lnTo>
                    <a:pt x="28" y="27"/>
                  </a:lnTo>
                  <a:cubicBezTo>
                    <a:pt x="27" y="29"/>
                    <a:pt x="26" y="32"/>
                    <a:pt x="26" y="38"/>
                  </a:cubicBezTo>
                  <a:lnTo>
                    <a:pt x="26" y="130"/>
                  </a:lnTo>
                  <a:cubicBezTo>
                    <a:pt x="26" y="136"/>
                    <a:pt x="27" y="140"/>
                    <a:pt x="29" y="142"/>
                  </a:cubicBezTo>
                  <a:lnTo>
                    <a:pt x="129" y="134"/>
                  </a:lnTo>
                  <a:cubicBezTo>
                    <a:pt x="130" y="133"/>
                    <a:pt x="131" y="130"/>
                    <a:pt x="131" y="126"/>
                  </a:cubicBezTo>
                  <a:lnTo>
                    <a:pt x="131" y="39"/>
                  </a:lnTo>
                  <a:cubicBezTo>
                    <a:pt x="131" y="34"/>
                    <a:pt x="129" y="31"/>
                    <a:pt x="128" y="29"/>
                  </a:cubicBezTo>
                  <a:lnTo>
                    <a:pt x="28" y="27"/>
                  </a:lnTo>
                  <a:close/>
                  <a:moveTo>
                    <a:pt x="26" y="169"/>
                  </a:moveTo>
                  <a:lnTo>
                    <a:pt x="26" y="169"/>
                  </a:lnTo>
                  <a:cubicBezTo>
                    <a:pt x="11" y="169"/>
                    <a:pt x="0" y="153"/>
                    <a:pt x="0" y="130"/>
                  </a:cubicBezTo>
                  <a:lnTo>
                    <a:pt x="0" y="38"/>
                  </a:lnTo>
                  <a:cubicBezTo>
                    <a:pt x="0" y="16"/>
                    <a:pt x="11" y="0"/>
                    <a:pt x="26" y="0"/>
                  </a:cubicBezTo>
                  <a:lnTo>
                    <a:pt x="28" y="0"/>
                  </a:lnTo>
                  <a:lnTo>
                    <a:pt x="133" y="3"/>
                  </a:lnTo>
                  <a:cubicBezTo>
                    <a:pt x="147" y="5"/>
                    <a:pt x="158" y="20"/>
                    <a:pt x="158" y="39"/>
                  </a:cubicBezTo>
                  <a:lnTo>
                    <a:pt x="158" y="126"/>
                  </a:lnTo>
                  <a:cubicBezTo>
                    <a:pt x="158" y="145"/>
                    <a:pt x="147" y="160"/>
                    <a:pt x="132" y="161"/>
                  </a:cubicBezTo>
                  <a:lnTo>
                    <a:pt x="26" y="169"/>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218" name="Freeform 42"/>
            <p:cNvSpPr>
              <a:spLocks noEditPoints="1"/>
            </p:cNvSpPr>
            <p:nvPr/>
          </p:nvSpPr>
          <p:spPr bwMode="gray">
            <a:xfrm>
              <a:off x="1084263" y="3240088"/>
              <a:ext cx="63500" cy="68263"/>
            </a:xfrm>
            <a:custGeom>
              <a:avLst/>
              <a:gdLst>
                <a:gd name="T0" fmla="*/ 2147483646 w 135"/>
                <a:gd name="T1" fmla="*/ 2147483646 h 144"/>
                <a:gd name="T2" fmla="*/ 2147483646 w 135"/>
                <a:gd name="T3" fmla="*/ 2147483646 h 144"/>
                <a:gd name="T4" fmla="*/ 2147483646 w 135"/>
                <a:gd name="T5" fmla="*/ 2147483646 h 144"/>
                <a:gd name="T6" fmla="*/ 2147483646 w 135"/>
                <a:gd name="T7" fmla="*/ 2147483646 h 144"/>
                <a:gd name="T8" fmla="*/ 2147483646 w 135"/>
                <a:gd name="T9" fmla="*/ 2147483646 h 144"/>
                <a:gd name="T10" fmla="*/ 2147483646 w 135"/>
                <a:gd name="T11" fmla="*/ 2147483646 h 144"/>
                <a:gd name="T12" fmla="*/ 2147483646 w 135"/>
                <a:gd name="T13" fmla="*/ 2147483646 h 144"/>
                <a:gd name="T14" fmla="*/ 2147483646 w 135"/>
                <a:gd name="T15" fmla="*/ 2147483646 h 144"/>
                <a:gd name="T16" fmla="*/ 2147483646 w 135"/>
                <a:gd name="T17" fmla="*/ 2147483646 h 144"/>
                <a:gd name="T18" fmla="*/ 2147483646 w 135"/>
                <a:gd name="T19" fmla="*/ 2147483646 h 144"/>
                <a:gd name="T20" fmla="*/ 2147483646 w 135"/>
                <a:gd name="T21" fmla="*/ 2147483646 h 144"/>
                <a:gd name="T22" fmla="*/ 2147483646 w 135"/>
                <a:gd name="T23" fmla="*/ 2147483646 h 144"/>
                <a:gd name="T24" fmla="*/ 0 w 135"/>
                <a:gd name="T25" fmla="*/ 2147483646 h 144"/>
                <a:gd name="T26" fmla="*/ 0 w 135"/>
                <a:gd name="T27" fmla="*/ 2147483646 h 144"/>
                <a:gd name="T28" fmla="*/ 2147483646 w 135"/>
                <a:gd name="T29" fmla="*/ 0 h 144"/>
                <a:gd name="T30" fmla="*/ 2147483646 w 135"/>
                <a:gd name="T31" fmla="*/ 0 h 144"/>
                <a:gd name="T32" fmla="*/ 2147483646 w 135"/>
                <a:gd name="T33" fmla="*/ 2147483646 h 144"/>
                <a:gd name="T34" fmla="*/ 2147483646 w 135"/>
                <a:gd name="T35" fmla="*/ 2147483646 h 144"/>
                <a:gd name="T36" fmla="*/ 2147483646 w 135"/>
                <a:gd name="T37" fmla="*/ 2147483646 h 144"/>
                <a:gd name="T38" fmla="*/ 2147483646 w 135"/>
                <a:gd name="T39" fmla="*/ 2147483646 h 144"/>
                <a:gd name="T40" fmla="*/ 2147483646 w 135"/>
                <a:gd name="T41" fmla="*/ 2147483646 h 14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35"/>
                <a:gd name="T64" fmla="*/ 0 h 144"/>
                <a:gd name="T65" fmla="*/ 135 w 135"/>
                <a:gd name="T66" fmla="*/ 144 h 14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35" h="144">
                  <a:moveTo>
                    <a:pt x="27" y="27"/>
                  </a:moveTo>
                  <a:lnTo>
                    <a:pt x="27" y="27"/>
                  </a:lnTo>
                  <a:cubicBezTo>
                    <a:pt x="27" y="28"/>
                    <a:pt x="26" y="30"/>
                    <a:pt x="26" y="33"/>
                  </a:cubicBezTo>
                  <a:lnTo>
                    <a:pt x="26" y="110"/>
                  </a:lnTo>
                  <a:cubicBezTo>
                    <a:pt x="26" y="113"/>
                    <a:pt x="27" y="115"/>
                    <a:pt x="27" y="117"/>
                  </a:cubicBezTo>
                  <a:lnTo>
                    <a:pt x="107" y="111"/>
                  </a:lnTo>
                  <a:cubicBezTo>
                    <a:pt x="108" y="110"/>
                    <a:pt x="108" y="108"/>
                    <a:pt x="108" y="106"/>
                  </a:cubicBezTo>
                  <a:lnTo>
                    <a:pt x="108" y="34"/>
                  </a:lnTo>
                  <a:cubicBezTo>
                    <a:pt x="108" y="32"/>
                    <a:pt x="108" y="30"/>
                    <a:pt x="107" y="29"/>
                  </a:cubicBezTo>
                  <a:lnTo>
                    <a:pt x="27" y="27"/>
                  </a:lnTo>
                  <a:close/>
                  <a:moveTo>
                    <a:pt x="24" y="144"/>
                  </a:moveTo>
                  <a:lnTo>
                    <a:pt x="24" y="144"/>
                  </a:lnTo>
                  <a:cubicBezTo>
                    <a:pt x="10" y="144"/>
                    <a:pt x="0" y="129"/>
                    <a:pt x="0" y="110"/>
                  </a:cubicBezTo>
                  <a:lnTo>
                    <a:pt x="0" y="33"/>
                  </a:lnTo>
                  <a:cubicBezTo>
                    <a:pt x="0" y="14"/>
                    <a:pt x="10" y="0"/>
                    <a:pt x="24" y="0"/>
                  </a:cubicBezTo>
                  <a:lnTo>
                    <a:pt x="25" y="0"/>
                  </a:lnTo>
                  <a:lnTo>
                    <a:pt x="112" y="2"/>
                  </a:lnTo>
                  <a:cubicBezTo>
                    <a:pt x="125" y="4"/>
                    <a:pt x="135" y="18"/>
                    <a:pt x="135" y="34"/>
                  </a:cubicBezTo>
                  <a:lnTo>
                    <a:pt x="135" y="106"/>
                  </a:lnTo>
                  <a:cubicBezTo>
                    <a:pt x="135" y="123"/>
                    <a:pt x="125" y="136"/>
                    <a:pt x="111" y="137"/>
                  </a:cubicBezTo>
                  <a:lnTo>
                    <a:pt x="24" y="14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219" name="Freeform 43"/>
            <p:cNvSpPr>
              <a:spLocks/>
            </p:cNvSpPr>
            <p:nvPr/>
          </p:nvSpPr>
          <p:spPr bwMode="gray">
            <a:xfrm>
              <a:off x="917575" y="3063876"/>
              <a:ext cx="390525" cy="65088"/>
            </a:xfrm>
            <a:custGeom>
              <a:avLst/>
              <a:gdLst>
                <a:gd name="T0" fmla="*/ 2147483646 w 828"/>
                <a:gd name="T1" fmla="*/ 2147483646 h 140"/>
                <a:gd name="T2" fmla="*/ 2147483646 w 828"/>
                <a:gd name="T3" fmla="*/ 2147483646 h 140"/>
                <a:gd name="T4" fmla="*/ 0 w 828"/>
                <a:gd name="T5" fmla="*/ 2147483646 h 140"/>
                <a:gd name="T6" fmla="*/ 2147483646 w 828"/>
                <a:gd name="T7" fmla="*/ 0 h 140"/>
                <a:gd name="T8" fmla="*/ 2147483646 w 828"/>
                <a:gd name="T9" fmla="*/ 2147483646 h 140"/>
                <a:gd name="T10" fmla="*/ 2147483646 w 828"/>
                <a:gd name="T11" fmla="*/ 2147483646 h 140"/>
                <a:gd name="T12" fmla="*/ 0 60000 65536"/>
                <a:gd name="T13" fmla="*/ 0 60000 65536"/>
                <a:gd name="T14" fmla="*/ 0 60000 65536"/>
                <a:gd name="T15" fmla="*/ 0 60000 65536"/>
                <a:gd name="T16" fmla="*/ 0 60000 65536"/>
                <a:gd name="T17" fmla="*/ 0 60000 65536"/>
                <a:gd name="T18" fmla="*/ 0 w 828"/>
                <a:gd name="T19" fmla="*/ 0 h 140"/>
                <a:gd name="T20" fmla="*/ 828 w 828"/>
                <a:gd name="T21" fmla="*/ 140 h 140"/>
              </a:gdLst>
              <a:ahLst/>
              <a:cxnLst>
                <a:cxn ang="T12">
                  <a:pos x="T0" y="T1"/>
                </a:cxn>
                <a:cxn ang="T13">
                  <a:pos x="T2" y="T3"/>
                </a:cxn>
                <a:cxn ang="T14">
                  <a:pos x="T4" y="T5"/>
                </a:cxn>
                <a:cxn ang="T15">
                  <a:pos x="T6" y="T7"/>
                </a:cxn>
                <a:cxn ang="T16">
                  <a:pos x="T8" y="T9"/>
                </a:cxn>
                <a:cxn ang="T17">
                  <a:pos x="T10" y="T11"/>
                </a:cxn>
              </a:cxnLst>
              <a:rect l="T18" t="T19" r="T20" b="T21"/>
              <a:pathLst>
                <a:path w="828" h="140">
                  <a:moveTo>
                    <a:pt x="826" y="140"/>
                  </a:moveTo>
                  <a:lnTo>
                    <a:pt x="826" y="140"/>
                  </a:lnTo>
                  <a:lnTo>
                    <a:pt x="0" y="13"/>
                  </a:lnTo>
                  <a:lnTo>
                    <a:pt x="2" y="0"/>
                  </a:lnTo>
                  <a:lnTo>
                    <a:pt x="828" y="127"/>
                  </a:lnTo>
                  <a:lnTo>
                    <a:pt x="826" y="14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220" name="Freeform 44"/>
            <p:cNvSpPr>
              <a:spLocks/>
            </p:cNvSpPr>
            <p:nvPr/>
          </p:nvSpPr>
          <p:spPr bwMode="gray">
            <a:xfrm>
              <a:off x="917575" y="3211513"/>
              <a:ext cx="388938" cy="7938"/>
            </a:xfrm>
            <a:custGeom>
              <a:avLst/>
              <a:gdLst>
                <a:gd name="T0" fmla="*/ 2147483646 w 826"/>
                <a:gd name="T1" fmla="*/ 2147483646 h 18"/>
                <a:gd name="T2" fmla="*/ 2147483646 w 826"/>
                <a:gd name="T3" fmla="*/ 2147483646 h 18"/>
                <a:gd name="T4" fmla="*/ 0 w 826"/>
                <a:gd name="T5" fmla="*/ 2147483646 h 18"/>
                <a:gd name="T6" fmla="*/ 0 w 826"/>
                <a:gd name="T7" fmla="*/ 0 h 18"/>
                <a:gd name="T8" fmla="*/ 2147483646 w 826"/>
                <a:gd name="T9" fmla="*/ 2147483646 h 18"/>
                <a:gd name="T10" fmla="*/ 2147483646 w 826"/>
                <a:gd name="T11" fmla="*/ 2147483646 h 18"/>
                <a:gd name="T12" fmla="*/ 0 60000 65536"/>
                <a:gd name="T13" fmla="*/ 0 60000 65536"/>
                <a:gd name="T14" fmla="*/ 0 60000 65536"/>
                <a:gd name="T15" fmla="*/ 0 60000 65536"/>
                <a:gd name="T16" fmla="*/ 0 60000 65536"/>
                <a:gd name="T17" fmla="*/ 0 60000 65536"/>
                <a:gd name="T18" fmla="*/ 0 w 826"/>
                <a:gd name="T19" fmla="*/ 0 h 18"/>
                <a:gd name="T20" fmla="*/ 826 w 826"/>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826" h="18">
                  <a:moveTo>
                    <a:pt x="826" y="18"/>
                  </a:moveTo>
                  <a:lnTo>
                    <a:pt x="826" y="18"/>
                  </a:lnTo>
                  <a:lnTo>
                    <a:pt x="0" y="13"/>
                  </a:lnTo>
                  <a:lnTo>
                    <a:pt x="0" y="0"/>
                  </a:lnTo>
                  <a:lnTo>
                    <a:pt x="826" y="4"/>
                  </a:lnTo>
                  <a:lnTo>
                    <a:pt x="826" y="1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221" name="Freeform 45"/>
            <p:cNvSpPr>
              <a:spLocks/>
            </p:cNvSpPr>
            <p:nvPr/>
          </p:nvSpPr>
          <p:spPr bwMode="gray">
            <a:xfrm>
              <a:off x="917575" y="3311526"/>
              <a:ext cx="390525" cy="41275"/>
            </a:xfrm>
            <a:custGeom>
              <a:avLst/>
              <a:gdLst>
                <a:gd name="T0" fmla="*/ 2147483646 w 827"/>
                <a:gd name="T1" fmla="*/ 2147483646 h 88"/>
                <a:gd name="T2" fmla="*/ 2147483646 w 827"/>
                <a:gd name="T3" fmla="*/ 2147483646 h 88"/>
                <a:gd name="T4" fmla="*/ 0 w 827"/>
                <a:gd name="T5" fmla="*/ 2147483646 h 88"/>
                <a:gd name="T6" fmla="*/ 2147483646 w 827"/>
                <a:gd name="T7" fmla="*/ 0 h 88"/>
                <a:gd name="T8" fmla="*/ 2147483646 w 827"/>
                <a:gd name="T9" fmla="*/ 2147483646 h 88"/>
                <a:gd name="T10" fmla="*/ 2147483646 w 827"/>
                <a:gd name="T11" fmla="*/ 2147483646 h 88"/>
                <a:gd name="T12" fmla="*/ 0 60000 65536"/>
                <a:gd name="T13" fmla="*/ 0 60000 65536"/>
                <a:gd name="T14" fmla="*/ 0 60000 65536"/>
                <a:gd name="T15" fmla="*/ 0 60000 65536"/>
                <a:gd name="T16" fmla="*/ 0 60000 65536"/>
                <a:gd name="T17" fmla="*/ 0 60000 65536"/>
                <a:gd name="T18" fmla="*/ 0 w 827"/>
                <a:gd name="T19" fmla="*/ 0 h 88"/>
                <a:gd name="T20" fmla="*/ 827 w 827"/>
                <a:gd name="T21" fmla="*/ 88 h 88"/>
              </a:gdLst>
              <a:ahLst/>
              <a:cxnLst>
                <a:cxn ang="T12">
                  <a:pos x="T0" y="T1"/>
                </a:cxn>
                <a:cxn ang="T13">
                  <a:pos x="T2" y="T3"/>
                </a:cxn>
                <a:cxn ang="T14">
                  <a:pos x="T4" y="T5"/>
                </a:cxn>
                <a:cxn ang="T15">
                  <a:pos x="T6" y="T7"/>
                </a:cxn>
                <a:cxn ang="T16">
                  <a:pos x="T8" y="T9"/>
                </a:cxn>
                <a:cxn ang="T17">
                  <a:pos x="T10" y="T11"/>
                </a:cxn>
              </a:cxnLst>
              <a:rect l="T18" t="T19" r="T20" b="T21"/>
              <a:pathLst>
                <a:path w="827" h="88">
                  <a:moveTo>
                    <a:pt x="1" y="88"/>
                  </a:moveTo>
                  <a:lnTo>
                    <a:pt x="1" y="88"/>
                  </a:lnTo>
                  <a:lnTo>
                    <a:pt x="0" y="75"/>
                  </a:lnTo>
                  <a:lnTo>
                    <a:pt x="826" y="0"/>
                  </a:lnTo>
                  <a:lnTo>
                    <a:pt x="827" y="13"/>
                  </a:lnTo>
                  <a:lnTo>
                    <a:pt x="1" y="88"/>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222" name="Freeform 46"/>
            <p:cNvSpPr>
              <a:spLocks/>
            </p:cNvSpPr>
            <p:nvPr/>
          </p:nvSpPr>
          <p:spPr bwMode="gray">
            <a:xfrm>
              <a:off x="955675" y="3373438"/>
              <a:ext cx="80963" cy="26988"/>
            </a:xfrm>
            <a:custGeom>
              <a:avLst/>
              <a:gdLst>
                <a:gd name="T0" fmla="*/ 2147483646 w 173"/>
                <a:gd name="T1" fmla="*/ 2147483646 h 58"/>
                <a:gd name="T2" fmla="*/ 2147483646 w 173"/>
                <a:gd name="T3" fmla="*/ 2147483646 h 58"/>
                <a:gd name="T4" fmla="*/ 2147483646 w 173"/>
                <a:gd name="T5" fmla="*/ 2147483646 h 58"/>
                <a:gd name="T6" fmla="*/ 2147483646 w 173"/>
                <a:gd name="T7" fmla="*/ 2147483646 h 58"/>
                <a:gd name="T8" fmla="*/ 2147483646 w 173"/>
                <a:gd name="T9" fmla="*/ 2147483646 h 58"/>
                <a:gd name="T10" fmla="*/ 2147483646 w 173"/>
                <a:gd name="T11" fmla="*/ 0 h 58"/>
                <a:gd name="T12" fmla="*/ 2147483646 w 173"/>
                <a:gd name="T13" fmla="*/ 2147483646 h 58"/>
                <a:gd name="T14" fmla="*/ 0 w 173"/>
                <a:gd name="T15" fmla="*/ 2147483646 h 58"/>
                <a:gd name="T16" fmla="*/ 2147483646 w 173"/>
                <a:gd name="T17" fmla="*/ 2147483646 h 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3"/>
                <a:gd name="T28" fmla="*/ 0 h 58"/>
                <a:gd name="T29" fmla="*/ 173 w 173"/>
                <a:gd name="T30" fmla="*/ 58 h 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3" h="58">
                  <a:moveTo>
                    <a:pt x="16" y="58"/>
                  </a:moveTo>
                  <a:lnTo>
                    <a:pt x="16" y="58"/>
                  </a:lnTo>
                  <a:lnTo>
                    <a:pt x="157" y="43"/>
                  </a:lnTo>
                  <a:cubicBezTo>
                    <a:pt x="166" y="43"/>
                    <a:pt x="173" y="33"/>
                    <a:pt x="173" y="21"/>
                  </a:cubicBezTo>
                  <a:cubicBezTo>
                    <a:pt x="173" y="10"/>
                    <a:pt x="166" y="0"/>
                    <a:pt x="157" y="0"/>
                  </a:cubicBezTo>
                  <a:lnTo>
                    <a:pt x="16" y="15"/>
                  </a:lnTo>
                  <a:cubicBezTo>
                    <a:pt x="8" y="15"/>
                    <a:pt x="0" y="25"/>
                    <a:pt x="0" y="36"/>
                  </a:cubicBezTo>
                  <a:cubicBezTo>
                    <a:pt x="0" y="48"/>
                    <a:pt x="8" y="58"/>
                    <a:pt x="16" y="58"/>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223" name="Freeform 47"/>
            <p:cNvSpPr>
              <a:spLocks/>
            </p:cNvSpPr>
            <p:nvPr/>
          </p:nvSpPr>
          <p:spPr bwMode="gray">
            <a:xfrm>
              <a:off x="955675" y="3409951"/>
              <a:ext cx="80963" cy="30163"/>
            </a:xfrm>
            <a:custGeom>
              <a:avLst/>
              <a:gdLst>
                <a:gd name="T0" fmla="*/ 2147483646 w 173"/>
                <a:gd name="T1" fmla="*/ 0 h 63"/>
                <a:gd name="T2" fmla="*/ 2147483646 w 173"/>
                <a:gd name="T3" fmla="*/ 0 h 63"/>
                <a:gd name="T4" fmla="*/ 2147483646 w 173"/>
                <a:gd name="T5" fmla="*/ 0 h 63"/>
                <a:gd name="T6" fmla="*/ 2147483646 w 173"/>
                <a:gd name="T7" fmla="*/ 2147483646 h 63"/>
                <a:gd name="T8" fmla="*/ 0 w 173"/>
                <a:gd name="T9" fmla="*/ 2147483646 h 63"/>
                <a:gd name="T10" fmla="*/ 2147483646 w 173"/>
                <a:gd name="T11" fmla="*/ 2147483646 h 63"/>
                <a:gd name="T12" fmla="*/ 2147483646 w 173"/>
                <a:gd name="T13" fmla="*/ 2147483646 h 63"/>
                <a:gd name="T14" fmla="*/ 2147483646 w 173"/>
                <a:gd name="T15" fmla="*/ 2147483646 h 63"/>
                <a:gd name="T16" fmla="*/ 2147483646 w 173"/>
                <a:gd name="T17" fmla="*/ 2147483646 h 63"/>
                <a:gd name="T18" fmla="*/ 2147483646 w 173"/>
                <a:gd name="T19" fmla="*/ 0 h 6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3"/>
                <a:gd name="T31" fmla="*/ 0 h 63"/>
                <a:gd name="T32" fmla="*/ 173 w 173"/>
                <a:gd name="T33" fmla="*/ 63 h 6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3" h="63">
                  <a:moveTo>
                    <a:pt x="157" y="0"/>
                  </a:moveTo>
                  <a:lnTo>
                    <a:pt x="157" y="0"/>
                  </a:lnTo>
                  <a:lnTo>
                    <a:pt x="156" y="0"/>
                  </a:lnTo>
                  <a:lnTo>
                    <a:pt x="16" y="20"/>
                  </a:lnTo>
                  <a:cubicBezTo>
                    <a:pt x="8" y="20"/>
                    <a:pt x="0" y="30"/>
                    <a:pt x="0" y="42"/>
                  </a:cubicBezTo>
                  <a:cubicBezTo>
                    <a:pt x="0" y="54"/>
                    <a:pt x="8" y="63"/>
                    <a:pt x="16" y="63"/>
                  </a:cubicBezTo>
                  <a:lnTo>
                    <a:pt x="17" y="63"/>
                  </a:lnTo>
                  <a:lnTo>
                    <a:pt x="157" y="43"/>
                  </a:lnTo>
                  <a:cubicBezTo>
                    <a:pt x="166" y="43"/>
                    <a:pt x="173" y="33"/>
                    <a:pt x="173" y="21"/>
                  </a:cubicBezTo>
                  <a:cubicBezTo>
                    <a:pt x="173" y="9"/>
                    <a:pt x="166" y="0"/>
                    <a:pt x="157"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224" name="Freeform 48"/>
            <p:cNvSpPr>
              <a:spLocks/>
            </p:cNvSpPr>
            <p:nvPr/>
          </p:nvSpPr>
          <p:spPr bwMode="gray">
            <a:xfrm>
              <a:off x="1084263" y="3362326"/>
              <a:ext cx="61913" cy="20638"/>
            </a:xfrm>
            <a:custGeom>
              <a:avLst/>
              <a:gdLst>
                <a:gd name="T0" fmla="*/ 2147483646 w 133"/>
                <a:gd name="T1" fmla="*/ 2147483646 h 45"/>
                <a:gd name="T2" fmla="*/ 2147483646 w 133"/>
                <a:gd name="T3" fmla="*/ 2147483646 h 45"/>
                <a:gd name="T4" fmla="*/ 2147483646 w 133"/>
                <a:gd name="T5" fmla="*/ 2147483646 h 45"/>
                <a:gd name="T6" fmla="*/ 2147483646 w 133"/>
                <a:gd name="T7" fmla="*/ 2147483646 h 45"/>
                <a:gd name="T8" fmla="*/ 2147483646 w 133"/>
                <a:gd name="T9" fmla="*/ 2147483646 h 45"/>
                <a:gd name="T10" fmla="*/ 2147483646 w 133"/>
                <a:gd name="T11" fmla="*/ 0 h 45"/>
                <a:gd name="T12" fmla="*/ 2147483646 w 133"/>
                <a:gd name="T13" fmla="*/ 2147483646 h 45"/>
                <a:gd name="T14" fmla="*/ 0 w 133"/>
                <a:gd name="T15" fmla="*/ 2147483646 h 45"/>
                <a:gd name="T16" fmla="*/ 2147483646 w 133"/>
                <a:gd name="T17" fmla="*/ 2147483646 h 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3"/>
                <a:gd name="T28" fmla="*/ 0 h 45"/>
                <a:gd name="T29" fmla="*/ 133 w 133"/>
                <a:gd name="T30" fmla="*/ 45 h 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3" h="45">
                  <a:moveTo>
                    <a:pt x="12" y="45"/>
                  </a:moveTo>
                  <a:lnTo>
                    <a:pt x="12" y="45"/>
                  </a:lnTo>
                  <a:lnTo>
                    <a:pt x="120" y="33"/>
                  </a:lnTo>
                  <a:cubicBezTo>
                    <a:pt x="127" y="33"/>
                    <a:pt x="133" y="26"/>
                    <a:pt x="133" y="17"/>
                  </a:cubicBezTo>
                  <a:cubicBezTo>
                    <a:pt x="133" y="8"/>
                    <a:pt x="127" y="0"/>
                    <a:pt x="120" y="0"/>
                  </a:cubicBezTo>
                  <a:lnTo>
                    <a:pt x="12" y="12"/>
                  </a:lnTo>
                  <a:cubicBezTo>
                    <a:pt x="6" y="12"/>
                    <a:pt x="0" y="19"/>
                    <a:pt x="0" y="28"/>
                  </a:cubicBezTo>
                  <a:cubicBezTo>
                    <a:pt x="0" y="37"/>
                    <a:pt x="6" y="45"/>
                    <a:pt x="12" y="4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225" name="Freeform 49"/>
            <p:cNvSpPr>
              <a:spLocks/>
            </p:cNvSpPr>
            <p:nvPr/>
          </p:nvSpPr>
          <p:spPr bwMode="gray">
            <a:xfrm>
              <a:off x="1084263" y="3390901"/>
              <a:ext cx="61913" cy="22225"/>
            </a:xfrm>
            <a:custGeom>
              <a:avLst/>
              <a:gdLst>
                <a:gd name="T0" fmla="*/ 2147483646 w 133"/>
                <a:gd name="T1" fmla="*/ 0 h 49"/>
                <a:gd name="T2" fmla="*/ 2147483646 w 133"/>
                <a:gd name="T3" fmla="*/ 0 h 49"/>
                <a:gd name="T4" fmla="*/ 2147483646 w 133"/>
                <a:gd name="T5" fmla="*/ 0 h 49"/>
                <a:gd name="T6" fmla="*/ 2147483646 w 133"/>
                <a:gd name="T7" fmla="*/ 2147483646 h 49"/>
                <a:gd name="T8" fmla="*/ 0 w 133"/>
                <a:gd name="T9" fmla="*/ 2147483646 h 49"/>
                <a:gd name="T10" fmla="*/ 2147483646 w 133"/>
                <a:gd name="T11" fmla="*/ 2147483646 h 49"/>
                <a:gd name="T12" fmla="*/ 2147483646 w 133"/>
                <a:gd name="T13" fmla="*/ 2147483646 h 49"/>
                <a:gd name="T14" fmla="*/ 2147483646 w 133"/>
                <a:gd name="T15" fmla="*/ 2147483646 h 49"/>
                <a:gd name="T16" fmla="*/ 2147483646 w 133"/>
                <a:gd name="T17" fmla="*/ 2147483646 h 49"/>
                <a:gd name="T18" fmla="*/ 2147483646 w 133"/>
                <a:gd name="T19" fmla="*/ 0 h 4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3"/>
                <a:gd name="T31" fmla="*/ 0 h 49"/>
                <a:gd name="T32" fmla="*/ 133 w 133"/>
                <a:gd name="T33" fmla="*/ 49 h 4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3" h="49">
                  <a:moveTo>
                    <a:pt x="120" y="0"/>
                  </a:moveTo>
                  <a:lnTo>
                    <a:pt x="120" y="0"/>
                  </a:lnTo>
                  <a:lnTo>
                    <a:pt x="12" y="15"/>
                  </a:lnTo>
                  <a:cubicBezTo>
                    <a:pt x="6" y="15"/>
                    <a:pt x="0" y="23"/>
                    <a:pt x="0" y="32"/>
                  </a:cubicBezTo>
                  <a:cubicBezTo>
                    <a:pt x="0" y="41"/>
                    <a:pt x="6" y="49"/>
                    <a:pt x="12" y="49"/>
                  </a:cubicBezTo>
                  <a:lnTo>
                    <a:pt x="13" y="49"/>
                  </a:lnTo>
                  <a:lnTo>
                    <a:pt x="120" y="33"/>
                  </a:lnTo>
                  <a:cubicBezTo>
                    <a:pt x="127" y="33"/>
                    <a:pt x="133" y="25"/>
                    <a:pt x="133" y="16"/>
                  </a:cubicBezTo>
                  <a:cubicBezTo>
                    <a:pt x="133" y="7"/>
                    <a:pt x="127" y="0"/>
                    <a:pt x="120"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226" name="Freeform 50"/>
            <p:cNvSpPr>
              <a:spLocks noEditPoints="1"/>
            </p:cNvSpPr>
            <p:nvPr/>
          </p:nvSpPr>
          <p:spPr bwMode="gray">
            <a:xfrm>
              <a:off x="1182688" y="3025776"/>
              <a:ext cx="42863" cy="55563"/>
            </a:xfrm>
            <a:custGeom>
              <a:avLst/>
              <a:gdLst>
                <a:gd name="T0" fmla="*/ 2147483646 w 92"/>
                <a:gd name="T1" fmla="*/ 2147483646 h 121"/>
                <a:gd name="T2" fmla="*/ 2147483646 w 92"/>
                <a:gd name="T3" fmla="*/ 2147483646 h 121"/>
                <a:gd name="T4" fmla="*/ 2147483646 w 92"/>
                <a:gd name="T5" fmla="*/ 2147483646 h 121"/>
                <a:gd name="T6" fmla="*/ 2147483646 w 92"/>
                <a:gd name="T7" fmla="*/ 2147483646 h 121"/>
                <a:gd name="T8" fmla="*/ 2147483646 w 92"/>
                <a:gd name="T9" fmla="*/ 2147483646 h 121"/>
                <a:gd name="T10" fmla="*/ 2147483646 w 92"/>
                <a:gd name="T11" fmla="*/ 2147483646 h 121"/>
                <a:gd name="T12" fmla="*/ 2147483646 w 92"/>
                <a:gd name="T13" fmla="*/ 2147483646 h 121"/>
                <a:gd name="T14" fmla="*/ 2147483646 w 92"/>
                <a:gd name="T15" fmla="*/ 2147483646 h 121"/>
                <a:gd name="T16" fmla="*/ 2147483646 w 92"/>
                <a:gd name="T17" fmla="*/ 2147483646 h 121"/>
                <a:gd name="T18" fmla="*/ 2147483646 w 92"/>
                <a:gd name="T19" fmla="*/ 2147483646 h 121"/>
                <a:gd name="T20" fmla="*/ 2147483646 w 92"/>
                <a:gd name="T21" fmla="*/ 2147483646 h 121"/>
                <a:gd name="T22" fmla="*/ 2147483646 w 92"/>
                <a:gd name="T23" fmla="*/ 2147483646 h 121"/>
                <a:gd name="T24" fmla="*/ 2147483646 w 92"/>
                <a:gd name="T25" fmla="*/ 2147483646 h 121"/>
                <a:gd name="T26" fmla="*/ 2147483646 w 92"/>
                <a:gd name="T27" fmla="*/ 2147483646 h 121"/>
                <a:gd name="T28" fmla="*/ 0 w 92"/>
                <a:gd name="T29" fmla="*/ 2147483646 h 121"/>
                <a:gd name="T30" fmla="*/ 0 w 92"/>
                <a:gd name="T31" fmla="*/ 2147483646 h 121"/>
                <a:gd name="T32" fmla="*/ 2147483646 w 92"/>
                <a:gd name="T33" fmla="*/ 0 h 121"/>
                <a:gd name="T34" fmla="*/ 2147483646 w 92"/>
                <a:gd name="T35" fmla="*/ 2147483646 h 121"/>
                <a:gd name="T36" fmla="*/ 2147483646 w 92"/>
                <a:gd name="T37" fmla="*/ 2147483646 h 121"/>
                <a:gd name="T38" fmla="*/ 2147483646 w 92"/>
                <a:gd name="T39" fmla="*/ 2147483646 h 121"/>
                <a:gd name="T40" fmla="*/ 2147483646 w 92"/>
                <a:gd name="T41" fmla="*/ 2147483646 h 121"/>
                <a:gd name="T42" fmla="*/ 2147483646 w 92"/>
                <a:gd name="T43" fmla="*/ 2147483646 h 121"/>
                <a:gd name="T44" fmla="*/ 2147483646 w 92"/>
                <a:gd name="T45" fmla="*/ 2147483646 h 12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92"/>
                <a:gd name="T70" fmla="*/ 0 h 121"/>
                <a:gd name="T71" fmla="*/ 92 w 92"/>
                <a:gd name="T72" fmla="*/ 121 h 12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92" h="121">
                  <a:moveTo>
                    <a:pt x="22" y="97"/>
                  </a:moveTo>
                  <a:lnTo>
                    <a:pt x="22" y="97"/>
                  </a:lnTo>
                  <a:lnTo>
                    <a:pt x="69" y="101"/>
                  </a:lnTo>
                  <a:cubicBezTo>
                    <a:pt x="70" y="99"/>
                    <a:pt x="72" y="96"/>
                    <a:pt x="72" y="91"/>
                  </a:cubicBezTo>
                  <a:lnTo>
                    <a:pt x="72" y="48"/>
                  </a:lnTo>
                  <a:cubicBezTo>
                    <a:pt x="72" y="42"/>
                    <a:pt x="70" y="38"/>
                    <a:pt x="69" y="37"/>
                  </a:cubicBezTo>
                  <a:lnTo>
                    <a:pt x="22" y="21"/>
                  </a:lnTo>
                  <a:cubicBezTo>
                    <a:pt x="21" y="23"/>
                    <a:pt x="20" y="27"/>
                    <a:pt x="20" y="32"/>
                  </a:cubicBezTo>
                  <a:lnTo>
                    <a:pt x="20" y="84"/>
                  </a:lnTo>
                  <a:cubicBezTo>
                    <a:pt x="20" y="90"/>
                    <a:pt x="21" y="95"/>
                    <a:pt x="22" y="97"/>
                  </a:cubicBezTo>
                  <a:close/>
                  <a:moveTo>
                    <a:pt x="71" y="121"/>
                  </a:moveTo>
                  <a:lnTo>
                    <a:pt x="71" y="121"/>
                  </a:lnTo>
                  <a:lnTo>
                    <a:pt x="19" y="116"/>
                  </a:lnTo>
                  <a:cubicBezTo>
                    <a:pt x="15" y="116"/>
                    <a:pt x="8" y="114"/>
                    <a:pt x="4" y="104"/>
                  </a:cubicBezTo>
                  <a:cubicBezTo>
                    <a:pt x="1" y="98"/>
                    <a:pt x="0" y="91"/>
                    <a:pt x="0" y="84"/>
                  </a:cubicBezTo>
                  <a:lnTo>
                    <a:pt x="0" y="32"/>
                  </a:lnTo>
                  <a:cubicBezTo>
                    <a:pt x="0" y="13"/>
                    <a:pt x="8" y="0"/>
                    <a:pt x="19" y="0"/>
                  </a:cubicBezTo>
                  <a:lnTo>
                    <a:pt x="23" y="1"/>
                  </a:lnTo>
                  <a:lnTo>
                    <a:pt x="74" y="17"/>
                  </a:lnTo>
                  <a:cubicBezTo>
                    <a:pt x="85" y="20"/>
                    <a:pt x="92" y="35"/>
                    <a:pt x="92" y="48"/>
                  </a:cubicBezTo>
                  <a:lnTo>
                    <a:pt x="92" y="91"/>
                  </a:lnTo>
                  <a:cubicBezTo>
                    <a:pt x="92" y="107"/>
                    <a:pt x="83" y="120"/>
                    <a:pt x="72" y="121"/>
                  </a:cubicBezTo>
                  <a:lnTo>
                    <a:pt x="71" y="121"/>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227" name="Freeform 51"/>
            <p:cNvSpPr>
              <a:spLocks noEditPoints="1"/>
            </p:cNvSpPr>
            <p:nvPr/>
          </p:nvSpPr>
          <p:spPr bwMode="gray">
            <a:xfrm>
              <a:off x="1182688" y="3135313"/>
              <a:ext cx="42863" cy="58738"/>
            </a:xfrm>
            <a:custGeom>
              <a:avLst/>
              <a:gdLst>
                <a:gd name="T0" fmla="*/ 2147483646 w 92"/>
                <a:gd name="T1" fmla="*/ 2147483646 h 127"/>
                <a:gd name="T2" fmla="*/ 2147483646 w 92"/>
                <a:gd name="T3" fmla="*/ 2147483646 h 127"/>
                <a:gd name="T4" fmla="*/ 2147483646 w 92"/>
                <a:gd name="T5" fmla="*/ 2147483646 h 127"/>
                <a:gd name="T6" fmla="*/ 2147483646 w 92"/>
                <a:gd name="T7" fmla="*/ 2147483646 h 127"/>
                <a:gd name="T8" fmla="*/ 2147483646 w 92"/>
                <a:gd name="T9" fmla="*/ 2147483646 h 127"/>
                <a:gd name="T10" fmla="*/ 2147483646 w 92"/>
                <a:gd name="T11" fmla="*/ 2147483646 h 127"/>
                <a:gd name="T12" fmla="*/ 2147483646 w 92"/>
                <a:gd name="T13" fmla="*/ 2147483646 h 127"/>
                <a:gd name="T14" fmla="*/ 2147483646 w 92"/>
                <a:gd name="T15" fmla="*/ 2147483646 h 127"/>
                <a:gd name="T16" fmla="*/ 2147483646 w 92"/>
                <a:gd name="T17" fmla="*/ 2147483646 h 127"/>
                <a:gd name="T18" fmla="*/ 2147483646 w 92"/>
                <a:gd name="T19" fmla="*/ 2147483646 h 127"/>
                <a:gd name="T20" fmla="*/ 2147483646 w 92"/>
                <a:gd name="T21" fmla="*/ 2147483646 h 127"/>
                <a:gd name="T22" fmla="*/ 2147483646 w 92"/>
                <a:gd name="T23" fmla="*/ 2147483646 h 127"/>
                <a:gd name="T24" fmla="*/ 0 w 92"/>
                <a:gd name="T25" fmla="*/ 2147483646 h 127"/>
                <a:gd name="T26" fmla="*/ 0 w 92"/>
                <a:gd name="T27" fmla="*/ 2147483646 h 127"/>
                <a:gd name="T28" fmla="*/ 2147483646 w 92"/>
                <a:gd name="T29" fmla="*/ 0 h 127"/>
                <a:gd name="T30" fmla="*/ 2147483646 w 92"/>
                <a:gd name="T31" fmla="*/ 0 h 127"/>
                <a:gd name="T32" fmla="*/ 2147483646 w 92"/>
                <a:gd name="T33" fmla="*/ 2147483646 h 127"/>
                <a:gd name="T34" fmla="*/ 2147483646 w 92"/>
                <a:gd name="T35" fmla="*/ 2147483646 h 127"/>
                <a:gd name="T36" fmla="*/ 2147483646 w 92"/>
                <a:gd name="T37" fmla="*/ 2147483646 h 127"/>
                <a:gd name="T38" fmla="*/ 2147483646 w 92"/>
                <a:gd name="T39" fmla="*/ 2147483646 h 127"/>
                <a:gd name="T40" fmla="*/ 2147483646 w 92"/>
                <a:gd name="T41" fmla="*/ 2147483646 h 1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2"/>
                <a:gd name="T64" fmla="*/ 0 h 127"/>
                <a:gd name="T65" fmla="*/ 92 w 92"/>
                <a:gd name="T66" fmla="*/ 127 h 1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2" h="127">
                  <a:moveTo>
                    <a:pt x="22" y="21"/>
                  </a:moveTo>
                  <a:lnTo>
                    <a:pt x="22" y="21"/>
                  </a:lnTo>
                  <a:cubicBezTo>
                    <a:pt x="21" y="23"/>
                    <a:pt x="20" y="26"/>
                    <a:pt x="20" y="30"/>
                  </a:cubicBezTo>
                  <a:lnTo>
                    <a:pt x="20" y="95"/>
                  </a:lnTo>
                  <a:cubicBezTo>
                    <a:pt x="20" y="101"/>
                    <a:pt x="21" y="105"/>
                    <a:pt x="22" y="106"/>
                  </a:cubicBezTo>
                  <a:lnTo>
                    <a:pt x="69" y="106"/>
                  </a:lnTo>
                  <a:cubicBezTo>
                    <a:pt x="70" y="105"/>
                    <a:pt x="72" y="102"/>
                    <a:pt x="72" y="97"/>
                  </a:cubicBezTo>
                  <a:lnTo>
                    <a:pt x="72" y="42"/>
                  </a:lnTo>
                  <a:cubicBezTo>
                    <a:pt x="72" y="37"/>
                    <a:pt x="69" y="33"/>
                    <a:pt x="69" y="32"/>
                  </a:cubicBezTo>
                  <a:lnTo>
                    <a:pt x="22" y="21"/>
                  </a:lnTo>
                  <a:close/>
                  <a:moveTo>
                    <a:pt x="20" y="127"/>
                  </a:moveTo>
                  <a:lnTo>
                    <a:pt x="20" y="127"/>
                  </a:lnTo>
                  <a:cubicBezTo>
                    <a:pt x="8" y="127"/>
                    <a:pt x="0" y="114"/>
                    <a:pt x="0" y="95"/>
                  </a:cubicBezTo>
                  <a:lnTo>
                    <a:pt x="0" y="30"/>
                  </a:lnTo>
                  <a:cubicBezTo>
                    <a:pt x="0" y="13"/>
                    <a:pt x="8" y="0"/>
                    <a:pt x="19" y="0"/>
                  </a:cubicBezTo>
                  <a:lnTo>
                    <a:pt x="22" y="0"/>
                  </a:lnTo>
                  <a:lnTo>
                    <a:pt x="74" y="13"/>
                  </a:lnTo>
                  <a:cubicBezTo>
                    <a:pt x="85" y="15"/>
                    <a:pt x="92" y="29"/>
                    <a:pt x="92" y="42"/>
                  </a:cubicBezTo>
                  <a:lnTo>
                    <a:pt x="92" y="97"/>
                  </a:lnTo>
                  <a:cubicBezTo>
                    <a:pt x="92" y="113"/>
                    <a:pt x="83" y="125"/>
                    <a:pt x="72" y="126"/>
                  </a:cubicBezTo>
                  <a:lnTo>
                    <a:pt x="20" y="127"/>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228" name="Freeform 52"/>
            <p:cNvSpPr>
              <a:spLocks noEditPoints="1"/>
            </p:cNvSpPr>
            <p:nvPr/>
          </p:nvSpPr>
          <p:spPr bwMode="gray">
            <a:xfrm>
              <a:off x="1181100" y="3244851"/>
              <a:ext cx="44450" cy="57150"/>
            </a:xfrm>
            <a:custGeom>
              <a:avLst/>
              <a:gdLst>
                <a:gd name="T0" fmla="*/ 2147483646 w 94"/>
                <a:gd name="T1" fmla="*/ 2147483646 h 123"/>
                <a:gd name="T2" fmla="*/ 2147483646 w 94"/>
                <a:gd name="T3" fmla="*/ 2147483646 h 123"/>
                <a:gd name="T4" fmla="*/ 2147483646 w 94"/>
                <a:gd name="T5" fmla="*/ 2147483646 h 123"/>
                <a:gd name="T6" fmla="*/ 2147483646 w 94"/>
                <a:gd name="T7" fmla="*/ 2147483646 h 123"/>
                <a:gd name="T8" fmla="*/ 2147483646 w 94"/>
                <a:gd name="T9" fmla="*/ 2147483646 h 123"/>
                <a:gd name="T10" fmla="*/ 2147483646 w 94"/>
                <a:gd name="T11" fmla="*/ 2147483646 h 123"/>
                <a:gd name="T12" fmla="*/ 2147483646 w 94"/>
                <a:gd name="T13" fmla="*/ 2147483646 h 123"/>
                <a:gd name="T14" fmla="*/ 2147483646 w 94"/>
                <a:gd name="T15" fmla="*/ 2147483646 h 123"/>
                <a:gd name="T16" fmla="*/ 2147483646 w 94"/>
                <a:gd name="T17" fmla="*/ 2147483646 h 123"/>
                <a:gd name="T18" fmla="*/ 2147483646 w 94"/>
                <a:gd name="T19" fmla="*/ 2147483646 h 123"/>
                <a:gd name="T20" fmla="*/ 2147483646 w 94"/>
                <a:gd name="T21" fmla="*/ 2147483646 h 123"/>
                <a:gd name="T22" fmla="*/ 2147483646 w 94"/>
                <a:gd name="T23" fmla="*/ 2147483646 h 123"/>
                <a:gd name="T24" fmla="*/ 0 w 94"/>
                <a:gd name="T25" fmla="*/ 2147483646 h 123"/>
                <a:gd name="T26" fmla="*/ 0 w 94"/>
                <a:gd name="T27" fmla="*/ 2147483646 h 123"/>
                <a:gd name="T28" fmla="*/ 2147483646 w 94"/>
                <a:gd name="T29" fmla="*/ 0 h 123"/>
                <a:gd name="T30" fmla="*/ 2147483646 w 94"/>
                <a:gd name="T31" fmla="*/ 0 h 123"/>
                <a:gd name="T32" fmla="*/ 2147483646 w 94"/>
                <a:gd name="T33" fmla="*/ 2147483646 h 123"/>
                <a:gd name="T34" fmla="*/ 2147483646 w 94"/>
                <a:gd name="T35" fmla="*/ 2147483646 h 123"/>
                <a:gd name="T36" fmla="*/ 2147483646 w 94"/>
                <a:gd name="T37" fmla="*/ 2147483646 h 123"/>
                <a:gd name="T38" fmla="*/ 2147483646 w 94"/>
                <a:gd name="T39" fmla="*/ 2147483646 h 123"/>
                <a:gd name="T40" fmla="*/ 2147483646 w 94"/>
                <a:gd name="T41" fmla="*/ 2147483646 h 1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4"/>
                <a:gd name="T64" fmla="*/ 0 h 123"/>
                <a:gd name="T65" fmla="*/ 94 w 94"/>
                <a:gd name="T66" fmla="*/ 123 h 12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4" h="123">
                  <a:moveTo>
                    <a:pt x="21" y="20"/>
                  </a:moveTo>
                  <a:lnTo>
                    <a:pt x="21" y="20"/>
                  </a:lnTo>
                  <a:cubicBezTo>
                    <a:pt x="21" y="22"/>
                    <a:pt x="20" y="25"/>
                    <a:pt x="20" y="30"/>
                  </a:cubicBezTo>
                  <a:lnTo>
                    <a:pt x="20" y="92"/>
                  </a:lnTo>
                  <a:cubicBezTo>
                    <a:pt x="20" y="97"/>
                    <a:pt x="21" y="100"/>
                    <a:pt x="22" y="102"/>
                  </a:cubicBezTo>
                  <a:lnTo>
                    <a:pt x="73" y="97"/>
                  </a:lnTo>
                  <a:cubicBezTo>
                    <a:pt x="74" y="95"/>
                    <a:pt x="74" y="93"/>
                    <a:pt x="74" y="89"/>
                  </a:cubicBezTo>
                  <a:lnTo>
                    <a:pt x="74" y="31"/>
                  </a:lnTo>
                  <a:cubicBezTo>
                    <a:pt x="74" y="26"/>
                    <a:pt x="73" y="23"/>
                    <a:pt x="73" y="22"/>
                  </a:cubicBezTo>
                  <a:lnTo>
                    <a:pt x="21" y="20"/>
                  </a:lnTo>
                  <a:close/>
                  <a:moveTo>
                    <a:pt x="18" y="123"/>
                  </a:moveTo>
                  <a:lnTo>
                    <a:pt x="18" y="123"/>
                  </a:lnTo>
                  <a:cubicBezTo>
                    <a:pt x="7" y="123"/>
                    <a:pt x="0" y="111"/>
                    <a:pt x="0" y="92"/>
                  </a:cubicBezTo>
                  <a:lnTo>
                    <a:pt x="0" y="30"/>
                  </a:lnTo>
                  <a:cubicBezTo>
                    <a:pt x="0" y="11"/>
                    <a:pt x="7" y="0"/>
                    <a:pt x="18" y="0"/>
                  </a:cubicBezTo>
                  <a:lnTo>
                    <a:pt x="19" y="0"/>
                  </a:lnTo>
                  <a:lnTo>
                    <a:pt x="78" y="2"/>
                  </a:lnTo>
                  <a:cubicBezTo>
                    <a:pt x="89" y="4"/>
                    <a:pt x="94" y="18"/>
                    <a:pt x="94" y="31"/>
                  </a:cubicBezTo>
                  <a:lnTo>
                    <a:pt x="94" y="89"/>
                  </a:lnTo>
                  <a:cubicBezTo>
                    <a:pt x="94" y="104"/>
                    <a:pt x="87" y="116"/>
                    <a:pt x="77" y="117"/>
                  </a:cubicBezTo>
                  <a:lnTo>
                    <a:pt x="18" y="12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229" name="Freeform 53"/>
            <p:cNvSpPr>
              <a:spLocks/>
            </p:cNvSpPr>
            <p:nvPr/>
          </p:nvSpPr>
          <p:spPr bwMode="gray">
            <a:xfrm>
              <a:off x="1182688" y="3351213"/>
              <a:ext cx="41275" cy="17463"/>
            </a:xfrm>
            <a:custGeom>
              <a:avLst/>
              <a:gdLst>
                <a:gd name="T0" fmla="*/ 2147483646 w 88"/>
                <a:gd name="T1" fmla="*/ 2147483646 h 38"/>
                <a:gd name="T2" fmla="*/ 2147483646 w 88"/>
                <a:gd name="T3" fmla="*/ 2147483646 h 38"/>
                <a:gd name="T4" fmla="*/ 2147483646 w 88"/>
                <a:gd name="T5" fmla="*/ 2147483646 h 38"/>
                <a:gd name="T6" fmla="*/ 2147483646 w 88"/>
                <a:gd name="T7" fmla="*/ 2147483646 h 38"/>
                <a:gd name="T8" fmla="*/ 2147483646 w 88"/>
                <a:gd name="T9" fmla="*/ 2147483646 h 38"/>
                <a:gd name="T10" fmla="*/ 2147483646 w 88"/>
                <a:gd name="T11" fmla="*/ 0 h 38"/>
                <a:gd name="T12" fmla="*/ 2147483646 w 88"/>
                <a:gd name="T13" fmla="*/ 2147483646 h 38"/>
                <a:gd name="T14" fmla="*/ 0 w 88"/>
                <a:gd name="T15" fmla="*/ 2147483646 h 38"/>
                <a:gd name="T16" fmla="*/ 2147483646 w 88"/>
                <a:gd name="T17" fmla="*/ 2147483646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8"/>
                <a:gd name="T28" fmla="*/ 0 h 38"/>
                <a:gd name="T29" fmla="*/ 88 w 88"/>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8" h="38">
                  <a:moveTo>
                    <a:pt x="8" y="38"/>
                  </a:moveTo>
                  <a:lnTo>
                    <a:pt x="8" y="38"/>
                  </a:lnTo>
                  <a:lnTo>
                    <a:pt x="80" y="30"/>
                  </a:lnTo>
                  <a:cubicBezTo>
                    <a:pt x="84" y="30"/>
                    <a:pt x="88" y="24"/>
                    <a:pt x="88" y="15"/>
                  </a:cubicBezTo>
                  <a:cubicBezTo>
                    <a:pt x="88" y="7"/>
                    <a:pt x="84" y="0"/>
                    <a:pt x="80" y="0"/>
                  </a:cubicBezTo>
                  <a:lnTo>
                    <a:pt x="8" y="8"/>
                  </a:lnTo>
                  <a:cubicBezTo>
                    <a:pt x="4" y="8"/>
                    <a:pt x="0" y="14"/>
                    <a:pt x="0" y="23"/>
                  </a:cubicBezTo>
                  <a:cubicBezTo>
                    <a:pt x="0" y="31"/>
                    <a:pt x="4" y="38"/>
                    <a:pt x="8" y="38"/>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230" name="Freeform 54"/>
            <p:cNvSpPr>
              <a:spLocks/>
            </p:cNvSpPr>
            <p:nvPr/>
          </p:nvSpPr>
          <p:spPr bwMode="gray">
            <a:xfrm>
              <a:off x="1182688" y="3376613"/>
              <a:ext cx="41275" cy="19050"/>
            </a:xfrm>
            <a:custGeom>
              <a:avLst/>
              <a:gdLst>
                <a:gd name="T0" fmla="*/ 2147483646 w 88"/>
                <a:gd name="T1" fmla="*/ 0 h 42"/>
                <a:gd name="T2" fmla="*/ 2147483646 w 88"/>
                <a:gd name="T3" fmla="*/ 0 h 42"/>
                <a:gd name="T4" fmla="*/ 2147483646 w 88"/>
                <a:gd name="T5" fmla="*/ 0 h 42"/>
                <a:gd name="T6" fmla="*/ 2147483646 w 88"/>
                <a:gd name="T7" fmla="*/ 2147483646 h 42"/>
                <a:gd name="T8" fmla="*/ 0 w 88"/>
                <a:gd name="T9" fmla="*/ 2147483646 h 42"/>
                <a:gd name="T10" fmla="*/ 2147483646 w 88"/>
                <a:gd name="T11" fmla="*/ 2147483646 h 42"/>
                <a:gd name="T12" fmla="*/ 2147483646 w 88"/>
                <a:gd name="T13" fmla="*/ 2147483646 h 42"/>
                <a:gd name="T14" fmla="*/ 2147483646 w 88"/>
                <a:gd name="T15" fmla="*/ 2147483646 h 42"/>
                <a:gd name="T16" fmla="*/ 2147483646 w 88"/>
                <a:gd name="T17" fmla="*/ 2147483646 h 42"/>
                <a:gd name="T18" fmla="*/ 2147483646 w 88"/>
                <a:gd name="T19" fmla="*/ 0 h 4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
                <a:gd name="T31" fmla="*/ 0 h 42"/>
                <a:gd name="T32" fmla="*/ 88 w 88"/>
                <a:gd name="T33" fmla="*/ 42 h 4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 h="42">
                  <a:moveTo>
                    <a:pt x="80" y="0"/>
                  </a:moveTo>
                  <a:lnTo>
                    <a:pt x="80" y="0"/>
                  </a:lnTo>
                  <a:lnTo>
                    <a:pt x="8" y="12"/>
                  </a:lnTo>
                  <a:cubicBezTo>
                    <a:pt x="4" y="12"/>
                    <a:pt x="0" y="18"/>
                    <a:pt x="0" y="27"/>
                  </a:cubicBezTo>
                  <a:cubicBezTo>
                    <a:pt x="0" y="35"/>
                    <a:pt x="4" y="42"/>
                    <a:pt x="8" y="42"/>
                  </a:cubicBezTo>
                  <a:lnTo>
                    <a:pt x="80" y="31"/>
                  </a:lnTo>
                  <a:cubicBezTo>
                    <a:pt x="84" y="31"/>
                    <a:pt x="88" y="24"/>
                    <a:pt x="88" y="15"/>
                  </a:cubicBezTo>
                  <a:cubicBezTo>
                    <a:pt x="88" y="7"/>
                    <a:pt x="84" y="0"/>
                    <a:pt x="80"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231" name="Freeform 55"/>
            <p:cNvSpPr>
              <a:spLocks/>
            </p:cNvSpPr>
            <p:nvPr/>
          </p:nvSpPr>
          <p:spPr bwMode="gray">
            <a:xfrm>
              <a:off x="1257300" y="3351213"/>
              <a:ext cx="28575" cy="11113"/>
            </a:xfrm>
            <a:custGeom>
              <a:avLst/>
              <a:gdLst>
                <a:gd name="T0" fmla="*/ 2147483646 w 60"/>
                <a:gd name="T1" fmla="*/ 2147483646 h 26"/>
                <a:gd name="T2" fmla="*/ 2147483646 w 60"/>
                <a:gd name="T3" fmla="*/ 2147483646 h 26"/>
                <a:gd name="T4" fmla="*/ 2147483646 w 60"/>
                <a:gd name="T5" fmla="*/ 2147483646 h 26"/>
                <a:gd name="T6" fmla="*/ 2147483646 w 60"/>
                <a:gd name="T7" fmla="*/ 2147483646 h 26"/>
                <a:gd name="T8" fmla="*/ 2147483646 w 60"/>
                <a:gd name="T9" fmla="*/ 2147483646 h 26"/>
                <a:gd name="T10" fmla="*/ 2147483646 w 60"/>
                <a:gd name="T11" fmla="*/ 0 h 26"/>
                <a:gd name="T12" fmla="*/ 2147483646 w 60"/>
                <a:gd name="T13" fmla="*/ 2147483646 h 26"/>
                <a:gd name="T14" fmla="*/ 0 w 60"/>
                <a:gd name="T15" fmla="*/ 2147483646 h 26"/>
                <a:gd name="T16" fmla="*/ 2147483646 w 60"/>
                <a:gd name="T17" fmla="*/ 2147483646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0"/>
                <a:gd name="T28" fmla="*/ 0 h 26"/>
                <a:gd name="T29" fmla="*/ 60 w 60"/>
                <a:gd name="T30" fmla="*/ 26 h 2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0" h="26">
                  <a:moveTo>
                    <a:pt x="5" y="26"/>
                  </a:moveTo>
                  <a:lnTo>
                    <a:pt x="5" y="26"/>
                  </a:lnTo>
                  <a:lnTo>
                    <a:pt x="54" y="21"/>
                  </a:lnTo>
                  <a:cubicBezTo>
                    <a:pt x="57" y="21"/>
                    <a:pt x="60" y="16"/>
                    <a:pt x="60" y="11"/>
                  </a:cubicBezTo>
                  <a:cubicBezTo>
                    <a:pt x="60" y="5"/>
                    <a:pt x="57" y="0"/>
                    <a:pt x="54" y="0"/>
                  </a:cubicBezTo>
                  <a:lnTo>
                    <a:pt x="5" y="5"/>
                  </a:lnTo>
                  <a:cubicBezTo>
                    <a:pt x="2" y="5"/>
                    <a:pt x="0" y="10"/>
                    <a:pt x="0" y="16"/>
                  </a:cubicBezTo>
                  <a:cubicBezTo>
                    <a:pt x="0" y="21"/>
                    <a:pt x="2" y="26"/>
                    <a:pt x="5" y="26"/>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232" name="Freeform 56"/>
            <p:cNvSpPr>
              <a:spLocks/>
            </p:cNvSpPr>
            <p:nvPr/>
          </p:nvSpPr>
          <p:spPr bwMode="gray">
            <a:xfrm>
              <a:off x="1257300" y="3368676"/>
              <a:ext cx="28575" cy="12700"/>
            </a:xfrm>
            <a:custGeom>
              <a:avLst/>
              <a:gdLst>
                <a:gd name="T0" fmla="*/ 2147483646 w 60"/>
                <a:gd name="T1" fmla="*/ 0 h 28"/>
                <a:gd name="T2" fmla="*/ 2147483646 w 60"/>
                <a:gd name="T3" fmla="*/ 0 h 28"/>
                <a:gd name="T4" fmla="*/ 2147483646 w 60"/>
                <a:gd name="T5" fmla="*/ 0 h 28"/>
                <a:gd name="T6" fmla="*/ 2147483646 w 60"/>
                <a:gd name="T7" fmla="*/ 2147483646 h 28"/>
                <a:gd name="T8" fmla="*/ 0 w 60"/>
                <a:gd name="T9" fmla="*/ 2147483646 h 28"/>
                <a:gd name="T10" fmla="*/ 2147483646 w 60"/>
                <a:gd name="T11" fmla="*/ 2147483646 h 28"/>
                <a:gd name="T12" fmla="*/ 2147483646 w 60"/>
                <a:gd name="T13" fmla="*/ 2147483646 h 28"/>
                <a:gd name="T14" fmla="*/ 2147483646 w 60"/>
                <a:gd name="T15" fmla="*/ 2147483646 h 28"/>
                <a:gd name="T16" fmla="*/ 2147483646 w 60"/>
                <a:gd name="T17" fmla="*/ 2147483646 h 28"/>
                <a:gd name="T18" fmla="*/ 2147483646 w 60"/>
                <a:gd name="T19" fmla="*/ 0 h 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
                <a:gd name="T31" fmla="*/ 0 h 28"/>
                <a:gd name="T32" fmla="*/ 60 w 60"/>
                <a:gd name="T33" fmla="*/ 28 h 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 h="28">
                  <a:moveTo>
                    <a:pt x="54" y="0"/>
                  </a:moveTo>
                  <a:lnTo>
                    <a:pt x="54" y="0"/>
                  </a:lnTo>
                  <a:lnTo>
                    <a:pt x="5" y="7"/>
                  </a:lnTo>
                  <a:cubicBezTo>
                    <a:pt x="2" y="7"/>
                    <a:pt x="0" y="12"/>
                    <a:pt x="0" y="18"/>
                  </a:cubicBezTo>
                  <a:cubicBezTo>
                    <a:pt x="0" y="23"/>
                    <a:pt x="2" y="28"/>
                    <a:pt x="5" y="28"/>
                  </a:cubicBezTo>
                  <a:lnTo>
                    <a:pt x="54" y="20"/>
                  </a:lnTo>
                  <a:cubicBezTo>
                    <a:pt x="57" y="20"/>
                    <a:pt x="60" y="16"/>
                    <a:pt x="60" y="10"/>
                  </a:cubicBezTo>
                  <a:cubicBezTo>
                    <a:pt x="60" y="4"/>
                    <a:pt x="57" y="0"/>
                    <a:pt x="54"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233" name="Freeform 57"/>
            <p:cNvSpPr>
              <a:spLocks noEditPoints="1"/>
            </p:cNvSpPr>
            <p:nvPr/>
          </p:nvSpPr>
          <p:spPr bwMode="gray">
            <a:xfrm>
              <a:off x="1258888" y="3048001"/>
              <a:ext cx="28575" cy="39688"/>
            </a:xfrm>
            <a:custGeom>
              <a:avLst/>
              <a:gdLst>
                <a:gd name="T0" fmla="*/ 2147483646 w 63"/>
                <a:gd name="T1" fmla="*/ 2147483646 h 83"/>
                <a:gd name="T2" fmla="*/ 2147483646 w 63"/>
                <a:gd name="T3" fmla="*/ 2147483646 h 83"/>
                <a:gd name="T4" fmla="*/ 2147483646 w 63"/>
                <a:gd name="T5" fmla="*/ 2147483646 h 83"/>
                <a:gd name="T6" fmla="*/ 2147483646 w 63"/>
                <a:gd name="T7" fmla="*/ 2147483646 h 83"/>
                <a:gd name="T8" fmla="*/ 2147483646 w 63"/>
                <a:gd name="T9" fmla="*/ 2147483646 h 83"/>
                <a:gd name="T10" fmla="*/ 2147483646 w 63"/>
                <a:gd name="T11" fmla="*/ 2147483646 h 83"/>
                <a:gd name="T12" fmla="*/ 2147483646 w 63"/>
                <a:gd name="T13" fmla="*/ 2147483646 h 83"/>
                <a:gd name="T14" fmla="*/ 2147483646 w 63"/>
                <a:gd name="T15" fmla="*/ 2147483646 h 83"/>
                <a:gd name="T16" fmla="*/ 2147483646 w 63"/>
                <a:gd name="T17" fmla="*/ 2147483646 h 83"/>
                <a:gd name="T18" fmla="*/ 2147483646 w 63"/>
                <a:gd name="T19" fmla="*/ 2147483646 h 83"/>
                <a:gd name="T20" fmla="*/ 2147483646 w 63"/>
                <a:gd name="T21" fmla="*/ 2147483646 h 83"/>
                <a:gd name="T22" fmla="*/ 2147483646 w 63"/>
                <a:gd name="T23" fmla="*/ 2147483646 h 83"/>
                <a:gd name="T24" fmla="*/ 2147483646 w 63"/>
                <a:gd name="T25" fmla="*/ 2147483646 h 83"/>
                <a:gd name="T26" fmla="*/ 2147483646 w 63"/>
                <a:gd name="T27" fmla="*/ 2147483646 h 83"/>
                <a:gd name="T28" fmla="*/ 0 w 63"/>
                <a:gd name="T29" fmla="*/ 2147483646 h 83"/>
                <a:gd name="T30" fmla="*/ 0 w 63"/>
                <a:gd name="T31" fmla="*/ 2147483646 h 83"/>
                <a:gd name="T32" fmla="*/ 2147483646 w 63"/>
                <a:gd name="T33" fmla="*/ 0 h 83"/>
                <a:gd name="T34" fmla="*/ 2147483646 w 63"/>
                <a:gd name="T35" fmla="*/ 0 h 83"/>
                <a:gd name="T36" fmla="*/ 2147483646 w 63"/>
                <a:gd name="T37" fmla="*/ 2147483646 h 83"/>
                <a:gd name="T38" fmla="*/ 2147483646 w 63"/>
                <a:gd name="T39" fmla="*/ 2147483646 h 83"/>
                <a:gd name="T40" fmla="*/ 2147483646 w 63"/>
                <a:gd name="T41" fmla="*/ 2147483646 h 83"/>
                <a:gd name="T42" fmla="*/ 2147483646 w 63"/>
                <a:gd name="T43" fmla="*/ 2147483646 h 83"/>
                <a:gd name="T44" fmla="*/ 2147483646 w 63"/>
                <a:gd name="T45" fmla="*/ 2147483646 h 8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63"/>
                <a:gd name="T70" fmla="*/ 0 h 83"/>
                <a:gd name="T71" fmla="*/ 63 w 63"/>
                <a:gd name="T72" fmla="*/ 83 h 8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63" h="83">
                  <a:moveTo>
                    <a:pt x="15" y="67"/>
                  </a:moveTo>
                  <a:lnTo>
                    <a:pt x="15" y="67"/>
                  </a:lnTo>
                  <a:lnTo>
                    <a:pt x="48" y="70"/>
                  </a:lnTo>
                  <a:cubicBezTo>
                    <a:pt x="48" y="69"/>
                    <a:pt x="49" y="66"/>
                    <a:pt x="49" y="63"/>
                  </a:cubicBezTo>
                  <a:lnTo>
                    <a:pt x="49" y="33"/>
                  </a:lnTo>
                  <a:cubicBezTo>
                    <a:pt x="49" y="28"/>
                    <a:pt x="48" y="25"/>
                    <a:pt x="47" y="25"/>
                  </a:cubicBezTo>
                  <a:lnTo>
                    <a:pt x="14" y="14"/>
                  </a:lnTo>
                  <a:cubicBezTo>
                    <a:pt x="14" y="16"/>
                    <a:pt x="13" y="18"/>
                    <a:pt x="13" y="22"/>
                  </a:cubicBezTo>
                  <a:lnTo>
                    <a:pt x="13" y="58"/>
                  </a:lnTo>
                  <a:cubicBezTo>
                    <a:pt x="13" y="62"/>
                    <a:pt x="14" y="66"/>
                    <a:pt x="15" y="67"/>
                  </a:cubicBezTo>
                  <a:close/>
                  <a:moveTo>
                    <a:pt x="49" y="83"/>
                  </a:moveTo>
                  <a:lnTo>
                    <a:pt x="49" y="83"/>
                  </a:lnTo>
                  <a:lnTo>
                    <a:pt x="13" y="80"/>
                  </a:lnTo>
                  <a:cubicBezTo>
                    <a:pt x="11" y="80"/>
                    <a:pt x="6" y="79"/>
                    <a:pt x="2" y="71"/>
                  </a:cubicBezTo>
                  <a:cubicBezTo>
                    <a:pt x="1" y="68"/>
                    <a:pt x="0" y="63"/>
                    <a:pt x="0" y="58"/>
                  </a:cubicBezTo>
                  <a:lnTo>
                    <a:pt x="0" y="22"/>
                  </a:lnTo>
                  <a:cubicBezTo>
                    <a:pt x="0" y="9"/>
                    <a:pt x="5" y="0"/>
                    <a:pt x="13" y="0"/>
                  </a:cubicBezTo>
                  <a:lnTo>
                    <a:pt x="15" y="0"/>
                  </a:lnTo>
                  <a:lnTo>
                    <a:pt x="51" y="12"/>
                  </a:lnTo>
                  <a:cubicBezTo>
                    <a:pt x="58" y="13"/>
                    <a:pt x="63" y="24"/>
                    <a:pt x="63" y="33"/>
                  </a:cubicBezTo>
                  <a:lnTo>
                    <a:pt x="63" y="63"/>
                  </a:lnTo>
                  <a:cubicBezTo>
                    <a:pt x="63" y="74"/>
                    <a:pt x="57" y="82"/>
                    <a:pt x="50" y="83"/>
                  </a:cubicBezTo>
                  <a:lnTo>
                    <a:pt x="49" y="8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234" name="Freeform 58"/>
            <p:cNvSpPr>
              <a:spLocks noEditPoints="1"/>
            </p:cNvSpPr>
            <p:nvPr/>
          </p:nvSpPr>
          <p:spPr bwMode="gray">
            <a:xfrm>
              <a:off x="1258888" y="3154363"/>
              <a:ext cx="28575" cy="38100"/>
            </a:xfrm>
            <a:custGeom>
              <a:avLst/>
              <a:gdLst>
                <a:gd name="T0" fmla="*/ 2147483646 w 59"/>
                <a:gd name="T1" fmla="*/ 2147483646 h 82"/>
                <a:gd name="T2" fmla="*/ 2147483646 w 59"/>
                <a:gd name="T3" fmla="*/ 2147483646 h 82"/>
                <a:gd name="T4" fmla="*/ 2147483646 w 59"/>
                <a:gd name="T5" fmla="*/ 2147483646 h 82"/>
                <a:gd name="T6" fmla="*/ 2147483646 w 59"/>
                <a:gd name="T7" fmla="*/ 2147483646 h 82"/>
                <a:gd name="T8" fmla="*/ 2147483646 w 59"/>
                <a:gd name="T9" fmla="*/ 2147483646 h 82"/>
                <a:gd name="T10" fmla="*/ 2147483646 w 59"/>
                <a:gd name="T11" fmla="*/ 2147483646 h 82"/>
                <a:gd name="T12" fmla="*/ 2147483646 w 59"/>
                <a:gd name="T13" fmla="*/ 2147483646 h 82"/>
                <a:gd name="T14" fmla="*/ 2147483646 w 59"/>
                <a:gd name="T15" fmla="*/ 2147483646 h 82"/>
                <a:gd name="T16" fmla="*/ 2147483646 w 59"/>
                <a:gd name="T17" fmla="*/ 2147483646 h 82"/>
                <a:gd name="T18" fmla="*/ 2147483646 w 59"/>
                <a:gd name="T19" fmla="*/ 2147483646 h 82"/>
                <a:gd name="T20" fmla="*/ 2147483646 w 59"/>
                <a:gd name="T21" fmla="*/ 2147483646 h 82"/>
                <a:gd name="T22" fmla="*/ 2147483646 w 59"/>
                <a:gd name="T23" fmla="*/ 2147483646 h 82"/>
                <a:gd name="T24" fmla="*/ 0 w 59"/>
                <a:gd name="T25" fmla="*/ 2147483646 h 82"/>
                <a:gd name="T26" fmla="*/ 0 w 59"/>
                <a:gd name="T27" fmla="*/ 2147483646 h 82"/>
                <a:gd name="T28" fmla="*/ 2147483646 w 59"/>
                <a:gd name="T29" fmla="*/ 0 h 82"/>
                <a:gd name="T30" fmla="*/ 2147483646 w 59"/>
                <a:gd name="T31" fmla="*/ 2147483646 h 82"/>
                <a:gd name="T32" fmla="*/ 2147483646 w 59"/>
                <a:gd name="T33" fmla="*/ 2147483646 h 82"/>
                <a:gd name="T34" fmla="*/ 2147483646 w 59"/>
                <a:gd name="T35" fmla="*/ 2147483646 h 82"/>
                <a:gd name="T36" fmla="*/ 2147483646 w 59"/>
                <a:gd name="T37" fmla="*/ 2147483646 h 82"/>
                <a:gd name="T38" fmla="*/ 2147483646 w 59"/>
                <a:gd name="T39" fmla="*/ 2147483646 h 82"/>
                <a:gd name="T40" fmla="*/ 2147483646 w 59"/>
                <a:gd name="T41" fmla="*/ 2147483646 h 8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9"/>
                <a:gd name="T64" fmla="*/ 0 h 82"/>
                <a:gd name="T65" fmla="*/ 59 w 59"/>
                <a:gd name="T66" fmla="*/ 82 h 8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9" h="82">
                  <a:moveTo>
                    <a:pt x="14" y="14"/>
                  </a:moveTo>
                  <a:lnTo>
                    <a:pt x="14" y="14"/>
                  </a:lnTo>
                  <a:cubicBezTo>
                    <a:pt x="14" y="15"/>
                    <a:pt x="13" y="17"/>
                    <a:pt x="13" y="20"/>
                  </a:cubicBezTo>
                  <a:lnTo>
                    <a:pt x="13" y="62"/>
                  </a:lnTo>
                  <a:cubicBezTo>
                    <a:pt x="13" y="65"/>
                    <a:pt x="14" y="67"/>
                    <a:pt x="14" y="68"/>
                  </a:cubicBezTo>
                  <a:lnTo>
                    <a:pt x="44" y="68"/>
                  </a:lnTo>
                  <a:cubicBezTo>
                    <a:pt x="45" y="67"/>
                    <a:pt x="45" y="65"/>
                    <a:pt x="45" y="63"/>
                  </a:cubicBezTo>
                  <a:lnTo>
                    <a:pt x="45" y="28"/>
                  </a:lnTo>
                  <a:cubicBezTo>
                    <a:pt x="45" y="24"/>
                    <a:pt x="44" y="22"/>
                    <a:pt x="44" y="22"/>
                  </a:cubicBezTo>
                  <a:lnTo>
                    <a:pt x="14" y="14"/>
                  </a:lnTo>
                  <a:close/>
                  <a:moveTo>
                    <a:pt x="13" y="82"/>
                  </a:moveTo>
                  <a:lnTo>
                    <a:pt x="13" y="82"/>
                  </a:lnTo>
                  <a:cubicBezTo>
                    <a:pt x="5" y="82"/>
                    <a:pt x="0" y="73"/>
                    <a:pt x="0" y="62"/>
                  </a:cubicBezTo>
                  <a:lnTo>
                    <a:pt x="0" y="20"/>
                  </a:lnTo>
                  <a:cubicBezTo>
                    <a:pt x="0" y="9"/>
                    <a:pt x="5" y="0"/>
                    <a:pt x="13" y="0"/>
                  </a:cubicBezTo>
                  <a:lnTo>
                    <a:pt x="14" y="1"/>
                  </a:lnTo>
                  <a:lnTo>
                    <a:pt x="47" y="9"/>
                  </a:lnTo>
                  <a:cubicBezTo>
                    <a:pt x="54" y="10"/>
                    <a:pt x="59" y="18"/>
                    <a:pt x="59" y="28"/>
                  </a:cubicBezTo>
                  <a:lnTo>
                    <a:pt x="59" y="63"/>
                  </a:lnTo>
                  <a:cubicBezTo>
                    <a:pt x="59" y="73"/>
                    <a:pt x="53" y="81"/>
                    <a:pt x="46" y="81"/>
                  </a:cubicBezTo>
                  <a:lnTo>
                    <a:pt x="13" y="8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235" name="Freeform 59"/>
            <p:cNvSpPr>
              <a:spLocks noEditPoints="1"/>
            </p:cNvSpPr>
            <p:nvPr/>
          </p:nvSpPr>
          <p:spPr bwMode="gray">
            <a:xfrm>
              <a:off x="1257300" y="3251201"/>
              <a:ext cx="28575" cy="38100"/>
            </a:xfrm>
            <a:custGeom>
              <a:avLst/>
              <a:gdLst>
                <a:gd name="T0" fmla="*/ 2147483646 w 61"/>
                <a:gd name="T1" fmla="*/ 2147483646 h 79"/>
                <a:gd name="T2" fmla="*/ 2147483646 w 61"/>
                <a:gd name="T3" fmla="*/ 2147483646 h 79"/>
                <a:gd name="T4" fmla="*/ 2147483646 w 61"/>
                <a:gd name="T5" fmla="*/ 2147483646 h 79"/>
                <a:gd name="T6" fmla="*/ 2147483646 w 61"/>
                <a:gd name="T7" fmla="*/ 2147483646 h 79"/>
                <a:gd name="T8" fmla="*/ 2147483646 w 61"/>
                <a:gd name="T9" fmla="*/ 2147483646 h 79"/>
                <a:gd name="T10" fmla="*/ 2147483646 w 61"/>
                <a:gd name="T11" fmla="*/ 2147483646 h 79"/>
                <a:gd name="T12" fmla="*/ 2147483646 w 61"/>
                <a:gd name="T13" fmla="*/ 2147483646 h 79"/>
                <a:gd name="T14" fmla="*/ 2147483646 w 61"/>
                <a:gd name="T15" fmla="*/ 2147483646 h 79"/>
                <a:gd name="T16" fmla="*/ 2147483646 w 61"/>
                <a:gd name="T17" fmla="*/ 2147483646 h 79"/>
                <a:gd name="T18" fmla="*/ 2147483646 w 61"/>
                <a:gd name="T19" fmla="*/ 2147483646 h 79"/>
                <a:gd name="T20" fmla="*/ 2147483646 w 61"/>
                <a:gd name="T21" fmla="*/ 2147483646 h 79"/>
                <a:gd name="T22" fmla="*/ 2147483646 w 61"/>
                <a:gd name="T23" fmla="*/ 2147483646 h 79"/>
                <a:gd name="T24" fmla="*/ 0 w 61"/>
                <a:gd name="T25" fmla="*/ 2147483646 h 79"/>
                <a:gd name="T26" fmla="*/ 0 w 61"/>
                <a:gd name="T27" fmla="*/ 2147483646 h 79"/>
                <a:gd name="T28" fmla="*/ 2147483646 w 61"/>
                <a:gd name="T29" fmla="*/ 0 h 79"/>
                <a:gd name="T30" fmla="*/ 2147483646 w 61"/>
                <a:gd name="T31" fmla="*/ 0 h 79"/>
                <a:gd name="T32" fmla="*/ 2147483646 w 61"/>
                <a:gd name="T33" fmla="*/ 2147483646 h 79"/>
                <a:gd name="T34" fmla="*/ 2147483646 w 61"/>
                <a:gd name="T35" fmla="*/ 2147483646 h 79"/>
                <a:gd name="T36" fmla="*/ 2147483646 w 61"/>
                <a:gd name="T37" fmla="*/ 2147483646 h 79"/>
                <a:gd name="T38" fmla="*/ 2147483646 w 61"/>
                <a:gd name="T39" fmla="*/ 2147483646 h 79"/>
                <a:gd name="T40" fmla="*/ 2147483646 w 61"/>
                <a:gd name="T41" fmla="*/ 2147483646 h 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1"/>
                <a:gd name="T64" fmla="*/ 0 h 79"/>
                <a:gd name="T65" fmla="*/ 61 w 61"/>
                <a:gd name="T66" fmla="*/ 79 h 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1" h="79">
                  <a:moveTo>
                    <a:pt x="14" y="13"/>
                  </a:moveTo>
                  <a:lnTo>
                    <a:pt x="14" y="13"/>
                  </a:lnTo>
                  <a:cubicBezTo>
                    <a:pt x="14" y="14"/>
                    <a:pt x="14" y="16"/>
                    <a:pt x="14" y="19"/>
                  </a:cubicBezTo>
                  <a:lnTo>
                    <a:pt x="14" y="59"/>
                  </a:lnTo>
                  <a:cubicBezTo>
                    <a:pt x="14" y="62"/>
                    <a:pt x="14" y="65"/>
                    <a:pt x="14" y="66"/>
                  </a:cubicBezTo>
                  <a:lnTo>
                    <a:pt x="47" y="62"/>
                  </a:lnTo>
                  <a:cubicBezTo>
                    <a:pt x="48" y="61"/>
                    <a:pt x="48" y="60"/>
                    <a:pt x="48" y="57"/>
                  </a:cubicBezTo>
                  <a:lnTo>
                    <a:pt x="48" y="20"/>
                  </a:lnTo>
                  <a:cubicBezTo>
                    <a:pt x="48" y="17"/>
                    <a:pt x="48" y="15"/>
                    <a:pt x="47" y="14"/>
                  </a:cubicBezTo>
                  <a:lnTo>
                    <a:pt x="14" y="13"/>
                  </a:lnTo>
                  <a:close/>
                  <a:moveTo>
                    <a:pt x="12" y="79"/>
                  </a:moveTo>
                  <a:lnTo>
                    <a:pt x="12" y="79"/>
                  </a:lnTo>
                  <a:cubicBezTo>
                    <a:pt x="5" y="79"/>
                    <a:pt x="0" y="72"/>
                    <a:pt x="0" y="59"/>
                  </a:cubicBezTo>
                  <a:lnTo>
                    <a:pt x="0" y="19"/>
                  </a:lnTo>
                  <a:cubicBezTo>
                    <a:pt x="0" y="7"/>
                    <a:pt x="5" y="0"/>
                    <a:pt x="12" y="0"/>
                  </a:cubicBezTo>
                  <a:lnTo>
                    <a:pt x="14" y="0"/>
                  </a:lnTo>
                  <a:lnTo>
                    <a:pt x="50" y="1"/>
                  </a:lnTo>
                  <a:cubicBezTo>
                    <a:pt x="58" y="2"/>
                    <a:pt x="61" y="12"/>
                    <a:pt x="61" y="20"/>
                  </a:cubicBezTo>
                  <a:lnTo>
                    <a:pt x="61" y="57"/>
                  </a:lnTo>
                  <a:cubicBezTo>
                    <a:pt x="61" y="67"/>
                    <a:pt x="57" y="75"/>
                    <a:pt x="50" y="75"/>
                  </a:cubicBezTo>
                  <a:lnTo>
                    <a:pt x="12" y="79"/>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236" name="Freeform 60"/>
            <p:cNvSpPr>
              <a:spLocks/>
            </p:cNvSpPr>
            <p:nvPr/>
          </p:nvSpPr>
          <p:spPr bwMode="gray">
            <a:xfrm>
              <a:off x="1419225" y="3357563"/>
              <a:ext cx="122238" cy="22225"/>
            </a:xfrm>
            <a:custGeom>
              <a:avLst/>
              <a:gdLst>
                <a:gd name="T0" fmla="*/ 2147483646 w 257"/>
                <a:gd name="T1" fmla="*/ 2147483646 h 50"/>
                <a:gd name="T2" fmla="*/ 2147483646 w 257"/>
                <a:gd name="T3" fmla="*/ 2147483646 h 50"/>
                <a:gd name="T4" fmla="*/ 2147483646 w 257"/>
                <a:gd name="T5" fmla="*/ 2147483646 h 50"/>
                <a:gd name="T6" fmla="*/ 2147483646 w 257"/>
                <a:gd name="T7" fmla="*/ 2147483646 h 50"/>
                <a:gd name="T8" fmla="*/ 0 w 257"/>
                <a:gd name="T9" fmla="*/ 2147483646 h 50"/>
                <a:gd name="T10" fmla="*/ 2147483646 w 257"/>
                <a:gd name="T11" fmla="*/ 0 h 50"/>
                <a:gd name="T12" fmla="*/ 2147483646 w 257"/>
                <a:gd name="T13" fmla="*/ 0 h 50"/>
                <a:gd name="T14" fmla="*/ 2147483646 w 257"/>
                <a:gd name="T15" fmla="*/ 2147483646 h 50"/>
                <a:gd name="T16" fmla="*/ 0 60000 65536"/>
                <a:gd name="T17" fmla="*/ 0 60000 65536"/>
                <a:gd name="T18" fmla="*/ 0 60000 65536"/>
                <a:gd name="T19" fmla="*/ 0 60000 65536"/>
                <a:gd name="T20" fmla="*/ 0 60000 65536"/>
                <a:gd name="T21" fmla="*/ 0 60000 65536"/>
                <a:gd name="T22" fmla="*/ 0 60000 65536"/>
                <a:gd name="T23" fmla="*/ 0 60000 65536"/>
                <a:gd name="T24" fmla="*/ 0 w 257"/>
                <a:gd name="T25" fmla="*/ 0 h 50"/>
                <a:gd name="T26" fmla="*/ 257 w 257"/>
                <a:gd name="T27" fmla="*/ 50 h 5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7" h="50">
                  <a:moveTo>
                    <a:pt x="257" y="25"/>
                  </a:moveTo>
                  <a:lnTo>
                    <a:pt x="257" y="25"/>
                  </a:lnTo>
                  <a:cubicBezTo>
                    <a:pt x="257" y="39"/>
                    <a:pt x="248" y="50"/>
                    <a:pt x="238" y="50"/>
                  </a:cubicBezTo>
                  <a:lnTo>
                    <a:pt x="19" y="50"/>
                  </a:lnTo>
                  <a:cubicBezTo>
                    <a:pt x="8" y="50"/>
                    <a:pt x="0" y="39"/>
                    <a:pt x="0" y="25"/>
                  </a:cubicBezTo>
                  <a:cubicBezTo>
                    <a:pt x="0" y="11"/>
                    <a:pt x="8" y="0"/>
                    <a:pt x="19" y="0"/>
                  </a:cubicBezTo>
                  <a:lnTo>
                    <a:pt x="238" y="0"/>
                  </a:lnTo>
                  <a:cubicBezTo>
                    <a:pt x="248" y="0"/>
                    <a:pt x="257" y="11"/>
                    <a:pt x="257" y="2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sp>
          <p:nvSpPr>
            <p:cNvPr id="237" name="Freeform 61"/>
            <p:cNvSpPr>
              <a:spLocks/>
            </p:cNvSpPr>
            <p:nvPr/>
          </p:nvSpPr>
          <p:spPr bwMode="gray">
            <a:xfrm>
              <a:off x="1419225" y="3403601"/>
              <a:ext cx="122238" cy="23813"/>
            </a:xfrm>
            <a:custGeom>
              <a:avLst/>
              <a:gdLst>
                <a:gd name="T0" fmla="*/ 2147483646 w 257"/>
                <a:gd name="T1" fmla="*/ 2147483646 h 50"/>
                <a:gd name="T2" fmla="*/ 2147483646 w 257"/>
                <a:gd name="T3" fmla="*/ 2147483646 h 50"/>
                <a:gd name="T4" fmla="*/ 2147483646 w 257"/>
                <a:gd name="T5" fmla="*/ 2147483646 h 50"/>
                <a:gd name="T6" fmla="*/ 2147483646 w 257"/>
                <a:gd name="T7" fmla="*/ 2147483646 h 50"/>
                <a:gd name="T8" fmla="*/ 0 w 257"/>
                <a:gd name="T9" fmla="*/ 2147483646 h 50"/>
                <a:gd name="T10" fmla="*/ 2147483646 w 257"/>
                <a:gd name="T11" fmla="*/ 0 h 50"/>
                <a:gd name="T12" fmla="*/ 2147483646 w 257"/>
                <a:gd name="T13" fmla="*/ 0 h 50"/>
                <a:gd name="T14" fmla="*/ 2147483646 w 257"/>
                <a:gd name="T15" fmla="*/ 2147483646 h 50"/>
                <a:gd name="T16" fmla="*/ 0 60000 65536"/>
                <a:gd name="T17" fmla="*/ 0 60000 65536"/>
                <a:gd name="T18" fmla="*/ 0 60000 65536"/>
                <a:gd name="T19" fmla="*/ 0 60000 65536"/>
                <a:gd name="T20" fmla="*/ 0 60000 65536"/>
                <a:gd name="T21" fmla="*/ 0 60000 65536"/>
                <a:gd name="T22" fmla="*/ 0 60000 65536"/>
                <a:gd name="T23" fmla="*/ 0 60000 65536"/>
                <a:gd name="T24" fmla="*/ 0 w 257"/>
                <a:gd name="T25" fmla="*/ 0 h 50"/>
                <a:gd name="T26" fmla="*/ 257 w 257"/>
                <a:gd name="T27" fmla="*/ 50 h 5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7" h="50">
                  <a:moveTo>
                    <a:pt x="257" y="25"/>
                  </a:moveTo>
                  <a:lnTo>
                    <a:pt x="257" y="25"/>
                  </a:lnTo>
                  <a:cubicBezTo>
                    <a:pt x="257" y="39"/>
                    <a:pt x="248" y="50"/>
                    <a:pt x="238" y="50"/>
                  </a:cubicBezTo>
                  <a:lnTo>
                    <a:pt x="19" y="50"/>
                  </a:lnTo>
                  <a:cubicBezTo>
                    <a:pt x="8" y="50"/>
                    <a:pt x="0" y="39"/>
                    <a:pt x="0" y="25"/>
                  </a:cubicBezTo>
                  <a:cubicBezTo>
                    <a:pt x="0" y="11"/>
                    <a:pt x="8" y="0"/>
                    <a:pt x="19" y="0"/>
                  </a:cubicBezTo>
                  <a:lnTo>
                    <a:pt x="238" y="0"/>
                  </a:lnTo>
                  <a:cubicBezTo>
                    <a:pt x="248" y="0"/>
                    <a:pt x="257" y="11"/>
                    <a:pt x="257" y="2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2140" dirty="0">
                <a:latin typeface="Huawei Sans" panose="020C0503030203020204" pitchFamily="34" charset="0"/>
              </a:endParaRPr>
            </a:p>
          </p:txBody>
        </p:sp>
      </p:grpSp>
      <p:cxnSp>
        <p:nvCxnSpPr>
          <p:cNvPr id="252" name="直接连接符 251"/>
          <p:cNvCxnSpPr/>
          <p:nvPr/>
        </p:nvCxnSpPr>
        <p:spPr bwMode="gray">
          <a:xfrm rot="5400000" flipV="1">
            <a:off x="4665701" y="1489678"/>
            <a:ext cx="0" cy="552528"/>
          </a:xfrm>
          <a:prstGeom prst="line">
            <a:avLst/>
          </a:prstGeom>
          <a:ln w="28575">
            <a:solidFill>
              <a:srgbClr val="30B5C5"/>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3" name="直接连接符 252"/>
          <p:cNvCxnSpPr/>
          <p:nvPr/>
        </p:nvCxnSpPr>
        <p:spPr bwMode="gray">
          <a:xfrm rot="5400000" flipV="1">
            <a:off x="7252812" y="1489678"/>
            <a:ext cx="0" cy="552528"/>
          </a:xfrm>
          <a:prstGeom prst="line">
            <a:avLst/>
          </a:prstGeom>
          <a:ln w="28575">
            <a:solidFill>
              <a:srgbClr val="30B5C5"/>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4" name="直接连接符 253"/>
          <p:cNvCxnSpPr/>
          <p:nvPr/>
        </p:nvCxnSpPr>
        <p:spPr bwMode="gray">
          <a:xfrm rot="10800000" flipV="1">
            <a:off x="6017749" y="2281671"/>
            <a:ext cx="0" cy="504000"/>
          </a:xfrm>
          <a:prstGeom prst="line">
            <a:avLst/>
          </a:prstGeom>
          <a:ln w="28575">
            <a:solidFill>
              <a:srgbClr val="30B5C5"/>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5" name="直接连接符 254"/>
          <p:cNvCxnSpPr>
            <a:endCxn id="66" idx="2"/>
          </p:cNvCxnSpPr>
          <p:nvPr/>
        </p:nvCxnSpPr>
        <p:spPr bwMode="gray">
          <a:xfrm flipV="1">
            <a:off x="2562977" y="2432017"/>
            <a:ext cx="0" cy="429981"/>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258" name="直接连接符 257"/>
          <p:cNvCxnSpPr>
            <a:endCxn id="152" idx="2"/>
          </p:cNvCxnSpPr>
          <p:nvPr/>
        </p:nvCxnSpPr>
        <p:spPr bwMode="gray">
          <a:xfrm flipH="1" flipV="1">
            <a:off x="9463397" y="2432017"/>
            <a:ext cx="1991" cy="429982"/>
          </a:xfrm>
          <a:prstGeom prst="line">
            <a:avLst/>
          </a:prstGeom>
          <a:ln w="28575">
            <a:solidFill>
              <a:srgbClr val="30B5C5"/>
            </a:solidFill>
          </a:ln>
        </p:spPr>
        <p:style>
          <a:lnRef idx="1">
            <a:schemeClr val="accent1"/>
          </a:lnRef>
          <a:fillRef idx="0">
            <a:schemeClr val="accent1"/>
          </a:fillRef>
          <a:effectRef idx="0">
            <a:schemeClr val="accent1"/>
          </a:effectRef>
          <a:fontRef idx="minor">
            <a:schemeClr val="tx1"/>
          </a:fontRef>
        </p:style>
      </p:cxnSp>
      <p:sp>
        <p:nvSpPr>
          <p:cNvPr id="261" name="Freeform 159"/>
          <p:cNvSpPr/>
          <p:nvPr/>
        </p:nvSpPr>
        <p:spPr bwMode="gray">
          <a:xfrm flipH="1">
            <a:off x="5100585" y="1188138"/>
            <a:ext cx="1844679" cy="96426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2" name="文本框 261"/>
          <p:cNvSpPr txBox="1"/>
          <p:nvPr/>
        </p:nvSpPr>
        <p:spPr bwMode="gray">
          <a:xfrm>
            <a:off x="5584093" y="1603633"/>
            <a:ext cx="888384" cy="307777"/>
          </a:xfrm>
          <a:prstGeom prst="rect">
            <a:avLst/>
          </a:prstGeom>
          <a:noFill/>
        </p:spPr>
        <p:txBody>
          <a:bodyPr wrap="square" rtlCol="0">
            <a:spAutoFit/>
          </a:bodyPr>
          <a:lstStyle/>
          <a:p>
            <a:pPr algn="ctr" fontAlgn="ctr"/>
            <a:r>
              <a:rPr lang="en-US" sz="1400" b="1" dirty="0">
                <a:latin typeface="Huawei Sans" panose="020C0503030203020204" pitchFamily="34" charset="0"/>
                <a:cs typeface="Arial" panose="020B0604020202020204" pitchFamily="34" charset="0"/>
              </a:rPr>
              <a:t>Internet</a:t>
            </a:r>
          </a:p>
        </p:txBody>
      </p:sp>
      <p:sp>
        <p:nvSpPr>
          <p:cNvPr id="244" name="五边形 243"/>
          <p:cNvSpPr/>
          <p:nvPr/>
        </p:nvSpPr>
        <p:spPr bwMode="gray">
          <a:xfrm>
            <a:off x="6772324" y="124239"/>
            <a:ext cx="900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5" name="燕尾形 244"/>
          <p:cNvSpPr/>
          <p:nvPr/>
        </p:nvSpPr>
        <p:spPr bwMode="gray">
          <a:xfrm>
            <a:off x="7584515" y="124239"/>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smtClean="0">
                <a:latin typeface="Huawei Sans" panose="020C0503030203020204" pitchFamily="34" charset="0"/>
                <a:ea typeface="方正兰亭黑简体" panose="02000000000000000000" pitchFamily="2" charset="-122"/>
                <a:sym typeface="Huawei Sans" panose="020C0503030203020204" pitchFamily="34" charset="0"/>
              </a:rPr>
              <a:t>DC</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6" name="燕尾形 245"/>
          <p:cNvSpPr/>
          <p:nvPr/>
        </p:nvSpPr>
        <p:spPr bwMode="gray">
          <a:xfrm>
            <a:off x="8216706" y="124239"/>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WAN</a:t>
            </a:r>
          </a:p>
        </p:txBody>
      </p:sp>
      <p:sp>
        <p:nvSpPr>
          <p:cNvPr id="247" name="燕尾形 246"/>
          <p:cNvSpPr/>
          <p:nvPr/>
        </p:nvSpPr>
        <p:spPr bwMode="gray">
          <a:xfrm>
            <a:off x="10309088" y="124239"/>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Other Systems</a:t>
            </a:r>
          </a:p>
        </p:txBody>
      </p:sp>
      <p:sp>
        <p:nvSpPr>
          <p:cNvPr id="248" name="燕尾形 247"/>
          <p:cNvSpPr/>
          <p:nvPr/>
        </p:nvSpPr>
        <p:spPr bwMode="gray">
          <a:xfrm>
            <a:off x="8848897" y="124239"/>
            <a:ext cx="154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Campus Network</a:t>
            </a:r>
          </a:p>
        </p:txBody>
      </p:sp>
    </p:spTree>
    <p:extLst>
      <p:ext uri="{BB962C8B-B14F-4D97-AF65-F5344CB8AC3E}">
        <p14:creationId xmlns:p14="http://schemas.microsoft.com/office/powerpoint/2010/main" val="203635443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08363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bwMode="gray">
          <a:xfrm>
            <a:off x="9112750" y="2823297"/>
            <a:ext cx="2098976" cy="3340154"/>
          </a:xfrm>
          <a:prstGeom prst="rect">
            <a:avLst/>
          </a:prstGeom>
          <a:noFill/>
          <a:ln>
            <a:solidFill>
              <a:schemeClr val="bg1">
                <a:lumMod val="50000"/>
              </a:schemeClr>
            </a:solidFill>
            <a:prstDash val="solid"/>
          </a:ln>
        </p:spPr>
        <p:txBody>
          <a:bodyPr wrap="square" rtlCol="0">
            <a:noAutofit/>
          </a:bodyPr>
          <a:lstStyle/>
          <a:p>
            <a:pPr fontAlgn="ctr"/>
            <a:endParaRPr lang="en-US" altLang="zh-CN" sz="1200" dirty="0">
              <a:latin typeface="Huawei Sans" panose="020C0503030203020204" pitchFamily="34" charset="0"/>
              <a:cs typeface="Arial" panose="020B0604020202020204" pitchFamily="34" charset="0"/>
            </a:endParaRPr>
          </a:p>
        </p:txBody>
      </p:sp>
      <p:sp>
        <p:nvSpPr>
          <p:cNvPr id="2" name="标题 1"/>
          <p:cNvSpPr>
            <a:spLocks noGrp="1"/>
          </p:cNvSpPr>
          <p:nvPr>
            <p:ph type="title"/>
          </p:nvPr>
        </p:nvSpPr>
        <p:spPr bwMode="gray"/>
        <p:txBody>
          <a:bodyPr/>
          <a:lstStyle/>
          <a:p>
            <a:r>
              <a:rPr lang="en-US" smtClean="0"/>
              <a:t>IPv6 Network Migration Process</a:t>
            </a:r>
            <a:endParaRPr lang="en-US" dirty="0"/>
          </a:p>
        </p:txBody>
      </p:sp>
      <p:sp>
        <p:nvSpPr>
          <p:cNvPr id="92" name="文本占位符 91"/>
          <p:cNvSpPr>
            <a:spLocks noGrp="1"/>
          </p:cNvSpPr>
          <p:nvPr>
            <p:ph type="body" sz="quarter" idx="10"/>
          </p:nvPr>
        </p:nvSpPr>
        <p:spPr bwMode="gray">
          <a:xfrm>
            <a:off x="455612" y="1052514"/>
            <a:ext cx="11293476" cy="1747948"/>
          </a:xfrm>
        </p:spPr>
        <p:txBody>
          <a:bodyPr/>
          <a:lstStyle/>
          <a:p>
            <a:r>
              <a:rPr lang="en-US" sz="1400" dirty="0" smtClean="0"/>
              <a:t>The entire IPv6 migration process for enterprise networks can be divided into three phases:</a:t>
            </a:r>
          </a:p>
          <a:p>
            <a:pPr lvl="1"/>
            <a:r>
              <a:rPr lang="en-US" sz="1200" dirty="0" smtClean="0"/>
              <a:t>Phase 1: Prioritize pipe upgrade and Internet egress upgrade, including DMZ upgrade, WAN upgrade, and IPv6 test field construction.</a:t>
            </a:r>
          </a:p>
          <a:p>
            <a:pPr lvl="1"/>
            <a:r>
              <a:rPr lang="en-US" sz="1200" dirty="0" smtClean="0"/>
              <a:t>Phase 2: Fully upgrade internal networks, such as upgrading the DCN and production campus networks and reconstructing office campus networks. Moreover, configure services to preferentially access IPv6 networks.</a:t>
            </a:r>
          </a:p>
          <a:p>
            <a:pPr lvl="1"/>
            <a:r>
              <a:rPr lang="en-US" sz="1200" dirty="0" smtClean="0"/>
              <a:t>Phase 3: Switch internal applications to IPv6 channels and retain the IPv4 capability for external Internet access.</a:t>
            </a:r>
            <a:endParaRPr lang="en-US" sz="1200" dirty="0"/>
          </a:p>
        </p:txBody>
      </p:sp>
      <p:sp>
        <p:nvSpPr>
          <p:cNvPr id="68" name="文本框 67"/>
          <p:cNvSpPr txBox="1"/>
          <p:nvPr/>
        </p:nvSpPr>
        <p:spPr bwMode="gray">
          <a:xfrm>
            <a:off x="700498" y="3634394"/>
            <a:ext cx="10606088" cy="334719"/>
          </a:xfrm>
          <a:prstGeom prst="rect">
            <a:avLst/>
          </a:prstGeom>
          <a:solidFill>
            <a:srgbClr val="F2FBFC">
              <a:alpha val="40000"/>
            </a:srgbClr>
          </a:solidFill>
          <a:ln>
            <a:solidFill>
              <a:srgbClr val="94DAE2">
                <a:alpha val="50000"/>
              </a:srgbClr>
            </a:solidFill>
            <a:prstDash val="solid"/>
          </a:ln>
        </p:spPr>
        <p:txBody>
          <a:bodyPr wrap="square" rtlCol="0">
            <a:noAutofit/>
          </a:bodyPr>
          <a:lstStyle/>
          <a:p>
            <a:pPr fontAlgn="ctr"/>
            <a:endParaRPr lang="en-US" altLang="zh-CN" sz="1200" dirty="0">
              <a:latin typeface="Huawei Sans" panose="020C0503030203020204" pitchFamily="34" charset="0"/>
              <a:cs typeface="Arial" panose="020B0604020202020204" pitchFamily="34" charset="0"/>
            </a:endParaRPr>
          </a:p>
        </p:txBody>
      </p:sp>
      <p:sp>
        <p:nvSpPr>
          <p:cNvPr id="69" name="文本框 68"/>
          <p:cNvSpPr txBox="1"/>
          <p:nvPr/>
        </p:nvSpPr>
        <p:spPr bwMode="gray">
          <a:xfrm>
            <a:off x="700498" y="4111824"/>
            <a:ext cx="10606088" cy="334719"/>
          </a:xfrm>
          <a:prstGeom prst="rect">
            <a:avLst/>
          </a:prstGeom>
          <a:solidFill>
            <a:srgbClr val="F2FBFC">
              <a:alpha val="40000"/>
            </a:srgbClr>
          </a:solidFill>
          <a:ln>
            <a:solidFill>
              <a:srgbClr val="94DAE2">
                <a:alpha val="50000"/>
              </a:srgbClr>
            </a:solidFill>
            <a:prstDash val="solid"/>
          </a:ln>
        </p:spPr>
        <p:txBody>
          <a:bodyPr wrap="square" rtlCol="0">
            <a:noAutofit/>
          </a:bodyPr>
          <a:lstStyle/>
          <a:p>
            <a:pPr fontAlgn="ctr"/>
            <a:endParaRPr lang="en-US" altLang="zh-CN" sz="1200" dirty="0">
              <a:latin typeface="Huawei Sans" panose="020C0503030203020204" pitchFamily="34" charset="0"/>
              <a:cs typeface="Arial" panose="020B0604020202020204" pitchFamily="34" charset="0"/>
            </a:endParaRPr>
          </a:p>
        </p:txBody>
      </p:sp>
      <p:sp>
        <p:nvSpPr>
          <p:cNvPr id="70" name="文本框 69"/>
          <p:cNvSpPr txBox="1"/>
          <p:nvPr/>
        </p:nvSpPr>
        <p:spPr bwMode="gray">
          <a:xfrm>
            <a:off x="700498" y="4587684"/>
            <a:ext cx="10606088" cy="334719"/>
          </a:xfrm>
          <a:prstGeom prst="rect">
            <a:avLst/>
          </a:prstGeom>
          <a:solidFill>
            <a:srgbClr val="F2FBFC">
              <a:alpha val="40000"/>
            </a:srgbClr>
          </a:solidFill>
          <a:ln>
            <a:solidFill>
              <a:srgbClr val="94DAE2">
                <a:alpha val="50000"/>
              </a:srgbClr>
            </a:solidFill>
            <a:prstDash val="solid"/>
          </a:ln>
        </p:spPr>
        <p:txBody>
          <a:bodyPr wrap="square" rtlCol="0">
            <a:noAutofit/>
          </a:bodyPr>
          <a:lstStyle/>
          <a:p>
            <a:pPr fontAlgn="ctr"/>
            <a:endParaRPr lang="en-US" altLang="zh-CN" sz="1200" dirty="0">
              <a:latin typeface="Huawei Sans" panose="020C0503030203020204" pitchFamily="34" charset="0"/>
              <a:cs typeface="Arial" panose="020B0604020202020204" pitchFamily="34" charset="0"/>
            </a:endParaRPr>
          </a:p>
        </p:txBody>
      </p:sp>
      <p:sp>
        <p:nvSpPr>
          <p:cNvPr id="71" name="文本框 70"/>
          <p:cNvSpPr txBox="1"/>
          <p:nvPr/>
        </p:nvSpPr>
        <p:spPr bwMode="gray">
          <a:xfrm>
            <a:off x="700498" y="5072895"/>
            <a:ext cx="10606088" cy="334719"/>
          </a:xfrm>
          <a:prstGeom prst="rect">
            <a:avLst/>
          </a:prstGeom>
          <a:solidFill>
            <a:srgbClr val="F2FBFC">
              <a:alpha val="40000"/>
            </a:srgbClr>
          </a:solidFill>
          <a:ln>
            <a:solidFill>
              <a:srgbClr val="94DAE2">
                <a:alpha val="50000"/>
              </a:srgbClr>
            </a:solidFill>
            <a:prstDash val="solid"/>
          </a:ln>
        </p:spPr>
        <p:txBody>
          <a:bodyPr wrap="square" rtlCol="0">
            <a:noAutofit/>
          </a:bodyPr>
          <a:lstStyle/>
          <a:p>
            <a:pPr fontAlgn="ctr"/>
            <a:endParaRPr lang="en-US" altLang="zh-CN" sz="1200" dirty="0">
              <a:latin typeface="Huawei Sans" panose="020C0503030203020204" pitchFamily="34" charset="0"/>
              <a:cs typeface="Arial" panose="020B0604020202020204" pitchFamily="34" charset="0"/>
            </a:endParaRPr>
          </a:p>
        </p:txBody>
      </p:sp>
      <p:sp>
        <p:nvSpPr>
          <p:cNvPr id="72" name="文本框 71"/>
          <p:cNvSpPr txBox="1"/>
          <p:nvPr/>
        </p:nvSpPr>
        <p:spPr bwMode="gray">
          <a:xfrm>
            <a:off x="700498" y="5529503"/>
            <a:ext cx="10606088" cy="334719"/>
          </a:xfrm>
          <a:prstGeom prst="rect">
            <a:avLst/>
          </a:prstGeom>
          <a:solidFill>
            <a:srgbClr val="F2FBFC">
              <a:alpha val="40000"/>
            </a:srgbClr>
          </a:solidFill>
          <a:ln>
            <a:solidFill>
              <a:srgbClr val="94DAE2">
                <a:alpha val="50000"/>
              </a:srgbClr>
            </a:solidFill>
            <a:prstDash val="solid"/>
          </a:ln>
        </p:spPr>
        <p:txBody>
          <a:bodyPr wrap="square" rtlCol="0">
            <a:noAutofit/>
          </a:bodyPr>
          <a:lstStyle/>
          <a:p>
            <a:pPr fontAlgn="ctr"/>
            <a:endParaRPr lang="en-US" altLang="zh-CN" sz="1200" dirty="0">
              <a:latin typeface="Huawei Sans" panose="020C0503030203020204" pitchFamily="34" charset="0"/>
              <a:cs typeface="Arial" panose="020B0604020202020204" pitchFamily="34" charset="0"/>
            </a:endParaRPr>
          </a:p>
        </p:txBody>
      </p:sp>
      <p:sp>
        <p:nvSpPr>
          <p:cNvPr id="32" name="文本框 31"/>
          <p:cNvSpPr txBox="1"/>
          <p:nvPr/>
        </p:nvSpPr>
        <p:spPr bwMode="gray">
          <a:xfrm>
            <a:off x="9145977" y="3200643"/>
            <a:ext cx="936000" cy="2836072"/>
          </a:xfrm>
          <a:prstGeom prst="rect">
            <a:avLst/>
          </a:prstGeom>
          <a:solidFill>
            <a:srgbClr val="FEEEC1">
              <a:alpha val="40000"/>
            </a:srgbClr>
          </a:solidFill>
          <a:ln>
            <a:solidFill>
              <a:srgbClr val="FDE397"/>
            </a:solidFill>
            <a:prstDash val="dash"/>
          </a:ln>
        </p:spPr>
        <p:txBody>
          <a:bodyPr wrap="square" rtlCol="0">
            <a:noAutofit/>
          </a:bodyPr>
          <a:lstStyle>
            <a:defPPr>
              <a:defRPr lang="en-US"/>
            </a:defPPr>
            <a:lvl1pPr>
              <a:defRPr sz="1200">
                <a:cs typeface="Arial" panose="020B0604020202020204" pitchFamily="34" charset="0"/>
              </a:defRPr>
            </a:lvl1pPr>
          </a:lstStyle>
          <a:p>
            <a:pPr fontAlgn="ctr"/>
            <a:endParaRPr lang="en-US" altLang="zh-CN" dirty="0">
              <a:latin typeface="Huawei Sans" panose="020C0503030203020204" pitchFamily="34" charset="0"/>
            </a:endParaRPr>
          </a:p>
        </p:txBody>
      </p:sp>
      <p:sp>
        <p:nvSpPr>
          <p:cNvPr id="33" name="文本框 32"/>
          <p:cNvSpPr txBox="1"/>
          <p:nvPr/>
        </p:nvSpPr>
        <p:spPr bwMode="gray">
          <a:xfrm>
            <a:off x="10211746" y="3200643"/>
            <a:ext cx="936000" cy="2836072"/>
          </a:xfrm>
          <a:prstGeom prst="rect">
            <a:avLst/>
          </a:prstGeom>
          <a:solidFill>
            <a:srgbClr val="FEEEC1">
              <a:alpha val="40000"/>
            </a:srgbClr>
          </a:solidFill>
          <a:ln>
            <a:solidFill>
              <a:srgbClr val="FDE397"/>
            </a:solidFill>
            <a:prstDash val="dash"/>
          </a:ln>
        </p:spPr>
        <p:txBody>
          <a:bodyPr wrap="square" rtlCol="0">
            <a:noAutofit/>
          </a:bodyPr>
          <a:lstStyle>
            <a:defPPr>
              <a:defRPr lang="en-US"/>
            </a:defPPr>
            <a:lvl1pPr>
              <a:defRPr sz="1200">
                <a:cs typeface="Arial" panose="020B0604020202020204" pitchFamily="34" charset="0"/>
              </a:defRPr>
            </a:lvl1pPr>
          </a:lstStyle>
          <a:p>
            <a:pPr fontAlgn="ctr"/>
            <a:endParaRPr lang="en-US" altLang="zh-CN" dirty="0">
              <a:latin typeface="Huawei Sans" panose="020C0503030203020204" pitchFamily="34" charset="0"/>
            </a:endParaRPr>
          </a:p>
        </p:txBody>
      </p:sp>
      <p:sp>
        <p:nvSpPr>
          <p:cNvPr id="30" name="文本框 29"/>
          <p:cNvSpPr txBox="1"/>
          <p:nvPr/>
        </p:nvSpPr>
        <p:spPr bwMode="gray">
          <a:xfrm>
            <a:off x="7014439" y="3200643"/>
            <a:ext cx="936000" cy="2836072"/>
          </a:xfrm>
          <a:prstGeom prst="rect">
            <a:avLst/>
          </a:prstGeom>
          <a:solidFill>
            <a:srgbClr val="E9F4E4">
              <a:alpha val="40000"/>
            </a:srgbClr>
          </a:solidFill>
          <a:ln>
            <a:solidFill>
              <a:srgbClr val="AFD89C"/>
            </a:solidFill>
            <a:prstDash val="dash"/>
          </a:ln>
        </p:spPr>
        <p:txBody>
          <a:bodyPr wrap="square" rtlCol="0">
            <a:noAutofit/>
          </a:bodyPr>
          <a:lstStyle/>
          <a:p>
            <a:pPr fontAlgn="ctr"/>
            <a:endParaRPr lang="en-US" altLang="zh-CN" sz="1200" dirty="0">
              <a:latin typeface="Huawei Sans" panose="020C0503030203020204" pitchFamily="34" charset="0"/>
              <a:cs typeface="Arial" panose="020B0604020202020204" pitchFamily="34" charset="0"/>
            </a:endParaRPr>
          </a:p>
        </p:txBody>
      </p:sp>
      <p:sp>
        <p:nvSpPr>
          <p:cNvPr id="31" name="文本框 30"/>
          <p:cNvSpPr txBox="1"/>
          <p:nvPr/>
        </p:nvSpPr>
        <p:spPr bwMode="gray">
          <a:xfrm>
            <a:off x="8085151" y="3207943"/>
            <a:ext cx="936000" cy="2836072"/>
          </a:xfrm>
          <a:prstGeom prst="rect">
            <a:avLst/>
          </a:prstGeom>
          <a:solidFill>
            <a:srgbClr val="E9F4E4">
              <a:alpha val="40000"/>
            </a:srgbClr>
          </a:solidFill>
          <a:ln>
            <a:solidFill>
              <a:srgbClr val="AFD89C"/>
            </a:solidFill>
            <a:prstDash val="dash"/>
          </a:ln>
        </p:spPr>
        <p:txBody>
          <a:bodyPr wrap="square" rtlCol="0">
            <a:noAutofit/>
          </a:bodyPr>
          <a:lstStyle/>
          <a:p>
            <a:pPr fontAlgn="ctr"/>
            <a:endParaRPr lang="en-US" altLang="zh-CN" sz="1200" dirty="0">
              <a:latin typeface="Huawei Sans" panose="020C0503030203020204" pitchFamily="34" charset="0"/>
              <a:cs typeface="Arial" panose="020B0604020202020204" pitchFamily="34" charset="0"/>
            </a:endParaRPr>
          </a:p>
        </p:txBody>
      </p:sp>
      <p:sp>
        <p:nvSpPr>
          <p:cNvPr id="29" name="文本框 28"/>
          <p:cNvSpPr txBox="1"/>
          <p:nvPr/>
        </p:nvSpPr>
        <p:spPr bwMode="gray">
          <a:xfrm>
            <a:off x="5955897" y="3200643"/>
            <a:ext cx="936000" cy="2836072"/>
          </a:xfrm>
          <a:prstGeom prst="rect">
            <a:avLst/>
          </a:prstGeom>
          <a:solidFill>
            <a:srgbClr val="FEEEC1">
              <a:alpha val="40000"/>
            </a:srgbClr>
          </a:solidFill>
          <a:ln>
            <a:solidFill>
              <a:srgbClr val="FDE397"/>
            </a:solidFill>
            <a:prstDash val="dash"/>
          </a:ln>
        </p:spPr>
        <p:txBody>
          <a:bodyPr wrap="square" rtlCol="0">
            <a:noAutofit/>
          </a:bodyPr>
          <a:lstStyle/>
          <a:p>
            <a:pPr fontAlgn="ctr"/>
            <a:endParaRPr lang="en-US" altLang="zh-CN" sz="1200" dirty="0">
              <a:latin typeface="Huawei Sans" panose="020C0503030203020204" pitchFamily="34" charset="0"/>
              <a:cs typeface="Arial" panose="020B0604020202020204" pitchFamily="34" charset="0"/>
            </a:endParaRPr>
          </a:p>
        </p:txBody>
      </p:sp>
      <p:sp>
        <p:nvSpPr>
          <p:cNvPr id="25" name="文本框 24"/>
          <p:cNvSpPr txBox="1"/>
          <p:nvPr/>
        </p:nvSpPr>
        <p:spPr bwMode="gray">
          <a:xfrm>
            <a:off x="1683867" y="3200643"/>
            <a:ext cx="936000" cy="2836072"/>
          </a:xfrm>
          <a:prstGeom prst="rect">
            <a:avLst/>
          </a:prstGeom>
          <a:solidFill>
            <a:srgbClr val="E9F4E4">
              <a:alpha val="40000"/>
            </a:srgbClr>
          </a:solidFill>
          <a:ln>
            <a:solidFill>
              <a:srgbClr val="AFD89C"/>
            </a:solidFill>
            <a:prstDash val="dash"/>
          </a:ln>
        </p:spPr>
        <p:txBody>
          <a:bodyPr wrap="square" rtlCol="0">
            <a:noAutofit/>
          </a:bodyPr>
          <a:lstStyle/>
          <a:p>
            <a:pPr fontAlgn="ctr"/>
            <a:endParaRPr lang="en-US" altLang="zh-CN" sz="1200" dirty="0">
              <a:latin typeface="Huawei Sans" panose="020C0503030203020204" pitchFamily="34" charset="0"/>
              <a:cs typeface="Arial" panose="020B0604020202020204" pitchFamily="34" charset="0"/>
            </a:endParaRPr>
          </a:p>
        </p:txBody>
      </p:sp>
      <p:sp>
        <p:nvSpPr>
          <p:cNvPr id="26" name="文本框 25"/>
          <p:cNvSpPr txBox="1"/>
          <p:nvPr/>
        </p:nvSpPr>
        <p:spPr bwMode="gray">
          <a:xfrm>
            <a:off x="2762458" y="3200643"/>
            <a:ext cx="936000" cy="2836072"/>
          </a:xfrm>
          <a:prstGeom prst="rect">
            <a:avLst/>
          </a:prstGeom>
          <a:solidFill>
            <a:srgbClr val="E9F4E4">
              <a:alpha val="40000"/>
            </a:srgbClr>
          </a:solidFill>
          <a:ln>
            <a:solidFill>
              <a:srgbClr val="AFD89C"/>
            </a:solidFill>
            <a:prstDash val="dash"/>
          </a:ln>
        </p:spPr>
        <p:txBody>
          <a:bodyPr wrap="square" rtlCol="0">
            <a:noAutofit/>
          </a:bodyPr>
          <a:lstStyle/>
          <a:p>
            <a:pPr fontAlgn="ctr"/>
            <a:endParaRPr lang="en-US" altLang="zh-CN" sz="1200" dirty="0">
              <a:latin typeface="Huawei Sans" panose="020C0503030203020204" pitchFamily="34" charset="0"/>
              <a:cs typeface="Arial" panose="020B0604020202020204" pitchFamily="34" charset="0"/>
            </a:endParaRPr>
          </a:p>
        </p:txBody>
      </p:sp>
      <p:sp>
        <p:nvSpPr>
          <p:cNvPr id="27" name="文本框 26"/>
          <p:cNvSpPr txBox="1"/>
          <p:nvPr/>
        </p:nvSpPr>
        <p:spPr bwMode="gray">
          <a:xfrm>
            <a:off x="3822390" y="3200643"/>
            <a:ext cx="936000" cy="2836072"/>
          </a:xfrm>
          <a:prstGeom prst="rect">
            <a:avLst/>
          </a:prstGeom>
          <a:solidFill>
            <a:srgbClr val="E9F4E4">
              <a:alpha val="40000"/>
            </a:srgbClr>
          </a:solidFill>
          <a:ln>
            <a:solidFill>
              <a:srgbClr val="AFD89C"/>
            </a:solidFill>
            <a:prstDash val="dash"/>
          </a:ln>
        </p:spPr>
        <p:txBody>
          <a:bodyPr wrap="square" rtlCol="0">
            <a:noAutofit/>
          </a:bodyPr>
          <a:lstStyle/>
          <a:p>
            <a:pPr fontAlgn="ctr"/>
            <a:endParaRPr lang="en-US" altLang="zh-CN" sz="1200" dirty="0">
              <a:latin typeface="Huawei Sans" panose="020C0503030203020204" pitchFamily="34" charset="0"/>
              <a:cs typeface="Arial" panose="020B0604020202020204" pitchFamily="34" charset="0"/>
            </a:endParaRPr>
          </a:p>
        </p:txBody>
      </p:sp>
      <p:sp>
        <p:nvSpPr>
          <p:cNvPr id="28" name="文本框 27"/>
          <p:cNvSpPr txBox="1"/>
          <p:nvPr/>
        </p:nvSpPr>
        <p:spPr bwMode="gray">
          <a:xfrm>
            <a:off x="4882320" y="3200643"/>
            <a:ext cx="936000" cy="2836072"/>
          </a:xfrm>
          <a:prstGeom prst="rect">
            <a:avLst/>
          </a:prstGeom>
          <a:solidFill>
            <a:srgbClr val="E9F4E4">
              <a:alpha val="40000"/>
            </a:srgbClr>
          </a:solidFill>
          <a:ln>
            <a:solidFill>
              <a:srgbClr val="AFD89C"/>
            </a:solidFill>
            <a:prstDash val="dash"/>
          </a:ln>
        </p:spPr>
        <p:txBody>
          <a:bodyPr wrap="square" rtlCol="0">
            <a:noAutofit/>
          </a:bodyPr>
          <a:lstStyle/>
          <a:p>
            <a:pPr fontAlgn="ctr"/>
            <a:endParaRPr lang="en-US" altLang="zh-CN" sz="1200" dirty="0">
              <a:latin typeface="Huawei Sans" panose="020C0503030203020204" pitchFamily="34" charset="0"/>
              <a:cs typeface="Arial" panose="020B0604020202020204" pitchFamily="34" charset="0"/>
            </a:endParaRPr>
          </a:p>
        </p:txBody>
      </p:sp>
      <p:sp>
        <p:nvSpPr>
          <p:cNvPr id="3" name="矩形 2"/>
          <p:cNvSpPr/>
          <p:nvPr/>
        </p:nvSpPr>
        <p:spPr bwMode="gray">
          <a:xfrm>
            <a:off x="1739594" y="3691034"/>
            <a:ext cx="828000" cy="231899"/>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tx1"/>
                </a:solidFill>
                <a:latin typeface="Huawei Sans" panose="020C0503030203020204" pitchFamily="34" charset="0"/>
              </a:rPr>
              <a:t>v4</a:t>
            </a:r>
          </a:p>
        </p:txBody>
      </p:sp>
      <p:sp>
        <p:nvSpPr>
          <p:cNvPr id="4" name="矩形 3"/>
          <p:cNvSpPr/>
          <p:nvPr/>
        </p:nvSpPr>
        <p:spPr bwMode="gray">
          <a:xfrm>
            <a:off x="2805363" y="3691034"/>
            <a:ext cx="828000" cy="231899"/>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tx1"/>
                </a:solidFill>
                <a:latin typeface="Huawei Sans" panose="020C0503030203020204" pitchFamily="34" charset="0"/>
              </a:rPr>
              <a:t>v4</a:t>
            </a:r>
          </a:p>
        </p:txBody>
      </p:sp>
      <p:sp>
        <p:nvSpPr>
          <p:cNvPr id="5" name="矩形 4"/>
          <p:cNvSpPr/>
          <p:nvPr/>
        </p:nvSpPr>
        <p:spPr bwMode="gray">
          <a:xfrm>
            <a:off x="3871132" y="3691034"/>
            <a:ext cx="828000" cy="231899"/>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tx1"/>
                </a:solidFill>
                <a:latin typeface="Huawei Sans" panose="020C0503030203020204" pitchFamily="34" charset="0"/>
              </a:rPr>
              <a:t>v4</a:t>
            </a:r>
          </a:p>
        </p:txBody>
      </p:sp>
      <p:sp>
        <p:nvSpPr>
          <p:cNvPr id="6" name="矩形 5"/>
          <p:cNvSpPr/>
          <p:nvPr/>
        </p:nvSpPr>
        <p:spPr bwMode="gray">
          <a:xfrm>
            <a:off x="4936901" y="3691034"/>
            <a:ext cx="828000" cy="231899"/>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tx1"/>
                </a:solidFill>
                <a:latin typeface="Huawei Sans" panose="020C0503030203020204" pitchFamily="34" charset="0"/>
              </a:rPr>
              <a:t>v4</a:t>
            </a:r>
          </a:p>
        </p:txBody>
      </p:sp>
      <p:sp>
        <p:nvSpPr>
          <p:cNvPr id="7" name="矩形 6"/>
          <p:cNvSpPr/>
          <p:nvPr/>
        </p:nvSpPr>
        <p:spPr bwMode="gray">
          <a:xfrm>
            <a:off x="6011221" y="3691034"/>
            <a:ext cx="828000" cy="231899"/>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tx1"/>
                </a:solidFill>
                <a:latin typeface="Huawei Sans" panose="020C0503030203020204" pitchFamily="34" charset="0"/>
              </a:rPr>
              <a:t>v4</a:t>
            </a:r>
          </a:p>
        </p:txBody>
      </p:sp>
      <p:sp>
        <p:nvSpPr>
          <p:cNvPr id="8" name="矩形 7"/>
          <p:cNvSpPr/>
          <p:nvPr/>
        </p:nvSpPr>
        <p:spPr bwMode="gray">
          <a:xfrm>
            <a:off x="7068439" y="3691034"/>
            <a:ext cx="828000" cy="231899"/>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tx1"/>
                </a:solidFill>
                <a:latin typeface="Huawei Sans" panose="020C0503030203020204" pitchFamily="34" charset="0"/>
              </a:rPr>
              <a:t>v4</a:t>
            </a:r>
          </a:p>
        </p:txBody>
      </p:sp>
      <p:sp>
        <p:nvSpPr>
          <p:cNvPr id="9" name="矩形 8"/>
          <p:cNvSpPr/>
          <p:nvPr/>
        </p:nvSpPr>
        <p:spPr bwMode="gray">
          <a:xfrm>
            <a:off x="8134208" y="3691034"/>
            <a:ext cx="828000" cy="231899"/>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tx1"/>
                </a:solidFill>
                <a:latin typeface="Huawei Sans" panose="020C0503030203020204" pitchFamily="34" charset="0"/>
              </a:rPr>
              <a:t>v4</a:t>
            </a:r>
          </a:p>
        </p:txBody>
      </p:sp>
      <p:sp>
        <p:nvSpPr>
          <p:cNvPr id="10" name="矩形 9"/>
          <p:cNvSpPr/>
          <p:nvPr/>
        </p:nvSpPr>
        <p:spPr bwMode="gray">
          <a:xfrm>
            <a:off x="9199977" y="3691034"/>
            <a:ext cx="828000" cy="231899"/>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tx1"/>
                </a:solidFill>
                <a:latin typeface="Huawei Sans" panose="020C0503030203020204" pitchFamily="34" charset="0"/>
              </a:rPr>
              <a:t>v4</a:t>
            </a:r>
          </a:p>
        </p:txBody>
      </p:sp>
      <p:sp>
        <p:nvSpPr>
          <p:cNvPr id="11" name="矩形 10"/>
          <p:cNvSpPr/>
          <p:nvPr/>
        </p:nvSpPr>
        <p:spPr bwMode="gray">
          <a:xfrm>
            <a:off x="10265746" y="3691034"/>
            <a:ext cx="828000" cy="231899"/>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tx1"/>
                </a:solidFill>
                <a:latin typeface="Huawei Sans" panose="020C0503030203020204" pitchFamily="34" charset="0"/>
              </a:rPr>
              <a:t>v4</a:t>
            </a:r>
          </a:p>
        </p:txBody>
      </p:sp>
      <p:sp>
        <p:nvSpPr>
          <p:cNvPr id="12" name="矩形 11"/>
          <p:cNvSpPr/>
          <p:nvPr/>
        </p:nvSpPr>
        <p:spPr bwMode="gray">
          <a:xfrm>
            <a:off x="1739594" y="4166895"/>
            <a:ext cx="828000" cy="231899"/>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tx1"/>
                </a:solidFill>
                <a:latin typeface="Huawei Sans" panose="020C0503030203020204" pitchFamily="34" charset="0"/>
              </a:rPr>
              <a:t>v4</a:t>
            </a:r>
          </a:p>
        </p:txBody>
      </p:sp>
      <p:sp>
        <p:nvSpPr>
          <p:cNvPr id="13" name="矩形 12"/>
          <p:cNvSpPr/>
          <p:nvPr/>
        </p:nvSpPr>
        <p:spPr bwMode="gray">
          <a:xfrm>
            <a:off x="2805363" y="4166895"/>
            <a:ext cx="828000" cy="231899"/>
          </a:xfrm>
          <a:prstGeom prst="rect">
            <a:avLst/>
          </a:prstGeom>
          <a:solidFill>
            <a:srgbClr val="F2FBFC"/>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tx1"/>
                </a:solidFill>
                <a:latin typeface="Huawei Sans" panose="020C0503030203020204" pitchFamily="34" charset="0"/>
              </a:rPr>
              <a:t>v4/v6</a:t>
            </a:r>
          </a:p>
        </p:txBody>
      </p:sp>
      <p:sp>
        <p:nvSpPr>
          <p:cNvPr id="14" name="矩形 13"/>
          <p:cNvSpPr/>
          <p:nvPr/>
        </p:nvSpPr>
        <p:spPr bwMode="gray">
          <a:xfrm>
            <a:off x="3871132" y="4166895"/>
            <a:ext cx="828000" cy="231899"/>
          </a:xfrm>
          <a:prstGeom prst="rect">
            <a:avLst/>
          </a:prstGeom>
          <a:solidFill>
            <a:srgbClr val="F2FBFC"/>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tx1"/>
                </a:solidFill>
                <a:latin typeface="Huawei Sans" panose="020C0503030203020204" pitchFamily="34" charset="0"/>
              </a:rPr>
              <a:t>v4/v6</a:t>
            </a:r>
          </a:p>
        </p:txBody>
      </p:sp>
      <p:sp>
        <p:nvSpPr>
          <p:cNvPr id="15" name="矩形 14"/>
          <p:cNvSpPr/>
          <p:nvPr/>
        </p:nvSpPr>
        <p:spPr bwMode="gray">
          <a:xfrm>
            <a:off x="5210157" y="4166895"/>
            <a:ext cx="554744" cy="231899"/>
          </a:xfrm>
          <a:prstGeom prst="rect">
            <a:avLst/>
          </a:prstGeom>
          <a:solidFill>
            <a:srgbClr val="F2FBFC"/>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tx1"/>
                </a:solidFill>
                <a:latin typeface="Huawei Sans" panose="020C0503030203020204" pitchFamily="34" charset="0"/>
              </a:rPr>
              <a:t>v4/v6</a:t>
            </a:r>
          </a:p>
        </p:txBody>
      </p:sp>
      <p:sp>
        <p:nvSpPr>
          <p:cNvPr id="16" name="矩形 15"/>
          <p:cNvSpPr/>
          <p:nvPr/>
        </p:nvSpPr>
        <p:spPr bwMode="gray">
          <a:xfrm>
            <a:off x="6011221" y="4166895"/>
            <a:ext cx="828000" cy="231899"/>
          </a:xfrm>
          <a:prstGeom prst="rect">
            <a:avLst/>
          </a:prstGeom>
          <a:solidFill>
            <a:srgbClr val="F2FBFC"/>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tx1"/>
                </a:solidFill>
                <a:latin typeface="Huawei Sans" panose="020C0503030203020204" pitchFamily="34" charset="0"/>
              </a:rPr>
              <a:t>v4/v6</a:t>
            </a:r>
          </a:p>
        </p:txBody>
      </p:sp>
      <p:sp>
        <p:nvSpPr>
          <p:cNvPr id="18" name="矩形 17"/>
          <p:cNvSpPr/>
          <p:nvPr/>
        </p:nvSpPr>
        <p:spPr bwMode="gray">
          <a:xfrm>
            <a:off x="8134208" y="4166895"/>
            <a:ext cx="828000" cy="231899"/>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tx1"/>
                </a:solidFill>
                <a:latin typeface="Huawei Sans" panose="020C0503030203020204" pitchFamily="34" charset="0"/>
              </a:rPr>
              <a:t>v4</a:t>
            </a:r>
          </a:p>
        </p:txBody>
      </p:sp>
      <p:sp>
        <p:nvSpPr>
          <p:cNvPr id="19" name="矩形 18"/>
          <p:cNvSpPr/>
          <p:nvPr/>
        </p:nvSpPr>
        <p:spPr bwMode="gray">
          <a:xfrm>
            <a:off x="9199977" y="4166895"/>
            <a:ext cx="828000" cy="231899"/>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tx1"/>
                </a:solidFill>
                <a:latin typeface="Huawei Sans" panose="020C0503030203020204" pitchFamily="34" charset="0"/>
              </a:rPr>
              <a:t>v4</a:t>
            </a:r>
          </a:p>
        </p:txBody>
      </p:sp>
      <p:sp>
        <p:nvSpPr>
          <p:cNvPr id="20" name="矩形 19"/>
          <p:cNvSpPr/>
          <p:nvPr/>
        </p:nvSpPr>
        <p:spPr bwMode="gray">
          <a:xfrm>
            <a:off x="10265746" y="4166895"/>
            <a:ext cx="828000" cy="231899"/>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tx1"/>
                </a:solidFill>
                <a:latin typeface="Huawei Sans" panose="020C0503030203020204" pitchFamily="34" charset="0"/>
              </a:rPr>
              <a:t>v4</a:t>
            </a:r>
          </a:p>
        </p:txBody>
      </p:sp>
      <p:sp>
        <p:nvSpPr>
          <p:cNvPr id="34" name="矩形 33"/>
          <p:cNvSpPr/>
          <p:nvPr/>
        </p:nvSpPr>
        <p:spPr bwMode="gray">
          <a:xfrm>
            <a:off x="4936900" y="4166895"/>
            <a:ext cx="235521" cy="231899"/>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tx1"/>
                </a:solidFill>
                <a:latin typeface="Huawei Sans" panose="020C0503030203020204" pitchFamily="34" charset="0"/>
              </a:rPr>
              <a:t>v4</a:t>
            </a:r>
          </a:p>
        </p:txBody>
      </p:sp>
      <p:sp>
        <p:nvSpPr>
          <p:cNvPr id="35" name="矩形 34"/>
          <p:cNvSpPr/>
          <p:nvPr/>
        </p:nvSpPr>
        <p:spPr bwMode="gray">
          <a:xfrm>
            <a:off x="7344204" y="4166895"/>
            <a:ext cx="554744" cy="231899"/>
          </a:xfrm>
          <a:prstGeom prst="rect">
            <a:avLst/>
          </a:prstGeom>
          <a:solidFill>
            <a:srgbClr val="F2FBFC"/>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tx1"/>
                </a:solidFill>
                <a:latin typeface="Huawei Sans" panose="020C0503030203020204" pitchFamily="34" charset="0"/>
              </a:rPr>
              <a:t>v4/v6</a:t>
            </a:r>
          </a:p>
        </p:txBody>
      </p:sp>
      <p:sp>
        <p:nvSpPr>
          <p:cNvPr id="36" name="矩形 35"/>
          <p:cNvSpPr/>
          <p:nvPr/>
        </p:nvSpPr>
        <p:spPr bwMode="gray">
          <a:xfrm>
            <a:off x="7070947" y="4166895"/>
            <a:ext cx="235521" cy="231899"/>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tx1"/>
                </a:solidFill>
                <a:latin typeface="Huawei Sans" panose="020C0503030203020204" pitchFamily="34" charset="0"/>
              </a:rPr>
              <a:t>v4</a:t>
            </a:r>
          </a:p>
        </p:txBody>
      </p:sp>
      <p:sp>
        <p:nvSpPr>
          <p:cNvPr id="37" name="矩形 36"/>
          <p:cNvSpPr/>
          <p:nvPr/>
        </p:nvSpPr>
        <p:spPr bwMode="gray">
          <a:xfrm>
            <a:off x="2012851" y="4639095"/>
            <a:ext cx="554744" cy="231899"/>
          </a:xfrm>
          <a:prstGeom prst="rect">
            <a:avLst/>
          </a:prstGeom>
          <a:solidFill>
            <a:srgbClr val="F2FBFC"/>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tx1"/>
                </a:solidFill>
                <a:latin typeface="Huawei Sans" panose="020C0503030203020204" pitchFamily="34" charset="0"/>
              </a:rPr>
              <a:t>v4/v6</a:t>
            </a:r>
          </a:p>
        </p:txBody>
      </p:sp>
      <p:sp>
        <p:nvSpPr>
          <p:cNvPr id="38" name="矩形 37"/>
          <p:cNvSpPr/>
          <p:nvPr/>
        </p:nvSpPr>
        <p:spPr bwMode="gray">
          <a:xfrm>
            <a:off x="1739594" y="4639095"/>
            <a:ext cx="235521" cy="231899"/>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tx1"/>
                </a:solidFill>
                <a:latin typeface="Huawei Sans" panose="020C0503030203020204" pitchFamily="34" charset="0"/>
              </a:rPr>
              <a:t>v4</a:t>
            </a:r>
          </a:p>
        </p:txBody>
      </p:sp>
      <p:sp>
        <p:nvSpPr>
          <p:cNvPr id="39" name="矩形 38"/>
          <p:cNvSpPr/>
          <p:nvPr/>
        </p:nvSpPr>
        <p:spPr bwMode="gray">
          <a:xfrm>
            <a:off x="2805363" y="4639094"/>
            <a:ext cx="828000" cy="231899"/>
          </a:xfrm>
          <a:prstGeom prst="rect">
            <a:avLst/>
          </a:prstGeom>
          <a:solidFill>
            <a:srgbClr val="F2FBFC"/>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tx1"/>
                </a:solidFill>
                <a:latin typeface="Huawei Sans" panose="020C0503030203020204" pitchFamily="34" charset="0"/>
              </a:rPr>
              <a:t>v4/v6</a:t>
            </a:r>
          </a:p>
        </p:txBody>
      </p:sp>
      <p:sp>
        <p:nvSpPr>
          <p:cNvPr id="41" name="矩形 40"/>
          <p:cNvSpPr/>
          <p:nvPr/>
        </p:nvSpPr>
        <p:spPr bwMode="gray">
          <a:xfrm>
            <a:off x="3871132" y="4639095"/>
            <a:ext cx="828000" cy="231899"/>
          </a:xfrm>
          <a:prstGeom prst="rect">
            <a:avLst/>
          </a:prstGeom>
          <a:solidFill>
            <a:srgbClr val="F2FBFC"/>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tx1"/>
                </a:solidFill>
                <a:latin typeface="Huawei Sans" panose="020C0503030203020204" pitchFamily="34" charset="0"/>
              </a:rPr>
              <a:t>v4/v6</a:t>
            </a:r>
          </a:p>
        </p:txBody>
      </p:sp>
      <p:sp>
        <p:nvSpPr>
          <p:cNvPr id="42" name="矩形 41"/>
          <p:cNvSpPr/>
          <p:nvPr/>
        </p:nvSpPr>
        <p:spPr bwMode="gray">
          <a:xfrm>
            <a:off x="4936901" y="4639095"/>
            <a:ext cx="828000" cy="231899"/>
          </a:xfrm>
          <a:prstGeom prst="rect">
            <a:avLst/>
          </a:prstGeom>
          <a:solidFill>
            <a:srgbClr val="F2FBFC"/>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tx1"/>
                </a:solidFill>
                <a:latin typeface="Huawei Sans" panose="020C0503030203020204" pitchFamily="34" charset="0"/>
              </a:rPr>
              <a:t>v4/v6</a:t>
            </a:r>
          </a:p>
        </p:txBody>
      </p:sp>
      <p:sp>
        <p:nvSpPr>
          <p:cNvPr id="43" name="矩形 42"/>
          <p:cNvSpPr/>
          <p:nvPr/>
        </p:nvSpPr>
        <p:spPr bwMode="gray">
          <a:xfrm>
            <a:off x="6017206" y="4639095"/>
            <a:ext cx="828000" cy="231899"/>
          </a:xfrm>
          <a:prstGeom prst="rect">
            <a:avLst/>
          </a:prstGeom>
          <a:solidFill>
            <a:srgbClr val="F2FBFC"/>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tx1"/>
                </a:solidFill>
                <a:latin typeface="Huawei Sans" panose="020C0503030203020204" pitchFamily="34" charset="0"/>
              </a:rPr>
              <a:t>v4/v6</a:t>
            </a:r>
          </a:p>
        </p:txBody>
      </p:sp>
      <p:sp>
        <p:nvSpPr>
          <p:cNvPr id="44" name="矩形 43"/>
          <p:cNvSpPr/>
          <p:nvPr/>
        </p:nvSpPr>
        <p:spPr bwMode="gray">
          <a:xfrm>
            <a:off x="7070947" y="4639095"/>
            <a:ext cx="828000" cy="231899"/>
          </a:xfrm>
          <a:prstGeom prst="rect">
            <a:avLst/>
          </a:prstGeom>
          <a:solidFill>
            <a:srgbClr val="F2FBFC"/>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tx1"/>
                </a:solidFill>
                <a:latin typeface="Huawei Sans" panose="020C0503030203020204" pitchFamily="34" charset="0"/>
              </a:rPr>
              <a:t>v4/v6</a:t>
            </a:r>
          </a:p>
        </p:txBody>
      </p:sp>
      <p:sp>
        <p:nvSpPr>
          <p:cNvPr id="45" name="矩形 44"/>
          <p:cNvSpPr/>
          <p:nvPr/>
        </p:nvSpPr>
        <p:spPr bwMode="gray">
          <a:xfrm>
            <a:off x="8134208" y="4639095"/>
            <a:ext cx="828000" cy="231899"/>
          </a:xfrm>
          <a:prstGeom prst="rect">
            <a:avLst/>
          </a:prstGeom>
          <a:solidFill>
            <a:srgbClr val="F2FBFC"/>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tx1"/>
                </a:solidFill>
                <a:latin typeface="Huawei Sans" panose="020C0503030203020204" pitchFamily="34" charset="0"/>
              </a:rPr>
              <a:t>v4/v6</a:t>
            </a:r>
          </a:p>
        </p:txBody>
      </p:sp>
      <p:sp>
        <p:nvSpPr>
          <p:cNvPr id="46" name="矩形 45"/>
          <p:cNvSpPr/>
          <p:nvPr/>
        </p:nvSpPr>
        <p:spPr bwMode="gray">
          <a:xfrm>
            <a:off x="9199977" y="4639095"/>
            <a:ext cx="828000" cy="231899"/>
          </a:xfrm>
          <a:prstGeom prst="rect">
            <a:avLst/>
          </a:prstGeom>
          <a:solidFill>
            <a:srgbClr val="F2FBFC"/>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tx1"/>
                </a:solidFill>
                <a:latin typeface="Huawei Sans" panose="020C0503030203020204" pitchFamily="34" charset="0"/>
              </a:rPr>
              <a:t>v4/v6</a:t>
            </a:r>
          </a:p>
        </p:txBody>
      </p:sp>
      <p:sp>
        <p:nvSpPr>
          <p:cNvPr id="47" name="矩形 46"/>
          <p:cNvSpPr/>
          <p:nvPr/>
        </p:nvSpPr>
        <p:spPr bwMode="gray">
          <a:xfrm>
            <a:off x="10265746" y="4652106"/>
            <a:ext cx="355040" cy="231899"/>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tx1"/>
                </a:solidFill>
                <a:latin typeface="Huawei Sans" panose="020C0503030203020204" pitchFamily="34" charset="0"/>
              </a:rPr>
              <a:t>v4</a:t>
            </a:r>
          </a:p>
        </p:txBody>
      </p:sp>
      <p:sp>
        <p:nvSpPr>
          <p:cNvPr id="48" name="矩形 47"/>
          <p:cNvSpPr/>
          <p:nvPr/>
        </p:nvSpPr>
        <p:spPr bwMode="gray">
          <a:xfrm>
            <a:off x="10738706" y="4652106"/>
            <a:ext cx="355040" cy="231899"/>
          </a:xfrm>
          <a:prstGeom prst="rect">
            <a:avLst/>
          </a:prstGeom>
          <a:solidFill>
            <a:srgbClr val="FDEADF"/>
          </a:solidFill>
          <a:ln>
            <a:solidFill>
              <a:srgbClr val="F6B78C"/>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tx1"/>
                </a:solidFill>
                <a:latin typeface="Huawei Sans" panose="020C0503030203020204" pitchFamily="34" charset="0"/>
              </a:rPr>
              <a:t>v6</a:t>
            </a:r>
          </a:p>
        </p:txBody>
      </p:sp>
      <p:sp>
        <p:nvSpPr>
          <p:cNvPr id="49" name="矩形 48"/>
          <p:cNvSpPr/>
          <p:nvPr/>
        </p:nvSpPr>
        <p:spPr bwMode="gray">
          <a:xfrm>
            <a:off x="1739594" y="5111295"/>
            <a:ext cx="828000" cy="231899"/>
          </a:xfrm>
          <a:prstGeom prst="rect">
            <a:avLst/>
          </a:prstGeom>
          <a:solidFill>
            <a:srgbClr val="FDEADF"/>
          </a:solidFill>
          <a:ln>
            <a:solidFill>
              <a:srgbClr val="F6B78C"/>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tx1"/>
                </a:solidFill>
                <a:latin typeface="Huawei Sans" panose="020C0503030203020204" pitchFamily="34" charset="0"/>
              </a:rPr>
              <a:t>v6</a:t>
            </a:r>
          </a:p>
        </p:txBody>
      </p:sp>
      <p:sp>
        <p:nvSpPr>
          <p:cNvPr id="50" name="矩形 49"/>
          <p:cNvSpPr/>
          <p:nvPr/>
        </p:nvSpPr>
        <p:spPr bwMode="gray">
          <a:xfrm>
            <a:off x="2805363" y="5111294"/>
            <a:ext cx="828000" cy="231899"/>
          </a:xfrm>
          <a:prstGeom prst="rect">
            <a:avLst/>
          </a:prstGeom>
          <a:solidFill>
            <a:srgbClr val="F2FBFC"/>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tx1"/>
                </a:solidFill>
                <a:latin typeface="Huawei Sans" panose="020C0503030203020204" pitchFamily="34" charset="0"/>
              </a:rPr>
              <a:t>v4/v6</a:t>
            </a:r>
          </a:p>
        </p:txBody>
      </p:sp>
      <p:sp>
        <p:nvSpPr>
          <p:cNvPr id="51" name="矩形 50"/>
          <p:cNvSpPr/>
          <p:nvPr/>
        </p:nvSpPr>
        <p:spPr bwMode="gray">
          <a:xfrm>
            <a:off x="3871132" y="5111295"/>
            <a:ext cx="828000" cy="231899"/>
          </a:xfrm>
          <a:prstGeom prst="rect">
            <a:avLst/>
          </a:prstGeom>
          <a:solidFill>
            <a:srgbClr val="F2FBFC"/>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tx1"/>
                </a:solidFill>
                <a:latin typeface="Huawei Sans" panose="020C0503030203020204" pitchFamily="34" charset="0"/>
              </a:rPr>
              <a:t>v4/v6</a:t>
            </a:r>
          </a:p>
        </p:txBody>
      </p:sp>
      <p:sp>
        <p:nvSpPr>
          <p:cNvPr id="52" name="矩形 51"/>
          <p:cNvSpPr/>
          <p:nvPr/>
        </p:nvSpPr>
        <p:spPr bwMode="gray">
          <a:xfrm>
            <a:off x="4936320" y="5111295"/>
            <a:ext cx="828000" cy="231899"/>
          </a:xfrm>
          <a:prstGeom prst="rect">
            <a:avLst/>
          </a:prstGeom>
          <a:solidFill>
            <a:srgbClr val="FDEADF"/>
          </a:solidFill>
          <a:ln>
            <a:solidFill>
              <a:srgbClr val="F6B78C"/>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tx1"/>
                </a:solidFill>
                <a:latin typeface="Huawei Sans" panose="020C0503030203020204" pitchFamily="34" charset="0"/>
              </a:rPr>
              <a:t>v6</a:t>
            </a:r>
          </a:p>
        </p:txBody>
      </p:sp>
      <p:sp>
        <p:nvSpPr>
          <p:cNvPr id="53" name="矩形 52"/>
          <p:cNvSpPr/>
          <p:nvPr/>
        </p:nvSpPr>
        <p:spPr bwMode="gray">
          <a:xfrm>
            <a:off x="6017206" y="5111295"/>
            <a:ext cx="828000" cy="231899"/>
          </a:xfrm>
          <a:prstGeom prst="rect">
            <a:avLst/>
          </a:prstGeom>
          <a:solidFill>
            <a:srgbClr val="F2FBFC"/>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tx1"/>
                </a:solidFill>
                <a:latin typeface="Huawei Sans" panose="020C0503030203020204" pitchFamily="34" charset="0"/>
              </a:rPr>
              <a:t>v4/v6</a:t>
            </a:r>
          </a:p>
        </p:txBody>
      </p:sp>
      <p:sp>
        <p:nvSpPr>
          <p:cNvPr id="54" name="矩形 53"/>
          <p:cNvSpPr/>
          <p:nvPr/>
        </p:nvSpPr>
        <p:spPr bwMode="gray">
          <a:xfrm>
            <a:off x="7070947" y="5111295"/>
            <a:ext cx="828000" cy="231899"/>
          </a:xfrm>
          <a:prstGeom prst="rect">
            <a:avLst/>
          </a:prstGeom>
          <a:solidFill>
            <a:srgbClr val="F2FBFC"/>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tx1"/>
                </a:solidFill>
                <a:latin typeface="Huawei Sans" panose="020C0503030203020204" pitchFamily="34" charset="0"/>
              </a:rPr>
              <a:t>v4/v6</a:t>
            </a:r>
          </a:p>
        </p:txBody>
      </p:sp>
      <p:sp>
        <p:nvSpPr>
          <p:cNvPr id="55" name="矩形 54"/>
          <p:cNvSpPr/>
          <p:nvPr/>
        </p:nvSpPr>
        <p:spPr bwMode="gray">
          <a:xfrm>
            <a:off x="8134208" y="5111295"/>
            <a:ext cx="828000" cy="231899"/>
          </a:xfrm>
          <a:prstGeom prst="rect">
            <a:avLst/>
          </a:prstGeom>
          <a:solidFill>
            <a:srgbClr val="F2FBFC"/>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tx1"/>
                </a:solidFill>
                <a:latin typeface="Huawei Sans" panose="020C0503030203020204" pitchFamily="34" charset="0"/>
              </a:rPr>
              <a:t>v4/v6</a:t>
            </a:r>
          </a:p>
        </p:txBody>
      </p:sp>
      <p:sp>
        <p:nvSpPr>
          <p:cNvPr id="56" name="矩形 55"/>
          <p:cNvSpPr/>
          <p:nvPr/>
        </p:nvSpPr>
        <p:spPr bwMode="gray">
          <a:xfrm>
            <a:off x="9199977" y="5111295"/>
            <a:ext cx="828000" cy="231899"/>
          </a:xfrm>
          <a:prstGeom prst="rect">
            <a:avLst/>
          </a:prstGeom>
          <a:solidFill>
            <a:srgbClr val="F2FBFC"/>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tx1"/>
                </a:solidFill>
                <a:latin typeface="Huawei Sans" panose="020C0503030203020204" pitchFamily="34" charset="0"/>
              </a:rPr>
              <a:t>v4/v6</a:t>
            </a:r>
          </a:p>
        </p:txBody>
      </p:sp>
      <p:sp>
        <p:nvSpPr>
          <p:cNvPr id="57" name="矩形 56"/>
          <p:cNvSpPr/>
          <p:nvPr/>
        </p:nvSpPr>
        <p:spPr bwMode="gray">
          <a:xfrm>
            <a:off x="10265746" y="5124306"/>
            <a:ext cx="355040" cy="231899"/>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tx1"/>
                </a:solidFill>
                <a:latin typeface="Huawei Sans" panose="020C0503030203020204" pitchFamily="34" charset="0"/>
              </a:rPr>
              <a:t>v4</a:t>
            </a:r>
          </a:p>
        </p:txBody>
      </p:sp>
      <p:sp>
        <p:nvSpPr>
          <p:cNvPr id="58" name="矩形 57"/>
          <p:cNvSpPr/>
          <p:nvPr/>
        </p:nvSpPr>
        <p:spPr bwMode="gray">
          <a:xfrm>
            <a:off x="10738706" y="5124306"/>
            <a:ext cx="355040" cy="231899"/>
          </a:xfrm>
          <a:prstGeom prst="rect">
            <a:avLst/>
          </a:prstGeom>
          <a:solidFill>
            <a:srgbClr val="FDEADF"/>
          </a:solidFill>
          <a:ln>
            <a:solidFill>
              <a:srgbClr val="F6B78C"/>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tx1"/>
                </a:solidFill>
                <a:latin typeface="Huawei Sans" panose="020C0503030203020204" pitchFamily="34" charset="0"/>
              </a:rPr>
              <a:t>v6</a:t>
            </a:r>
          </a:p>
        </p:txBody>
      </p:sp>
      <p:sp>
        <p:nvSpPr>
          <p:cNvPr id="59" name="矩形 58"/>
          <p:cNvSpPr/>
          <p:nvPr/>
        </p:nvSpPr>
        <p:spPr bwMode="gray">
          <a:xfrm>
            <a:off x="1739594" y="5583495"/>
            <a:ext cx="828000" cy="231899"/>
          </a:xfrm>
          <a:prstGeom prst="rect">
            <a:avLst/>
          </a:prstGeom>
          <a:solidFill>
            <a:srgbClr val="FDEADF"/>
          </a:solidFill>
          <a:ln>
            <a:solidFill>
              <a:srgbClr val="F6B78C"/>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tx1"/>
                </a:solidFill>
                <a:latin typeface="Huawei Sans" panose="020C0503030203020204" pitchFamily="34" charset="0"/>
              </a:rPr>
              <a:t>v6</a:t>
            </a:r>
          </a:p>
        </p:txBody>
      </p:sp>
      <p:sp>
        <p:nvSpPr>
          <p:cNvPr id="60" name="矩形 59"/>
          <p:cNvSpPr/>
          <p:nvPr/>
        </p:nvSpPr>
        <p:spPr bwMode="gray">
          <a:xfrm>
            <a:off x="2800337" y="5583495"/>
            <a:ext cx="828000" cy="231899"/>
          </a:xfrm>
          <a:prstGeom prst="rect">
            <a:avLst/>
          </a:prstGeom>
          <a:solidFill>
            <a:srgbClr val="FDEADF"/>
          </a:solidFill>
          <a:ln>
            <a:solidFill>
              <a:srgbClr val="F6B78C"/>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tx1"/>
                </a:solidFill>
                <a:latin typeface="Huawei Sans" panose="020C0503030203020204" pitchFamily="34" charset="0"/>
              </a:rPr>
              <a:t>v6</a:t>
            </a:r>
          </a:p>
        </p:txBody>
      </p:sp>
      <p:sp>
        <p:nvSpPr>
          <p:cNvPr id="61" name="矩形 60"/>
          <p:cNvSpPr/>
          <p:nvPr/>
        </p:nvSpPr>
        <p:spPr bwMode="gray">
          <a:xfrm>
            <a:off x="3871132" y="5583495"/>
            <a:ext cx="828000" cy="231899"/>
          </a:xfrm>
          <a:prstGeom prst="rect">
            <a:avLst/>
          </a:prstGeom>
          <a:solidFill>
            <a:srgbClr val="FDEADF"/>
          </a:solidFill>
          <a:ln>
            <a:solidFill>
              <a:srgbClr val="F6B78C"/>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tx1"/>
                </a:solidFill>
                <a:latin typeface="Huawei Sans" panose="020C0503030203020204" pitchFamily="34" charset="0"/>
              </a:rPr>
              <a:t>v6</a:t>
            </a:r>
          </a:p>
        </p:txBody>
      </p:sp>
      <p:sp>
        <p:nvSpPr>
          <p:cNvPr id="62" name="矩形 61"/>
          <p:cNvSpPr/>
          <p:nvPr/>
        </p:nvSpPr>
        <p:spPr bwMode="gray">
          <a:xfrm>
            <a:off x="4936320" y="5583495"/>
            <a:ext cx="828000" cy="231899"/>
          </a:xfrm>
          <a:prstGeom prst="rect">
            <a:avLst/>
          </a:prstGeom>
          <a:solidFill>
            <a:srgbClr val="FDEADF"/>
          </a:solidFill>
          <a:ln>
            <a:solidFill>
              <a:srgbClr val="F6B78C"/>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tx1"/>
                </a:solidFill>
                <a:latin typeface="Huawei Sans" panose="020C0503030203020204" pitchFamily="34" charset="0"/>
              </a:rPr>
              <a:t>v6</a:t>
            </a:r>
          </a:p>
        </p:txBody>
      </p:sp>
      <p:sp>
        <p:nvSpPr>
          <p:cNvPr id="63" name="矩形 62"/>
          <p:cNvSpPr/>
          <p:nvPr/>
        </p:nvSpPr>
        <p:spPr bwMode="gray">
          <a:xfrm>
            <a:off x="6017206" y="5583495"/>
            <a:ext cx="828000" cy="231899"/>
          </a:xfrm>
          <a:prstGeom prst="rect">
            <a:avLst/>
          </a:prstGeom>
          <a:solidFill>
            <a:srgbClr val="FDEADF"/>
          </a:solidFill>
          <a:ln>
            <a:solidFill>
              <a:srgbClr val="F6B78C"/>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tx1"/>
                </a:solidFill>
                <a:latin typeface="Huawei Sans" panose="020C0503030203020204" pitchFamily="34" charset="0"/>
              </a:rPr>
              <a:t>v6</a:t>
            </a:r>
          </a:p>
        </p:txBody>
      </p:sp>
      <p:sp>
        <p:nvSpPr>
          <p:cNvPr id="64" name="矩形 63"/>
          <p:cNvSpPr/>
          <p:nvPr/>
        </p:nvSpPr>
        <p:spPr bwMode="gray">
          <a:xfrm>
            <a:off x="7070947" y="5583495"/>
            <a:ext cx="828000" cy="231899"/>
          </a:xfrm>
          <a:prstGeom prst="rect">
            <a:avLst/>
          </a:prstGeom>
          <a:solidFill>
            <a:srgbClr val="FDEADF"/>
          </a:solidFill>
          <a:ln>
            <a:solidFill>
              <a:srgbClr val="F6B78C"/>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tx1"/>
                </a:solidFill>
                <a:latin typeface="Huawei Sans" panose="020C0503030203020204" pitchFamily="34" charset="0"/>
              </a:rPr>
              <a:t>v6</a:t>
            </a:r>
          </a:p>
        </p:txBody>
      </p:sp>
      <p:sp>
        <p:nvSpPr>
          <p:cNvPr id="65" name="矩形 64"/>
          <p:cNvSpPr/>
          <p:nvPr/>
        </p:nvSpPr>
        <p:spPr bwMode="gray">
          <a:xfrm>
            <a:off x="8134208" y="5583495"/>
            <a:ext cx="828000" cy="231899"/>
          </a:xfrm>
          <a:prstGeom prst="rect">
            <a:avLst/>
          </a:prstGeom>
          <a:solidFill>
            <a:srgbClr val="FDEADF"/>
          </a:solidFill>
          <a:ln>
            <a:solidFill>
              <a:srgbClr val="F6B78C"/>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tx1"/>
                </a:solidFill>
                <a:latin typeface="Huawei Sans" panose="020C0503030203020204" pitchFamily="34" charset="0"/>
              </a:rPr>
              <a:t>v6</a:t>
            </a:r>
          </a:p>
        </p:txBody>
      </p:sp>
      <p:sp>
        <p:nvSpPr>
          <p:cNvPr id="66" name="矩形 65"/>
          <p:cNvSpPr/>
          <p:nvPr/>
        </p:nvSpPr>
        <p:spPr bwMode="gray">
          <a:xfrm>
            <a:off x="9197246" y="5583495"/>
            <a:ext cx="828000" cy="231899"/>
          </a:xfrm>
          <a:prstGeom prst="rect">
            <a:avLst/>
          </a:prstGeom>
          <a:solidFill>
            <a:srgbClr val="FDEADF"/>
          </a:solidFill>
          <a:ln>
            <a:solidFill>
              <a:srgbClr val="F6B78C"/>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tx1"/>
                </a:solidFill>
                <a:latin typeface="Huawei Sans" panose="020C0503030203020204" pitchFamily="34" charset="0"/>
              </a:rPr>
              <a:t>v6</a:t>
            </a:r>
          </a:p>
        </p:txBody>
      </p:sp>
      <p:sp>
        <p:nvSpPr>
          <p:cNvPr id="67" name="矩形 66"/>
          <p:cNvSpPr/>
          <p:nvPr/>
        </p:nvSpPr>
        <p:spPr bwMode="gray">
          <a:xfrm>
            <a:off x="10265746" y="5583495"/>
            <a:ext cx="828000" cy="231899"/>
          </a:xfrm>
          <a:prstGeom prst="rect">
            <a:avLst/>
          </a:prstGeom>
          <a:solidFill>
            <a:srgbClr val="FDEADF"/>
          </a:solidFill>
          <a:ln>
            <a:solidFill>
              <a:srgbClr val="F6B78C"/>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tx1"/>
                </a:solidFill>
                <a:latin typeface="Huawei Sans" panose="020C0503030203020204" pitchFamily="34" charset="0"/>
              </a:rPr>
              <a:t>v6</a:t>
            </a:r>
          </a:p>
        </p:txBody>
      </p:sp>
      <p:sp>
        <p:nvSpPr>
          <p:cNvPr id="73" name="文本框 72"/>
          <p:cNvSpPr txBox="1"/>
          <p:nvPr/>
        </p:nvSpPr>
        <p:spPr bwMode="gray">
          <a:xfrm>
            <a:off x="773719" y="3672421"/>
            <a:ext cx="705642" cy="276999"/>
          </a:xfrm>
          <a:prstGeom prst="rect">
            <a:avLst/>
          </a:prstGeom>
          <a:noFill/>
        </p:spPr>
        <p:txBody>
          <a:bodyPr wrap="square" rtlCol="0">
            <a:spAutoFit/>
          </a:bodyPr>
          <a:lstStyle/>
          <a:p>
            <a:pPr algn="ctr" fontAlgn="ctr"/>
            <a:r>
              <a:rPr lang="en-US" sz="1200" dirty="0" smtClean="0">
                <a:latin typeface="Huawei Sans" panose="020C0503030203020204" pitchFamily="34" charset="0"/>
                <a:cs typeface="Arial" panose="020B0604020202020204" pitchFamily="34" charset="0"/>
              </a:rPr>
              <a:t>Now</a:t>
            </a:r>
            <a:endParaRPr lang="en-US" sz="1200" dirty="0">
              <a:latin typeface="Huawei Sans" panose="020C0503030203020204" pitchFamily="34" charset="0"/>
              <a:cs typeface="Arial" panose="020B0604020202020204" pitchFamily="34" charset="0"/>
            </a:endParaRPr>
          </a:p>
        </p:txBody>
      </p:sp>
      <p:sp>
        <p:nvSpPr>
          <p:cNvPr id="74" name="文本框 73"/>
          <p:cNvSpPr txBox="1"/>
          <p:nvPr/>
        </p:nvSpPr>
        <p:spPr bwMode="gray">
          <a:xfrm>
            <a:off x="748872" y="4138192"/>
            <a:ext cx="755335" cy="276999"/>
          </a:xfrm>
          <a:prstGeom prst="rect">
            <a:avLst/>
          </a:prstGeom>
          <a:noFill/>
        </p:spPr>
        <p:txBody>
          <a:bodyPr wrap="square" rtlCol="0">
            <a:spAutoFit/>
          </a:bodyPr>
          <a:lstStyle/>
          <a:p>
            <a:pPr algn="ctr" fontAlgn="ctr"/>
            <a:r>
              <a:rPr lang="en-US" sz="1200" b="1" dirty="0">
                <a:latin typeface="Huawei Sans" panose="020C0503030203020204" pitchFamily="34" charset="0"/>
                <a:cs typeface="Arial" panose="020B0604020202020204" pitchFamily="34" charset="0"/>
              </a:rPr>
              <a:t>Phase 1</a:t>
            </a:r>
          </a:p>
        </p:txBody>
      </p:sp>
      <p:sp>
        <p:nvSpPr>
          <p:cNvPr id="75" name="文本框 74"/>
          <p:cNvSpPr txBox="1"/>
          <p:nvPr/>
        </p:nvSpPr>
        <p:spPr bwMode="gray">
          <a:xfrm>
            <a:off x="748872" y="4629555"/>
            <a:ext cx="755335" cy="276999"/>
          </a:xfrm>
          <a:prstGeom prst="rect">
            <a:avLst/>
          </a:prstGeom>
          <a:noFill/>
        </p:spPr>
        <p:txBody>
          <a:bodyPr wrap="square" rtlCol="0">
            <a:spAutoFit/>
          </a:bodyPr>
          <a:lstStyle/>
          <a:p>
            <a:pPr algn="ctr" fontAlgn="ctr"/>
            <a:r>
              <a:rPr lang="en-US" sz="1200" b="1" dirty="0">
                <a:latin typeface="Huawei Sans" panose="020C0503030203020204" pitchFamily="34" charset="0"/>
                <a:cs typeface="Arial" panose="020B0604020202020204" pitchFamily="34" charset="0"/>
              </a:rPr>
              <a:t>Phase 2</a:t>
            </a:r>
          </a:p>
        </p:txBody>
      </p:sp>
      <p:sp>
        <p:nvSpPr>
          <p:cNvPr id="76" name="文本框 75"/>
          <p:cNvSpPr txBox="1"/>
          <p:nvPr/>
        </p:nvSpPr>
        <p:spPr bwMode="gray">
          <a:xfrm>
            <a:off x="748872" y="5101754"/>
            <a:ext cx="755335" cy="276999"/>
          </a:xfrm>
          <a:prstGeom prst="rect">
            <a:avLst/>
          </a:prstGeom>
          <a:noFill/>
        </p:spPr>
        <p:txBody>
          <a:bodyPr wrap="square" rtlCol="0">
            <a:spAutoFit/>
          </a:bodyPr>
          <a:lstStyle/>
          <a:p>
            <a:pPr algn="ctr" fontAlgn="ctr"/>
            <a:r>
              <a:rPr lang="en-US" sz="1200" b="1" dirty="0">
                <a:latin typeface="Huawei Sans" panose="020C0503030203020204" pitchFamily="34" charset="0"/>
                <a:cs typeface="Arial" panose="020B0604020202020204" pitchFamily="34" charset="0"/>
              </a:rPr>
              <a:t>Phase 3</a:t>
            </a:r>
          </a:p>
        </p:txBody>
      </p:sp>
      <p:sp>
        <p:nvSpPr>
          <p:cNvPr id="77" name="文本框 76"/>
          <p:cNvSpPr txBox="1"/>
          <p:nvPr/>
        </p:nvSpPr>
        <p:spPr bwMode="gray">
          <a:xfrm>
            <a:off x="805779" y="5558362"/>
            <a:ext cx="641522" cy="276999"/>
          </a:xfrm>
          <a:prstGeom prst="rect">
            <a:avLst/>
          </a:prstGeom>
          <a:noFill/>
        </p:spPr>
        <p:txBody>
          <a:bodyPr wrap="square" rtlCol="0">
            <a:spAutoFit/>
          </a:bodyPr>
          <a:lstStyle/>
          <a:p>
            <a:pPr algn="ctr" fontAlgn="ctr"/>
            <a:r>
              <a:rPr lang="en-US" sz="1200" dirty="0">
                <a:latin typeface="Huawei Sans" panose="020C0503030203020204" pitchFamily="34" charset="0"/>
                <a:cs typeface="Arial" panose="020B0604020202020204" pitchFamily="34" charset="0"/>
              </a:rPr>
              <a:t>Future</a:t>
            </a:r>
          </a:p>
        </p:txBody>
      </p:sp>
      <p:sp>
        <p:nvSpPr>
          <p:cNvPr id="79" name="文本框 78"/>
          <p:cNvSpPr txBox="1"/>
          <p:nvPr/>
        </p:nvSpPr>
        <p:spPr bwMode="gray">
          <a:xfrm>
            <a:off x="2675961" y="3195092"/>
            <a:ext cx="1120821" cy="461665"/>
          </a:xfrm>
          <a:prstGeom prst="rect">
            <a:avLst/>
          </a:prstGeom>
          <a:noFill/>
        </p:spPr>
        <p:txBody>
          <a:bodyPr wrap="square" rtlCol="0">
            <a:spAutoFit/>
          </a:bodyPr>
          <a:lstStyle/>
          <a:p>
            <a:pPr algn="ctr" fontAlgn="ctr"/>
            <a:r>
              <a:rPr lang="en-US" sz="1200" dirty="0">
                <a:latin typeface="Huawei Sans" panose="020C0503030203020204" pitchFamily="34" charset="0"/>
                <a:cs typeface="Arial" panose="020B0604020202020204" pitchFamily="34" charset="0"/>
              </a:rPr>
              <a:t>DMZ</a:t>
            </a:r>
          </a:p>
          <a:p>
            <a:pPr algn="ctr" fontAlgn="ctr"/>
            <a:r>
              <a:rPr lang="en-US" sz="1200" dirty="0" smtClean="0">
                <a:latin typeface="Huawei Sans" panose="020C0503030203020204" pitchFamily="34" charset="0"/>
                <a:cs typeface="Arial" panose="020B0604020202020204" pitchFamily="34" charset="0"/>
              </a:rPr>
              <a:t>public service</a:t>
            </a:r>
            <a:endParaRPr lang="en-US" sz="1200" dirty="0">
              <a:latin typeface="Huawei Sans" panose="020C0503030203020204" pitchFamily="34" charset="0"/>
              <a:cs typeface="Arial" panose="020B0604020202020204" pitchFamily="34" charset="0"/>
            </a:endParaRPr>
          </a:p>
        </p:txBody>
      </p:sp>
      <p:sp>
        <p:nvSpPr>
          <p:cNvPr id="85" name="文本框 84"/>
          <p:cNvSpPr txBox="1"/>
          <p:nvPr/>
        </p:nvSpPr>
        <p:spPr bwMode="gray">
          <a:xfrm>
            <a:off x="8933781" y="3144309"/>
            <a:ext cx="1417690" cy="563231"/>
          </a:xfrm>
          <a:prstGeom prst="rect">
            <a:avLst/>
          </a:prstGeom>
          <a:noFill/>
        </p:spPr>
        <p:txBody>
          <a:bodyPr wrap="square" rtlCol="0">
            <a:spAutoFit/>
          </a:bodyPr>
          <a:lstStyle/>
          <a:p>
            <a:pPr algn="ctr" fontAlgn="ctr">
              <a:lnSpc>
                <a:spcPct val="85000"/>
              </a:lnSpc>
            </a:pPr>
            <a:r>
              <a:rPr lang="en-US" sz="1200" dirty="0">
                <a:latin typeface="Huawei Sans" panose="020C0503030203020204" pitchFamily="34" charset="0"/>
                <a:cs typeface="Arial" panose="020B0604020202020204" pitchFamily="34" charset="0"/>
              </a:rPr>
              <a:t>Production campus</a:t>
            </a:r>
          </a:p>
          <a:p>
            <a:pPr algn="ctr" fontAlgn="ctr">
              <a:lnSpc>
                <a:spcPct val="85000"/>
              </a:lnSpc>
            </a:pPr>
            <a:r>
              <a:rPr lang="en-US" sz="1200" dirty="0" smtClean="0">
                <a:latin typeface="Huawei Sans" panose="020C0503030203020204" pitchFamily="34" charset="0"/>
                <a:cs typeface="Arial" panose="020B0604020202020204" pitchFamily="34" charset="0"/>
              </a:rPr>
              <a:t>network</a:t>
            </a:r>
            <a:endParaRPr lang="en-US" sz="1200" dirty="0">
              <a:latin typeface="Huawei Sans" panose="020C0503030203020204" pitchFamily="34" charset="0"/>
              <a:cs typeface="Arial" panose="020B0604020202020204" pitchFamily="34" charset="0"/>
            </a:endParaRPr>
          </a:p>
        </p:txBody>
      </p:sp>
      <p:sp>
        <p:nvSpPr>
          <p:cNvPr id="23" name="文本框 22"/>
          <p:cNvSpPr txBox="1"/>
          <p:nvPr/>
        </p:nvSpPr>
        <p:spPr bwMode="gray">
          <a:xfrm>
            <a:off x="6976039" y="2823297"/>
            <a:ext cx="2098976" cy="3340154"/>
          </a:xfrm>
          <a:prstGeom prst="rect">
            <a:avLst/>
          </a:prstGeom>
          <a:noFill/>
          <a:ln>
            <a:solidFill>
              <a:schemeClr val="bg1">
                <a:lumMod val="50000"/>
              </a:schemeClr>
            </a:solidFill>
            <a:prstDash val="solid"/>
          </a:ln>
        </p:spPr>
        <p:txBody>
          <a:bodyPr wrap="square" rtlCol="0">
            <a:noAutofit/>
          </a:bodyPr>
          <a:lstStyle/>
          <a:p>
            <a:pPr fontAlgn="ctr"/>
            <a:endParaRPr lang="en-US" altLang="zh-CN" sz="1200" dirty="0">
              <a:latin typeface="Huawei Sans" panose="020C0503030203020204" pitchFamily="34" charset="0"/>
              <a:cs typeface="Arial" panose="020B0604020202020204" pitchFamily="34" charset="0"/>
            </a:endParaRPr>
          </a:p>
        </p:txBody>
      </p:sp>
      <p:sp>
        <p:nvSpPr>
          <p:cNvPr id="22" name="文本框 21"/>
          <p:cNvSpPr txBox="1"/>
          <p:nvPr/>
        </p:nvSpPr>
        <p:spPr bwMode="gray">
          <a:xfrm>
            <a:off x="5918821" y="2823297"/>
            <a:ext cx="1010152" cy="3340154"/>
          </a:xfrm>
          <a:prstGeom prst="rect">
            <a:avLst/>
          </a:prstGeom>
          <a:noFill/>
          <a:ln>
            <a:solidFill>
              <a:schemeClr val="bg1">
                <a:lumMod val="50000"/>
              </a:schemeClr>
            </a:solidFill>
            <a:prstDash val="solid"/>
          </a:ln>
        </p:spPr>
        <p:txBody>
          <a:bodyPr wrap="square" rtlCol="0">
            <a:noAutofit/>
          </a:bodyPr>
          <a:lstStyle/>
          <a:p>
            <a:pPr fontAlgn="ctr"/>
            <a:endParaRPr lang="en-US" altLang="zh-CN" sz="1200" dirty="0">
              <a:latin typeface="Huawei Sans" panose="020C0503030203020204" pitchFamily="34" charset="0"/>
              <a:cs typeface="Arial" panose="020B0604020202020204" pitchFamily="34" charset="0"/>
            </a:endParaRPr>
          </a:p>
        </p:txBody>
      </p:sp>
      <p:sp>
        <p:nvSpPr>
          <p:cNvPr id="21" name="文本框 20"/>
          <p:cNvSpPr txBox="1"/>
          <p:nvPr/>
        </p:nvSpPr>
        <p:spPr bwMode="gray">
          <a:xfrm>
            <a:off x="1555813" y="2823297"/>
            <a:ext cx="4318802" cy="3340154"/>
          </a:xfrm>
          <a:prstGeom prst="rect">
            <a:avLst/>
          </a:prstGeom>
          <a:noFill/>
          <a:ln>
            <a:solidFill>
              <a:schemeClr val="bg1">
                <a:lumMod val="50000"/>
              </a:schemeClr>
            </a:solidFill>
            <a:prstDash val="solid"/>
          </a:ln>
        </p:spPr>
        <p:txBody>
          <a:bodyPr wrap="square" rtlCol="0">
            <a:noAutofit/>
          </a:bodyPr>
          <a:lstStyle/>
          <a:p>
            <a:pPr fontAlgn="ctr"/>
            <a:endParaRPr lang="en-US" altLang="zh-CN" sz="1200" dirty="0">
              <a:latin typeface="Huawei Sans" panose="020C0503030203020204" pitchFamily="34" charset="0"/>
              <a:cs typeface="Arial" panose="020B0604020202020204" pitchFamily="34" charset="0"/>
            </a:endParaRPr>
          </a:p>
        </p:txBody>
      </p:sp>
      <p:sp>
        <p:nvSpPr>
          <p:cNvPr id="78" name="文本框 77"/>
          <p:cNvSpPr txBox="1"/>
          <p:nvPr/>
        </p:nvSpPr>
        <p:spPr bwMode="gray">
          <a:xfrm>
            <a:off x="1447301" y="3195092"/>
            <a:ext cx="1421231" cy="461665"/>
          </a:xfrm>
          <a:prstGeom prst="rect">
            <a:avLst/>
          </a:prstGeom>
          <a:noFill/>
        </p:spPr>
        <p:txBody>
          <a:bodyPr wrap="square" rtlCol="0">
            <a:spAutoFit/>
          </a:bodyPr>
          <a:lstStyle/>
          <a:p>
            <a:pPr algn="ctr" fontAlgn="ctr"/>
            <a:r>
              <a:rPr lang="en-US" sz="1200" dirty="0">
                <a:latin typeface="Huawei Sans" panose="020C0503030203020204" pitchFamily="34" charset="0"/>
                <a:cs typeface="Arial" panose="020B0604020202020204" pitchFamily="34" charset="0"/>
              </a:rPr>
              <a:t>Internal applications</a:t>
            </a:r>
          </a:p>
        </p:txBody>
      </p:sp>
      <p:sp>
        <p:nvSpPr>
          <p:cNvPr id="80" name="文本框 79"/>
          <p:cNvSpPr txBox="1"/>
          <p:nvPr/>
        </p:nvSpPr>
        <p:spPr bwMode="gray">
          <a:xfrm>
            <a:off x="3804847" y="3195092"/>
            <a:ext cx="953544" cy="461665"/>
          </a:xfrm>
          <a:prstGeom prst="rect">
            <a:avLst/>
          </a:prstGeom>
          <a:noFill/>
        </p:spPr>
        <p:txBody>
          <a:bodyPr wrap="square" rtlCol="0">
            <a:spAutoFit/>
          </a:bodyPr>
          <a:lstStyle/>
          <a:p>
            <a:pPr algn="ctr" fontAlgn="ctr"/>
            <a:r>
              <a:rPr lang="en-US" sz="1200" dirty="0">
                <a:latin typeface="Huawei Sans" panose="020C0503030203020204" pitchFamily="34" charset="0"/>
                <a:cs typeface="Arial" panose="020B0604020202020204" pitchFamily="34" charset="0"/>
              </a:rPr>
              <a:t>Internet egress</a:t>
            </a:r>
          </a:p>
        </p:txBody>
      </p:sp>
      <p:sp>
        <p:nvSpPr>
          <p:cNvPr id="81" name="文本框 80"/>
          <p:cNvSpPr txBox="1"/>
          <p:nvPr/>
        </p:nvSpPr>
        <p:spPr bwMode="gray">
          <a:xfrm>
            <a:off x="5096083" y="3287425"/>
            <a:ext cx="508473" cy="276999"/>
          </a:xfrm>
          <a:prstGeom prst="rect">
            <a:avLst/>
          </a:prstGeom>
          <a:noFill/>
        </p:spPr>
        <p:txBody>
          <a:bodyPr wrap="square" rtlCol="0">
            <a:spAutoFit/>
          </a:bodyPr>
          <a:lstStyle/>
          <a:p>
            <a:pPr algn="ctr" fontAlgn="ctr"/>
            <a:r>
              <a:rPr lang="en-US" sz="1200" dirty="0">
                <a:latin typeface="Huawei Sans" panose="020C0503030203020204" pitchFamily="34" charset="0"/>
                <a:cs typeface="Arial" panose="020B0604020202020204" pitchFamily="34" charset="0"/>
              </a:rPr>
              <a:t>DCN</a:t>
            </a:r>
          </a:p>
        </p:txBody>
      </p:sp>
      <p:sp>
        <p:nvSpPr>
          <p:cNvPr id="82" name="文本框 81"/>
          <p:cNvSpPr txBox="1"/>
          <p:nvPr/>
        </p:nvSpPr>
        <p:spPr bwMode="gray">
          <a:xfrm>
            <a:off x="6160412" y="3287425"/>
            <a:ext cx="551753" cy="276999"/>
          </a:xfrm>
          <a:prstGeom prst="rect">
            <a:avLst/>
          </a:prstGeom>
          <a:noFill/>
        </p:spPr>
        <p:txBody>
          <a:bodyPr wrap="square" rtlCol="0">
            <a:spAutoFit/>
          </a:bodyPr>
          <a:lstStyle/>
          <a:p>
            <a:pPr algn="ctr" fontAlgn="ctr"/>
            <a:r>
              <a:rPr lang="en-US" sz="1200" dirty="0">
                <a:latin typeface="Huawei Sans" panose="020C0503030203020204" pitchFamily="34" charset="0"/>
                <a:cs typeface="Arial" panose="020B0604020202020204" pitchFamily="34" charset="0"/>
              </a:rPr>
              <a:t>WAN</a:t>
            </a:r>
          </a:p>
        </p:txBody>
      </p:sp>
      <p:sp>
        <p:nvSpPr>
          <p:cNvPr id="83" name="文本框 82"/>
          <p:cNvSpPr txBox="1"/>
          <p:nvPr/>
        </p:nvSpPr>
        <p:spPr bwMode="gray">
          <a:xfrm>
            <a:off x="6980352" y="3287425"/>
            <a:ext cx="1008610" cy="276999"/>
          </a:xfrm>
          <a:prstGeom prst="rect">
            <a:avLst/>
          </a:prstGeom>
          <a:noFill/>
        </p:spPr>
        <p:txBody>
          <a:bodyPr wrap="square" rtlCol="0">
            <a:spAutoFit/>
          </a:bodyPr>
          <a:lstStyle/>
          <a:p>
            <a:pPr algn="ctr" fontAlgn="ctr"/>
            <a:r>
              <a:rPr lang="en-US" sz="1200" dirty="0">
                <a:latin typeface="Huawei Sans" panose="020C0503030203020204" pitchFamily="34" charset="0"/>
                <a:cs typeface="Arial" panose="020B0604020202020204" pitchFamily="34" charset="0"/>
              </a:rPr>
              <a:t>HQ campus</a:t>
            </a:r>
          </a:p>
        </p:txBody>
      </p:sp>
      <p:sp>
        <p:nvSpPr>
          <p:cNvPr id="84" name="文本框 83"/>
          <p:cNvSpPr txBox="1"/>
          <p:nvPr/>
        </p:nvSpPr>
        <p:spPr bwMode="gray">
          <a:xfrm>
            <a:off x="7957770" y="3195092"/>
            <a:ext cx="1163897" cy="461665"/>
          </a:xfrm>
          <a:prstGeom prst="rect">
            <a:avLst/>
          </a:prstGeom>
          <a:noFill/>
        </p:spPr>
        <p:txBody>
          <a:bodyPr wrap="square" rtlCol="0">
            <a:spAutoFit/>
          </a:bodyPr>
          <a:lstStyle/>
          <a:p>
            <a:pPr algn="ctr" fontAlgn="ctr"/>
            <a:r>
              <a:rPr lang="en-US" sz="1200" dirty="0">
                <a:latin typeface="Huawei Sans" panose="020C0503030203020204" pitchFamily="34" charset="0"/>
                <a:cs typeface="Arial" panose="020B0604020202020204" pitchFamily="34" charset="0"/>
              </a:rPr>
              <a:t>Branch campus</a:t>
            </a:r>
          </a:p>
        </p:txBody>
      </p:sp>
      <p:sp>
        <p:nvSpPr>
          <p:cNvPr id="86" name="文本框 85"/>
          <p:cNvSpPr txBox="1"/>
          <p:nvPr/>
        </p:nvSpPr>
        <p:spPr bwMode="gray">
          <a:xfrm>
            <a:off x="10020008" y="3195092"/>
            <a:ext cx="1362778" cy="461665"/>
          </a:xfrm>
          <a:prstGeom prst="rect">
            <a:avLst/>
          </a:prstGeom>
          <a:noFill/>
        </p:spPr>
        <p:txBody>
          <a:bodyPr wrap="square" rtlCol="0">
            <a:spAutoFit/>
          </a:bodyPr>
          <a:lstStyle/>
          <a:p>
            <a:pPr algn="ctr" fontAlgn="ctr"/>
            <a:r>
              <a:rPr lang="en-US" sz="1200" dirty="0">
                <a:latin typeface="Huawei Sans" panose="020C0503030203020204" pitchFamily="34" charset="0"/>
                <a:cs typeface="Arial" panose="020B0604020202020204" pitchFamily="34" charset="0"/>
              </a:rPr>
              <a:t>Production system</a:t>
            </a:r>
          </a:p>
        </p:txBody>
      </p:sp>
      <p:sp>
        <p:nvSpPr>
          <p:cNvPr id="87" name="文本框 86"/>
          <p:cNvSpPr txBox="1"/>
          <p:nvPr/>
        </p:nvSpPr>
        <p:spPr bwMode="gray">
          <a:xfrm>
            <a:off x="3543846" y="2851872"/>
            <a:ext cx="429926" cy="307777"/>
          </a:xfrm>
          <a:prstGeom prst="rect">
            <a:avLst/>
          </a:prstGeom>
          <a:noFill/>
        </p:spPr>
        <p:txBody>
          <a:bodyPr wrap="square" rtlCol="0">
            <a:spAutoFit/>
          </a:bodyPr>
          <a:lstStyle/>
          <a:p>
            <a:pPr algn="ctr" fontAlgn="ctr"/>
            <a:r>
              <a:rPr lang="en-US" sz="1400" b="1" dirty="0">
                <a:latin typeface="Huawei Sans" panose="020C0503030203020204" pitchFamily="34" charset="0"/>
                <a:cs typeface="Arial" panose="020B0604020202020204" pitchFamily="34" charset="0"/>
              </a:rPr>
              <a:t>DC</a:t>
            </a:r>
          </a:p>
        </p:txBody>
      </p:sp>
      <p:sp>
        <p:nvSpPr>
          <p:cNvPr id="88" name="文本框 87"/>
          <p:cNvSpPr txBox="1"/>
          <p:nvPr/>
        </p:nvSpPr>
        <p:spPr bwMode="gray">
          <a:xfrm>
            <a:off x="6104738" y="2851872"/>
            <a:ext cx="638316" cy="307777"/>
          </a:xfrm>
          <a:prstGeom prst="rect">
            <a:avLst/>
          </a:prstGeom>
          <a:noFill/>
        </p:spPr>
        <p:txBody>
          <a:bodyPr wrap="square" rtlCol="0">
            <a:spAutoFit/>
          </a:bodyPr>
          <a:lstStyle/>
          <a:p>
            <a:pPr algn="ctr" fontAlgn="ctr"/>
            <a:r>
              <a:rPr lang="en-US" sz="1400" b="1" dirty="0">
                <a:latin typeface="Huawei Sans" panose="020C0503030203020204" pitchFamily="34" charset="0"/>
                <a:cs typeface="Arial" panose="020B0604020202020204" pitchFamily="34" charset="0"/>
              </a:rPr>
              <a:t>WAN</a:t>
            </a:r>
          </a:p>
        </p:txBody>
      </p:sp>
      <p:sp>
        <p:nvSpPr>
          <p:cNvPr id="89" name="文本框 88"/>
          <p:cNvSpPr txBox="1"/>
          <p:nvPr/>
        </p:nvSpPr>
        <p:spPr bwMode="gray">
          <a:xfrm>
            <a:off x="7670302" y="2851872"/>
            <a:ext cx="710451" cy="307777"/>
          </a:xfrm>
          <a:prstGeom prst="rect">
            <a:avLst/>
          </a:prstGeom>
          <a:noFill/>
        </p:spPr>
        <p:txBody>
          <a:bodyPr wrap="square" rtlCol="0">
            <a:spAutoFit/>
          </a:bodyPr>
          <a:lstStyle/>
          <a:p>
            <a:pPr algn="ctr" fontAlgn="ctr"/>
            <a:r>
              <a:rPr lang="en-US" sz="1400" b="1" dirty="0">
                <a:latin typeface="Huawei Sans" panose="020C0503030203020204" pitchFamily="34" charset="0"/>
                <a:cs typeface="Arial" panose="020B0604020202020204" pitchFamily="34" charset="0"/>
              </a:rPr>
              <a:t>Office</a:t>
            </a:r>
          </a:p>
        </p:txBody>
      </p:sp>
      <p:sp>
        <p:nvSpPr>
          <p:cNvPr id="90" name="文本框 89"/>
          <p:cNvSpPr txBox="1"/>
          <p:nvPr/>
        </p:nvSpPr>
        <p:spPr bwMode="gray">
          <a:xfrm>
            <a:off x="9222731" y="2851872"/>
            <a:ext cx="1843774" cy="307777"/>
          </a:xfrm>
          <a:prstGeom prst="rect">
            <a:avLst/>
          </a:prstGeom>
          <a:noFill/>
        </p:spPr>
        <p:txBody>
          <a:bodyPr wrap="square" rtlCol="0">
            <a:spAutoFit/>
          </a:bodyPr>
          <a:lstStyle/>
          <a:p>
            <a:pPr algn="ctr" fontAlgn="ctr"/>
            <a:r>
              <a:rPr lang="en-US" sz="1400" b="1" dirty="0">
                <a:latin typeface="Huawei Sans" panose="020C0503030203020204" pitchFamily="34" charset="0"/>
                <a:cs typeface="Arial" panose="020B0604020202020204" pitchFamily="34" charset="0"/>
              </a:rPr>
              <a:t>Production campus</a:t>
            </a:r>
          </a:p>
        </p:txBody>
      </p:sp>
      <p:sp>
        <p:nvSpPr>
          <p:cNvPr id="98" name="五边形 97"/>
          <p:cNvSpPr/>
          <p:nvPr/>
        </p:nvSpPr>
        <p:spPr bwMode="gray">
          <a:xfrm>
            <a:off x="6772324" y="124239"/>
            <a:ext cx="900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燕尾形 98"/>
          <p:cNvSpPr/>
          <p:nvPr/>
        </p:nvSpPr>
        <p:spPr bwMode="gray">
          <a:xfrm>
            <a:off x="7584515" y="124239"/>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smtClean="0">
                <a:latin typeface="Huawei Sans" panose="020C0503030203020204" pitchFamily="34" charset="0"/>
                <a:ea typeface="方正兰亭黑简体" panose="02000000000000000000" pitchFamily="2" charset="-122"/>
                <a:sym typeface="Huawei Sans" panose="020C0503030203020204" pitchFamily="34" charset="0"/>
              </a:rPr>
              <a:t>DC</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燕尾形 99"/>
          <p:cNvSpPr/>
          <p:nvPr/>
        </p:nvSpPr>
        <p:spPr bwMode="gray">
          <a:xfrm>
            <a:off x="8216706" y="124239"/>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WAN</a:t>
            </a:r>
          </a:p>
        </p:txBody>
      </p:sp>
      <p:sp>
        <p:nvSpPr>
          <p:cNvPr id="101" name="燕尾形 100"/>
          <p:cNvSpPr/>
          <p:nvPr/>
        </p:nvSpPr>
        <p:spPr bwMode="gray">
          <a:xfrm>
            <a:off x="10309088" y="124239"/>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Other Systems</a:t>
            </a:r>
          </a:p>
        </p:txBody>
      </p:sp>
      <p:sp>
        <p:nvSpPr>
          <p:cNvPr id="106" name="燕尾形 105"/>
          <p:cNvSpPr/>
          <p:nvPr/>
        </p:nvSpPr>
        <p:spPr bwMode="gray">
          <a:xfrm>
            <a:off x="8848897" y="124239"/>
            <a:ext cx="154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Campus Network</a:t>
            </a:r>
          </a:p>
        </p:txBody>
      </p:sp>
    </p:spTree>
    <p:extLst>
      <p:ext uri="{BB962C8B-B14F-4D97-AF65-F5344CB8AC3E}">
        <p14:creationId xmlns:p14="http://schemas.microsoft.com/office/powerpoint/2010/main" val="4551060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ltLang="zh-CN" sz="1800" dirty="0" smtClean="0"/>
              <a:t>Given that IPv6 addresses are abundant, secure, and scalable, they have become an inevitable trend for network evolution. IP Enhanced Innovation (IPE)</a:t>
            </a:r>
            <a:r>
              <a:rPr lang="en-US" altLang="zh-CN" sz="1800" dirty="0" smtClean="0">
                <a:solidFill>
                  <a:srgbClr val="FF0000"/>
                </a:solidFill>
              </a:rPr>
              <a:t> </a:t>
            </a:r>
            <a:r>
              <a:rPr lang="en-US" altLang="zh-CN" sz="1800" dirty="0" smtClean="0"/>
              <a:t>is a further development and application of IPv6 technologies and an upgrade of the IPv6-based next-generation Internet, and can create greater value for users.</a:t>
            </a:r>
          </a:p>
          <a:p>
            <a:r>
              <a:rPr lang="en-US" altLang="zh-CN" sz="1800" dirty="0" smtClean="0"/>
              <a:t>This course introduces the basic concepts, development trends, and key technical applications of IPE.</a:t>
            </a:r>
          </a:p>
          <a:p>
            <a:r>
              <a:rPr lang="en-US" altLang="zh-CN" sz="1800" dirty="0" smtClean="0"/>
              <a:t>This course also introduces IPv6 network evolution solutions for scenarios such as DCs, WANs, and campus networks, covering IPv6 network evolution phases and technologies and network architectures adopted in each phase.</a:t>
            </a:r>
            <a:endParaRPr lang="en-US" altLang="zh-CN" sz="1800" dirty="0"/>
          </a:p>
        </p:txBody>
      </p:sp>
    </p:spTree>
    <p:extLst>
      <p:ext uri="{BB962C8B-B14F-4D97-AF65-F5344CB8AC3E}">
        <p14:creationId xmlns:p14="http://schemas.microsoft.com/office/powerpoint/2010/main" val="78189686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IPv6 Network Evolution Solutions</a:t>
            </a:r>
            <a:endParaRPr lang="en-US" dirty="0"/>
          </a:p>
        </p:txBody>
      </p:sp>
      <p:graphicFrame>
        <p:nvGraphicFramePr>
          <p:cNvPr id="4" name="表格 3"/>
          <p:cNvGraphicFramePr>
            <a:graphicFrameLocks noGrp="1"/>
          </p:cNvGraphicFramePr>
          <p:nvPr>
            <p:extLst>
              <p:ext uri="{D42A27DB-BD31-4B8C-83A1-F6EECF244321}">
                <p14:modId xmlns:p14="http://schemas.microsoft.com/office/powerpoint/2010/main" val="2488033555"/>
              </p:ext>
            </p:extLst>
          </p:nvPr>
        </p:nvGraphicFramePr>
        <p:xfrm>
          <a:off x="713978" y="1362076"/>
          <a:ext cx="10773567" cy="4178388"/>
        </p:xfrm>
        <a:graphic>
          <a:graphicData uri="http://schemas.openxmlformats.org/drawingml/2006/table">
            <a:tbl>
              <a:tblPr firstRow="1" firstCol="1" lastRow="1" lastCol="1" bandRow="1" bandCol="1"/>
              <a:tblGrid>
                <a:gridCol w="1272381"/>
                <a:gridCol w="3167062"/>
                <a:gridCol w="3167062"/>
                <a:gridCol w="3167062"/>
              </a:tblGrid>
              <a:tr h="540000">
                <a:tc>
                  <a:txBody>
                    <a:bodyPr/>
                    <a:lstStyle/>
                    <a:p>
                      <a:pPr marL="0" algn="ctr" defTabSz="914034" rtl="0" eaLnBrk="1" fontAlgn="ctr" latinLnBrk="0" hangingPunct="1">
                        <a:lnSpc>
                          <a:spcPct val="100000"/>
                        </a:lnSpc>
                        <a:spcBef>
                          <a:spcPts val="0"/>
                        </a:spcBef>
                        <a:spcAft>
                          <a:spcPts val="0"/>
                        </a:spcAft>
                      </a:pPr>
                      <a:r>
                        <a:rPr lang="en-US" sz="1600" b="1" dirty="0">
                          <a:solidFill>
                            <a:schemeClr val="tx1"/>
                          </a:solidFill>
                          <a:latin typeface="Huawei Sans" panose="020C0503030203020204" pitchFamily="34" charset="0"/>
                          <a:ea typeface="+mn-ea"/>
                          <a:cs typeface="+mn-cs"/>
                        </a:rPr>
                        <a:t>Network Layer</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lnSpc>
                          <a:spcPct val="100000"/>
                        </a:lnSpc>
                        <a:spcBef>
                          <a:spcPts val="0"/>
                        </a:spcBef>
                        <a:spcAft>
                          <a:spcPts val="0"/>
                        </a:spcAft>
                      </a:pPr>
                      <a:r>
                        <a:rPr lang="en-US" sz="1600" b="1" dirty="0">
                          <a:solidFill>
                            <a:schemeClr val="tx1"/>
                          </a:solidFill>
                          <a:latin typeface="Huawei Sans" panose="020C0503030203020204" pitchFamily="34" charset="0"/>
                          <a:ea typeface="+mn-ea"/>
                          <a:cs typeface="+mn-cs"/>
                        </a:rPr>
                        <a:t>Phase 1: </a:t>
                      </a:r>
                      <a:r>
                        <a:rPr lang="en-US" sz="1600" b="1" dirty="0" smtClean="0">
                          <a:solidFill>
                            <a:schemeClr val="tx1"/>
                          </a:solidFill>
                          <a:latin typeface="Huawei Sans" panose="020C0503030203020204" pitchFamily="34" charset="0"/>
                          <a:ea typeface="+mn-ea"/>
                          <a:cs typeface="+mn-cs"/>
                        </a:rPr>
                        <a:t>Dual-Stack Service</a:t>
                      </a:r>
                      <a:endParaRPr lang="en-US" sz="1600" b="1" dirty="0">
                        <a:solidFill>
                          <a:schemeClr val="tx1"/>
                        </a:solidFill>
                        <a:latin typeface="Huawei Sans" panose="020C0503030203020204" pitchFamily="34" charset="0"/>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lnSpc>
                          <a:spcPct val="100000"/>
                        </a:lnSpc>
                        <a:spcBef>
                          <a:spcPts val="0"/>
                        </a:spcBef>
                        <a:spcAft>
                          <a:spcPts val="0"/>
                        </a:spcAft>
                      </a:pPr>
                      <a:r>
                        <a:rPr lang="en-US" sz="1600" b="1" dirty="0">
                          <a:solidFill>
                            <a:schemeClr val="tx1"/>
                          </a:solidFill>
                          <a:latin typeface="Huawei Sans" panose="020C0503030203020204" pitchFamily="34" charset="0"/>
                          <a:ea typeface="+mn-ea"/>
                          <a:cs typeface="+mn-cs"/>
                        </a:rPr>
                        <a:t>Phase 2: </a:t>
                      </a:r>
                      <a:r>
                        <a:rPr lang="en-US" sz="1600" b="1" dirty="0" smtClean="0">
                          <a:solidFill>
                            <a:schemeClr val="tx1"/>
                          </a:solidFill>
                          <a:latin typeface="Huawei Sans" panose="020C0503030203020204" pitchFamily="34" charset="0"/>
                          <a:ea typeface="+mn-ea"/>
                          <a:cs typeface="+mn-cs"/>
                        </a:rPr>
                        <a:t>Dual-Stack </a:t>
                      </a:r>
                      <a:r>
                        <a:rPr lang="en-US" sz="1600" b="1" dirty="0">
                          <a:solidFill>
                            <a:schemeClr val="tx1"/>
                          </a:solidFill>
                          <a:latin typeface="Huawei Sans" panose="020C0503030203020204" pitchFamily="34" charset="0"/>
                          <a:ea typeface="+mn-ea"/>
                          <a:cs typeface="+mn-cs"/>
                        </a:rPr>
                        <a:t>S</a:t>
                      </a:r>
                      <a:r>
                        <a:rPr lang="en-US" sz="1600" b="1" dirty="0" smtClean="0">
                          <a:solidFill>
                            <a:schemeClr val="tx1"/>
                          </a:solidFill>
                          <a:latin typeface="Huawei Sans" panose="020C0503030203020204" pitchFamily="34" charset="0"/>
                          <a:ea typeface="+mn-ea"/>
                          <a:cs typeface="+mn-cs"/>
                        </a:rPr>
                        <a:t>ervice</a:t>
                      </a:r>
                      <a:endParaRPr lang="en-US" sz="1600" b="1" dirty="0">
                        <a:solidFill>
                          <a:schemeClr val="tx1"/>
                        </a:solidFill>
                        <a:latin typeface="Huawei Sans" panose="020C0503030203020204" pitchFamily="34" charset="0"/>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fontAlgn="ctr" latinLnBrk="0" hangingPunct="1">
                        <a:lnSpc>
                          <a:spcPct val="100000"/>
                        </a:lnSpc>
                        <a:spcBef>
                          <a:spcPts val="0"/>
                        </a:spcBef>
                        <a:spcAft>
                          <a:spcPts val="0"/>
                        </a:spcAft>
                      </a:pPr>
                      <a:r>
                        <a:rPr lang="en-US" sz="1600" b="1" dirty="0">
                          <a:solidFill>
                            <a:schemeClr val="tx1"/>
                          </a:solidFill>
                          <a:latin typeface="Huawei Sans" panose="020C0503030203020204" pitchFamily="34" charset="0"/>
                          <a:ea typeface="+mn-ea"/>
                          <a:cs typeface="+mn-cs"/>
                        </a:rPr>
                        <a:t>Phase 3: </a:t>
                      </a:r>
                      <a:r>
                        <a:rPr lang="en-US" sz="1600" b="1" dirty="0" smtClean="0">
                          <a:solidFill>
                            <a:schemeClr val="tx1"/>
                          </a:solidFill>
                          <a:latin typeface="Huawei Sans" panose="020C0503030203020204" pitchFamily="34" charset="0"/>
                          <a:ea typeface="+mn-ea"/>
                          <a:cs typeface="+mn-cs"/>
                        </a:rPr>
                        <a:t>Single-Stack Service</a:t>
                      </a:r>
                      <a:endParaRPr lang="en-US" sz="1600" b="1" dirty="0">
                        <a:solidFill>
                          <a:schemeClr val="tx1"/>
                        </a:solidFill>
                        <a:latin typeface="Huawei Sans" panose="020C0503030203020204" pitchFamily="34" charset="0"/>
                        <a:ea typeface="+mn-ea"/>
                        <a:cs typeface="+mn-cs"/>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91197">
                <a:tc>
                  <a:txBody>
                    <a:bodyPr/>
                    <a:lstStyle/>
                    <a:p>
                      <a:pPr marL="0" algn="ctr" defTabSz="914034" rtl="0" eaLnBrk="1" fontAlgn="ctr" latinLnBrk="0" hangingPunct="1">
                        <a:lnSpc>
                          <a:spcPct val="100000"/>
                        </a:lnSpc>
                        <a:spcBef>
                          <a:spcPts val="0"/>
                        </a:spcBef>
                        <a:spcAft>
                          <a:spcPts val="0"/>
                        </a:spcAft>
                      </a:pPr>
                      <a:r>
                        <a:rPr lang="en-US" sz="1400" dirty="0">
                          <a:solidFill>
                            <a:schemeClr val="tx1"/>
                          </a:solidFill>
                          <a:latin typeface="Huawei Sans" panose="020C0503030203020204" pitchFamily="34" charset="0"/>
                          <a:ea typeface="+mn-ea"/>
                          <a:cs typeface="+mn-cs"/>
                        </a:rPr>
                        <a:t>Management and control layer</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lnSpc>
                          <a:spcPct val="100000"/>
                        </a:lnSpc>
                        <a:spcBef>
                          <a:spcPts val="0"/>
                        </a:spcBef>
                        <a:spcAft>
                          <a:spcPts val="0"/>
                        </a:spcAft>
                      </a:pPr>
                      <a:r>
                        <a:rPr lang="en-US" sz="1400" dirty="0">
                          <a:solidFill>
                            <a:schemeClr val="tx1"/>
                          </a:solidFill>
                          <a:latin typeface="Huawei Sans" panose="020C0503030203020204" pitchFamily="34" charset="0"/>
                          <a:ea typeface="+mn-ea"/>
                          <a:cs typeface="+mn-cs"/>
                        </a:rPr>
                        <a:t>IPv4 management channel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lnSpc>
                          <a:spcPct val="100000"/>
                        </a:lnSpc>
                        <a:spcBef>
                          <a:spcPts val="0"/>
                        </a:spcBef>
                        <a:spcAft>
                          <a:spcPts val="0"/>
                        </a:spcAft>
                      </a:pPr>
                      <a:r>
                        <a:rPr lang="en-US" sz="1400" dirty="0">
                          <a:solidFill>
                            <a:schemeClr val="tx1"/>
                          </a:solidFill>
                          <a:latin typeface="Huawei Sans" panose="020C0503030203020204" pitchFamily="34" charset="0"/>
                          <a:ea typeface="+mn-ea"/>
                          <a:cs typeface="+mn-cs"/>
                        </a:rPr>
                        <a:t>IPv4/IPv6 dual-stack management channel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lnSpc>
                          <a:spcPct val="100000"/>
                        </a:lnSpc>
                        <a:spcBef>
                          <a:spcPts val="0"/>
                        </a:spcBef>
                        <a:spcAft>
                          <a:spcPts val="0"/>
                        </a:spcAft>
                      </a:pPr>
                      <a:r>
                        <a:rPr lang="en-US" sz="1400" dirty="0">
                          <a:solidFill>
                            <a:schemeClr val="tx1"/>
                          </a:solidFill>
                          <a:latin typeface="Huawei Sans" panose="020C0503030203020204" pitchFamily="34" charset="0"/>
                          <a:ea typeface="+mn-ea"/>
                          <a:cs typeface="+mn-cs"/>
                        </a:rPr>
                        <a:t>IPv6 management channel</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91197">
                <a:tc rowSpan="2">
                  <a:txBody>
                    <a:bodyPr/>
                    <a:lstStyle/>
                    <a:p>
                      <a:pPr marL="0" algn="ctr" defTabSz="914034" rtl="0" eaLnBrk="1" fontAlgn="ctr" latinLnBrk="0" hangingPunct="1">
                        <a:lnSpc>
                          <a:spcPct val="100000"/>
                        </a:lnSpc>
                        <a:spcBef>
                          <a:spcPts val="0"/>
                        </a:spcBef>
                        <a:spcAft>
                          <a:spcPts val="0"/>
                        </a:spcAft>
                      </a:pPr>
                      <a:r>
                        <a:rPr lang="en-US" sz="1400" dirty="0">
                          <a:solidFill>
                            <a:schemeClr val="tx1"/>
                          </a:solidFill>
                          <a:latin typeface="Huawei Sans" panose="020C0503030203020204" pitchFamily="34" charset="0"/>
                          <a:ea typeface="+mn-ea"/>
                          <a:cs typeface="+mn-cs"/>
                        </a:rPr>
                        <a:t>DCN</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lnSpc>
                          <a:spcPct val="100000"/>
                        </a:lnSpc>
                        <a:spcBef>
                          <a:spcPts val="0"/>
                        </a:spcBef>
                        <a:spcAft>
                          <a:spcPts val="0"/>
                        </a:spcAft>
                      </a:pPr>
                      <a:r>
                        <a:rPr lang="en-US" sz="1400" dirty="0">
                          <a:solidFill>
                            <a:schemeClr val="tx1"/>
                          </a:solidFill>
                          <a:latin typeface="Huawei Sans" panose="020C0503030203020204" pitchFamily="34" charset="0"/>
                          <a:ea typeface="+mn-ea"/>
                          <a:cs typeface="+mn-cs"/>
                        </a:rPr>
                        <a:t>Traditional DC: dual stack</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marL="0" algn="l" defTabSz="914034" rtl="0" eaLnBrk="1" fontAlgn="ctr" latinLnBrk="0" hangingPunct="1">
                        <a:lnSpc>
                          <a:spcPct val="100000"/>
                        </a:lnSpc>
                        <a:spcBef>
                          <a:spcPts val="0"/>
                        </a:spcBef>
                        <a:spcAft>
                          <a:spcPts val="0"/>
                        </a:spcAft>
                      </a:pPr>
                      <a:r>
                        <a:rPr lang="en-US" sz="1400" dirty="0">
                          <a:solidFill>
                            <a:schemeClr val="tx1"/>
                          </a:solidFill>
                          <a:latin typeface="Huawei Sans" panose="020C0503030203020204" pitchFamily="34" charset="0"/>
                          <a:ea typeface="+mn-ea"/>
                          <a:cs typeface="+mn-cs"/>
                        </a:rPr>
                        <a:t>VXLAN underlay IPv6 + overlay dual stack</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marL="0" algn="l" defTabSz="914034" rtl="0" eaLnBrk="1" fontAlgn="ctr" latinLnBrk="0" hangingPunct="1">
                        <a:lnSpc>
                          <a:spcPct val="100000"/>
                        </a:lnSpc>
                        <a:spcBef>
                          <a:spcPts val="0"/>
                        </a:spcBef>
                        <a:spcAft>
                          <a:spcPts val="0"/>
                        </a:spcAft>
                      </a:pPr>
                      <a:r>
                        <a:rPr lang="en-US" sz="1400" dirty="0">
                          <a:solidFill>
                            <a:schemeClr val="tx1"/>
                          </a:solidFill>
                          <a:latin typeface="Huawei Sans" panose="020C0503030203020204" pitchFamily="34" charset="0"/>
                          <a:ea typeface="+mn-ea"/>
                          <a:cs typeface="+mn-cs"/>
                        </a:rPr>
                        <a:t>VXLAN </a:t>
                      </a:r>
                      <a:r>
                        <a:rPr lang="en-US" sz="1400" dirty="0" smtClean="0">
                          <a:solidFill>
                            <a:schemeClr val="tx1"/>
                          </a:solidFill>
                          <a:latin typeface="Huawei Sans" panose="020C0503030203020204" pitchFamily="34" charset="0"/>
                          <a:ea typeface="+mn-ea"/>
                          <a:cs typeface="+mn-cs"/>
                        </a:rPr>
                        <a:t>underlay </a:t>
                      </a:r>
                      <a:r>
                        <a:rPr lang="en-US" sz="1400" dirty="0">
                          <a:solidFill>
                            <a:schemeClr val="tx1"/>
                          </a:solidFill>
                          <a:latin typeface="Huawei Sans" panose="020C0503030203020204" pitchFamily="34" charset="0"/>
                          <a:ea typeface="+mn-ea"/>
                          <a:cs typeface="+mn-cs"/>
                        </a:rPr>
                        <a:t>IPv6 + </a:t>
                      </a:r>
                      <a:r>
                        <a:rPr lang="en-US" sz="1400" dirty="0" smtClean="0">
                          <a:solidFill>
                            <a:schemeClr val="tx1"/>
                          </a:solidFill>
                          <a:latin typeface="Huawei Sans" panose="020C0503030203020204" pitchFamily="34" charset="0"/>
                          <a:ea typeface="+mn-ea"/>
                          <a:cs typeface="+mn-cs"/>
                        </a:rPr>
                        <a:t>overlay </a:t>
                      </a:r>
                      <a:r>
                        <a:rPr lang="en-US" sz="1400" dirty="0">
                          <a:solidFill>
                            <a:schemeClr val="tx1"/>
                          </a:solidFill>
                          <a:latin typeface="Huawei Sans" panose="020C0503030203020204" pitchFamily="34" charset="0"/>
                          <a:ea typeface="+mn-ea"/>
                          <a:cs typeface="+mn-cs"/>
                        </a:rPr>
                        <a:t>IPv6</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91197">
                <a:tc vMerge="1">
                  <a:txBody>
                    <a:bodyPr/>
                    <a:lstStyle/>
                    <a:p>
                      <a:endParaRPr lang="zh-CN" altLang="en-US"/>
                    </a:p>
                  </a:txBody>
                  <a:tcPr/>
                </a:tc>
                <a:tc>
                  <a:txBody>
                    <a:bodyPr/>
                    <a:lstStyle/>
                    <a:p>
                      <a:pPr marL="0" algn="l" defTabSz="914034" rtl="0" eaLnBrk="1" fontAlgn="ctr" latinLnBrk="0" hangingPunct="1">
                        <a:lnSpc>
                          <a:spcPct val="100000"/>
                        </a:lnSpc>
                        <a:spcBef>
                          <a:spcPts val="0"/>
                        </a:spcBef>
                        <a:spcAft>
                          <a:spcPts val="0"/>
                        </a:spcAft>
                      </a:pPr>
                      <a:r>
                        <a:rPr lang="en-US" sz="1400" dirty="0">
                          <a:solidFill>
                            <a:schemeClr val="tx1"/>
                          </a:solidFill>
                          <a:latin typeface="Huawei Sans" panose="020C0503030203020204" pitchFamily="34" charset="0"/>
                          <a:ea typeface="+mn-ea"/>
                          <a:cs typeface="+mn-cs"/>
                        </a:rPr>
                        <a:t>VXLAN underlay IPv4 + overlay dual stack</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r>
              <a:tr h="391197">
                <a:tc rowSpan="3">
                  <a:txBody>
                    <a:bodyPr/>
                    <a:lstStyle/>
                    <a:p>
                      <a:pPr marL="0" algn="ctr" defTabSz="914034" rtl="0" eaLnBrk="1" fontAlgn="ctr" latinLnBrk="0" hangingPunct="1">
                        <a:lnSpc>
                          <a:spcPct val="100000"/>
                        </a:lnSpc>
                        <a:spcBef>
                          <a:spcPts val="0"/>
                        </a:spcBef>
                        <a:spcAft>
                          <a:spcPts val="0"/>
                        </a:spcAft>
                      </a:pPr>
                      <a:r>
                        <a:rPr lang="en-US" sz="1400" dirty="0">
                          <a:solidFill>
                            <a:schemeClr val="tx1"/>
                          </a:solidFill>
                          <a:latin typeface="Huawei Sans" panose="020C0503030203020204" pitchFamily="34" charset="0"/>
                          <a:ea typeface="+mn-ea"/>
                          <a:cs typeface="+mn-cs"/>
                        </a:rPr>
                        <a:t>Bearer WAN</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lnSpc>
                          <a:spcPct val="100000"/>
                        </a:lnSpc>
                        <a:spcBef>
                          <a:spcPts val="0"/>
                        </a:spcBef>
                        <a:spcAft>
                          <a:spcPts val="0"/>
                        </a:spcAft>
                      </a:pPr>
                      <a:r>
                        <a:rPr lang="en-US" sz="1400" dirty="0">
                          <a:solidFill>
                            <a:schemeClr val="tx1"/>
                          </a:solidFill>
                          <a:latin typeface="Huawei Sans" panose="020C0503030203020204" pitchFamily="34" charset="0"/>
                          <a:ea typeface="+mn-ea"/>
                          <a:cs typeface="+mn-cs"/>
                        </a:rPr>
                        <a:t>Dual stack over MPLS (6VPE)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marL="0" algn="l" defTabSz="914034" rtl="0" eaLnBrk="1" fontAlgn="ctr" latinLnBrk="0" hangingPunct="1">
                        <a:lnSpc>
                          <a:spcPct val="100000"/>
                        </a:lnSpc>
                        <a:spcBef>
                          <a:spcPts val="0"/>
                        </a:spcBef>
                        <a:spcAft>
                          <a:spcPts val="0"/>
                        </a:spcAft>
                      </a:pPr>
                      <a:r>
                        <a:rPr lang="en-US" sz="1400" dirty="0">
                          <a:solidFill>
                            <a:schemeClr val="tx1"/>
                          </a:solidFill>
                          <a:latin typeface="Huawei Sans" panose="020C0503030203020204" pitchFamily="34" charset="0"/>
                          <a:ea typeface="+mn-ea"/>
                          <a:cs typeface="+mn-cs"/>
                        </a:rPr>
                        <a:t>Dual stack over SRv6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marL="0" algn="l" defTabSz="914034" rtl="0" eaLnBrk="1" fontAlgn="ctr" latinLnBrk="0" hangingPunct="1">
                        <a:lnSpc>
                          <a:spcPct val="100000"/>
                        </a:lnSpc>
                        <a:spcBef>
                          <a:spcPts val="0"/>
                        </a:spcBef>
                        <a:spcAft>
                          <a:spcPts val="0"/>
                        </a:spcAft>
                      </a:pPr>
                      <a:r>
                        <a:rPr lang="en-US" sz="1400" dirty="0">
                          <a:solidFill>
                            <a:schemeClr val="tx1"/>
                          </a:solidFill>
                          <a:latin typeface="Huawei Sans" panose="020C0503030203020204" pitchFamily="34" charset="0"/>
                          <a:ea typeface="+mn-ea"/>
                          <a:cs typeface="+mn-cs"/>
                        </a:rPr>
                        <a:t>IPv6 over SRv6</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91197">
                <a:tc vMerge="1">
                  <a:txBody>
                    <a:bodyPr/>
                    <a:lstStyle/>
                    <a:p>
                      <a:endParaRPr lang="zh-CN" altLang="en-US"/>
                    </a:p>
                  </a:txBody>
                  <a:tcPr/>
                </a:tc>
                <a:tc>
                  <a:txBody>
                    <a:bodyPr/>
                    <a:lstStyle/>
                    <a:p>
                      <a:pPr marL="0" algn="l" defTabSz="914034" rtl="0" eaLnBrk="1" fontAlgn="ctr" latinLnBrk="0" hangingPunct="1">
                        <a:lnSpc>
                          <a:spcPct val="100000"/>
                        </a:lnSpc>
                        <a:spcBef>
                          <a:spcPts val="0"/>
                        </a:spcBef>
                        <a:spcAft>
                          <a:spcPts val="0"/>
                        </a:spcAft>
                      </a:pPr>
                      <a:r>
                        <a:rPr lang="en-US" sz="1400" dirty="0">
                          <a:solidFill>
                            <a:schemeClr val="tx1"/>
                          </a:solidFill>
                          <a:latin typeface="Huawei Sans" panose="020C0503030203020204" pitchFamily="34" charset="0"/>
                          <a:ea typeface="+mn-ea"/>
                          <a:cs typeface="+mn-cs"/>
                        </a:rPr>
                        <a:t>Native IP dual stack</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r>
              <a:tr h="391197">
                <a:tc vMerge="1">
                  <a:txBody>
                    <a:bodyPr/>
                    <a:lstStyle/>
                    <a:p>
                      <a:endParaRPr lang="zh-CN" altLang="en-US"/>
                    </a:p>
                  </a:txBody>
                  <a:tcPr/>
                </a:tc>
                <a:tc>
                  <a:txBody>
                    <a:bodyPr/>
                    <a:lstStyle/>
                    <a:p>
                      <a:pPr marL="0" algn="l" defTabSz="914034" rtl="0" eaLnBrk="1" fontAlgn="ctr" latinLnBrk="0" hangingPunct="1">
                        <a:lnSpc>
                          <a:spcPct val="100000"/>
                        </a:lnSpc>
                        <a:spcBef>
                          <a:spcPts val="0"/>
                        </a:spcBef>
                        <a:spcAft>
                          <a:spcPts val="0"/>
                        </a:spcAft>
                      </a:pPr>
                      <a:r>
                        <a:rPr lang="en-US" sz="1400" dirty="0">
                          <a:solidFill>
                            <a:schemeClr val="tx1"/>
                          </a:solidFill>
                          <a:latin typeface="Huawei Sans" panose="020C0503030203020204" pitchFamily="34" charset="0"/>
                          <a:ea typeface="+mn-ea"/>
                          <a:cs typeface="+mn-cs"/>
                        </a:rPr>
                        <a:t>Dual stack over SRv6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r>
              <a:tr h="392400">
                <a:tc rowSpan="2">
                  <a:txBody>
                    <a:bodyPr/>
                    <a:lstStyle/>
                    <a:p>
                      <a:pPr marL="0" algn="ctr" defTabSz="914034" rtl="0" eaLnBrk="1" fontAlgn="ctr" latinLnBrk="0" hangingPunct="1">
                        <a:lnSpc>
                          <a:spcPct val="100000"/>
                        </a:lnSpc>
                        <a:spcBef>
                          <a:spcPts val="0"/>
                        </a:spcBef>
                        <a:spcAft>
                          <a:spcPts val="0"/>
                        </a:spcAft>
                      </a:pPr>
                      <a:r>
                        <a:rPr lang="en-US" sz="1400" dirty="0">
                          <a:solidFill>
                            <a:schemeClr val="tx1"/>
                          </a:solidFill>
                          <a:latin typeface="Huawei Sans" panose="020C0503030203020204" pitchFamily="34" charset="0"/>
                          <a:ea typeface="+mn-ea"/>
                          <a:cs typeface="+mn-cs"/>
                        </a:rPr>
                        <a:t>Campus network</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gridSpan="2">
                  <a:txBody>
                    <a:bodyPr/>
                    <a:lstStyle/>
                    <a:p>
                      <a:pPr marL="0" algn="l" defTabSz="914034" rtl="0" eaLnBrk="1" fontAlgn="ctr" latinLnBrk="0" hangingPunct="1">
                        <a:lnSpc>
                          <a:spcPct val="100000"/>
                        </a:lnSpc>
                        <a:spcBef>
                          <a:spcPts val="0"/>
                        </a:spcBef>
                        <a:spcAft>
                          <a:spcPts val="0"/>
                        </a:spcAft>
                      </a:pPr>
                      <a:r>
                        <a:rPr lang="en-US" sz="1400" dirty="0">
                          <a:solidFill>
                            <a:schemeClr val="tx1"/>
                          </a:solidFill>
                          <a:latin typeface="Huawei Sans" panose="020C0503030203020204" pitchFamily="34" charset="0"/>
                          <a:ea typeface="+mn-ea"/>
                          <a:cs typeface="+mn-cs"/>
                        </a:rPr>
                        <a:t>Traditional </a:t>
                      </a:r>
                      <a:r>
                        <a:rPr lang="en-US" sz="1400" dirty="0" smtClean="0">
                          <a:solidFill>
                            <a:schemeClr val="tx1"/>
                          </a:solidFill>
                          <a:latin typeface="Huawei Sans" panose="020C0503030203020204" pitchFamily="34" charset="0"/>
                          <a:ea typeface="+mn-ea"/>
                          <a:cs typeface="+mn-cs"/>
                        </a:rPr>
                        <a:t>campus </a:t>
                      </a:r>
                      <a:r>
                        <a:rPr lang="en-US" altLang="zh-CN" sz="1400" dirty="0" smtClean="0">
                          <a:solidFill>
                            <a:schemeClr val="tx1"/>
                          </a:solidFill>
                          <a:latin typeface="Huawei Sans" panose="020C0503030203020204" pitchFamily="34" charset="0"/>
                          <a:ea typeface="+mn-ea"/>
                          <a:cs typeface="+mn-cs"/>
                        </a:rPr>
                        <a:t>network</a:t>
                      </a:r>
                      <a:r>
                        <a:rPr lang="en-US" sz="1400" dirty="0" smtClean="0">
                          <a:solidFill>
                            <a:schemeClr val="tx1"/>
                          </a:solidFill>
                          <a:latin typeface="Huawei Sans" panose="020C0503030203020204" pitchFamily="34" charset="0"/>
                          <a:ea typeface="+mn-ea"/>
                          <a:cs typeface="+mn-cs"/>
                        </a:rPr>
                        <a:t>: </a:t>
                      </a:r>
                      <a:r>
                        <a:rPr lang="en-US" sz="1400" dirty="0">
                          <a:solidFill>
                            <a:schemeClr val="tx1"/>
                          </a:solidFill>
                          <a:latin typeface="Huawei Sans" panose="020C0503030203020204" pitchFamily="34" charset="0"/>
                          <a:ea typeface="+mn-ea"/>
                          <a:cs typeface="+mn-cs"/>
                        </a:rPr>
                        <a:t>dual-stack</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marL="0" algn="l" defTabSz="914034" rtl="0" eaLnBrk="1" latinLnBrk="0" hangingPunct="1">
                        <a:lnSpc>
                          <a:spcPct val="100000"/>
                        </a:lnSpc>
                        <a:spcBef>
                          <a:spcPts val="0"/>
                        </a:spcBef>
                        <a:spcAft>
                          <a:spcPts val="0"/>
                        </a:spcAft>
                      </a:pPr>
                      <a:endParaRPr lang="zh-CN" sz="1400" kern="1200" dirty="0">
                        <a:solidFill>
                          <a:schemeClr val="tx1"/>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marL="0" algn="l" defTabSz="914034" rtl="0" eaLnBrk="1" fontAlgn="ctr" latinLnBrk="0" hangingPunct="1">
                        <a:lnSpc>
                          <a:spcPct val="100000"/>
                        </a:lnSpc>
                        <a:spcBef>
                          <a:spcPts val="0"/>
                        </a:spcBef>
                        <a:spcAft>
                          <a:spcPts val="0"/>
                        </a:spcAft>
                      </a:pPr>
                      <a:r>
                        <a:rPr lang="en-US" sz="1400" dirty="0">
                          <a:solidFill>
                            <a:schemeClr val="tx1"/>
                          </a:solidFill>
                          <a:latin typeface="Huawei Sans" panose="020C0503030203020204" pitchFamily="34" charset="0"/>
                          <a:ea typeface="+mn-ea"/>
                          <a:cs typeface="+mn-cs"/>
                        </a:rPr>
                        <a:t>Virtualized campus network:</a:t>
                      </a:r>
                    </a:p>
                    <a:p>
                      <a:pPr marL="0" algn="l" defTabSz="914034" rtl="0" eaLnBrk="1" fontAlgn="ctr" latinLnBrk="0" hangingPunct="1">
                        <a:lnSpc>
                          <a:spcPct val="100000"/>
                        </a:lnSpc>
                        <a:spcBef>
                          <a:spcPts val="0"/>
                        </a:spcBef>
                        <a:spcAft>
                          <a:spcPts val="0"/>
                        </a:spcAft>
                      </a:pPr>
                      <a:r>
                        <a:rPr lang="en-US" sz="1400" dirty="0">
                          <a:solidFill>
                            <a:schemeClr val="tx1"/>
                          </a:solidFill>
                          <a:latin typeface="Huawei Sans" panose="020C0503030203020204" pitchFamily="34" charset="0"/>
                          <a:ea typeface="+mn-ea"/>
                          <a:cs typeface="+mn-cs"/>
                        </a:rPr>
                        <a:t>VXLAN underlay IPv6 + overlay dual stack</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r h="392400">
                <a:tc vMerge="1">
                  <a:txBody>
                    <a:bodyPr/>
                    <a:lstStyle/>
                    <a:p>
                      <a:endParaRPr lang="zh-CN" altLang="en-US"/>
                    </a:p>
                  </a:txBody>
                  <a:tcPr/>
                </a:tc>
                <a:tc gridSpan="2">
                  <a:txBody>
                    <a:bodyPr/>
                    <a:lstStyle/>
                    <a:p>
                      <a:pPr marL="0" algn="l" defTabSz="914034" rtl="0" eaLnBrk="1" fontAlgn="ctr" latinLnBrk="0" hangingPunct="1">
                        <a:lnSpc>
                          <a:spcPct val="100000"/>
                        </a:lnSpc>
                        <a:spcBef>
                          <a:spcPts val="0"/>
                        </a:spcBef>
                        <a:spcAft>
                          <a:spcPts val="0"/>
                        </a:spcAft>
                      </a:pPr>
                      <a:r>
                        <a:rPr lang="en-US" sz="1400" dirty="0" smtClean="0">
                          <a:solidFill>
                            <a:schemeClr val="tx1"/>
                          </a:solidFill>
                          <a:latin typeface="Huawei Sans" panose="020C0503030203020204" pitchFamily="34" charset="0"/>
                          <a:ea typeface="+mn-ea"/>
                          <a:cs typeface="+mn-cs"/>
                        </a:rPr>
                        <a:t>Virtual</a:t>
                      </a:r>
                      <a:r>
                        <a:rPr lang="en-US" altLang="zh-CN" sz="1400" dirty="0" smtClean="0">
                          <a:solidFill>
                            <a:schemeClr val="tx1"/>
                          </a:solidFill>
                          <a:latin typeface="Huawei Sans" panose="020C0503030203020204" pitchFamily="34" charset="0"/>
                          <a:ea typeface="+mn-ea"/>
                          <a:cs typeface="+mn-cs"/>
                        </a:rPr>
                        <a:t>ized</a:t>
                      </a:r>
                      <a:r>
                        <a:rPr lang="en-US" sz="1400" dirty="0" smtClean="0">
                          <a:solidFill>
                            <a:schemeClr val="tx1"/>
                          </a:solidFill>
                          <a:latin typeface="Huawei Sans" panose="020C0503030203020204" pitchFamily="34" charset="0"/>
                          <a:ea typeface="+mn-ea"/>
                          <a:cs typeface="+mn-cs"/>
                        </a:rPr>
                        <a:t> campus </a:t>
                      </a:r>
                      <a:r>
                        <a:rPr lang="en-US" altLang="zh-CN" sz="1400" dirty="0" smtClean="0">
                          <a:solidFill>
                            <a:schemeClr val="tx1"/>
                          </a:solidFill>
                          <a:latin typeface="Huawei Sans" panose="020C0503030203020204" pitchFamily="34" charset="0"/>
                          <a:ea typeface="+mn-ea"/>
                          <a:cs typeface="+mn-cs"/>
                        </a:rPr>
                        <a:t>network</a:t>
                      </a:r>
                      <a:r>
                        <a:rPr lang="en-US" sz="1400" dirty="0" smtClean="0">
                          <a:solidFill>
                            <a:schemeClr val="tx1"/>
                          </a:solidFill>
                          <a:latin typeface="Huawei Sans" panose="020C0503030203020204" pitchFamily="34" charset="0"/>
                          <a:ea typeface="+mn-ea"/>
                          <a:cs typeface="+mn-cs"/>
                        </a:rPr>
                        <a:t>: </a:t>
                      </a:r>
                      <a:r>
                        <a:rPr lang="en-US" sz="1400" dirty="0">
                          <a:solidFill>
                            <a:schemeClr val="tx1"/>
                          </a:solidFill>
                          <a:latin typeface="Huawei Sans" panose="020C0503030203020204" pitchFamily="34" charset="0"/>
                          <a:ea typeface="+mn-ea"/>
                          <a:cs typeface="+mn-cs"/>
                        </a:rPr>
                        <a:t>VXLAN underlay IPv4 + overlay dual stack</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hMerge="1">
                  <a:txBody>
                    <a:bodyPr/>
                    <a:lstStyle/>
                    <a:p>
                      <a:pPr marL="0" algn="l" defTabSz="914034" rtl="0" eaLnBrk="1" latinLnBrk="0" hangingPunct="1">
                        <a:lnSpc>
                          <a:spcPct val="100000"/>
                        </a:lnSpc>
                        <a:spcBef>
                          <a:spcPts val="0"/>
                        </a:spcBef>
                        <a:spcAft>
                          <a:spcPts val="0"/>
                        </a:spcAft>
                      </a:pPr>
                      <a:endParaRPr lang="zh-CN" sz="1400" kern="1200" dirty="0">
                        <a:solidFill>
                          <a:schemeClr val="tx1"/>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vMerge="1">
                  <a:txBody>
                    <a:bodyPr/>
                    <a:lstStyle/>
                    <a:p>
                      <a:pPr marL="0" algn="l" defTabSz="914034" rtl="0" eaLnBrk="1" latinLnBrk="0" hangingPunct="1">
                        <a:lnSpc>
                          <a:spcPct val="100000"/>
                        </a:lnSpc>
                        <a:spcBef>
                          <a:spcPts val="0"/>
                        </a:spcBef>
                        <a:spcAft>
                          <a:spcPts val="0"/>
                        </a:spcAft>
                      </a:pPr>
                      <a:endParaRPr lang="zh-CN" sz="1400" kern="1200" dirty="0">
                        <a:solidFill>
                          <a:schemeClr val="tx1"/>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11" name="五边形 10"/>
          <p:cNvSpPr/>
          <p:nvPr/>
        </p:nvSpPr>
        <p:spPr bwMode="gray">
          <a:xfrm>
            <a:off x="6772324" y="124239"/>
            <a:ext cx="900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燕尾形 11"/>
          <p:cNvSpPr/>
          <p:nvPr/>
        </p:nvSpPr>
        <p:spPr bwMode="gray">
          <a:xfrm>
            <a:off x="7584515" y="124239"/>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smtClean="0">
                <a:latin typeface="Huawei Sans" panose="020C0503030203020204" pitchFamily="34" charset="0"/>
                <a:ea typeface="方正兰亭黑简体" panose="02000000000000000000" pitchFamily="2" charset="-122"/>
                <a:sym typeface="Huawei Sans" panose="020C0503030203020204" pitchFamily="34" charset="0"/>
              </a:rPr>
              <a:t>DC</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燕尾形 12"/>
          <p:cNvSpPr/>
          <p:nvPr/>
        </p:nvSpPr>
        <p:spPr bwMode="gray">
          <a:xfrm>
            <a:off x="8216706" y="124239"/>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WAN</a:t>
            </a:r>
          </a:p>
        </p:txBody>
      </p:sp>
      <p:sp>
        <p:nvSpPr>
          <p:cNvPr id="20" name="燕尾形 19"/>
          <p:cNvSpPr/>
          <p:nvPr/>
        </p:nvSpPr>
        <p:spPr bwMode="gray">
          <a:xfrm>
            <a:off x="10309088" y="124239"/>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Other Systems</a:t>
            </a:r>
          </a:p>
        </p:txBody>
      </p:sp>
      <p:sp>
        <p:nvSpPr>
          <p:cNvPr id="21" name="燕尾形 20"/>
          <p:cNvSpPr/>
          <p:nvPr/>
        </p:nvSpPr>
        <p:spPr bwMode="gray">
          <a:xfrm>
            <a:off x="8848897" y="124239"/>
            <a:ext cx="154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Campus Network</a:t>
            </a:r>
          </a:p>
        </p:txBody>
      </p:sp>
    </p:spTree>
    <p:extLst>
      <p:ext uri="{BB962C8B-B14F-4D97-AF65-F5344CB8AC3E}">
        <p14:creationId xmlns:p14="http://schemas.microsoft.com/office/powerpoint/2010/main" val="93402907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80808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 name="标题 562"/>
          <p:cNvSpPr>
            <a:spLocks noGrp="1"/>
          </p:cNvSpPr>
          <p:nvPr>
            <p:ph type="title"/>
          </p:nvPr>
        </p:nvSpPr>
        <p:spPr bwMode="gray"/>
        <p:txBody>
          <a:bodyPr/>
          <a:lstStyle/>
          <a:p>
            <a:r>
              <a:rPr lang="en-US" smtClean="0"/>
              <a:t>DCN IPv6 Evolution Overview</a:t>
            </a:r>
            <a:endParaRPr lang="en-US" dirty="0"/>
          </a:p>
        </p:txBody>
      </p:sp>
      <p:sp>
        <p:nvSpPr>
          <p:cNvPr id="998" name="圆角矩形 75"/>
          <p:cNvSpPr/>
          <p:nvPr/>
        </p:nvSpPr>
        <p:spPr bwMode="gray">
          <a:xfrm>
            <a:off x="7532132" y="1226658"/>
            <a:ext cx="4162189"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Evolution Strategies</a:t>
            </a:r>
          </a:p>
        </p:txBody>
      </p:sp>
      <p:sp>
        <p:nvSpPr>
          <p:cNvPr id="999" name="圆角矩形 75"/>
          <p:cNvSpPr/>
          <p:nvPr/>
        </p:nvSpPr>
        <p:spPr bwMode="gray">
          <a:xfrm>
            <a:off x="7532132" y="1672951"/>
            <a:ext cx="4162189" cy="4339927"/>
          </a:xfrm>
          <a:prstGeom prst="roundRect">
            <a:avLst>
              <a:gd name="adj" fmla="val 2049"/>
            </a:avLst>
          </a:prstGeom>
          <a:noFill/>
          <a:ln w="9525" cap="flat" cmpd="sng" algn="ctr">
            <a:solidFill>
              <a:sysClr val="window" lastClr="FFFFFF">
                <a:lumMod val="75000"/>
              </a:sysClr>
            </a:solidFill>
            <a:prstDash val="solid"/>
            <a:miter lim="800000"/>
          </a:ln>
          <a:effectLst/>
        </p:spPr>
        <p:txBody>
          <a:bodyPr wrap="square" lIns="72000" tIns="72000" rIns="72000" bIns="72000" rtlCol="0" anchor="t" anchorCtr="0"/>
          <a:lstStyle/>
          <a:p>
            <a:pPr marL="171450" lvl="0" indent="-171450" defTabSz="914400" fontAlgn="ctr">
              <a:lnSpc>
                <a:spcPct val="140000"/>
              </a:lnSpc>
              <a:buFont typeface="Arial" panose="020B0604020202020204" pitchFamily="34" charset="0"/>
              <a:buChar char="•"/>
              <a:defRPr/>
            </a:pPr>
            <a:r>
              <a:rPr lang="en-US" sz="14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Internet zone</a:t>
            </a: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(new deployment is recommended):</a:t>
            </a:r>
          </a:p>
          <a:p>
            <a:pPr marL="360000" lvl="0" indent="-180000" defTabSz="914400" fontAlgn="ctr">
              <a:lnSpc>
                <a:spcPct val="140000"/>
              </a:lnSpc>
              <a:buFont typeface="Huawei Sans" panose="020C0503030203020204" pitchFamily="34" charset="0"/>
              <a:buChar cha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Internet access zone: </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dual stack</a:t>
            </a:r>
            <a:endPar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lvl="0" indent="-180000" defTabSz="914400" fontAlgn="ctr">
              <a:lnSpc>
                <a:spcPct val="140000"/>
              </a:lnSpc>
              <a:buFont typeface="Huawei Sans" panose="020C0503030203020204" pitchFamily="34" charset="0"/>
              <a:buChar cha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Internet resource pool: new fabric deployment, VXLAN underlay IPv6 + overlay dual stack</a:t>
            </a:r>
          </a:p>
          <a:p>
            <a:pPr marL="171450" lvl="0" indent="-171450" defTabSz="914400" fontAlgn="ctr">
              <a:lnSpc>
                <a:spcPct val="140000"/>
              </a:lnSpc>
              <a:buFont typeface="Arial" panose="020B0604020202020204" pitchFamily="34" charset="0"/>
              <a:buChar char="•"/>
              <a:defRPr/>
            </a:pPr>
            <a:r>
              <a:rPr lang="en-US" sz="14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Intranet resource pool:</a:t>
            </a:r>
          </a:p>
          <a:p>
            <a:pPr marL="360000" lvl="0" indent="-180000" defTabSz="914400" fontAlgn="ctr">
              <a:lnSpc>
                <a:spcPct val="140000"/>
              </a:lnSpc>
              <a:buFont typeface="Huawei Sans" panose="020C0503030203020204" pitchFamily="34" charset="0"/>
              <a:buChar cha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Live network reconstruction: VXLAN underlay IPv4 + overlay dual stack</a:t>
            </a:r>
          </a:p>
          <a:p>
            <a:pPr marL="360000" lvl="0" indent="-180000" defTabSz="914400" fontAlgn="ctr">
              <a:lnSpc>
                <a:spcPct val="140000"/>
              </a:lnSpc>
              <a:buFont typeface="Huawei Sans" panose="020C0503030203020204" pitchFamily="34" charset="0"/>
              <a:buChar cha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New fabric deployment: VXLAN underlay IPv6 + overlay dual stack</a:t>
            </a:r>
          </a:p>
          <a:p>
            <a:pPr marL="171450" lvl="0" indent="-171450" defTabSz="914400" fontAlgn="ctr">
              <a:lnSpc>
                <a:spcPct val="140000"/>
              </a:lnSpc>
              <a:buFont typeface="Arial" panose="020B0604020202020204" pitchFamily="34" charset="0"/>
              <a:buChar char="•"/>
              <a:defRPr/>
            </a:pPr>
            <a:r>
              <a:rPr lang="en-US"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OAM zone:</a:t>
            </a:r>
            <a:endParaRPr lang="en-US" sz="14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lvl="0" indent="-180000" defTabSz="914400" fontAlgn="ctr">
              <a:lnSpc>
                <a:spcPct val="140000"/>
              </a:lnSpc>
              <a:buFont typeface="Huawei Sans" panose="020C0503030203020204" pitchFamily="34" charset="0"/>
              <a:buChar cha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Live network reconstruction: dual stack</a:t>
            </a:r>
          </a:p>
          <a:p>
            <a:pPr marL="171450" lvl="0" indent="-171450" defTabSz="914400" fontAlgn="ctr">
              <a:lnSpc>
                <a:spcPct val="140000"/>
              </a:lnSpc>
              <a:buFont typeface="Arial" panose="020B0604020202020204" pitchFamily="34" charset="0"/>
              <a:buChar char="•"/>
              <a:defRPr/>
            </a:pPr>
            <a:r>
              <a:rPr lang="en-US" sz="14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Other </a:t>
            </a:r>
            <a:r>
              <a:rPr lang="en-US"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zones</a:t>
            </a:r>
            <a:r>
              <a:rPr lang="en-US"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(WAN access area &amp; core area):</a:t>
            </a:r>
          </a:p>
          <a:p>
            <a:pPr marL="360000" lvl="0" indent="-180000" defTabSz="914400" fontAlgn="ctr">
              <a:lnSpc>
                <a:spcPct val="140000"/>
              </a:lnSpc>
              <a:buFont typeface="Huawei Sans" panose="020C0503030203020204" pitchFamily="34" charset="0"/>
              <a:buChar cha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Live network reconstruction or new deployment: dual stack</a:t>
            </a:r>
          </a:p>
        </p:txBody>
      </p:sp>
      <p:sp>
        <p:nvSpPr>
          <p:cNvPr id="225" name="矩形 224"/>
          <p:cNvSpPr/>
          <p:nvPr/>
        </p:nvSpPr>
        <p:spPr bwMode="gray">
          <a:xfrm>
            <a:off x="460216" y="4291131"/>
            <a:ext cx="2629617" cy="1873431"/>
          </a:xfrm>
          <a:prstGeom prst="rect">
            <a:avLst/>
          </a:prstGeom>
          <a:solidFill>
            <a:srgbClr val="F2FBFC"/>
          </a:solidFill>
          <a:ln w="9525" cap="flat" cmpd="sng" algn="ctr">
            <a:solidFill>
              <a:srgbClr val="94DAE2"/>
            </a:solidFill>
            <a:prstDash val="solid"/>
            <a:round/>
            <a:headEnd type="none" w="med" len="med"/>
            <a:tailEnd type="none" w="med" len="med"/>
          </a:ln>
          <a:effectLst/>
        </p:spPr>
        <p:txBody>
          <a:bodyPr vert="horz" wrap="square" lIns="0" tIns="0" rIns="0" bIns="0" numCol="1" rtlCol="0" anchor="b" anchorCtr="0" compatLnSpc="1">
            <a:prstTxWarp prst="textNoShape">
              <a:avLst/>
            </a:prstTxWarp>
            <a:noAutofit/>
          </a:bodyPr>
          <a:lstStyle/>
          <a:p>
            <a:pPr algn="ctr" defTabSz="1087927" eaLnBrk="0" hangingPunct="0"/>
            <a:r>
              <a:rPr lang="en-US" altLang="zh-CN" sz="1200" b="1" dirty="0" smtClean="0">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rPr>
              <a:t>OAM zone</a:t>
            </a:r>
            <a:endParaRPr lang="en-US" altLang="zh-CN" sz="1200" b="1" dirty="0">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endParaRPr>
          </a:p>
        </p:txBody>
      </p:sp>
      <p:sp>
        <p:nvSpPr>
          <p:cNvPr id="226" name="矩形 225"/>
          <p:cNvSpPr/>
          <p:nvPr/>
        </p:nvSpPr>
        <p:spPr bwMode="gray">
          <a:xfrm>
            <a:off x="498204" y="4348741"/>
            <a:ext cx="1138674" cy="1542238"/>
          </a:xfrm>
          <a:prstGeom prst="rect">
            <a:avLst/>
          </a:prstGeom>
          <a:solidFill>
            <a:schemeClr val="bg1"/>
          </a:solidFill>
          <a:ln w="9525" cap="flat" cmpd="sng" algn="ctr">
            <a:solidFill>
              <a:srgbClr val="94DAE2"/>
            </a:solidFill>
            <a:prstDash val="solid"/>
            <a:round/>
            <a:headEnd type="none" w="med" len="med"/>
            <a:tailEnd type="none" w="med" len="med"/>
          </a:ln>
          <a:effectLst/>
          <a:extLst/>
        </p:spPr>
        <p:txBody>
          <a:bodyPr vert="horz" wrap="square" lIns="0" tIns="0" rIns="0" bIns="0" numCol="1" rtlCol="0" anchor="b" anchorCtr="0" compatLnSpc="1">
            <a:prstTxWarp prst="textNoShape">
              <a:avLst/>
            </a:prstTxWarp>
          </a:bodyPr>
          <a:lstStyle/>
          <a:p>
            <a:pPr algn="ctr" defTabSz="914126" fontAlgn="base">
              <a:spcBef>
                <a:spcPct val="0"/>
              </a:spcBef>
              <a:spcAft>
                <a:spcPct val="0"/>
              </a:spcAft>
              <a:buClr>
                <a:srgbClr val="CC9900"/>
              </a:buClr>
            </a:pPr>
            <a:r>
              <a:rPr lang="en-US" altLang="zh-CN" sz="1200"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rPr>
              <a:t>Management service zone</a:t>
            </a:r>
          </a:p>
        </p:txBody>
      </p:sp>
      <p:sp>
        <p:nvSpPr>
          <p:cNvPr id="227" name="矩形 226"/>
          <p:cNvSpPr/>
          <p:nvPr/>
        </p:nvSpPr>
        <p:spPr bwMode="gray">
          <a:xfrm>
            <a:off x="1701112" y="4348741"/>
            <a:ext cx="1348018" cy="1542238"/>
          </a:xfrm>
          <a:prstGeom prst="rect">
            <a:avLst/>
          </a:prstGeom>
          <a:solidFill>
            <a:schemeClr val="bg1"/>
          </a:solidFill>
          <a:ln w="9525" cap="flat" cmpd="sng" algn="ctr">
            <a:solidFill>
              <a:srgbClr val="94DAE2"/>
            </a:solidFill>
            <a:prstDash val="solid"/>
            <a:round/>
            <a:headEnd type="none" w="med" len="med"/>
            <a:tailEnd type="none" w="med" len="med"/>
          </a:ln>
          <a:effectLst/>
          <a:extLst/>
        </p:spPr>
        <p:txBody>
          <a:bodyPr vert="horz" wrap="square" lIns="0" tIns="0" rIns="0" bIns="0" numCol="1" rtlCol="0" anchor="b" anchorCtr="0" compatLnSpc="1">
            <a:prstTxWarp prst="textNoShape">
              <a:avLst/>
            </a:prstTxWarp>
          </a:bodyPr>
          <a:lstStyle/>
          <a:p>
            <a:pPr algn="ctr" defTabSz="914126" fontAlgn="base">
              <a:spcBef>
                <a:spcPct val="0"/>
              </a:spcBef>
              <a:spcAft>
                <a:spcPct val="0"/>
              </a:spcAft>
              <a:buClr>
                <a:srgbClr val="CC9900"/>
              </a:buClr>
            </a:pPr>
            <a:r>
              <a:rPr lang="en-US" altLang="zh-CN" sz="1200"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rPr>
              <a:t>Out-of-band management zone</a:t>
            </a:r>
          </a:p>
        </p:txBody>
      </p:sp>
      <p:sp>
        <p:nvSpPr>
          <p:cNvPr id="228" name="矩形 227"/>
          <p:cNvSpPr/>
          <p:nvPr/>
        </p:nvSpPr>
        <p:spPr bwMode="gray">
          <a:xfrm>
            <a:off x="5133267" y="4291131"/>
            <a:ext cx="2275899" cy="1873431"/>
          </a:xfrm>
          <a:prstGeom prst="rect">
            <a:avLst/>
          </a:prstGeom>
          <a:solidFill>
            <a:srgbClr val="F1F8EC"/>
          </a:solidFill>
          <a:ln w="9525" cap="flat" cmpd="sng" algn="ctr">
            <a:solidFill>
              <a:schemeClr val="accent6">
                <a:lumMod val="40000"/>
                <a:lumOff val="60000"/>
              </a:schemeClr>
            </a:solidFill>
            <a:prstDash val="solid"/>
            <a:round/>
            <a:headEnd type="none" w="med" len="med"/>
            <a:tailEnd type="none" w="med" len="med"/>
          </a:ln>
          <a:effectLst/>
        </p:spPr>
        <p:txBody>
          <a:bodyPr vert="horz" wrap="square" lIns="0" tIns="0" rIns="0" bIns="0" numCol="1" rtlCol="0" anchor="b" anchorCtr="0" compatLnSpc="1">
            <a:prstTxWarp prst="textNoShape">
              <a:avLst/>
            </a:prstTxWarp>
            <a:noAutofit/>
          </a:bodyPr>
          <a:lstStyle/>
          <a:p>
            <a:pPr algn="ctr" defTabSz="1087927" eaLnBrk="0" hangingPunct="0"/>
            <a:r>
              <a:rPr lang="en-US" altLang="zh-CN" sz="1200" b="1" dirty="0">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rPr>
              <a:t>Internet resource </a:t>
            </a:r>
            <a:r>
              <a:rPr lang="en-US" altLang="zh-CN" sz="1200" b="1" dirty="0" smtClean="0">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rPr>
              <a:t>pool (DMZ</a:t>
            </a:r>
            <a:r>
              <a:rPr lang="en-US" altLang="zh-CN" sz="1200" b="1" dirty="0">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rPr>
              <a:t>)</a:t>
            </a:r>
          </a:p>
        </p:txBody>
      </p:sp>
      <p:sp>
        <p:nvSpPr>
          <p:cNvPr id="229" name="矩形 228"/>
          <p:cNvSpPr/>
          <p:nvPr/>
        </p:nvSpPr>
        <p:spPr bwMode="gray">
          <a:xfrm>
            <a:off x="3156353" y="4291131"/>
            <a:ext cx="1892978" cy="1873431"/>
          </a:xfrm>
          <a:prstGeom prst="rect">
            <a:avLst/>
          </a:prstGeom>
          <a:solidFill>
            <a:srgbClr val="FFFDF7"/>
          </a:solidFill>
          <a:ln w="9525" cap="flat" cmpd="sng" algn="ctr">
            <a:solidFill>
              <a:srgbClr val="FDE397"/>
            </a:solidFill>
            <a:prstDash val="solid"/>
            <a:round/>
            <a:headEnd type="none" w="med" len="med"/>
            <a:tailEnd type="none" w="med" len="med"/>
          </a:ln>
          <a:effectLst/>
        </p:spPr>
        <p:txBody>
          <a:bodyPr vert="horz" wrap="square" lIns="0" tIns="0" rIns="0" bIns="0" numCol="1" rtlCol="0" anchor="b" anchorCtr="0" compatLnSpc="1">
            <a:prstTxWarp prst="textNoShape">
              <a:avLst/>
            </a:prstTxWarp>
            <a:noAutofit/>
          </a:bodyPr>
          <a:lstStyle/>
          <a:p>
            <a:pPr algn="ctr" defTabSz="1087927" eaLnBrk="0" hangingPunct="0"/>
            <a:r>
              <a:rPr lang="en-US" altLang="zh-CN" sz="1200" b="1" dirty="0">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rPr>
              <a:t>Intranet resource pool</a:t>
            </a:r>
          </a:p>
        </p:txBody>
      </p:sp>
      <p:pic>
        <p:nvPicPr>
          <p:cNvPr id="230" name="图片 229" descr="接入交换机.png"/>
          <p:cNvPicPr>
            <a:picLocks noChangeAspect="1"/>
          </p:cNvPicPr>
          <p:nvPr/>
        </p:nvPicPr>
        <p:blipFill>
          <a:blip r:embed="rId3" cstate="print"/>
          <a:stretch>
            <a:fillRect/>
          </a:stretch>
        </p:blipFill>
        <p:spPr bwMode="gray">
          <a:xfrm>
            <a:off x="5661280" y="5148670"/>
            <a:ext cx="219821" cy="191449"/>
          </a:xfrm>
          <a:prstGeom prst="rect">
            <a:avLst/>
          </a:prstGeom>
        </p:spPr>
      </p:pic>
      <p:pic>
        <p:nvPicPr>
          <p:cNvPr id="231" name="图片 230" descr="ce wlan-11.png"/>
          <p:cNvPicPr>
            <a:picLocks noChangeAspect="1"/>
          </p:cNvPicPr>
          <p:nvPr/>
        </p:nvPicPr>
        <p:blipFill>
          <a:blip r:embed="rId4" cstate="print"/>
          <a:stretch>
            <a:fillRect/>
          </a:stretch>
        </p:blipFill>
        <p:spPr bwMode="gray">
          <a:xfrm>
            <a:off x="5856532" y="5532184"/>
            <a:ext cx="259788" cy="191449"/>
          </a:xfrm>
          <a:prstGeom prst="rect">
            <a:avLst/>
          </a:prstGeom>
        </p:spPr>
      </p:pic>
      <p:pic>
        <p:nvPicPr>
          <p:cNvPr id="232" name="图片 231" descr="汇聚交换机.png"/>
          <p:cNvPicPr>
            <a:picLocks noChangeAspect="1"/>
          </p:cNvPicPr>
          <p:nvPr/>
        </p:nvPicPr>
        <p:blipFill>
          <a:blip r:embed="rId5" cstate="print"/>
          <a:stretch>
            <a:fillRect/>
          </a:stretch>
        </p:blipFill>
        <p:spPr bwMode="gray">
          <a:xfrm>
            <a:off x="6017945" y="4799655"/>
            <a:ext cx="219821" cy="191449"/>
          </a:xfrm>
          <a:prstGeom prst="rect">
            <a:avLst/>
          </a:prstGeom>
        </p:spPr>
      </p:pic>
      <p:pic>
        <p:nvPicPr>
          <p:cNvPr id="234" name="图片 233" descr="汇聚交换机.png"/>
          <p:cNvPicPr>
            <a:picLocks noChangeAspect="1"/>
          </p:cNvPicPr>
          <p:nvPr/>
        </p:nvPicPr>
        <p:blipFill>
          <a:blip r:embed="rId5" cstate="print"/>
          <a:stretch>
            <a:fillRect/>
          </a:stretch>
        </p:blipFill>
        <p:spPr bwMode="gray">
          <a:xfrm>
            <a:off x="6467846" y="4799655"/>
            <a:ext cx="219821" cy="191449"/>
          </a:xfrm>
          <a:prstGeom prst="rect">
            <a:avLst/>
          </a:prstGeom>
        </p:spPr>
      </p:pic>
      <p:pic>
        <p:nvPicPr>
          <p:cNvPr id="235" name="图片 234" descr="接入交换机.png"/>
          <p:cNvPicPr>
            <a:picLocks noChangeAspect="1"/>
          </p:cNvPicPr>
          <p:nvPr/>
        </p:nvPicPr>
        <p:blipFill>
          <a:blip r:embed="rId3" cstate="print"/>
          <a:stretch>
            <a:fillRect/>
          </a:stretch>
        </p:blipFill>
        <p:spPr bwMode="gray">
          <a:xfrm>
            <a:off x="5967429" y="5148670"/>
            <a:ext cx="219821" cy="191449"/>
          </a:xfrm>
          <a:prstGeom prst="rect">
            <a:avLst/>
          </a:prstGeom>
        </p:spPr>
      </p:pic>
      <p:pic>
        <p:nvPicPr>
          <p:cNvPr id="236" name="图片 235" descr="接入交换机.png"/>
          <p:cNvPicPr>
            <a:picLocks noChangeAspect="1"/>
          </p:cNvPicPr>
          <p:nvPr/>
        </p:nvPicPr>
        <p:blipFill>
          <a:blip r:embed="rId3" cstate="print"/>
          <a:stretch>
            <a:fillRect/>
          </a:stretch>
        </p:blipFill>
        <p:spPr bwMode="gray">
          <a:xfrm>
            <a:off x="6605593" y="5148670"/>
            <a:ext cx="219821" cy="191449"/>
          </a:xfrm>
          <a:prstGeom prst="rect">
            <a:avLst/>
          </a:prstGeom>
        </p:spPr>
      </p:pic>
      <p:pic>
        <p:nvPicPr>
          <p:cNvPr id="237" name="图片 236" descr="接入交换机.png"/>
          <p:cNvPicPr>
            <a:picLocks noChangeAspect="1"/>
          </p:cNvPicPr>
          <p:nvPr/>
        </p:nvPicPr>
        <p:blipFill>
          <a:blip r:embed="rId3" cstate="print"/>
          <a:stretch>
            <a:fillRect/>
          </a:stretch>
        </p:blipFill>
        <p:spPr bwMode="gray">
          <a:xfrm>
            <a:off x="6911741" y="5148670"/>
            <a:ext cx="219821" cy="191449"/>
          </a:xfrm>
          <a:prstGeom prst="rect">
            <a:avLst/>
          </a:prstGeom>
        </p:spPr>
      </p:pic>
      <p:pic>
        <p:nvPicPr>
          <p:cNvPr id="238" name="图片 237" descr="ce wlan-11.png"/>
          <p:cNvPicPr>
            <a:picLocks noChangeAspect="1"/>
          </p:cNvPicPr>
          <p:nvPr/>
        </p:nvPicPr>
        <p:blipFill>
          <a:blip r:embed="rId4" cstate="print"/>
          <a:stretch>
            <a:fillRect/>
          </a:stretch>
        </p:blipFill>
        <p:spPr bwMode="gray">
          <a:xfrm>
            <a:off x="6741209" y="5532184"/>
            <a:ext cx="259788" cy="191449"/>
          </a:xfrm>
          <a:prstGeom prst="rect">
            <a:avLst/>
          </a:prstGeom>
        </p:spPr>
      </p:pic>
      <p:cxnSp>
        <p:nvCxnSpPr>
          <p:cNvPr id="239" name="直接连接符 238"/>
          <p:cNvCxnSpPr>
            <a:stCxn id="231" idx="0"/>
            <a:endCxn id="230" idx="2"/>
          </p:cNvCxnSpPr>
          <p:nvPr/>
        </p:nvCxnSpPr>
        <p:spPr bwMode="gray">
          <a:xfrm flipH="1" flipV="1">
            <a:off x="5771191" y="5340117"/>
            <a:ext cx="215235" cy="1920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0" name="直接连接符 239"/>
          <p:cNvCxnSpPr>
            <a:stCxn id="231" idx="0"/>
            <a:endCxn id="235" idx="2"/>
          </p:cNvCxnSpPr>
          <p:nvPr/>
        </p:nvCxnSpPr>
        <p:spPr bwMode="gray">
          <a:xfrm flipV="1">
            <a:off x="5986426" y="5340117"/>
            <a:ext cx="90915" cy="1920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1" name="直接连接符 240"/>
          <p:cNvCxnSpPr>
            <a:stCxn id="236" idx="2"/>
            <a:endCxn id="238" idx="0"/>
          </p:cNvCxnSpPr>
          <p:nvPr/>
        </p:nvCxnSpPr>
        <p:spPr bwMode="gray">
          <a:xfrm>
            <a:off x="6715502" y="5340117"/>
            <a:ext cx="155599" cy="1920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2" name="直接连接符 241"/>
          <p:cNvCxnSpPr>
            <a:stCxn id="237" idx="2"/>
            <a:endCxn id="238" idx="0"/>
          </p:cNvCxnSpPr>
          <p:nvPr/>
        </p:nvCxnSpPr>
        <p:spPr bwMode="gray">
          <a:xfrm flipH="1">
            <a:off x="6871103" y="5340117"/>
            <a:ext cx="150549" cy="1920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3" name="直接连接符 242"/>
          <p:cNvCxnSpPr>
            <a:stCxn id="230" idx="0"/>
            <a:endCxn id="234" idx="2"/>
          </p:cNvCxnSpPr>
          <p:nvPr/>
        </p:nvCxnSpPr>
        <p:spPr bwMode="gray">
          <a:xfrm flipV="1">
            <a:off x="5771191" y="4991104"/>
            <a:ext cx="806566"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4" name="直接连接符 243"/>
          <p:cNvCxnSpPr>
            <a:stCxn id="230" idx="0"/>
            <a:endCxn id="232" idx="2"/>
          </p:cNvCxnSpPr>
          <p:nvPr/>
        </p:nvCxnSpPr>
        <p:spPr bwMode="gray">
          <a:xfrm flipV="1">
            <a:off x="5771191" y="4991104"/>
            <a:ext cx="356665"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5" name="直接连接符 244"/>
          <p:cNvCxnSpPr>
            <a:stCxn id="235" idx="0"/>
            <a:endCxn id="232" idx="2"/>
          </p:cNvCxnSpPr>
          <p:nvPr/>
        </p:nvCxnSpPr>
        <p:spPr bwMode="gray">
          <a:xfrm flipV="1">
            <a:off x="6077340" y="4991104"/>
            <a:ext cx="50516"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6" name="直接连接符 245"/>
          <p:cNvCxnSpPr>
            <a:stCxn id="235" idx="0"/>
            <a:endCxn id="234" idx="2"/>
          </p:cNvCxnSpPr>
          <p:nvPr/>
        </p:nvCxnSpPr>
        <p:spPr bwMode="gray">
          <a:xfrm flipV="1">
            <a:off x="6077340" y="4991104"/>
            <a:ext cx="500417"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7" name="直接连接符 246"/>
          <p:cNvCxnSpPr>
            <a:stCxn id="232" idx="2"/>
            <a:endCxn id="236" idx="0"/>
          </p:cNvCxnSpPr>
          <p:nvPr/>
        </p:nvCxnSpPr>
        <p:spPr bwMode="gray">
          <a:xfrm>
            <a:off x="6127856" y="4991104"/>
            <a:ext cx="587648"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8" name="直接连接符 247"/>
          <p:cNvCxnSpPr>
            <a:stCxn id="234" idx="2"/>
            <a:endCxn id="236" idx="0"/>
          </p:cNvCxnSpPr>
          <p:nvPr/>
        </p:nvCxnSpPr>
        <p:spPr bwMode="gray">
          <a:xfrm>
            <a:off x="6577757" y="4991104"/>
            <a:ext cx="137747"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9" name="直接连接符 248"/>
          <p:cNvCxnSpPr>
            <a:stCxn id="234" idx="2"/>
            <a:endCxn id="237" idx="0"/>
          </p:cNvCxnSpPr>
          <p:nvPr/>
        </p:nvCxnSpPr>
        <p:spPr bwMode="gray">
          <a:xfrm>
            <a:off x="6577757" y="4991104"/>
            <a:ext cx="443895"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0" name="直接连接符 249"/>
          <p:cNvCxnSpPr>
            <a:stCxn id="237" idx="0"/>
            <a:endCxn id="232" idx="2"/>
          </p:cNvCxnSpPr>
          <p:nvPr/>
        </p:nvCxnSpPr>
        <p:spPr bwMode="gray">
          <a:xfrm flipH="1" flipV="1">
            <a:off x="6127856" y="4991104"/>
            <a:ext cx="893796"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1" name="直接连接符 250"/>
          <p:cNvCxnSpPr>
            <a:stCxn id="232" idx="3"/>
            <a:endCxn id="234" idx="1"/>
          </p:cNvCxnSpPr>
          <p:nvPr/>
        </p:nvCxnSpPr>
        <p:spPr bwMode="gray">
          <a:xfrm>
            <a:off x="6237766" y="4895380"/>
            <a:ext cx="23008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2" name="直接连接符 251"/>
          <p:cNvCxnSpPr/>
          <p:nvPr/>
        </p:nvCxnSpPr>
        <p:spPr bwMode="gray">
          <a:xfrm>
            <a:off x="6236235" y="4567802"/>
            <a:ext cx="230079"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253" name="图片 252" descr="ce wlan-11.png"/>
          <p:cNvPicPr>
            <a:picLocks noChangeAspect="1"/>
          </p:cNvPicPr>
          <p:nvPr/>
        </p:nvPicPr>
        <p:blipFill>
          <a:blip r:embed="rId4" cstate="print"/>
          <a:stretch>
            <a:fillRect/>
          </a:stretch>
        </p:blipFill>
        <p:spPr bwMode="gray">
          <a:xfrm>
            <a:off x="5927510" y="5605218"/>
            <a:ext cx="259788" cy="191449"/>
          </a:xfrm>
          <a:prstGeom prst="rect">
            <a:avLst/>
          </a:prstGeom>
        </p:spPr>
      </p:pic>
      <p:pic>
        <p:nvPicPr>
          <p:cNvPr id="254" name="图片 253" descr="ce wlan-11.png"/>
          <p:cNvPicPr>
            <a:picLocks noChangeAspect="1"/>
          </p:cNvPicPr>
          <p:nvPr/>
        </p:nvPicPr>
        <p:blipFill>
          <a:blip r:embed="rId4" cstate="print"/>
          <a:stretch>
            <a:fillRect/>
          </a:stretch>
        </p:blipFill>
        <p:spPr bwMode="gray">
          <a:xfrm>
            <a:off x="5998489" y="5678250"/>
            <a:ext cx="259788" cy="191449"/>
          </a:xfrm>
          <a:prstGeom prst="rect">
            <a:avLst/>
          </a:prstGeom>
        </p:spPr>
      </p:pic>
      <p:pic>
        <p:nvPicPr>
          <p:cNvPr id="255" name="图片 254" descr="ce wlan-11.png"/>
          <p:cNvPicPr>
            <a:picLocks noChangeAspect="1"/>
          </p:cNvPicPr>
          <p:nvPr/>
        </p:nvPicPr>
        <p:blipFill>
          <a:blip r:embed="rId4" cstate="print"/>
          <a:stretch>
            <a:fillRect/>
          </a:stretch>
        </p:blipFill>
        <p:spPr bwMode="gray">
          <a:xfrm>
            <a:off x="6812187" y="5605218"/>
            <a:ext cx="259788" cy="191449"/>
          </a:xfrm>
          <a:prstGeom prst="rect">
            <a:avLst/>
          </a:prstGeom>
        </p:spPr>
      </p:pic>
      <p:pic>
        <p:nvPicPr>
          <p:cNvPr id="256" name="图片 255" descr="ce wlan-11.png"/>
          <p:cNvPicPr>
            <a:picLocks noChangeAspect="1"/>
          </p:cNvPicPr>
          <p:nvPr/>
        </p:nvPicPr>
        <p:blipFill>
          <a:blip r:embed="rId4" cstate="print"/>
          <a:stretch>
            <a:fillRect/>
          </a:stretch>
        </p:blipFill>
        <p:spPr bwMode="gray">
          <a:xfrm>
            <a:off x="6883166" y="5678250"/>
            <a:ext cx="259788" cy="191449"/>
          </a:xfrm>
          <a:prstGeom prst="rect">
            <a:avLst/>
          </a:prstGeom>
        </p:spPr>
      </p:pic>
      <p:pic>
        <p:nvPicPr>
          <p:cNvPr id="257" name="图片 25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5418823" y="4612155"/>
            <a:ext cx="219821" cy="191449"/>
          </a:xfrm>
          <a:prstGeom prst="rect">
            <a:avLst/>
          </a:prstGeom>
        </p:spPr>
      </p:pic>
      <p:pic>
        <p:nvPicPr>
          <p:cNvPr id="258" name="图片 25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5530636" y="4727073"/>
            <a:ext cx="219821" cy="191449"/>
          </a:xfrm>
          <a:prstGeom prst="rect">
            <a:avLst/>
          </a:prstGeom>
        </p:spPr>
      </p:pic>
      <p:cxnSp>
        <p:nvCxnSpPr>
          <p:cNvPr id="259" name="直接连接符 258"/>
          <p:cNvCxnSpPr>
            <a:stCxn id="258" idx="3"/>
            <a:endCxn id="410" idx="2"/>
          </p:cNvCxnSpPr>
          <p:nvPr/>
        </p:nvCxnSpPr>
        <p:spPr bwMode="gray">
          <a:xfrm flipV="1">
            <a:off x="5750457" y="4682578"/>
            <a:ext cx="825768" cy="14022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0" name="直接连接符 259"/>
          <p:cNvCxnSpPr>
            <a:stCxn id="409" idx="2"/>
            <a:endCxn id="258" idx="3"/>
          </p:cNvCxnSpPr>
          <p:nvPr/>
        </p:nvCxnSpPr>
        <p:spPr bwMode="gray">
          <a:xfrm flipH="1">
            <a:off x="5750457" y="4682578"/>
            <a:ext cx="375868" cy="14022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261" name="图片 260" descr="接入交换机.png"/>
          <p:cNvPicPr>
            <a:picLocks noChangeAspect="1"/>
          </p:cNvPicPr>
          <p:nvPr/>
        </p:nvPicPr>
        <p:blipFill>
          <a:blip r:embed="rId3" cstate="print"/>
          <a:stretch>
            <a:fillRect/>
          </a:stretch>
        </p:blipFill>
        <p:spPr bwMode="gray">
          <a:xfrm>
            <a:off x="3438709" y="5148669"/>
            <a:ext cx="219821" cy="191449"/>
          </a:xfrm>
          <a:prstGeom prst="rect">
            <a:avLst/>
          </a:prstGeom>
        </p:spPr>
      </p:pic>
      <p:pic>
        <p:nvPicPr>
          <p:cNvPr id="262" name="图片 261" descr="ce wlan-11.png"/>
          <p:cNvPicPr>
            <a:picLocks noChangeAspect="1"/>
          </p:cNvPicPr>
          <p:nvPr/>
        </p:nvPicPr>
        <p:blipFill>
          <a:blip r:embed="rId4" cstate="print"/>
          <a:stretch>
            <a:fillRect/>
          </a:stretch>
        </p:blipFill>
        <p:spPr bwMode="gray">
          <a:xfrm>
            <a:off x="3633960" y="5532184"/>
            <a:ext cx="259788" cy="191449"/>
          </a:xfrm>
          <a:prstGeom prst="rect">
            <a:avLst/>
          </a:prstGeom>
        </p:spPr>
      </p:pic>
      <p:pic>
        <p:nvPicPr>
          <p:cNvPr id="263" name="图片 262" descr="汇聚交换机.png"/>
          <p:cNvPicPr>
            <a:picLocks noChangeAspect="1"/>
          </p:cNvPicPr>
          <p:nvPr/>
        </p:nvPicPr>
        <p:blipFill>
          <a:blip r:embed="rId5" cstate="print"/>
          <a:stretch>
            <a:fillRect/>
          </a:stretch>
        </p:blipFill>
        <p:spPr bwMode="gray">
          <a:xfrm>
            <a:off x="3795374" y="4799654"/>
            <a:ext cx="219821" cy="191449"/>
          </a:xfrm>
          <a:prstGeom prst="rect">
            <a:avLst/>
          </a:prstGeom>
        </p:spPr>
      </p:pic>
      <p:pic>
        <p:nvPicPr>
          <p:cNvPr id="264" name="图片 263" descr="汇聚交换机.png"/>
          <p:cNvPicPr>
            <a:picLocks noChangeAspect="1"/>
          </p:cNvPicPr>
          <p:nvPr/>
        </p:nvPicPr>
        <p:blipFill>
          <a:blip r:embed="rId5" cstate="print"/>
          <a:stretch>
            <a:fillRect/>
          </a:stretch>
        </p:blipFill>
        <p:spPr bwMode="gray">
          <a:xfrm>
            <a:off x="4245274" y="4799654"/>
            <a:ext cx="219821" cy="191449"/>
          </a:xfrm>
          <a:prstGeom prst="rect">
            <a:avLst/>
          </a:prstGeom>
        </p:spPr>
      </p:pic>
      <p:pic>
        <p:nvPicPr>
          <p:cNvPr id="265" name="图片 264" descr="接入交换机.png"/>
          <p:cNvPicPr>
            <a:picLocks noChangeAspect="1"/>
          </p:cNvPicPr>
          <p:nvPr/>
        </p:nvPicPr>
        <p:blipFill>
          <a:blip r:embed="rId3" cstate="print"/>
          <a:stretch>
            <a:fillRect/>
          </a:stretch>
        </p:blipFill>
        <p:spPr bwMode="gray">
          <a:xfrm>
            <a:off x="3744857" y="5148669"/>
            <a:ext cx="219821" cy="191449"/>
          </a:xfrm>
          <a:prstGeom prst="rect">
            <a:avLst/>
          </a:prstGeom>
        </p:spPr>
      </p:pic>
      <p:pic>
        <p:nvPicPr>
          <p:cNvPr id="266" name="图片 265" descr="接入交换机.png"/>
          <p:cNvPicPr>
            <a:picLocks noChangeAspect="1"/>
          </p:cNvPicPr>
          <p:nvPr/>
        </p:nvPicPr>
        <p:blipFill>
          <a:blip r:embed="rId3" cstate="print"/>
          <a:stretch>
            <a:fillRect/>
          </a:stretch>
        </p:blipFill>
        <p:spPr bwMode="gray">
          <a:xfrm>
            <a:off x="4383022" y="5148669"/>
            <a:ext cx="219821" cy="191449"/>
          </a:xfrm>
          <a:prstGeom prst="rect">
            <a:avLst/>
          </a:prstGeom>
        </p:spPr>
      </p:pic>
      <p:pic>
        <p:nvPicPr>
          <p:cNvPr id="267" name="图片 266" descr="接入交换机.png"/>
          <p:cNvPicPr>
            <a:picLocks noChangeAspect="1"/>
          </p:cNvPicPr>
          <p:nvPr/>
        </p:nvPicPr>
        <p:blipFill>
          <a:blip r:embed="rId3" cstate="print"/>
          <a:stretch>
            <a:fillRect/>
          </a:stretch>
        </p:blipFill>
        <p:spPr bwMode="gray">
          <a:xfrm>
            <a:off x="4689169" y="5148669"/>
            <a:ext cx="219821" cy="191449"/>
          </a:xfrm>
          <a:prstGeom prst="rect">
            <a:avLst/>
          </a:prstGeom>
        </p:spPr>
      </p:pic>
      <p:pic>
        <p:nvPicPr>
          <p:cNvPr id="268" name="图片 267" descr="ce wlan-11.png"/>
          <p:cNvPicPr>
            <a:picLocks noChangeAspect="1"/>
          </p:cNvPicPr>
          <p:nvPr/>
        </p:nvPicPr>
        <p:blipFill>
          <a:blip r:embed="rId4" cstate="print"/>
          <a:stretch>
            <a:fillRect/>
          </a:stretch>
        </p:blipFill>
        <p:spPr bwMode="gray">
          <a:xfrm>
            <a:off x="4518637" y="5532184"/>
            <a:ext cx="259788" cy="191449"/>
          </a:xfrm>
          <a:prstGeom prst="rect">
            <a:avLst/>
          </a:prstGeom>
        </p:spPr>
      </p:pic>
      <p:cxnSp>
        <p:nvCxnSpPr>
          <p:cNvPr id="269" name="直接连接符 268"/>
          <p:cNvCxnSpPr>
            <a:stCxn id="262" idx="0"/>
            <a:endCxn id="261" idx="2"/>
          </p:cNvCxnSpPr>
          <p:nvPr/>
        </p:nvCxnSpPr>
        <p:spPr bwMode="gray">
          <a:xfrm flipH="1" flipV="1">
            <a:off x="3548620" y="5340117"/>
            <a:ext cx="215235" cy="1920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0" name="直接连接符 269"/>
          <p:cNvCxnSpPr>
            <a:stCxn id="262" idx="0"/>
            <a:endCxn id="265" idx="2"/>
          </p:cNvCxnSpPr>
          <p:nvPr/>
        </p:nvCxnSpPr>
        <p:spPr bwMode="gray">
          <a:xfrm flipV="1">
            <a:off x="3763854" y="5340117"/>
            <a:ext cx="90915" cy="1920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1" name="直接连接符 270"/>
          <p:cNvCxnSpPr>
            <a:stCxn id="266" idx="2"/>
            <a:endCxn id="268" idx="0"/>
          </p:cNvCxnSpPr>
          <p:nvPr/>
        </p:nvCxnSpPr>
        <p:spPr bwMode="gray">
          <a:xfrm>
            <a:off x="4492930" y="5340117"/>
            <a:ext cx="155599" cy="1920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2" name="直接连接符 271"/>
          <p:cNvCxnSpPr>
            <a:stCxn id="267" idx="2"/>
            <a:endCxn id="268" idx="0"/>
          </p:cNvCxnSpPr>
          <p:nvPr/>
        </p:nvCxnSpPr>
        <p:spPr bwMode="gray">
          <a:xfrm flipH="1">
            <a:off x="4648531" y="5340117"/>
            <a:ext cx="150549" cy="1920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3" name="直接连接符 272"/>
          <p:cNvCxnSpPr>
            <a:stCxn id="261" idx="0"/>
            <a:endCxn id="264" idx="2"/>
          </p:cNvCxnSpPr>
          <p:nvPr/>
        </p:nvCxnSpPr>
        <p:spPr bwMode="gray">
          <a:xfrm flipV="1">
            <a:off x="3548620" y="4991103"/>
            <a:ext cx="806565"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4" name="直接连接符 273"/>
          <p:cNvCxnSpPr>
            <a:stCxn id="261" idx="0"/>
            <a:endCxn id="263" idx="2"/>
          </p:cNvCxnSpPr>
          <p:nvPr/>
        </p:nvCxnSpPr>
        <p:spPr bwMode="gray">
          <a:xfrm flipV="1">
            <a:off x="3548620" y="4991103"/>
            <a:ext cx="356665"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5" name="直接连接符 274"/>
          <p:cNvCxnSpPr>
            <a:stCxn id="265" idx="0"/>
            <a:endCxn id="263" idx="2"/>
          </p:cNvCxnSpPr>
          <p:nvPr/>
        </p:nvCxnSpPr>
        <p:spPr bwMode="gray">
          <a:xfrm flipV="1">
            <a:off x="3854768" y="4991103"/>
            <a:ext cx="50517"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6" name="直接连接符 275"/>
          <p:cNvCxnSpPr>
            <a:stCxn id="265" idx="0"/>
            <a:endCxn id="264" idx="2"/>
          </p:cNvCxnSpPr>
          <p:nvPr/>
        </p:nvCxnSpPr>
        <p:spPr bwMode="gray">
          <a:xfrm flipV="1">
            <a:off x="3854768" y="4991103"/>
            <a:ext cx="500417"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7" name="直接连接符 276"/>
          <p:cNvCxnSpPr>
            <a:stCxn id="263" idx="2"/>
            <a:endCxn id="266" idx="0"/>
          </p:cNvCxnSpPr>
          <p:nvPr/>
        </p:nvCxnSpPr>
        <p:spPr bwMode="gray">
          <a:xfrm>
            <a:off x="3905285" y="4991103"/>
            <a:ext cx="587648"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8" name="直接连接符 277"/>
          <p:cNvCxnSpPr>
            <a:stCxn id="264" idx="2"/>
            <a:endCxn id="266" idx="0"/>
          </p:cNvCxnSpPr>
          <p:nvPr/>
        </p:nvCxnSpPr>
        <p:spPr bwMode="gray">
          <a:xfrm>
            <a:off x="4355185" y="4991103"/>
            <a:ext cx="137748"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9" name="直接连接符 278"/>
          <p:cNvCxnSpPr>
            <a:stCxn id="264" idx="2"/>
            <a:endCxn id="267" idx="0"/>
          </p:cNvCxnSpPr>
          <p:nvPr/>
        </p:nvCxnSpPr>
        <p:spPr bwMode="gray">
          <a:xfrm>
            <a:off x="4355185" y="4991103"/>
            <a:ext cx="443895"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0" name="直接连接符 279"/>
          <p:cNvCxnSpPr>
            <a:stCxn id="267" idx="0"/>
            <a:endCxn id="263" idx="2"/>
          </p:cNvCxnSpPr>
          <p:nvPr/>
        </p:nvCxnSpPr>
        <p:spPr bwMode="gray">
          <a:xfrm flipH="1" flipV="1">
            <a:off x="3905285" y="4991103"/>
            <a:ext cx="893795"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1" name="直接连接符 280"/>
          <p:cNvCxnSpPr>
            <a:stCxn id="263" idx="3"/>
            <a:endCxn id="264" idx="1"/>
          </p:cNvCxnSpPr>
          <p:nvPr/>
        </p:nvCxnSpPr>
        <p:spPr bwMode="gray">
          <a:xfrm>
            <a:off x="4015195" y="4895379"/>
            <a:ext cx="230079"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82" name="TextBox 618"/>
          <p:cNvSpPr txBox="1"/>
          <p:nvPr/>
        </p:nvSpPr>
        <p:spPr bwMode="gray">
          <a:xfrm>
            <a:off x="3089835" y="5291803"/>
            <a:ext cx="603043" cy="276954"/>
          </a:xfrm>
          <a:prstGeom prst="rect">
            <a:avLst/>
          </a:prstGeom>
          <a:ln w="12700">
            <a:noFill/>
          </a:ln>
        </p:spPr>
        <p:style>
          <a:lnRef idx="1">
            <a:schemeClr val="accent1"/>
          </a:lnRef>
          <a:fillRef idx="0">
            <a:schemeClr val="accent1"/>
          </a:fillRef>
          <a:effectRef idx="0">
            <a:schemeClr val="accent1"/>
          </a:effectRef>
          <a:fontRef idx="minor">
            <a:schemeClr val="tx1"/>
          </a:fontRef>
        </p:style>
        <p:txBody>
          <a:bodyPr wrap="square" lIns="91394" tIns="45698" rIns="91394" bIns="45698" rtlCol="0">
            <a:spAutoFit/>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Leaf</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83" name="直接连接符 282"/>
          <p:cNvCxnSpPr/>
          <p:nvPr/>
        </p:nvCxnSpPr>
        <p:spPr bwMode="gray">
          <a:xfrm>
            <a:off x="4015197" y="4570178"/>
            <a:ext cx="230078"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284" name="图片 283" descr="ce wlan-11.png"/>
          <p:cNvPicPr>
            <a:picLocks noChangeAspect="1"/>
          </p:cNvPicPr>
          <p:nvPr/>
        </p:nvPicPr>
        <p:blipFill>
          <a:blip r:embed="rId4" cstate="print"/>
          <a:stretch>
            <a:fillRect/>
          </a:stretch>
        </p:blipFill>
        <p:spPr bwMode="gray">
          <a:xfrm>
            <a:off x="3704938" y="5605217"/>
            <a:ext cx="259788" cy="191449"/>
          </a:xfrm>
          <a:prstGeom prst="rect">
            <a:avLst/>
          </a:prstGeom>
        </p:spPr>
      </p:pic>
      <p:pic>
        <p:nvPicPr>
          <p:cNvPr id="285" name="图片 284" descr="ce wlan-11.png"/>
          <p:cNvPicPr>
            <a:picLocks noChangeAspect="1"/>
          </p:cNvPicPr>
          <p:nvPr/>
        </p:nvPicPr>
        <p:blipFill>
          <a:blip r:embed="rId4" cstate="print"/>
          <a:stretch>
            <a:fillRect/>
          </a:stretch>
        </p:blipFill>
        <p:spPr bwMode="gray">
          <a:xfrm>
            <a:off x="3775917" y="5678250"/>
            <a:ext cx="259788" cy="191449"/>
          </a:xfrm>
          <a:prstGeom prst="rect">
            <a:avLst/>
          </a:prstGeom>
        </p:spPr>
      </p:pic>
      <p:pic>
        <p:nvPicPr>
          <p:cNvPr id="286" name="图片 285" descr="ce wlan-11.png"/>
          <p:cNvPicPr>
            <a:picLocks noChangeAspect="1"/>
          </p:cNvPicPr>
          <p:nvPr/>
        </p:nvPicPr>
        <p:blipFill>
          <a:blip r:embed="rId4" cstate="print"/>
          <a:stretch>
            <a:fillRect/>
          </a:stretch>
        </p:blipFill>
        <p:spPr bwMode="gray">
          <a:xfrm>
            <a:off x="4589615" y="5605217"/>
            <a:ext cx="259788" cy="191449"/>
          </a:xfrm>
          <a:prstGeom prst="rect">
            <a:avLst/>
          </a:prstGeom>
        </p:spPr>
      </p:pic>
      <p:pic>
        <p:nvPicPr>
          <p:cNvPr id="287" name="图片 286" descr="ce wlan-11.png"/>
          <p:cNvPicPr>
            <a:picLocks noChangeAspect="1"/>
          </p:cNvPicPr>
          <p:nvPr/>
        </p:nvPicPr>
        <p:blipFill>
          <a:blip r:embed="rId4" cstate="print"/>
          <a:stretch>
            <a:fillRect/>
          </a:stretch>
        </p:blipFill>
        <p:spPr bwMode="gray">
          <a:xfrm>
            <a:off x="4660594" y="5678250"/>
            <a:ext cx="259788" cy="191449"/>
          </a:xfrm>
          <a:prstGeom prst="rect">
            <a:avLst/>
          </a:prstGeom>
        </p:spPr>
      </p:pic>
      <p:pic>
        <p:nvPicPr>
          <p:cNvPr id="288" name="图片 28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3196252" y="4612154"/>
            <a:ext cx="219821" cy="191449"/>
          </a:xfrm>
          <a:prstGeom prst="rect">
            <a:avLst/>
          </a:prstGeom>
        </p:spPr>
      </p:pic>
      <p:pic>
        <p:nvPicPr>
          <p:cNvPr id="289" name="图片 28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3308064" y="4727073"/>
            <a:ext cx="219821" cy="191449"/>
          </a:xfrm>
          <a:prstGeom prst="rect">
            <a:avLst/>
          </a:prstGeom>
        </p:spPr>
      </p:pic>
      <p:cxnSp>
        <p:nvCxnSpPr>
          <p:cNvPr id="290" name="直接连接符 289"/>
          <p:cNvCxnSpPr>
            <a:stCxn id="289" idx="3"/>
            <a:endCxn id="403" idx="2"/>
          </p:cNvCxnSpPr>
          <p:nvPr/>
        </p:nvCxnSpPr>
        <p:spPr bwMode="gray">
          <a:xfrm flipV="1">
            <a:off x="3527885" y="4682578"/>
            <a:ext cx="827300" cy="14022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1" name="直接连接符 290"/>
          <p:cNvCxnSpPr>
            <a:stCxn id="402" idx="2"/>
            <a:endCxn id="289" idx="3"/>
          </p:cNvCxnSpPr>
          <p:nvPr/>
        </p:nvCxnSpPr>
        <p:spPr bwMode="gray">
          <a:xfrm flipH="1">
            <a:off x="3527885" y="4682578"/>
            <a:ext cx="377400" cy="14022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92" name="TextBox 807"/>
          <p:cNvSpPr txBox="1"/>
          <p:nvPr/>
        </p:nvSpPr>
        <p:spPr bwMode="gray">
          <a:xfrm>
            <a:off x="3194996" y="4862159"/>
            <a:ext cx="415405" cy="276954"/>
          </a:xfrm>
          <a:prstGeom prst="rect">
            <a:avLst/>
          </a:prstGeom>
          <a:noFill/>
        </p:spPr>
        <p:txBody>
          <a:bodyPr wrap="none" lIns="91394" tIns="45698" rIns="91394" bIns="45698" rtlCol="0">
            <a:spAutoFit/>
          </a:bodyPr>
          <a:lstStyle/>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FW</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3" name="矩形 292"/>
          <p:cNvSpPr/>
          <p:nvPr/>
        </p:nvSpPr>
        <p:spPr bwMode="gray">
          <a:xfrm>
            <a:off x="1624052" y="2096774"/>
            <a:ext cx="1604764" cy="1179322"/>
          </a:xfrm>
          <a:prstGeom prst="rect">
            <a:avLst/>
          </a:prstGeom>
          <a:solidFill>
            <a:srgbClr val="F2FBFC"/>
          </a:solidFill>
          <a:ln w="9525" cap="flat" cmpd="sng" algn="ctr">
            <a:solidFill>
              <a:srgbClr val="94DAE2"/>
            </a:solidFill>
            <a:prstDash val="solid"/>
            <a:round/>
            <a:headEnd type="none" w="med" len="med"/>
            <a:tailEnd type="none" w="med" len="med"/>
          </a:ln>
          <a:effectLst/>
        </p:spPr>
        <p:txBody>
          <a:bodyPr vert="horz" wrap="square" lIns="0" tIns="0" rIns="0" bIns="0" numCol="1" rtlCol="0" anchor="b" anchorCtr="0" compatLnSpc="1">
            <a:prstTxWarp prst="textNoShape">
              <a:avLst/>
            </a:prstTxWarp>
            <a:noAutofit/>
          </a:bodyPr>
          <a:lstStyle/>
          <a:p>
            <a:pPr defTabSz="1087927" eaLnBrk="0" hangingPunct="0"/>
            <a:endParaRPr lang="zh-CN" altLang="en-US" sz="1200" b="1" dirty="0">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endParaRPr>
          </a:p>
        </p:txBody>
      </p:sp>
      <p:sp>
        <p:nvSpPr>
          <p:cNvPr id="294" name="云形 293"/>
          <p:cNvSpPr/>
          <p:nvPr/>
        </p:nvSpPr>
        <p:spPr bwMode="gray">
          <a:xfrm>
            <a:off x="2204825" y="1545856"/>
            <a:ext cx="998526" cy="357513"/>
          </a:xfrm>
          <a:prstGeom prst="cloud">
            <a:avLst/>
          </a:prstGeom>
          <a:solidFill>
            <a:schemeClr val="bg1">
              <a:lumMod val="95000"/>
            </a:schemeClr>
          </a:solidFill>
          <a:ln w="9525" cap="flat" cmpd="sng" algn="ctr">
            <a:solidFill>
              <a:schemeClr val="bg1">
                <a:lumMod val="7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1087927" eaLnBrk="0" hangingPunct="0"/>
            <a:r>
              <a:rPr lang="en-US" altLang="zh-CN" sz="1200" dirty="0">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rPr>
              <a:t>WAN</a:t>
            </a:r>
            <a:endParaRPr lang="zh-CN" altLang="en-US" sz="1200" dirty="0">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endParaRPr>
          </a:p>
        </p:txBody>
      </p:sp>
      <p:cxnSp>
        <p:nvCxnSpPr>
          <p:cNvPr id="295" name="直接连接符 294"/>
          <p:cNvCxnSpPr>
            <a:stCxn id="425" idx="2"/>
            <a:endCxn id="299" idx="0"/>
          </p:cNvCxnSpPr>
          <p:nvPr/>
        </p:nvCxnSpPr>
        <p:spPr bwMode="gray">
          <a:xfrm>
            <a:off x="2403676" y="2937672"/>
            <a:ext cx="362846" cy="808402"/>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6" name="直接连接符 295"/>
          <p:cNvCxnSpPr>
            <a:stCxn id="299" idx="0"/>
            <a:endCxn id="426" idx="2"/>
          </p:cNvCxnSpPr>
          <p:nvPr/>
        </p:nvCxnSpPr>
        <p:spPr bwMode="gray">
          <a:xfrm flipV="1">
            <a:off x="2766522" y="2937672"/>
            <a:ext cx="226872" cy="808402"/>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7" name="直接连接符 296"/>
          <p:cNvCxnSpPr>
            <a:stCxn id="299" idx="2"/>
            <a:endCxn id="402" idx="0"/>
          </p:cNvCxnSpPr>
          <p:nvPr/>
        </p:nvCxnSpPr>
        <p:spPr bwMode="gray">
          <a:xfrm>
            <a:off x="2766522" y="4044874"/>
            <a:ext cx="1138763" cy="446255"/>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8" name="直接连接符 297"/>
          <p:cNvCxnSpPr>
            <a:stCxn id="300" idx="2"/>
            <a:endCxn id="403" idx="0"/>
          </p:cNvCxnSpPr>
          <p:nvPr/>
        </p:nvCxnSpPr>
        <p:spPr bwMode="gray">
          <a:xfrm>
            <a:off x="3291606" y="4044874"/>
            <a:ext cx="1063579" cy="446255"/>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299" name="图片 298" descr="核心交换机.png"/>
          <p:cNvPicPr>
            <a:picLocks noChangeAspect="1"/>
          </p:cNvPicPr>
          <p:nvPr/>
        </p:nvPicPr>
        <p:blipFill>
          <a:blip r:embed="rId7" cstate="print"/>
          <a:stretch>
            <a:fillRect/>
          </a:stretch>
        </p:blipFill>
        <p:spPr bwMode="gray">
          <a:xfrm>
            <a:off x="2553945" y="3746074"/>
            <a:ext cx="425154" cy="298800"/>
          </a:xfrm>
          <a:prstGeom prst="rect">
            <a:avLst/>
          </a:prstGeom>
        </p:spPr>
      </p:pic>
      <p:pic>
        <p:nvPicPr>
          <p:cNvPr id="300" name="图片 299" descr="核心交换机.png"/>
          <p:cNvPicPr>
            <a:picLocks noChangeAspect="1"/>
          </p:cNvPicPr>
          <p:nvPr/>
        </p:nvPicPr>
        <p:blipFill>
          <a:blip r:embed="rId7" cstate="print"/>
          <a:stretch>
            <a:fillRect/>
          </a:stretch>
        </p:blipFill>
        <p:spPr bwMode="gray">
          <a:xfrm>
            <a:off x="3079029" y="3746074"/>
            <a:ext cx="425154" cy="298800"/>
          </a:xfrm>
          <a:prstGeom prst="rect">
            <a:avLst/>
          </a:prstGeom>
        </p:spPr>
      </p:pic>
      <p:sp>
        <p:nvSpPr>
          <p:cNvPr id="301" name="圆角矩形 300"/>
          <p:cNvSpPr/>
          <p:nvPr/>
        </p:nvSpPr>
        <p:spPr bwMode="gray">
          <a:xfrm>
            <a:off x="2484007" y="3683597"/>
            <a:ext cx="1057314" cy="400890"/>
          </a:xfrm>
          <a:prstGeom prst="roundRect">
            <a:avLst/>
          </a:prstGeom>
          <a:noFill/>
          <a:ln w="9525" cap="flat" cmpd="sng" algn="ctr">
            <a:solidFill>
              <a:srgbClr val="0070C0"/>
            </a:solidFill>
            <a:prstDash val="lg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6" tIns="45708" rIns="91416" bIns="45708" numCol="1" rtlCol="0" anchor="t" anchorCtr="0" compatLnSpc="1">
            <a:prstTxWarp prst="textNoShape">
              <a:avLst/>
            </a:prstTxWarp>
          </a:bodyPr>
          <a:lstStyle/>
          <a:p>
            <a:pPr defTabSz="914126" fontAlgn="base">
              <a:spcBef>
                <a:spcPct val="0"/>
              </a:spcBef>
              <a:spcAft>
                <a:spcPct val="0"/>
              </a:spcAft>
              <a:buClr>
                <a:srgbClr val="CC9900"/>
              </a:buClr>
              <a:buFont typeface="Wingdings" pitchFamily="2" charset="2"/>
              <a:buChar char="n"/>
            </a:pPr>
            <a:endParaRPr lang="zh-CN" altLang="en-US" sz="1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2" name="TextBox 1722"/>
          <p:cNvSpPr txBox="1"/>
          <p:nvPr/>
        </p:nvSpPr>
        <p:spPr bwMode="gray">
          <a:xfrm>
            <a:off x="1421261" y="3730963"/>
            <a:ext cx="1090363" cy="276999"/>
          </a:xfrm>
          <a:prstGeom prst="rect">
            <a:avLst/>
          </a:prstGeom>
          <a:noFill/>
        </p:spPr>
        <p:txBody>
          <a:bodyPr wrap="none" rtlCol="0">
            <a:spAutoFit/>
          </a:bodyPr>
          <a:lstStyle/>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Intranet core</a:t>
            </a:r>
          </a:p>
        </p:txBody>
      </p:sp>
      <p:cxnSp>
        <p:nvCxnSpPr>
          <p:cNvPr id="303" name="直接连接符 302"/>
          <p:cNvCxnSpPr>
            <a:stCxn id="305" idx="2"/>
            <a:endCxn id="410" idx="0"/>
          </p:cNvCxnSpPr>
          <p:nvPr/>
        </p:nvCxnSpPr>
        <p:spPr bwMode="gray">
          <a:xfrm>
            <a:off x="6424081" y="3767996"/>
            <a:ext cx="152144" cy="723133"/>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4" name="直接连接符 303"/>
          <p:cNvCxnSpPr>
            <a:stCxn id="306" idx="2"/>
            <a:endCxn id="409" idx="0"/>
          </p:cNvCxnSpPr>
          <p:nvPr/>
        </p:nvCxnSpPr>
        <p:spPr bwMode="gray">
          <a:xfrm>
            <a:off x="5940306" y="3767996"/>
            <a:ext cx="186019" cy="723133"/>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305" name="图片 304" descr="核心交换机.png"/>
          <p:cNvPicPr>
            <a:picLocks noChangeAspect="1"/>
          </p:cNvPicPr>
          <p:nvPr/>
        </p:nvPicPr>
        <p:blipFill>
          <a:blip r:embed="rId7" cstate="print"/>
          <a:stretch>
            <a:fillRect/>
          </a:stretch>
        </p:blipFill>
        <p:spPr bwMode="gray">
          <a:xfrm>
            <a:off x="6246070" y="3468480"/>
            <a:ext cx="356021" cy="299516"/>
          </a:xfrm>
          <a:prstGeom prst="rect">
            <a:avLst/>
          </a:prstGeom>
        </p:spPr>
      </p:pic>
      <p:pic>
        <p:nvPicPr>
          <p:cNvPr id="306" name="图片 305" descr="核心交换机.png"/>
          <p:cNvPicPr>
            <a:picLocks noChangeAspect="1"/>
          </p:cNvPicPr>
          <p:nvPr/>
        </p:nvPicPr>
        <p:blipFill>
          <a:blip r:embed="rId7" cstate="print"/>
          <a:stretch>
            <a:fillRect/>
          </a:stretch>
        </p:blipFill>
        <p:spPr bwMode="gray">
          <a:xfrm>
            <a:off x="5762295" y="3468480"/>
            <a:ext cx="356021" cy="299516"/>
          </a:xfrm>
          <a:prstGeom prst="rect">
            <a:avLst/>
          </a:prstGeom>
        </p:spPr>
      </p:pic>
      <p:sp>
        <p:nvSpPr>
          <p:cNvPr id="307" name="圆角矩形 306"/>
          <p:cNvSpPr/>
          <p:nvPr/>
        </p:nvSpPr>
        <p:spPr bwMode="gray">
          <a:xfrm>
            <a:off x="5725874" y="3413945"/>
            <a:ext cx="901631" cy="413682"/>
          </a:xfrm>
          <a:prstGeom prst="roundRect">
            <a:avLst/>
          </a:prstGeom>
          <a:noFill/>
          <a:ln w="9525" cap="flat" cmpd="sng" algn="ctr">
            <a:solidFill>
              <a:srgbClr val="0070C0"/>
            </a:solidFill>
            <a:prstDash val="lg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6" tIns="45708" rIns="91416" bIns="45708" numCol="1" rtlCol="0" anchor="t" anchorCtr="0" compatLnSpc="1">
            <a:prstTxWarp prst="textNoShape">
              <a:avLst/>
            </a:prstTxWarp>
          </a:bodyPr>
          <a:lstStyle/>
          <a:p>
            <a:pPr defTabSz="914126" fontAlgn="base">
              <a:spcBef>
                <a:spcPct val="0"/>
              </a:spcBef>
              <a:spcAft>
                <a:spcPct val="0"/>
              </a:spcAft>
              <a:buClr>
                <a:srgbClr val="CC9900"/>
              </a:buClr>
              <a:buFont typeface="Wingdings" pitchFamily="2" charset="2"/>
              <a:buChar char="n"/>
            </a:pPr>
            <a:endParaRPr lang="zh-CN" altLang="en-US" sz="1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8" name="TextBox 1723"/>
          <p:cNvSpPr txBox="1"/>
          <p:nvPr/>
        </p:nvSpPr>
        <p:spPr bwMode="gray">
          <a:xfrm>
            <a:off x="6637505" y="3409412"/>
            <a:ext cx="797039" cy="461665"/>
          </a:xfrm>
          <a:prstGeom prst="rect">
            <a:avLst/>
          </a:prstGeom>
          <a:noFill/>
        </p:spPr>
        <p:txBody>
          <a:bodyPr wrap="square" rtlCol="0">
            <a:spAutoFit/>
          </a:bodyPr>
          <a:lstStyle/>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Extranet core</a:t>
            </a:r>
          </a:p>
        </p:txBody>
      </p:sp>
      <p:cxnSp>
        <p:nvCxnSpPr>
          <p:cNvPr id="309" name="直接连接符 308"/>
          <p:cNvCxnSpPr>
            <a:stCxn id="425" idx="3"/>
            <a:endCxn id="426" idx="1"/>
          </p:cNvCxnSpPr>
          <p:nvPr/>
        </p:nvCxnSpPr>
        <p:spPr bwMode="gray">
          <a:xfrm>
            <a:off x="2539090" y="2826879"/>
            <a:ext cx="318889"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0" name="矩形 309"/>
          <p:cNvSpPr/>
          <p:nvPr/>
        </p:nvSpPr>
        <p:spPr bwMode="gray">
          <a:xfrm>
            <a:off x="4035705" y="1420600"/>
            <a:ext cx="3226972" cy="1863465"/>
          </a:xfrm>
          <a:prstGeom prst="rect">
            <a:avLst/>
          </a:prstGeom>
          <a:solidFill>
            <a:srgbClr val="F1F8EC"/>
          </a:solidFill>
          <a:ln w="9525" cap="flat" cmpd="sng" algn="ctr">
            <a:solidFill>
              <a:schemeClr val="accent6">
                <a:lumMod val="40000"/>
                <a:lumOff val="60000"/>
              </a:schemeClr>
            </a:solidFill>
            <a:prstDash val="solid"/>
            <a:round/>
            <a:headEnd type="none" w="med" len="med"/>
            <a:tailEnd type="none" w="med" len="med"/>
          </a:ln>
          <a:effectLst/>
        </p:spPr>
        <p:txBody>
          <a:bodyPr vert="horz" wrap="square" lIns="0" tIns="0" rIns="0" bIns="0" numCol="1" rtlCol="0" anchor="b" anchorCtr="0" compatLnSpc="1">
            <a:prstTxWarp prst="textNoShape">
              <a:avLst/>
            </a:prstTxWarp>
            <a:noAutofit/>
          </a:bodyPr>
          <a:lstStyle/>
          <a:p>
            <a:pPr algn="ctr" defTabSz="1087927" eaLnBrk="0" hangingPunct="0"/>
            <a:endParaRPr lang="zh-CN" altLang="en-US" sz="1200" b="1" dirty="0">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endParaRPr>
          </a:p>
        </p:txBody>
      </p:sp>
      <p:cxnSp>
        <p:nvCxnSpPr>
          <p:cNvPr id="311" name="直接连接符 310"/>
          <p:cNvCxnSpPr>
            <a:stCxn id="442" idx="0"/>
            <a:endCxn id="444" idx="1"/>
          </p:cNvCxnSpPr>
          <p:nvPr/>
        </p:nvCxnSpPr>
        <p:spPr bwMode="gray">
          <a:xfrm flipV="1">
            <a:off x="5687776" y="1334444"/>
            <a:ext cx="412765" cy="23767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312" name="图片 311" descr="汇聚交换机.png"/>
          <p:cNvPicPr preferRelativeResize="0">
            <a:picLocks/>
          </p:cNvPicPr>
          <p:nvPr/>
        </p:nvPicPr>
        <p:blipFill>
          <a:blip r:embed="rId5" cstate="print"/>
          <a:stretch>
            <a:fillRect/>
          </a:stretch>
        </p:blipFill>
        <p:spPr bwMode="gray">
          <a:xfrm>
            <a:off x="5554403" y="2262665"/>
            <a:ext cx="337243" cy="249810"/>
          </a:xfrm>
          <a:prstGeom prst="rect">
            <a:avLst/>
          </a:prstGeom>
        </p:spPr>
      </p:pic>
      <p:pic>
        <p:nvPicPr>
          <p:cNvPr id="313" name="图片 312" descr="汇聚交换机.png"/>
          <p:cNvPicPr preferRelativeResize="0">
            <a:picLocks/>
          </p:cNvPicPr>
          <p:nvPr/>
        </p:nvPicPr>
        <p:blipFill>
          <a:blip r:embed="rId5" cstate="print"/>
          <a:stretch>
            <a:fillRect/>
          </a:stretch>
        </p:blipFill>
        <p:spPr bwMode="gray">
          <a:xfrm>
            <a:off x="6041858" y="2262665"/>
            <a:ext cx="337243" cy="249810"/>
          </a:xfrm>
          <a:prstGeom prst="rect">
            <a:avLst/>
          </a:prstGeom>
        </p:spPr>
      </p:pic>
      <p:pic>
        <p:nvPicPr>
          <p:cNvPr id="314" name="图片 313"/>
          <p:cNvPicPr preferRelativeResize="0">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5078888" y="2629996"/>
            <a:ext cx="249810" cy="190480"/>
          </a:xfrm>
          <a:prstGeom prst="rect">
            <a:avLst/>
          </a:prstGeom>
        </p:spPr>
      </p:pic>
      <p:pic>
        <p:nvPicPr>
          <p:cNvPr id="315" name="图片 314"/>
          <p:cNvPicPr preferRelativeResize="0">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5566342" y="2629996"/>
            <a:ext cx="249810" cy="190480"/>
          </a:xfrm>
          <a:prstGeom prst="rect">
            <a:avLst/>
          </a:prstGeom>
        </p:spPr>
      </p:pic>
      <p:pic>
        <p:nvPicPr>
          <p:cNvPr id="316" name="图片 315"/>
          <p:cNvPicPr preferRelativeResize="0">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6054311" y="2629996"/>
            <a:ext cx="249810" cy="190480"/>
          </a:xfrm>
          <a:prstGeom prst="rect">
            <a:avLst/>
          </a:prstGeom>
        </p:spPr>
      </p:pic>
      <p:pic>
        <p:nvPicPr>
          <p:cNvPr id="317" name="图片 316"/>
          <p:cNvPicPr preferRelativeResize="0">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6539350" y="2629996"/>
            <a:ext cx="249810" cy="190480"/>
          </a:xfrm>
          <a:prstGeom prst="rect">
            <a:avLst/>
          </a:prstGeom>
        </p:spPr>
      </p:pic>
      <p:cxnSp>
        <p:nvCxnSpPr>
          <p:cNvPr id="318" name="直接连接符 317"/>
          <p:cNvCxnSpPr>
            <a:stCxn id="444" idx="1"/>
            <a:endCxn id="443" idx="0"/>
          </p:cNvCxnSpPr>
          <p:nvPr/>
        </p:nvCxnSpPr>
        <p:spPr bwMode="gray">
          <a:xfrm>
            <a:off x="6100541" y="1334444"/>
            <a:ext cx="492159" cy="23767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9" name="TextBox 581"/>
          <p:cNvSpPr txBox="1"/>
          <p:nvPr/>
        </p:nvSpPr>
        <p:spPr bwMode="gray">
          <a:xfrm>
            <a:off x="4444914" y="1938245"/>
            <a:ext cx="925253" cy="276999"/>
          </a:xfrm>
          <a:prstGeom prst="rect">
            <a:avLst/>
          </a:prstGeom>
          <a:noFill/>
        </p:spPr>
        <p:txBody>
          <a:bodyPr wrap="none" rtlCol="0">
            <a:spAutoFit/>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Anti-</a:t>
            </a:r>
            <a:r>
              <a:rPr lang="en-US" altLang="zh-CN" sz="1200" dirty="0" err="1" smtClean="0">
                <a:latin typeface="Huawei Sans" panose="020C0503030203020204" pitchFamily="34" charset="0"/>
                <a:ea typeface="方正兰亭黑简体" panose="02000000000000000000" pitchFamily="2" charset="-122"/>
                <a:sym typeface="Huawei Sans" panose="020C0503030203020204" pitchFamily="34" charset="0"/>
              </a:rPr>
              <a:t>DDoS</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0" name="TextBox 582"/>
          <p:cNvSpPr txBox="1"/>
          <p:nvPr/>
        </p:nvSpPr>
        <p:spPr bwMode="gray">
          <a:xfrm>
            <a:off x="4873105" y="1527164"/>
            <a:ext cx="652743" cy="276999"/>
          </a:xfrm>
          <a:prstGeom prst="rect">
            <a:avLst/>
          </a:prstGeom>
          <a:noFill/>
        </p:spPr>
        <p:txBody>
          <a:bodyPr wrap="none" rtlCol="0">
            <a:spAutoFit/>
          </a:bodyPr>
          <a:lstStyle/>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Router</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1" name="TextBox 583"/>
          <p:cNvSpPr txBox="1"/>
          <p:nvPr/>
        </p:nvSpPr>
        <p:spPr bwMode="gray">
          <a:xfrm>
            <a:off x="5191624" y="2262202"/>
            <a:ext cx="367408" cy="276999"/>
          </a:xfrm>
          <a:prstGeom prst="rect">
            <a:avLst/>
          </a:prstGeom>
          <a:noFill/>
        </p:spPr>
        <p:txBody>
          <a:bodyPr wrap="none" rtlCol="0">
            <a:spAutoFit/>
          </a:bodyPr>
          <a:lstStyle/>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AS</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2" name="TextBox 584"/>
          <p:cNvSpPr txBox="1"/>
          <p:nvPr/>
        </p:nvSpPr>
        <p:spPr bwMode="gray">
          <a:xfrm>
            <a:off x="5152096" y="2960745"/>
            <a:ext cx="397866" cy="276999"/>
          </a:xfrm>
          <a:prstGeom prst="rect">
            <a:avLst/>
          </a:prstGeom>
          <a:noFill/>
        </p:spPr>
        <p:txBody>
          <a:bodyPr wrap="none" rtlCol="0">
            <a:spAutoFit/>
          </a:bodyPr>
          <a:lstStyle/>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IPS</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23" name="直接连接符 322"/>
          <p:cNvCxnSpPr>
            <a:stCxn id="442" idx="2"/>
            <a:endCxn id="399" idx="3"/>
          </p:cNvCxnSpPr>
          <p:nvPr/>
        </p:nvCxnSpPr>
        <p:spPr bwMode="gray">
          <a:xfrm flipH="1">
            <a:off x="5564463" y="1793707"/>
            <a:ext cx="123313" cy="198301"/>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4" name="直接连接符 323"/>
          <p:cNvCxnSpPr>
            <a:stCxn id="399" idx="0"/>
            <a:endCxn id="442" idx="2"/>
          </p:cNvCxnSpPr>
          <p:nvPr/>
        </p:nvCxnSpPr>
        <p:spPr bwMode="gray">
          <a:xfrm flipV="1">
            <a:off x="5450993" y="1793707"/>
            <a:ext cx="236783" cy="105255"/>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5" name="直接连接符 324"/>
          <p:cNvCxnSpPr>
            <a:stCxn id="443" idx="2"/>
            <a:endCxn id="401" idx="1"/>
          </p:cNvCxnSpPr>
          <p:nvPr/>
        </p:nvCxnSpPr>
        <p:spPr bwMode="gray">
          <a:xfrm>
            <a:off x="6592700" y="1793707"/>
            <a:ext cx="288710" cy="198301"/>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6" name="直接连接符 325"/>
          <p:cNvCxnSpPr>
            <a:stCxn id="443" idx="2"/>
            <a:endCxn id="400" idx="1"/>
          </p:cNvCxnSpPr>
          <p:nvPr/>
        </p:nvCxnSpPr>
        <p:spPr bwMode="gray">
          <a:xfrm>
            <a:off x="6592700" y="1793707"/>
            <a:ext cx="184649" cy="103502"/>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7" name="直接连接符 326"/>
          <p:cNvCxnSpPr>
            <a:stCxn id="442" idx="2"/>
            <a:endCxn id="313" idx="0"/>
          </p:cNvCxnSpPr>
          <p:nvPr/>
        </p:nvCxnSpPr>
        <p:spPr bwMode="gray">
          <a:xfrm>
            <a:off x="5687776" y="1793707"/>
            <a:ext cx="522704" cy="46895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8" name="直接连接符 327"/>
          <p:cNvCxnSpPr>
            <a:stCxn id="442" idx="2"/>
            <a:endCxn id="312" idx="0"/>
          </p:cNvCxnSpPr>
          <p:nvPr/>
        </p:nvCxnSpPr>
        <p:spPr bwMode="gray">
          <a:xfrm>
            <a:off x="5687776" y="1793707"/>
            <a:ext cx="35249" cy="46895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9" name="直接连接符 328"/>
          <p:cNvCxnSpPr>
            <a:stCxn id="443" idx="2"/>
          </p:cNvCxnSpPr>
          <p:nvPr/>
        </p:nvCxnSpPr>
        <p:spPr bwMode="gray">
          <a:xfrm flipH="1">
            <a:off x="6210481" y="1793707"/>
            <a:ext cx="382219" cy="478329"/>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0" name="直接连接符 329"/>
          <p:cNvCxnSpPr>
            <a:stCxn id="312" idx="3"/>
            <a:endCxn id="313" idx="1"/>
          </p:cNvCxnSpPr>
          <p:nvPr/>
        </p:nvCxnSpPr>
        <p:spPr bwMode="gray">
          <a:xfrm>
            <a:off x="5891647" y="2387570"/>
            <a:ext cx="150211"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1" name="直接连接符 330"/>
          <p:cNvCxnSpPr>
            <a:stCxn id="396" idx="3"/>
            <a:endCxn id="397" idx="1"/>
          </p:cNvCxnSpPr>
          <p:nvPr/>
        </p:nvCxnSpPr>
        <p:spPr bwMode="gray">
          <a:xfrm>
            <a:off x="5829693" y="3089222"/>
            <a:ext cx="205515"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2" name="直接连接符 331"/>
          <p:cNvCxnSpPr>
            <a:stCxn id="314" idx="3"/>
            <a:endCxn id="315" idx="1"/>
          </p:cNvCxnSpPr>
          <p:nvPr/>
        </p:nvCxnSpPr>
        <p:spPr bwMode="gray">
          <a:xfrm>
            <a:off x="5328698" y="2725236"/>
            <a:ext cx="237645"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3" name="直接连接符 332"/>
          <p:cNvCxnSpPr>
            <a:stCxn id="316" idx="3"/>
            <a:endCxn id="317" idx="1"/>
          </p:cNvCxnSpPr>
          <p:nvPr/>
        </p:nvCxnSpPr>
        <p:spPr bwMode="gray">
          <a:xfrm>
            <a:off x="6304121" y="2725236"/>
            <a:ext cx="23523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4" name="直接连接符 333"/>
          <p:cNvCxnSpPr/>
          <p:nvPr/>
        </p:nvCxnSpPr>
        <p:spPr bwMode="gray">
          <a:xfrm>
            <a:off x="5891648" y="2410747"/>
            <a:ext cx="150211"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35" name="椭圆 334"/>
          <p:cNvSpPr/>
          <p:nvPr/>
        </p:nvSpPr>
        <p:spPr bwMode="gray">
          <a:xfrm>
            <a:off x="5953620" y="2339599"/>
            <a:ext cx="39656" cy="115208"/>
          </a:xfrm>
          <a:prstGeom prst="ellipse">
            <a:avLst/>
          </a:prstGeom>
          <a:ln w="12700">
            <a:solidFill>
              <a:schemeClr val="bg1">
                <a:lumMod val="75000"/>
              </a:schemeClr>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1"/>
          </a:lnRef>
          <a:fillRef idx="0">
            <a:schemeClr val="accent1"/>
          </a:fillRef>
          <a:effectRef idx="0">
            <a:schemeClr val="accent1"/>
          </a:effectRef>
          <a:fontRef idx="minor">
            <a:schemeClr val="tx1"/>
          </a:fontRef>
        </p:style>
        <p:txBody>
          <a:bodyPr vert="horz" wrap="square" lIns="91416" tIns="45708" rIns="91416" bIns="45708" numCol="1" rtlCol="0" anchor="t" anchorCtr="0" compatLnSpc="1">
            <a:prstTxWarp prst="textNoShape">
              <a:avLst/>
            </a:prstTxWarp>
          </a:bodyPr>
          <a:lstStyle/>
          <a:p>
            <a:pPr defTabSz="914126" fontAlgn="base">
              <a:spcBef>
                <a:spcPct val="0"/>
              </a:spcBef>
              <a:spcAft>
                <a:spcPct val="0"/>
              </a:spcAft>
              <a:buClr>
                <a:srgbClr val="CC9900"/>
              </a:buClr>
              <a:buFont typeface="Wingdings" pitchFamily="2" charset="2"/>
              <a:buChar char="n"/>
            </a:pPr>
            <a:endParaRPr lang="zh-CN" altLang="en-US" sz="1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6" name="圆角矩形 335"/>
          <p:cNvSpPr/>
          <p:nvPr/>
        </p:nvSpPr>
        <p:spPr bwMode="gray">
          <a:xfrm>
            <a:off x="6017882" y="2612685"/>
            <a:ext cx="840882" cy="227951"/>
          </a:xfrm>
          <a:prstGeom prst="roundRect">
            <a:avLst/>
          </a:prstGeom>
          <a:noFill/>
          <a:ln w="9525" cap="flat" cmpd="sng" algn="ctr">
            <a:solidFill>
              <a:srgbClr val="0070C0"/>
            </a:solidFill>
            <a:prstDash val="lg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6" tIns="45708" rIns="91416" bIns="45708" numCol="1" rtlCol="0" anchor="t" anchorCtr="0" compatLnSpc="1">
            <a:prstTxWarp prst="textNoShape">
              <a:avLst/>
            </a:prstTxWarp>
          </a:bodyPr>
          <a:lstStyle/>
          <a:p>
            <a:pPr defTabSz="914126" fontAlgn="base">
              <a:spcBef>
                <a:spcPct val="0"/>
              </a:spcBef>
              <a:spcAft>
                <a:spcPct val="0"/>
              </a:spcAft>
              <a:buClr>
                <a:srgbClr val="CC9900"/>
              </a:buClr>
              <a:buFont typeface="Wingdings" pitchFamily="2" charset="2"/>
              <a:buChar char="n"/>
            </a:pPr>
            <a:endParaRPr lang="zh-CN" altLang="en-US" sz="1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7" name="圆角矩形 336"/>
          <p:cNvSpPr/>
          <p:nvPr/>
        </p:nvSpPr>
        <p:spPr bwMode="gray">
          <a:xfrm>
            <a:off x="5026444" y="2612685"/>
            <a:ext cx="840882" cy="227951"/>
          </a:xfrm>
          <a:prstGeom prst="roundRect">
            <a:avLst/>
          </a:prstGeom>
          <a:noFill/>
          <a:ln w="9525" cap="flat" cmpd="sng" algn="ctr">
            <a:solidFill>
              <a:srgbClr val="0070C0"/>
            </a:solidFill>
            <a:prstDash val="lg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6" tIns="45708" rIns="91416" bIns="45708" numCol="1" rtlCol="0" anchor="t" anchorCtr="0" compatLnSpc="1">
            <a:prstTxWarp prst="textNoShape">
              <a:avLst/>
            </a:prstTxWarp>
          </a:bodyPr>
          <a:lstStyle/>
          <a:p>
            <a:pPr defTabSz="914126" fontAlgn="base">
              <a:spcBef>
                <a:spcPct val="0"/>
              </a:spcBef>
              <a:spcAft>
                <a:spcPct val="0"/>
              </a:spcAft>
              <a:buClr>
                <a:srgbClr val="CC9900"/>
              </a:buClr>
              <a:buFont typeface="Wingdings" pitchFamily="2" charset="2"/>
              <a:buChar char="n"/>
            </a:pPr>
            <a:endParaRPr lang="zh-CN" altLang="en-US" sz="1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8" name="圆角矩形 337"/>
          <p:cNvSpPr/>
          <p:nvPr/>
        </p:nvSpPr>
        <p:spPr bwMode="gray">
          <a:xfrm>
            <a:off x="5529506" y="2977615"/>
            <a:ext cx="790029" cy="227951"/>
          </a:xfrm>
          <a:prstGeom prst="roundRect">
            <a:avLst/>
          </a:prstGeom>
          <a:noFill/>
          <a:ln w="9525" cap="flat" cmpd="sng" algn="ctr">
            <a:solidFill>
              <a:srgbClr val="0070C0"/>
            </a:solidFill>
            <a:prstDash val="lg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6" tIns="45708" rIns="91416" bIns="45708" numCol="1" rtlCol="0" anchor="t" anchorCtr="0" compatLnSpc="1">
            <a:prstTxWarp prst="textNoShape">
              <a:avLst/>
            </a:prstTxWarp>
          </a:bodyPr>
          <a:lstStyle/>
          <a:p>
            <a:pPr defTabSz="914126" fontAlgn="base">
              <a:spcBef>
                <a:spcPct val="0"/>
              </a:spcBef>
              <a:spcAft>
                <a:spcPct val="0"/>
              </a:spcAft>
              <a:buClr>
                <a:srgbClr val="CC9900"/>
              </a:buClr>
              <a:buFont typeface="Wingdings" pitchFamily="2" charset="2"/>
              <a:buChar char="n"/>
            </a:pPr>
            <a:endParaRPr lang="zh-CN" altLang="en-US" sz="1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9" name="圆角矩形 338"/>
          <p:cNvSpPr/>
          <p:nvPr/>
        </p:nvSpPr>
        <p:spPr bwMode="gray">
          <a:xfrm>
            <a:off x="5522215" y="2241398"/>
            <a:ext cx="881843" cy="285562"/>
          </a:xfrm>
          <a:prstGeom prst="roundRect">
            <a:avLst/>
          </a:prstGeom>
          <a:noFill/>
          <a:ln w="9525" cap="flat" cmpd="sng" algn="ctr">
            <a:solidFill>
              <a:srgbClr val="0070C0"/>
            </a:solidFill>
            <a:prstDash val="lg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6" tIns="45708" rIns="91416" bIns="45708" numCol="1" rtlCol="0" anchor="t" anchorCtr="0" compatLnSpc="1">
            <a:prstTxWarp prst="textNoShape">
              <a:avLst/>
            </a:prstTxWarp>
          </a:bodyPr>
          <a:lstStyle/>
          <a:p>
            <a:pPr defTabSz="914126" fontAlgn="base">
              <a:spcBef>
                <a:spcPct val="0"/>
              </a:spcBef>
              <a:spcAft>
                <a:spcPct val="0"/>
              </a:spcAft>
              <a:buClr>
                <a:srgbClr val="CC9900"/>
              </a:buClr>
              <a:buFont typeface="Wingdings" pitchFamily="2" charset="2"/>
              <a:buChar char="n"/>
            </a:pP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40" name="直接连接符 339"/>
          <p:cNvCxnSpPr>
            <a:stCxn id="314" idx="2"/>
            <a:endCxn id="396" idx="0"/>
          </p:cNvCxnSpPr>
          <p:nvPr/>
        </p:nvCxnSpPr>
        <p:spPr bwMode="gray">
          <a:xfrm>
            <a:off x="5203793" y="2820476"/>
            <a:ext cx="500995" cy="17350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1" name="直接连接符 340"/>
          <p:cNvCxnSpPr>
            <a:stCxn id="315" idx="2"/>
            <a:endCxn id="397" idx="0"/>
          </p:cNvCxnSpPr>
          <p:nvPr/>
        </p:nvCxnSpPr>
        <p:spPr bwMode="gray">
          <a:xfrm>
            <a:off x="5691247" y="2820476"/>
            <a:ext cx="468866" cy="17350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2" name="直接连接符 341"/>
          <p:cNvCxnSpPr>
            <a:stCxn id="312" idx="2"/>
            <a:endCxn id="314" idx="0"/>
          </p:cNvCxnSpPr>
          <p:nvPr/>
        </p:nvCxnSpPr>
        <p:spPr bwMode="gray">
          <a:xfrm flipH="1">
            <a:off x="5203793" y="2512475"/>
            <a:ext cx="519232" cy="117522"/>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3" name="直接连接符 342"/>
          <p:cNvCxnSpPr>
            <a:stCxn id="313" idx="2"/>
            <a:endCxn id="315" idx="0"/>
          </p:cNvCxnSpPr>
          <p:nvPr/>
        </p:nvCxnSpPr>
        <p:spPr bwMode="gray">
          <a:xfrm flipH="1">
            <a:off x="5691247" y="2512475"/>
            <a:ext cx="519232" cy="117522"/>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4" name="直接连接符 343"/>
          <p:cNvCxnSpPr>
            <a:stCxn id="312" idx="2"/>
            <a:endCxn id="316" idx="0"/>
          </p:cNvCxnSpPr>
          <p:nvPr/>
        </p:nvCxnSpPr>
        <p:spPr bwMode="gray">
          <a:xfrm>
            <a:off x="5723025" y="2512475"/>
            <a:ext cx="456191" cy="117522"/>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5" name="直接连接符 344"/>
          <p:cNvCxnSpPr>
            <a:stCxn id="313" idx="2"/>
            <a:endCxn id="317" idx="0"/>
          </p:cNvCxnSpPr>
          <p:nvPr/>
        </p:nvCxnSpPr>
        <p:spPr bwMode="gray">
          <a:xfrm>
            <a:off x="6210479" y="2512475"/>
            <a:ext cx="453776" cy="117522"/>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46" name="TextBox 1009"/>
          <p:cNvSpPr txBox="1"/>
          <p:nvPr/>
        </p:nvSpPr>
        <p:spPr bwMode="gray">
          <a:xfrm>
            <a:off x="3961454" y="2872545"/>
            <a:ext cx="1162223" cy="461665"/>
          </a:xfrm>
          <a:prstGeom prst="rect">
            <a:avLst/>
          </a:prstGeom>
          <a:noFill/>
        </p:spPr>
        <p:txBody>
          <a:bodyPr vert="horz" wrap="square" rtlCol="0">
            <a:spAutoFit/>
          </a:bodyPr>
          <a:lstStyle/>
          <a:p>
            <a:pPr algn="ctr"/>
            <a:r>
              <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rPr>
              <a:t>Internet access zone</a:t>
            </a:r>
          </a:p>
        </p:txBody>
      </p:sp>
      <p:cxnSp>
        <p:nvCxnSpPr>
          <p:cNvPr id="347" name="直接连接符 346"/>
          <p:cNvCxnSpPr>
            <a:stCxn id="299" idx="3"/>
            <a:endCxn id="300" idx="1"/>
          </p:cNvCxnSpPr>
          <p:nvPr/>
        </p:nvCxnSpPr>
        <p:spPr bwMode="gray">
          <a:xfrm>
            <a:off x="2979099" y="3895474"/>
            <a:ext cx="9993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8" name="直接连接符 347"/>
          <p:cNvCxnSpPr>
            <a:stCxn id="306" idx="3"/>
            <a:endCxn id="305" idx="1"/>
          </p:cNvCxnSpPr>
          <p:nvPr/>
        </p:nvCxnSpPr>
        <p:spPr bwMode="gray">
          <a:xfrm>
            <a:off x="6118316" y="3618238"/>
            <a:ext cx="127754"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9" name="直接连接符 348"/>
          <p:cNvCxnSpPr>
            <a:stCxn id="396" idx="2"/>
            <a:endCxn id="306" idx="0"/>
          </p:cNvCxnSpPr>
          <p:nvPr/>
        </p:nvCxnSpPr>
        <p:spPr bwMode="gray">
          <a:xfrm>
            <a:off x="5704788" y="3184462"/>
            <a:ext cx="235518" cy="28401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0" name="直接连接符 349"/>
          <p:cNvCxnSpPr>
            <a:stCxn id="397" idx="2"/>
            <a:endCxn id="305" idx="0"/>
          </p:cNvCxnSpPr>
          <p:nvPr/>
        </p:nvCxnSpPr>
        <p:spPr bwMode="gray">
          <a:xfrm>
            <a:off x="6160113" y="3184462"/>
            <a:ext cx="263968" cy="28401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1" name="直接连接符 350"/>
          <p:cNvCxnSpPr>
            <a:stCxn id="443" idx="2"/>
            <a:endCxn id="312" idx="0"/>
          </p:cNvCxnSpPr>
          <p:nvPr/>
        </p:nvCxnSpPr>
        <p:spPr bwMode="gray">
          <a:xfrm flipH="1">
            <a:off x="5723025" y="1793707"/>
            <a:ext cx="869675" cy="46895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352" name="图片 351" descr="接入交换机.png"/>
          <p:cNvPicPr>
            <a:picLocks noChangeAspect="1"/>
          </p:cNvPicPr>
          <p:nvPr/>
        </p:nvPicPr>
        <p:blipFill>
          <a:blip r:embed="rId3" cstate="print"/>
          <a:stretch>
            <a:fillRect/>
          </a:stretch>
        </p:blipFill>
        <p:spPr bwMode="gray">
          <a:xfrm>
            <a:off x="929329" y="5037215"/>
            <a:ext cx="219821" cy="191449"/>
          </a:xfrm>
          <a:prstGeom prst="rect">
            <a:avLst/>
          </a:prstGeom>
        </p:spPr>
      </p:pic>
      <p:pic>
        <p:nvPicPr>
          <p:cNvPr id="353" name="图片 352" descr="ce wlan-11.png"/>
          <p:cNvPicPr>
            <a:picLocks noChangeAspect="1"/>
          </p:cNvPicPr>
          <p:nvPr/>
        </p:nvPicPr>
        <p:blipFill>
          <a:blip r:embed="rId4" cstate="print"/>
          <a:stretch>
            <a:fillRect/>
          </a:stretch>
        </p:blipFill>
        <p:spPr bwMode="gray">
          <a:xfrm>
            <a:off x="1064776" y="5309557"/>
            <a:ext cx="259788" cy="191449"/>
          </a:xfrm>
          <a:prstGeom prst="rect">
            <a:avLst/>
          </a:prstGeom>
        </p:spPr>
      </p:pic>
      <p:pic>
        <p:nvPicPr>
          <p:cNvPr id="354" name="图片 353" descr="汇聚交换机.png"/>
          <p:cNvPicPr>
            <a:picLocks noChangeAspect="1"/>
          </p:cNvPicPr>
          <p:nvPr/>
        </p:nvPicPr>
        <p:blipFill>
          <a:blip r:embed="rId5" cstate="print"/>
          <a:stretch>
            <a:fillRect/>
          </a:stretch>
        </p:blipFill>
        <p:spPr bwMode="gray">
          <a:xfrm>
            <a:off x="854105" y="4477699"/>
            <a:ext cx="219821" cy="191449"/>
          </a:xfrm>
          <a:prstGeom prst="rect">
            <a:avLst/>
          </a:prstGeom>
        </p:spPr>
      </p:pic>
      <p:pic>
        <p:nvPicPr>
          <p:cNvPr id="355" name="图片 354" descr="汇聚交换机.png"/>
          <p:cNvPicPr>
            <a:picLocks noChangeAspect="1"/>
          </p:cNvPicPr>
          <p:nvPr/>
        </p:nvPicPr>
        <p:blipFill>
          <a:blip r:embed="rId5" cstate="print"/>
          <a:stretch>
            <a:fillRect/>
          </a:stretch>
        </p:blipFill>
        <p:spPr bwMode="gray">
          <a:xfrm>
            <a:off x="1311349" y="4477699"/>
            <a:ext cx="219821" cy="191449"/>
          </a:xfrm>
          <a:prstGeom prst="rect">
            <a:avLst/>
          </a:prstGeom>
        </p:spPr>
      </p:pic>
      <p:pic>
        <p:nvPicPr>
          <p:cNvPr id="356" name="图片 355" descr="接入交换机.png"/>
          <p:cNvPicPr>
            <a:picLocks noChangeAspect="1"/>
          </p:cNvPicPr>
          <p:nvPr/>
        </p:nvPicPr>
        <p:blipFill>
          <a:blip r:embed="rId3" cstate="print"/>
          <a:stretch>
            <a:fillRect/>
          </a:stretch>
        </p:blipFill>
        <p:spPr bwMode="gray">
          <a:xfrm>
            <a:off x="1235477" y="5037215"/>
            <a:ext cx="219821" cy="191449"/>
          </a:xfrm>
          <a:prstGeom prst="rect">
            <a:avLst/>
          </a:prstGeom>
        </p:spPr>
      </p:pic>
      <p:cxnSp>
        <p:nvCxnSpPr>
          <p:cNvPr id="357" name="直接连接符 356"/>
          <p:cNvCxnSpPr>
            <a:stCxn id="353" idx="0"/>
            <a:endCxn id="352" idx="2"/>
          </p:cNvCxnSpPr>
          <p:nvPr/>
        </p:nvCxnSpPr>
        <p:spPr bwMode="gray">
          <a:xfrm flipH="1" flipV="1">
            <a:off x="1039240" y="5228664"/>
            <a:ext cx="155430" cy="80893"/>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8" name="直接连接符 357"/>
          <p:cNvCxnSpPr>
            <a:stCxn id="353" idx="0"/>
            <a:endCxn id="356" idx="2"/>
          </p:cNvCxnSpPr>
          <p:nvPr/>
        </p:nvCxnSpPr>
        <p:spPr bwMode="gray">
          <a:xfrm flipV="1">
            <a:off x="1194670" y="5228664"/>
            <a:ext cx="150718" cy="80893"/>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59" name="TextBox 613"/>
          <p:cNvSpPr txBox="1"/>
          <p:nvPr/>
        </p:nvSpPr>
        <p:spPr bwMode="gray">
          <a:xfrm>
            <a:off x="502902" y="4426863"/>
            <a:ext cx="378537" cy="276954"/>
          </a:xfrm>
          <a:prstGeom prst="rect">
            <a:avLst/>
          </a:prstGeom>
          <a:noFill/>
        </p:spPr>
        <p:txBody>
          <a:bodyPr wrap="none" lIns="91394" tIns="45698" rIns="91394" bIns="45698" rtlCol="0">
            <a:spAutoFit/>
          </a:bodyPr>
          <a:lstStyle/>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DS</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60" name="直接连接符 359"/>
          <p:cNvCxnSpPr>
            <a:stCxn id="352" idx="0"/>
            <a:endCxn id="355" idx="2"/>
          </p:cNvCxnSpPr>
          <p:nvPr/>
        </p:nvCxnSpPr>
        <p:spPr bwMode="gray">
          <a:xfrm flipV="1">
            <a:off x="1039240" y="4669148"/>
            <a:ext cx="382021" cy="36806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1" name="直接连接符 360"/>
          <p:cNvCxnSpPr>
            <a:stCxn id="352" idx="0"/>
            <a:endCxn id="354" idx="2"/>
          </p:cNvCxnSpPr>
          <p:nvPr/>
        </p:nvCxnSpPr>
        <p:spPr bwMode="gray">
          <a:xfrm flipH="1" flipV="1">
            <a:off x="964016" y="4669148"/>
            <a:ext cx="75224" cy="36806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2" name="直接连接符 361"/>
          <p:cNvCxnSpPr>
            <a:stCxn id="356" idx="0"/>
            <a:endCxn id="354" idx="2"/>
          </p:cNvCxnSpPr>
          <p:nvPr/>
        </p:nvCxnSpPr>
        <p:spPr bwMode="gray">
          <a:xfrm flipH="1" flipV="1">
            <a:off x="964016" y="4669148"/>
            <a:ext cx="381373" cy="36806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3" name="直接连接符 362"/>
          <p:cNvCxnSpPr>
            <a:stCxn id="356" idx="0"/>
            <a:endCxn id="355" idx="2"/>
          </p:cNvCxnSpPr>
          <p:nvPr/>
        </p:nvCxnSpPr>
        <p:spPr bwMode="gray">
          <a:xfrm flipV="1">
            <a:off x="1345388" y="4669148"/>
            <a:ext cx="75872" cy="36806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4" name="直接连接符 363"/>
          <p:cNvCxnSpPr>
            <a:stCxn id="354" idx="3"/>
          </p:cNvCxnSpPr>
          <p:nvPr/>
        </p:nvCxnSpPr>
        <p:spPr bwMode="gray">
          <a:xfrm>
            <a:off x="1073926" y="4573424"/>
            <a:ext cx="230079"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65" name="TextBox 635"/>
          <p:cNvSpPr txBox="1"/>
          <p:nvPr/>
        </p:nvSpPr>
        <p:spPr bwMode="gray">
          <a:xfrm>
            <a:off x="1303051" y="5146386"/>
            <a:ext cx="426164" cy="276954"/>
          </a:xfrm>
          <a:prstGeom prst="rect">
            <a:avLst/>
          </a:prstGeom>
          <a:ln w="12700">
            <a:noFill/>
          </a:ln>
        </p:spPr>
        <p:style>
          <a:lnRef idx="1">
            <a:schemeClr val="accent1"/>
          </a:lnRef>
          <a:fillRef idx="0">
            <a:schemeClr val="accent1"/>
          </a:fillRef>
          <a:effectRef idx="0">
            <a:schemeClr val="accent1"/>
          </a:effectRef>
          <a:fontRef idx="minor">
            <a:schemeClr val="tx1"/>
          </a:fontRef>
        </p:style>
        <p:txBody>
          <a:bodyPr wrap="square" lIns="91394" tIns="45698" rIns="91394" bIns="45698" rtlCol="0">
            <a:spAutoFit/>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AS</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66" name="直接连接符 365"/>
          <p:cNvCxnSpPr/>
          <p:nvPr/>
        </p:nvCxnSpPr>
        <p:spPr bwMode="gray">
          <a:xfrm>
            <a:off x="1073928" y="4543708"/>
            <a:ext cx="230078"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67" name="椭圆 366"/>
          <p:cNvSpPr/>
          <p:nvPr/>
        </p:nvSpPr>
        <p:spPr bwMode="gray">
          <a:xfrm>
            <a:off x="1170434" y="4511516"/>
            <a:ext cx="48797" cy="109550"/>
          </a:xfrm>
          <a:prstGeom prst="ellips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lIns="91394" tIns="45698" rIns="91394" bIns="45698" rtlCol="0" anchor="ctr"/>
          <a:lstStyle/>
          <a:p>
            <a:pPr algn="ct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68" name="图片 367" descr="接入交换机.png"/>
          <p:cNvPicPr>
            <a:picLocks noChangeAspect="1"/>
          </p:cNvPicPr>
          <p:nvPr/>
        </p:nvPicPr>
        <p:blipFill>
          <a:blip r:embed="rId3" cstate="print"/>
          <a:stretch>
            <a:fillRect/>
          </a:stretch>
        </p:blipFill>
        <p:spPr bwMode="gray">
          <a:xfrm>
            <a:off x="2099507" y="5267817"/>
            <a:ext cx="219821" cy="191449"/>
          </a:xfrm>
          <a:prstGeom prst="rect">
            <a:avLst/>
          </a:prstGeom>
        </p:spPr>
      </p:pic>
      <p:pic>
        <p:nvPicPr>
          <p:cNvPr id="369" name="图片 368" descr="汇聚交换机.png"/>
          <p:cNvPicPr>
            <a:picLocks noChangeAspect="1"/>
          </p:cNvPicPr>
          <p:nvPr/>
        </p:nvPicPr>
        <p:blipFill>
          <a:blip r:embed="rId5" cstate="print"/>
          <a:stretch>
            <a:fillRect/>
          </a:stretch>
        </p:blipFill>
        <p:spPr bwMode="gray">
          <a:xfrm>
            <a:off x="2024283" y="4469615"/>
            <a:ext cx="219821" cy="191449"/>
          </a:xfrm>
          <a:prstGeom prst="rect">
            <a:avLst/>
          </a:prstGeom>
        </p:spPr>
      </p:pic>
      <p:pic>
        <p:nvPicPr>
          <p:cNvPr id="370" name="图片 369" descr="汇聚交换机.png"/>
          <p:cNvPicPr>
            <a:picLocks noChangeAspect="1"/>
          </p:cNvPicPr>
          <p:nvPr/>
        </p:nvPicPr>
        <p:blipFill>
          <a:blip r:embed="rId5" cstate="print"/>
          <a:stretch>
            <a:fillRect/>
          </a:stretch>
        </p:blipFill>
        <p:spPr bwMode="gray">
          <a:xfrm>
            <a:off x="2474183" y="4469615"/>
            <a:ext cx="219821" cy="191449"/>
          </a:xfrm>
          <a:prstGeom prst="rect">
            <a:avLst/>
          </a:prstGeom>
        </p:spPr>
      </p:pic>
      <p:pic>
        <p:nvPicPr>
          <p:cNvPr id="371" name="图片 370" descr="接入交换机.png"/>
          <p:cNvPicPr>
            <a:picLocks noChangeAspect="1"/>
          </p:cNvPicPr>
          <p:nvPr/>
        </p:nvPicPr>
        <p:blipFill>
          <a:blip r:embed="rId3" cstate="print"/>
          <a:stretch>
            <a:fillRect/>
          </a:stretch>
        </p:blipFill>
        <p:spPr bwMode="gray">
          <a:xfrm>
            <a:off x="2405656" y="5267817"/>
            <a:ext cx="219821" cy="191449"/>
          </a:xfrm>
          <a:prstGeom prst="rect">
            <a:avLst/>
          </a:prstGeom>
        </p:spPr>
      </p:pic>
      <p:sp>
        <p:nvSpPr>
          <p:cNvPr id="372" name="TextBox 1418"/>
          <p:cNvSpPr txBox="1"/>
          <p:nvPr/>
        </p:nvSpPr>
        <p:spPr bwMode="gray">
          <a:xfrm>
            <a:off x="1720970" y="4428237"/>
            <a:ext cx="378537" cy="276954"/>
          </a:xfrm>
          <a:prstGeom prst="rect">
            <a:avLst/>
          </a:prstGeom>
          <a:noFill/>
        </p:spPr>
        <p:txBody>
          <a:bodyPr wrap="none" lIns="91394" tIns="45698" rIns="91394" bIns="45698" rtlCol="0">
            <a:spAutoFit/>
          </a:bodyPr>
          <a:lstStyle/>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DS</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73" name="直接连接符 372"/>
          <p:cNvCxnSpPr>
            <a:stCxn id="368" idx="0"/>
            <a:endCxn id="370" idx="2"/>
          </p:cNvCxnSpPr>
          <p:nvPr/>
        </p:nvCxnSpPr>
        <p:spPr bwMode="gray">
          <a:xfrm flipV="1">
            <a:off x="2209418" y="4661064"/>
            <a:ext cx="374676" cy="606753"/>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4" name="直接连接符 373"/>
          <p:cNvCxnSpPr>
            <a:stCxn id="368" idx="0"/>
            <a:endCxn id="369" idx="2"/>
          </p:cNvCxnSpPr>
          <p:nvPr/>
        </p:nvCxnSpPr>
        <p:spPr bwMode="gray">
          <a:xfrm flipH="1" flipV="1">
            <a:off x="2134194" y="4661064"/>
            <a:ext cx="75224" cy="606753"/>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5" name="直接连接符 374"/>
          <p:cNvCxnSpPr>
            <a:stCxn id="371" idx="0"/>
            <a:endCxn id="369" idx="2"/>
          </p:cNvCxnSpPr>
          <p:nvPr/>
        </p:nvCxnSpPr>
        <p:spPr bwMode="gray">
          <a:xfrm flipH="1" flipV="1">
            <a:off x="2134194" y="4661064"/>
            <a:ext cx="381373" cy="606753"/>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6" name="直接连接符 375"/>
          <p:cNvCxnSpPr>
            <a:stCxn id="371" idx="0"/>
            <a:endCxn id="370" idx="2"/>
          </p:cNvCxnSpPr>
          <p:nvPr/>
        </p:nvCxnSpPr>
        <p:spPr bwMode="gray">
          <a:xfrm flipV="1">
            <a:off x="2515567" y="4661064"/>
            <a:ext cx="68528" cy="606753"/>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7" name="直接连接符 376"/>
          <p:cNvCxnSpPr>
            <a:stCxn id="369" idx="3"/>
            <a:endCxn id="370" idx="1"/>
          </p:cNvCxnSpPr>
          <p:nvPr/>
        </p:nvCxnSpPr>
        <p:spPr bwMode="gray">
          <a:xfrm>
            <a:off x="2244104" y="4565340"/>
            <a:ext cx="230079"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78" name="TextBox 1424"/>
          <p:cNvSpPr txBox="1"/>
          <p:nvPr/>
        </p:nvSpPr>
        <p:spPr bwMode="gray">
          <a:xfrm>
            <a:off x="2546913" y="5208391"/>
            <a:ext cx="415742" cy="276954"/>
          </a:xfrm>
          <a:prstGeom prst="rect">
            <a:avLst/>
          </a:prstGeom>
          <a:ln w="12700">
            <a:noFill/>
          </a:ln>
        </p:spPr>
        <p:style>
          <a:lnRef idx="1">
            <a:schemeClr val="accent1"/>
          </a:lnRef>
          <a:fillRef idx="0">
            <a:schemeClr val="accent1"/>
          </a:fillRef>
          <a:effectRef idx="0">
            <a:schemeClr val="accent1"/>
          </a:effectRef>
          <a:fontRef idx="minor">
            <a:schemeClr val="tx1"/>
          </a:fontRef>
        </p:style>
        <p:txBody>
          <a:bodyPr wrap="square" lIns="91394" tIns="45698" rIns="91394" bIns="45698" rtlCol="0">
            <a:spAutoFit/>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AS</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79" name="直接连接符 378"/>
          <p:cNvCxnSpPr/>
          <p:nvPr/>
        </p:nvCxnSpPr>
        <p:spPr bwMode="gray">
          <a:xfrm>
            <a:off x="2244106" y="4588481"/>
            <a:ext cx="230078"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80" name="椭圆 379"/>
          <p:cNvSpPr/>
          <p:nvPr/>
        </p:nvSpPr>
        <p:spPr bwMode="gray">
          <a:xfrm>
            <a:off x="2340612" y="4525788"/>
            <a:ext cx="48797" cy="109550"/>
          </a:xfrm>
          <a:prstGeom prst="ellipse">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394" tIns="45698" rIns="91394" bIns="45698" rtlCol="0" anchor="ctr"/>
          <a:lstStyle/>
          <a:p>
            <a:pPr algn="ct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1" name="TextBox 1430"/>
          <p:cNvSpPr txBox="1"/>
          <p:nvPr/>
        </p:nvSpPr>
        <p:spPr bwMode="gray">
          <a:xfrm>
            <a:off x="1717667" y="5069914"/>
            <a:ext cx="415405" cy="276954"/>
          </a:xfrm>
          <a:prstGeom prst="rect">
            <a:avLst/>
          </a:prstGeom>
          <a:noFill/>
        </p:spPr>
        <p:txBody>
          <a:bodyPr wrap="none" lIns="91394" tIns="45698" rIns="91394" bIns="45698" rtlCol="0">
            <a:spAutoFit/>
          </a:bodyPr>
          <a:lstStyle/>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FW</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82" name="直接连接符 381"/>
          <p:cNvCxnSpPr>
            <a:stCxn id="370" idx="2"/>
            <a:endCxn id="395" idx="0"/>
          </p:cNvCxnSpPr>
          <p:nvPr/>
        </p:nvCxnSpPr>
        <p:spPr bwMode="gray">
          <a:xfrm flipH="1">
            <a:off x="2037688" y="4661064"/>
            <a:ext cx="546406" cy="249434"/>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3" name="直接连接符 382"/>
          <p:cNvCxnSpPr>
            <a:stCxn id="355" idx="2"/>
            <a:endCxn id="394" idx="0"/>
          </p:cNvCxnSpPr>
          <p:nvPr/>
        </p:nvCxnSpPr>
        <p:spPr bwMode="gray">
          <a:xfrm flipH="1">
            <a:off x="737808" y="4669148"/>
            <a:ext cx="683453" cy="13853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384" name="图片 38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1788242" y="4829717"/>
            <a:ext cx="219821" cy="191449"/>
          </a:xfrm>
          <a:prstGeom prst="rect">
            <a:avLst/>
          </a:prstGeom>
        </p:spPr>
      </p:pic>
      <p:cxnSp>
        <p:nvCxnSpPr>
          <p:cNvPr id="385" name="直接连接符 384"/>
          <p:cNvCxnSpPr>
            <a:stCxn id="300" idx="2"/>
            <a:endCxn id="370" idx="0"/>
          </p:cNvCxnSpPr>
          <p:nvPr/>
        </p:nvCxnSpPr>
        <p:spPr bwMode="gray">
          <a:xfrm flipH="1">
            <a:off x="2584094" y="4044874"/>
            <a:ext cx="707512" cy="424741"/>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6" name="直接连接符 385"/>
          <p:cNvCxnSpPr>
            <a:stCxn id="299" idx="2"/>
            <a:endCxn id="369" idx="0"/>
          </p:cNvCxnSpPr>
          <p:nvPr/>
        </p:nvCxnSpPr>
        <p:spPr bwMode="gray">
          <a:xfrm flipH="1">
            <a:off x="2134194" y="4044874"/>
            <a:ext cx="632328" cy="424741"/>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7" name="直接连接符 386"/>
          <p:cNvCxnSpPr>
            <a:stCxn id="354" idx="2"/>
            <a:endCxn id="394" idx="0"/>
          </p:cNvCxnSpPr>
          <p:nvPr/>
        </p:nvCxnSpPr>
        <p:spPr bwMode="gray">
          <a:xfrm flipH="1">
            <a:off x="737808" y="4669148"/>
            <a:ext cx="226208" cy="13853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8" name="直接连接符 387"/>
          <p:cNvCxnSpPr>
            <a:stCxn id="369" idx="2"/>
            <a:endCxn id="395" idx="0"/>
          </p:cNvCxnSpPr>
          <p:nvPr/>
        </p:nvCxnSpPr>
        <p:spPr bwMode="gray">
          <a:xfrm flipH="1">
            <a:off x="2037688" y="4661064"/>
            <a:ext cx="96505" cy="249434"/>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89" name="TextBox 450"/>
          <p:cNvSpPr txBox="1"/>
          <p:nvPr/>
        </p:nvSpPr>
        <p:spPr bwMode="gray">
          <a:xfrm>
            <a:off x="4632127" y="2596804"/>
            <a:ext cx="415498" cy="276999"/>
          </a:xfrm>
          <a:prstGeom prst="rect">
            <a:avLst/>
          </a:prstGeom>
          <a:noFill/>
        </p:spPr>
        <p:txBody>
          <a:bodyPr wrap="none" rtlCol="0">
            <a:spAutoFit/>
          </a:bodyPr>
          <a:lstStyle/>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FW</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90" name="直接连接符 389"/>
          <p:cNvCxnSpPr>
            <a:stCxn id="316" idx="2"/>
            <a:endCxn id="396" idx="0"/>
          </p:cNvCxnSpPr>
          <p:nvPr/>
        </p:nvCxnSpPr>
        <p:spPr bwMode="gray">
          <a:xfrm flipH="1">
            <a:off x="5704788" y="2820476"/>
            <a:ext cx="474428" cy="17350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1" name="直接连接符 390"/>
          <p:cNvCxnSpPr>
            <a:stCxn id="317" idx="2"/>
            <a:endCxn id="397" idx="0"/>
          </p:cNvCxnSpPr>
          <p:nvPr/>
        </p:nvCxnSpPr>
        <p:spPr bwMode="gray">
          <a:xfrm flipH="1">
            <a:off x="6160113" y="2820476"/>
            <a:ext cx="504142" cy="17350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2" name="直接连接符 391"/>
          <p:cNvCxnSpPr>
            <a:stCxn id="354" idx="0"/>
            <a:endCxn id="299" idx="2"/>
          </p:cNvCxnSpPr>
          <p:nvPr/>
        </p:nvCxnSpPr>
        <p:spPr bwMode="gray">
          <a:xfrm flipV="1">
            <a:off x="964016" y="4044874"/>
            <a:ext cx="1802506" cy="432825"/>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3" name="直接连接符 392"/>
          <p:cNvCxnSpPr>
            <a:stCxn id="355" idx="0"/>
            <a:endCxn id="300" idx="2"/>
          </p:cNvCxnSpPr>
          <p:nvPr/>
        </p:nvCxnSpPr>
        <p:spPr bwMode="gray">
          <a:xfrm flipV="1">
            <a:off x="1421260" y="4044874"/>
            <a:ext cx="1870346" cy="432825"/>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394" name="图片 39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627897" y="4807685"/>
            <a:ext cx="219821" cy="191449"/>
          </a:xfrm>
          <a:prstGeom prst="rect">
            <a:avLst/>
          </a:prstGeom>
        </p:spPr>
      </p:pic>
      <p:pic>
        <p:nvPicPr>
          <p:cNvPr id="395" name="图片 39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1927777" y="4910498"/>
            <a:ext cx="219821" cy="191449"/>
          </a:xfrm>
          <a:prstGeom prst="rect">
            <a:avLst/>
          </a:prstGeom>
        </p:spPr>
      </p:pic>
      <p:pic>
        <p:nvPicPr>
          <p:cNvPr id="396" name="图片 395" descr="交换机.png"/>
          <p:cNvPicPr preferRelativeResize="0">
            <a:picLocks/>
          </p:cNvPicPr>
          <p:nvPr/>
        </p:nvPicPr>
        <p:blipFill>
          <a:blip r:embed="rId9" cstate="print"/>
          <a:stretch>
            <a:fillRect/>
          </a:stretch>
        </p:blipFill>
        <p:spPr bwMode="gray">
          <a:xfrm>
            <a:off x="5579883" y="2993982"/>
            <a:ext cx="249810" cy="190480"/>
          </a:xfrm>
          <a:prstGeom prst="rect">
            <a:avLst/>
          </a:prstGeom>
        </p:spPr>
      </p:pic>
      <p:pic>
        <p:nvPicPr>
          <p:cNvPr id="397" name="图片 396" descr="交换机.png"/>
          <p:cNvPicPr preferRelativeResize="0">
            <a:picLocks/>
          </p:cNvPicPr>
          <p:nvPr/>
        </p:nvPicPr>
        <p:blipFill>
          <a:blip r:embed="rId9" cstate="print"/>
          <a:stretch>
            <a:fillRect/>
          </a:stretch>
        </p:blipFill>
        <p:spPr bwMode="gray">
          <a:xfrm>
            <a:off x="6035208" y="2993982"/>
            <a:ext cx="249810" cy="190480"/>
          </a:xfrm>
          <a:prstGeom prst="rect">
            <a:avLst/>
          </a:prstGeom>
        </p:spPr>
      </p:pic>
      <p:pic>
        <p:nvPicPr>
          <p:cNvPr id="398" name="图片 397"/>
          <p:cNvPicPr>
            <a:picLocks/>
          </p:cNvPicPr>
          <p:nvPr/>
        </p:nvPicPr>
        <p:blipFill>
          <a:blip r:embed="rId10" cstate="print">
            <a:extLst>
              <a:ext uri="{28A0092B-C50C-407E-A947-70E740481C1C}">
                <a14:useLocalDpi xmlns:a14="http://schemas.microsoft.com/office/drawing/2010/main" val="0"/>
              </a:ext>
            </a:extLst>
          </a:blip>
          <a:stretch>
            <a:fillRect/>
          </a:stretch>
        </p:blipFill>
        <p:spPr bwMode="gray">
          <a:xfrm>
            <a:off x="5233462" y="1804163"/>
            <a:ext cx="226940" cy="186091"/>
          </a:xfrm>
          <a:prstGeom prst="rect">
            <a:avLst/>
          </a:prstGeom>
        </p:spPr>
      </p:pic>
      <p:pic>
        <p:nvPicPr>
          <p:cNvPr id="399" name="图片 398"/>
          <p:cNvPicPr>
            <a:picLocks/>
          </p:cNvPicPr>
          <p:nvPr/>
        </p:nvPicPr>
        <p:blipFill>
          <a:blip r:embed="rId10" cstate="print">
            <a:extLst>
              <a:ext uri="{28A0092B-C50C-407E-A947-70E740481C1C}">
                <a14:useLocalDpi xmlns:a14="http://schemas.microsoft.com/office/drawing/2010/main" val="0"/>
              </a:ext>
            </a:extLst>
          </a:blip>
          <a:stretch>
            <a:fillRect/>
          </a:stretch>
        </p:blipFill>
        <p:spPr bwMode="gray">
          <a:xfrm>
            <a:off x="5337523" y="1898962"/>
            <a:ext cx="226940" cy="186091"/>
          </a:xfrm>
          <a:prstGeom prst="rect">
            <a:avLst/>
          </a:prstGeom>
        </p:spPr>
      </p:pic>
      <p:pic>
        <p:nvPicPr>
          <p:cNvPr id="400" name="图片 399"/>
          <p:cNvPicPr>
            <a:picLocks/>
          </p:cNvPicPr>
          <p:nvPr/>
        </p:nvPicPr>
        <p:blipFill>
          <a:blip r:embed="rId10" cstate="print">
            <a:extLst>
              <a:ext uri="{28A0092B-C50C-407E-A947-70E740481C1C}">
                <a14:useLocalDpi xmlns:a14="http://schemas.microsoft.com/office/drawing/2010/main" val="0"/>
              </a:ext>
            </a:extLst>
          </a:blip>
          <a:stretch>
            <a:fillRect/>
          </a:stretch>
        </p:blipFill>
        <p:spPr bwMode="gray">
          <a:xfrm>
            <a:off x="6777349" y="1804163"/>
            <a:ext cx="226940" cy="186091"/>
          </a:xfrm>
          <a:prstGeom prst="rect">
            <a:avLst/>
          </a:prstGeom>
        </p:spPr>
      </p:pic>
      <p:pic>
        <p:nvPicPr>
          <p:cNvPr id="401" name="图片 400"/>
          <p:cNvPicPr>
            <a:picLocks/>
          </p:cNvPicPr>
          <p:nvPr/>
        </p:nvPicPr>
        <p:blipFill>
          <a:blip r:embed="rId10" cstate="print">
            <a:extLst>
              <a:ext uri="{28A0092B-C50C-407E-A947-70E740481C1C}">
                <a14:useLocalDpi xmlns:a14="http://schemas.microsoft.com/office/drawing/2010/main" val="0"/>
              </a:ext>
            </a:extLst>
          </a:blip>
          <a:stretch>
            <a:fillRect/>
          </a:stretch>
        </p:blipFill>
        <p:spPr bwMode="gray">
          <a:xfrm>
            <a:off x="6881410" y="1898962"/>
            <a:ext cx="226940" cy="186091"/>
          </a:xfrm>
          <a:prstGeom prst="rect">
            <a:avLst/>
          </a:prstGeom>
        </p:spPr>
      </p:pic>
      <p:pic>
        <p:nvPicPr>
          <p:cNvPr id="402" name="图片 401" descr="汇聚交换机.png"/>
          <p:cNvPicPr>
            <a:picLocks noChangeAspect="1"/>
          </p:cNvPicPr>
          <p:nvPr/>
        </p:nvPicPr>
        <p:blipFill>
          <a:blip r:embed="rId5" cstate="print"/>
          <a:stretch>
            <a:fillRect/>
          </a:stretch>
        </p:blipFill>
        <p:spPr bwMode="gray">
          <a:xfrm>
            <a:off x="3795374" y="4491129"/>
            <a:ext cx="219821" cy="191449"/>
          </a:xfrm>
          <a:prstGeom prst="rect">
            <a:avLst/>
          </a:prstGeom>
        </p:spPr>
      </p:pic>
      <p:pic>
        <p:nvPicPr>
          <p:cNvPr id="403" name="图片 402" descr="汇聚交换机.png"/>
          <p:cNvPicPr>
            <a:picLocks noChangeAspect="1"/>
          </p:cNvPicPr>
          <p:nvPr/>
        </p:nvPicPr>
        <p:blipFill>
          <a:blip r:embed="rId5" cstate="print"/>
          <a:stretch>
            <a:fillRect/>
          </a:stretch>
        </p:blipFill>
        <p:spPr bwMode="gray">
          <a:xfrm>
            <a:off x="4245274" y="4491129"/>
            <a:ext cx="219821" cy="191449"/>
          </a:xfrm>
          <a:prstGeom prst="rect">
            <a:avLst/>
          </a:prstGeom>
        </p:spPr>
      </p:pic>
      <p:cxnSp>
        <p:nvCxnSpPr>
          <p:cNvPr id="404" name="直接连接符 403"/>
          <p:cNvCxnSpPr>
            <a:stCxn id="263" idx="0"/>
            <a:endCxn id="402" idx="2"/>
          </p:cNvCxnSpPr>
          <p:nvPr/>
        </p:nvCxnSpPr>
        <p:spPr bwMode="gray">
          <a:xfrm flipV="1">
            <a:off x="3905285" y="4682578"/>
            <a:ext cx="0" cy="11707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5" name="直接连接符 404"/>
          <p:cNvCxnSpPr>
            <a:endCxn id="403" idx="2"/>
          </p:cNvCxnSpPr>
          <p:nvPr/>
        </p:nvCxnSpPr>
        <p:spPr bwMode="gray">
          <a:xfrm flipV="1">
            <a:off x="3905284" y="4682578"/>
            <a:ext cx="449901" cy="10460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6" name="直接连接符 405"/>
          <p:cNvCxnSpPr>
            <a:stCxn id="402" idx="2"/>
            <a:endCxn id="264" idx="0"/>
          </p:cNvCxnSpPr>
          <p:nvPr/>
        </p:nvCxnSpPr>
        <p:spPr bwMode="gray">
          <a:xfrm>
            <a:off x="3905285" y="4682578"/>
            <a:ext cx="449900" cy="11707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7" name="直接连接符 406"/>
          <p:cNvCxnSpPr>
            <a:stCxn id="403" idx="2"/>
            <a:endCxn id="264" idx="0"/>
          </p:cNvCxnSpPr>
          <p:nvPr/>
        </p:nvCxnSpPr>
        <p:spPr bwMode="gray">
          <a:xfrm>
            <a:off x="4355185" y="4682578"/>
            <a:ext cx="0" cy="11707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08" name="TextBox 533"/>
          <p:cNvSpPr txBox="1"/>
          <p:nvPr/>
        </p:nvSpPr>
        <p:spPr bwMode="gray">
          <a:xfrm>
            <a:off x="4557653" y="4770398"/>
            <a:ext cx="564485" cy="276954"/>
          </a:xfrm>
          <a:prstGeom prst="rect">
            <a:avLst/>
          </a:prstGeom>
          <a:noFill/>
        </p:spPr>
        <p:txBody>
          <a:bodyPr wrap="none" lIns="91394" tIns="45698" rIns="91394" bIns="45698" rtlCol="0">
            <a:spAutoFit/>
          </a:bodyPr>
          <a:lstStyle/>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Spine</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09" name="图片 408" descr="汇聚交换机.png"/>
          <p:cNvPicPr>
            <a:picLocks noChangeAspect="1"/>
          </p:cNvPicPr>
          <p:nvPr/>
        </p:nvPicPr>
        <p:blipFill>
          <a:blip r:embed="rId5" cstate="print"/>
          <a:stretch>
            <a:fillRect/>
          </a:stretch>
        </p:blipFill>
        <p:spPr bwMode="gray">
          <a:xfrm>
            <a:off x="6016414" y="4491129"/>
            <a:ext cx="219821" cy="191449"/>
          </a:xfrm>
          <a:prstGeom prst="rect">
            <a:avLst/>
          </a:prstGeom>
        </p:spPr>
      </p:pic>
      <p:pic>
        <p:nvPicPr>
          <p:cNvPr id="410" name="图片 409" descr="汇聚交换机.png"/>
          <p:cNvPicPr>
            <a:picLocks noChangeAspect="1"/>
          </p:cNvPicPr>
          <p:nvPr/>
        </p:nvPicPr>
        <p:blipFill>
          <a:blip r:embed="rId5" cstate="print"/>
          <a:stretch>
            <a:fillRect/>
          </a:stretch>
        </p:blipFill>
        <p:spPr bwMode="gray">
          <a:xfrm>
            <a:off x="6466314" y="4491129"/>
            <a:ext cx="219821" cy="191449"/>
          </a:xfrm>
          <a:prstGeom prst="rect">
            <a:avLst/>
          </a:prstGeom>
        </p:spPr>
      </p:pic>
      <p:cxnSp>
        <p:nvCxnSpPr>
          <p:cNvPr id="411" name="直接连接符 410"/>
          <p:cNvCxnSpPr>
            <a:stCxn id="232" idx="0"/>
            <a:endCxn id="409" idx="2"/>
          </p:cNvCxnSpPr>
          <p:nvPr/>
        </p:nvCxnSpPr>
        <p:spPr bwMode="gray">
          <a:xfrm flipH="1" flipV="1">
            <a:off x="6126325" y="4682578"/>
            <a:ext cx="1531" cy="1170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2" name="直接连接符 411"/>
          <p:cNvCxnSpPr>
            <a:stCxn id="234" idx="0"/>
            <a:endCxn id="409" idx="2"/>
          </p:cNvCxnSpPr>
          <p:nvPr/>
        </p:nvCxnSpPr>
        <p:spPr bwMode="gray">
          <a:xfrm flipH="1" flipV="1">
            <a:off x="6126325" y="4682578"/>
            <a:ext cx="451432" cy="1170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3" name="直接连接符 412"/>
          <p:cNvCxnSpPr>
            <a:stCxn id="232" idx="0"/>
            <a:endCxn id="410" idx="2"/>
          </p:cNvCxnSpPr>
          <p:nvPr/>
        </p:nvCxnSpPr>
        <p:spPr bwMode="gray">
          <a:xfrm flipV="1">
            <a:off x="6127856" y="4682578"/>
            <a:ext cx="448369" cy="1170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4" name="直接连接符 413"/>
          <p:cNvCxnSpPr>
            <a:stCxn id="234" idx="0"/>
            <a:endCxn id="410" idx="2"/>
          </p:cNvCxnSpPr>
          <p:nvPr/>
        </p:nvCxnSpPr>
        <p:spPr bwMode="gray">
          <a:xfrm flipH="1" flipV="1">
            <a:off x="6576225" y="4682578"/>
            <a:ext cx="1532" cy="1170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15" name="TextBox 533"/>
          <p:cNvSpPr txBox="1"/>
          <p:nvPr/>
        </p:nvSpPr>
        <p:spPr bwMode="gray">
          <a:xfrm>
            <a:off x="6780871" y="4761162"/>
            <a:ext cx="564485" cy="276954"/>
          </a:xfrm>
          <a:prstGeom prst="rect">
            <a:avLst/>
          </a:prstGeom>
          <a:noFill/>
        </p:spPr>
        <p:txBody>
          <a:bodyPr wrap="none" lIns="91394" tIns="45698" rIns="91394" bIns="45698" rtlCol="0">
            <a:spAutoFit/>
          </a:bodyPr>
          <a:lstStyle/>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Spine</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16" name="直接连接符 415"/>
          <p:cNvCxnSpPr/>
          <p:nvPr/>
        </p:nvCxnSpPr>
        <p:spPr bwMode="gray">
          <a:xfrm>
            <a:off x="4015197" y="4607483"/>
            <a:ext cx="230078"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17" name="椭圆 416"/>
          <p:cNvSpPr/>
          <p:nvPr/>
        </p:nvSpPr>
        <p:spPr bwMode="gray">
          <a:xfrm>
            <a:off x="4111703" y="4530222"/>
            <a:ext cx="48797" cy="109550"/>
          </a:xfrm>
          <a:prstGeom prst="ellipse">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394" tIns="45698" rIns="91394" bIns="45698" rtlCol="0" anchor="ctr"/>
          <a:lstStyle/>
          <a:p>
            <a:pPr algn="ct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18" name="直接连接符 417"/>
          <p:cNvCxnSpPr/>
          <p:nvPr/>
        </p:nvCxnSpPr>
        <p:spPr bwMode="gray">
          <a:xfrm>
            <a:off x="6236235" y="4596634"/>
            <a:ext cx="230079"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19" name="椭圆 418"/>
          <p:cNvSpPr/>
          <p:nvPr/>
        </p:nvSpPr>
        <p:spPr bwMode="gray">
          <a:xfrm>
            <a:off x="6334275" y="4525459"/>
            <a:ext cx="48797" cy="109550"/>
          </a:xfrm>
          <a:prstGeom prst="ellipse">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394" tIns="45698" rIns="91394" bIns="45698" rtlCol="0" anchor="ctr"/>
          <a:lstStyle/>
          <a:p>
            <a:pPr algn="ct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0" name="椭圆 419"/>
          <p:cNvSpPr/>
          <p:nvPr/>
        </p:nvSpPr>
        <p:spPr bwMode="gray">
          <a:xfrm>
            <a:off x="3642571" y="4647311"/>
            <a:ext cx="989470" cy="536530"/>
          </a:xfrm>
          <a:prstGeom prst="ellipse">
            <a:avLst/>
          </a:prstGeom>
          <a:solidFill>
            <a:srgbClr val="E7F7F9">
              <a:alpha val="72000"/>
            </a:srgbClr>
          </a:solidFill>
          <a:ln w="9525" cap="flat" cmpd="sng" algn="ctr">
            <a:solidFill>
              <a:srgbClr val="94DAE2"/>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1087927" eaLnBrk="0" hangingPunct="0"/>
            <a:r>
              <a:rPr lang="en-US" altLang="zh-CN" sz="1200" dirty="0" smtClean="0">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rPr>
              <a:t>VXLAN domain</a:t>
            </a:r>
            <a:endParaRPr lang="zh-CN" altLang="en-US" sz="1200" dirty="0">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endParaRPr>
          </a:p>
        </p:txBody>
      </p:sp>
      <p:sp>
        <p:nvSpPr>
          <p:cNvPr id="421" name="椭圆 420"/>
          <p:cNvSpPr/>
          <p:nvPr/>
        </p:nvSpPr>
        <p:spPr bwMode="gray">
          <a:xfrm>
            <a:off x="5868083" y="4647311"/>
            <a:ext cx="989470" cy="536530"/>
          </a:xfrm>
          <a:prstGeom prst="ellipse">
            <a:avLst/>
          </a:prstGeom>
          <a:solidFill>
            <a:srgbClr val="E7F7F9">
              <a:alpha val="72000"/>
            </a:srgbClr>
          </a:solidFill>
          <a:ln w="9525" cap="flat" cmpd="sng" algn="ctr">
            <a:solidFill>
              <a:srgbClr val="94DAE2"/>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1087927" eaLnBrk="0" hangingPunct="0"/>
            <a:r>
              <a:rPr lang="en-US" altLang="zh-CN" sz="1200" dirty="0" smtClean="0">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rPr>
              <a:t>VXLAN domain</a:t>
            </a:r>
            <a:endParaRPr lang="zh-CN" altLang="en-US" sz="1200" dirty="0">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endParaRPr>
          </a:p>
        </p:txBody>
      </p:sp>
      <p:sp>
        <p:nvSpPr>
          <p:cNvPr id="422" name="TextBox 618"/>
          <p:cNvSpPr txBox="1"/>
          <p:nvPr/>
        </p:nvSpPr>
        <p:spPr bwMode="gray">
          <a:xfrm>
            <a:off x="5281264" y="5291803"/>
            <a:ext cx="603043" cy="276954"/>
          </a:xfrm>
          <a:prstGeom prst="rect">
            <a:avLst/>
          </a:prstGeom>
          <a:ln w="12700">
            <a:noFill/>
          </a:ln>
        </p:spPr>
        <p:style>
          <a:lnRef idx="1">
            <a:schemeClr val="accent1"/>
          </a:lnRef>
          <a:fillRef idx="0">
            <a:schemeClr val="accent1"/>
          </a:fillRef>
          <a:effectRef idx="0">
            <a:schemeClr val="accent1"/>
          </a:effectRef>
          <a:fontRef idx="minor">
            <a:schemeClr val="tx1"/>
          </a:fontRef>
        </p:style>
        <p:txBody>
          <a:bodyPr wrap="square" lIns="91394" tIns="45698" rIns="91394" bIns="45698" rtlCol="0">
            <a:spAutoFit/>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Leaf</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3" name="TextBox 807"/>
          <p:cNvSpPr txBox="1"/>
          <p:nvPr/>
        </p:nvSpPr>
        <p:spPr bwMode="gray">
          <a:xfrm>
            <a:off x="5386425" y="4862159"/>
            <a:ext cx="415405" cy="276954"/>
          </a:xfrm>
          <a:prstGeom prst="rect">
            <a:avLst/>
          </a:prstGeom>
          <a:noFill/>
        </p:spPr>
        <p:txBody>
          <a:bodyPr wrap="none" lIns="91394" tIns="45698" rIns="91394" bIns="45698" rtlCol="0">
            <a:spAutoFit/>
          </a:bodyPr>
          <a:lstStyle/>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FW</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4" name="TextBox 533"/>
          <p:cNvSpPr txBox="1"/>
          <p:nvPr/>
        </p:nvSpPr>
        <p:spPr bwMode="gray">
          <a:xfrm>
            <a:off x="6633116" y="4278719"/>
            <a:ext cx="742345" cy="461620"/>
          </a:xfrm>
          <a:prstGeom prst="rect">
            <a:avLst/>
          </a:prstGeom>
          <a:noFill/>
        </p:spPr>
        <p:txBody>
          <a:bodyPr wrap="square" lIns="91394" tIns="45698" rIns="91394" bIns="45698" rtlCol="0">
            <a:spAutoFit/>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Border-Leaf</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25" name="Picture 2" descr="G:\做的项目\公共\扁平图标切换\更新2015_01_21\oss扁平图标库2015_01_21更新-04.png"/>
          <p:cNvPicPr>
            <a:picLocks noChangeAspect="1" noChangeArrowheads="1"/>
          </p:cNvPicPr>
          <p:nvPr/>
        </p:nvPicPr>
        <p:blipFill>
          <a:blip r:embed="rId11" cstate="print"/>
          <a:stretch>
            <a:fillRect/>
          </a:stretch>
        </p:blipFill>
        <p:spPr bwMode="gray">
          <a:xfrm>
            <a:off x="2268261" y="2716085"/>
            <a:ext cx="270829" cy="221587"/>
          </a:xfrm>
          <a:prstGeom prst="rect">
            <a:avLst/>
          </a:prstGeom>
          <a:noFill/>
        </p:spPr>
      </p:pic>
      <p:pic>
        <p:nvPicPr>
          <p:cNvPr id="426" name="Picture 2" descr="G:\做的项目\公共\扁平图标切换\更新2015_01_21\oss扁平图标库2015_01_21更新-04.png"/>
          <p:cNvPicPr>
            <a:picLocks noChangeAspect="1" noChangeArrowheads="1"/>
          </p:cNvPicPr>
          <p:nvPr/>
        </p:nvPicPr>
        <p:blipFill>
          <a:blip r:embed="rId11" cstate="print"/>
          <a:stretch>
            <a:fillRect/>
          </a:stretch>
        </p:blipFill>
        <p:spPr bwMode="gray">
          <a:xfrm>
            <a:off x="2857979" y="2716085"/>
            <a:ext cx="270829" cy="221587"/>
          </a:xfrm>
          <a:prstGeom prst="rect">
            <a:avLst/>
          </a:prstGeom>
          <a:noFill/>
        </p:spPr>
      </p:pic>
      <p:cxnSp>
        <p:nvCxnSpPr>
          <p:cNvPr id="427" name="直接连接符 426"/>
          <p:cNvCxnSpPr>
            <a:stCxn id="428" idx="3"/>
            <a:endCxn id="429" idx="1"/>
          </p:cNvCxnSpPr>
          <p:nvPr/>
        </p:nvCxnSpPr>
        <p:spPr bwMode="gray">
          <a:xfrm>
            <a:off x="2539090" y="2354091"/>
            <a:ext cx="318889"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428" name="Picture 2" descr="G:\做的项目\公共\扁平图标切换\更新2015_01_21\oss扁平图标库2015_01_21更新-04.png"/>
          <p:cNvPicPr>
            <a:picLocks noChangeAspect="1" noChangeArrowheads="1"/>
          </p:cNvPicPr>
          <p:nvPr/>
        </p:nvPicPr>
        <p:blipFill>
          <a:blip r:embed="rId11" cstate="print"/>
          <a:stretch>
            <a:fillRect/>
          </a:stretch>
        </p:blipFill>
        <p:spPr bwMode="gray">
          <a:xfrm>
            <a:off x="2268261" y="2243297"/>
            <a:ext cx="270829" cy="221587"/>
          </a:xfrm>
          <a:prstGeom prst="rect">
            <a:avLst/>
          </a:prstGeom>
          <a:noFill/>
        </p:spPr>
      </p:pic>
      <p:pic>
        <p:nvPicPr>
          <p:cNvPr id="429" name="Picture 2" descr="G:\做的项目\公共\扁平图标切换\更新2015_01_21\oss扁平图标库2015_01_21更新-04.png"/>
          <p:cNvPicPr>
            <a:picLocks noChangeAspect="1" noChangeArrowheads="1"/>
          </p:cNvPicPr>
          <p:nvPr/>
        </p:nvPicPr>
        <p:blipFill>
          <a:blip r:embed="rId11" cstate="print"/>
          <a:stretch>
            <a:fillRect/>
          </a:stretch>
        </p:blipFill>
        <p:spPr bwMode="gray">
          <a:xfrm>
            <a:off x="2857979" y="2243297"/>
            <a:ext cx="270829" cy="221587"/>
          </a:xfrm>
          <a:prstGeom prst="rect">
            <a:avLst/>
          </a:prstGeom>
          <a:noFill/>
        </p:spPr>
      </p:pic>
      <p:cxnSp>
        <p:nvCxnSpPr>
          <p:cNvPr id="430" name="直接连接符 429"/>
          <p:cNvCxnSpPr>
            <a:stCxn id="428" idx="2"/>
            <a:endCxn id="425" idx="0"/>
          </p:cNvCxnSpPr>
          <p:nvPr/>
        </p:nvCxnSpPr>
        <p:spPr bwMode="gray">
          <a:xfrm>
            <a:off x="2403676" y="2464884"/>
            <a:ext cx="0" cy="251201"/>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31" name="直接连接符 430"/>
          <p:cNvCxnSpPr>
            <a:stCxn id="429" idx="2"/>
            <a:endCxn id="426" idx="0"/>
          </p:cNvCxnSpPr>
          <p:nvPr/>
        </p:nvCxnSpPr>
        <p:spPr bwMode="gray">
          <a:xfrm>
            <a:off x="2993394" y="2464884"/>
            <a:ext cx="0" cy="251201"/>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32" name="TextBox 584"/>
          <p:cNvSpPr txBox="1"/>
          <p:nvPr/>
        </p:nvSpPr>
        <p:spPr bwMode="gray">
          <a:xfrm>
            <a:off x="1700842" y="2688378"/>
            <a:ext cx="631904" cy="276999"/>
          </a:xfrm>
          <a:prstGeom prst="rect">
            <a:avLst/>
          </a:prstGeom>
          <a:noFill/>
        </p:spPr>
        <p:txBody>
          <a:bodyPr wrap="none" rtlCol="0">
            <a:spAutoFit/>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DC-CE</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3" name="TextBox 584"/>
          <p:cNvSpPr txBox="1"/>
          <p:nvPr/>
        </p:nvSpPr>
        <p:spPr bwMode="gray">
          <a:xfrm>
            <a:off x="1700842" y="2204984"/>
            <a:ext cx="625492" cy="276999"/>
          </a:xfrm>
          <a:prstGeom prst="rect">
            <a:avLst/>
          </a:prstGeom>
          <a:noFill/>
        </p:spPr>
        <p:txBody>
          <a:bodyPr wrap="none" rtlCol="0">
            <a:spAutoFit/>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DC-PE</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34" name="直接连接符 433"/>
          <p:cNvCxnSpPr>
            <a:stCxn id="300" idx="0"/>
            <a:endCxn id="426" idx="2"/>
          </p:cNvCxnSpPr>
          <p:nvPr/>
        </p:nvCxnSpPr>
        <p:spPr bwMode="gray">
          <a:xfrm flipH="1" flipV="1">
            <a:off x="2993394" y="2937672"/>
            <a:ext cx="298212" cy="808402"/>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35" name="直接连接符 434"/>
          <p:cNvCxnSpPr>
            <a:stCxn id="300" idx="0"/>
            <a:endCxn id="425" idx="2"/>
          </p:cNvCxnSpPr>
          <p:nvPr/>
        </p:nvCxnSpPr>
        <p:spPr bwMode="gray">
          <a:xfrm flipH="1" flipV="1">
            <a:off x="2403676" y="2937672"/>
            <a:ext cx="887930" cy="808402"/>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36" name="TextBox 533"/>
          <p:cNvSpPr txBox="1"/>
          <p:nvPr/>
        </p:nvSpPr>
        <p:spPr bwMode="gray">
          <a:xfrm>
            <a:off x="4395230" y="4278719"/>
            <a:ext cx="766390" cy="461620"/>
          </a:xfrm>
          <a:prstGeom prst="rect">
            <a:avLst/>
          </a:prstGeom>
          <a:noFill/>
        </p:spPr>
        <p:txBody>
          <a:bodyPr wrap="square" lIns="91394" tIns="45698" rIns="91394" bIns="45698" rtlCol="0">
            <a:spAutoFit/>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Border-Leaf</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37" name="直接连接符 436"/>
          <p:cNvCxnSpPr>
            <a:stCxn id="306" idx="1"/>
            <a:endCxn id="301" idx="3"/>
          </p:cNvCxnSpPr>
          <p:nvPr/>
        </p:nvCxnSpPr>
        <p:spPr bwMode="gray">
          <a:xfrm flipH="1">
            <a:off x="3541321" y="3618238"/>
            <a:ext cx="2220974" cy="265804"/>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38" name="直接连接符 437"/>
          <p:cNvCxnSpPr>
            <a:stCxn id="305" idx="1"/>
            <a:endCxn id="301" idx="3"/>
          </p:cNvCxnSpPr>
          <p:nvPr/>
        </p:nvCxnSpPr>
        <p:spPr bwMode="gray">
          <a:xfrm flipH="1">
            <a:off x="3541321" y="3618238"/>
            <a:ext cx="2704749" cy="265804"/>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39" name="TextBox 1009"/>
          <p:cNvSpPr txBox="1"/>
          <p:nvPr/>
        </p:nvSpPr>
        <p:spPr bwMode="gray">
          <a:xfrm>
            <a:off x="1674170" y="3000964"/>
            <a:ext cx="1501088" cy="276999"/>
          </a:xfrm>
          <a:prstGeom prst="rect">
            <a:avLst/>
          </a:prstGeom>
          <a:noFill/>
        </p:spPr>
        <p:txBody>
          <a:bodyPr vert="horz" wrap="square" rtlCol="0">
            <a:spAutoFit/>
          </a:bodyPr>
          <a:lstStyle/>
          <a:p>
            <a:pPr algn="ctr"/>
            <a:r>
              <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rPr>
              <a:t>WAN access zone</a:t>
            </a:r>
          </a:p>
        </p:txBody>
      </p:sp>
      <p:cxnSp>
        <p:nvCxnSpPr>
          <p:cNvPr id="440" name="直接连接符 439"/>
          <p:cNvCxnSpPr>
            <a:stCxn id="294" idx="1"/>
            <a:endCxn id="428" idx="0"/>
          </p:cNvCxnSpPr>
          <p:nvPr/>
        </p:nvCxnSpPr>
        <p:spPr bwMode="gray">
          <a:xfrm flipH="1">
            <a:off x="2403676" y="1902988"/>
            <a:ext cx="300412" cy="340309"/>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1" name="直接连接符 440"/>
          <p:cNvCxnSpPr>
            <a:stCxn id="294" idx="1"/>
            <a:endCxn id="429" idx="0"/>
          </p:cNvCxnSpPr>
          <p:nvPr/>
        </p:nvCxnSpPr>
        <p:spPr bwMode="gray">
          <a:xfrm>
            <a:off x="2704088" y="1902988"/>
            <a:ext cx="289306" cy="340309"/>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442" name="Picture 2" descr="G:\做的项目\公共\扁平图标切换\更新2015_01_21\oss扁平图标库2015_01_21更新-04.png"/>
          <p:cNvPicPr>
            <a:picLocks noChangeAspect="1" noChangeArrowheads="1"/>
          </p:cNvPicPr>
          <p:nvPr/>
        </p:nvPicPr>
        <p:blipFill>
          <a:blip r:embed="rId11" cstate="print"/>
          <a:stretch>
            <a:fillRect/>
          </a:stretch>
        </p:blipFill>
        <p:spPr bwMode="gray">
          <a:xfrm>
            <a:off x="5552361" y="1572120"/>
            <a:ext cx="270829" cy="221587"/>
          </a:xfrm>
          <a:prstGeom prst="rect">
            <a:avLst/>
          </a:prstGeom>
          <a:noFill/>
        </p:spPr>
      </p:pic>
      <p:pic>
        <p:nvPicPr>
          <p:cNvPr id="443" name="Picture 2" descr="G:\做的项目\公共\扁平图标切换\更新2015_01_21\oss扁平图标库2015_01_21更新-04.png"/>
          <p:cNvPicPr>
            <a:picLocks noChangeAspect="1" noChangeArrowheads="1"/>
          </p:cNvPicPr>
          <p:nvPr/>
        </p:nvPicPr>
        <p:blipFill>
          <a:blip r:embed="rId11" cstate="print"/>
          <a:stretch>
            <a:fillRect/>
          </a:stretch>
        </p:blipFill>
        <p:spPr bwMode="gray">
          <a:xfrm>
            <a:off x="6457285" y="1572120"/>
            <a:ext cx="270829" cy="221587"/>
          </a:xfrm>
          <a:prstGeom prst="rect">
            <a:avLst/>
          </a:prstGeom>
          <a:noFill/>
        </p:spPr>
      </p:pic>
      <p:sp>
        <p:nvSpPr>
          <p:cNvPr id="444" name="云形 443"/>
          <p:cNvSpPr/>
          <p:nvPr/>
        </p:nvSpPr>
        <p:spPr bwMode="gray">
          <a:xfrm>
            <a:off x="5601278" y="977312"/>
            <a:ext cx="998526" cy="357513"/>
          </a:xfrm>
          <a:prstGeom prst="cloud">
            <a:avLst/>
          </a:prstGeom>
          <a:solidFill>
            <a:schemeClr val="bg1">
              <a:lumMod val="95000"/>
            </a:schemeClr>
          </a:solidFill>
          <a:ln w="9525" cap="flat" cmpd="sng" algn="ctr">
            <a:solidFill>
              <a:schemeClr val="bg1">
                <a:lumMod val="7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1087927" eaLnBrk="0" hangingPunct="0"/>
            <a:r>
              <a:rPr lang="en-US" altLang="zh-CN" sz="1200" dirty="0" smtClean="0">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rPr>
              <a:t>Internet</a:t>
            </a:r>
            <a:endParaRPr lang="zh-CN" altLang="en-US" sz="1200" dirty="0">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endParaRPr>
          </a:p>
        </p:txBody>
      </p:sp>
      <p:sp>
        <p:nvSpPr>
          <p:cNvPr id="445" name="TextBox 1430"/>
          <p:cNvSpPr txBox="1"/>
          <p:nvPr/>
        </p:nvSpPr>
        <p:spPr bwMode="gray">
          <a:xfrm>
            <a:off x="504508" y="4958658"/>
            <a:ext cx="415405" cy="276954"/>
          </a:xfrm>
          <a:prstGeom prst="rect">
            <a:avLst/>
          </a:prstGeom>
          <a:noFill/>
        </p:spPr>
        <p:txBody>
          <a:bodyPr wrap="none" lIns="91394" tIns="45698" rIns="91394" bIns="45698" rtlCol="0">
            <a:spAutoFit/>
          </a:bodyPr>
          <a:lstStyle/>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FW</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6" name="五边形 445"/>
          <p:cNvSpPr/>
          <p:nvPr/>
        </p:nvSpPr>
        <p:spPr bwMode="gray">
          <a:xfrm>
            <a:off x="6772324" y="124239"/>
            <a:ext cx="90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7" name="燕尾形 446"/>
          <p:cNvSpPr/>
          <p:nvPr/>
        </p:nvSpPr>
        <p:spPr bwMode="gray">
          <a:xfrm>
            <a:off x="7584515" y="124239"/>
            <a:ext cx="72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DC</a:t>
            </a:r>
          </a:p>
        </p:txBody>
      </p:sp>
      <p:sp>
        <p:nvSpPr>
          <p:cNvPr id="448" name="燕尾形 447"/>
          <p:cNvSpPr/>
          <p:nvPr/>
        </p:nvSpPr>
        <p:spPr bwMode="gray">
          <a:xfrm>
            <a:off x="8216706" y="124239"/>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WAN</a:t>
            </a:r>
          </a:p>
        </p:txBody>
      </p:sp>
      <p:sp>
        <p:nvSpPr>
          <p:cNvPr id="449" name="燕尾形 448"/>
          <p:cNvSpPr/>
          <p:nvPr/>
        </p:nvSpPr>
        <p:spPr bwMode="gray">
          <a:xfrm>
            <a:off x="10309088" y="124239"/>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Other Systems</a:t>
            </a:r>
          </a:p>
        </p:txBody>
      </p:sp>
      <p:sp>
        <p:nvSpPr>
          <p:cNvPr id="450" name="燕尾形 449"/>
          <p:cNvSpPr/>
          <p:nvPr/>
        </p:nvSpPr>
        <p:spPr bwMode="gray">
          <a:xfrm>
            <a:off x="8848897" y="124239"/>
            <a:ext cx="154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Campus Network</a:t>
            </a:r>
          </a:p>
        </p:txBody>
      </p:sp>
    </p:spTree>
    <p:extLst>
      <p:ext uri="{BB962C8B-B14F-4D97-AF65-F5344CB8AC3E}">
        <p14:creationId xmlns:p14="http://schemas.microsoft.com/office/powerpoint/2010/main" val="385365435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28807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IPv6 Reconstruction for the DC's Internet Access Zone</a:t>
            </a:r>
            <a:endParaRPr lang="en-US" dirty="0"/>
          </a:p>
        </p:txBody>
      </p:sp>
      <p:sp>
        <p:nvSpPr>
          <p:cNvPr id="3" name="矩形 2"/>
          <p:cNvSpPr/>
          <p:nvPr/>
        </p:nvSpPr>
        <p:spPr bwMode="gray">
          <a:xfrm>
            <a:off x="1392990" y="4327343"/>
            <a:ext cx="2628590" cy="1803924"/>
          </a:xfrm>
          <a:prstGeom prst="rect">
            <a:avLst/>
          </a:prstGeom>
          <a:solidFill>
            <a:srgbClr val="F1F8EC"/>
          </a:solidFill>
          <a:ln w="9525" cap="flat" cmpd="sng" algn="ctr">
            <a:solidFill>
              <a:schemeClr val="accent6">
                <a:lumMod val="40000"/>
                <a:lumOff val="60000"/>
              </a:schemeClr>
            </a:solidFill>
            <a:prstDash val="solid"/>
            <a:round/>
            <a:headEnd type="none" w="med" len="med"/>
            <a:tailEnd type="none" w="med" len="med"/>
          </a:ln>
          <a:effectLst/>
        </p:spPr>
        <p:txBody>
          <a:bodyPr vert="horz" wrap="square" lIns="0" tIns="0" rIns="0" bIns="0" numCol="1" rtlCol="0" anchor="b" anchorCtr="0" compatLnSpc="1">
            <a:prstTxWarp prst="textNoShape">
              <a:avLst/>
            </a:prstTxWarp>
            <a:noAutofit/>
          </a:bodyPr>
          <a:lstStyle/>
          <a:p>
            <a:pPr algn="ctr" defTabSz="1087927" eaLnBrk="0" fontAlgn="ctr" hangingPunct="0"/>
            <a:r>
              <a:rPr lang="en-US" sz="1200" b="1" dirty="0">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rPr>
              <a:t>IPv4 Internet resource pool (DMZ)</a:t>
            </a:r>
          </a:p>
        </p:txBody>
      </p:sp>
      <p:pic>
        <p:nvPicPr>
          <p:cNvPr id="4" name="图片 3" descr="接入交换机.png"/>
          <p:cNvPicPr>
            <a:picLocks noChangeAspect="1"/>
          </p:cNvPicPr>
          <p:nvPr/>
        </p:nvPicPr>
        <p:blipFill>
          <a:blip r:embed="rId3" cstate="print"/>
          <a:stretch>
            <a:fillRect/>
          </a:stretch>
        </p:blipFill>
        <p:spPr bwMode="gray">
          <a:xfrm>
            <a:off x="2052334" y="5184882"/>
            <a:ext cx="219821" cy="191449"/>
          </a:xfrm>
          <a:prstGeom prst="rect">
            <a:avLst/>
          </a:prstGeom>
        </p:spPr>
      </p:pic>
      <p:pic>
        <p:nvPicPr>
          <p:cNvPr id="5" name="图片 4" descr="ce wlan-11.png"/>
          <p:cNvPicPr>
            <a:picLocks noChangeAspect="1"/>
          </p:cNvPicPr>
          <p:nvPr/>
        </p:nvPicPr>
        <p:blipFill>
          <a:blip r:embed="rId4" cstate="print"/>
          <a:stretch>
            <a:fillRect/>
          </a:stretch>
        </p:blipFill>
        <p:spPr bwMode="gray">
          <a:xfrm>
            <a:off x="2247586" y="5568396"/>
            <a:ext cx="259788" cy="191449"/>
          </a:xfrm>
          <a:prstGeom prst="rect">
            <a:avLst/>
          </a:prstGeom>
        </p:spPr>
      </p:pic>
      <p:pic>
        <p:nvPicPr>
          <p:cNvPr id="6" name="图片 5" descr="汇聚交换机.png"/>
          <p:cNvPicPr>
            <a:picLocks noChangeAspect="1"/>
          </p:cNvPicPr>
          <p:nvPr/>
        </p:nvPicPr>
        <p:blipFill>
          <a:blip r:embed="rId5" cstate="print"/>
          <a:stretch>
            <a:fillRect/>
          </a:stretch>
        </p:blipFill>
        <p:spPr bwMode="gray">
          <a:xfrm>
            <a:off x="2408999" y="4835867"/>
            <a:ext cx="219821" cy="191449"/>
          </a:xfrm>
          <a:prstGeom prst="rect">
            <a:avLst/>
          </a:prstGeom>
        </p:spPr>
      </p:pic>
      <p:pic>
        <p:nvPicPr>
          <p:cNvPr id="7" name="图片 6" descr="汇聚交换机.png"/>
          <p:cNvPicPr>
            <a:picLocks noChangeAspect="1"/>
          </p:cNvPicPr>
          <p:nvPr/>
        </p:nvPicPr>
        <p:blipFill>
          <a:blip r:embed="rId5" cstate="print"/>
          <a:stretch>
            <a:fillRect/>
          </a:stretch>
        </p:blipFill>
        <p:spPr bwMode="gray">
          <a:xfrm>
            <a:off x="2858900" y="4835867"/>
            <a:ext cx="219821" cy="191449"/>
          </a:xfrm>
          <a:prstGeom prst="rect">
            <a:avLst/>
          </a:prstGeom>
        </p:spPr>
      </p:pic>
      <p:pic>
        <p:nvPicPr>
          <p:cNvPr id="8" name="图片 7" descr="接入交换机.png"/>
          <p:cNvPicPr>
            <a:picLocks noChangeAspect="1"/>
          </p:cNvPicPr>
          <p:nvPr/>
        </p:nvPicPr>
        <p:blipFill>
          <a:blip r:embed="rId3" cstate="print"/>
          <a:stretch>
            <a:fillRect/>
          </a:stretch>
        </p:blipFill>
        <p:spPr bwMode="gray">
          <a:xfrm>
            <a:off x="2358483" y="5184882"/>
            <a:ext cx="219821" cy="191449"/>
          </a:xfrm>
          <a:prstGeom prst="rect">
            <a:avLst/>
          </a:prstGeom>
        </p:spPr>
      </p:pic>
      <p:pic>
        <p:nvPicPr>
          <p:cNvPr id="9" name="图片 8" descr="接入交换机.png"/>
          <p:cNvPicPr>
            <a:picLocks noChangeAspect="1"/>
          </p:cNvPicPr>
          <p:nvPr/>
        </p:nvPicPr>
        <p:blipFill>
          <a:blip r:embed="rId3" cstate="print"/>
          <a:stretch>
            <a:fillRect/>
          </a:stretch>
        </p:blipFill>
        <p:spPr bwMode="gray">
          <a:xfrm>
            <a:off x="2996647" y="5184882"/>
            <a:ext cx="219821" cy="191449"/>
          </a:xfrm>
          <a:prstGeom prst="rect">
            <a:avLst/>
          </a:prstGeom>
        </p:spPr>
      </p:pic>
      <p:pic>
        <p:nvPicPr>
          <p:cNvPr id="10" name="图片 9" descr="接入交换机.png"/>
          <p:cNvPicPr>
            <a:picLocks noChangeAspect="1"/>
          </p:cNvPicPr>
          <p:nvPr/>
        </p:nvPicPr>
        <p:blipFill>
          <a:blip r:embed="rId3" cstate="print"/>
          <a:stretch>
            <a:fillRect/>
          </a:stretch>
        </p:blipFill>
        <p:spPr bwMode="gray">
          <a:xfrm>
            <a:off x="3302795" y="5184882"/>
            <a:ext cx="219821" cy="191449"/>
          </a:xfrm>
          <a:prstGeom prst="rect">
            <a:avLst/>
          </a:prstGeom>
        </p:spPr>
      </p:pic>
      <p:pic>
        <p:nvPicPr>
          <p:cNvPr id="11" name="图片 10" descr="ce wlan-11.png"/>
          <p:cNvPicPr>
            <a:picLocks noChangeAspect="1"/>
          </p:cNvPicPr>
          <p:nvPr/>
        </p:nvPicPr>
        <p:blipFill>
          <a:blip r:embed="rId4" cstate="print"/>
          <a:stretch>
            <a:fillRect/>
          </a:stretch>
        </p:blipFill>
        <p:spPr bwMode="gray">
          <a:xfrm>
            <a:off x="3132263" y="5568396"/>
            <a:ext cx="259788" cy="191449"/>
          </a:xfrm>
          <a:prstGeom prst="rect">
            <a:avLst/>
          </a:prstGeom>
        </p:spPr>
      </p:pic>
      <p:cxnSp>
        <p:nvCxnSpPr>
          <p:cNvPr id="12" name="直接连接符 11"/>
          <p:cNvCxnSpPr>
            <a:stCxn id="5" idx="0"/>
            <a:endCxn id="4" idx="2"/>
          </p:cNvCxnSpPr>
          <p:nvPr/>
        </p:nvCxnSpPr>
        <p:spPr bwMode="gray">
          <a:xfrm flipH="1" flipV="1">
            <a:off x="2162245" y="5376329"/>
            <a:ext cx="215235" cy="1920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5" idx="0"/>
            <a:endCxn id="8" idx="2"/>
          </p:cNvCxnSpPr>
          <p:nvPr/>
        </p:nvCxnSpPr>
        <p:spPr bwMode="gray">
          <a:xfrm flipV="1">
            <a:off x="2377480" y="5376329"/>
            <a:ext cx="90915" cy="1920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9" idx="2"/>
            <a:endCxn id="11" idx="0"/>
          </p:cNvCxnSpPr>
          <p:nvPr/>
        </p:nvCxnSpPr>
        <p:spPr bwMode="gray">
          <a:xfrm>
            <a:off x="3106556" y="5376329"/>
            <a:ext cx="155599" cy="1920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10" idx="2"/>
            <a:endCxn id="11" idx="0"/>
          </p:cNvCxnSpPr>
          <p:nvPr/>
        </p:nvCxnSpPr>
        <p:spPr bwMode="gray">
          <a:xfrm flipH="1">
            <a:off x="3262157" y="5376329"/>
            <a:ext cx="150549" cy="1920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4" idx="0"/>
            <a:endCxn id="7" idx="2"/>
          </p:cNvCxnSpPr>
          <p:nvPr/>
        </p:nvCxnSpPr>
        <p:spPr bwMode="gray">
          <a:xfrm flipV="1">
            <a:off x="2162245" y="5027316"/>
            <a:ext cx="806566"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4" idx="0"/>
            <a:endCxn id="6" idx="2"/>
          </p:cNvCxnSpPr>
          <p:nvPr/>
        </p:nvCxnSpPr>
        <p:spPr bwMode="gray">
          <a:xfrm flipV="1">
            <a:off x="2162245" y="5027316"/>
            <a:ext cx="356665"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8" idx="0"/>
            <a:endCxn id="6" idx="2"/>
          </p:cNvCxnSpPr>
          <p:nvPr/>
        </p:nvCxnSpPr>
        <p:spPr bwMode="gray">
          <a:xfrm flipV="1">
            <a:off x="2468394" y="5027316"/>
            <a:ext cx="50516"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8" idx="0"/>
            <a:endCxn id="7" idx="2"/>
          </p:cNvCxnSpPr>
          <p:nvPr/>
        </p:nvCxnSpPr>
        <p:spPr bwMode="gray">
          <a:xfrm flipV="1">
            <a:off x="2468394" y="5027316"/>
            <a:ext cx="500417"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6" idx="2"/>
            <a:endCxn id="9" idx="0"/>
          </p:cNvCxnSpPr>
          <p:nvPr/>
        </p:nvCxnSpPr>
        <p:spPr bwMode="gray">
          <a:xfrm>
            <a:off x="2518910" y="5027316"/>
            <a:ext cx="587648"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7" idx="2"/>
            <a:endCxn id="9" idx="0"/>
          </p:cNvCxnSpPr>
          <p:nvPr/>
        </p:nvCxnSpPr>
        <p:spPr bwMode="gray">
          <a:xfrm>
            <a:off x="2968811" y="5027316"/>
            <a:ext cx="137747"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7" idx="2"/>
            <a:endCxn id="10" idx="0"/>
          </p:cNvCxnSpPr>
          <p:nvPr/>
        </p:nvCxnSpPr>
        <p:spPr bwMode="gray">
          <a:xfrm>
            <a:off x="2968811" y="5027316"/>
            <a:ext cx="443895"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10" idx="0"/>
            <a:endCxn id="6" idx="2"/>
          </p:cNvCxnSpPr>
          <p:nvPr/>
        </p:nvCxnSpPr>
        <p:spPr bwMode="gray">
          <a:xfrm flipH="1" flipV="1">
            <a:off x="2518910" y="5027316"/>
            <a:ext cx="893796"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6" idx="3"/>
            <a:endCxn id="7" idx="1"/>
          </p:cNvCxnSpPr>
          <p:nvPr/>
        </p:nvCxnSpPr>
        <p:spPr bwMode="gray">
          <a:xfrm>
            <a:off x="2628820" y="4931592"/>
            <a:ext cx="23008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bwMode="gray">
          <a:xfrm>
            <a:off x="2627289" y="4604014"/>
            <a:ext cx="230079"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26" name="图片 25" descr="ce wlan-11.png"/>
          <p:cNvPicPr>
            <a:picLocks noChangeAspect="1"/>
          </p:cNvPicPr>
          <p:nvPr/>
        </p:nvPicPr>
        <p:blipFill>
          <a:blip r:embed="rId4" cstate="print"/>
          <a:stretch>
            <a:fillRect/>
          </a:stretch>
        </p:blipFill>
        <p:spPr bwMode="gray">
          <a:xfrm>
            <a:off x="2318564" y="5641430"/>
            <a:ext cx="259788" cy="191449"/>
          </a:xfrm>
          <a:prstGeom prst="rect">
            <a:avLst/>
          </a:prstGeom>
        </p:spPr>
      </p:pic>
      <p:pic>
        <p:nvPicPr>
          <p:cNvPr id="27" name="图片 26" descr="ce wlan-11.png"/>
          <p:cNvPicPr>
            <a:picLocks noChangeAspect="1"/>
          </p:cNvPicPr>
          <p:nvPr/>
        </p:nvPicPr>
        <p:blipFill>
          <a:blip r:embed="rId4" cstate="print"/>
          <a:stretch>
            <a:fillRect/>
          </a:stretch>
        </p:blipFill>
        <p:spPr bwMode="gray">
          <a:xfrm>
            <a:off x="2389543" y="5714462"/>
            <a:ext cx="259788" cy="191449"/>
          </a:xfrm>
          <a:prstGeom prst="rect">
            <a:avLst/>
          </a:prstGeom>
        </p:spPr>
      </p:pic>
      <p:pic>
        <p:nvPicPr>
          <p:cNvPr id="28" name="图片 27" descr="ce wlan-11.png"/>
          <p:cNvPicPr>
            <a:picLocks noChangeAspect="1"/>
          </p:cNvPicPr>
          <p:nvPr/>
        </p:nvPicPr>
        <p:blipFill>
          <a:blip r:embed="rId4" cstate="print"/>
          <a:stretch>
            <a:fillRect/>
          </a:stretch>
        </p:blipFill>
        <p:spPr bwMode="gray">
          <a:xfrm>
            <a:off x="3203241" y="5641430"/>
            <a:ext cx="259788" cy="191449"/>
          </a:xfrm>
          <a:prstGeom prst="rect">
            <a:avLst/>
          </a:prstGeom>
        </p:spPr>
      </p:pic>
      <p:pic>
        <p:nvPicPr>
          <p:cNvPr id="29" name="图片 28" descr="ce wlan-11.png"/>
          <p:cNvPicPr>
            <a:picLocks noChangeAspect="1"/>
          </p:cNvPicPr>
          <p:nvPr/>
        </p:nvPicPr>
        <p:blipFill>
          <a:blip r:embed="rId4" cstate="print"/>
          <a:stretch>
            <a:fillRect/>
          </a:stretch>
        </p:blipFill>
        <p:spPr bwMode="gray">
          <a:xfrm>
            <a:off x="3274220" y="5714462"/>
            <a:ext cx="259788" cy="191449"/>
          </a:xfrm>
          <a:prstGeom prst="rect">
            <a:avLst/>
          </a:prstGeom>
        </p:spPr>
      </p:pic>
      <p:pic>
        <p:nvPicPr>
          <p:cNvPr id="30" name="图片 2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1809877" y="4648367"/>
            <a:ext cx="219821" cy="191449"/>
          </a:xfrm>
          <a:prstGeom prst="rect">
            <a:avLst/>
          </a:prstGeom>
        </p:spPr>
      </p:pic>
      <p:pic>
        <p:nvPicPr>
          <p:cNvPr id="31" name="图片 3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1921690" y="4763285"/>
            <a:ext cx="219821" cy="191449"/>
          </a:xfrm>
          <a:prstGeom prst="rect">
            <a:avLst/>
          </a:prstGeom>
        </p:spPr>
      </p:pic>
      <p:cxnSp>
        <p:nvCxnSpPr>
          <p:cNvPr id="32" name="直接连接符 31"/>
          <p:cNvCxnSpPr>
            <a:stCxn id="31" idx="3"/>
            <a:endCxn id="119" idx="2"/>
          </p:cNvCxnSpPr>
          <p:nvPr/>
        </p:nvCxnSpPr>
        <p:spPr bwMode="gray">
          <a:xfrm flipV="1">
            <a:off x="2141511" y="4718790"/>
            <a:ext cx="825768" cy="14022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118" idx="2"/>
            <a:endCxn id="31" idx="3"/>
          </p:cNvCxnSpPr>
          <p:nvPr/>
        </p:nvCxnSpPr>
        <p:spPr bwMode="gray">
          <a:xfrm flipH="1">
            <a:off x="2141511" y="4718790"/>
            <a:ext cx="375868" cy="14022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57" idx="2"/>
            <a:endCxn id="119" idx="0"/>
          </p:cNvCxnSpPr>
          <p:nvPr/>
        </p:nvCxnSpPr>
        <p:spPr bwMode="gray">
          <a:xfrm flipH="1">
            <a:off x="2967279" y="4111613"/>
            <a:ext cx="1236927" cy="41572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58" idx="2"/>
            <a:endCxn id="118" idx="0"/>
          </p:cNvCxnSpPr>
          <p:nvPr/>
        </p:nvCxnSpPr>
        <p:spPr bwMode="gray">
          <a:xfrm flipH="1">
            <a:off x="2517379" y="4111613"/>
            <a:ext cx="1203052" cy="41572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57" name="图片 56" descr="核心交换机.png"/>
          <p:cNvPicPr>
            <a:picLocks noChangeAspect="1"/>
          </p:cNvPicPr>
          <p:nvPr/>
        </p:nvPicPr>
        <p:blipFill>
          <a:blip r:embed="rId7" cstate="print"/>
          <a:stretch>
            <a:fillRect/>
          </a:stretch>
        </p:blipFill>
        <p:spPr bwMode="gray">
          <a:xfrm>
            <a:off x="4026195" y="3812097"/>
            <a:ext cx="356021" cy="299516"/>
          </a:xfrm>
          <a:prstGeom prst="rect">
            <a:avLst/>
          </a:prstGeom>
        </p:spPr>
      </p:pic>
      <p:pic>
        <p:nvPicPr>
          <p:cNvPr id="58" name="图片 57" descr="核心交换机.png"/>
          <p:cNvPicPr>
            <a:picLocks noChangeAspect="1"/>
          </p:cNvPicPr>
          <p:nvPr/>
        </p:nvPicPr>
        <p:blipFill>
          <a:blip r:embed="rId7" cstate="print"/>
          <a:stretch>
            <a:fillRect/>
          </a:stretch>
        </p:blipFill>
        <p:spPr bwMode="gray">
          <a:xfrm>
            <a:off x="3542420" y="3812097"/>
            <a:ext cx="356021" cy="299516"/>
          </a:xfrm>
          <a:prstGeom prst="rect">
            <a:avLst/>
          </a:prstGeom>
        </p:spPr>
      </p:pic>
      <p:sp>
        <p:nvSpPr>
          <p:cNvPr id="59" name="圆角矩形 58"/>
          <p:cNvSpPr/>
          <p:nvPr/>
        </p:nvSpPr>
        <p:spPr bwMode="gray">
          <a:xfrm>
            <a:off x="3505999" y="3757562"/>
            <a:ext cx="901631" cy="413682"/>
          </a:xfrm>
          <a:prstGeom prst="roundRect">
            <a:avLst/>
          </a:prstGeom>
          <a:noFill/>
          <a:ln w="9525" cap="flat" cmpd="sng" algn="ctr">
            <a:solidFill>
              <a:srgbClr val="0070C0"/>
            </a:solidFill>
            <a:prstDash val="lg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6" tIns="45708" rIns="91416" bIns="45708" numCol="1" rtlCol="0" anchor="t" anchorCtr="0" compatLnSpc="1">
            <a:prstTxWarp prst="textNoShape">
              <a:avLst/>
            </a:prstTxWarp>
          </a:bodyPr>
          <a:lstStyle/>
          <a:p>
            <a:pPr defTabSz="914126" fontAlgn="ctr">
              <a:spcBef>
                <a:spcPct val="0"/>
              </a:spcBef>
              <a:spcAft>
                <a:spcPct val="0"/>
              </a:spcAft>
              <a:buClr>
                <a:srgbClr val="CC9900"/>
              </a:buClr>
              <a:buFont typeface="Wingdings" pitchFamily="2" charset="2"/>
              <a:buChar char="n"/>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TextBox 1723"/>
          <p:cNvSpPr txBox="1"/>
          <p:nvPr/>
        </p:nvSpPr>
        <p:spPr bwMode="gray">
          <a:xfrm>
            <a:off x="4327451" y="3815280"/>
            <a:ext cx="976190" cy="461665"/>
          </a:xfrm>
          <a:prstGeom prst="rect">
            <a:avLst/>
          </a:prstGeom>
          <a:noFill/>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Extranet core</a:t>
            </a:r>
          </a:p>
        </p:txBody>
      </p:sp>
      <p:sp>
        <p:nvSpPr>
          <p:cNvPr id="61" name="矩形 60"/>
          <p:cNvSpPr/>
          <p:nvPr/>
        </p:nvSpPr>
        <p:spPr bwMode="gray">
          <a:xfrm>
            <a:off x="510276" y="1616545"/>
            <a:ext cx="3226972" cy="1993430"/>
          </a:xfrm>
          <a:prstGeom prst="rect">
            <a:avLst/>
          </a:prstGeom>
          <a:solidFill>
            <a:srgbClr val="F1F8EC"/>
          </a:solidFill>
          <a:ln w="9525" cap="flat" cmpd="sng" algn="ctr">
            <a:solidFill>
              <a:schemeClr val="accent6">
                <a:lumMod val="40000"/>
                <a:lumOff val="60000"/>
              </a:schemeClr>
            </a:solidFill>
            <a:prstDash val="solid"/>
            <a:round/>
            <a:headEnd type="none" w="med" len="med"/>
            <a:tailEnd type="none" w="med" len="med"/>
          </a:ln>
          <a:effectLst/>
        </p:spPr>
        <p:txBody>
          <a:bodyPr vert="horz" wrap="square" lIns="0" tIns="0" rIns="0" bIns="0" numCol="1" rtlCol="0" anchor="b" anchorCtr="0" compatLnSpc="1">
            <a:prstTxWarp prst="textNoShape">
              <a:avLst/>
            </a:prstTxWarp>
            <a:noAutofit/>
          </a:bodyPr>
          <a:lstStyle/>
          <a:p>
            <a:pPr algn="ctr" defTabSz="1087927" eaLnBrk="0" fontAlgn="ctr" hangingPunct="0"/>
            <a:endParaRPr lang="en-US" altLang="zh-CN" sz="1200" b="1" dirty="0">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endParaRPr>
          </a:p>
        </p:txBody>
      </p:sp>
      <p:cxnSp>
        <p:nvCxnSpPr>
          <p:cNvPr id="62" name="直接连接符 61"/>
          <p:cNvCxnSpPr>
            <a:stCxn id="134" idx="0"/>
            <a:endCxn id="136" idx="1"/>
          </p:cNvCxnSpPr>
          <p:nvPr/>
        </p:nvCxnSpPr>
        <p:spPr bwMode="gray">
          <a:xfrm flipV="1">
            <a:off x="2162347" y="1362390"/>
            <a:ext cx="412765" cy="405675"/>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63" name="图片 62" descr="汇聚交换机.png"/>
          <p:cNvPicPr preferRelativeResize="0">
            <a:picLocks/>
          </p:cNvPicPr>
          <p:nvPr/>
        </p:nvPicPr>
        <p:blipFill>
          <a:blip r:embed="rId5" cstate="print"/>
          <a:stretch>
            <a:fillRect/>
          </a:stretch>
        </p:blipFill>
        <p:spPr bwMode="gray">
          <a:xfrm>
            <a:off x="2028974" y="2458610"/>
            <a:ext cx="337243" cy="249810"/>
          </a:xfrm>
          <a:prstGeom prst="rect">
            <a:avLst/>
          </a:prstGeom>
        </p:spPr>
      </p:pic>
      <p:pic>
        <p:nvPicPr>
          <p:cNvPr id="64" name="图片 63" descr="汇聚交换机.png"/>
          <p:cNvPicPr preferRelativeResize="0">
            <a:picLocks/>
          </p:cNvPicPr>
          <p:nvPr/>
        </p:nvPicPr>
        <p:blipFill>
          <a:blip r:embed="rId5" cstate="print"/>
          <a:stretch>
            <a:fillRect/>
          </a:stretch>
        </p:blipFill>
        <p:spPr bwMode="gray">
          <a:xfrm>
            <a:off x="2516429" y="2458610"/>
            <a:ext cx="337243" cy="249810"/>
          </a:xfrm>
          <a:prstGeom prst="rect">
            <a:avLst/>
          </a:prstGeom>
        </p:spPr>
      </p:pic>
      <p:pic>
        <p:nvPicPr>
          <p:cNvPr id="65" name="图片 64"/>
          <p:cNvPicPr preferRelativeResize="0">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1553459" y="2825941"/>
            <a:ext cx="249810" cy="190480"/>
          </a:xfrm>
          <a:prstGeom prst="rect">
            <a:avLst/>
          </a:prstGeom>
        </p:spPr>
      </p:pic>
      <p:pic>
        <p:nvPicPr>
          <p:cNvPr id="66" name="图片 65"/>
          <p:cNvPicPr preferRelativeResize="0">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2040913" y="2825941"/>
            <a:ext cx="249810" cy="190480"/>
          </a:xfrm>
          <a:prstGeom prst="rect">
            <a:avLst/>
          </a:prstGeom>
        </p:spPr>
      </p:pic>
      <p:pic>
        <p:nvPicPr>
          <p:cNvPr id="67" name="图片 66"/>
          <p:cNvPicPr preferRelativeResize="0">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2528882" y="2825941"/>
            <a:ext cx="249810" cy="190480"/>
          </a:xfrm>
          <a:prstGeom prst="rect">
            <a:avLst/>
          </a:prstGeom>
        </p:spPr>
      </p:pic>
      <p:pic>
        <p:nvPicPr>
          <p:cNvPr id="68" name="图片 67"/>
          <p:cNvPicPr preferRelativeResize="0">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3013921" y="2825941"/>
            <a:ext cx="249810" cy="190480"/>
          </a:xfrm>
          <a:prstGeom prst="rect">
            <a:avLst/>
          </a:prstGeom>
        </p:spPr>
      </p:pic>
      <p:cxnSp>
        <p:nvCxnSpPr>
          <p:cNvPr id="69" name="直接连接符 68"/>
          <p:cNvCxnSpPr>
            <a:stCxn id="136" idx="1"/>
            <a:endCxn id="135" idx="0"/>
          </p:cNvCxnSpPr>
          <p:nvPr/>
        </p:nvCxnSpPr>
        <p:spPr bwMode="gray">
          <a:xfrm>
            <a:off x="2575112" y="1362390"/>
            <a:ext cx="492159" cy="405675"/>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0" name="TextBox 581"/>
          <p:cNvSpPr txBox="1"/>
          <p:nvPr/>
        </p:nvSpPr>
        <p:spPr bwMode="gray">
          <a:xfrm>
            <a:off x="919485" y="2130365"/>
            <a:ext cx="925253" cy="276999"/>
          </a:xfrm>
          <a:prstGeom prst="rect">
            <a:avLst/>
          </a:prstGeom>
          <a:noFill/>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Anti-DDoS</a:t>
            </a:r>
          </a:p>
        </p:txBody>
      </p:sp>
      <p:sp>
        <p:nvSpPr>
          <p:cNvPr id="71" name="TextBox 582"/>
          <p:cNvSpPr txBox="1"/>
          <p:nvPr/>
        </p:nvSpPr>
        <p:spPr bwMode="gray">
          <a:xfrm>
            <a:off x="1347676" y="1723109"/>
            <a:ext cx="652743" cy="276999"/>
          </a:xfrm>
          <a:prstGeom prst="rect">
            <a:avLst/>
          </a:prstGeom>
          <a:noFill/>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Router</a:t>
            </a:r>
          </a:p>
        </p:txBody>
      </p:sp>
      <p:sp>
        <p:nvSpPr>
          <p:cNvPr id="72" name="TextBox 583"/>
          <p:cNvSpPr txBox="1"/>
          <p:nvPr/>
        </p:nvSpPr>
        <p:spPr bwMode="gray">
          <a:xfrm>
            <a:off x="1666195" y="2458147"/>
            <a:ext cx="367408" cy="276999"/>
          </a:xfrm>
          <a:prstGeom prst="rect">
            <a:avLst/>
          </a:prstGeom>
          <a:noFill/>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AS</a:t>
            </a:r>
          </a:p>
        </p:txBody>
      </p:sp>
      <p:sp>
        <p:nvSpPr>
          <p:cNvPr id="73" name="TextBox 584"/>
          <p:cNvSpPr txBox="1"/>
          <p:nvPr/>
        </p:nvSpPr>
        <p:spPr bwMode="gray">
          <a:xfrm>
            <a:off x="1626667" y="3156690"/>
            <a:ext cx="397866" cy="276999"/>
          </a:xfrm>
          <a:prstGeom prst="rect">
            <a:avLst/>
          </a:prstGeom>
          <a:noFill/>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IPS</a:t>
            </a:r>
          </a:p>
        </p:txBody>
      </p:sp>
      <p:cxnSp>
        <p:nvCxnSpPr>
          <p:cNvPr id="74" name="直接连接符 73"/>
          <p:cNvCxnSpPr>
            <a:stCxn id="134" idx="2"/>
            <a:endCxn id="108" idx="3"/>
          </p:cNvCxnSpPr>
          <p:nvPr/>
        </p:nvCxnSpPr>
        <p:spPr bwMode="gray">
          <a:xfrm flipH="1">
            <a:off x="2039034" y="1989652"/>
            <a:ext cx="123313" cy="198301"/>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108" idx="0"/>
            <a:endCxn id="134" idx="2"/>
          </p:cNvCxnSpPr>
          <p:nvPr/>
        </p:nvCxnSpPr>
        <p:spPr bwMode="gray">
          <a:xfrm flipV="1">
            <a:off x="1925564" y="1989652"/>
            <a:ext cx="236783" cy="105255"/>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135" idx="2"/>
            <a:endCxn id="110" idx="1"/>
          </p:cNvCxnSpPr>
          <p:nvPr/>
        </p:nvCxnSpPr>
        <p:spPr bwMode="gray">
          <a:xfrm>
            <a:off x="3067271" y="1989652"/>
            <a:ext cx="288710" cy="198301"/>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135" idx="2"/>
            <a:endCxn id="109" idx="1"/>
          </p:cNvCxnSpPr>
          <p:nvPr/>
        </p:nvCxnSpPr>
        <p:spPr bwMode="gray">
          <a:xfrm>
            <a:off x="3067271" y="1989652"/>
            <a:ext cx="184649" cy="103502"/>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134" idx="2"/>
            <a:endCxn id="64" idx="0"/>
          </p:cNvCxnSpPr>
          <p:nvPr/>
        </p:nvCxnSpPr>
        <p:spPr bwMode="gray">
          <a:xfrm>
            <a:off x="2162347" y="1989652"/>
            <a:ext cx="522704" cy="46895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134" idx="2"/>
            <a:endCxn id="63" idx="0"/>
          </p:cNvCxnSpPr>
          <p:nvPr/>
        </p:nvCxnSpPr>
        <p:spPr bwMode="gray">
          <a:xfrm>
            <a:off x="2162347" y="1989652"/>
            <a:ext cx="35249" cy="46895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135" idx="2"/>
          </p:cNvCxnSpPr>
          <p:nvPr/>
        </p:nvCxnSpPr>
        <p:spPr bwMode="gray">
          <a:xfrm flipH="1">
            <a:off x="2685052" y="1989652"/>
            <a:ext cx="382219" cy="478329"/>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63" idx="3"/>
            <a:endCxn id="64" idx="1"/>
          </p:cNvCxnSpPr>
          <p:nvPr/>
        </p:nvCxnSpPr>
        <p:spPr bwMode="gray">
          <a:xfrm>
            <a:off x="2366218" y="2583515"/>
            <a:ext cx="150211"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105" idx="3"/>
            <a:endCxn id="106" idx="1"/>
          </p:cNvCxnSpPr>
          <p:nvPr/>
        </p:nvCxnSpPr>
        <p:spPr bwMode="gray">
          <a:xfrm>
            <a:off x="2304264" y="3285167"/>
            <a:ext cx="205515"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stCxn id="65" idx="3"/>
            <a:endCxn id="66" idx="1"/>
          </p:cNvCxnSpPr>
          <p:nvPr/>
        </p:nvCxnSpPr>
        <p:spPr bwMode="gray">
          <a:xfrm>
            <a:off x="1803269" y="2921181"/>
            <a:ext cx="237645"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67" idx="3"/>
            <a:endCxn id="68" idx="1"/>
          </p:cNvCxnSpPr>
          <p:nvPr/>
        </p:nvCxnSpPr>
        <p:spPr bwMode="gray">
          <a:xfrm>
            <a:off x="2778692" y="2921181"/>
            <a:ext cx="23523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bwMode="gray">
          <a:xfrm>
            <a:off x="2366219" y="2606692"/>
            <a:ext cx="150211"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6" name="椭圆 85"/>
          <p:cNvSpPr/>
          <p:nvPr/>
        </p:nvSpPr>
        <p:spPr bwMode="gray">
          <a:xfrm>
            <a:off x="2428191" y="2535544"/>
            <a:ext cx="39656" cy="115208"/>
          </a:xfrm>
          <a:prstGeom prst="ellipse">
            <a:avLst/>
          </a:prstGeom>
          <a:ln w="12700">
            <a:solidFill>
              <a:schemeClr val="bg1">
                <a:lumMod val="75000"/>
              </a:schemeClr>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1"/>
          </a:lnRef>
          <a:fillRef idx="0">
            <a:schemeClr val="accent1"/>
          </a:fillRef>
          <a:effectRef idx="0">
            <a:schemeClr val="accent1"/>
          </a:effectRef>
          <a:fontRef idx="minor">
            <a:schemeClr val="tx1"/>
          </a:fontRef>
        </p:style>
        <p:txBody>
          <a:bodyPr vert="horz" wrap="square" lIns="91416" tIns="45708" rIns="91416" bIns="45708" numCol="1" rtlCol="0" anchor="t" anchorCtr="0" compatLnSpc="1">
            <a:prstTxWarp prst="textNoShape">
              <a:avLst/>
            </a:prstTxWarp>
          </a:bodyPr>
          <a:lstStyle/>
          <a:p>
            <a:pPr defTabSz="914126" fontAlgn="ctr">
              <a:spcBef>
                <a:spcPct val="0"/>
              </a:spcBef>
              <a:spcAft>
                <a:spcPct val="0"/>
              </a:spcAft>
              <a:buClr>
                <a:srgbClr val="CC9900"/>
              </a:buClr>
              <a:buFont typeface="Wingdings" pitchFamily="2" charset="2"/>
              <a:buChar char="n"/>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圆角矩形 86"/>
          <p:cNvSpPr/>
          <p:nvPr/>
        </p:nvSpPr>
        <p:spPr bwMode="gray">
          <a:xfrm>
            <a:off x="2492453" y="2808630"/>
            <a:ext cx="840882" cy="227951"/>
          </a:xfrm>
          <a:prstGeom prst="roundRect">
            <a:avLst/>
          </a:prstGeom>
          <a:noFill/>
          <a:ln w="9525" cap="flat" cmpd="sng" algn="ctr">
            <a:solidFill>
              <a:srgbClr val="0070C0"/>
            </a:solidFill>
            <a:prstDash val="lg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6" tIns="45708" rIns="91416" bIns="45708" numCol="1" rtlCol="0" anchor="t" anchorCtr="0" compatLnSpc="1">
            <a:prstTxWarp prst="textNoShape">
              <a:avLst/>
            </a:prstTxWarp>
          </a:bodyPr>
          <a:lstStyle/>
          <a:p>
            <a:pPr defTabSz="914126" fontAlgn="ctr">
              <a:spcBef>
                <a:spcPct val="0"/>
              </a:spcBef>
              <a:spcAft>
                <a:spcPct val="0"/>
              </a:spcAft>
              <a:buClr>
                <a:srgbClr val="CC9900"/>
              </a:buClr>
              <a:buFont typeface="Wingdings" pitchFamily="2" charset="2"/>
              <a:buChar char="n"/>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圆角矩形 87"/>
          <p:cNvSpPr/>
          <p:nvPr/>
        </p:nvSpPr>
        <p:spPr bwMode="gray">
          <a:xfrm>
            <a:off x="1501015" y="2808630"/>
            <a:ext cx="840882" cy="227951"/>
          </a:xfrm>
          <a:prstGeom prst="roundRect">
            <a:avLst/>
          </a:prstGeom>
          <a:noFill/>
          <a:ln w="9525" cap="flat" cmpd="sng" algn="ctr">
            <a:solidFill>
              <a:srgbClr val="0070C0"/>
            </a:solidFill>
            <a:prstDash val="lg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6" tIns="45708" rIns="91416" bIns="45708" numCol="1" rtlCol="0" anchor="t" anchorCtr="0" compatLnSpc="1">
            <a:prstTxWarp prst="textNoShape">
              <a:avLst/>
            </a:prstTxWarp>
          </a:bodyPr>
          <a:lstStyle/>
          <a:p>
            <a:pPr defTabSz="914126" fontAlgn="ctr">
              <a:spcBef>
                <a:spcPct val="0"/>
              </a:spcBef>
              <a:spcAft>
                <a:spcPct val="0"/>
              </a:spcAft>
              <a:buClr>
                <a:srgbClr val="CC9900"/>
              </a:buClr>
              <a:buFont typeface="Wingdings" pitchFamily="2" charset="2"/>
              <a:buChar char="n"/>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圆角矩形 88"/>
          <p:cNvSpPr/>
          <p:nvPr/>
        </p:nvSpPr>
        <p:spPr bwMode="gray">
          <a:xfrm>
            <a:off x="2004077" y="3173560"/>
            <a:ext cx="790029" cy="227951"/>
          </a:xfrm>
          <a:prstGeom prst="roundRect">
            <a:avLst/>
          </a:prstGeom>
          <a:noFill/>
          <a:ln w="9525" cap="flat" cmpd="sng" algn="ctr">
            <a:solidFill>
              <a:srgbClr val="0070C0"/>
            </a:solidFill>
            <a:prstDash val="lg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6" tIns="45708" rIns="91416" bIns="45708" numCol="1" rtlCol="0" anchor="t" anchorCtr="0" compatLnSpc="1">
            <a:prstTxWarp prst="textNoShape">
              <a:avLst/>
            </a:prstTxWarp>
          </a:bodyPr>
          <a:lstStyle/>
          <a:p>
            <a:pPr defTabSz="914126" fontAlgn="ctr">
              <a:spcBef>
                <a:spcPct val="0"/>
              </a:spcBef>
              <a:spcAft>
                <a:spcPct val="0"/>
              </a:spcAft>
              <a:buClr>
                <a:srgbClr val="CC9900"/>
              </a:buClr>
              <a:buFont typeface="Wingdings" pitchFamily="2" charset="2"/>
              <a:buChar char="n"/>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圆角矩形 89"/>
          <p:cNvSpPr/>
          <p:nvPr/>
        </p:nvSpPr>
        <p:spPr bwMode="gray">
          <a:xfrm>
            <a:off x="1996786" y="2437343"/>
            <a:ext cx="881843" cy="285562"/>
          </a:xfrm>
          <a:prstGeom prst="roundRect">
            <a:avLst/>
          </a:prstGeom>
          <a:noFill/>
          <a:ln w="9525" cap="flat" cmpd="sng" algn="ctr">
            <a:solidFill>
              <a:srgbClr val="0070C0"/>
            </a:solidFill>
            <a:prstDash val="lg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6" tIns="45708" rIns="91416" bIns="45708" numCol="1" rtlCol="0" anchor="t" anchorCtr="0" compatLnSpc="1">
            <a:prstTxWarp prst="textNoShape">
              <a:avLst/>
            </a:prstTxWarp>
          </a:bodyPr>
          <a:lstStyle/>
          <a:p>
            <a:pPr defTabSz="914126" fontAlgn="ctr">
              <a:spcBef>
                <a:spcPct val="0"/>
              </a:spcBef>
              <a:spcAft>
                <a:spcPct val="0"/>
              </a:spcAft>
              <a:buClr>
                <a:srgbClr val="CC9900"/>
              </a:buClr>
              <a:buFont typeface="Wingdings" pitchFamily="2" charset="2"/>
              <a:buChar char="n"/>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1" name="直接连接符 90"/>
          <p:cNvCxnSpPr>
            <a:stCxn id="65" idx="2"/>
            <a:endCxn id="105" idx="0"/>
          </p:cNvCxnSpPr>
          <p:nvPr/>
        </p:nvCxnSpPr>
        <p:spPr bwMode="gray">
          <a:xfrm>
            <a:off x="1678364" y="3016421"/>
            <a:ext cx="500995" cy="17350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a:stCxn id="66" idx="2"/>
            <a:endCxn id="106" idx="0"/>
          </p:cNvCxnSpPr>
          <p:nvPr/>
        </p:nvCxnSpPr>
        <p:spPr bwMode="gray">
          <a:xfrm>
            <a:off x="2165818" y="3016421"/>
            <a:ext cx="468866" cy="17350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a:stCxn id="63" idx="2"/>
            <a:endCxn id="65" idx="0"/>
          </p:cNvCxnSpPr>
          <p:nvPr/>
        </p:nvCxnSpPr>
        <p:spPr bwMode="gray">
          <a:xfrm flipH="1">
            <a:off x="1678364" y="2708420"/>
            <a:ext cx="519232" cy="117522"/>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a:stCxn id="64" idx="2"/>
            <a:endCxn id="66" idx="0"/>
          </p:cNvCxnSpPr>
          <p:nvPr/>
        </p:nvCxnSpPr>
        <p:spPr bwMode="gray">
          <a:xfrm flipH="1">
            <a:off x="2165818" y="2708420"/>
            <a:ext cx="519232" cy="117522"/>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a:stCxn id="63" idx="2"/>
            <a:endCxn id="67" idx="0"/>
          </p:cNvCxnSpPr>
          <p:nvPr/>
        </p:nvCxnSpPr>
        <p:spPr bwMode="gray">
          <a:xfrm>
            <a:off x="2197596" y="2708420"/>
            <a:ext cx="456191" cy="117522"/>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a:stCxn id="64" idx="2"/>
            <a:endCxn id="68" idx="0"/>
          </p:cNvCxnSpPr>
          <p:nvPr/>
        </p:nvCxnSpPr>
        <p:spPr bwMode="gray">
          <a:xfrm>
            <a:off x="2685050" y="2708420"/>
            <a:ext cx="453776" cy="117522"/>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7" name="TextBox 1009"/>
          <p:cNvSpPr txBox="1"/>
          <p:nvPr/>
        </p:nvSpPr>
        <p:spPr bwMode="gray">
          <a:xfrm>
            <a:off x="472658" y="2996828"/>
            <a:ext cx="1162223" cy="646331"/>
          </a:xfrm>
          <a:prstGeom prst="rect">
            <a:avLst/>
          </a:prstGeom>
          <a:noFill/>
        </p:spPr>
        <p:txBody>
          <a:bodyPr vert="horz" wrap="square" rtlCol="0">
            <a:sp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IPv4</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Internet access zone</a:t>
            </a:r>
          </a:p>
        </p:txBody>
      </p:sp>
      <p:cxnSp>
        <p:nvCxnSpPr>
          <p:cNvPr id="98" name="直接连接符 97"/>
          <p:cNvCxnSpPr>
            <a:stCxn id="58" idx="3"/>
            <a:endCxn id="57" idx="1"/>
          </p:cNvCxnSpPr>
          <p:nvPr/>
        </p:nvCxnSpPr>
        <p:spPr bwMode="gray">
          <a:xfrm>
            <a:off x="3898441" y="3961855"/>
            <a:ext cx="127754"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a:stCxn id="105" idx="2"/>
            <a:endCxn id="58" idx="0"/>
          </p:cNvCxnSpPr>
          <p:nvPr/>
        </p:nvCxnSpPr>
        <p:spPr bwMode="gray">
          <a:xfrm>
            <a:off x="2179359" y="3380407"/>
            <a:ext cx="1541072" cy="43169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a:stCxn id="106" idx="2"/>
            <a:endCxn id="57" idx="0"/>
          </p:cNvCxnSpPr>
          <p:nvPr/>
        </p:nvCxnSpPr>
        <p:spPr bwMode="gray">
          <a:xfrm>
            <a:off x="2634684" y="3380407"/>
            <a:ext cx="1569522" cy="43169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a:stCxn id="135" idx="2"/>
            <a:endCxn id="63" idx="0"/>
          </p:cNvCxnSpPr>
          <p:nvPr/>
        </p:nvCxnSpPr>
        <p:spPr bwMode="gray">
          <a:xfrm flipH="1">
            <a:off x="2197596" y="1989652"/>
            <a:ext cx="869675" cy="46895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2" name="TextBox 450"/>
          <p:cNvSpPr txBox="1"/>
          <p:nvPr/>
        </p:nvSpPr>
        <p:spPr bwMode="gray">
          <a:xfrm>
            <a:off x="825217" y="2783224"/>
            <a:ext cx="732893" cy="276999"/>
          </a:xfrm>
          <a:prstGeom prst="rect">
            <a:avLst/>
          </a:prstGeom>
          <a:noFill/>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Firewall</a:t>
            </a:r>
          </a:p>
        </p:txBody>
      </p:sp>
      <p:cxnSp>
        <p:nvCxnSpPr>
          <p:cNvPr id="103" name="直接连接符 102"/>
          <p:cNvCxnSpPr>
            <a:stCxn id="67" idx="2"/>
            <a:endCxn id="105" idx="0"/>
          </p:cNvCxnSpPr>
          <p:nvPr/>
        </p:nvCxnSpPr>
        <p:spPr bwMode="gray">
          <a:xfrm flipH="1">
            <a:off x="2179359" y="3016421"/>
            <a:ext cx="474428" cy="17350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68" idx="2"/>
            <a:endCxn id="106" idx="0"/>
          </p:cNvCxnSpPr>
          <p:nvPr/>
        </p:nvCxnSpPr>
        <p:spPr bwMode="gray">
          <a:xfrm flipH="1">
            <a:off x="2634684" y="3016421"/>
            <a:ext cx="504142" cy="17350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05" name="图片 104" descr="交换机.png"/>
          <p:cNvPicPr preferRelativeResize="0">
            <a:picLocks/>
          </p:cNvPicPr>
          <p:nvPr/>
        </p:nvPicPr>
        <p:blipFill>
          <a:blip r:embed="rId9" cstate="print"/>
          <a:stretch>
            <a:fillRect/>
          </a:stretch>
        </p:blipFill>
        <p:spPr bwMode="gray">
          <a:xfrm>
            <a:off x="2054454" y="3189927"/>
            <a:ext cx="249810" cy="190480"/>
          </a:xfrm>
          <a:prstGeom prst="rect">
            <a:avLst/>
          </a:prstGeom>
        </p:spPr>
      </p:pic>
      <p:pic>
        <p:nvPicPr>
          <p:cNvPr id="106" name="图片 105" descr="交换机.png"/>
          <p:cNvPicPr preferRelativeResize="0">
            <a:picLocks/>
          </p:cNvPicPr>
          <p:nvPr/>
        </p:nvPicPr>
        <p:blipFill>
          <a:blip r:embed="rId9" cstate="print"/>
          <a:stretch>
            <a:fillRect/>
          </a:stretch>
        </p:blipFill>
        <p:spPr bwMode="gray">
          <a:xfrm>
            <a:off x="2509779" y="3189927"/>
            <a:ext cx="249810" cy="190480"/>
          </a:xfrm>
          <a:prstGeom prst="rect">
            <a:avLst/>
          </a:prstGeom>
        </p:spPr>
      </p:pic>
      <p:pic>
        <p:nvPicPr>
          <p:cNvPr id="107" name="图片 106"/>
          <p:cNvPicPr>
            <a:picLocks/>
          </p:cNvPicPr>
          <p:nvPr/>
        </p:nvPicPr>
        <p:blipFill>
          <a:blip r:embed="rId10" cstate="print">
            <a:extLst>
              <a:ext uri="{28A0092B-C50C-407E-A947-70E740481C1C}">
                <a14:useLocalDpi xmlns:a14="http://schemas.microsoft.com/office/drawing/2010/main" val="0"/>
              </a:ext>
            </a:extLst>
          </a:blip>
          <a:stretch>
            <a:fillRect/>
          </a:stretch>
        </p:blipFill>
        <p:spPr bwMode="gray">
          <a:xfrm>
            <a:off x="1708033" y="2000108"/>
            <a:ext cx="226940" cy="186091"/>
          </a:xfrm>
          <a:prstGeom prst="rect">
            <a:avLst/>
          </a:prstGeom>
        </p:spPr>
      </p:pic>
      <p:pic>
        <p:nvPicPr>
          <p:cNvPr id="108" name="图片 107"/>
          <p:cNvPicPr>
            <a:picLocks/>
          </p:cNvPicPr>
          <p:nvPr/>
        </p:nvPicPr>
        <p:blipFill>
          <a:blip r:embed="rId10" cstate="print">
            <a:extLst>
              <a:ext uri="{28A0092B-C50C-407E-A947-70E740481C1C}">
                <a14:useLocalDpi xmlns:a14="http://schemas.microsoft.com/office/drawing/2010/main" val="0"/>
              </a:ext>
            </a:extLst>
          </a:blip>
          <a:stretch>
            <a:fillRect/>
          </a:stretch>
        </p:blipFill>
        <p:spPr bwMode="gray">
          <a:xfrm>
            <a:off x="1812094" y="2094907"/>
            <a:ext cx="226940" cy="186091"/>
          </a:xfrm>
          <a:prstGeom prst="rect">
            <a:avLst/>
          </a:prstGeom>
        </p:spPr>
      </p:pic>
      <p:pic>
        <p:nvPicPr>
          <p:cNvPr id="109" name="图片 108"/>
          <p:cNvPicPr>
            <a:picLocks/>
          </p:cNvPicPr>
          <p:nvPr/>
        </p:nvPicPr>
        <p:blipFill>
          <a:blip r:embed="rId10" cstate="print">
            <a:extLst>
              <a:ext uri="{28A0092B-C50C-407E-A947-70E740481C1C}">
                <a14:useLocalDpi xmlns:a14="http://schemas.microsoft.com/office/drawing/2010/main" val="0"/>
              </a:ext>
            </a:extLst>
          </a:blip>
          <a:stretch>
            <a:fillRect/>
          </a:stretch>
        </p:blipFill>
        <p:spPr bwMode="gray">
          <a:xfrm>
            <a:off x="3251920" y="2000108"/>
            <a:ext cx="226940" cy="186091"/>
          </a:xfrm>
          <a:prstGeom prst="rect">
            <a:avLst/>
          </a:prstGeom>
        </p:spPr>
      </p:pic>
      <p:pic>
        <p:nvPicPr>
          <p:cNvPr id="110" name="图片 109"/>
          <p:cNvPicPr>
            <a:picLocks/>
          </p:cNvPicPr>
          <p:nvPr/>
        </p:nvPicPr>
        <p:blipFill>
          <a:blip r:embed="rId10" cstate="print">
            <a:extLst>
              <a:ext uri="{28A0092B-C50C-407E-A947-70E740481C1C}">
                <a14:useLocalDpi xmlns:a14="http://schemas.microsoft.com/office/drawing/2010/main" val="0"/>
              </a:ext>
            </a:extLst>
          </a:blip>
          <a:stretch>
            <a:fillRect/>
          </a:stretch>
        </p:blipFill>
        <p:spPr bwMode="gray">
          <a:xfrm>
            <a:off x="3355981" y="2094907"/>
            <a:ext cx="226940" cy="186091"/>
          </a:xfrm>
          <a:prstGeom prst="rect">
            <a:avLst/>
          </a:prstGeom>
        </p:spPr>
      </p:pic>
      <p:pic>
        <p:nvPicPr>
          <p:cNvPr id="118" name="图片 117" descr="汇聚交换机.png"/>
          <p:cNvPicPr>
            <a:picLocks noChangeAspect="1"/>
          </p:cNvPicPr>
          <p:nvPr/>
        </p:nvPicPr>
        <p:blipFill>
          <a:blip r:embed="rId5" cstate="print"/>
          <a:stretch>
            <a:fillRect/>
          </a:stretch>
        </p:blipFill>
        <p:spPr bwMode="gray">
          <a:xfrm>
            <a:off x="2407468" y="4527341"/>
            <a:ext cx="219821" cy="191449"/>
          </a:xfrm>
          <a:prstGeom prst="rect">
            <a:avLst/>
          </a:prstGeom>
        </p:spPr>
      </p:pic>
      <p:pic>
        <p:nvPicPr>
          <p:cNvPr id="119" name="图片 118" descr="汇聚交换机.png"/>
          <p:cNvPicPr>
            <a:picLocks noChangeAspect="1"/>
          </p:cNvPicPr>
          <p:nvPr/>
        </p:nvPicPr>
        <p:blipFill>
          <a:blip r:embed="rId5" cstate="print"/>
          <a:stretch>
            <a:fillRect/>
          </a:stretch>
        </p:blipFill>
        <p:spPr bwMode="gray">
          <a:xfrm>
            <a:off x="2857368" y="4527341"/>
            <a:ext cx="219821" cy="191449"/>
          </a:xfrm>
          <a:prstGeom prst="rect">
            <a:avLst/>
          </a:prstGeom>
        </p:spPr>
      </p:pic>
      <p:cxnSp>
        <p:nvCxnSpPr>
          <p:cNvPr id="120" name="直接连接符 119"/>
          <p:cNvCxnSpPr>
            <a:stCxn id="6" idx="0"/>
            <a:endCxn id="118" idx="2"/>
          </p:cNvCxnSpPr>
          <p:nvPr/>
        </p:nvCxnSpPr>
        <p:spPr bwMode="gray">
          <a:xfrm flipH="1" flipV="1">
            <a:off x="2517379" y="4718790"/>
            <a:ext cx="1531" cy="1170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7" idx="0"/>
            <a:endCxn id="118" idx="2"/>
          </p:cNvCxnSpPr>
          <p:nvPr/>
        </p:nvCxnSpPr>
        <p:spPr bwMode="gray">
          <a:xfrm flipH="1" flipV="1">
            <a:off x="2517379" y="4718790"/>
            <a:ext cx="451432" cy="1170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a:stCxn id="6" idx="0"/>
            <a:endCxn id="119" idx="2"/>
          </p:cNvCxnSpPr>
          <p:nvPr/>
        </p:nvCxnSpPr>
        <p:spPr bwMode="gray">
          <a:xfrm flipV="1">
            <a:off x="2518910" y="4718790"/>
            <a:ext cx="448369" cy="1170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a:stCxn id="7" idx="0"/>
            <a:endCxn id="119" idx="2"/>
          </p:cNvCxnSpPr>
          <p:nvPr/>
        </p:nvCxnSpPr>
        <p:spPr bwMode="gray">
          <a:xfrm flipH="1" flipV="1">
            <a:off x="2967279" y="4718790"/>
            <a:ext cx="1532" cy="1170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4" name="TextBox 533"/>
          <p:cNvSpPr txBox="1"/>
          <p:nvPr/>
        </p:nvSpPr>
        <p:spPr bwMode="gray">
          <a:xfrm>
            <a:off x="3171925" y="4797374"/>
            <a:ext cx="564485" cy="276954"/>
          </a:xfrm>
          <a:prstGeom prst="rect">
            <a:avLst/>
          </a:prstGeom>
          <a:noFill/>
        </p:spPr>
        <p:txBody>
          <a:bodyPr wrap="square" lIns="91394" tIns="45698" rIns="91394" bIns="45698"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Spine</a:t>
            </a:r>
          </a:p>
        </p:txBody>
      </p:sp>
      <p:cxnSp>
        <p:nvCxnSpPr>
          <p:cNvPr id="127" name="直接连接符 126"/>
          <p:cNvCxnSpPr/>
          <p:nvPr/>
        </p:nvCxnSpPr>
        <p:spPr bwMode="gray">
          <a:xfrm>
            <a:off x="2627289" y="4632846"/>
            <a:ext cx="230079"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8" name="椭圆 127"/>
          <p:cNvSpPr/>
          <p:nvPr/>
        </p:nvSpPr>
        <p:spPr bwMode="gray">
          <a:xfrm>
            <a:off x="2725329" y="4561671"/>
            <a:ext cx="48797" cy="109550"/>
          </a:xfrm>
          <a:prstGeom prst="ellipse">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394" tIns="45698" rIns="91394" bIns="45698"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椭圆 128"/>
          <p:cNvSpPr/>
          <p:nvPr/>
        </p:nvSpPr>
        <p:spPr bwMode="gray">
          <a:xfrm>
            <a:off x="2259137" y="4683523"/>
            <a:ext cx="989470" cy="536530"/>
          </a:xfrm>
          <a:prstGeom prst="ellipse">
            <a:avLst/>
          </a:prstGeom>
          <a:solidFill>
            <a:srgbClr val="E7F7F9">
              <a:alpha val="72000"/>
            </a:srgbClr>
          </a:solidFill>
          <a:ln w="9525" cap="flat" cmpd="sng" algn="ctr">
            <a:solidFill>
              <a:srgbClr val="94DAE2"/>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1087927" eaLnBrk="0" fontAlgn="ctr" hangingPunct="0"/>
            <a:r>
              <a:rPr lang="en-US" sz="1200" dirty="0">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rPr>
              <a:t>VXLAN domain</a:t>
            </a:r>
          </a:p>
        </p:txBody>
      </p:sp>
      <p:sp>
        <p:nvSpPr>
          <p:cNvPr id="130" name="TextBox 618"/>
          <p:cNvSpPr txBox="1"/>
          <p:nvPr/>
        </p:nvSpPr>
        <p:spPr bwMode="gray">
          <a:xfrm>
            <a:off x="1672318" y="5328015"/>
            <a:ext cx="603043" cy="276954"/>
          </a:xfrm>
          <a:prstGeom prst="rect">
            <a:avLst/>
          </a:prstGeom>
          <a:ln w="12700">
            <a:noFill/>
          </a:ln>
        </p:spPr>
        <p:style>
          <a:lnRef idx="1">
            <a:schemeClr val="accent1"/>
          </a:lnRef>
          <a:fillRef idx="0">
            <a:schemeClr val="accent1"/>
          </a:fillRef>
          <a:effectRef idx="0">
            <a:schemeClr val="accent1"/>
          </a:effectRef>
          <a:fontRef idx="minor">
            <a:schemeClr val="tx1"/>
          </a:fontRef>
        </p:style>
        <p:txBody>
          <a:bodyPr wrap="square" lIns="91394" tIns="45698" rIns="91394" bIns="45698"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Leaf</a:t>
            </a:r>
          </a:p>
        </p:txBody>
      </p:sp>
      <p:sp>
        <p:nvSpPr>
          <p:cNvPr id="131" name="TextBox 807"/>
          <p:cNvSpPr txBox="1"/>
          <p:nvPr/>
        </p:nvSpPr>
        <p:spPr bwMode="gray">
          <a:xfrm>
            <a:off x="1604500" y="4898371"/>
            <a:ext cx="732800" cy="276954"/>
          </a:xfrm>
          <a:prstGeom prst="rect">
            <a:avLst/>
          </a:prstGeom>
          <a:noFill/>
        </p:spPr>
        <p:txBody>
          <a:bodyPr wrap="square" lIns="91394" tIns="45698" rIns="91394" bIns="45698"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Firewall</a:t>
            </a:r>
          </a:p>
        </p:txBody>
      </p:sp>
      <p:sp>
        <p:nvSpPr>
          <p:cNvPr id="132" name="TextBox 533"/>
          <p:cNvSpPr txBox="1"/>
          <p:nvPr/>
        </p:nvSpPr>
        <p:spPr bwMode="gray">
          <a:xfrm>
            <a:off x="1510534" y="4314931"/>
            <a:ext cx="1011723" cy="276954"/>
          </a:xfrm>
          <a:prstGeom prst="rect">
            <a:avLst/>
          </a:prstGeom>
          <a:noFill/>
        </p:spPr>
        <p:txBody>
          <a:bodyPr wrap="square" lIns="91394" tIns="45698" rIns="91394" bIns="45698"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Border-Leaf</a:t>
            </a:r>
          </a:p>
        </p:txBody>
      </p:sp>
      <p:pic>
        <p:nvPicPr>
          <p:cNvPr id="134" name="Picture 2" descr="G:\做的项目\公共\扁平图标切换\更新2015_01_21\oss扁平图标库2015_01_21更新-04.png"/>
          <p:cNvPicPr>
            <a:picLocks noChangeAspect="1" noChangeArrowheads="1"/>
          </p:cNvPicPr>
          <p:nvPr/>
        </p:nvPicPr>
        <p:blipFill>
          <a:blip r:embed="rId11" cstate="print"/>
          <a:stretch>
            <a:fillRect/>
          </a:stretch>
        </p:blipFill>
        <p:spPr bwMode="gray">
          <a:xfrm>
            <a:off x="2026932" y="1768065"/>
            <a:ext cx="270829" cy="221587"/>
          </a:xfrm>
          <a:prstGeom prst="rect">
            <a:avLst/>
          </a:prstGeom>
          <a:noFill/>
        </p:spPr>
      </p:pic>
      <p:pic>
        <p:nvPicPr>
          <p:cNvPr id="135" name="Picture 2" descr="G:\做的项目\公共\扁平图标切换\更新2015_01_21\oss扁平图标库2015_01_21更新-04.png"/>
          <p:cNvPicPr>
            <a:picLocks noChangeAspect="1" noChangeArrowheads="1"/>
          </p:cNvPicPr>
          <p:nvPr/>
        </p:nvPicPr>
        <p:blipFill>
          <a:blip r:embed="rId11" cstate="print"/>
          <a:stretch>
            <a:fillRect/>
          </a:stretch>
        </p:blipFill>
        <p:spPr bwMode="gray">
          <a:xfrm>
            <a:off x="2931856" y="1768065"/>
            <a:ext cx="270829" cy="221587"/>
          </a:xfrm>
          <a:prstGeom prst="rect">
            <a:avLst/>
          </a:prstGeom>
          <a:noFill/>
        </p:spPr>
      </p:pic>
      <p:sp>
        <p:nvSpPr>
          <p:cNvPr id="136" name="云形 135"/>
          <p:cNvSpPr/>
          <p:nvPr/>
        </p:nvSpPr>
        <p:spPr bwMode="gray">
          <a:xfrm>
            <a:off x="2075849" y="961289"/>
            <a:ext cx="998526" cy="401529"/>
          </a:xfrm>
          <a:prstGeom prst="cloud">
            <a:avLst/>
          </a:prstGeom>
          <a:solidFill>
            <a:schemeClr val="bg1">
              <a:lumMod val="95000"/>
            </a:schemeClr>
          </a:solidFill>
          <a:ln w="9525" cap="flat" cmpd="sng" algn="ctr">
            <a:solidFill>
              <a:schemeClr val="bg1">
                <a:lumMod val="7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1087927" eaLnBrk="0" fontAlgn="ctr" hangingPunct="0"/>
            <a:r>
              <a:rPr lang="en-US" sz="1200" dirty="0">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rPr>
              <a:t>IPv4 Internet</a:t>
            </a:r>
          </a:p>
        </p:txBody>
      </p:sp>
      <p:sp>
        <p:nvSpPr>
          <p:cNvPr id="141" name="矩形 140"/>
          <p:cNvSpPr/>
          <p:nvPr/>
        </p:nvSpPr>
        <p:spPr bwMode="gray">
          <a:xfrm>
            <a:off x="4146457" y="1616545"/>
            <a:ext cx="3226972" cy="1993430"/>
          </a:xfrm>
          <a:prstGeom prst="rect">
            <a:avLst/>
          </a:prstGeom>
          <a:solidFill>
            <a:srgbClr val="FEF6DE"/>
          </a:solidFill>
          <a:ln w="9525" cap="flat" cmpd="sng" algn="ctr">
            <a:solidFill>
              <a:srgbClr val="FDE397"/>
            </a:solidFill>
            <a:prstDash val="solid"/>
            <a:round/>
            <a:headEnd type="none" w="med" len="med"/>
            <a:tailEnd type="none" w="med" len="med"/>
          </a:ln>
          <a:effectLst/>
        </p:spPr>
        <p:txBody>
          <a:bodyPr vert="horz" wrap="square" lIns="0" tIns="0" rIns="0" bIns="0" numCol="1" rtlCol="0" anchor="b" anchorCtr="0" compatLnSpc="1">
            <a:prstTxWarp prst="textNoShape">
              <a:avLst/>
            </a:prstTxWarp>
            <a:noAutofit/>
          </a:bodyPr>
          <a:lstStyle/>
          <a:p>
            <a:pPr algn="ctr" defTabSz="1087927" eaLnBrk="0" fontAlgn="ctr" hangingPunct="0"/>
            <a:endParaRPr lang="en-US" altLang="zh-CN" sz="1200" b="1" dirty="0">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endParaRPr>
          </a:p>
        </p:txBody>
      </p:sp>
      <p:cxnSp>
        <p:nvCxnSpPr>
          <p:cNvPr id="142" name="直接连接符 141"/>
          <p:cNvCxnSpPr>
            <a:stCxn id="188" idx="0"/>
            <a:endCxn id="190" idx="1"/>
          </p:cNvCxnSpPr>
          <p:nvPr/>
        </p:nvCxnSpPr>
        <p:spPr bwMode="gray">
          <a:xfrm flipV="1">
            <a:off x="5798528" y="1362390"/>
            <a:ext cx="412765" cy="405675"/>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43" name="图片 142" descr="汇聚交换机.png"/>
          <p:cNvPicPr preferRelativeResize="0">
            <a:picLocks/>
          </p:cNvPicPr>
          <p:nvPr/>
        </p:nvPicPr>
        <p:blipFill>
          <a:blip r:embed="rId5" cstate="print"/>
          <a:stretch>
            <a:fillRect/>
          </a:stretch>
        </p:blipFill>
        <p:spPr bwMode="gray">
          <a:xfrm>
            <a:off x="5665155" y="2458610"/>
            <a:ext cx="337243" cy="249810"/>
          </a:xfrm>
          <a:prstGeom prst="rect">
            <a:avLst/>
          </a:prstGeom>
        </p:spPr>
      </p:pic>
      <p:pic>
        <p:nvPicPr>
          <p:cNvPr id="144" name="图片 143" descr="汇聚交换机.png"/>
          <p:cNvPicPr preferRelativeResize="0">
            <a:picLocks/>
          </p:cNvPicPr>
          <p:nvPr/>
        </p:nvPicPr>
        <p:blipFill>
          <a:blip r:embed="rId5" cstate="print"/>
          <a:stretch>
            <a:fillRect/>
          </a:stretch>
        </p:blipFill>
        <p:spPr bwMode="gray">
          <a:xfrm>
            <a:off x="6152610" y="2458610"/>
            <a:ext cx="337243" cy="249810"/>
          </a:xfrm>
          <a:prstGeom prst="rect">
            <a:avLst/>
          </a:prstGeom>
        </p:spPr>
      </p:pic>
      <p:pic>
        <p:nvPicPr>
          <p:cNvPr id="145" name="图片 144"/>
          <p:cNvPicPr preferRelativeResize="0">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5189640" y="2825941"/>
            <a:ext cx="249810" cy="190480"/>
          </a:xfrm>
          <a:prstGeom prst="rect">
            <a:avLst/>
          </a:prstGeom>
        </p:spPr>
      </p:pic>
      <p:pic>
        <p:nvPicPr>
          <p:cNvPr id="146" name="图片 145"/>
          <p:cNvPicPr preferRelativeResize="0">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5677094" y="2825941"/>
            <a:ext cx="249810" cy="190480"/>
          </a:xfrm>
          <a:prstGeom prst="rect">
            <a:avLst/>
          </a:prstGeom>
        </p:spPr>
      </p:pic>
      <p:pic>
        <p:nvPicPr>
          <p:cNvPr id="147" name="图片 146"/>
          <p:cNvPicPr preferRelativeResize="0">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6165063" y="2825941"/>
            <a:ext cx="249810" cy="190480"/>
          </a:xfrm>
          <a:prstGeom prst="rect">
            <a:avLst/>
          </a:prstGeom>
        </p:spPr>
      </p:pic>
      <p:pic>
        <p:nvPicPr>
          <p:cNvPr id="148" name="图片 147"/>
          <p:cNvPicPr preferRelativeResize="0">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6650102" y="2825941"/>
            <a:ext cx="249810" cy="190480"/>
          </a:xfrm>
          <a:prstGeom prst="rect">
            <a:avLst/>
          </a:prstGeom>
        </p:spPr>
      </p:pic>
      <p:cxnSp>
        <p:nvCxnSpPr>
          <p:cNvPr id="149" name="直接连接符 148"/>
          <p:cNvCxnSpPr>
            <a:stCxn id="190" idx="1"/>
            <a:endCxn id="189" idx="0"/>
          </p:cNvCxnSpPr>
          <p:nvPr/>
        </p:nvCxnSpPr>
        <p:spPr bwMode="gray">
          <a:xfrm>
            <a:off x="6211293" y="1362390"/>
            <a:ext cx="492159" cy="405675"/>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0" name="TextBox 581"/>
          <p:cNvSpPr txBox="1"/>
          <p:nvPr/>
        </p:nvSpPr>
        <p:spPr bwMode="gray">
          <a:xfrm>
            <a:off x="4509316" y="2108063"/>
            <a:ext cx="925253" cy="276999"/>
          </a:xfrm>
          <a:prstGeom prst="rect">
            <a:avLst/>
          </a:prstGeom>
          <a:noFill/>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Anti-DDoS</a:t>
            </a:r>
          </a:p>
        </p:txBody>
      </p:sp>
      <p:sp>
        <p:nvSpPr>
          <p:cNvPr id="151" name="TextBox 582"/>
          <p:cNvSpPr txBox="1"/>
          <p:nvPr/>
        </p:nvSpPr>
        <p:spPr bwMode="gray">
          <a:xfrm>
            <a:off x="4983857" y="1723109"/>
            <a:ext cx="652743" cy="276999"/>
          </a:xfrm>
          <a:prstGeom prst="rect">
            <a:avLst/>
          </a:prstGeom>
          <a:noFill/>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Router</a:t>
            </a:r>
          </a:p>
        </p:txBody>
      </p:sp>
      <p:sp>
        <p:nvSpPr>
          <p:cNvPr id="152" name="TextBox 583"/>
          <p:cNvSpPr txBox="1"/>
          <p:nvPr/>
        </p:nvSpPr>
        <p:spPr bwMode="gray">
          <a:xfrm>
            <a:off x="5302376" y="2458147"/>
            <a:ext cx="367408" cy="276999"/>
          </a:xfrm>
          <a:prstGeom prst="rect">
            <a:avLst/>
          </a:prstGeom>
          <a:noFill/>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AS</a:t>
            </a:r>
          </a:p>
        </p:txBody>
      </p:sp>
      <p:sp>
        <p:nvSpPr>
          <p:cNvPr id="153" name="TextBox 584"/>
          <p:cNvSpPr txBox="1"/>
          <p:nvPr/>
        </p:nvSpPr>
        <p:spPr bwMode="gray">
          <a:xfrm>
            <a:off x="5262848" y="3156690"/>
            <a:ext cx="397866" cy="276999"/>
          </a:xfrm>
          <a:prstGeom prst="rect">
            <a:avLst/>
          </a:prstGeom>
          <a:noFill/>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IPS</a:t>
            </a:r>
          </a:p>
        </p:txBody>
      </p:sp>
      <p:cxnSp>
        <p:nvCxnSpPr>
          <p:cNvPr id="154" name="直接连接符 153"/>
          <p:cNvCxnSpPr>
            <a:stCxn id="188" idx="2"/>
            <a:endCxn id="185" idx="3"/>
          </p:cNvCxnSpPr>
          <p:nvPr/>
        </p:nvCxnSpPr>
        <p:spPr bwMode="gray">
          <a:xfrm flipH="1">
            <a:off x="5675215" y="1989652"/>
            <a:ext cx="123313" cy="198301"/>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a:stCxn id="185" idx="0"/>
            <a:endCxn id="188" idx="2"/>
          </p:cNvCxnSpPr>
          <p:nvPr/>
        </p:nvCxnSpPr>
        <p:spPr bwMode="gray">
          <a:xfrm flipV="1">
            <a:off x="5561745" y="1989652"/>
            <a:ext cx="236783" cy="105255"/>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p:cNvCxnSpPr>
            <a:stCxn id="189" idx="2"/>
            <a:endCxn id="187" idx="1"/>
          </p:cNvCxnSpPr>
          <p:nvPr/>
        </p:nvCxnSpPr>
        <p:spPr bwMode="gray">
          <a:xfrm>
            <a:off x="6703452" y="1989652"/>
            <a:ext cx="288710" cy="198301"/>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7" name="直接连接符 156"/>
          <p:cNvCxnSpPr>
            <a:stCxn id="189" idx="2"/>
            <a:endCxn id="186" idx="1"/>
          </p:cNvCxnSpPr>
          <p:nvPr/>
        </p:nvCxnSpPr>
        <p:spPr bwMode="gray">
          <a:xfrm>
            <a:off x="6703452" y="1989652"/>
            <a:ext cx="184649" cy="103502"/>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8" name="直接连接符 157"/>
          <p:cNvCxnSpPr>
            <a:stCxn id="188" idx="2"/>
            <a:endCxn id="144" idx="0"/>
          </p:cNvCxnSpPr>
          <p:nvPr/>
        </p:nvCxnSpPr>
        <p:spPr bwMode="gray">
          <a:xfrm>
            <a:off x="5798528" y="1989652"/>
            <a:ext cx="522704" cy="46895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a:stCxn id="188" idx="2"/>
            <a:endCxn id="143" idx="0"/>
          </p:cNvCxnSpPr>
          <p:nvPr/>
        </p:nvCxnSpPr>
        <p:spPr bwMode="gray">
          <a:xfrm>
            <a:off x="5798528" y="1989652"/>
            <a:ext cx="35249" cy="46895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a:stCxn id="189" idx="2"/>
          </p:cNvCxnSpPr>
          <p:nvPr/>
        </p:nvCxnSpPr>
        <p:spPr bwMode="gray">
          <a:xfrm flipH="1">
            <a:off x="6321233" y="1989652"/>
            <a:ext cx="382219" cy="478329"/>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1" name="直接连接符 160"/>
          <p:cNvCxnSpPr>
            <a:stCxn id="143" idx="3"/>
            <a:endCxn id="144" idx="1"/>
          </p:cNvCxnSpPr>
          <p:nvPr/>
        </p:nvCxnSpPr>
        <p:spPr bwMode="gray">
          <a:xfrm>
            <a:off x="6002399" y="2583515"/>
            <a:ext cx="150211"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2" name="直接连接符 161"/>
          <p:cNvCxnSpPr>
            <a:stCxn id="182" idx="3"/>
            <a:endCxn id="183" idx="1"/>
          </p:cNvCxnSpPr>
          <p:nvPr/>
        </p:nvCxnSpPr>
        <p:spPr bwMode="gray">
          <a:xfrm>
            <a:off x="5940445" y="3285167"/>
            <a:ext cx="205515"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3" name="直接连接符 162"/>
          <p:cNvCxnSpPr>
            <a:stCxn id="145" idx="3"/>
            <a:endCxn id="146" idx="1"/>
          </p:cNvCxnSpPr>
          <p:nvPr/>
        </p:nvCxnSpPr>
        <p:spPr bwMode="gray">
          <a:xfrm>
            <a:off x="5439450" y="2921181"/>
            <a:ext cx="237645"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4" name="直接连接符 163"/>
          <p:cNvCxnSpPr>
            <a:stCxn id="147" idx="3"/>
            <a:endCxn id="148" idx="1"/>
          </p:cNvCxnSpPr>
          <p:nvPr/>
        </p:nvCxnSpPr>
        <p:spPr bwMode="gray">
          <a:xfrm>
            <a:off x="6414873" y="2921181"/>
            <a:ext cx="23523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5" name="直接连接符 164"/>
          <p:cNvCxnSpPr/>
          <p:nvPr/>
        </p:nvCxnSpPr>
        <p:spPr bwMode="gray">
          <a:xfrm>
            <a:off x="6002400" y="2606692"/>
            <a:ext cx="150211"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6" name="椭圆 165"/>
          <p:cNvSpPr/>
          <p:nvPr/>
        </p:nvSpPr>
        <p:spPr bwMode="gray">
          <a:xfrm>
            <a:off x="6064372" y="2535544"/>
            <a:ext cx="39656" cy="115208"/>
          </a:xfrm>
          <a:prstGeom prst="ellipse">
            <a:avLst/>
          </a:prstGeom>
          <a:ln w="12700">
            <a:solidFill>
              <a:schemeClr val="bg1">
                <a:lumMod val="75000"/>
              </a:schemeClr>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1"/>
          </a:lnRef>
          <a:fillRef idx="0">
            <a:schemeClr val="accent1"/>
          </a:fillRef>
          <a:effectRef idx="0">
            <a:schemeClr val="accent1"/>
          </a:effectRef>
          <a:fontRef idx="minor">
            <a:schemeClr val="tx1"/>
          </a:fontRef>
        </p:style>
        <p:txBody>
          <a:bodyPr vert="horz" wrap="square" lIns="91416" tIns="45708" rIns="91416" bIns="45708" numCol="1" rtlCol="0" anchor="t" anchorCtr="0" compatLnSpc="1">
            <a:prstTxWarp prst="textNoShape">
              <a:avLst/>
            </a:prstTxWarp>
          </a:bodyPr>
          <a:lstStyle/>
          <a:p>
            <a:pPr defTabSz="914126" fontAlgn="ctr">
              <a:spcBef>
                <a:spcPct val="0"/>
              </a:spcBef>
              <a:spcAft>
                <a:spcPct val="0"/>
              </a:spcAft>
              <a:buClr>
                <a:srgbClr val="CC9900"/>
              </a:buClr>
              <a:buFont typeface="Wingdings" pitchFamily="2" charset="2"/>
              <a:buChar char="n"/>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7" name="圆角矩形 166"/>
          <p:cNvSpPr/>
          <p:nvPr/>
        </p:nvSpPr>
        <p:spPr bwMode="gray">
          <a:xfrm>
            <a:off x="6128634" y="2808630"/>
            <a:ext cx="840882" cy="227951"/>
          </a:xfrm>
          <a:prstGeom prst="roundRect">
            <a:avLst/>
          </a:prstGeom>
          <a:noFill/>
          <a:ln w="9525" cap="flat" cmpd="sng" algn="ctr">
            <a:solidFill>
              <a:srgbClr val="0070C0"/>
            </a:solidFill>
            <a:prstDash val="lg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6" tIns="45708" rIns="91416" bIns="45708" numCol="1" rtlCol="0" anchor="t" anchorCtr="0" compatLnSpc="1">
            <a:prstTxWarp prst="textNoShape">
              <a:avLst/>
            </a:prstTxWarp>
          </a:bodyPr>
          <a:lstStyle/>
          <a:p>
            <a:pPr defTabSz="914126" fontAlgn="ctr">
              <a:spcBef>
                <a:spcPct val="0"/>
              </a:spcBef>
              <a:spcAft>
                <a:spcPct val="0"/>
              </a:spcAft>
              <a:buClr>
                <a:srgbClr val="CC9900"/>
              </a:buClr>
              <a:buFont typeface="Wingdings" pitchFamily="2" charset="2"/>
              <a:buChar char="n"/>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8" name="圆角矩形 167"/>
          <p:cNvSpPr/>
          <p:nvPr/>
        </p:nvSpPr>
        <p:spPr bwMode="gray">
          <a:xfrm>
            <a:off x="5137196" y="2808630"/>
            <a:ext cx="840882" cy="227951"/>
          </a:xfrm>
          <a:prstGeom prst="roundRect">
            <a:avLst/>
          </a:prstGeom>
          <a:noFill/>
          <a:ln w="9525" cap="flat" cmpd="sng" algn="ctr">
            <a:solidFill>
              <a:srgbClr val="0070C0"/>
            </a:solidFill>
            <a:prstDash val="lg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6" tIns="45708" rIns="91416" bIns="45708" numCol="1" rtlCol="0" anchor="t" anchorCtr="0" compatLnSpc="1">
            <a:prstTxWarp prst="textNoShape">
              <a:avLst/>
            </a:prstTxWarp>
          </a:bodyPr>
          <a:lstStyle/>
          <a:p>
            <a:pPr defTabSz="914126" fontAlgn="ctr">
              <a:spcBef>
                <a:spcPct val="0"/>
              </a:spcBef>
              <a:spcAft>
                <a:spcPct val="0"/>
              </a:spcAft>
              <a:buClr>
                <a:srgbClr val="CC9900"/>
              </a:buClr>
              <a:buFont typeface="Wingdings" pitchFamily="2" charset="2"/>
              <a:buChar char="n"/>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9" name="圆角矩形 168"/>
          <p:cNvSpPr/>
          <p:nvPr/>
        </p:nvSpPr>
        <p:spPr bwMode="gray">
          <a:xfrm>
            <a:off x="5640258" y="3173560"/>
            <a:ext cx="790029" cy="227951"/>
          </a:xfrm>
          <a:prstGeom prst="roundRect">
            <a:avLst/>
          </a:prstGeom>
          <a:noFill/>
          <a:ln w="9525" cap="flat" cmpd="sng" algn="ctr">
            <a:solidFill>
              <a:srgbClr val="0070C0"/>
            </a:solidFill>
            <a:prstDash val="lg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6" tIns="45708" rIns="91416" bIns="45708" numCol="1" rtlCol="0" anchor="t" anchorCtr="0" compatLnSpc="1">
            <a:prstTxWarp prst="textNoShape">
              <a:avLst/>
            </a:prstTxWarp>
          </a:bodyPr>
          <a:lstStyle/>
          <a:p>
            <a:pPr defTabSz="914126" fontAlgn="ctr">
              <a:spcBef>
                <a:spcPct val="0"/>
              </a:spcBef>
              <a:spcAft>
                <a:spcPct val="0"/>
              </a:spcAft>
              <a:buClr>
                <a:srgbClr val="CC9900"/>
              </a:buClr>
              <a:buFont typeface="Wingdings" pitchFamily="2" charset="2"/>
              <a:buChar char="n"/>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0" name="圆角矩形 169"/>
          <p:cNvSpPr/>
          <p:nvPr/>
        </p:nvSpPr>
        <p:spPr bwMode="gray">
          <a:xfrm>
            <a:off x="5632967" y="2437343"/>
            <a:ext cx="881843" cy="285562"/>
          </a:xfrm>
          <a:prstGeom prst="roundRect">
            <a:avLst/>
          </a:prstGeom>
          <a:noFill/>
          <a:ln w="9525" cap="flat" cmpd="sng" algn="ctr">
            <a:solidFill>
              <a:srgbClr val="0070C0"/>
            </a:solidFill>
            <a:prstDash val="lg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6" tIns="45708" rIns="91416" bIns="45708" numCol="1" rtlCol="0" anchor="t" anchorCtr="0" compatLnSpc="1">
            <a:prstTxWarp prst="textNoShape">
              <a:avLst/>
            </a:prstTxWarp>
          </a:bodyPr>
          <a:lstStyle/>
          <a:p>
            <a:pPr defTabSz="914126" fontAlgn="ctr">
              <a:spcBef>
                <a:spcPct val="0"/>
              </a:spcBef>
              <a:spcAft>
                <a:spcPct val="0"/>
              </a:spcAft>
              <a:buClr>
                <a:srgbClr val="CC9900"/>
              </a:buClr>
              <a:buFont typeface="Wingdings" pitchFamily="2" charset="2"/>
              <a:buChar char="n"/>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1" name="直接连接符 170"/>
          <p:cNvCxnSpPr>
            <a:stCxn id="145" idx="2"/>
            <a:endCxn id="182" idx="0"/>
          </p:cNvCxnSpPr>
          <p:nvPr/>
        </p:nvCxnSpPr>
        <p:spPr bwMode="gray">
          <a:xfrm>
            <a:off x="5314545" y="3016421"/>
            <a:ext cx="500995" cy="17350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2" name="直接连接符 171"/>
          <p:cNvCxnSpPr>
            <a:stCxn id="146" idx="2"/>
            <a:endCxn id="183" idx="0"/>
          </p:cNvCxnSpPr>
          <p:nvPr/>
        </p:nvCxnSpPr>
        <p:spPr bwMode="gray">
          <a:xfrm>
            <a:off x="5801999" y="3016421"/>
            <a:ext cx="468866" cy="17350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3" name="直接连接符 172"/>
          <p:cNvCxnSpPr>
            <a:stCxn id="143" idx="2"/>
            <a:endCxn id="145" idx="0"/>
          </p:cNvCxnSpPr>
          <p:nvPr/>
        </p:nvCxnSpPr>
        <p:spPr bwMode="gray">
          <a:xfrm flipH="1">
            <a:off x="5314545" y="2708420"/>
            <a:ext cx="519232" cy="117522"/>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4" name="直接连接符 173"/>
          <p:cNvCxnSpPr>
            <a:stCxn id="144" idx="2"/>
            <a:endCxn id="146" idx="0"/>
          </p:cNvCxnSpPr>
          <p:nvPr/>
        </p:nvCxnSpPr>
        <p:spPr bwMode="gray">
          <a:xfrm flipH="1">
            <a:off x="5801999" y="2708420"/>
            <a:ext cx="519232" cy="117522"/>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5" name="直接连接符 174"/>
          <p:cNvCxnSpPr>
            <a:stCxn id="143" idx="2"/>
            <a:endCxn id="147" idx="0"/>
          </p:cNvCxnSpPr>
          <p:nvPr/>
        </p:nvCxnSpPr>
        <p:spPr bwMode="gray">
          <a:xfrm>
            <a:off x="5833777" y="2708420"/>
            <a:ext cx="456191" cy="117522"/>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6" name="直接连接符 175"/>
          <p:cNvCxnSpPr>
            <a:stCxn id="144" idx="2"/>
            <a:endCxn id="148" idx="0"/>
          </p:cNvCxnSpPr>
          <p:nvPr/>
        </p:nvCxnSpPr>
        <p:spPr bwMode="gray">
          <a:xfrm>
            <a:off x="6321231" y="2708420"/>
            <a:ext cx="453776" cy="117522"/>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7" name="TextBox 1009"/>
          <p:cNvSpPr txBox="1"/>
          <p:nvPr/>
        </p:nvSpPr>
        <p:spPr bwMode="gray">
          <a:xfrm>
            <a:off x="3998764" y="3015908"/>
            <a:ext cx="1525935" cy="830997"/>
          </a:xfrm>
          <a:prstGeom prst="rect">
            <a:avLst/>
          </a:prstGeom>
          <a:noFill/>
        </p:spPr>
        <p:txBody>
          <a:bodyPr vert="horz" wrap="square" rtlCol="0">
            <a:spAutoFit/>
          </a:bodyPr>
          <a:lstStyle/>
          <a:p>
            <a:pPr algn="ctr" fontAlgn="ctr"/>
            <a:r>
              <a:rPr lang="en-US" sz="1200" b="1"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Newly deployed IPv6 Internet access zone</a:t>
            </a:r>
          </a:p>
          <a:p>
            <a:pPr algn="ctr" fontAlgn="ctr"/>
            <a:endParaRPr lang="en-US" sz="1200" b="1"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8" name="直接连接符 177"/>
          <p:cNvCxnSpPr>
            <a:stCxn id="189" idx="2"/>
            <a:endCxn id="143" idx="0"/>
          </p:cNvCxnSpPr>
          <p:nvPr/>
        </p:nvCxnSpPr>
        <p:spPr bwMode="gray">
          <a:xfrm flipH="1">
            <a:off x="5833777" y="1989652"/>
            <a:ext cx="869675" cy="46895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9" name="TextBox 450"/>
          <p:cNvSpPr txBox="1"/>
          <p:nvPr/>
        </p:nvSpPr>
        <p:spPr bwMode="gray">
          <a:xfrm>
            <a:off x="4456847" y="2792749"/>
            <a:ext cx="732893" cy="276999"/>
          </a:xfrm>
          <a:prstGeom prst="rect">
            <a:avLst/>
          </a:prstGeom>
          <a:noFill/>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Firewall</a:t>
            </a:r>
          </a:p>
        </p:txBody>
      </p:sp>
      <p:cxnSp>
        <p:nvCxnSpPr>
          <p:cNvPr id="180" name="直接连接符 179"/>
          <p:cNvCxnSpPr>
            <a:stCxn id="147" idx="2"/>
            <a:endCxn id="182" idx="0"/>
          </p:cNvCxnSpPr>
          <p:nvPr/>
        </p:nvCxnSpPr>
        <p:spPr bwMode="gray">
          <a:xfrm flipH="1">
            <a:off x="5815540" y="3016421"/>
            <a:ext cx="474428" cy="17350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1" name="直接连接符 180"/>
          <p:cNvCxnSpPr>
            <a:stCxn id="148" idx="2"/>
            <a:endCxn id="183" idx="0"/>
          </p:cNvCxnSpPr>
          <p:nvPr/>
        </p:nvCxnSpPr>
        <p:spPr bwMode="gray">
          <a:xfrm flipH="1">
            <a:off x="6270865" y="3016421"/>
            <a:ext cx="504142" cy="17350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82" name="图片 181" descr="交换机.png"/>
          <p:cNvPicPr preferRelativeResize="0">
            <a:picLocks/>
          </p:cNvPicPr>
          <p:nvPr/>
        </p:nvPicPr>
        <p:blipFill>
          <a:blip r:embed="rId9" cstate="print"/>
          <a:stretch>
            <a:fillRect/>
          </a:stretch>
        </p:blipFill>
        <p:spPr bwMode="gray">
          <a:xfrm>
            <a:off x="5690635" y="3189927"/>
            <a:ext cx="249810" cy="190480"/>
          </a:xfrm>
          <a:prstGeom prst="rect">
            <a:avLst/>
          </a:prstGeom>
        </p:spPr>
      </p:pic>
      <p:pic>
        <p:nvPicPr>
          <p:cNvPr id="183" name="图片 182" descr="交换机.png"/>
          <p:cNvPicPr preferRelativeResize="0">
            <a:picLocks/>
          </p:cNvPicPr>
          <p:nvPr/>
        </p:nvPicPr>
        <p:blipFill>
          <a:blip r:embed="rId9" cstate="print"/>
          <a:stretch>
            <a:fillRect/>
          </a:stretch>
        </p:blipFill>
        <p:spPr bwMode="gray">
          <a:xfrm>
            <a:off x="6145960" y="3189927"/>
            <a:ext cx="249810" cy="190480"/>
          </a:xfrm>
          <a:prstGeom prst="rect">
            <a:avLst/>
          </a:prstGeom>
        </p:spPr>
      </p:pic>
      <p:pic>
        <p:nvPicPr>
          <p:cNvPr id="184" name="图片 183"/>
          <p:cNvPicPr>
            <a:picLocks/>
          </p:cNvPicPr>
          <p:nvPr/>
        </p:nvPicPr>
        <p:blipFill>
          <a:blip r:embed="rId10" cstate="print">
            <a:extLst>
              <a:ext uri="{28A0092B-C50C-407E-A947-70E740481C1C}">
                <a14:useLocalDpi xmlns:a14="http://schemas.microsoft.com/office/drawing/2010/main" val="0"/>
              </a:ext>
            </a:extLst>
          </a:blip>
          <a:stretch>
            <a:fillRect/>
          </a:stretch>
        </p:blipFill>
        <p:spPr bwMode="gray">
          <a:xfrm>
            <a:off x="5344214" y="2000108"/>
            <a:ext cx="226940" cy="186091"/>
          </a:xfrm>
          <a:prstGeom prst="rect">
            <a:avLst/>
          </a:prstGeom>
        </p:spPr>
      </p:pic>
      <p:pic>
        <p:nvPicPr>
          <p:cNvPr id="185" name="图片 184"/>
          <p:cNvPicPr>
            <a:picLocks/>
          </p:cNvPicPr>
          <p:nvPr/>
        </p:nvPicPr>
        <p:blipFill>
          <a:blip r:embed="rId10" cstate="print">
            <a:extLst>
              <a:ext uri="{28A0092B-C50C-407E-A947-70E740481C1C}">
                <a14:useLocalDpi xmlns:a14="http://schemas.microsoft.com/office/drawing/2010/main" val="0"/>
              </a:ext>
            </a:extLst>
          </a:blip>
          <a:stretch>
            <a:fillRect/>
          </a:stretch>
        </p:blipFill>
        <p:spPr bwMode="gray">
          <a:xfrm>
            <a:off x="5448275" y="2094907"/>
            <a:ext cx="226940" cy="186091"/>
          </a:xfrm>
          <a:prstGeom prst="rect">
            <a:avLst/>
          </a:prstGeom>
        </p:spPr>
      </p:pic>
      <p:pic>
        <p:nvPicPr>
          <p:cNvPr id="186" name="图片 185"/>
          <p:cNvPicPr>
            <a:picLocks/>
          </p:cNvPicPr>
          <p:nvPr/>
        </p:nvPicPr>
        <p:blipFill>
          <a:blip r:embed="rId10" cstate="print">
            <a:extLst>
              <a:ext uri="{28A0092B-C50C-407E-A947-70E740481C1C}">
                <a14:useLocalDpi xmlns:a14="http://schemas.microsoft.com/office/drawing/2010/main" val="0"/>
              </a:ext>
            </a:extLst>
          </a:blip>
          <a:stretch>
            <a:fillRect/>
          </a:stretch>
        </p:blipFill>
        <p:spPr bwMode="gray">
          <a:xfrm>
            <a:off x="6888101" y="2000108"/>
            <a:ext cx="226940" cy="186091"/>
          </a:xfrm>
          <a:prstGeom prst="rect">
            <a:avLst/>
          </a:prstGeom>
        </p:spPr>
      </p:pic>
      <p:pic>
        <p:nvPicPr>
          <p:cNvPr id="187" name="图片 186"/>
          <p:cNvPicPr>
            <a:picLocks/>
          </p:cNvPicPr>
          <p:nvPr/>
        </p:nvPicPr>
        <p:blipFill>
          <a:blip r:embed="rId10" cstate="print">
            <a:extLst>
              <a:ext uri="{28A0092B-C50C-407E-A947-70E740481C1C}">
                <a14:useLocalDpi xmlns:a14="http://schemas.microsoft.com/office/drawing/2010/main" val="0"/>
              </a:ext>
            </a:extLst>
          </a:blip>
          <a:stretch>
            <a:fillRect/>
          </a:stretch>
        </p:blipFill>
        <p:spPr bwMode="gray">
          <a:xfrm>
            <a:off x="6992162" y="2094907"/>
            <a:ext cx="226940" cy="186091"/>
          </a:xfrm>
          <a:prstGeom prst="rect">
            <a:avLst/>
          </a:prstGeom>
        </p:spPr>
      </p:pic>
      <p:pic>
        <p:nvPicPr>
          <p:cNvPr id="188" name="Picture 2" descr="G:\做的项目\公共\扁平图标切换\更新2015_01_21\oss扁平图标库2015_01_21更新-04.png"/>
          <p:cNvPicPr>
            <a:picLocks noChangeAspect="1" noChangeArrowheads="1"/>
          </p:cNvPicPr>
          <p:nvPr/>
        </p:nvPicPr>
        <p:blipFill>
          <a:blip r:embed="rId11" cstate="print"/>
          <a:stretch>
            <a:fillRect/>
          </a:stretch>
        </p:blipFill>
        <p:spPr bwMode="gray">
          <a:xfrm>
            <a:off x="5663113" y="1768065"/>
            <a:ext cx="270829" cy="221587"/>
          </a:xfrm>
          <a:prstGeom prst="rect">
            <a:avLst/>
          </a:prstGeom>
          <a:noFill/>
        </p:spPr>
      </p:pic>
      <p:pic>
        <p:nvPicPr>
          <p:cNvPr id="189" name="Picture 2" descr="G:\做的项目\公共\扁平图标切换\更新2015_01_21\oss扁平图标库2015_01_21更新-04.png"/>
          <p:cNvPicPr>
            <a:picLocks noChangeAspect="1" noChangeArrowheads="1"/>
          </p:cNvPicPr>
          <p:nvPr/>
        </p:nvPicPr>
        <p:blipFill>
          <a:blip r:embed="rId11" cstate="print"/>
          <a:stretch>
            <a:fillRect/>
          </a:stretch>
        </p:blipFill>
        <p:spPr bwMode="gray">
          <a:xfrm>
            <a:off x="6568037" y="1768065"/>
            <a:ext cx="270829" cy="221587"/>
          </a:xfrm>
          <a:prstGeom prst="rect">
            <a:avLst/>
          </a:prstGeom>
          <a:noFill/>
        </p:spPr>
      </p:pic>
      <p:sp>
        <p:nvSpPr>
          <p:cNvPr id="190" name="云形 189"/>
          <p:cNvSpPr/>
          <p:nvPr/>
        </p:nvSpPr>
        <p:spPr bwMode="gray">
          <a:xfrm>
            <a:off x="5712030" y="961289"/>
            <a:ext cx="998526" cy="401529"/>
          </a:xfrm>
          <a:prstGeom prst="cloud">
            <a:avLst/>
          </a:prstGeom>
          <a:solidFill>
            <a:schemeClr val="bg1">
              <a:lumMod val="95000"/>
            </a:schemeClr>
          </a:solidFill>
          <a:ln w="9525" cap="flat" cmpd="sng" algn="ctr">
            <a:solidFill>
              <a:schemeClr val="bg1">
                <a:lumMod val="7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1087927" eaLnBrk="0" fontAlgn="ctr" hangingPunct="0"/>
            <a:r>
              <a:rPr lang="en-US" sz="1200" dirty="0">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rPr>
              <a:t>IPv6 Internet</a:t>
            </a:r>
          </a:p>
        </p:txBody>
      </p:sp>
      <p:sp>
        <p:nvSpPr>
          <p:cNvPr id="199" name="矩形 198"/>
          <p:cNvSpPr/>
          <p:nvPr/>
        </p:nvSpPr>
        <p:spPr bwMode="gray">
          <a:xfrm>
            <a:off x="4128351" y="4327343"/>
            <a:ext cx="2564099" cy="1803924"/>
          </a:xfrm>
          <a:prstGeom prst="rect">
            <a:avLst/>
          </a:prstGeom>
          <a:solidFill>
            <a:srgbClr val="FEF6DE"/>
          </a:solidFill>
          <a:ln w="9525" cap="flat" cmpd="sng" algn="ctr">
            <a:solidFill>
              <a:srgbClr val="FDE397"/>
            </a:solidFill>
            <a:prstDash val="solid"/>
            <a:round/>
            <a:headEnd type="none" w="med" len="med"/>
            <a:tailEnd type="none" w="med" len="med"/>
          </a:ln>
          <a:effectLst/>
        </p:spPr>
        <p:txBody>
          <a:bodyPr vert="horz" wrap="square" lIns="0" tIns="0" rIns="0" bIns="0" numCol="1" rtlCol="0" anchor="b" anchorCtr="0" compatLnSpc="1">
            <a:prstTxWarp prst="textNoShape">
              <a:avLst/>
            </a:prstTxWarp>
            <a:noAutofit/>
          </a:bodyPr>
          <a:lstStyle/>
          <a:p>
            <a:pPr algn="ctr" defTabSz="1087927" eaLnBrk="0" fontAlgn="ctr" hangingPunct="0"/>
            <a:r>
              <a:rPr lang="en-US" sz="1200" b="1" dirty="0">
                <a:solidFill>
                  <a:srgbClr val="ED6D00"/>
                </a:solidFill>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rPr>
              <a:t>IPv6 Internet resource pool (DMZ)</a:t>
            </a:r>
          </a:p>
        </p:txBody>
      </p:sp>
      <p:pic>
        <p:nvPicPr>
          <p:cNvPr id="200" name="图片 199" descr="接入交换机.png"/>
          <p:cNvPicPr>
            <a:picLocks noChangeAspect="1"/>
          </p:cNvPicPr>
          <p:nvPr/>
        </p:nvPicPr>
        <p:blipFill>
          <a:blip r:embed="rId3" cstate="print"/>
          <a:stretch>
            <a:fillRect/>
          </a:stretch>
        </p:blipFill>
        <p:spPr bwMode="gray">
          <a:xfrm>
            <a:off x="4699304" y="5184882"/>
            <a:ext cx="219821" cy="191449"/>
          </a:xfrm>
          <a:prstGeom prst="rect">
            <a:avLst/>
          </a:prstGeom>
        </p:spPr>
      </p:pic>
      <p:pic>
        <p:nvPicPr>
          <p:cNvPr id="201" name="图片 200" descr="ce wlan-11.png"/>
          <p:cNvPicPr>
            <a:picLocks noChangeAspect="1"/>
          </p:cNvPicPr>
          <p:nvPr/>
        </p:nvPicPr>
        <p:blipFill>
          <a:blip r:embed="rId4" cstate="print"/>
          <a:stretch>
            <a:fillRect/>
          </a:stretch>
        </p:blipFill>
        <p:spPr bwMode="gray">
          <a:xfrm>
            <a:off x="4894556" y="5568396"/>
            <a:ext cx="259788" cy="191449"/>
          </a:xfrm>
          <a:prstGeom prst="rect">
            <a:avLst/>
          </a:prstGeom>
        </p:spPr>
      </p:pic>
      <p:pic>
        <p:nvPicPr>
          <p:cNvPr id="202" name="图片 201" descr="汇聚交换机.png"/>
          <p:cNvPicPr>
            <a:picLocks noChangeAspect="1"/>
          </p:cNvPicPr>
          <p:nvPr/>
        </p:nvPicPr>
        <p:blipFill>
          <a:blip r:embed="rId5" cstate="print"/>
          <a:stretch>
            <a:fillRect/>
          </a:stretch>
        </p:blipFill>
        <p:spPr bwMode="gray">
          <a:xfrm>
            <a:off x="5055969" y="4835867"/>
            <a:ext cx="219821" cy="191449"/>
          </a:xfrm>
          <a:prstGeom prst="rect">
            <a:avLst/>
          </a:prstGeom>
        </p:spPr>
      </p:pic>
      <p:pic>
        <p:nvPicPr>
          <p:cNvPr id="203" name="图片 202" descr="汇聚交换机.png"/>
          <p:cNvPicPr>
            <a:picLocks noChangeAspect="1"/>
          </p:cNvPicPr>
          <p:nvPr/>
        </p:nvPicPr>
        <p:blipFill>
          <a:blip r:embed="rId5" cstate="print"/>
          <a:stretch>
            <a:fillRect/>
          </a:stretch>
        </p:blipFill>
        <p:spPr bwMode="gray">
          <a:xfrm>
            <a:off x="5505870" y="4835867"/>
            <a:ext cx="219821" cy="191449"/>
          </a:xfrm>
          <a:prstGeom prst="rect">
            <a:avLst/>
          </a:prstGeom>
        </p:spPr>
      </p:pic>
      <p:pic>
        <p:nvPicPr>
          <p:cNvPr id="204" name="图片 203" descr="接入交换机.png"/>
          <p:cNvPicPr>
            <a:picLocks noChangeAspect="1"/>
          </p:cNvPicPr>
          <p:nvPr/>
        </p:nvPicPr>
        <p:blipFill>
          <a:blip r:embed="rId3" cstate="print"/>
          <a:stretch>
            <a:fillRect/>
          </a:stretch>
        </p:blipFill>
        <p:spPr bwMode="gray">
          <a:xfrm>
            <a:off x="5005453" y="5184882"/>
            <a:ext cx="219821" cy="191449"/>
          </a:xfrm>
          <a:prstGeom prst="rect">
            <a:avLst/>
          </a:prstGeom>
        </p:spPr>
      </p:pic>
      <p:pic>
        <p:nvPicPr>
          <p:cNvPr id="205" name="图片 204" descr="接入交换机.png"/>
          <p:cNvPicPr>
            <a:picLocks noChangeAspect="1"/>
          </p:cNvPicPr>
          <p:nvPr/>
        </p:nvPicPr>
        <p:blipFill>
          <a:blip r:embed="rId3" cstate="print"/>
          <a:stretch>
            <a:fillRect/>
          </a:stretch>
        </p:blipFill>
        <p:spPr bwMode="gray">
          <a:xfrm>
            <a:off x="5643617" y="5184882"/>
            <a:ext cx="219821" cy="191449"/>
          </a:xfrm>
          <a:prstGeom prst="rect">
            <a:avLst/>
          </a:prstGeom>
        </p:spPr>
      </p:pic>
      <p:pic>
        <p:nvPicPr>
          <p:cNvPr id="206" name="图片 205" descr="接入交换机.png"/>
          <p:cNvPicPr>
            <a:picLocks noChangeAspect="1"/>
          </p:cNvPicPr>
          <p:nvPr/>
        </p:nvPicPr>
        <p:blipFill>
          <a:blip r:embed="rId3" cstate="print"/>
          <a:stretch>
            <a:fillRect/>
          </a:stretch>
        </p:blipFill>
        <p:spPr bwMode="gray">
          <a:xfrm>
            <a:off x="5949765" y="5184882"/>
            <a:ext cx="219821" cy="191449"/>
          </a:xfrm>
          <a:prstGeom prst="rect">
            <a:avLst/>
          </a:prstGeom>
        </p:spPr>
      </p:pic>
      <p:pic>
        <p:nvPicPr>
          <p:cNvPr id="207" name="图片 206" descr="ce wlan-11.png"/>
          <p:cNvPicPr>
            <a:picLocks noChangeAspect="1"/>
          </p:cNvPicPr>
          <p:nvPr/>
        </p:nvPicPr>
        <p:blipFill>
          <a:blip r:embed="rId4" cstate="print"/>
          <a:stretch>
            <a:fillRect/>
          </a:stretch>
        </p:blipFill>
        <p:spPr bwMode="gray">
          <a:xfrm>
            <a:off x="5779233" y="5568396"/>
            <a:ext cx="259788" cy="191449"/>
          </a:xfrm>
          <a:prstGeom prst="rect">
            <a:avLst/>
          </a:prstGeom>
        </p:spPr>
      </p:pic>
      <p:cxnSp>
        <p:nvCxnSpPr>
          <p:cNvPr id="208" name="直接连接符 207"/>
          <p:cNvCxnSpPr>
            <a:stCxn id="201" idx="0"/>
            <a:endCxn id="200" idx="2"/>
          </p:cNvCxnSpPr>
          <p:nvPr/>
        </p:nvCxnSpPr>
        <p:spPr bwMode="gray">
          <a:xfrm flipH="1" flipV="1">
            <a:off x="4809215" y="5376329"/>
            <a:ext cx="215235" cy="1920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9" name="直接连接符 208"/>
          <p:cNvCxnSpPr>
            <a:stCxn id="201" idx="0"/>
            <a:endCxn id="204" idx="2"/>
          </p:cNvCxnSpPr>
          <p:nvPr/>
        </p:nvCxnSpPr>
        <p:spPr bwMode="gray">
          <a:xfrm flipV="1">
            <a:off x="5024450" y="5376329"/>
            <a:ext cx="90915" cy="1920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0" name="直接连接符 209"/>
          <p:cNvCxnSpPr>
            <a:stCxn id="205" idx="2"/>
            <a:endCxn id="207" idx="0"/>
          </p:cNvCxnSpPr>
          <p:nvPr/>
        </p:nvCxnSpPr>
        <p:spPr bwMode="gray">
          <a:xfrm>
            <a:off x="5753526" y="5376329"/>
            <a:ext cx="155599" cy="1920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1" name="直接连接符 210"/>
          <p:cNvCxnSpPr>
            <a:stCxn id="206" idx="2"/>
            <a:endCxn id="207" idx="0"/>
          </p:cNvCxnSpPr>
          <p:nvPr/>
        </p:nvCxnSpPr>
        <p:spPr bwMode="gray">
          <a:xfrm flipH="1">
            <a:off x="5909127" y="5376329"/>
            <a:ext cx="150549" cy="1920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2" name="直接连接符 211"/>
          <p:cNvCxnSpPr>
            <a:stCxn id="200" idx="0"/>
            <a:endCxn id="203" idx="2"/>
          </p:cNvCxnSpPr>
          <p:nvPr/>
        </p:nvCxnSpPr>
        <p:spPr bwMode="gray">
          <a:xfrm flipV="1">
            <a:off x="4809215" y="5027316"/>
            <a:ext cx="806566"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3" name="直接连接符 212"/>
          <p:cNvCxnSpPr>
            <a:stCxn id="200" idx="0"/>
            <a:endCxn id="202" idx="2"/>
          </p:cNvCxnSpPr>
          <p:nvPr/>
        </p:nvCxnSpPr>
        <p:spPr bwMode="gray">
          <a:xfrm flipV="1">
            <a:off x="4809215" y="5027316"/>
            <a:ext cx="356665"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4" name="直接连接符 213"/>
          <p:cNvCxnSpPr>
            <a:stCxn id="204" idx="0"/>
            <a:endCxn id="202" idx="2"/>
          </p:cNvCxnSpPr>
          <p:nvPr/>
        </p:nvCxnSpPr>
        <p:spPr bwMode="gray">
          <a:xfrm flipV="1">
            <a:off x="5115364" y="5027316"/>
            <a:ext cx="50516"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5" name="直接连接符 214"/>
          <p:cNvCxnSpPr>
            <a:stCxn id="204" idx="0"/>
            <a:endCxn id="203" idx="2"/>
          </p:cNvCxnSpPr>
          <p:nvPr/>
        </p:nvCxnSpPr>
        <p:spPr bwMode="gray">
          <a:xfrm flipV="1">
            <a:off x="5115364" y="5027316"/>
            <a:ext cx="500417"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6" name="直接连接符 215"/>
          <p:cNvCxnSpPr>
            <a:stCxn id="202" idx="2"/>
            <a:endCxn id="205" idx="0"/>
          </p:cNvCxnSpPr>
          <p:nvPr/>
        </p:nvCxnSpPr>
        <p:spPr bwMode="gray">
          <a:xfrm>
            <a:off x="5165880" y="5027316"/>
            <a:ext cx="587648"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7" name="直接连接符 216"/>
          <p:cNvCxnSpPr>
            <a:stCxn id="203" idx="2"/>
            <a:endCxn id="205" idx="0"/>
          </p:cNvCxnSpPr>
          <p:nvPr/>
        </p:nvCxnSpPr>
        <p:spPr bwMode="gray">
          <a:xfrm>
            <a:off x="5615781" y="5027316"/>
            <a:ext cx="137747"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8" name="直接连接符 217"/>
          <p:cNvCxnSpPr>
            <a:stCxn id="203" idx="2"/>
            <a:endCxn id="206" idx="0"/>
          </p:cNvCxnSpPr>
          <p:nvPr/>
        </p:nvCxnSpPr>
        <p:spPr bwMode="gray">
          <a:xfrm>
            <a:off x="5615781" y="5027316"/>
            <a:ext cx="443895"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9" name="直接连接符 218"/>
          <p:cNvCxnSpPr>
            <a:stCxn id="206" idx="0"/>
            <a:endCxn id="202" idx="2"/>
          </p:cNvCxnSpPr>
          <p:nvPr/>
        </p:nvCxnSpPr>
        <p:spPr bwMode="gray">
          <a:xfrm flipH="1" flipV="1">
            <a:off x="5165880" y="5027316"/>
            <a:ext cx="893796"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0" name="直接连接符 219"/>
          <p:cNvCxnSpPr>
            <a:stCxn id="202" idx="3"/>
            <a:endCxn id="203" idx="1"/>
          </p:cNvCxnSpPr>
          <p:nvPr/>
        </p:nvCxnSpPr>
        <p:spPr bwMode="gray">
          <a:xfrm>
            <a:off x="5275790" y="4931592"/>
            <a:ext cx="23008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1" name="直接连接符 220"/>
          <p:cNvCxnSpPr/>
          <p:nvPr/>
        </p:nvCxnSpPr>
        <p:spPr bwMode="gray">
          <a:xfrm>
            <a:off x="5274259" y="4604014"/>
            <a:ext cx="230079"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222" name="图片 221" descr="ce wlan-11.png"/>
          <p:cNvPicPr>
            <a:picLocks noChangeAspect="1"/>
          </p:cNvPicPr>
          <p:nvPr/>
        </p:nvPicPr>
        <p:blipFill>
          <a:blip r:embed="rId4" cstate="print"/>
          <a:stretch>
            <a:fillRect/>
          </a:stretch>
        </p:blipFill>
        <p:spPr bwMode="gray">
          <a:xfrm>
            <a:off x="4965534" y="5641430"/>
            <a:ext cx="259788" cy="191449"/>
          </a:xfrm>
          <a:prstGeom prst="rect">
            <a:avLst/>
          </a:prstGeom>
        </p:spPr>
      </p:pic>
      <p:pic>
        <p:nvPicPr>
          <p:cNvPr id="223" name="图片 222" descr="ce wlan-11.png"/>
          <p:cNvPicPr>
            <a:picLocks noChangeAspect="1"/>
          </p:cNvPicPr>
          <p:nvPr/>
        </p:nvPicPr>
        <p:blipFill>
          <a:blip r:embed="rId4" cstate="print"/>
          <a:stretch>
            <a:fillRect/>
          </a:stretch>
        </p:blipFill>
        <p:spPr bwMode="gray">
          <a:xfrm>
            <a:off x="5036513" y="5714462"/>
            <a:ext cx="259788" cy="191449"/>
          </a:xfrm>
          <a:prstGeom prst="rect">
            <a:avLst/>
          </a:prstGeom>
        </p:spPr>
      </p:pic>
      <p:pic>
        <p:nvPicPr>
          <p:cNvPr id="224" name="图片 223" descr="ce wlan-11.png"/>
          <p:cNvPicPr>
            <a:picLocks noChangeAspect="1"/>
          </p:cNvPicPr>
          <p:nvPr/>
        </p:nvPicPr>
        <p:blipFill>
          <a:blip r:embed="rId4" cstate="print"/>
          <a:stretch>
            <a:fillRect/>
          </a:stretch>
        </p:blipFill>
        <p:spPr bwMode="gray">
          <a:xfrm>
            <a:off x="5850211" y="5641430"/>
            <a:ext cx="259788" cy="191449"/>
          </a:xfrm>
          <a:prstGeom prst="rect">
            <a:avLst/>
          </a:prstGeom>
        </p:spPr>
      </p:pic>
      <p:pic>
        <p:nvPicPr>
          <p:cNvPr id="225" name="图片 224" descr="ce wlan-11.png"/>
          <p:cNvPicPr>
            <a:picLocks noChangeAspect="1"/>
          </p:cNvPicPr>
          <p:nvPr/>
        </p:nvPicPr>
        <p:blipFill>
          <a:blip r:embed="rId4" cstate="print"/>
          <a:stretch>
            <a:fillRect/>
          </a:stretch>
        </p:blipFill>
        <p:spPr bwMode="gray">
          <a:xfrm>
            <a:off x="5921190" y="5714462"/>
            <a:ext cx="259788" cy="191449"/>
          </a:xfrm>
          <a:prstGeom prst="rect">
            <a:avLst/>
          </a:prstGeom>
        </p:spPr>
      </p:pic>
      <p:pic>
        <p:nvPicPr>
          <p:cNvPr id="226" name="图片 22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4456847" y="4648367"/>
            <a:ext cx="219821" cy="191449"/>
          </a:xfrm>
          <a:prstGeom prst="rect">
            <a:avLst/>
          </a:prstGeom>
        </p:spPr>
      </p:pic>
      <p:pic>
        <p:nvPicPr>
          <p:cNvPr id="227" name="图片 22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4568660" y="4763285"/>
            <a:ext cx="219821" cy="191449"/>
          </a:xfrm>
          <a:prstGeom prst="rect">
            <a:avLst/>
          </a:prstGeom>
        </p:spPr>
      </p:pic>
      <p:cxnSp>
        <p:nvCxnSpPr>
          <p:cNvPr id="228" name="直接连接符 227"/>
          <p:cNvCxnSpPr>
            <a:stCxn id="227" idx="3"/>
            <a:endCxn id="231" idx="2"/>
          </p:cNvCxnSpPr>
          <p:nvPr/>
        </p:nvCxnSpPr>
        <p:spPr bwMode="gray">
          <a:xfrm flipV="1">
            <a:off x="4788481" y="4718790"/>
            <a:ext cx="825768" cy="14022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9" name="直接连接符 228"/>
          <p:cNvCxnSpPr>
            <a:stCxn id="230" idx="2"/>
            <a:endCxn id="227" idx="3"/>
          </p:cNvCxnSpPr>
          <p:nvPr/>
        </p:nvCxnSpPr>
        <p:spPr bwMode="gray">
          <a:xfrm flipH="1">
            <a:off x="4788481" y="4718790"/>
            <a:ext cx="375868" cy="14022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230" name="图片 229" descr="汇聚交换机.png"/>
          <p:cNvPicPr>
            <a:picLocks noChangeAspect="1"/>
          </p:cNvPicPr>
          <p:nvPr/>
        </p:nvPicPr>
        <p:blipFill>
          <a:blip r:embed="rId5" cstate="print"/>
          <a:stretch>
            <a:fillRect/>
          </a:stretch>
        </p:blipFill>
        <p:spPr bwMode="gray">
          <a:xfrm>
            <a:off x="5054438" y="4527341"/>
            <a:ext cx="219821" cy="191449"/>
          </a:xfrm>
          <a:prstGeom prst="rect">
            <a:avLst/>
          </a:prstGeom>
        </p:spPr>
      </p:pic>
      <p:pic>
        <p:nvPicPr>
          <p:cNvPr id="231" name="图片 230" descr="汇聚交换机.png"/>
          <p:cNvPicPr>
            <a:picLocks noChangeAspect="1"/>
          </p:cNvPicPr>
          <p:nvPr/>
        </p:nvPicPr>
        <p:blipFill>
          <a:blip r:embed="rId5" cstate="print"/>
          <a:stretch>
            <a:fillRect/>
          </a:stretch>
        </p:blipFill>
        <p:spPr bwMode="gray">
          <a:xfrm>
            <a:off x="5504338" y="4527341"/>
            <a:ext cx="219821" cy="191449"/>
          </a:xfrm>
          <a:prstGeom prst="rect">
            <a:avLst/>
          </a:prstGeom>
        </p:spPr>
      </p:pic>
      <p:cxnSp>
        <p:nvCxnSpPr>
          <p:cNvPr id="232" name="直接连接符 231"/>
          <p:cNvCxnSpPr>
            <a:stCxn id="202" idx="0"/>
            <a:endCxn id="230" idx="2"/>
          </p:cNvCxnSpPr>
          <p:nvPr/>
        </p:nvCxnSpPr>
        <p:spPr bwMode="gray">
          <a:xfrm flipH="1" flipV="1">
            <a:off x="5164349" y="4718790"/>
            <a:ext cx="1531" cy="1170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3" name="直接连接符 232"/>
          <p:cNvCxnSpPr>
            <a:stCxn id="203" idx="0"/>
            <a:endCxn id="230" idx="2"/>
          </p:cNvCxnSpPr>
          <p:nvPr/>
        </p:nvCxnSpPr>
        <p:spPr bwMode="gray">
          <a:xfrm flipH="1" flipV="1">
            <a:off x="5164349" y="4718790"/>
            <a:ext cx="451432" cy="1170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4" name="直接连接符 233"/>
          <p:cNvCxnSpPr>
            <a:stCxn id="202" idx="0"/>
            <a:endCxn id="231" idx="2"/>
          </p:cNvCxnSpPr>
          <p:nvPr/>
        </p:nvCxnSpPr>
        <p:spPr bwMode="gray">
          <a:xfrm flipV="1">
            <a:off x="5165880" y="4718790"/>
            <a:ext cx="448369" cy="1170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5" name="直接连接符 234"/>
          <p:cNvCxnSpPr>
            <a:stCxn id="203" idx="0"/>
            <a:endCxn id="231" idx="2"/>
          </p:cNvCxnSpPr>
          <p:nvPr/>
        </p:nvCxnSpPr>
        <p:spPr bwMode="gray">
          <a:xfrm flipH="1" flipV="1">
            <a:off x="5614249" y="4718790"/>
            <a:ext cx="1532" cy="1170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36" name="TextBox 533"/>
          <p:cNvSpPr txBox="1"/>
          <p:nvPr/>
        </p:nvSpPr>
        <p:spPr bwMode="gray">
          <a:xfrm>
            <a:off x="5818895" y="4797374"/>
            <a:ext cx="564485" cy="276954"/>
          </a:xfrm>
          <a:prstGeom prst="rect">
            <a:avLst/>
          </a:prstGeom>
          <a:noFill/>
        </p:spPr>
        <p:txBody>
          <a:bodyPr wrap="square" lIns="91394" tIns="45698" rIns="91394" bIns="45698"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Spine</a:t>
            </a:r>
          </a:p>
        </p:txBody>
      </p:sp>
      <p:cxnSp>
        <p:nvCxnSpPr>
          <p:cNvPr id="237" name="直接连接符 236"/>
          <p:cNvCxnSpPr/>
          <p:nvPr/>
        </p:nvCxnSpPr>
        <p:spPr bwMode="gray">
          <a:xfrm>
            <a:off x="5274259" y="4632846"/>
            <a:ext cx="230079"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38" name="椭圆 237"/>
          <p:cNvSpPr/>
          <p:nvPr/>
        </p:nvSpPr>
        <p:spPr bwMode="gray">
          <a:xfrm>
            <a:off x="5372299" y="4561671"/>
            <a:ext cx="48797" cy="109550"/>
          </a:xfrm>
          <a:prstGeom prst="ellipse">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394" tIns="45698" rIns="91394" bIns="45698"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9" name="椭圆 238"/>
          <p:cNvSpPr/>
          <p:nvPr/>
        </p:nvSpPr>
        <p:spPr bwMode="gray">
          <a:xfrm>
            <a:off x="4906107" y="4683523"/>
            <a:ext cx="989470" cy="536530"/>
          </a:xfrm>
          <a:prstGeom prst="ellipse">
            <a:avLst/>
          </a:prstGeom>
          <a:solidFill>
            <a:srgbClr val="E7F7F9">
              <a:alpha val="72000"/>
            </a:srgbClr>
          </a:solidFill>
          <a:ln w="9525" cap="flat" cmpd="sng" algn="ctr">
            <a:solidFill>
              <a:srgbClr val="94DAE2"/>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1087927" eaLnBrk="0" fontAlgn="ctr" hangingPunct="0"/>
            <a:r>
              <a:rPr lang="en-US" sz="1200" dirty="0">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rPr>
              <a:t>VXLAN domain</a:t>
            </a:r>
          </a:p>
        </p:txBody>
      </p:sp>
      <p:sp>
        <p:nvSpPr>
          <p:cNvPr id="240" name="TextBox 618"/>
          <p:cNvSpPr txBox="1"/>
          <p:nvPr/>
        </p:nvSpPr>
        <p:spPr bwMode="gray">
          <a:xfrm>
            <a:off x="4319288" y="5328015"/>
            <a:ext cx="603043" cy="276954"/>
          </a:xfrm>
          <a:prstGeom prst="rect">
            <a:avLst/>
          </a:prstGeom>
          <a:ln w="12700">
            <a:noFill/>
          </a:ln>
        </p:spPr>
        <p:style>
          <a:lnRef idx="1">
            <a:schemeClr val="accent1"/>
          </a:lnRef>
          <a:fillRef idx="0">
            <a:schemeClr val="accent1"/>
          </a:fillRef>
          <a:effectRef idx="0">
            <a:schemeClr val="accent1"/>
          </a:effectRef>
          <a:fontRef idx="minor">
            <a:schemeClr val="tx1"/>
          </a:fontRef>
        </p:style>
        <p:txBody>
          <a:bodyPr wrap="square" lIns="91394" tIns="45698" rIns="91394" bIns="45698"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Leaf</a:t>
            </a:r>
          </a:p>
        </p:txBody>
      </p:sp>
      <p:sp>
        <p:nvSpPr>
          <p:cNvPr id="241" name="TextBox 807"/>
          <p:cNvSpPr txBox="1"/>
          <p:nvPr/>
        </p:nvSpPr>
        <p:spPr bwMode="gray">
          <a:xfrm>
            <a:off x="4272653" y="4898371"/>
            <a:ext cx="732800" cy="276954"/>
          </a:xfrm>
          <a:prstGeom prst="rect">
            <a:avLst/>
          </a:prstGeom>
          <a:noFill/>
        </p:spPr>
        <p:txBody>
          <a:bodyPr wrap="square" lIns="91394" tIns="45698" rIns="91394" bIns="45698"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Firewall</a:t>
            </a:r>
          </a:p>
        </p:txBody>
      </p:sp>
      <p:sp>
        <p:nvSpPr>
          <p:cNvPr id="242" name="TextBox 533"/>
          <p:cNvSpPr txBox="1"/>
          <p:nvPr/>
        </p:nvSpPr>
        <p:spPr bwMode="gray">
          <a:xfrm>
            <a:off x="5565042" y="4314931"/>
            <a:ext cx="1011723" cy="276954"/>
          </a:xfrm>
          <a:prstGeom prst="rect">
            <a:avLst/>
          </a:prstGeom>
          <a:noFill/>
        </p:spPr>
        <p:txBody>
          <a:bodyPr wrap="square" lIns="91394" tIns="45698" rIns="91394" bIns="45698"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Border-Leaf</a:t>
            </a:r>
          </a:p>
        </p:txBody>
      </p:sp>
      <p:cxnSp>
        <p:nvCxnSpPr>
          <p:cNvPr id="243" name="直接连接符 242"/>
          <p:cNvCxnSpPr>
            <a:stCxn id="57" idx="2"/>
            <a:endCxn id="231" idx="0"/>
          </p:cNvCxnSpPr>
          <p:nvPr/>
        </p:nvCxnSpPr>
        <p:spPr bwMode="gray">
          <a:xfrm>
            <a:off x="4204206" y="4111613"/>
            <a:ext cx="1410043" cy="41572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6" name="直接连接符 245"/>
          <p:cNvCxnSpPr>
            <a:stCxn id="58" idx="2"/>
            <a:endCxn id="230" idx="0"/>
          </p:cNvCxnSpPr>
          <p:nvPr/>
        </p:nvCxnSpPr>
        <p:spPr bwMode="gray">
          <a:xfrm>
            <a:off x="3720431" y="4111613"/>
            <a:ext cx="1443918" cy="41572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9" name="直接连接符 248"/>
          <p:cNvCxnSpPr>
            <a:stCxn id="183" idx="2"/>
            <a:endCxn id="57" idx="0"/>
          </p:cNvCxnSpPr>
          <p:nvPr/>
        </p:nvCxnSpPr>
        <p:spPr bwMode="gray">
          <a:xfrm flipH="1">
            <a:off x="4204206" y="3380407"/>
            <a:ext cx="2066659" cy="43169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2" name="直接连接符 251"/>
          <p:cNvCxnSpPr>
            <a:stCxn id="182" idx="2"/>
            <a:endCxn id="58" idx="0"/>
          </p:cNvCxnSpPr>
          <p:nvPr/>
        </p:nvCxnSpPr>
        <p:spPr bwMode="gray">
          <a:xfrm flipH="1">
            <a:off x="3720431" y="3380407"/>
            <a:ext cx="2095109" cy="43169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55" name="TextBox 450"/>
          <p:cNvSpPr txBox="1"/>
          <p:nvPr/>
        </p:nvSpPr>
        <p:spPr bwMode="gray">
          <a:xfrm>
            <a:off x="1083670" y="1384059"/>
            <a:ext cx="1300356" cy="276999"/>
          </a:xfrm>
          <a:prstGeom prst="rect">
            <a:avLst/>
          </a:prstGeom>
          <a:noFill/>
        </p:spPr>
        <p:txBody>
          <a:bodyPr wrap="square" rtlCol="0">
            <a:spAutoFit/>
          </a:bodyPr>
          <a:lstStyle/>
          <a:p>
            <a:pP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Carrier address</a:t>
            </a:r>
          </a:p>
        </p:txBody>
      </p:sp>
      <p:sp>
        <p:nvSpPr>
          <p:cNvPr id="256" name="TextBox 450"/>
          <p:cNvSpPr txBox="1"/>
          <p:nvPr/>
        </p:nvSpPr>
        <p:spPr bwMode="gray">
          <a:xfrm>
            <a:off x="2899748" y="1384059"/>
            <a:ext cx="1055097" cy="276999"/>
          </a:xfrm>
          <a:prstGeom prst="rect">
            <a:avLst/>
          </a:prstGeom>
          <a:noFill/>
        </p:spPr>
        <p:txBody>
          <a:bodyPr wrap="square" rtlCol="0">
            <a:spAutoFit/>
          </a:bodyPr>
          <a:lstStyle/>
          <a:p>
            <a:pP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Static route</a:t>
            </a:r>
          </a:p>
        </p:txBody>
      </p:sp>
      <p:sp>
        <p:nvSpPr>
          <p:cNvPr id="257" name="TextBox 450"/>
          <p:cNvSpPr txBox="1"/>
          <p:nvPr/>
        </p:nvSpPr>
        <p:spPr bwMode="gray">
          <a:xfrm>
            <a:off x="4144733" y="1384059"/>
            <a:ext cx="1920719" cy="276999"/>
          </a:xfrm>
          <a:prstGeom prst="rect">
            <a:avLst/>
          </a:prstGeom>
          <a:noFill/>
        </p:spPr>
        <p:txBody>
          <a:bodyPr wrap="square" rtlCol="0">
            <a:spAutoFit/>
          </a:bodyPr>
          <a:lstStyle/>
          <a:p>
            <a:pP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Public network address</a:t>
            </a:r>
          </a:p>
        </p:txBody>
      </p:sp>
      <p:sp>
        <p:nvSpPr>
          <p:cNvPr id="258" name="TextBox 450"/>
          <p:cNvSpPr txBox="1"/>
          <p:nvPr/>
        </p:nvSpPr>
        <p:spPr bwMode="gray">
          <a:xfrm>
            <a:off x="6485758" y="1384059"/>
            <a:ext cx="934871" cy="276999"/>
          </a:xfrm>
          <a:prstGeom prst="rect">
            <a:avLst/>
          </a:prstGeom>
          <a:noFill/>
        </p:spPr>
        <p:txBody>
          <a:bodyPr wrap="square" rtlCol="0">
            <a:spAutoFit/>
          </a:bodyPr>
          <a:lstStyle/>
          <a:p>
            <a:pP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BGP route</a:t>
            </a:r>
          </a:p>
        </p:txBody>
      </p:sp>
      <p:sp>
        <p:nvSpPr>
          <p:cNvPr id="259" name="圆角矩形 75"/>
          <p:cNvSpPr/>
          <p:nvPr/>
        </p:nvSpPr>
        <p:spPr bwMode="gray">
          <a:xfrm>
            <a:off x="7444580" y="1392324"/>
            <a:ext cx="4249741"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Newly deployed IPv6 Internet access zone</a:t>
            </a:r>
          </a:p>
        </p:txBody>
      </p:sp>
      <p:sp>
        <p:nvSpPr>
          <p:cNvPr id="260" name="圆角矩形 75"/>
          <p:cNvSpPr/>
          <p:nvPr/>
        </p:nvSpPr>
        <p:spPr bwMode="gray">
          <a:xfrm>
            <a:off x="7444580" y="1838616"/>
            <a:ext cx="4249741" cy="3921229"/>
          </a:xfrm>
          <a:prstGeom prst="roundRect">
            <a:avLst>
              <a:gd name="adj" fmla="val 2049"/>
            </a:avLst>
          </a:prstGeom>
          <a:noFill/>
          <a:ln w="9525" cap="flat" cmpd="sng" algn="ctr">
            <a:solidFill>
              <a:sysClr val="window" lastClr="FFFFFF">
                <a:lumMod val="75000"/>
              </a:sysClr>
            </a:solidFill>
            <a:prstDash val="solid"/>
            <a:miter lim="800000"/>
          </a:ln>
          <a:effectLst/>
        </p:spPr>
        <p:txBody>
          <a:bodyPr wrap="square" lIns="72000" tIns="72000" rIns="72000" bIns="72000" rtlCol="0" anchor="t" anchorCtr="0"/>
          <a:lstStyle/>
          <a:p>
            <a:pPr marL="171450" indent="-171450" defTabSz="914400" fontAlgn="ctr">
              <a:lnSpc>
                <a:spcPct val="140000"/>
              </a:lnSpc>
              <a:buFont typeface="Arial" panose="020B0604020202020204" pitchFamily="34" charset="0"/>
              <a:buChar char="•"/>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 general way to reconstruct the Internet access zone is to deploy a new IPv6 Internet access zone.</a:t>
            </a:r>
          </a:p>
          <a:p>
            <a:pPr marL="360000" indent="-180000" defTabSz="914400" fontAlgn="ctr">
              <a:lnSpc>
                <a:spcPct val="140000"/>
              </a:lnSpc>
              <a:buFont typeface="Huawei Sans" panose="020C0503030203020204" pitchFamily="34" charset="0"/>
              <a:buChar cha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Solution 1: Deploy NAT64 at the egress of the Internet access zone.</a:t>
            </a:r>
          </a:p>
          <a:p>
            <a:pPr marL="360000" indent="-180000" defTabSz="914400" fontAlgn="ctr">
              <a:lnSpc>
                <a:spcPct val="140000"/>
              </a:lnSpc>
              <a:buFont typeface="Huawei Sans" panose="020C0503030203020204" pitchFamily="34" charset="0"/>
              <a:buChar cha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Solution 2: Perform dual-stack reconstruction in the Internet access zone.</a:t>
            </a:r>
          </a:p>
          <a:p>
            <a:pPr marL="360000" indent="-180000" defTabSz="914400" fontAlgn="ctr">
              <a:lnSpc>
                <a:spcPct val="140000"/>
              </a:lnSpc>
              <a:buFont typeface="Huawei Sans" panose="020C0503030203020204" pitchFamily="34" charset="0"/>
              <a:buChar cha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Solution 3: Deploy a new IPv6 Internet access zone.</a:t>
            </a:r>
          </a:p>
          <a:p>
            <a:pPr marL="171450" lvl="0" indent="-171450" defTabSz="914400" fontAlgn="ctr">
              <a:lnSpc>
                <a:spcPct val="140000"/>
              </a:lnSpc>
              <a:buFont typeface="Arial" panose="020B0604020202020204" pitchFamily="34" charset="0"/>
              <a:buChar char="•"/>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Deploy new egress lines:</a:t>
            </a:r>
          </a:p>
          <a:p>
            <a:pPr marL="360000" lvl="0" indent="-180000" defTabSz="914400" fontAlgn="ctr">
              <a:lnSpc>
                <a:spcPct val="140000"/>
              </a:lnSpc>
              <a:buFont typeface="Huawei Sans" panose="020C0503030203020204" pitchFamily="34" charset="0"/>
              <a:buChar cha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New IPv6 lines are usually used to prevent production accidents.</a:t>
            </a:r>
          </a:p>
          <a:p>
            <a:pPr marL="360000" lvl="0" indent="-180000" defTabSz="914400" fontAlgn="ctr">
              <a:lnSpc>
                <a:spcPct val="140000"/>
              </a:lnSpc>
              <a:buFont typeface="Huawei Sans" panose="020C0503030203020204" pitchFamily="34" charset="0"/>
              <a:buChar cha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The IPv6 Internet access zone can interconnect with the carrier network through static routes or EBGP4+ and support IPv6 user access.</a:t>
            </a:r>
          </a:p>
        </p:txBody>
      </p:sp>
      <p:sp>
        <p:nvSpPr>
          <p:cNvPr id="250" name="五边形 249"/>
          <p:cNvSpPr/>
          <p:nvPr/>
        </p:nvSpPr>
        <p:spPr bwMode="gray">
          <a:xfrm>
            <a:off x="6772324" y="124239"/>
            <a:ext cx="90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1" name="燕尾形 250"/>
          <p:cNvSpPr/>
          <p:nvPr/>
        </p:nvSpPr>
        <p:spPr bwMode="gray">
          <a:xfrm>
            <a:off x="7584515" y="124239"/>
            <a:ext cx="72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DC</a:t>
            </a:r>
          </a:p>
        </p:txBody>
      </p:sp>
      <p:sp>
        <p:nvSpPr>
          <p:cNvPr id="253" name="燕尾形 252"/>
          <p:cNvSpPr/>
          <p:nvPr/>
        </p:nvSpPr>
        <p:spPr bwMode="gray">
          <a:xfrm>
            <a:off x="8216706" y="124239"/>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WAN</a:t>
            </a:r>
          </a:p>
        </p:txBody>
      </p:sp>
      <p:sp>
        <p:nvSpPr>
          <p:cNvPr id="254" name="燕尾形 253"/>
          <p:cNvSpPr/>
          <p:nvPr/>
        </p:nvSpPr>
        <p:spPr bwMode="gray">
          <a:xfrm>
            <a:off x="10309088" y="124239"/>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Other Systems</a:t>
            </a:r>
          </a:p>
        </p:txBody>
      </p:sp>
      <p:sp>
        <p:nvSpPr>
          <p:cNvPr id="261" name="燕尾形 260"/>
          <p:cNvSpPr/>
          <p:nvPr/>
        </p:nvSpPr>
        <p:spPr bwMode="gray">
          <a:xfrm>
            <a:off x="8848897" y="124239"/>
            <a:ext cx="154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Campus Network</a:t>
            </a:r>
          </a:p>
        </p:txBody>
      </p:sp>
    </p:spTree>
    <p:extLst>
      <p:ext uri="{BB962C8B-B14F-4D97-AF65-F5344CB8AC3E}">
        <p14:creationId xmlns:p14="http://schemas.microsoft.com/office/powerpoint/2010/main" val="340476377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IPv6 Reconstruction for DC Intranet Resource Pools</a:t>
            </a:r>
            <a:endParaRPr lang="en-US" dirty="0"/>
          </a:p>
        </p:txBody>
      </p:sp>
      <p:sp>
        <p:nvSpPr>
          <p:cNvPr id="137" name="文本占位符 136"/>
          <p:cNvSpPr>
            <a:spLocks noGrp="1"/>
          </p:cNvSpPr>
          <p:nvPr>
            <p:ph type="body" sz="quarter" idx="10"/>
          </p:nvPr>
        </p:nvSpPr>
        <p:spPr bwMode="gray">
          <a:xfrm>
            <a:off x="455612" y="1052514"/>
            <a:ext cx="11293476" cy="1149605"/>
          </a:xfrm>
        </p:spPr>
        <p:txBody>
          <a:bodyPr/>
          <a:lstStyle/>
          <a:p>
            <a:r>
              <a:rPr lang="en-US" sz="1600" dirty="0" smtClean="0"/>
              <a:t>Application scenario: Devices on the live network are approaching the end of their lifecycles or do not support underlay or overlay IPv6 deployment.</a:t>
            </a:r>
          </a:p>
          <a:p>
            <a:r>
              <a:rPr lang="en-US" sz="1600" dirty="0" smtClean="0"/>
              <a:t>Overall policy: Create an intranet resource pool that supports VXLAN underlay IPv6 + overlay dual stack.</a:t>
            </a:r>
            <a:endParaRPr lang="en-US" sz="1600" dirty="0"/>
          </a:p>
        </p:txBody>
      </p:sp>
      <p:cxnSp>
        <p:nvCxnSpPr>
          <p:cNvPr id="190" name="直接连接符 189"/>
          <p:cNvCxnSpPr/>
          <p:nvPr/>
        </p:nvCxnSpPr>
        <p:spPr bwMode="gray">
          <a:xfrm>
            <a:off x="3987100" y="2610857"/>
            <a:ext cx="0" cy="3439275"/>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2" name="直接连接符 191"/>
          <p:cNvCxnSpPr/>
          <p:nvPr/>
        </p:nvCxnSpPr>
        <p:spPr bwMode="gray">
          <a:xfrm>
            <a:off x="8255185" y="2610857"/>
            <a:ext cx="0" cy="3439275"/>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395" name="矩形 394"/>
          <p:cNvSpPr/>
          <p:nvPr/>
        </p:nvSpPr>
        <p:spPr bwMode="gray">
          <a:xfrm>
            <a:off x="875374" y="2235768"/>
            <a:ext cx="2712137" cy="276999"/>
          </a:xfrm>
          <a:prstGeom prst="rect">
            <a:avLst/>
          </a:prstGeom>
        </p:spPr>
        <p:txBody>
          <a:bodyPr wrap="square">
            <a:spAutoFit/>
          </a:bodyPr>
          <a:lstStyle/>
          <a:p>
            <a:pPr algn="ctr" fontAlgn="ctr"/>
            <a:r>
              <a:rPr lang="en-US" sz="1200" b="1" dirty="0">
                <a:solidFill>
                  <a:srgbClr val="1D1D1A"/>
                </a:solidFill>
                <a:latin typeface="Huawei Sans" panose="020C0503030203020204" pitchFamily="34" charset="0"/>
              </a:rPr>
              <a:t>Step 1: Traditional IPv4 network</a:t>
            </a:r>
          </a:p>
        </p:txBody>
      </p:sp>
      <p:sp>
        <p:nvSpPr>
          <p:cNvPr id="396" name="矩形 395"/>
          <p:cNvSpPr/>
          <p:nvPr/>
        </p:nvSpPr>
        <p:spPr bwMode="gray">
          <a:xfrm>
            <a:off x="5077090" y="2235768"/>
            <a:ext cx="2193497" cy="276999"/>
          </a:xfrm>
          <a:prstGeom prst="rect">
            <a:avLst/>
          </a:prstGeom>
        </p:spPr>
        <p:txBody>
          <a:bodyPr wrap="square">
            <a:spAutoFit/>
          </a:bodyPr>
          <a:lstStyle/>
          <a:p>
            <a:pPr algn="ctr" fontAlgn="ctr"/>
            <a:r>
              <a:rPr lang="en-US" sz="1200" b="1" dirty="0">
                <a:solidFill>
                  <a:srgbClr val="1D1D1A"/>
                </a:solidFill>
                <a:latin typeface="Huawei Sans" panose="020C0503030203020204" pitchFamily="34" charset="0"/>
              </a:rPr>
              <a:t>Step 2: IPv6 SDN network</a:t>
            </a:r>
          </a:p>
        </p:txBody>
      </p:sp>
      <p:sp>
        <p:nvSpPr>
          <p:cNvPr id="397" name="矩形 396"/>
          <p:cNvSpPr/>
          <p:nvPr/>
        </p:nvSpPr>
        <p:spPr bwMode="gray">
          <a:xfrm>
            <a:off x="8844330" y="2235768"/>
            <a:ext cx="2193497" cy="276999"/>
          </a:xfrm>
          <a:prstGeom prst="rect">
            <a:avLst/>
          </a:prstGeom>
        </p:spPr>
        <p:txBody>
          <a:bodyPr wrap="square">
            <a:spAutoFit/>
          </a:bodyPr>
          <a:lstStyle/>
          <a:p>
            <a:pPr algn="ctr" fontAlgn="ctr"/>
            <a:r>
              <a:rPr lang="en-US" sz="1200" b="1" dirty="0">
                <a:solidFill>
                  <a:srgbClr val="1D1D1A"/>
                </a:solidFill>
                <a:latin typeface="Huawei Sans" panose="020C0503030203020204" pitchFamily="34" charset="0"/>
              </a:rPr>
              <a:t>Step 3: IPv6 SDN network</a:t>
            </a:r>
          </a:p>
        </p:txBody>
      </p:sp>
      <p:sp>
        <p:nvSpPr>
          <p:cNvPr id="220" name="TextBox 1722"/>
          <p:cNvSpPr txBox="1"/>
          <p:nvPr/>
        </p:nvSpPr>
        <p:spPr bwMode="gray">
          <a:xfrm>
            <a:off x="750768" y="2556012"/>
            <a:ext cx="1090363" cy="276999"/>
          </a:xfrm>
          <a:prstGeom prst="rect">
            <a:avLst/>
          </a:prstGeom>
          <a:noFill/>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Intranet core</a:t>
            </a:r>
          </a:p>
        </p:txBody>
      </p:sp>
      <p:sp>
        <p:nvSpPr>
          <p:cNvPr id="156" name="矩形 155"/>
          <p:cNvSpPr/>
          <p:nvPr/>
        </p:nvSpPr>
        <p:spPr bwMode="gray">
          <a:xfrm>
            <a:off x="1010986" y="2909014"/>
            <a:ext cx="2488247" cy="2196088"/>
          </a:xfrm>
          <a:prstGeom prst="rect">
            <a:avLst/>
          </a:prstGeom>
          <a:solidFill>
            <a:srgbClr val="FFFDF7"/>
          </a:solidFill>
          <a:ln w="9525" cap="flat" cmpd="sng" algn="ctr">
            <a:solidFill>
              <a:srgbClr val="FDE397"/>
            </a:solidFill>
            <a:prstDash val="solid"/>
            <a:round/>
            <a:headEnd type="none" w="med" len="med"/>
            <a:tailEnd type="none" w="med" len="med"/>
          </a:ln>
          <a:effectLst/>
        </p:spPr>
        <p:txBody>
          <a:bodyPr vert="horz" wrap="square" lIns="90000" tIns="0" rIns="0" bIns="0" numCol="1" rtlCol="0" anchor="b" anchorCtr="0" compatLnSpc="1">
            <a:prstTxWarp prst="textNoShape">
              <a:avLst/>
            </a:prstTxWarp>
            <a:noAutofit/>
          </a:bodyPr>
          <a:lstStyle/>
          <a:p>
            <a:pPr defTabSz="1087927" eaLnBrk="0" fontAlgn="ctr" hangingPunct="0"/>
            <a:r>
              <a:rPr lang="en-US" sz="1200" b="1" dirty="0">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rPr>
              <a:t>Intranet resource pool</a:t>
            </a:r>
          </a:p>
        </p:txBody>
      </p:sp>
      <p:pic>
        <p:nvPicPr>
          <p:cNvPr id="159" name="图片 158" descr="接入交换机.png"/>
          <p:cNvPicPr>
            <a:picLocks noChangeAspect="1"/>
          </p:cNvPicPr>
          <p:nvPr/>
        </p:nvPicPr>
        <p:blipFill>
          <a:blip r:embed="rId3" cstate="print"/>
          <a:stretch>
            <a:fillRect/>
          </a:stretch>
        </p:blipFill>
        <p:spPr bwMode="gray">
          <a:xfrm>
            <a:off x="1362713" y="3848662"/>
            <a:ext cx="273827" cy="238485"/>
          </a:xfrm>
          <a:prstGeom prst="rect">
            <a:avLst/>
          </a:prstGeom>
        </p:spPr>
      </p:pic>
      <p:pic>
        <p:nvPicPr>
          <p:cNvPr id="160" name="图片 159" descr="ce wlan-11.png"/>
          <p:cNvPicPr>
            <a:picLocks noChangeAspect="1"/>
          </p:cNvPicPr>
          <p:nvPr/>
        </p:nvPicPr>
        <p:blipFill>
          <a:blip r:embed="rId4" cstate="print"/>
          <a:stretch>
            <a:fillRect/>
          </a:stretch>
        </p:blipFill>
        <p:spPr bwMode="gray">
          <a:xfrm>
            <a:off x="1605934" y="4326400"/>
            <a:ext cx="323613" cy="238485"/>
          </a:xfrm>
          <a:prstGeom prst="rect">
            <a:avLst/>
          </a:prstGeom>
        </p:spPr>
      </p:pic>
      <p:pic>
        <p:nvPicPr>
          <p:cNvPr id="162" name="图片 161" descr="汇聚交换机.png"/>
          <p:cNvPicPr>
            <a:picLocks noChangeAspect="1"/>
          </p:cNvPicPr>
          <p:nvPr/>
        </p:nvPicPr>
        <p:blipFill>
          <a:blip r:embed="rId5" cstate="print"/>
          <a:stretch>
            <a:fillRect/>
          </a:stretch>
        </p:blipFill>
        <p:spPr bwMode="gray">
          <a:xfrm>
            <a:off x="1807005" y="3413900"/>
            <a:ext cx="273827" cy="238485"/>
          </a:xfrm>
          <a:prstGeom prst="rect">
            <a:avLst/>
          </a:prstGeom>
        </p:spPr>
      </p:pic>
      <p:pic>
        <p:nvPicPr>
          <p:cNvPr id="163" name="图片 162" descr="汇聚交换机.png"/>
          <p:cNvPicPr>
            <a:picLocks noChangeAspect="1"/>
          </p:cNvPicPr>
          <p:nvPr/>
        </p:nvPicPr>
        <p:blipFill>
          <a:blip r:embed="rId5" cstate="print"/>
          <a:stretch>
            <a:fillRect/>
          </a:stretch>
        </p:blipFill>
        <p:spPr bwMode="gray">
          <a:xfrm>
            <a:off x="2367438" y="3413900"/>
            <a:ext cx="273827" cy="238485"/>
          </a:xfrm>
          <a:prstGeom prst="rect">
            <a:avLst/>
          </a:prstGeom>
        </p:spPr>
      </p:pic>
      <p:pic>
        <p:nvPicPr>
          <p:cNvPr id="165" name="图片 164" descr="接入交换机.png"/>
          <p:cNvPicPr>
            <a:picLocks noChangeAspect="1"/>
          </p:cNvPicPr>
          <p:nvPr/>
        </p:nvPicPr>
        <p:blipFill>
          <a:blip r:embed="rId3" cstate="print"/>
          <a:stretch>
            <a:fillRect/>
          </a:stretch>
        </p:blipFill>
        <p:spPr bwMode="gray">
          <a:xfrm>
            <a:off x="1744077" y="3848662"/>
            <a:ext cx="273827" cy="238485"/>
          </a:xfrm>
          <a:prstGeom prst="rect">
            <a:avLst/>
          </a:prstGeom>
        </p:spPr>
      </p:pic>
      <p:pic>
        <p:nvPicPr>
          <p:cNvPr id="166" name="图片 165" descr="接入交换机.png"/>
          <p:cNvPicPr>
            <a:picLocks noChangeAspect="1"/>
          </p:cNvPicPr>
          <p:nvPr/>
        </p:nvPicPr>
        <p:blipFill>
          <a:blip r:embed="rId3" cstate="print"/>
          <a:stretch>
            <a:fillRect/>
          </a:stretch>
        </p:blipFill>
        <p:spPr bwMode="gray">
          <a:xfrm>
            <a:off x="2539028" y="3848662"/>
            <a:ext cx="273827" cy="238485"/>
          </a:xfrm>
          <a:prstGeom prst="rect">
            <a:avLst/>
          </a:prstGeom>
        </p:spPr>
      </p:pic>
      <p:pic>
        <p:nvPicPr>
          <p:cNvPr id="168" name="图片 167" descr="接入交换机.png"/>
          <p:cNvPicPr>
            <a:picLocks noChangeAspect="1"/>
          </p:cNvPicPr>
          <p:nvPr/>
        </p:nvPicPr>
        <p:blipFill>
          <a:blip r:embed="rId3" cstate="print"/>
          <a:stretch>
            <a:fillRect/>
          </a:stretch>
        </p:blipFill>
        <p:spPr bwMode="gray">
          <a:xfrm>
            <a:off x="2920390" y="3848662"/>
            <a:ext cx="273827" cy="238485"/>
          </a:xfrm>
          <a:prstGeom prst="rect">
            <a:avLst/>
          </a:prstGeom>
        </p:spPr>
      </p:pic>
      <p:pic>
        <p:nvPicPr>
          <p:cNvPr id="169" name="图片 168" descr="ce wlan-11.png"/>
          <p:cNvPicPr>
            <a:picLocks noChangeAspect="1"/>
          </p:cNvPicPr>
          <p:nvPr/>
        </p:nvPicPr>
        <p:blipFill>
          <a:blip r:embed="rId4" cstate="print"/>
          <a:stretch>
            <a:fillRect/>
          </a:stretch>
        </p:blipFill>
        <p:spPr bwMode="gray">
          <a:xfrm>
            <a:off x="2707961" y="4326400"/>
            <a:ext cx="323613" cy="238485"/>
          </a:xfrm>
          <a:prstGeom prst="rect">
            <a:avLst/>
          </a:prstGeom>
        </p:spPr>
      </p:pic>
      <p:cxnSp>
        <p:nvCxnSpPr>
          <p:cNvPr id="171" name="直接连接符 170"/>
          <p:cNvCxnSpPr>
            <a:stCxn id="160" idx="0"/>
            <a:endCxn id="159" idx="2"/>
          </p:cNvCxnSpPr>
          <p:nvPr/>
        </p:nvCxnSpPr>
        <p:spPr bwMode="gray">
          <a:xfrm flipH="1" flipV="1">
            <a:off x="1499628" y="4087145"/>
            <a:ext cx="268115" cy="239253"/>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2" name="直接连接符 171"/>
          <p:cNvCxnSpPr>
            <a:stCxn id="160" idx="0"/>
            <a:endCxn id="165" idx="2"/>
          </p:cNvCxnSpPr>
          <p:nvPr/>
        </p:nvCxnSpPr>
        <p:spPr bwMode="gray">
          <a:xfrm flipV="1">
            <a:off x="1767741" y="4087145"/>
            <a:ext cx="113251" cy="239253"/>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4" name="直接连接符 173"/>
          <p:cNvCxnSpPr>
            <a:stCxn id="166" idx="2"/>
            <a:endCxn id="169" idx="0"/>
          </p:cNvCxnSpPr>
          <p:nvPr/>
        </p:nvCxnSpPr>
        <p:spPr bwMode="gray">
          <a:xfrm>
            <a:off x="2675938" y="4087145"/>
            <a:ext cx="193827" cy="239253"/>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5" name="直接连接符 174"/>
          <p:cNvCxnSpPr>
            <a:stCxn id="168" idx="2"/>
            <a:endCxn id="169" idx="0"/>
          </p:cNvCxnSpPr>
          <p:nvPr/>
        </p:nvCxnSpPr>
        <p:spPr bwMode="gray">
          <a:xfrm flipH="1">
            <a:off x="2869768" y="4087145"/>
            <a:ext cx="187536" cy="239253"/>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p:cNvCxnSpPr>
            <a:stCxn id="159" idx="0"/>
            <a:endCxn id="163" idx="2"/>
          </p:cNvCxnSpPr>
          <p:nvPr/>
        </p:nvCxnSpPr>
        <p:spPr bwMode="gray">
          <a:xfrm flipV="1">
            <a:off x="1499628" y="3652384"/>
            <a:ext cx="1004724" cy="1962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a:stCxn id="159" idx="0"/>
            <a:endCxn id="162" idx="2"/>
          </p:cNvCxnSpPr>
          <p:nvPr/>
        </p:nvCxnSpPr>
        <p:spPr bwMode="gray">
          <a:xfrm flipV="1">
            <a:off x="1499628" y="3652384"/>
            <a:ext cx="444291" cy="1962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1" name="直接连接符 180"/>
          <p:cNvCxnSpPr>
            <a:stCxn id="165" idx="0"/>
            <a:endCxn id="162" idx="2"/>
          </p:cNvCxnSpPr>
          <p:nvPr/>
        </p:nvCxnSpPr>
        <p:spPr bwMode="gray">
          <a:xfrm flipV="1">
            <a:off x="1880991" y="3652384"/>
            <a:ext cx="62928" cy="1962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2" name="直接连接符 181"/>
          <p:cNvCxnSpPr>
            <a:stCxn id="165" idx="0"/>
            <a:endCxn id="163" idx="2"/>
          </p:cNvCxnSpPr>
          <p:nvPr/>
        </p:nvCxnSpPr>
        <p:spPr bwMode="gray">
          <a:xfrm flipV="1">
            <a:off x="1880991" y="3652384"/>
            <a:ext cx="623361" cy="1962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3" name="直接连接符 182"/>
          <p:cNvCxnSpPr>
            <a:stCxn id="162" idx="2"/>
            <a:endCxn id="166" idx="0"/>
          </p:cNvCxnSpPr>
          <p:nvPr/>
        </p:nvCxnSpPr>
        <p:spPr bwMode="gray">
          <a:xfrm>
            <a:off x="1943919" y="3652384"/>
            <a:ext cx="732023" cy="1962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4" name="直接连接符 183"/>
          <p:cNvCxnSpPr>
            <a:stCxn id="163" idx="2"/>
            <a:endCxn id="166" idx="0"/>
          </p:cNvCxnSpPr>
          <p:nvPr/>
        </p:nvCxnSpPr>
        <p:spPr bwMode="gray">
          <a:xfrm>
            <a:off x="2504352" y="3652384"/>
            <a:ext cx="171590" cy="1962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5" name="直接连接符 184"/>
          <p:cNvCxnSpPr>
            <a:stCxn id="163" idx="2"/>
            <a:endCxn id="168" idx="0"/>
          </p:cNvCxnSpPr>
          <p:nvPr/>
        </p:nvCxnSpPr>
        <p:spPr bwMode="gray">
          <a:xfrm>
            <a:off x="2504352" y="3652384"/>
            <a:ext cx="552952" cy="1962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6" name="直接连接符 185"/>
          <p:cNvCxnSpPr>
            <a:stCxn id="168" idx="0"/>
            <a:endCxn id="162" idx="2"/>
          </p:cNvCxnSpPr>
          <p:nvPr/>
        </p:nvCxnSpPr>
        <p:spPr bwMode="gray">
          <a:xfrm flipH="1" flipV="1">
            <a:off x="1943919" y="3652384"/>
            <a:ext cx="1113385" cy="1962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7" name="直接连接符 186"/>
          <p:cNvCxnSpPr>
            <a:stCxn id="162" idx="3"/>
            <a:endCxn id="163" idx="1"/>
          </p:cNvCxnSpPr>
          <p:nvPr/>
        </p:nvCxnSpPr>
        <p:spPr bwMode="gray">
          <a:xfrm>
            <a:off x="2080832" y="3533143"/>
            <a:ext cx="286605"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8" name="TextBox 618"/>
          <p:cNvSpPr txBox="1"/>
          <p:nvPr/>
        </p:nvSpPr>
        <p:spPr bwMode="gray">
          <a:xfrm>
            <a:off x="919295" y="3837398"/>
            <a:ext cx="504217" cy="276954"/>
          </a:xfrm>
          <a:prstGeom prst="rect">
            <a:avLst/>
          </a:prstGeom>
          <a:ln w="12700">
            <a:noFill/>
          </a:ln>
        </p:spPr>
        <p:style>
          <a:lnRef idx="1">
            <a:schemeClr val="accent1"/>
          </a:lnRef>
          <a:fillRef idx="0">
            <a:schemeClr val="accent1"/>
          </a:fillRef>
          <a:effectRef idx="0">
            <a:schemeClr val="accent1"/>
          </a:effectRef>
          <a:fontRef idx="minor">
            <a:schemeClr val="tx1"/>
          </a:fontRef>
        </p:style>
        <p:txBody>
          <a:bodyPr wrap="square" lIns="91394" tIns="45698" rIns="91394" bIns="45698"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Leaf</a:t>
            </a:r>
          </a:p>
        </p:txBody>
      </p:sp>
      <p:cxnSp>
        <p:nvCxnSpPr>
          <p:cNvPr id="189" name="直接连接符 188"/>
          <p:cNvCxnSpPr/>
          <p:nvPr/>
        </p:nvCxnSpPr>
        <p:spPr bwMode="gray">
          <a:xfrm>
            <a:off x="2080835" y="3128045"/>
            <a:ext cx="286604"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91" name="图片 190" descr="ce wlan-11.png"/>
          <p:cNvPicPr>
            <a:picLocks noChangeAspect="1"/>
          </p:cNvPicPr>
          <p:nvPr/>
        </p:nvPicPr>
        <p:blipFill>
          <a:blip r:embed="rId4" cstate="print"/>
          <a:stretch>
            <a:fillRect/>
          </a:stretch>
        </p:blipFill>
        <p:spPr bwMode="gray">
          <a:xfrm>
            <a:off x="1694350" y="4417376"/>
            <a:ext cx="323613" cy="238485"/>
          </a:xfrm>
          <a:prstGeom prst="rect">
            <a:avLst/>
          </a:prstGeom>
        </p:spPr>
      </p:pic>
      <p:pic>
        <p:nvPicPr>
          <p:cNvPr id="193" name="图片 192" descr="ce wlan-11.png"/>
          <p:cNvPicPr>
            <a:picLocks noChangeAspect="1"/>
          </p:cNvPicPr>
          <p:nvPr/>
        </p:nvPicPr>
        <p:blipFill>
          <a:blip r:embed="rId4" cstate="print"/>
          <a:stretch>
            <a:fillRect/>
          </a:stretch>
        </p:blipFill>
        <p:spPr bwMode="gray">
          <a:xfrm>
            <a:off x="1782768" y="4508352"/>
            <a:ext cx="323613" cy="238485"/>
          </a:xfrm>
          <a:prstGeom prst="rect">
            <a:avLst/>
          </a:prstGeom>
        </p:spPr>
      </p:pic>
      <p:pic>
        <p:nvPicPr>
          <p:cNvPr id="194" name="图片 193" descr="ce wlan-11.png"/>
          <p:cNvPicPr>
            <a:picLocks noChangeAspect="1"/>
          </p:cNvPicPr>
          <p:nvPr/>
        </p:nvPicPr>
        <p:blipFill>
          <a:blip r:embed="rId4" cstate="print"/>
          <a:stretch>
            <a:fillRect/>
          </a:stretch>
        </p:blipFill>
        <p:spPr bwMode="gray">
          <a:xfrm>
            <a:off x="2796377" y="4417376"/>
            <a:ext cx="323613" cy="238485"/>
          </a:xfrm>
          <a:prstGeom prst="rect">
            <a:avLst/>
          </a:prstGeom>
        </p:spPr>
      </p:pic>
      <p:pic>
        <p:nvPicPr>
          <p:cNvPr id="195" name="图片 194" descr="ce wlan-11.png"/>
          <p:cNvPicPr>
            <a:picLocks noChangeAspect="1"/>
          </p:cNvPicPr>
          <p:nvPr/>
        </p:nvPicPr>
        <p:blipFill>
          <a:blip r:embed="rId4" cstate="print"/>
          <a:stretch>
            <a:fillRect/>
          </a:stretch>
        </p:blipFill>
        <p:spPr bwMode="gray">
          <a:xfrm>
            <a:off x="2884795" y="4508352"/>
            <a:ext cx="323613" cy="238485"/>
          </a:xfrm>
          <a:prstGeom prst="rect">
            <a:avLst/>
          </a:prstGeom>
        </p:spPr>
      </p:pic>
      <p:pic>
        <p:nvPicPr>
          <p:cNvPr id="196" name="图片 19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1060689" y="3180334"/>
            <a:ext cx="273827" cy="238485"/>
          </a:xfrm>
          <a:prstGeom prst="rect">
            <a:avLst/>
          </a:prstGeom>
        </p:spPr>
      </p:pic>
      <p:pic>
        <p:nvPicPr>
          <p:cNvPr id="203" name="图片 20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1199971" y="3323487"/>
            <a:ext cx="273827" cy="238485"/>
          </a:xfrm>
          <a:prstGeom prst="rect">
            <a:avLst/>
          </a:prstGeom>
        </p:spPr>
      </p:pic>
      <p:cxnSp>
        <p:nvCxnSpPr>
          <p:cNvPr id="204" name="直接连接符 203"/>
          <p:cNvCxnSpPr>
            <a:stCxn id="203" idx="3"/>
            <a:endCxn id="262" idx="2"/>
          </p:cNvCxnSpPr>
          <p:nvPr/>
        </p:nvCxnSpPr>
        <p:spPr bwMode="gray">
          <a:xfrm flipV="1">
            <a:off x="1473798" y="3268060"/>
            <a:ext cx="1030553" cy="17467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6" name="直接连接符 205"/>
          <p:cNvCxnSpPr>
            <a:stCxn id="261" idx="2"/>
            <a:endCxn id="203" idx="3"/>
          </p:cNvCxnSpPr>
          <p:nvPr/>
        </p:nvCxnSpPr>
        <p:spPr bwMode="gray">
          <a:xfrm flipH="1">
            <a:off x="1473798" y="3268060"/>
            <a:ext cx="470121" cy="17467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7" name="TextBox 807"/>
          <p:cNvSpPr txBox="1"/>
          <p:nvPr/>
        </p:nvSpPr>
        <p:spPr bwMode="gray">
          <a:xfrm>
            <a:off x="1059124" y="3491761"/>
            <a:ext cx="732800" cy="276954"/>
          </a:xfrm>
          <a:prstGeom prst="rect">
            <a:avLst/>
          </a:prstGeom>
          <a:noFill/>
        </p:spPr>
        <p:txBody>
          <a:bodyPr wrap="square" lIns="91394" tIns="45698" rIns="91394" bIns="45698"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Firewall</a:t>
            </a:r>
          </a:p>
        </p:txBody>
      </p:sp>
      <p:pic>
        <p:nvPicPr>
          <p:cNvPr id="261" name="图片 260" descr="汇聚交换机.png"/>
          <p:cNvPicPr>
            <a:picLocks noChangeAspect="1"/>
          </p:cNvPicPr>
          <p:nvPr/>
        </p:nvPicPr>
        <p:blipFill>
          <a:blip r:embed="rId5" cstate="print"/>
          <a:stretch>
            <a:fillRect/>
          </a:stretch>
        </p:blipFill>
        <p:spPr bwMode="gray">
          <a:xfrm>
            <a:off x="1807005" y="3029575"/>
            <a:ext cx="273827" cy="238485"/>
          </a:xfrm>
          <a:prstGeom prst="rect">
            <a:avLst/>
          </a:prstGeom>
        </p:spPr>
      </p:pic>
      <p:pic>
        <p:nvPicPr>
          <p:cNvPr id="262" name="图片 261" descr="汇聚交换机.png"/>
          <p:cNvPicPr>
            <a:picLocks noChangeAspect="1"/>
          </p:cNvPicPr>
          <p:nvPr/>
        </p:nvPicPr>
        <p:blipFill>
          <a:blip r:embed="rId5" cstate="print"/>
          <a:stretch>
            <a:fillRect/>
          </a:stretch>
        </p:blipFill>
        <p:spPr bwMode="gray">
          <a:xfrm>
            <a:off x="2367438" y="3029575"/>
            <a:ext cx="273827" cy="238485"/>
          </a:xfrm>
          <a:prstGeom prst="rect">
            <a:avLst/>
          </a:prstGeom>
        </p:spPr>
      </p:pic>
      <p:cxnSp>
        <p:nvCxnSpPr>
          <p:cNvPr id="263" name="直接连接符 262"/>
          <p:cNvCxnSpPr>
            <a:stCxn id="162" idx="0"/>
            <a:endCxn id="261" idx="2"/>
          </p:cNvCxnSpPr>
          <p:nvPr/>
        </p:nvCxnSpPr>
        <p:spPr bwMode="gray">
          <a:xfrm flipV="1">
            <a:off x="1943919" y="3268060"/>
            <a:ext cx="0" cy="14584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4" name="直接连接符 263"/>
          <p:cNvCxnSpPr>
            <a:endCxn id="262" idx="2"/>
          </p:cNvCxnSpPr>
          <p:nvPr/>
        </p:nvCxnSpPr>
        <p:spPr bwMode="gray">
          <a:xfrm flipV="1">
            <a:off x="1943918" y="3268060"/>
            <a:ext cx="560434" cy="13030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5" name="直接连接符 264"/>
          <p:cNvCxnSpPr>
            <a:stCxn id="261" idx="2"/>
            <a:endCxn id="163" idx="0"/>
          </p:cNvCxnSpPr>
          <p:nvPr/>
        </p:nvCxnSpPr>
        <p:spPr bwMode="gray">
          <a:xfrm>
            <a:off x="1943919" y="3268060"/>
            <a:ext cx="560433" cy="14584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2" name="直接连接符 271"/>
          <p:cNvCxnSpPr>
            <a:stCxn id="262" idx="2"/>
            <a:endCxn id="163" idx="0"/>
          </p:cNvCxnSpPr>
          <p:nvPr/>
        </p:nvCxnSpPr>
        <p:spPr bwMode="gray">
          <a:xfrm>
            <a:off x="2504352" y="3268060"/>
            <a:ext cx="0" cy="14584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73" name="TextBox 533"/>
          <p:cNvSpPr txBox="1"/>
          <p:nvPr/>
        </p:nvSpPr>
        <p:spPr bwMode="gray">
          <a:xfrm>
            <a:off x="2764089" y="3378107"/>
            <a:ext cx="564539" cy="276954"/>
          </a:xfrm>
          <a:prstGeom prst="rect">
            <a:avLst/>
          </a:prstGeom>
          <a:noFill/>
        </p:spPr>
        <p:txBody>
          <a:bodyPr wrap="square" lIns="91394" tIns="45698" rIns="91394" bIns="45698"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Spine</a:t>
            </a:r>
          </a:p>
        </p:txBody>
      </p:sp>
      <p:cxnSp>
        <p:nvCxnSpPr>
          <p:cNvPr id="274" name="直接连接符 273"/>
          <p:cNvCxnSpPr/>
          <p:nvPr/>
        </p:nvCxnSpPr>
        <p:spPr bwMode="gray">
          <a:xfrm>
            <a:off x="2080835" y="3174516"/>
            <a:ext cx="286604"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77" name="椭圆 276"/>
          <p:cNvSpPr/>
          <p:nvPr/>
        </p:nvSpPr>
        <p:spPr bwMode="gray">
          <a:xfrm>
            <a:off x="2201050" y="3078273"/>
            <a:ext cx="60786" cy="136465"/>
          </a:xfrm>
          <a:prstGeom prst="ellipse">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394" tIns="45698" rIns="91394" bIns="45698"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4" name="TextBox 533"/>
          <p:cNvSpPr txBox="1"/>
          <p:nvPr/>
        </p:nvSpPr>
        <p:spPr bwMode="gray">
          <a:xfrm>
            <a:off x="2606524" y="2934384"/>
            <a:ext cx="722104" cy="461620"/>
          </a:xfrm>
          <a:prstGeom prst="rect">
            <a:avLst/>
          </a:prstGeom>
          <a:noFill/>
        </p:spPr>
        <p:txBody>
          <a:bodyPr wrap="square" lIns="91394" tIns="45698" rIns="91394" bIns="45698"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Border-Leaf</a:t>
            </a:r>
          </a:p>
        </p:txBody>
      </p:sp>
      <p:pic>
        <p:nvPicPr>
          <p:cNvPr id="285" name="图片 284" descr="核心交换机.png"/>
          <p:cNvPicPr>
            <a:picLocks noChangeAspect="1"/>
          </p:cNvPicPr>
          <p:nvPr/>
        </p:nvPicPr>
        <p:blipFill>
          <a:blip r:embed="rId7" cstate="print"/>
          <a:stretch>
            <a:fillRect/>
          </a:stretch>
        </p:blipFill>
        <p:spPr bwMode="gray">
          <a:xfrm>
            <a:off x="2348770" y="2550419"/>
            <a:ext cx="307716" cy="258878"/>
          </a:xfrm>
          <a:prstGeom prst="rect">
            <a:avLst/>
          </a:prstGeom>
        </p:spPr>
      </p:pic>
      <p:pic>
        <p:nvPicPr>
          <p:cNvPr id="300" name="图片 299" descr="核心交换机.png"/>
          <p:cNvPicPr>
            <a:picLocks noChangeAspect="1"/>
          </p:cNvPicPr>
          <p:nvPr/>
        </p:nvPicPr>
        <p:blipFill>
          <a:blip r:embed="rId7" cstate="print"/>
          <a:stretch>
            <a:fillRect/>
          </a:stretch>
        </p:blipFill>
        <p:spPr bwMode="gray">
          <a:xfrm>
            <a:off x="1790061" y="2550419"/>
            <a:ext cx="307716" cy="258878"/>
          </a:xfrm>
          <a:prstGeom prst="rect">
            <a:avLst/>
          </a:prstGeom>
        </p:spPr>
      </p:pic>
      <p:cxnSp>
        <p:nvCxnSpPr>
          <p:cNvPr id="301" name="直接连接符 300"/>
          <p:cNvCxnSpPr>
            <a:stCxn id="300" idx="2"/>
            <a:endCxn id="261" idx="0"/>
          </p:cNvCxnSpPr>
          <p:nvPr/>
        </p:nvCxnSpPr>
        <p:spPr bwMode="gray">
          <a:xfrm>
            <a:off x="1943919" y="2809297"/>
            <a:ext cx="0" cy="22027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3" name="直接连接符 302"/>
          <p:cNvCxnSpPr>
            <a:stCxn id="285" idx="2"/>
            <a:endCxn id="262" idx="0"/>
          </p:cNvCxnSpPr>
          <p:nvPr/>
        </p:nvCxnSpPr>
        <p:spPr bwMode="gray">
          <a:xfrm>
            <a:off x="2502628" y="2809297"/>
            <a:ext cx="1724" cy="22027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4" name="直接连接符 303"/>
          <p:cNvCxnSpPr>
            <a:stCxn id="300" idx="3"/>
            <a:endCxn id="285" idx="1"/>
          </p:cNvCxnSpPr>
          <p:nvPr/>
        </p:nvCxnSpPr>
        <p:spPr bwMode="gray">
          <a:xfrm>
            <a:off x="2097777" y="2679858"/>
            <a:ext cx="250993"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78" name="椭圆 277"/>
          <p:cNvSpPr/>
          <p:nvPr/>
        </p:nvSpPr>
        <p:spPr bwMode="gray">
          <a:xfrm>
            <a:off x="1601541" y="3180911"/>
            <a:ext cx="1215177" cy="709992"/>
          </a:xfrm>
          <a:prstGeom prst="ellipse">
            <a:avLst/>
          </a:prstGeom>
          <a:solidFill>
            <a:srgbClr val="E7F7F9">
              <a:alpha val="90000"/>
            </a:srgbClr>
          </a:solidFill>
          <a:ln w="9525" cap="flat" cmpd="sng" algn="ctr">
            <a:solidFill>
              <a:srgbClr val="94DAE2"/>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1087927" eaLnBrk="0" fontAlgn="ctr" hangingPunct="0"/>
            <a:endParaRPr lang="en-US" altLang="zh-CN" sz="1200" dirty="0">
              <a:solidFill>
                <a:srgbClr val="30B5C5"/>
              </a:solidFill>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endParaRPr>
          </a:p>
        </p:txBody>
      </p:sp>
      <p:sp>
        <p:nvSpPr>
          <p:cNvPr id="306" name="TextBox 1722"/>
          <p:cNvSpPr txBox="1"/>
          <p:nvPr/>
        </p:nvSpPr>
        <p:spPr bwMode="gray">
          <a:xfrm>
            <a:off x="4704975" y="2556012"/>
            <a:ext cx="1090363" cy="276999"/>
          </a:xfrm>
          <a:prstGeom prst="rect">
            <a:avLst/>
          </a:prstGeom>
          <a:noFill/>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Intranet core</a:t>
            </a:r>
          </a:p>
        </p:txBody>
      </p:sp>
      <p:sp>
        <p:nvSpPr>
          <p:cNvPr id="307" name="矩形 306"/>
          <p:cNvSpPr/>
          <p:nvPr/>
        </p:nvSpPr>
        <p:spPr bwMode="gray">
          <a:xfrm>
            <a:off x="4924589" y="2909014"/>
            <a:ext cx="2557230" cy="2196088"/>
          </a:xfrm>
          <a:prstGeom prst="rect">
            <a:avLst/>
          </a:prstGeom>
          <a:solidFill>
            <a:srgbClr val="FEF6DE"/>
          </a:solidFill>
          <a:ln w="9525" cap="flat" cmpd="sng" algn="ctr">
            <a:solidFill>
              <a:srgbClr val="FDE397"/>
            </a:solidFill>
            <a:prstDash val="solid"/>
            <a:round/>
            <a:headEnd type="none" w="med" len="med"/>
            <a:tailEnd type="none" w="med" len="med"/>
          </a:ln>
          <a:effectLst/>
        </p:spPr>
        <p:txBody>
          <a:bodyPr vert="horz" wrap="square" lIns="90000" tIns="0" rIns="0" bIns="0" numCol="1" rtlCol="0" anchor="b" anchorCtr="0" compatLnSpc="1">
            <a:prstTxWarp prst="textNoShape">
              <a:avLst/>
            </a:prstTxWarp>
            <a:noAutofit/>
          </a:bodyPr>
          <a:lstStyle/>
          <a:p>
            <a:pPr defTabSz="1087927" eaLnBrk="0" fontAlgn="ctr" hangingPunct="0"/>
            <a:r>
              <a:rPr lang="en-US" sz="1200" b="1" dirty="0">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rPr>
              <a:t>Intranet resource pool</a:t>
            </a:r>
          </a:p>
        </p:txBody>
      </p:sp>
      <p:pic>
        <p:nvPicPr>
          <p:cNvPr id="308" name="图片 307" descr="接入交换机.png"/>
          <p:cNvPicPr>
            <a:picLocks noChangeAspect="1"/>
          </p:cNvPicPr>
          <p:nvPr/>
        </p:nvPicPr>
        <p:blipFill>
          <a:blip r:embed="rId3" cstate="print"/>
          <a:stretch>
            <a:fillRect/>
          </a:stretch>
        </p:blipFill>
        <p:spPr bwMode="gray">
          <a:xfrm>
            <a:off x="5314626" y="3848662"/>
            <a:ext cx="273827" cy="238485"/>
          </a:xfrm>
          <a:prstGeom prst="rect">
            <a:avLst/>
          </a:prstGeom>
        </p:spPr>
      </p:pic>
      <p:pic>
        <p:nvPicPr>
          <p:cNvPr id="309" name="图片 308" descr="ce wlan-11.png"/>
          <p:cNvPicPr>
            <a:picLocks noChangeAspect="1"/>
          </p:cNvPicPr>
          <p:nvPr/>
        </p:nvPicPr>
        <p:blipFill>
          <a:blip r:embed="rId4" cstate="print"/>
          <a:stretch>
            <a:fillRect/>
          </a:stretch>
        </p:blipFill>
        <p:spPr bwMode="gray">
          <a:xfrm>
            <a:off x="5557847" y="4326400"/>
            <a:ext cx="323613" cy="238485"/>
          </a:xfrm>
          <a:prstGeom prst="rect">
            <a:avLst/>
          </a:prstGeom>
        </p:spPr>
      </p:pic>
      <p:pic>
        <p:nvPicPr>
          <p:cNvPr id="310" name="图片 309" descr="汇聚交换机.png"/>
          <p:cNvPicPr>
            <a:picLocks noChangeAspect="1"/>
          </p:cNvPicPr>
          <p:nvPr/>
        </p:nvPicPr>
        <p:blipFill>
          <a:blip r:embed="rId5" cstate="print"/>
          <a:stretch>
            <a:fillRect/>
          </a:stretch>
        </p:blipFill>
        <p:spPr bwMode="gray">
          <a:xfrm>
            <a:off x="5758918" y="3413900"/>
            <a:ext cx="273827" cy="238485"/>
          </a:xfrm>
          <a:prstGeom prst="rect">
            <a:avLst/>
          </a:prstGeom>
        </p:spPr>
      </p:pic>
      <p:pic>
        <p:nvPicPr>
          <p:cNvPr id="311" name="图片 310" descr="汇聚交换机.png"/>
          <p:cNvPicPr>
            <a:picLocks noChangeAspect="1"/>
          </p:cNvPicPr>
          <p:nvPr/>
        </p:nvPicPr>
        <p:blipFill>
          <a:blip r:embed="rId5" cstate="print"/>
          <a:stretch>
            <a:fillRect/>
          </a:stretch>
        </p:blipFill>
        <p:spPr bwMode="gray">
          <a:xfrm>
            <a:off x="6319351" y="3413900"/>
            <a:ext cx="273827" cy="238485"/>
          </a:xfrm>
          <a:prstGeom prst="rect">
            <a:avLst/>
          </a:prstGeom>
        </p:spPr>
      </p:pic>
      <p:pic>
        <p:nvPicPr>
          <p:cNvPr id="312" name="图片 311" descr="接入交换机.png"/>
          <p:cNvPicPr>
            <a:picLocks noChangeAspect="1"/>
          </p:cNvPicPr>
          <p:nvPr/>
        </p:nvPicPr>
        <p:blipFill>
          <a:blip r:embed="rId3" cstate="print"/>
          <a:stretch>
            <a:fillRect/>
          </a:stretch>
        </p:blipFill>
        <p:spPr bwMode="gray">
          <a:xfrm>
            <a:off x="5695990" y="3848662"/>
            <a:ext cx="273827" cy="238485"/>
          </a:xfrm>
          <a:prstGeom prst="rect">
            <a:avLst/>
          </a:prstGeom>
        </p:spPr>
      </p:pic>
      <p:pic>
        <p:nvPicPr>
          <p:cNvPr id="313" name="图片 312" descr="接入交换机.png"/>
          <p:cNvPicPr>
            <a:picLocks noChangeAspect="1"/>
          </p:cNvPicPr>
          <p:nvPr/>
        </p:nvPicPr>
        <p:blipFill>
          <a:blip r:embed="rId3" cstate="print"/>
          <a:stretch>
            <a:fillRect/>
          </a:stretch>
        </p:blipFill>
        <p:spPr bwMode="gray">
          <a:xfrm>
            <a:off x="6490941" y="3848662"/>
            <a:ext cx="273827" cy="238485"/>
          </a:xfrm>
          <a:prstGeom prst="rect">
            <a:avLst/>
          </a:prstGeom>
        </p:spPr>
      </p:pic>
      <p:pic>
        <p:nvPicPr>
          <p:cNvPr id="314" name="图片 313" descr="接入交换机.png"/>
          <p:cNvPicPr>
            <a:picLocks noChangeAspect="1"/>
          </p:cNvPicPr>
          <p:nvPr/>
        </p:nvPicPr>
        <p:blipFill>
          <a:blip r:embed="rId3" cstate="print"/>
          <a:stretch>
            <a:fillRect/>
          </a:stretch>
        </p:blipFill>
        <p:spPr bwMode="gray">
          <a:xfrm>
            <a:off x="6872303" y="3848662"/>
            <a:ext cx="273827" cy="238485"/>
          </a:xfrm>
          <a:prstGeom prst="rect">
            <a:avLst/>
          </a:prstGeom>
        </p:spPr>
      </p:pic>
      <p:pic>
        <p:nvPicPr>
          <p:cNvPr id="315" name="图片 314" descr="ce wlan-11.png"/>
          <p:cNvPicPr>
            <a:picLocks noChangeAspect="1"/>
          </p:cNvPicPr>
          <p:nvPr/>
        </p:nvPicPr>
        <p:blipFill>
          <a:blip r:embed="rId4" cstate="print"/>
          <a:stretch>
            <a:fillRect/>
          </a:stretch>
        </p:blipFill>
        <p:spPr bwMode="gray">
          <a:xfrm>
            <a:off x="6659874" y="4326400"/>
            <a:ext cx="323613" cy="238485"/>
          </a:xfrm>
          <a:prstGeom prst="rect">
            <a:avLst/>
          </a:prstGeom>
        </p:spPr>
      </p:pic>
      <p:cxnSp>
        <p:nvCxnSpPr>
          <p:cNvPr id="316" name="直接连接符 315"/>
          <p:cNvCxnSpPr>
            <a:stCxn id="309" idx="0"/>
            <a:endCxn id="308" idx="2"/>
          </p:cNvCxnSpPr>
          <p:nvPr/>
        </p:nvCxnSpPr>
        <p:spPr bwMode="gray">
          <a:xfrm flipH="1" flipV="1">
            <a:off x="5451541" y="4087145"/>
            <a:ext cx="268115" cy="239253"/>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6" name="直接连接符 325"/>
          <p:cNvCxnSpPr>
            <a:stCxn id="309" idx="0"/>
            <a:endCxn id="312" idx="2"/>
          </p:cNvCxnSpPr>
          <p:nvPr/>
        </p:nvCxnSpPr>
        <p:spPr bwMode="gray">
          <a:xfrm flipV="1">
            <a:off x="5719654" y="4087145"/>
            <a:ext cx="113251" cy="239253"/>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7" name="直接连接符 326"/>
          <p:cNvCxnSpPr>
            <a:stCxn id="313" idx="2"/>
            <a:endCxn id="315" idx="0"/>
          </p:cNvCxnSpPr>
          <p:nvPr/>
        </p:nvCxnSpPr>
        <p:spPr bwMode="gray">
          <a:xfrm>
            <a:off x="6627851" y="4087145"/>
            <a:ext cx="193827" cy="239253"/>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9" name="直接连接符 328"/>
          <p:cNvCxnSpPr>
            <a:stCxn id="314" idx="2"/>
            <a:endCxn id="315" idx="0"/>
          </p:cNvCxnSpPr>
          <p:nvPr/>
        </p:nvCxnSpPr>
        <p:spPr bwMode="gray">
          <a:xfrm flipH="1">
            <a:off x="6821681" y="4087145"/>
            <a:ext cx="187536" cy="239253"/>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0" name="直接连接符 329"/>
          <p:cNvCxnSpPr>
            <a:stCxn id="308" idx="0"/>
            <a:endCxn id="311" idx="2"/>
          </p:cNvCxnSpPr>
          <p:nvPr/>
        </p:nvCxnSpPr>
        <p:spPr bwMode="gray">
          <a:xfrm flipV="1">
            <a:off x="5451541" y="3652384"/>
            <a:ext cx="1004724" cy="1962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2" name="直接连接符 331"/>
          <p:cNvCxnSpPr>
            <a:stCxn id="308" idx="0"/>
            <a:endCxn id="310" idx="2"/>
          </p:cNvCxnSpPr>
          <p:nvPr/>
        </p:nvCxnSpPr>
        <p:spPr bwMode="gray">
          <a:xfrm flipV="1">
            <a:off x="5451541" y="3652384"/>
            <a:ext cx="444291" cy="1962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3" name="直接连接符 332"/>
          <p:cNvCxnSpPr>
            <a:stCxn id="312" idx="0"/>
            <a:endCxn id="310" idx="2"/>
          </p:cNvCxnSpPr>
          <p:nvPr/>
        </p:nvCxnSpPr>
        <p:spPr bwMode="gray">
          <a:xfrm flipV="1">
            <a:off x="5832904" y="3652384"/>
            <a:ext cx="62928" cy="1962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5" name="直接连接符 334"/>
          <p:cNvCxnSpPr>
            <a:stCxn id="312" idx="0"/>
            <a:endCxn id="311" idx="2"/>
          </p:cNvCxnSpPr>
          <p:nvPr/>
        </p:nvCxnSpPr>
        <p:spPr bwMode="gray">
          <a:xfrm flipV="1">
            <a:off x="5832904" y="3652384"/>
            <a:ext cx="623361" cy="1962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6" name="直接连接符 335"/>
          <p:cNvCxnSpPr>
            <a:stCxn id="310" idx="2"/>
            <a:endCxn id="313" idx="0"/>
          </p:cNvCxnSpPr>
          <p:nvPr/>
        </p:nvCxnSpPr>
        <p:spPr bwMode="gray">
          <a:xfrm>
            <a:off x="5895832" y="3652384"/>
            <a:ext cx="732023" cy="1962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8" name="直接连接符 337"/>
          <p:cNvCxnSpPr>
            <a:stCxn id="311" idx="2"/>
            <a:endCxn id="313" idx="0"/>
          </p:cNvCxnSpPr>
          <p:nvPr/>
        </p:nvCxnSpPr>
        <p:spPr bwMode="gray">
          <a:xfrm>
            <a:off x="6456265" y="3652384"/>
            <a:ext cx="171590" cy="1962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9" name="直接连接符 338"/>
          <p:cNvCxnSpPr>
            <a:stCxn id="311" idx="2"/>
            <a:endCxn id="314" idx="0"/>
          </p:cNvCxnSpPr>
          <p:nvPr/>
        </p:nvCxnSpPr>
        <p:spPr bwMode="gray">
          <a:xfrm>
            <a:off x="6456265" y="3652384"/>
            <a:ext cx="552952" cy="1962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1" name="直接连接符 340"/>
          <p:cNvCxnSpPr>
            <a:stCxn id="314" idx="0"/>
            <a:endCxn id="310" idx="2"/>
          </p:cNvCxnSpPr>
          <p:nvPr/>
        </p:nvCxnSpPr>
        <p:spPr bwMode="gray">
          <a:xfrm flipH="1" flipV="1">
            <a:off x="5895832" y="3652384"/>
            <a:ext cx="1113385" cy="1962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2" name="直接连接符 341"/>
          <p:cNvCxnSpPr>
            <a:stCxn id="310" idx="3"/>
            <a:endCxn id="311" idx="1"/>
          </p:cNvCxnSpPr>
          <p:nvPr/>
        </p:nvCxnSpPr>
        <p:spPr bwMode="gray">
          <a:xfrm>
            <a:off x="6032745" y="3533143"/>
            <a:ext cx="286605"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43" name="TextBox 618"/>
          <p:cNvSpPr txBox="1"/>
          <p:nvPr/>
        </p:nvSpPr>
        <p:spPr bwMode="gray">
          <a:xfrm>
            <a:off x="4871208" y="3837398"/>
            <a:ext cx="504217" cy="276954"/>
          </a:xfrm>
          <a:prstGeom prst="rect">
            <a:avLst/>
          </a:prstGeom>
          <a:ln w="12700">
            <a:noFill/>
          </a:ln>
        </p:spPr>
        <p:style>
          <a:lnRef idx="1">
            <a:schemeClr val="accent1"/>
          </a:lnRef>
          <a:fillRef idx="0">
            <a:schemeClr val="accent1"/>
          </a:fillRef>
          <a:effectRef idx="0">
            <a:schemeClr val="accent1"/>
          </a:effectRef>
          <a:fontRef idx="minor">
            <a:schemeClr val="tx1"/>
          </a:fontRef>
        </p:style>
        <p:txBody>
          <a:bodyPr wrap="square" lIns="91394" tIns="45698" rIns="91394" bIns="45698"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Leaf</a:t>
            </a:r>
          </a:p>
        </p:txBody>
      </p:sp>
      <p:cxnSp>
        <p:nvCxnSpPr>
          <p:cNvPr id="345" name="直接连接符 344"/>
          <p:cNvCxnSpPr/>
          <p:nvPr/>
        </p:nvCxnSpPr>
        <p:spPr bwMode="gray">
          <a:xfrm>
            <a:off x="6032748" y="3128045"/>
            <a:ext cx="286604"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346" name="图片 345" descr="ce wlan-11.png"/>
          <p:cNvPicPr>
            <a:picLocks noChangeAspect="1"/>
          </p:cNvPicPr>
          <p:nvPr/>
        </p:nvPicPr>
        <p:blipFill>
          <a:blip r:embed="rId4" cstate="print"/>
          <a:stretch>
            <a:fillRect/>
          </a:stretch>
        </p:blipFill>
        <p:spPr bwMode="gray">
          <a:xfrm>
            <a:off x="5646263" y="4417376"/>
            <a:ext cx="323613" cy="238485"/>
          </a:xfrm>
          <a:prstGeom prst="rect">
            <a:avLst/>
          </a:prstGeom>
        </p:spPr>
      </p:pic>
      <p:pic>
        <p:nvPicPr>
          <p:cNvPr id="348" name="图片 347" descr="ce wlan-11.png"/>
          <p:cNvPicPr>
            <a:picLocks noChangeAspect="1"/>
          </p:cNvPicPr>
          <p:nvPr/>
        </p:nvPicPr>
        <p:blipFill>
          <a:blip r:embed="rId4" cstate="print"/>
          <a:stretch>
            <a:fillRect/>
          </a:stretch>
        </p:blipFill>
        <p:spPr bwMode="gray">
          <a:xfrm>
            <a:off x="5734681" y="4508352"/>
            <a:ext cx="323613" cy="238485"/>
          </a:xfrm>
          <a:prstGeom prst="rect">
            <a:avLst/>
          </a:prstGeom>
        </p:spPr>
      </p:pic>
      <p:pic>
        <p:nvPicPr>
          <p:cNvPr id="349" name="图片 348" descr="ce wlan-11.png"/>
          <p:cNvPicPr>
            <a:picLocks noChangeAspect="1"/>
          </p:cNvPicPr>
          <p:nvPr/>
        </p:nvPicPr>
        <p:blipFill>
          <a:blip r:embed="rId4" cstate="print"/>
          <a:stretch>
            <a:fillRect/>
          </a:stretch>
        </p:blipFill>
        <p:spPr bwMode="gray">
          <a:xfrm>
            <a:off x="6748290" y="4417376"/>
            <a:ext cx="323613" cy="238485"/>
          </a:xfrm>
          <a:prstGeom prst="rect">
            <a:avLst/>
          </a:prstGeom>
        </p:spPr>
      </p:pic>
      <p:pic>
        <p:nvPicPr>
          <p:cNvPr id="352" name="图片 351" descr="ce wlan-11.png"/>
          <p:cNvPicPr>
            <a:picLocks noChangeAspect="1"/>
          </p:cNvPicPr>
          <p:nvPr/>
        </p:nvPicPr>
        <p:blipFill>
          <a:blip r:embed="rId4" cstate="print"/>
          <a:stretch>
            <a:fillRect/>
          </a:stretch>
        </p:blipFill>
        <p:spPr bwMode="gray">
          <a:xfrm>
            <a:off x="6836708" y="4508352"/>
            <a:ext cx="323613" cy="238485"/>
          </a:xfrm>
          <a:prstGeom prst="rect">
            <a:avLst/>
          </a:prstGeom>
        </p:spPr>
      </p:pic>
      <p:pic>
        <p:nvPicPr>
          <p:cNvPr id="353" name="图片 35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5012602" y="3180334"/>
            <a:ext cx="273827" cy="238485"/>
          </a:xfrm>
          <a:prstGeom prst="rect">
            <a:avLst/>
          </a:prstGeom>
        </p:spPr>
      </p:pic>
      <p:pic>
        <p:nvPicPr>
          <p:cNvPr id="359" name="图片 35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5151884" y="3323487"/>
            <a:ext cx="273827" cy="238485"/>
          </a:xfrm>
          <a:prstGeom prst="rect">
            <a:avLst/>
          </a:prstGeom>
        </p:spPr>
      </p:pic>
      <p:cxnSp>
        <p:nvCxnSpPr>
          <p:cNvPr id="360" name="直接连接符 359"/>
          <p:cNvCxnSpPr>
            <a:stCxn id="359" idx="3"/>
            <a:endCxn id="392" idx="2"/>
          </p:cNvCxnSpPr>
          <p:nvPr/>
        </p:nvCxnSpPr>
        <p:spPr bwMode="gray">
          <a:xfrm flipV="1">
            <a:off x="5425711" y="3268060"/>
            <a:ext cx="1030553" cy="17467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7" name="直接连接符 386"/>
          <p:cNvCxnSpPr>
            <a:stCxn id="391" idx="2"/>
            <a:endCxn id="359" idx="3"/>
          </p:cNvCxnSpPr>
          <p:nvPr/>
        </p:nvCxnSpPr>
        <p:spPr bwMode="gray">
          <a:xfrm flipH="1">
            <a:off x="5425711" y="3268060"/>
            <a:ext cx="470121" cy="17467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90" name="TextBox 807"/>
          <p:cNvSpPr txBox="1"/>
          <p:nvPr/>
        </p:nvSpPr>
        <p:spPr bwMode="gray">
          <a:xfrm>
            <a:off x="4862800" y="3510811"/>
            <a:ext cx="732800" cy="276954"/>
          </a:xfrm>
          <a:prstGeom prst="rect">
            <a:avLst/>
          </a:prstGeom>
          <a:noFill/>
        </p:spPr>
        <p:txBody>
          <a:bodyPr wrap="square" lIns="91394" tIns="45698" rIns="91394" bIns="45698"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Firewall</a:t>
            </a:r>
          </a:p>
        </p:txBody>
      </p:sp>
      <p:pic>
        <p:nvPicPr>
          <p:cNvPr id="391" name="图片 390" descr="汇聚交换机.png"/>
          <p:cNvPicPr>
            <a:picLocks noChangeAspect="1"/>
          </p:cNvPicPr>
          <p:nvPr/>
        </p:nvPicPr>
        <p:blipFill>
          <a:blip r:embed="rId5" cstate="print"/>
          <a:stretch>
            <a:fillRect/>
          </a:stretch>
        </p:blipFill>
        <p:spPr bwMode="gray">
          <a:xfrm>
            <a:off x="5758918" y="3029575"/>
            <a:ext cx="273827" cy="238485"/>
          </a:xfrm>
          <a:prstGeom prst="rect">
            <a:avLst/>
          </a:prstGeom>
        </p:spPr>
      </p:pic>
      <p:pic>
        <p:nvPicPr>
          <p:cNvPr id="392" name="图片 391" descr="汇聚交换机.png"/>
          <p:cNvPicPr>
            <a:picLocks noChangeAspect="1"/>
          </p:cNvPicPr>
          <p:nvPr/>
        </p:nvPicPr>
        <p:blipFill>
          <a:blip r:embed="rId5" cstate="print"/>
          <a:stretch>
            <a:fillRect/>
          </a:stretch>
        </p:blipFill>
        <p:spPr bwMode="gray">
          <a:xfrm>
            <a:off x="6319351" y="3029575"/>
            <a:ext cx="273827" cy="238485"/>
          </a:xfrm>
          <a:prstGeom prst="rect">
            <a:avLst/>
          </a:prstGeom>
        </p:spPr>
      </p:pic>
      <p:cxnSp>
        <p:nvCxnSpPr>
          <p:cNvPr id="393" name="直接连接符 392"/>
          <p:cNvCxnSpPr>
            <a:stCxn id="310" idx="0"/>
            <a:endCxn id="391" idx="2"/>
          </p:cNvCxnSpPr>
          <p:nvPr/>
        </p:nvCxnSpPr>
        <p:spPr bwMode="gray">
          <a:xfrm flipV="1">
            <a:off x="5895832" y="3268060"/>
            <a:ext cx="0" cy="14584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4" name="直接连接符 393"/>
          <p:cNvCxnSpPr>
            <a:endCxn id="392" idx="2"/>
          </p:cNvCxnSpPr>
          <p:nvPr/>
        </p:nvCxnSpPr>
        <p:spPr bwMode="gray">
          <a:xfrm flipV="1">
            <a:off x="5895831" y="3268060"/>
            <a:ext cx="560434" cy="13030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8" name="直接连接符 397"/>
          <p:cNvCxnSpPr>
            <a:stCxn id="391" idx="2"/>
            <a:endCxn id="311" idx="0"/>
          </p:cNvCxnSpPr>
          <p:nvPr/>
        </p:nvCxnSpPr>
        <p:spPr bwMode="gray">
          <a:xfrm>
            <a:off x="5895832" y="3268060"/>
            <a:ext cx="560433" cy="14584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9" name="直接连接符 398"/>
          <p:cNvCxnSpPr>
            <a:stCxn id="392" idx="2"/>
            <a:endCxn id="311" idx="0"/>
          </p:cNvCxnSpPr>
          <p:nvPr/>
        </p:nvCxnSpPr>
        <p:spPr bwMode="gray">
          <a:xfrm>
            <a:off x="6456265" y="3268060"/>
            <a:ext cx="0" cy="14584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00" name="TextBox 533"/>
          <p:cNvSpPr txBox="1"/>
          <p:nvPr/>
        </p:nvSpPr>
        <p:spPr bwMode="gray">
          <a:xfrm>
            <a:off x="6776534" y="3378107"/>
            <a:ext cx="564539" cy="276954"/>
          </a:xfrm>
          <a:prstGeom prst="rect">
            <a:avLst/>
          </a:prstGeom>
          <a:noFill/>
        </p:spPr>
        <p:txBody>
          <a:bodyPr wrap="square" lIns="91394" tIns="45698" rIns="91394" bIns="45698"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Spine</a:t>
            </a:r>
          </a:p>
        </p:txBody>
      </p:sp>
      <p:cxnSp>
        <p:nvCxnSpPr>
          <p:cNvPr id="403" name="直接连接符 402"/>
          <p:cNvCxnSpPr/>
          <p:nvPr/>
        </p:nvCxnSpPr>
        <p:spPr bwMode="gray">
          <a:xfrm>
            <a:off x="6032748" y="3174516"/>
            <a:ext cx="286604"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04" name="椭圆 403"/>
          <p:cNvSpPr/>
          <p:nvPr/>
        </p:nvSpPr>
        <p:spPr bwMode="gray">
          <a:xfrm>
            <a:off x="6152963" y="3078273"/>
            <a:ext cx="60786" cy="136465"/>
          </a:xfrm>
          <a:prstGeom prst="ellipse">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394" tIns="45698" rIns="91394" bIns="45698"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5" name="TextBox 533"/>
          <p:cNvSpPr txBox="1"/>
          <p:nvPr/>
        </p:nvSpPr>
        <p:spPr bwMode="gray">
          <a:xfrm>
            <a:off x="6558437" y="2899548"/>
            <a:ext cx="722104" cy="461620"/>
          </a:xfrm>
          <a:prstGeom prst="rect">
            <a:avLst/>
          </a:prstGeom>
          <a:noFill/>
        </p:spPr>
        <p:txBody>
          <a:bodyPr wrap="square" lIns="91394" tIns="45698" rIns="91394" bIns="45698"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Border-Leaf</a:t>
            </a:r>
          </a:p>
        </p:txBody>
      </p:sp>
      <p:pic>
        <p:nvPicPr>
          <p:cNvPr id="410" name="图片 409" descr="核心交换机.png"/>
          <p:cNvPicPr>
            <a:picLocks noChangeAspect="1"/>
          </p:cNvPicPr>
          <p:nvPr/>
        </p:nvPicPr>
        <p:blipFill>
          <a:blip r:embed="rId7" cstate="print"/>
          <a:stretch>
            <a:fillRect/>
          </a:stretch>
        </p:blipFill>
        <p:spPr bwMode="gray">
          <a:xfrm>
            <a:off x="6300683" y="2550419"/>
            <a:ext cx="307716" cy="258878"/>
          </a:xfrm>
          <a:prstGeom prst="rect">
            <a:avLst/>
          </a:prstGeom>
        </p:spPr>
      </p:pic>
      <p:pic>
        <p:nvPicPr>
          <p:cNvPr id="411" name="图片 410" descr="核心交换机.png"/>
          <p:cNvPicPr>
            <a:picLocks noChangeAspect="1"/>
          </p:cNvPicPr>
          <p:nvPr/>
        </p:nvPicPr>
        <p:blipFill>
          <a:blip r:embed="rId7" cstate="print"/>
          <a:stretch>
            <a:fillRect/>
          </a:stretch>
        </p:blipFill>
        <p:spPr bwMode="gray">
          <a:xfrm>
            <a:off x="5741974" y="2550419"/>
            <a:ext cx="307716" cy="258878"/>
          </a:xfrm>
          <a:prstGeom prst="rect">
            <a:avLst/>
          </a:prstGeom>
        </p:spPr>
      </p:pic>
      <p:cxnSp>
        <p:nvCxnSpPr>
          <p:cNvPr id="412" name="直接连接符 411"/>
          <p:cNvCxnSpPr>
            <a:stCxn id="411" idx="2"/>
            <a:endCxn id="391" idx="0"/>
          </p:cNvCxnSpPr>
          <p:nvPr/>
        </p:nvCxnSpPr>
        <p:spPr bwMode="gray">
          <a:xfrm>
            <a:off x="5895832" y="2809297"/>
            <a:ext cx="0" cy="22027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3" name="直接连接符 412"/>
          <p:cNvCxnSpPr>
            <a:stCxn id="410" idx="2"/>
            <a:endCxn id="392" idx="0"/>
          </p:cNvCxnSpPr>
          <p:nvPr/>
        </p:nvCxnSpPr>
        <p:spPr bwMode="gray">
          <a:xfrm>
            <a:off x="6454541" y="2809297"/>
            <a:ext cx="1724" cy="22027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4" name="直接连接符 413"/>
          <p:cNvCxnSpPr>
            <a:stCxn id="411" idx="3"/>
            <a:endCxn id="410" idx="1"/>
          </p:cNvCxnSpPr>
          <p:nvPr/>
        </p:nvCxnSpPr>
        <p:spPr bwMode="gray">
          <a:xfrm>
            <a:off x="6049690" y="2679858"/>
            <a:ext cx="250993"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15" name="椭圆 414"/>
          <p:cNvSpPr/>
          <p:nvPr/>
        </p:nvSpPr>
        <p:spPr bwMode="gray">
          <a:xfrm>
            <a:off x="5483783" y="3180911"/>
            <a:ext cx="1355895" cy="709992"/>
          </a:xfrm>
          <a:prstGeom prst="ellipse">
            <a:avLst/>
          </a:prstGeom>
          <a:solidFill>
            <a:srgbClr val="E7F7F9">
              <a:alpha val="90000"/>
            </a:srgbClr>
          </a:solidFill>
          <a:ln w="9525" cap="flat" cmpd="sng" algn="ctr">
            <a:solidFill>
              <a:srgbClr val="94DAE2"/>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1087927" eaLnBrk="0" fontAlgn="ctr" hangingPunct="0"/>
            <a:endParaRPr lang="en-US" altLang="zh-CN" sz="1200" dirty="0">
              <a:solidFill>
                <a:srgbClr val="30B5C5"/>
              </a:solidFill>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endParaRPr>
          </a:p>
        </p:txBody>
      </p:sp>
      <p:sp>
        <p:nvSpPr>
          <p:cNvPr id="416" name="TextBox 1722"/>
          <p:cNvSpPr txBox="1"/>
          <p:nvPr/>
        </p:nvSpPr>
        <p:spPr bwMode="gray">
          <a:xfrm>
            <a:off x="2670153" y="2556012"/>
            <a:ext cx="976549" cy="276999"/>
          </a:xfrm>
          <a:prstGeom prst="rect">
            <a:avLst/>
          </a:prstGeom>
          <a:noFill/>
        </p:spPr>
        <p:txBody>
          <a:bodyPr wrap="square" rtlCol="0">
            <a:spAutoFit/>
          </a:bodyPr>
          <a:lstStyle/>
          <a:p>
            <a:pP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Core (IPv4)</a:t>
            </a:r>
          </a:p>
        </p:txBody>
      </p:sp>
      <p:sp>
        <p:nvSpPr>
          <p:cNvPr id="417" name="TextBox 1722"/>
          <p:cNvSpPr txBox="1"/>
          <p:nvPr/>
        </p:nvSpPr>
        <p:spPr bwMode="gray">
          <a:xfrm>
            <a:off x="2341545" y="4704238"/>
            <a:ext cx="1157689" cy="276999"/>
          </a:xfrm>
          <a:prstGeom prst="rect">
            <a:avLst/>
          </a:prstGeom>
          <a:noFill/>
        </p:spPr>
        <p:txBody>
          <a:bodyPr wrap="square" rtlCol="0">
            <a:spAutoFit/>
          </a:bodyPr>
          <a:lstStyle/>
          <a:p>
            <a:pP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Underlay IPv4</a:t>
            </a:r>
          </a:p>
        </p:txBody>
      </p:sp>
      <p:sp>
        <p:nvSpPr>
          <p:cNvPr id="418" name="TextBox 1722"/>
          <p:cNvSpPr txBox="1"/>
          <p:nvPr/>
        </p:nvSpPr>
        <p:spPr bwMode="gray">
          <a:xfrm>
            <a:off x="6617643" y="2556012"/>
            <a:ext cx="1394934" cy="276999"/>
          </a:xfrm>
          <a:prstGeom prst="rect">
            <a:avLst/>
          </a:prstGeom>
          <a:noFill/>
        </p:spPr>
        <p:txBody>
          <a:bodyPr wrap="square" rtlCol="0">
            <a:spAutoFit/>
          </a:bodyPr>
          <a:lstStyle/>
          <a:p>
            <a:pP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Core (dual stack)</a:t>
            </a:r>
          </a:p>
        </p:txBody>
      </p:sp>
      <p:sp>
        <p:nvSpPr>
          <p:cNvPr id="419" name="TextBox 1722"/>
          <p:cNvSpPr txBox="1"/>
          <p:nvPr/>
        </p:nvSpPr>
        <p:spPr bwMode="gray">
          <a:xfrm>
            <a:off x="6324130" y="4693961"/>
            <a:ext cx="1157689" cy="276999"/>
          </a:xfrm>
          <a:prstGeom prst="rect">
            <a:avLst/>
          </a:prstGeom>
          <a:noFill/>
        </p:spPr>
        <p:txBody>
          <a:bodyPr wrap="square" rtlCol="0">
            <a:spAutoFit/>
          </a:bodyPr>
          <a:lstStyle/>
          <a:p>
            <a:pP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Underlay IPv6</a:t>
            </a:r>
          </a:p>
        </p:txBody>
      </p:sp>
      <p:sp>
        <p:nvSpPr>
          <p:cNvPr id="420" name="TextBox 1722"/>
          <p:cNvSpPr txBox="1"/>
          <p:nvPr/>
        </p:nvSpPr>
        <p:spPr bwMode="gray">
          <a:xfrm>
            <a:off x="5387471" y="3326100"/>
            <a:ext cx="1526421" cy="461665"/>
          </a:xfrm>
          <a:prstGeom prst="rect">
            <a:avLst/>
          </a:prstGeom>
          <a:noFill/>
        </p:spPr>
        <p:txBody>
          <a:bodyPr wrap="square" rtlCol="0">
            <a:sp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Overlay </a:t>
            </a:r>
            <a:r>
              <a:rPr lang="en-US"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dual stack</a:t>
            </a:r>
            <a:endPar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(MP-BGP EVPN)</a:t>
            </a:r>
          </a:p>
        </p:txBody>
      </p:sp>
      <p:sp>
        <p:nvSpPr>
          <p:cNvPr id="421" name="TextBox 1722"/>
          <p:cNvSpPr txBox="1"/>
          <p:nvPr/>
        </p:nvSpPr>
        <p:spPr bwMode="gray">
          <a:xfrm>
            <a:off x="1686887" y="3383428"/>
            <a:ext cx="1063112" cy="276999"/>
          </a:xfrm>
          <a:prstGeom prst="rect">
            <a:avLst/>
          </a:prstGeom>
          <a:noFill/>
        </p:spPr>
        <p:txBody>
          <a:bodyPr wrap="square" rtlCol="0">
            <a:spAutoFit/>
          </a:bodyPr>
          <a:lstStyle/>
          <a:p>
            <a:pP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Overlay IPv4</a:t>
            </a:r>
          </a:p>
        </p:txBody>
      </p:sp>
      <p:sp>
        <p:nvSpPr>
          <p:cNvPr id="422" name="TextBox 1722"/>
          <p:cNvSpPr txBox="1"/>
          <p:nvPr/>
        </p:nvSpPr>
        <p:spPr bwMode="gray">
          <a:xfrm>
            <a:off x="8485012" y="2556012"/>
            <a:ext cx="1090363" cy="276999"/>
          </a:xfrm>
          <a:prstGeom prst="rect">
            <a:avLst/>
          </a:prstGeom>
          <a:noFill/>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Intranet core</a:t>
            </a:r>
          </a:p>
        </p:txBody>
      </p:sp>
      <p:sp>
        <p:nvSpPr>
          <p:cNvPr id="423" name="矩形 422"/>
          <p:cNvSpPr/>
          <p:nvPr/>
        </p:nvSpPr>
        <p:spPr bwMode="gray">
          <a:xfrm>
            <a:off x="8742937" y="2909014"/>
            <a:ext cx="2631292" cy="2196088"/>
          </a:xfrm>
          <a:prstGeom prst="rect">
            <a:avLst/>
          </a:prstGeom>
          <a:solidFill>
            <a:srgbClr val="FEEEC1"/>
          </a:solidFill>
          <a:ln w="9525" cap="flat" cmpd="sng" algn="ctr">
            <a:solidFill>
              <a:srgbClr val="ED6D00"/>
            </a:solidFill>
            <a:prstDash val="solid"/>
            <a:round/>
            <a:headEnd type="none" w="med" len="med"/>
            <a:tailEnd type="none" w="med" len="med"/>
          </a:ln>
          <a:effectLst/>
        </p:spPr>
        <p:txBody>
          <a:bodyPr vert="horz" wrap="square" lIns="90000" tIns="0" rIns="0" bIns="0" numCol="1" rtlCol="0" anchor="b" anchorCtr="0" compatLnSpc="1">
            <a:prstTxWarp prst="textNoShape">
              <a:avLst/>
            </a:prstTxWarp>
            <a:noAutofit/>
          </a:bodyPr>
          <a:lstStyle/>
          <a:p>
            <a:pPr defTabSz="1087927" eaLnBrk="0" fontAlgn="ctr" hangingPunct="0"/>
            <a:r>
              <a:rPr lang="en-US" sz="1200" b="1" dirty="0">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rPr>
              <a:t>Intranet resource pool</a:t>
            </a:r>
          </a:p>
        </p:txBody>
      </p:sp>
      <p:pic>
        <p:nvPicPr>
          <p:cNvPr id="424" name="图片 423" descr="接入交换机.png"/>
          <p:cNvPicPr>
            <a:picLocks noChangeAspect="1"/>
          </p:cNvPicPr>
          <p:nvPr/>
        </p:nvPicPr>
        <p:blipFill>
          <a:blip r:embed="rId3" cstate="print"/>
          <a:stretch>
            <a:fillRect/>
          </a:stretch>
        </p:blipFill>
        <p:spPr bwMode="gray">
          <a:xfrm>
            <a:off x="9094663" y="3848662"/>
            <a:ext cx="273827" cy="238485"/>
          </a:xfrm>
          <a:prstGeom prst="rect">
            <a:avLst/>
          </a:prstGeom>
        </p:spPr>
      </p:pic>
      <p:pic>
        <p:nvPicPr>
          <p:cNvPr id="429" name="图片 428" descr="ce wlan-11.png"/>
          <p:cNvPicPr>
            <a:picLocks noChangeAspect="1"/>
          </p:cNvPicPr>
          <p:nvPr/>
        </p:nvPicPr>
        <p:blipFill>
          <a:blip r:embed="rId4" cstate="print"/>
          <a:stretch>
            <a:fillRect/>
          </a:stretch>
        </p:blipFill>
        <p:spPr bwMode="gray">
          <a:xfrm>
            <a:off x="9337884" y="4326400"/>
            <a:ext cx="323613" cy="238485"/>
          </a:xfrm>
          <a:prstGeom prst="rect">
            <a:avLst/>
          </a:prstGeom>
        </p:spPr>
      </p:pic>
      <p:pic>
        <p:nvPicPr>
          <p:cNvPr id="430" name="图片 429" descr="汇聚交换机.png"/>
          <p:cNvPicPr>
            <a:picLocks noChangeAspect="1"/>
          </p:cNvPicPr>
          <p:nvPr/>
        </p:nvPicPr>
        <p:blipFill>
          <a:blip r:embed="rId5" cstate="print"/>
          <a:stretch>
            <a:fillRect/>
          </a:stretch>
        </p:blipFill>
        <p:spPr bwMode="gray">
          <a:xfrm>
            <a:off x="9538955" y="3413900"/>
            <a:ext cx="273827" cy="238485"/>
          </a:xfrm>
          <a:prstGeom prst="rect">
            <a:avLst/>
          </a:prstGeom>
        </p:spPr>
      </p:pic>
      <p:pic>
        <p:nvPicPr>
          <p:cNvPr id="431" name="图片 430" descr="汇聚交换机.png"/>
          <p:cNvPicPr>
            <a:picLocks noChangeAspect="1"/>
          </p:cNvPicPr>
          <p:nvPr/>
        </p:nvPicPr>
        <p:blipFill>
          <a:blip r:embed="rId5" cstate="print"/>
          <a:stretch>
            <a:fillRect/>
          </a:stretch>
        </p:blipFill>
        <p:spPr bwMode="gray">
          <a:xfrm>
            <a:off x="10099388" y="3413900"/>
            <a:ext cx="273827" cy="238485"/>
          </a:xfrm>
          <a:prstGeom prst="rect">
            <a:avLst/>
          </a:prstGeom>
        </p:spPr>
      </p:pic>
      <p:pic>
        <p:nvPicPr>
          <p:cNvPr id="432" name="图片 431" descr="接入交换机.png"/>
          <p:cNvPicPr>
            <a:picLocks noChangeAspect="1"/>
          </p:cNvPicPr>
          <p:nvPr/>
        </p:nvPicPr>
        <p:blipFill>
          <a:blip r:embed="rId3" cstate="print"/>
          <a:stretch>
            <a:fillRect/>
          </a:stretch>
        </p:blipFill>
        <p:spPr bwMode="gray">
          <a:xfrm>
            <a:off x="9476027" y="3848662"/>
            <a:ext cx="273827" cy="238485"/>
          </a:xfrm>
          <a:prstGeom prst="rect">
            <a:avLst/>
          </a:prstGeom>
        </p:spPr>
      </p:pic>
      <p:pic>
        <p:nvPicPr>
          <p:cNvPr id="433" name="图片 432" descr="接入交换机.png"/>
          <p:cNvPicPr>
            <a:picLocks noChangeAspect="1"/>
          </p:cNvPicPr>
          <p:nvPr/>
        </p:nvPicPr>
        <p:blipFill>
          <a:blip r:embed="rId3" cstate="print"/>
          <a:stretch>
            <a:fillRect/>
          </a:stretch>
        </p:blipFill>
        <p:spPr bwMode="gray">
          <a:xfrm>
            <a:off x="10270978" y="3848662"/>
            <a:ext cx="273827" cy="238485"/>
          </a:xfrm>
          <a:prstGeom prst="rect">
            <a:avLst/>
          </a:prstGeom>
        </p:spPr>
      </p:pic>
      <p:pic>
        <p:nvPicPr>
          <p:cNvPr id="434" name="图片 433" descr="接入交换机.png"/>
          <p:cNvPicPr>
            <a:picLocks noChangeAspect="1"/>
          </p:cNvPicPr>
          <p:nvPr/>
        </p:nvPicPr>
        <p:blipFill>
          <a:blip r:embed="rId3" cstate="print"/>
          <a:stretch>
            <a:fillRect/>
          </a:stretch>
        </p:blipFill>
        <p:spPr bwMode="gray">
          <a:xfrm>
            <a:off x="10652340" y="3848662"/>
            <a:ext cx="273827" cy="238485"/>
          </a:xfrm>
          <a:prstGeom prst="rect">
            <a:avLst/>
          </a:prstGeom>
        </p:spPr>
      </p:pic>
      <p:pic>
        <p:nvPicPr>
          <p:cNvPr id="435" name="图片 434" descr="ce wlan-11.png"/>
          <p:cNvPicPr>
            <a:picLocks noChangeAspect="1"/>
          </p:cNvPicPr>
          <p:nvPr/>
        </p:nvPicPr>
        <p:blipFill>
          <a:blip r:embed="rId4" cstate="print"/>
          <a:stretch>
            <a:fillRect/>
          </a:stretch>
        </p:blipFill>
        <p:spPr bwMode="gray">
          <a:xfrm>
            <a:off x="10439911" y="4326400"/>
            <a:ext cx="323613" cy="238485"/>
          </a:xfrm>
          <a:prstGeom prst="rect">
            <a:avLst/>
          </a:prstGeom>
        </p:spPr>
      </p:pic>
      <p:cxnSp>
        <p:nvCxnSpPr>
          <p:cNvPr id="436" name="直接连接符 435"/>
          <p:cNvCxnSpPr>
            <a:stCxn id="429" idx="0"/>
            <a:endCxn id="424" idx="2"/>
          </p:cNvCxnSpPr>
          <p:nvPr/>
        </p:nvCxnSpPr>
        <p:spPr bwMode="gray">
          <a:xfrm flipH="1" flipV="1">
            <a:off x="9231578" y="4087145"/>
            <a:ext cx="268115" cy="239253"/>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37" name="直接连接符 436"/>
          <p:cNvCxnSpPr>
            <a:stCxn id="429" idx="0"/>
            <a:endCxn id="432" idx="2"/>
          </p:cNvCxnSpPr>
          <p:nvPr/>
        </p:nvCxnSpPr>
        <p:spPr bwMode="gray">
          <a:xfrm flipV="1">
            <a:off x="9499691" y="4087145"/>
            <a:ext cx="113251" cy="239253"/>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38" name="直接连接符 437"/>
          <p:cNvCxnSpPr>
            <a:stCxn id="433" idx="2"/>
            <a:endCxn id="435" idx="0"/>
          </p:cNvCxnSpPr>
          <p:nvPr/>
        </p:nvCxnSpPr>
        <p:spPr bwMode="gray">
          <a:xfrm>
            <a:off x="10407888" y="4087145"/>
            <a:ext cx="193827" cy="239253"/>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39" name="直接连接符 438"/>
          <p:cNvCxnSpPr>
            <a:stCxn id="434" idx="2"/>
            <a:endCxn id="435" idx="0"/>
          </p:cNvCxnSpPr>
          <p:nvPr/>
        </p:nvCxnSpPr>
        <p:spPr bwMode="gray">
          <a:xfrm flipH="1">
            <a:off x="10601718" y="4087145"/>
            <a:ext cx="187536" cy="239253"/>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0" name="直接连接符 439"/>
          <p:cNvCxnSpPr>
            <a:stCxn id="424" idx="0"/>
            <a:endCxn id="431" idx="2"/>
          </p:cNvCxnSpPr>
          <p:nvPr/>
        </p:nvCxnSpPr>
        <p:spPr bwMode="gray">
          <a:xfrm flipV="1">
            <a:off x="9231578" y="3652384"/>
            <a:ext cx="1004724" cy="1962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1" name="直接连接符 440"/>
          <p:cNvCxnSpPr>
            <a:stCxn id="424" idx="0"/>
            <a:endCxn id="430" idx="2"/>
          </p:cNvCxnSpPr>
          <p:nvPr/>
        </p:nvCxnSpPr>
        <p:spPr bwMode="gray">
          <a:xfrm flipV="1">
            <a:off x="9231578" y="3652384"/>
            <a:ext cx="444291" cy="1962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2" name="直接连接符 441"/>
          <p:cNvCxnSpPr>
            <a:stCxn id="432" idx="0"/>
            <a:endCxn id="430" idx="2"/>
          </p:cNvCxnSpPr>
          <p:nvPr/>
        </p:nvCxnSpPr>
        <p:spPr bwMode="gray">
          <a:xfrm flipV="1">
            <a:off x="9612941" y="3652384"/>
            <a:ext cx="62928" cy="1962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3" name="直接连接符 442"/>
          <p:cNvCxnSpPr>
            <a:stCxn id="432" idx="0"/>
            <a:endCxn id="431" idx="2"/>
          </p:cNvCxnSpPr>
          <p:nvPr/>
        </p:nvCxnSpPr>
        <p:spPr bwMode="gray">
          <a:xfrm flipV="1">
            <a:off x="9612941" y="3652384"/>
            <a:ext cx="623361" cy="1962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4" name="直接连接符 443"/>
          <p:cNvCxnSpPr>
            <a:stCxn id="430" idx="2"/>
            <a:endCxn id="433" idx="0"/>
          </p:cNvCxnSpPr>
          <p:nvPr/>
        </p:nvCxnSpPr>
        <p:spPr bwMode="gray">
          <a:xfrm>
            <a:off x="9675869" y="3652384"/>
            <a:ext cx="732023" cy="1962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5" name="直接连接符 444"/>
          <p:cNvCxnSpPr>
            <a:stCxn id="431" idx="2"/>
            <a:endCxn id="433" idx="0"/>
          </p:cNvCxnSpPr>
          <p:nvPr/>
        </p:nvCxnSpPr>
        <p:spPr bwMode="gray">
          <a:xfrm>
            <a:off x="10236302" y="3652384"/>
            <a:ext cx="171590" cy="1962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6" name="直接连接符 445"/>
          <p:cNvCxnSpPr>
            <a:stCxn id="431" idx="2"/>
            <a:endCxn id="434" idx="0"/>
          </p:cNvCxnSpPr>
          <p:nvPr/>
        </p:nvCxnSpPr>
        <p:spPr bwMode="gray">
          <a:xfrm>
            <a:off x="10236302" y="3652384"/>
            <a:ext cx="552952" cy="1962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7" name="直接连接符 446"/>
          <p:cNvCxnSpPr>
            <a:stCxn id="434" idx="0"/>
            <a:endCxn id="430" idx="2"/>
          </p:cNvCxnSpPr>
          <p:nvPr/>
        </p:nvCxnSpPr>
        <p:spPr bwMode="gray">
          <a:xfrm flipH="1" flipV="1">
            <a:off x="9675869" y="3652384"/>
            <a:ext cx="1113385" cy="1962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8" name="直接连接符 447"/>
          <p:cNvCxnSpPr>
            <a:stCxn id="430" idx="3"/>
            <a:endCxn id="431" idx="1"/>
          </p:cNvCxnSpPr>
          <p:nvPr/>
        </p:nvCxnSpPr>
        <p:spPr bwMode="gray">
          <a:xfrm>
            <a:off x="9812782" y="3533143"/>
            <a:ext cx="286605"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49" name="TextBox 618"/>
          <p:cNvSpPr txBox="1"/>
          <p:nvPr/>
        </p:nvSpPr>
        <p:spPr bwMode="gray">
          <a:xfrm>
            <a:off x="8651245" y="3837398"/>
            <a:ext cx="504217" cy="276954"/>
          </a:xfrm>
          <a:prstGeom prst="rect">
            <a:avLst/>
          </a:prstGeom>
          <a:ln w="12700">
            <a:noFill/>
          </a:ln>
        </p:spPr>
        <p:style>
          <a:lnRef idx="1">
            <a:schemeClr val="accent1"/>
          </a:lnRef>
          <a:fillRef idx="0">
            <a:schemeClr val="accent1"/>
          </a:fillRef>
          <a:effectRef idx="0">
            <a:schemeClr val="accent1"/>
          </a:effectRef>
          <a:fontRef idx="minor">
            <a:schemeClr val="tx1"/>
          </a:fontRef>
        </p:style>
        <p:txBody>
          <a:bodyPr wrap="square" lIns="91394" tIns="45698" rIns="91394" bIns="45698"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Leaf</a:t>
            </a:r>
          </a:p>
        </p:txBody>
      </p:sp>
      <p:cxnSp>
        <p:nvCxnSpPr>
          <p:cNvPr id="450" name="直接连接符 449"/>
          <p:cNvCxnSpPr/>
          <p:nvPr/>
        </p:nvCxnSpPr>
        <p:spPr bwMode="gray">
          <a:xfrm>
            <a:off x="9812785" y="3128045"/>
            <a:ext cx="286604"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451" name="图片 450" descr="ce wlan-11.png"/>
          <p:cNvPicPr>
            <a:picLocks noChangeAspect="1"/>
          </p:cNvPicPr>
          <p:nvPr/>
        </p:nvPicPr>
        <p:blipFill>
          <a:blip r:embed="rId4" cstate="print"/>
          <a:stretch>
            <a:fillRect/>
          </a:stretch>
        </p:blipFill>
        <p:spPr bwMode="gray">
          <a:xfrm>
            <a:off x="9426300" y="4417376"/>
            <a:ext cx="323613" cy="238485"/>
          </a:xfrm>
          <a:prstGeom prst="rect">
            <a:avLst/>
          </a:prstGeom>
        </p:spPr>
      </p:pic>
      <p:pic>
        <p:nvPicPr>
          <p:cNvPr id="452" name="图片 451" descr="ce wlan-11.png"/>
          <p:cNvPicPr>
            <a:picLocks noChangeAspect="1"/>
          </p:cNvPicPr>
          <p:nvPr/>
        </p:nvPicPr>
        <p:blipFill>
          <a:blip r:embed="rId4" cstate="print"/>
          <a:stretch>
            <a:fillRect/>
          </a:stretch>
        </p:blipFill>
        <p:spPr bwMode="gray">
          <a:xfrm>
            <a:off x="9514718" y="4508352"/>
            <a:ext cx="323613" cy="238485"/>
          </a:xfrm>
          <a:prstGeom prst="rect">
            <a:avLst/>
          </a:prstGeom>
        </p:spPr>
      </p:pic>
      <p:pic>
        <p:nvPicPr>
          <p:cNvPr id="455" name="图片 454" descr="ce wlan-11.png"/>
          <p:cNvPicPr>
            <a:picLocks noChangeAspect="1"/>
          </p:cNvPicPr>
          <p:nvPr/>
        </p:nvPicPr>
        <p:blipFill>
          <a:blip r:embed="rId4" cstate="print"/>
          <a:stretch>
            <a:fillRect/>
          </a:stretch>
        </p:blipFill>
        <p:spPr bwMode="gray">
          <a:xfrm>
            <a:off x="10528327" y="4417376"/>
            <a:ext cx="323613" cy="238485"/>
          </a:xfrm>
          <a:prstGeom prst="rect">
            <a:avLst/>
          </a:prstGeom>
        </p:spPr>
      </p:pic>
      <p:pic>
        <p:nvPicPr>
          <p:cNvPr id="456" name="图片 455" descr="ce wlan-11.png"/>
          <p:cNvPicPr>
            <a:picLocks noChangeAspect="1"/>
          </p:cNvPicPr>
          <p:nvPr/>
        </p:nvPicPr>
        <p:blipFill>
          <a:blip r:embed="rId4" cstate="print"/>
          <a:stretch>
            <a:fillRect/>
          </a:stretch>
        </p:blipFill>
        <p:spPr bwMode="gray">
          <a:xfrm>
            <a:off x="10616745" y="4508352"/>
            <a:ext cx="323613" cy="238485"/>
          </a:xfrm>
          <a:prstGeom prst="rect">
            <a:avLst/>
          </a:prstGeom>
        </p:spPr>
      </p:pic>
      <p:pic>
        <p:nvPicPr>
          <p:cNvPr id="457" name="图片 45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8792639" y="3180334"/>
            <a:ext cx="273827" cy="238485"/>
          </a:xfrm>
          <a:prstGeom prst="rect">
            <a:avLst/>
          </a:prstGeom>
        </p:spPr>
      </p:pic>
      <p:pic>
        <p:nvPicPr>
          <p:cNvPr id="460" name="图片 45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8931921" y="3323487"/>
            <a:ext cx="273827" cy="238485"/>
          </a:xfrm>
          <a:prstGeom prst="rect">
            <a:avLst/>
          </a:prstGeom>
        </p:spPr>
      </p:pic>
      <p:cxnSp>
        <p:nvCxnSpPr>
          <p:cNvPr id="461" name="直接连接符 460"/>
          <p:cNvCxnSpPr>
            <a:stCxn id="460" idx="3"/>
            <a:endCxn id="465" idx="2"/>
          </p:cNvCxnSpPr>
          <p:nvPr/>
        </p:nvCxnSpPr>
        <p:spPr bwMode="gray">
          <a:xfrm flipV="1">
            <a:off x="9205748" y="3268060"/>
            <a:ext cx="1030553" cy="17467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2" name="直接连接符 461"/>
          <p:cNvCxnSpPr>
            <a:stCxn id="464" idx="2"/>
            <a:endCxn id="460" idx="3"/>
          </p:cNvCxnSpPr>
          <p:nvPr/>
        </p:nvCxnSpPr>
        <p:spPr bwMode="gray">
          <a:xfrm flipH="1">
            <a:off x="9205748" y="3268060"/>
            <a:ext cx="470121" cy="17467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63" name="TextBox 807"/>
          <p:cNvSpPr txBox="1"/>
          <p:nvPr/>
        </p:nvSpPr>
        <p:spPr bwMode="gray">
          <a:xfrm>
            <a:off x="8689850" y="3510811"/>
            <a:ext cx="732800" cy="276954"/>
          </a:xfrm>
          <a:prstGeom prst="rect">
            <a:avLst/>
          </a:prstGeom>
          <a:noFill/>
        </p:spPr>
        <p:txBody>
          <a:bodyPr wrap="square" lIns="91394" tIns="45698" rIns="91394" bIns="45698"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Firewall</a:t>
            </a:r>
          </a:p>
        </p:txBody>
      </p:sp>
      <p:pic>
        <p:nvPicPr>
          <p:cNvPr id="464" name="图片 463" descr="汇聚交换机.png"/>
          <p:cNvPicPr>
            <a:picLocks noChangeAspect="1"/>
          </p:cNvPicPr>
          <p:nvPr/>
        </p:nvPicPr>
        <p:blipFill>
          <a:blip r:embed="rId5" cstate="print"/>
          <a:stretch>
            <a:fillRect/>
          </a:stretch>
        </p:blipFill>
        <p:spPr bwMode="gray">
          <a:xfrm>
            <a:off x="9538955" y="3029575"/>
            <a:ext cx="273827" cy="238485"/>
          </a:xfrm>
          <a:prstGeom prst="rect">
            <a:avLst/>
          </a:prstGeom>
        </p:spPr>
      </p:pic>
      <p:pic>
        <p:nvPicPr>
          <p:cNvPr id="465" name="图片 464" descr="汇聚交换机.png"/>
          <p:cNvPicPr>
            <a:picLocks noChangeAspect="1"/>
          </p:cNvPicPr>
          <p:nvPr/>
        </p:nvPicPr>
        <p:blipFill>
          <a:blip r:embed="rId5" cstate="print"/>
          <a:stretch>
            <a:fillRect/>
          </a:stretch>
        </p:blipFill>
        <p:spPr bwMode="gray">
          <a:xfrm>
            <a:off x="10099388" y="3029575"/>
            <a:ext cx="273827" cy="238485"/>
          </a:xfrm>
          <a:prstGeom prst="rect">
            <a:avLst/>
          </a:prstGeom>
        </p:spPr>
      </p:pic>
      <p:cxnSp>
        <p:nvCxnSpPr>
          <p:cNvPr id="466" name="直接连接符 465"/>
          <p:cNvCxnSpPr>
            <a:stCxn id="430" idx="0"/>
            <a:endCxn id="464" idx="2"/>
          </p:cNvCxnSpPr>
          <p:nvPr/>
        </p:nvCxnSpPr>
        <p:spPr bwMode="gray">
          <a:xfrm flipV="1">
            <a:off x="9675869" y="3268060"/>
            <a:ext cx="0" cy="14584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7" name="直接连接符 466"/>
          <p:cNvCxnSpPr>
            <a:endCxn id="465" idx="2"/>
          </p:cNvCxnSpPr>
          <p:nvPr/>
        </p:nvCxnSpPr>
        <p:spPr bwMode="gray">
          <a:xfrm flipV="1">
            <a:off x="9675868" y="3268060"/>
            <a:ext cx="560434" cy="13030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8" name="直接连接符 467"/>
          <p:cNvCxnSpPr>
            <a:stCxn id="464" idx="2"/>
            <a:endCxn id="431" idx="0"/>
          </p:cNvCxnSpPr>
          <p:nvPr/>
        </p:nvCxnSpPr>
        <p:spPr bwMode="gray">
          <a:xfrm>
            <a:off x="9675869" y="3268060"/>
            <a:ext cx="560433" cy="14584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9" name="直接连接符 468"/>
          <p:cNvCxnSpPr>
            <a:stCxn id="465" idx="2"/>
            <a:endCxn id="431" idx="0"/>
          </p:cNvCxnSpPr>
          <p:nvPr/>
        </p:nvCxnSpPr>
        <p:spPr bwMode="gray">
          <a:xfrm>
            <a:off x="10236302" y="3268060"/>
            <a:ext cx="0" cy="14584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70" name="TextBox 533"/>
          <p:cNvSpPr txBox="1"/>
          <p:nvPr/>
        </p:nvSpPr>
        <p:spPr bwMode="gray">
          <a:xfrm>
            <a:off x="10496039" y="3378107"/>
            <a:ext cx="564539" cy="276954"/>
          </a:xfrm>
          <a:prstGeom prst="rect">
            <a:avLst/>
          </a:prstGeom>
          <a:noFill/>
        </p:spPr>
        <p:txBody>
          <a:bodyPr wrap="square" lIns="91394" tIns="45698" rIns="91394" bIns="45698"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Spine</a:t>
            </a:r>
          </a:p>
        </p:txBody>
      </p:sp>
      <p:cxnSp>
        <p:nvCxnSpPr>
          <p:cNvPr id="471" name="直接连接符 470"/>
          <p:cNvCxnSpPr/>
          <p:nvPr/>
        </p:nvCxnSpPr>
        <p:spPr bwMode="gray">
          <a:xfrm>
            <a:off x="9812785" y="3174516"/>
            <a:ext cx="286604"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72" name="椭圆 471"/>
          <p:cNvSpPr/>
          <p:nvPr/>
        </p:nvSpPr>
        <p:spPr bwMode="gray">
          <a:xfrm>
            <a:off x="9933000" y="3078273"/>
            <a:ext cx="60786" cy="136465"/>
          </a:xfrm>
          <a:prstGeom prst="ellipse">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394" tIns="45698" rIns="91394" bIns="45698"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3" name="TextBox 533"/>
          <p:cNvSpPr txBox="1"/>
          <p:nvPr/>
        </p:nvSpPr>
        <p:spPr bwMode="gray">
          <a:xfrm>
            <a:off x="10338474" y="2934384"/>
            <a:ext cx="722104" cy="461620"/>
          </a:xfrm>
          <a:prstGeom prst="rect">
            <a:avLst/>
          </a:prstGeom>
          <a:noFill/>
        </p:spPr>
        <p:txBody>
          <a:bodyPr wrap="square" lIns="91394" tIns="45698" rIns="91394" bIns="45698"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Border-Leaf</a:t>
            </a:r>
          </a:p>
        </p:txBody>
      </p:sp>
      <p:pic>
        <p:nvPicPr>
          <p:cNvPr id="474" name="图片 473" descr="核心交换机.png"/>
          <p:cNvPicPr>
            <a:picLocks noChangeAspect="1"/>
          </p:cNvPicPr>
          <p:nvPr/>
        </p:nvPicPr>
        <p:blipFill>
          <a:blip r:embed="rId7" cstate="print"/>
          <a:stretch>
            <a:fillRect/>
          </a:stretch>
        </p:blipFill>
        <p:spPr bwMode="gray">
          <a:xfrm>
            <a:off x="10080720" y="2550419"/>
            <a:ext cx="307716" cy="258878"/>
          </a:xfrm>
          <a:prstGeom prst="rect">
            <a:avLst/>
          </a:prstGeom>
        </p:spPr>
      </p:pic>
      <p:pic>
        <p:nvPicPr>
          <p:cNvPr id="475" name="图片 474" descr="核心交换机.png"/>
          <p:cNvPicPr>
            <a:picLocks noChangeAspect="1"/>
          </p:cNvPicPr>
          <p:nvPr/>
        </p:nvPicPr>
        <p:blipFill>
          <a:blip r:embed="rId7" cstate="print"/>
          <a:stretch>
            <a:fillRect/>
          </a:stretch>
        </p:blipFill>
        <p:spPr bwMode="gray">
          <a:xfrm>
            <a:off x="9522011" y="2550419"/>
            <a:ext cx="307716" cy="258878"/>
          </a:xfrm>
          <a:prstGeom prst="rect">
            <a:avLst/>
          </a:prstGeom>
        </p:spPr>
      </p:pic>
      <p:cxnSp>
        <p:nvCxnSpPr>
          <p:cNvPr id="476" name="直接连接符 475"/>
          <p:cNvCxnSpPr>
            <a:stCxn id="475" idx="2"/>
            <a:endCxn id="464" idx="0"/>
          </p:cNvCxnSpPr>
          <p:nvPr/>
        </p:nvCxnSpPr>
        <p:spPr bwMode="gray">
          <a:xfrm>
            <a:off x="9675869" y="2809297"/>
            <a:ext cx="0" cy="22027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7" name="直接连接符 476"/>
          <p:cNvCxnSpPr>
            <a:stCxn id="474" idx="2"/>
            <a:endCxn id="465" idx="0"/>
          </p:cNvCxnSpPr>
          <p:nvPr/>
        </p:nvCxnSpPr>
        <p:spPr bwMode="gray">
          <a:xfrm>
            <a:off x="10234578" y="2809297"/>
            <a:ext cx="1724" cy="22027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8" name="直接连接符 477"/>
          <p:cNvCxnSpPr>
            <a:stCxn id="475" idx="3"/>
            <a:endCxn id="474" idx="1"/>
          </p:cNvCxnSpPr>
          <p:nvPr/>
        </p:nvCxnSpPr>
        <p:spPr bwMode="gray">
          <a:xfrm>
            <a:off x="9829727" y="2679858"/>
            <a:ext cx="250993"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79" name="椭圆 478"/>
          <p:cNvSpPr/>
          <p:nvPr/>
        </p:nvSpPr>
        <p:spPr bwMode="gray">
          <a:xfrm>
            <a:off x="9333491" y="3180911"/>
            <a:ext cx="1215177" cy="709992"/>
          </a:xfrm>
          <a:prstGeom prst="ellipse">
            <a:avLst/>
          </a:prstGeom>
          <a:solidFill>
            <a:srgbClr val="E7F7F9">
              <a:alpha val="90000"/>
            </a:srgbClr>
          </a:solidFill>
          <a:ln w="9525" cap="flat" cmpd="sng" algn="ctr">
            <a:solidFill>
              <a:srgbClr val="94DAE2"/>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1087927" eaLnBrk="0" fontAlgn="ctr" hangingPunct="0"/>
            <a:endParaRPr lang="en-US" altLang="zh-CN" sz="1200" dirty="0">
              <a:solidFill>
                <a:srgbClr val="30B5C5"/>
              </a:solidFill>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endParaRPr>
          </a:p>
        </p:txBody>
      </p:sp>
      <p:sp>
        <p:nvSpPr>
          <p:cNvPr id="482" name="TextBox 1722"/>
          <p:cNvSpPr txBox="1"/>
          <p:nvPr/>
        </p:nvSpPr>
        <p:spPr bwMode="gray">
          <a:xfrm>
            <a:off x="10397680" y="2556012"/>
            <a:ext cx="976549" cy="276999"/>
          </a:xfrm>
          <a:prstGeom prst="rect">
            <a:avLst/>
          </a:prstGeom>
          <a:noFill/>
        </p:spPr>
        <p:txBody>
          <a:bodyPr wrap="square" rtlCol="0">
            <a:spAutoFit/>
          </a:bodyPr>
          <a:lstStyle/>
          <a:p>
            <a:pP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Core (IPv6)</a:t>
            </a:r>
          </a:p>
        </p:txBody>
      </p:sp>
      <p:sp>
        <p:nvSpPr>
          <p:cNvPr id="483" name="TextBox 1722"/>
          <p:cNvSpPr txBox="1"/>
          <p:nvPr/>
        </p:nvSpPr>
        <p:spPr bwMode="gray">
          <a:xfrm>
            <a:off x="10216540" y="4712422"/>
            <a:ext cx="1157689" cy="276999"/>
          </a:xfrm>
          <a:prstGeom prst="rect">
            <a:avLst/>
          </a:prstGeom>
          <a:noFill/>
        </p:spPr>
        <p:txBody>
          <a:bodyPr wrap="square" rtlCol="0">
            <a:spAutoFit/>
          </a:bodyPr>
          <a:lstStyle/>
          <a:p>
            <a:pP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Underlay IPv6</a:t>
            </a:r>
          </a:p>
        </p:txBody>
      </p:sp>
      <p:sp>
        <p:nvSpPr>
          <p:cNvPr id="484" name="TextBox 1722"/>
          <p:cNvSpPr txBox="1"/>
          <p:nvPr/>
        </p:nvSpPr>
        <p:spPr bwMode="gray">
          <a:xfrm>
            <a:off x="9278944" y="3292385"/>
            <a:ext cx="1330814" cy="461665"/>
          </a:xfrm>
          <a:prstGeom prst="rect">
            <a:avLst/>
          </a:prstGeom>
          <a:noFill/>
        </p:spPr>
        <p:txBody>
          <a:bodyPr wrap="square" rtlCol="0">
            <a:sp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Overlay IPv6</a:t>
            </a:r>
          </a:p>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(MP-BGP EVPN)</a:t>
            </a:r>
          </a:p>
        </p:txBody>
      </p:sp>
      <p:sp>
        <p:nvSpPr>
          <p:cNvPr id="487" name="圆角矩形 75"/>
          <p:cNvSpPr/>
          <p:nvPr/>
        </p:nvSpPr>
        <p:spPr bwMode="gray">
          <a:xfrm>
            <a:off x="800330" y="5123789"/>
            <a:ext cx="3173635" cy="1034895"/>
          </a:xfrm>
          <a:prstGeom prst="roundRect">
            <a:avLst>
              <a:gd name="adj" fmla="val 2049"/>
            </a:avLst>
          </a:prstGeom>
          <a:noFill/>
          <a:ln w="9525" cap="flat" cmpd="sng" algn="ctr">
            <a:noFill/>
            <a:prstDash val="solid"/>
            <a:miter lim="800000"/>
          </a:ln>
          <a:effectLst/>
        </p:spPr>
        <p:txBody>
          <a:bodyPr wrap="square" lIns="72000" tIns="72000" rIns="72000" bIns="72000" rtlCol="0" anchor="t" anchorCtr="0"/>
          <a:lstStyle/>
          <a:p>
            <a:pPr lvl="0" defTabSz="914400" fontAlgn="ctr">
              <a:lnSpc>
                <a:spcPct val="110000"/>
              </a:lnSpc>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Make preparation for IPv6 resource pool network evolution, such as IPv6 address planning, device reuse evaluation, solution design, and service impact evaluation.</a:t>
            </a:r>
          </a:p>
        </p:txBody>
      </p:sp>
      <p:sp>
        <p:nvSpPr>
          <p:cNvPr id="488" name="圆角矩形 75"/>
          <p:cNvSpPr/>
          <p:nvPr/>
        </p:nvSpPr>
        <p:spPr bwMode="gray">
          <a:xfrm>
            <a:off x="4249281" y="5107104"/>
            <a:ext cx="4025124" cy="1093671"/>
          </a:xfrm>
          <a:prstGeom prst="roundRect">
            <a:avLst>
              <a:gd name="adj" fmla="val 2049"/>
            </a:avLst>
          </a:prstGeom>
          <a:noFill/>
          <a:ln w="9525" cap="flat" cmpd="sng" algn="ctr">
            <a:noFill/>
            <a:prstDash val="solid"/>
            <a:miter lim="800000"/>
          </a:ln>
          <a:effectLst/>
        </p:spPr>
        <p:txBody>
          <a:bodyPr wrap="square" lIns="72000" tIns="72000" rIns="72000" bIns="72000" rtlCol="0" anchor="t" anchorCtr="0"/>
          <a:lstStyle/>
          <a:p>
            <a:pPr lvl="0" defTabSz="914400" fontAlgn="ctr">
              <a:lnSpc>
                <a:spcPct val="110000"/>
              </a:lnSpc>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Deploy a network based on the fabric granularity. Use IPv6 for the underlay layer, and IPv4/IPv6 dual stack </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for </a:t>
            </a: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the overlay layer. Establish dual-stack connections between border leaf nodes and core nodes and between border leaf nodes and firewalls.</a:t>
            </a:r>
          </a:p>
        </p:txBody>
      </p:sp>
      <p:sp>
        <p:nvSpPr>
          <p:cNvPr id="489" name="圆角矩形 75"/>
          <p:cNvSpPr/>
          <p:nvPr/>
        </p:nvSpPr>
        <p:spPr bwMode="gray">
          <a:xfrm>
            <a:off x="8620409" y="5114313"/>
            <a:ext cx="2957960" cy="1034895"/>
          </a:xfrm>
          <a:prstGeom prst="roundRect">
            <a:avLst>
              <a:gd name="adj" fmla="val 2049"/>
            </a:avLst>
          </a:prstGeom>
          <a:noFill/>
          <a:ln w="9525" cap="flat" cmpd="sng" algn="ctr">
            <a:noFill/>
            <a:prstDash val="solid"/>
            <a:miter lim="800000"/>
          </a:ln>
          <a:effectLst/>
        </p:spPr>
        <p:txBody>
          <a:bodyPr wrap="square" lIns="72000" tIns="72000" rIns="72000" bIns="72000" rtlCol="0" anchor="t" anchorCtr="0"/>
          <a:lstStyle/>
          <a:p>
            <a:pPr lvl="0" defTabSz="914400" fontAlgn="ctr">
              <a:lnSpc>
                <a:spcPct val="110000"/>
              </a:lnSpc>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Finally, after application reconstruction, disable IPv4 </a:t>
            </a:r>
            <a:r>
              <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at</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the overlay layer, so that the DC's internal network resource pool </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uses IPv6 single stack.</a:t>
            </a:r>
            <a:endPar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7" name="五边形 196"/>
          <p:cNvSpPr/>
          <p:nvPr/>
        </p:nvSpPr>
        <p:spPr bwMode="gray">
          <a:xfrm>
            <a:off x="6772324" y="124239"/>
            <a:ext cx="90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8" name="燕尾形 197"/>
          <p:cNvSpPr/>
          <p:nvPr/>
        </p:nvSpPr>
        <p:spPr bwMode="gray">
          <a:xfrm>
            <a:off x="7584515" y="124239"/>
            <a:ext cx="72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DC</a:t>
            </a:r>
          </a:p>
        </p:txBody>
      </p:sp>
      <p:sp>
        <p:nvSpPr>
          <p:cNvPr id="199" name="燕尾形 198"/>
          <p:cNvSpPr/>
          <p:nvPr/>
        </p:nvSpPr>
        <p:spPr bwMode="gray">
          <a:xfrm>
            <a:off x="8216706" y="124239"/>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WAN</a:t>
            </a:r>
          </a:p>
        </p:txBody>
      </p:sp>
      <p:sp>
        <p:nvSpPr>
          <p:cNvPr id="200" name="燕尾形 199"/>
          <p:cNvSpPr/>
          <p:nvPr/>
        </p:nvSpPr>
        <p:spPr bwMode="gray">
          <a:xfrm>
            <a:off x="10309088" y="124239"/>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Other Systems</a:t>
            </a:r>
          </a:p>
        </p:txBody>
      </p:sp>
      <p:sp>
        <p:nvSpPr>
          <p:cNvPr id="201" name="燕尾形 200"/>
          <p:cNvSpPr/>
          <p:nvPr/>
        </p:nvSpPr>
        <p:spPr bwMode="gray">
          <a:xfrm>
            <a:off x="8848897" y="124239"/>
            <a:ext cx="154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Campus Network</a:t>
            </a:r>
          </a:p>
        </p:txBody>
      </p:sp>
    </p:spTree>
    <p:extLst>
      <p:ext uri="{BB962C8B-B14F-4D97-AF65-F5344CB8AC3E}">
        <p14:creationId xmlns:p14="http://schemas.microsoft.com/office/powerpoint/2010/main" val="166235195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WAN IPv6 Evolution Overview</a:t>
            </a:r>
            <a:endParaRPr lang="en-US" dirty="0"/>
          </a:p>
        </p:txBody>
      </p:sp>
      <p:sp>
        <p:nvSpPr>
          <p:cNvPr id="3" name="文本占位符 2"/>
          <p:cNvSpPr>
            <a:spLocks noGrp="1"/>
          </p:cNvSpPr>
          <p:nvPr>
            <p:ph type="body" sz="quarter" idx="10"/>
          </p:nvPr>
        </p:nvSpPr>
        <p:spPr bwMode="gray">
          <a:xfrm>
            <a:off x="455611" y="1052513"/>
            <a:ext cx="5936135" cy="5148261"/>
          </a:xfrm>
        </p:spPr>
        <p:txBody>
          <a:bodyPr/>
          <a:lstStyle/>
          <a:p>
            <a:r>
              <a:rPr lang="en-US" sz="1600" dirty="0" smtClean="0"/>
              <a:t>The WAN is mainly used to carry services. Currently, the industry has reached a consensus that IPv4 and IPv6 will coexist for a long time.</a:t>
            </a:r>
          </a:p>
          <a:p>
            <a:pPr lvl="1"/>
            <a:r>
              <a:rPr lang="en-US" sz="1400" dirty="0" smtClean="0"/>
              <a:t>For an existing WAN where MPLS is deployed, using 6VPE for reconstruction is recommended. Only edge nodes need to be upgraded or have their hardware replaced. P nodes do not need to be reconstructed. Deploying IPv6 is like introducing new services and has little impact on original maintenance. Therefore, this solution is suitable for evolution from existing networks to IPv6.</a:t>
            </a:r>
          </a:p>
          <a:p>
            <a:pPr lvl="1"/>
            <a:r>
              <a:rPr lang="en-US" sz="1400" dirty="0" smtClean="0"/>
              <a:t>SRv6 can be considered during new WAN planning and design. SRv6 is the preferred technology for SDN-based networks in the IPv6 era. SRv6 features high scalability, good application compatibility, and strong programming capabilities. SRv6 can meet the requirements of future service changes and is suitable for evolving new networks to IPv6.</a:t>
            </a:r>
            <a:endParaRPr lang="en-US" sz="1400" dirty="0"/>
          </a:p>
        </p:txBody>
      </p:sp>
      <p:sp>
        <p:nvSpPr>
          <p:cNvPr id="111" name="矩形 110"/>
          <p:cNvSpPr/>
          <p:nvPr/>
        </p:nvSpPr>
        <p:spPr bwMode="gray">
          <a:xfrm>
            <a:off x="6567622" y="3166448"/>
            <a:ext cx="1032530" cy="584775"/>
          </a:xfrm>
          <a:prstGeom prst="rect">
            <a:avLst/>
          </a:prstGeom>
        </p:spPr>
        <p:txBody>
          <a:bodyPr wrap="square">
            <a:spAutoFit/>
          </a:bodyPr>
          <a:lstStyle/>
          <a:p>
            <a:pPr algn="ctr" fontAlgn="ctr"/>
            <a:r>
              <a:rPr lang="en-US" sz="1600" b="1" dirty="0">
                <a:solidFill>
                  <a:srgbClr val="1D1D1A"/>
                </a:solidFill>
                <a:latin typeface="Huawei Sans" panose="020C0503030203020204" pitchFamily="34" charset="0"/>
              </a:rPr>
              <a:t>Dual stack</a:t>
            </a:r>
          </a:p>
        </p:txBody>
      </p:sp>
      <p:sp>
        <p:nvSpPr>
          <p:cNvPr id="112" name="矩形 111"/>
          <p:cNvSpPr/>
          <p:nvPr/>
        </p:nvSpPr>
        <p:spPr bwMode="gray">
          <a:xfrm>
            <a:off x="6743088" y="5172624"/>
            <a:ext cx="681597" cy="338554"/>
          </a:xfrm>
          <a:prstGeom prst="rect">
            <a:avLst/>
          </a:prstGeom>
        </p:spPr>
        <p:txBody>
          <a:bodyPr wrap="square">
            <a:spAutoFit/>
          </a:bodyPr>
          <a:lstStyle/>
          <a:p>
            <a:pPr algn="ctr" fontAlgn="ctr"/>
            <a:r>
              <a:rPr lang="en-US" sz="1600" b="1" dirty="0">
                <a:solidFill>
                  <a:srgbClr val="1D1D1A"/>
                </a:solidFill>
                <a:latin typeface="Huawei Sans" panose="020C0503030203020204" pitchFamily="34" charset="0"/>
              </a:rPr>
              <a:t>6VPE</a:t>
            </a:r>
          </a:p>
        </p:txBody>
      </p:sp>
      <p:sp>
        <p:nvSpPr>
          <p:cNvPr id="113" name="矩形 112"/>
          <p:cNvSpPr/>
          <p:nvPr/>
        </p:nvSpPr>
        <p:spPr bwMode="gray">
          <a:xfrm>
            <a:off x="6723852" y="1649987"/>
            <a:ext cx="720069" cy="338554"/>
          </a:xfrm>
          <a:prstGeom prst="rect">
            <a:avLst/>
          </a:prstGeom>
        </p:spPr>
        <p:txBody>
          <a:bodyPr wrap="square">
            <a:spAutoFit/>
          </a:bodyPr>
          <a:lstStyle/>
          <a:p>
            <a:pPr algn="ctr" fontAlgn="ctr"/>
            <a:r>
              <a:rPr lang="en-US" sz="1600" b="1" dirty="0" smtClean="0">
                <a:solidFill>
                  <a:srgbClr val="1D1D1A"/>
                </a:solidFill>
                <a:latin typeface="Huawei Sans" panose="020C0503030203020204" pitchFamily="34" charset="0"/>
              </a:rPr>
              <a:t>IPE</a:t>
            </a:r>
            <a:endParaRPr lang="en-US" sz="1600" b="1" dirty="0">
              <a:solidFill>
                <a:srgbClr val="1D1D1A"/>
              </a:solidFill>
              <a:latin typeface="Huawei Sans" panose="020C0503030203020204" pitchFamily="34" charset="0"/>
            </a:endParaRPr>
          </a:p>
        </p:txBody>
      </p:sp>
      <p:grpSp>
        <p:nvGrpSpPr>
          <p:cNvPr id="114" name="组合 199"/>
          <p:cNvGrpSpPr>
            <a:grpSpLocks/>
          </p:cNvGrpSpPr>
          <p:nvPr/>
        </p:nvGrpSpPr>
        <p:grpSpPr bwMode="gray">
          <a:xfrm>
            <a:off x="6411086" y="1146005"/>
            <a:ext cx="1345600" cy="1346518"/>
            <a:chOff x="22567332" y="2075699"/>
            <a:chExt cx="4868016" cy="4868008"/>
          </a:xfrm>
        </p:grpSpPr>
        <p:grpSp>
          <p:nvGrpSpPr>
            <p:cNvPr id="115" name="组合 200"/>
            <p:cNvGrpSpPr>
              <a:grpSpLocks/>
            </p:cNvGrpSpPr>
            <p:nvPr/>
          </p:nvGrpSpPr>
          <p:grpSpPr bwMode="gray">
            <a:xfrm>
              <a:off x="22567332" y="2075699"/>
              <a:ext cx="4868016" cy="4868008"/>
              <a:chOff x="22831258" y="2339625"/>
              <a:chExt cx="4340164" cy="4340156"/>
            </a:xfrm>
          </p:grpSpPr>
          <p:sp>
            <p:nvSpPr>
              <p:cNvPr id="122" name="椭圆 121"/>
              <p:cNvSpPr/>
              <p:nvPr/>
            </p:nvSpPr>
            <p:spPr bwMode="gray">
              <a:xfrm>
                <a:off x="22831258" y="2339625"/>
                <a:ext cx="4340164" cy="4340156"/>
              </a:xfrm>
              <a:prstGeom prst="ellipse">
                <a:avLst/>
              </a:prstGeom>
              <a:noFill/>
              <a:ln w="15875" cap="flat" cmpd="sng" algn="ctr">
                <a:gradFill flip="none" rotWithShape="1">
                  <a:gsLst>
                    <a:gs pos="0">
                      <a:srgbClr val="56C4D2">
                        <a:alpha val="90000"/>
                      </a:srgbClr>
                    </a:gs>
                    <a:gs pos="50000">
                      <a:srgbClr val="56C4D2">
                        <a:alpha val="0"/>
                      </a:srgbClr>
                    </a:gs>
                    <a:gs pos="100000">
                      <a:srgbClr val="56C4D2">
                        <a:alpha val="90000"/>
                      </a:srgbClr>
                    </a:gs>
                  </a:gsLst>
                  <a:lin ang="0" scaled="1"/>
                  <a:tileRect/>
                </a:gradFill>
                <a:prstDash val="solid"/>
                <a:round/>
                <a:headEnd type="none" w="med" len="med"/>
                <a:tailEnd type="none" w="med" len="med"/>
              </a:ln>
              <a:effectLst/>
            </p:spPr>
            <p:txBody>
              <a:bodyPr wrap="square" anchor="ctr"/>
              <a:lstStyle/>
              <a:p>
                <a:pPr algn="ctr" fontAlgn="ctr">
                  <a:spcBef>
                    <a:spcPts val="0"/>
                  </a:spcBef>
                  <a:spcAft>
                    <a:spcPts val="0"/>
                  </a:spcAft>
                  <a:defRPr/>
                </a:pPr>
                <a:endParaRPr kumimoji="1" lang="en-US" altLang="zh-CN" sz="700" dirty="0">
                  <a:solidFill>
                    <a:prstClr val="white"/>
                  </a:solidFill>
                  <a:latin typeface="Huawei Sans" panose="020C0503030203020204" pitchFamily="34" charset="0"/>
                </a:endParaRPr>
              </a:p>
            </p:txBody>
          </p:sp>
          <p:sp>
            <p:nvSpPr>
              <p:cNvPr id="123" name="椭圆 122"/>
              <p:cNvSpPr/>
              <p:nvPr/>
            </p:nvSpPr>
            <p:spPr bwMode="gray">
              <a:xfrm rot="5400000">
                <a:off x="23040180" y="2548549"/>
                <a:ext cx="3922321" cy="3922309"/>
              </a:xfrm>
              <a:prstGeom prst="ellipse">
                <a:avLst/>
              </a:prstGeom>
              <a:noFill/>
              <a:ln w="15875" cap="flat" cmpd="sng" algn="ctr">
                <a:gradFill flip="none" rotWithShape="1">
                  <a:gsLst>
                    <a:gs pos="0">
                      <a:srgbClr val="56C4D2">
                        <a:alpha val="90000"/>
                      </a:srgbClr>
                    </a:gs>
                    <a:gs pos="50000">
                      <a:srgbClr val="56C4D2">
                        <a:alpha val="0"/>
                      </a:srgbClr>
                    </a:gs>
                    <a:gs pos="100000">
                      <a:srgbClr val="56C4D2">
                        <a:alpha val="90000"/>
                      </a:srgbClr>
                    </a:gs>
                  </a:gsLst>
                  <a:lin ang="0" scaled="1"/>
                  <a:tileRect/>
                </a:gradFill>
                <a:prstDash val="solid"/>
                <a:round/>
                <a:headEnd type="none" w="med" len="med"/>
                <a:tailEnd type="none" w="med" len="med"/>
              </a:ln>
              <a:effectLst/>
            </p:spPr>
            <p:txBody>
              <a:bodyPr wrap="square" anchor="ctr"/>
              <a:lstStyle/>
              <a:p>
                <a:pPr algn="ctr" fontAlgn="ctr"/>
                <a:endParaRPr kumimoji="1" lang="en-US" altLang="zh-CN" sz="700" dirty="0">
                  <a:solidFill>
                    <a:prstClr val="white"/>
                  </a:solidFill>
                  <a:latin typeface="Huawei Sans" panose="020C0503030203020204" pitchFamily="34" charset="0"/>
                </a:endParaRPr>
              </a:p>
            </p:txBody>
          </p:sp>
        </p:grpSp>
        <p:grpSp>
          <p:nvGrpSpPr>
            <p:cNvPr id="116" name="组合 202"/>
            <p:cNvGrpSpPr>
              <a:grpSpLocks/>
            </p:cNvGrpSpPr>
            <p:nvPr/>
          </p:nvGrpSpPr>
          <p:grpSpPr bwMode="gray">
            <a:xfrm>
              <a:off x="23133629" y="2645564"/>
              <a:ext cx="3735422" cy="3728280"/>
              <a:chOff x="27600277" y="2189167"/>
              <a:chExt cx="4156075" cy="4148133"/>
            </a:xfrm>
          </p:grpSpPr>
          <p:grpSp>
            <p:nvGrpSpPr>
              <p:cNvPr id="117" name="组合 203"/>
              <p:cNvGrpSpPr>
                <a:grpSpLocks/>
              </p:cNvGrpSpPr>
              <p:nvPr/>
            </p:nvGrpSpPr>
            <p:grpSpPr bwMode="gray">
              <a:xfrm>
                <a:off x="27600277" y="2189167"/>
                <a:ext cx="4156075" cy="3721096"/>
                <a:chOff x="27601863" y="2189167"/>
                <a:chExt cx="4156075" cy="3721096"/>
              </a:xfrm>
            </p:grpSpPr>
            <p:sp>
              <p:nvSpPr>
                <p:cNvPr id="119" name="Freeform 13"/>
                <p:cNvSpPr>
                  <a:spLocks/>
                </p:cNvSpPr>
                <p:nvPr/>
              </p:nvSpPr>
              <p:spPr bwMode="gray">
                <a:xfrm>
                  <a:off x="28805189" y="2189167"/>
                  <a:ext cx="1981200" cy="319087"/>
                </a:xfrm>
                <a:custGeom>
                  <a:avLst/>
                  <a:gdLst>
                    <a:gd name="T0" fmla="*/ 528 w 528"/>
                    <a:gd name="T1" fmla="*/ 85 h 85"/>
                    <a:gd name="T2" fmla="*/ 233 w 528"/>
                    <a:gd name="T3" fmla="*/ 0 h 85"/>
                    <a:gd name="T4" fmla="*/ 0 w 528"/>
                    <a:gd name="T5" fmla="*/ 51 h 85"/>
                  </a:gdLst>
                  <a:ahLst/>
                  <a:cxnLst>
                    <a:cxn ang="0">
                      <a:pos x="T0" y="T1"/>
                    </a:cxn>
                    <a:cxn ang="0">
                      <a:pos x="T2" y="T3"/>
                    </a:cxn>
                    <a:cxn ang="0">
                      <a:pos x="T4" y="T5"/>
                    </a:cxn>
                  </a:cxnLst>
                  <a:rect l="0" t="0" r="r" b="b"/>
                  <a:pathLst>
                    <a:path w="528" h="85">
                      <a:moveTo>
                        <a:pt x="528" y="85"/>
                      </a:moveTo>
                      <a:cubicBezTo>
                        <a:pt x="443" y="31"/>
                        <a:pt x="342" y="0"/>
                        <a:pt x="233" y="0"/>
                      </a:cubicBezTo>
                      <a:cubicBezTo>
                        <a:pt x="150" y="0"/>
                        <a:pt x="71" y="18"/>
                        <a:pt x="0" y="51"/>
                      </a:cubicBezTo>
                    </a:path>
                  </a:pathLst>
                </a:custGeom>
                <a:noFill/>
                <a:ln w="57150" cap="flat" cmpd="sng" algn="ctr">
                  <a:solidFill>
                    <a:srgbClr val="56C4D2"/>
                  </a:solidFill>
                  <a:prstDash val="solid"/>
                  <a:round/>
                  <a:headEnd type="none" w="med" len="med"/>
                  <a:tailEnd type="none" w="med" len="med"/>
                </a:ln>
                <a:effectLst/>
                <a:extLst/>
              </p:spPr>
              <p:txBody>
                <a:bodyPr wrap="square" anchor="ctr"/>
                <a:lstStyle/>
                <a:p>
                  <a:pPr algn="ctr" fontAlgn="ctr">
                    <a:spcBef>
                      <a:spcPts val="0"/>
                    </a:spcBef>
                    <a:spcAft>
                      <a:spcPts val="0"/>
                    </a:spcAft>
                    <a:defRPr/>
                  </a:pPr>
                  <a:endParaRPr kumimoji="1" lang="en-US" altLang="zh-CN" sz="700" dirty="0">
                    <a:solidFill>
                      <a:prstClr val="white"/>
                    </a:solidFill>
                    <a:latin typeface="Huawei Sans" panose="020C0503030203020204" pitchFamily="34" charset="0"/>
                  </a:endParaRPr>
                </a:p>
              </p:txBody>
            </p:sp>
            <p:sp>
              <p:nvSpPr>
                <p:cNvPr id="120" name="Freeform 14"/>
                <p:cNvSpPr>
                  <a:spLocks/>
                </p:cNvSpPr>
                <p:nvPr/>
              </p:nvSpPr>
              <p:spPr bwMode="gray">
                <a:xfrm>
                  <a:off x="31221363" y="4124325"/>
                  <a:ext cx="536575" cy="1533525"/>
                </a:xfrm>
                <a:custGeom>
                  <a:avLst/>
                  <a:gdLst>
                    <a:gd name="T0" fmla="*/ 0 w 143"/>
                    <a:gd name="T1" fmla="*/ 409 h 409"/>
                    <a:gd name="T2" fmla="*/ 143 w 143"/>
                    <a:gd name="T3" fmla="*/ 38 h 409"/>
                    <a:gd name="T4" fmla="*/ 142 w 143"/>
                    <a:gd name="T5" fmla="*/ 0 h 409"/>
                  </a:gdLst>
                  <a:ahLst/>
                  <a:cxnLst>
                    <a:cxn ang="0">
                      <a:pos x="T0" y="T1"/>
                    </a:cxn>
                    <a:cxn ang="0">
                      <a:pos x="T2" y="T3"/>
                    </a:cxn>
                    <a:cxn ang="0">
                      <a:pos x="T4" y="T5"/>
                    </a:cxn>
                  </a:cxnLst>
                  <a:rect l="0" t="0" r="r" b="b"/>
                  <a:pathLst>
                    <a:path w="143" h="409">
                      <a:moveTo>
                        <a:pt x="0" y="409"/>
                      </a:moveTo>
                      <a:cubicBezTo>
                        <a:pt x="89" y="311"/>
                        <a:pt x="143" y="181"/>
                        <a:pt x="143" y="38"/>
                      </a:cubicBezTo>
                      <a:cubicBezTo>
                        <a:pt x="143" y="25"/>
                        <a:pt x="143" y="12"/>
                        <a:pt x="142" y="0"/>
                      </a:cubicBezTo>
                    </a:path>
                  </a:pathLst>
                </a:custGeom>
                <a:noFill/>
                <a:ln w="57150" cap="flat" cmpd="sng" algn="ctr">
                  <a:solidFill>
                    <a:srgbClr val="56C4D2"/>
                  </a:solidFill>
                  <a:prstDash val="solid"/>
                  <a:round/>
                  <a:headEnd type="none" w="med" len="med"/>
                  <a:tailEnd type="none" w="med" len="med"/>
                </a:ln>
                <a:effectLst/>
                <a:extLst/>
              </p:spPr>
              <p:txBody>
                <a:bodyPr wrap="square" anchor="ctr"/>
                <a:lstStyle/>
                <a:p>
                  <a:pPr algn="ctr" fontAlgn="ctr">
                    <a:spcBef>
                      <a:spcPts val="0"/>
                    </a:spcBef>
                    <a:spcAft>
                      <a:spcPts val="0"/>
                    </a:spcAft>
                    <a:defRPr/>
                  </a:pPr>
                  <a:endParaRPr kumimoji="1" lang="en-US" altLang="zh-CN" sz="700" dirty="0">
                    <a:solidFill>
                      <a:prstClr val="white"/>
                    </a:solidFill>
                    <a:latin typeface="Huawei Sans" panose="020C0503030203020204" pitchFamily="34" charset="0"/>
                  </a:endParaRPr>
                </a:p>
              </p:txBody>
            </p:sp>
            <p:sp>
              <p:nvSpPr>
                <p:cNvPr id="121" name="Freeform 15"/>
                <p:cNvSpPr>
                  <a:spLocks/>
                </p:cNvSpPr>
                <p:nvPr/>
              </p:nvSpPr>
              <p:spPr bwMode="gray">
                <a:xfrm>
                  <a:off x="27601863" y="4184650"/>
                  <a:ext cx="803275" cy="1725613"/>
                </a:xfrm>
                <a:custGeom>
                  <a:avLst/>
                  <a:gdLst>
                    <a:gd name="T0" fmla="*/ 0 w 214"/>
                    <a:gd name="T1" fmla="*/ 0 h 460"/>
                    <a:gd name="T2" fmla="*/ 0 w 214"/>
                    <a:gd name="T3" fmla="*/ 22 h 460"/>
                    <a:gd name="T4" fmla="*/ 214 w 214"/>
                    <a:gd name="T5" fmla="*/ 460 h 460"/>
                  </a:gdLst>
                  <a:ahLst/>
                  <a:cxnLst>
                    <a:cxn ang="0">
                      <a:pos x="T0" y="T1"/>
                    </a:cxn>
                    <a:cxn ang="0">
                      <a:pos x="T2" y="T3"/>
                    </a:cxn>
                    <a:cxn ang="0">
                      <a:pos x="T4" y="T5"/>
                    </a:cxn>
                  </a:cxnLst>
                  <a:rect l="0" t="0" r="r" b="b"/>
                  <a:pathLst>
                    <a:path w="214" h="460">
                      <a:moveTo>
                        <a:pt x="0" y="0"/>
                      </a:moveTo>
                      <a:cubicBezTo>
                        <a:pt x="0" y="7"/>
                        <a:pt x="0" y="15"/>
                        <a:pt x="0" y="22"/>
                      </a:cubicBezTo>
                      <a:cubicBezTo>
                        <a:pt x="0" y="200"/>
                        <a:pt x="84" y="358"/>
                        <a:pt x="214" y="460"/>
                      </a:cubicBezTo>
                    </a:path>
                  </a:pathLst>
                </a:custGeom>
                <a:noFill/>
                <a:ln w="57150" cap="flat" cmpd="sng" algn="ctr">
                  <a:solidFill>
                    <a:srgbClr val="56C4D2"/>
                  </a:solidFill>
                  <a:prstDash val="solid"/>
                  <a:round/>
                  <a:headEnd type="none" w="med" len="med"/>
                  <a:tailEnd type="none" w="med" len="med"/>
                </a:ln>
                <a:effectLst/>
                <a:extLst/>
              </p:spPr>
              <p:txBody>
                <a:bodyPr wrap="square" anchor="ctr"/>
                <a:lstStyle/>
                <a:p>
                  <a:pPr algn="ctr" fontAlgn="ctr">
                    <a:spcBef>
                      <a:spcPts val="0"/>
                    </a:spcBef>
                    <a:spcAft>
                      <a:spcPts val="0"/>
                    </a:spcAft>
                    <a:defRPr/>
                  </a:pPr>
                  <a:endParaRPr kumimoji="1" lang="en-US" altLang="zh-CN" sz="700" dirty="0">
                    <a:solidFill>
                      <a:prstClr val="white"/>
                    </a:solidFill>
                    <a:latin typeface="Huawei Sans" panose="020C0503030203020204" pitchFamily="34" charset="0"/>
                  </a:endParaRPr>
                </a:p>
              </p:txBody>
            </p:sp>
          </p:grpSp>
          <p:sp>
            <p:nvSpPr>
              <p:cNvPr id="118" name="Oval 16"/>
              <p:cNvSpPr>
                <a:spLocks noChangeArrowheads="1"/>
              </p:cNvSpPr>
              <p:nvPr/>
            </p:nvSpPr>
            <p:spPr bwMode="gray">
              <a:xfrm>
                <a:off x="27609801" y="2197100"/>
                <a:ext cx="4140200" cy="4140200"/>
              </a:xfrm>
              <a:prstGeom prst="ellipse">
                <a:avLst/>
              </a:prstGeom>
              <a:noFill/>
              <a:ln w="12700" cap="flat" cmpd="sng" algn="ctr">
                <a:solidFill>
                  <a:srgbClr val="56C4D2"/>
                </a:solidFill>
                <a:prstDash val="solid"/>
                <a:round/>
                <a:headEnd type="none" w="med" len="med"/>
                <a:tailEnd type="none" w="med" len="med"/>
              </a:ln>
              <a:effectLst/>
              <a:extLst/>
            </p:spPr>
            <p:txBody>
              <a:bodyPr wrap="square" anchor="ctr"/>
              <a:lstStyle/>
              <a:p>
                <a:pPr algn="ctr" fontAlgn="ctr">
                  <a:spcBef>
                    <a:spcPts val="0"/>
                  </a:spcBef>
                  <a:spcAft>
                    <a:spcPts val="0"/>
                  </a:spcAft>
                  <a:defRPr/>
                </a:pPr>
                <a:endParaRPr kumimoji="1" lang="en-US" altLang="zh-CN" sz="700" dirty="0">
                  <a:solidFill>
                    <a:prstClr val="white"/>
                  </a:solidFill>
                  <a:latin typeface="Huawei Sans" panose="020C0503030203020204" pitchFamily="34" charset="0"/>
                </a:endParaRPr>
              </a:p>
            </p:txBody>
          </p:sp>
        </p:grpSp>
      </p:grpSp>
      <p:grpSp>
        <p:nvGrpSpPr>
          <p:cNvPr id="124" name="组合 199"/>
          <p:cNvGrpSpPr>
            <a:grpSpLocks/>
          </p:cNvGrpSpPr>
          <p:nvPr/>
        </p:nvGrpSpPr>
        <p:grpSpPr bwMode="gray">
          <a:xfrm>
            <a:off x="6411086" y="2719616"/>
            <a:ext cx="1345600" cy="1346518"/>
            <a:chOff x="22567332" y="2075699"/>
            <a:chExt cx="4868016" cy="4868008"/>
          </a:xfrm>
        </p:grpSpPr>
        <p:grpSp>
          <p:nvGrpSpPr>
            <p:cNvPr id="125" name="组合 200"/>
            <p:cNvGrpSpPr>
              <a:grpSpLocks/>
            </p:cNvGrpSpPr>
            <p:nvPr/>
          </p:nvGrpSpPr>
          <p:grpSpPr bwMode="gray">
            <a:xfrm>
              <a:off x="22567332" y="2075699"/>
              <a:ext cx="4868016" cy="4868008"/>
              <a:chOff x="22831258" y="2339625"/>
              <a:chExt cx="4340164" cy="4340156"/>
            </a:xfrm>
          </p:grpSpPr>
          <p:sp>
            <p:nvSpPr>
              <p:cNvPr id="132" name="椭圆 131"/>
              <p:cNvSpPr/>
              <p:nvPr/>
            </p:nvSpPr>
            <p:spPr bwMode="gray">
              <a:xfrm>
                <a:off x="22831258" y="2339625"/>
                <a:ext cx="4340164" cy="4340156"/>
              </a:xfrm>
              <a:prstGeom prst="ellipse">
                <a:avLst/>
              </a:prstGeom>
              <a:noFill/>
              <a:ln w="15875" cap="flat" cmpd="sng" algn="ctr">
                <a:gradFill flip="none" rotWithShape="1">
                  <a:gsLst>
                    <a:gs pos="0">
                      <a:srgbClr val="56C4D2">
                        <a:alpha val="90000"/>
                      </a:srgbClr>
                    </a:gs>
                    <a:gs pos="50000">
                      <a:srgbClr val="56C4D2">
                        <a:alpha val="0"/>
                      </a:srgbClr>
                    </a:gs>
                    <a:gs pos="100000">
                      <a:srgbClr val="56C4D2">
                        <a:alpha val="90000"/>
                      </a:srgbClr>
                    </a:gs>
                  </a:gsLst>
                  <a:lin ang="0" scaled="1"/>
                  <a:tileRect/>
                </a:gradFill>
                <a:prstDash val="solid"/>
                <a:round/>
                <a:headEnd type="none" w="med" len="med"/>
                <a:tailEnd type="none" w="med" len="med"/>
              </a:ln>
              <a:effectLst/>
            </p:spPr>
            <p:txBody>
              <a:bodyPr wrap="square" anchor="ctr"/>
              <a:lstStyle/>
              <a:p>
                <a:pPr algn="ctr" fontAlgn="ctr">
                  <a:spcBef>
                    <a:spcPts val="0"/>
                  </a:spcBef>
                  <a:spcAft>
                    <a:spcPts val="0"/>
                  </a:spcAft>
                  <a:defRPr/>
                </a:pPr>
                <a:endParaRPr kumimoji="1" lang="en-US" altLang="zh-CN" sz="700" dirty="0">
                  <a:solidFill>
                    <a:prstClr val="white"/>
                  </a:solidFill>
                  <a:latin typeface="Huawei Sans" panose="020C0503030203020204" pitchFamily="34" charset="0"/>
                </a:endParaRPr>
              </a:p>
            </p:txBody>
          </p:sp>
          <p:sp>
            <p:nvSpPr>
              <p:cNvPr id="133" name="椭圆 132"/>
              <p:cNvSpPr/>
              <p:nvPr/>
            </p:nvSpPr>
            <p:spPr bwMode="gray">
              <a:xfrm rot="5400000">
                <a:off x="23040180" y="2548549"/>
                <a:ext cx="3922321" cy="3922309"/>
              </a:xfrm>
              <a:prstGeom prst="ellipse">
                <a:avLst/>
              </a:prstGeom>
              <a:noFill/>
              <a:ln w="15875" cap="flat" cmpd="sng" algn="ctr">
                <a:gradFill flip="none" rotWithShape="1">
                  <a:gsLst>
                    <a:gs pos="0">
                      <a:srgbClr val="56C4D2">
                        <a:alpha val="90000"/>
                      </a:srgbClr>
                    </a:gs>
                    <a:gs pos="50000">
                      <a:srgbClr val="56C4D2">
                        <a:alpha val="0"/>
                      </a:srgbClr>
                    </a:gs>
                    <a:gs pos="100000">
                      <a:srgbClr val="56C4D2">
                        <a:alpha val="90000"/>
                      </a:srgbClr>
                    </a:gs>
                  </a:gsLst>
                  <a:lin ang="0" scaled="1"/>
                  <a:tileRect/>
                </a:gradFill>
                <a:prstDash val="solid"/>
                <a:round/>
                <a:headEnd type="none" w="med" len="med"/>
                <a:tailEnd type="none" w="med" len="med"/>
              </a:ln>
              <a:effectLst/>
            </p:spPr>
            <p:txBody>
              <a:bodyPr wrap="square" anchor="ctr"/>
              <a:lstStyle/>
              <a:p>
                <a:pPr algn="ctr" fontAlgn="ctr"/>
                <a:endParaRPr kumimoji="1" lang="en-US" altLang="zh-CN" sz="700" dirty="0">
                  <a:solidFill>
                    <a:prstClr val="white"/>
                  </a:solidFill>
                  <a:latin typeface="Huawei Sans" panose="020C0503030203020204" pitchFamily="34" charset="0"/>
                </a:endParaRPr>
              </a:p>
            </p:txBody>
          </p:sp>
        </p:grpSp>
        <p:grpSp>
          <p:nvGrpSpPr>
            <p:cNvPr id="126" name="组合 202"/>
            <p:cNvGrpSpPr>
              <a:grpSpLocks/>
            </p:cNvGrpSpPr>
            <p:nvPr/>
          </p:nvGrpSpPr>
          <p:grpSpPr bwMode="gray">
            <a:xfrm>
              <a:off x="23133629" y="2645564"/>
              <a:ext cx="3735422" cy="3728280"/>
              <a:chOff x="27600277" y="2189167"/>
              <a:chExt cx="4156075" cy="4148133"/>
            </a:xfrm>
          </p:grpSpPr>
          <p:grpSp>
            <p:nvGrpSpPr>
              <p:cNvPr id="127" name="组合 203"/>
              <p:cNvGrpSpPr>
                <a:grpSpLocks/>
              </p:cNvGrpSpPr>
              <p:nvPr/>
            </p:nvGrpSpPr>
            <p:grpSpPr bwMode="gray">
              <a:xfrm>
                <a:off x="27600277" y="2189167"/>
                <a:ext cx="4156075" cy="3721096"/>
                <a:chOff x="27601863" y="2189167"/>
                <a:chExt cx="4156075" cy="3721096"/>
              </a:xfrm>
            </p:grpSpPr>
            <p:sp>
              <p:nvSpPr>
                <p:cNvPr id="129" name="Freeform 13"/>
                <p:cNvSpPr>
                  <a:spLocks/>
                </p:cNvSpPr>
                <p:nvPr/>
              </p:nvSpPr>
              <p:spPr bwMode="gray">
                <a:xfrm>
                  <a:off x="28805189" y="2189167"/>
                  <a:ext cx="1981200" cy="319087"/>
                </a:xfrm>
                <a:custGeom>
                  <a:avLst/>
                  <a:gdLst>
                    <a:gd name="T0" fmla="*/ 528 w 528"/>
                    <a:gd name="T1" fmla="*/ 85 h 85"/>
                    <a:gd name="T2" fmla="*/ 233 w 528"/>
                    <a:gd name="T3" fmla="*/ 0 h 85"/>
                    <a:gd name="T4" fmla="*/ 0 w 528"/>
                    <a:gd name="T5" fmla="*/ 51 h 85"/>
                  </a:gdLst>
                  <a:ahLst/>
                  <a:cxnLst>
                    <a:cxn ang="0">
                      <a:pos x="T0" y="T1"/>
                    </a:cxn>
                    <a:cxn ang="0">
                      <a:pos x="T2" y="T3"/>
                    </a:cxn>
                    <a:cxn ang="0">
                      <a:pos x="T4" y="T5"/>
                    </a:cxn>
                  </a:cxnLst>
                  <a:rect l="0" t="0" r="r" b="b"/>
                  <a:pathLst>
                    <a:path w="528" h="85">
                      <a:moveTo>
                        <a:pt x="528" y="85"/>
                      </a:moveTo>
                      <a:cubicBezTo>
                        <a:pt x="443" y="31"/>
                        <a:pt x="342" y="0"/>
                        <a:pt x="233" y="0"/>
                      </a:cubicBezTo>
                      <a:cubicBezTo>
                        <a:pt x="150" y="0"/>
                        <a:pt x="71" y="18"/>
                        <a:pt x="0" y="51"/>
                      </a:cubicBezTo>
                    </a:path>
                  </a:pathLst>
                </a:custGeom>
                <a:noFill/>
                <a:ln w="57150" cap="flat" cmpd="sng" algn="ctr">
                  <a:solidFill>
                    <a:srgbClr val="56C4D2"/>
                  </a:solidFill>
                  <a:prstDash val="solid"/>
                  <a:round/>
                  <a:headEnd type="none" w="med" len="med"/>
                  <a:tailEnd type="none" w="med" len="med"/>
                </a:ln>
                <a:effectLst/>
                <a:extLst/>
              </p:spPr>
              <p:txBody>
                <a:bodyPr wrap="square" anchor="ctr"/>
                <a:lstStyle/>
                <a:p>
                  <a:pPr algn="ctr" fontAlgn="ctr">
                    <a:spcBef>
                      <a:spcPts val="0"/>
                    </a:spcBef>
                    <a:spcAft>
                      <a:spcPts val="0"/>
                    </a:spcAft>
                    <a:defRPr/>
                  </a:pPr>
                  <a:endParaRPr kumimoji="1" lang="en-US" altLang="zh-CN" sz="700" dirty="0">
                    <a:solidFill>
                      <a:prstClr val="white"/>
                    </a:solidFill>
                    <a:latin typeface="Huawei Sans" panose="020C0503030203020204" pitchFamily="34" charset="0"/>
                  </a:endParaRPr>
                </a:p>
              </p:txBody>
            </p:sp>
            <p:sp>
              <p:nvSpPr>
                <p:cNvPr id="130" name="Freeform 14"/>
                <p:cNvSpPr>
                  <a:spLocks/>
                </p:cNvSpPr>
                <p:nvPr/>
              </p:nvSpPr>
              <p:spPr bwMode="gray">
                <a:xfrm>
                  <a:off x="31221363" y="4124325"/>
                  <a:ext cx="536575" cy="1533525"/>
                </a:xfrm>
                <a:custGeom>
                  <a:avLst/>
                  <a:gdLst>
                    <a:gd name="T0" fmla="*/ 0 w 143"/>
                    <a:gd name="T1" fmla="*/ 409 h 409"/>
                    <a:gd name="T2" fmla="*/ 143 w 143"/>
                    <a:gd name="T3" fmla="*/ 38 h 409"/>
                    <a:gd name="T4" fmla="*/ 142 w 143"/>
                    <a:gd name="T5" fmla="*/ 0 h 409"/>
                  </a:gdLst>
                  <a:ahLst/>
                  <a:cxnLst>
                    <a:cxn ang="0">
                      <a:pos x="T0" y="T1"/>
                    </a:cxn>
                    <a:cxn ang="0">
                      <a:pos x="T2" y="T3"/>
                    </a:cxn>
                    <a:cxn ang="0">
                      <a:pos x="T4" y="T5"/>
                    </a:cxn>
                  </a:cxnLst>
                  <a:rect l="0" t="0" r="r" b="b"/>
                  <a:pathLst>
                    <a:path w="143" h="409">
                      <a:moveTo>
                        <a:pt x="0" y="409"/>
                      </a:moveTo>
                      <a:cubicBezTo>
                        <a:pt x="89" y="311"/>
                        <a:pt x="143" y="181"/>
                        <a:pt x="143" y="38"/>
                      </a:cubicBezTo>
                      <a:cubicBezTo>
                        <a:pt x="143" y="25"/>
                        <a:pt x="143" y="12"/>
                        <a:pt x="142" y="0"/>
                      </a:cubicBezTo>
                    </a:path>
                  </a:pathLst>
                </a:custGeom>
                <a:noFill/>
                <a:ln w="57150" cap="flat" cmpd="sng" algn="ctr">
                  <a:solidFill>
                    <a:srgbClr val="56C4D2"/>
                  </a:solidFill>
                  <a:prstDash val="solid"/>
                  <a:round/>
                  <a:headEnd type="none" w="med" len="med"/>
                  <a:tailEnd type="none" w="med" len="med"/>
                </a:ln>
                <a:effectLst/>
                <a:extLst/>
              </p:spPr>
              <p:txBody>
                <a:bodyPr wrap="square" anchor="ctr"/>
                <a:lstStyle/>
                <a:p>
                  <a:pPr algn="ctr" fontAlgn="ctr">
                    <a:spcBef>
                      <a:spcPts val="0"/>
                    </a:spcBef>
                    <a:spcAft>
                      <a:spcPts val="0"/>
                    </a:spcAft>
                    <a:defRPr/>
                  </a:pPr>
                  <a:endParaRPr kumimoji="1" lang="en-US" altLang="zh-CN" sz="700" dirty="0">
                    <a:solidFill>
                      <a:prstClr val="white"/>
                    </a:solidFill>
                    <a:latin typeface="Huawei Sans" panose="020C0503030203020204" pitchFamily="34" charset="0"/>
                  </a:endParaRPr>
                </a:p>
              </p:txBody>
            </p:sp>
            <p:sp>
              <p:nvSpPr>
                <p:cNvPr id="131" name="Freeform 15"/>
                <p:cNvSpPr>
                  <a:spLocks/>
                </p:cNvSpPr>
                <p:nvPr/>
              </p:nvSpPr>
              <p:spPr bwMode="gray">
                <a:xfrm>
                  <a:off x="27601863" y="4184650"/>
                  <a:ext cx="803275" cy="1725613"/>
                </a:xfrm>
                <a:custGeom>
                  <a:avLst/>
                  <a:gdLst>
                    <a:gd name="T0" fmla="*/ 0 w 214"/>
                    <a:gd name="T1" fmla="*/ 0 h 460"/>
                    <a:gd name="T2" fmla="*/ 0 w 214"/>
                    <a:gd name="T3" fmla="*/ 22 h 460"/>
                    <a:gd name="T4" fmla="*/ 214 w 214"/>
                    <a:gd name="T5" fmla="*/ 460 h 460"/>
                  </a:gdLst>
                  <a:ahLst/>
                  <a:cxnLst>
                    <a:cxn ang="0">
                      <a:pos x="T0" y="T1"/>
                    </a:cxn>
                    <a:cxn ang="0">
                      <a:pos x="T2" y="T3"/>
                    </a:cxn>
                    <a:cxn ang="0">
                      <a:pos x="T4" y="T5"/>
                    </a:cxn>
                  </a:cxnLst>
                  <a:rect l="0" t="0" r="r" b="b"/>
                  <a:pathLst>
                    <a:path w="214" h="460">
                      <a:moveTo>
                        <a:pt x="0" y="0"/>
                      </a:moveTo>
                      <a:cubicBezTo>
                        <a:pt x="0" y="7"/>
                        <a:pt x="0" y="15"/>
                        <a:pt x="0" y="22"/>
                      </a:cubicBezTo>
                      <a:cubicBezTo>
                        <a:pt x="0" y="200"/>
                        <a:pt x="84" y="358"/>
                        <a:pt x="214" y="460"/>
                      </a:cubicBezTo>
                    </a:path>
                  </a:pathLst>
                </a:custGeom>
                <a:noFill/>
                <a:ln w="57150" cap="flat" cmpd="sng" algn="ctr">
                  <a:solidFill>
                    <a:srgbClr val="56C4D2"/>
                  </a:solidFill>
                  <a:prstDash val="solid"/>
                  <a:round/>
                  <a:headEnd type="none" w="med" len="med"/>
                  <a:tailEnd type="none" w="med" len="med"/>
                </a:ln>
                <a:effectLst/>
                <a:extLst/>
              </p:spPr>
              <p:txBody>
                <a:bodyPr wrap="square" anchor="ctr"/>
                <a:lstStyle/>
                <a:p>
                  <a:pPr algn="ctr" fontAlgn="ctr">
                    <a:spcBef>
                      <a:spcPts val="0"/>
                    </a:spcBef>
                    <a:spcAft>
                      <a:spcPts val="0"/>
                    </a:spcAft>
                    <a:defRPr/>
                  </a:pPr>
                  <a:endParaRPr kumimoji="1" lang="en-US" altLang="zh-CN" sz="700" dirty="0">
                    <a:solidFill>
                      <a:prstClr val="white"/>
                    </a:solidFill>
                    <a:latin typeface="Huawei Sans" panose="020C0503030203020204" pitchFamily="34" charset="0"/>
                  </a:endParaRPr>
                </a:p>
              </p:txBody>
            </p:sp>
          </p:grpSp>
          <p:sp>
            <p:nvSpPr>
              <p:cNvPr id="128" name="Oval 16"/>
              <p:cNvSpPr>
                <a:spLocks noChangeArrowheads="1"/>
              </p:cNvSpPr>
              <p:nvPr/>
            </p:nvSpPr>
            <p:spPr bwMode="gray">
              <a:xfrm>
                <a:off x="27609801" y="2197100"/>
                <a:ext cx="4140200" cy="4140200"/>
              </a:xfrm>
              <a:prstGeom prst="ellipse">
                <a:avLst/>
              </a:prstGeom>
              <a:noFill/>
              <a:ln w="12700" cap="flat" cmpd="sng" algn="ctr">
                <a:solidFill>
                  <a:srgbClr val="56C4D2"/>
                </a:solidFill>
                <a:prstDash val="solid"/>
                <a:round/>
                <a:headEnd type="none" w="med" len="med"/>
                <a:tailEnd type="none" w="med" len="med"/>
              </a:ln>
              <a:effectLst/>
              <a:extLst/>
            </p:spPr>
            <p:txBody>
              <a:bodyPr wrap="square" anchor="ctr"/>
              <a:lstStyle/>
              <a:p>
                <a:pPr algn="ctr" fontAlgn="ctr">
                  <a:spcBef>
                    <a:spcPts val="0"/>
                  </a:spcBef>
                  <a:spcAft>
                    <a:spcPts val="0"/>
                  </a:spcAft>
                  <a:defRPr/>
                </a:pPr>
                <a:endParaRPr kumimoji="1" lang="en-US" altLang="zh-CN" sz="700" dirty="0">
                  <a:solidFill>
                    <a:prstClr val="white"/>
                  </a:solidFill>
                  <a:latin typeface="Huawei Sans" panose="020C0503030203020204" pitchFamily="34" charset="0"/>
                </a:endParaRPr>
              </a:p>
            </p:txBody>
          </p:sp>
        </p:grpSp>
      </p:grpSp>
      <p:grpSp>
        <p:nvGrpSpPr>
          <p:cNvPr id="134" name="组合 199"/>
          <p:cNvGrpSpPr>
            <a:grpSpLocks/>
          </p:cNvGrpSpPr>
          <p:nvPr/>
        </p:nvGrpSpPr>
        <p:grpSpPr bwMode="gray">
          <a:xfrm>
            <a:off x="6411086" y="4610822"/>
            <a:ext cx="1345600" cy="1346518"/>
            <a:chOff x="22567332" y="2075699"/>
            <a:chExt cx="4868016" cy="4868008"/>
          </a:xfrm>
        </p:grpSpPr>
        <p:grpSp>
          <p:nvGrpSpPr>
            <p:cNvPr id="135" name="组合 200"/>
            <p:cNvGrpSpPr>
              <a:grpSpLocks/>
            </p:cNvGrpSpPr>
            <p:nvPr/>
          </p:nvGrpSpPr>
          <p:grpSpPr bwMode="gray">
            <a:xfrm>
              <a:off x="22567332" y="2075699"/>
              <a:ext cx="4868016" cy="4868008"/>
              <a:chOff x="22831258" y="2339625"/>
              <a:chExt cx="4340164" cy="4340156"/>
            </a:xfrm>
          </p:grpSpPr>
          <p:sp>
            <p:nvSpPr>
              <p:cNvPr id="142" name="椭圆 141"/>
              <p:cNvSpPr/>
              <p:nvPr/>
            </p:nvSpPr>
            <p:spPr bwMode="gray">
              <a:xfrm>
                <a:off x="22831258" y="2339625"/>
                <a:ext cx="4340164" cy="4340156"/>
              </a:xfrm>
              <a:prstGeom prst="ellipse">
                <a:avLst/>
              </a:prstGeom>
              <a:noFill/>
              <a:ln w="15875" cap="flat" cmpd="sng" algn="ctr">
                <a:gradFill flip="none" rotWithShape="1">
                  <a:gsLst>
                    <a:gs pos="0">
                      <a:srgbClr val="56C4D2">
                        <a:alpha val="90000"/>
                      </a:srgbClr>
                    </a:gs>
                    <a:gs pos="50000">
                      <a:srgbClr val="56C4D2">
                        <a:alpha val="0"/>
                      </a:srgbClr>
                    </a:gs>
                    <a:gs pos="100000">
                      <a:srgbClr val="56C4D2">
                        <a:alpha val="90000"/>
                      </a:srgbClr>
                    </a:gs>
                  </a:gsLst>
                  <a:lin ang="0" scaled="1"/>
                  <a:tileRect/>
                </a:gradFill>
                <a:prstDash val="solid"/>
                <a:round/>
                <a:headEnd type="none" w="med" len="med"/>
                <a:tailEnd type="none" w="med" len="med"/>
              </a:ln>
              <a:effectLst/>
            </p:spPr>
            <p:txBody>
              <a:bodyPr wrap="square" anchor="ctr"/>
              <a:lstStyle/>
              <a:p>
                <a:pPr algn="ctr" fontAlgn="ctr">
                  <a:spcBef>
                    <a:spcPts val="0"/>
                  </a:spcBef>
                  <a:spcAft>
                    <a:spcPts val="0"/>
                  </a:spcAft>
                  <a:defRPr/>
                </a:pPr>
                <a:endParaRPr kumimoji="1" lang="en-US" altLang="zh-CN" sz="700" dirty="0">
                  <a:solidFill>
                    <a:prstClr val="white"/>
                  </a:solidFill>
                  <a:latin typeface="Huawei Sans" panose="020C0503030203020204" pitchFamily="34" charset="0"/>
                </a:endParaRPr>
              </a:p>
            </p:txBody>
          </p:sp>
          <p:sp>
            <p:nvSpPr>
              <p:cNvPr id="143" name="椭圆 142"/>
              <p:cNvSpPr/>
              <p:nvPr/>
            </p:nvSpPr>
            <p:spPr bwMode="gray">
              <a:xfrm rot="5400000">
                <a:off x="23040180" y="2548549"/>
                <a:ext cx="3922321" cy="3922309"/>
              </a:xfrm>
              <a:prstGeom prst="ellipse">
                <a:avLst/>
              </a:prstGeom>
              <a:noFill/>
              <a:ln w="15875" cap="flat" cmpd="sng" algn="ctr">
                <a:gradFill flip="none" rotWithShape="1">
                  <a:gsLst>
                    <a:gs pos="0">
                      <a:srgbClr val="56C4D2">
                        <a:alpha val="90000"/>
                      </a:srgbClr>
                    </a:gs>
                    <a:gs pos="50000">
                      <a:srgbClr val="56C4D2">
                        <a:alpha val="0"/>
                      </a:srgbClr>
                    </a:gs>
                    <a:gs pos="100000">
                      <a:srgbClr val="56C4D2">
                        <a:alpha val="90000"/>
                      </a:srgbClr>
                    </a:gs>
                  </a:gsLst>
                  <a:lin ang="0" scaled="1"/>
                  <a:tileRect/>
                </a:gradFill>
                <a:prstDash val="solid"/>
                <a:round/>
                <a:headEnd type="none" w="med" len="med"/>
                <a:tailEnd type="none" w="med" len="med"/>
              </a:ln>
              <a:effectLst/>
            </p:spPr>
            <p:txBody>
              <a:bodyPr wrap="square" anchor="ctr"/>
              <a:lstStyle/>
              <a:p>
                <a:pPr algn="ctr" fontAlgn="ctr"/>
                <a:endParaRPr kumimoji="1" lang="en-US" altLang="zh-CN" sz="700" dirty="0">
                  <a:solidFill>
                    <a:prstClr val="white"/>
                  </a:solidFill>
                  <a:latin typeface="Huawei Sans" panose="020C0503030203020204" pitchFamily="34" charset="0"/>
                </a:endParaRPr>
              </a:p>
            </p:txBody>
          </p:sp>
        </p:grpSp>
        <p:grpSp>
          <p:nvGrpSpPr>
            <p:cNvPr id="136" name="组合 202"/>
            <p:cNvGrpSpPr>
              <a:grpSpLocks/>
            </p:cNvGrpSpPr>
            <p:nvPr/>
          </p:nvGrpSpPr>
          <p:grpSpPr bwMode="gray">
            <a:xfrm>
              <a:off x="23133629" y="2645564"/>
              <a:ext cx="3735422" cy="3728280"/>
              <a:chOff x="27600277" y="2189167"/>
              <a:chExt cx="4156075" cy="4148133"/>
            </a:xfrm>
          </p:grpSpPr>
          <p:grpSp>
            <p:nvGrpSpPr>
              <p:cNvPr id="137" name="组合 203"/>
              <p:cNvGrpSpPr>
                <a:grpSpLocks/>
              </p:cNvGrpSpPr>
              <p:nvPr/>
            </p:nvGrpSpPr>
            <p:grpSpPr bwMode="gray">
              <a:xfrm>
                <a:off x="27600277" y="2189167"/>
                <a:ext cx="4156075" cy="3721096"/>
                <a:chOff x="27601863" y="2189167"/>
                <a:chExt cx="4156075" cy="3721096"/>
              </a:xfrm>
            </p:grpSpPr>
            <p:sp>
              <p:nvSpPr>
                <p:cNvPr id="139" name="Freeform 13"/>
                <p:cNvSpPr>
                  <a:spLocks/>
                </p:cNvSpPr>
                <p:nvPr/>
              </p:nvSpPr>
              <p:spPr bwMode="gray">
                <a:xfrm>
                  <a:off x="28805189" y="2189167"/>
                  <a:ext cx="1981200" cy="319087"/>
                </a:xfrm>
                <a:custGeom>
                  <a:avLst/>
                  <a:gdLst>
                    <a:gd name="T0" fmla="*/ 528 w 528"/>
                    <a:gd name="T1" fmla="*/ 85 h 85"/>
                    <a:gd name="T2" fmla="*/ 233 w 528"/>
                    <a:gd name="T3" fmla="*/ 0 h 85"/>
                    <a:gd name="T4" fmla="*/ 0 w 528"/>
                    <a:gd name="T5" fmla="*/ 51 h 85"/>
                  </a:gdLst>
                  <a:ahLst/>
                  <a:cxnLst>
                    <a:cxn ang="0">
                      <a:pos x="T0" y="T1"/>
                    </a:cxn>
                    <a:cxn ang="0">
                      <a:pos x="T2" y="T3"/>
                    </a:cxn>
                    <a:cxn ang="0">
                      <a:pos x="T4" y="T5"/>
                    </a:cxn>
                  </a:cxnLst>
                  <a:rect l="0" t="0" r="r" b="b"/>
                  <a:pathLst>
                    <a:path w="528" h="85">
                      <a:moveTo>
                        <a:pt x="528" y="85"/>
                      </a:moveTo>
                      <a:cubicBezTo>
                        <a:pt x="443" y="31"/>
                        <a:pt x="342" y="0"/>
                        <a:pt x="233" y="0"/>
                      </a:cubicBezTo>
                      <a:cubicBezTo>
                        <a:pt x="150" y="0"/>
                        <a:pt x="71" y="18"/>
                        <a:pt x="0" y="51"/>
                      </a:cubicBezTo>
                    </a:path>
                  </a:pathLst>
                </a:custGeom>
                <a:noFill/>
                <a:ln w="57150" cap="flat" cmpd="sng" algn="ctr">
                  <a:solidFill>
                    <a:srgbClr val="56C4D2"/>
                  </a:solidFill>
                  <a:prstDash val="solid"/>
                  <a:round/>
                  <a:headEnd type="none" w="med" len="med"/>
                  <a:tailEnd type="none" w="med" len="med"/>
                </a:ln>
                <a:effectLst/>
                <a:extLst/>
              </p:spPr>
              <p:txBody>
                <a:bodyPr wrap="square" anchor="ctr"/>
                <a:lstStyle/>
                <a:p>
                  <a:pPr algn="ctr" fontAlgn="ctr">
                    <a:spcBef>
                      <a:spcPts val="0"/>
                    </a:spcBef>
                    <a:spcAft>
                      <a:spcPts val="0"/>
                    </a:spcAft>
                    <a:defRPr/>
                  </a:pPr>
                  <a:endParaRPr kumimoji="1" lang="en-US" altLang="zh-CN" sz="700" dirty="0">
                    <a:solidFill>
                      <a:prstClr val="white"/>
                    </a:solidFill>
                    <a:latin typeface="Huawei Sans" panose="020C0503030203020204" pitchFamily="34" charset="0"/>
                  </a:endParaRPr>
                </a:p>
              </p:txBody>
            </p:sp>
            <p:sp>
              <p:nvSpPr>
                <p:cNvPr id="140" name="Freeform 14"/>
                <p:cNvSpPr>
                  <a:spLocks/>
                </p:cNvSpPr>
                <p:nvPr/>
              </p:nvSpPr>
              <p:spPr bwMode="gray">
                <a:xfrm>
                  <a:off x="31221363" y="4124325"/>
                  <a:ext cx="536575" cy="1533525"/>
                </a:xfrm>
                <a:custGeom>
                  <a:avLst/>
                  <a:gdLst>
                    <a:gd name="T0" fmla="*/ 0 w 143"/>
                    <a:gd name="T1" fmla="*/ 409 h 409"/>
                    <a:gd name="T2" fmla="*/ 143 w 143"/>
                    <a:gd name="T3" fmla="*/ 38 h 409"/>
                    <a:gd name="T4" fmla="*/ 142 w 143"/>
                    <a:gd name="T5" fmla="*/ 0 h 409"/>
                  </a:gdLst>
                  <a:ahLst/>
                  <a:cxnLst>
                    <a:cxn ang="0">
                      <a:pos x="T0" y="T1"/>
                    </a:cxn>
                    <a:cxn ang="0">
                      <a:pos x="T2" y="T3"/>
                    </a:cxn>
                    <a:cxn ang="0">
                      <a:pos x="T4" y="T5"/>
                    </a:cxn>
                  </a:cxnLst>
                  <a:rect l="0" t="0" r="r" b="b"/>
                  <a:pathLst>
                    <a:path w="143" h="409">
                      <a:moveTo>
                        <a:pt x="0" y="409"/>
                      </a:moveTo>
                      <a:cubicBezTo>
                        <a:pt x="89" y="311"/>
                        <a:pt x="143" y="181"/>
                        <a:pt x="143" y="38"/>
                      </a:cubicBezTo>
                      <a:cubicBezTo>
                        <a:pt x="143" y="25"/>
                        <a:pt x="143" y="12"/>
                        <a:pt x="142" y="0"/>
                      </a:cubicBezTo>
                    </a:path>
                  </a:pathLst>
                </a:custGeom>
                <a:noFill/>
                <a:ln w="57150" cap="flat" cmpd="sng" algn="ctr">
                  <a:solidFill>
                    <a:srgbClr val="56C4D2"/>
                  </a:solidFill>
                  <a:prstDash val="solid"/>
                  <a:round/>
                  <a:headEnd type="none" w="med" len="med"/>
                  <a:tailEnd type="none" w="med" len="med"/>
                </a:ln>
                <a:effectLst/>
                <a:extLst/>
              </p:spPr>
              <p:txBody>
                <a:bodyPr wrap="square" anchor="ctr"/>
                <a:lstStyle/>
                <a:p>
                  <a:pPr algn="ctr" fontAlgn="ctr">
                    <a:spcBef>
                      <a:spcPts val="0"/>
                    </a:spcBef>
                    <a:spcAft>
                      <a:spcPts val="0"/>
                    </a:spcAft>
                    <a:defRPr/>
                  </a:pPr>
                  <a:endParaRPr kumimoji="1" lang="en-US" altLang="zh-CN" sz="700" dirty="0">
                    <a:solidFill>
                      <a:prstClr val="white"/>
                    </a:solidFill>
                    <a:latin typeface="Huawei Sans" panose="020C0503030203020204" pitchFamily="34" charset="0"/>
                  </a:endParaRPr>
                </a:p>
              </p:txBody>
            </p:sp>
            <p:sp>
              <p:nvSpPr>
                <p:cNvPr id="141" name="Freeform 15"/>
                <p:cNvSpPr>
                  <a:spLocks/>
                </p:cNvSpPr>
                <p:nvPr/>
              </p:nvSpPr>
              <p:spPr bwMode="gray">
                <a:xfrm>
                  <a:off x="27601863" y="4184650"/>
                  <a:ext cx="803275" cy="1725613"/>
                </a:xfrm>
                <a:custGeom>
                  <a:avLst/>
                  <a:gdLst>
                    <a:gd name="T0" fmla="*/ 0 w 214"/>
                    <a:gd name="T1" fmla="*/ 0 h 460"/>
                    <a:gd name="T2" fmla="*/ 0 w 214"/>
                    <a:gd name="T3" fmla="*/ 22 h 460"/>
                    <a:gd name="T4" fmla="*/ 214 w 214"/>
                    <a:gd name="T5" fmla="*/ 460 h 460"/>
                  </a:gdLst>
                  <a:ahLst/>
                  <a:cxnLst>
                    <a:cxn ang="0">
                      <a:pos x="T0" y="T1"/>
                    </a:cxn>
                    <a:cxn ang="0">
                      <a:pos x="T2" y="T3"/>
                    </a:cxn>
                    <a:cxn ang="0">
                      <a:pos x="T4" y="T5"/>
                    </a:cxn>
                  </a:cxnLst>
                  <a:rect l="0" t="0" r="r" b="b"/>
                  <a:pathLst>
                    <a:path w="214" h="460">
                      <a:moveTo>
                        <a:pt x="0" y="0"/>
                      </a:moveTo>
                      <a:cubicBezTo>
                        <a:pt x="0" y="7"/>
                        <a:pt x="0" y="15"/>
                        <a:pt x="0" y="22"/>
                      </a:cubicBezTo>
                      <a:cubicBezTo>
                        <a:pt x="0" y="200"/>
                        <a:pt x="84" y="358"/>
                        <a:pt x="214" y="460"/>
                      </a:cubicBezTo>
                    </a:path>
                  </a:pathLst>
                </a:custGeom>
                <a:noFill/>
                <a:ln w="57150" cap="flat" cmpd="sng" algn="ctr">
                  <a:solidFill>
                    <a:srgbClr val="56C4D2"/>
                  </a:solidFill>
                  <a:prstDash val="solid"/>
                  <a:round/>
                  <a:headEnd type="none" w="med" len="med"/>
                  <a:tailEnd type="none" w="med" len="med"/>
                </a:ln>
                <a:effectLst/>
                <a:extLst/>
              </p:spPr>
              <p:txBody>
                <a:bodyPr wrap="square" anchor="ctr"/>
                <a:lstStyle/>
                <a:p>
                  <a:pPr algn="ctr" fontAlgn="ctr">
                    <a:spcBef>
                      <a:spcPts val="0"/>
                    </a:spcBef>
                    <a:spcAft>
                      <a:spcPts val="0"/>
                    </a:spcAft>
                    <a:defRPr/>
                  </a:pPr>
                  <a:endParaRPr kumimoji="1" lang="en-US" altLang="zh-CN" sz="700" dirty="0">
                    <a:solidFill>
                      <a:prstClr val="white"/>
                    </a:solidFill>
                    <a:latin typeface="Huawei Sans" panose="020C0503030203020204" pitchFamily="34" charset="0"/>
                  </a:endParaRPr>
                </a:p>
              </p:txBody>
            </p:sp>
          </p:grpSp>
          <p:sp>
            <p:nvSpPr>
              <p:cNvPr id="138" name="Oval 16"/>
              <p:cNvSpPr>
                <a:spLocks noChangeArrowheads="1"/>
              </p:cNvSpPr>
              <p:nvPr/>
            </p:nvSpPr>
            <p:spPr bwMode="gray">
              <a:xfrm>
                <a:off x="27609801" y="2197100"/>
                <a:ext cx="4140200" cy="4140200"/>
              </a:xfrm>
              <a:prstGeom prst="ellipse">
                <a:avLst/>
              </a:prstGeom>
              <a:noFill/>
              <a:ln w="12700" cap="flat" cmpd="sng" algn="ctr">
                <a:solidFill>
                  <a:srgbClr val="56C4D2"/>
                </a:solidFill>
                <a:prstDash val="solid"/>
                <a:round/>
                <a:headEnd type="none" w="med" len="med"/>
                <a:tailEnd type="none" w="med" len="med"/>
              </a:ln>
              <a:effectLst/>
              <a:extLst/>
            </p:spPr>
            <p:txBody>
              <a:bodyPr wrap="square" anchor="ctr"/>
              <a:lstStyle/>
              <a:p>
                <a:pPr algn="ctr" fontAlgn="ctr">
                  <a:spcBef>
                    <a:spcPts val="0"/>
                  </a:spcBef>
                  <a:spcAft>
                    <a:spcPts val="0"/>
                  </a:spcAft>
                  <a:defRPr/>
                </a:pPr>
                <a:endParaRPr kumimoji="1" lang="en-US" altLang="zh-CN" sz="700" dirty="0">
                  <a:solidFill>
                    <a:prstClr val="white"/>
                  </a:solidFill>
                  <a:latin typeface="Huawei Sans" panose="020C0503030203020204" pitchFamily="34" charset="0"/>
                </a:endParaRPr>
              </a:p>
            </p:txBody>
          </p:sp>
        </p:grpSp>
      </p:grpSp>
      <p:sp>
        <p:nvSpPr>
          <p:cNvPr id="144" name="文本框 143"/>
          <p:cNvSpPr txBox="1"/>
          <p:nvPr/>
        </p:nvSpPr>
        <p:spPr bwMode="gray">
          <a:xfrm>
            <a:off x="7889186" y="1324631"/>
            <a:ext cx="3775532" cy="954107"/>
          </a:xfrm>
          <a:prstGeom prst="rect">
            <a:avLst/>
          </a:prstGeom>
          <a:noFill/>
        </p:spPr>
        <p:txBody>
          <a:bodyPr wrap="square" rtlCol="0">
            <a:spAutoFit/>
          </a:bodyPr>
          <a:lstStyle/>
          <a:p>
            <a:pPr marL="171450" indent="-171450" fontAlgn="ctr">
              <a:buFont typeface="Arial" panose="020B0604020202020204" pitchFamily="34" charset="0"/>
              <a:buChar char="•"/>
            </a:pPr>
            <a:r>
              <a:rPr lang="en-US" sz="1400" dirty="0" smtClean="0">
                <a:latin typeface="Huawei Sans" panose="020C0503030203020204" pitchFamily="34" charset="0"/>
              </a:rPr>
              <a:t>IPv6-only networks are deployed </a:t>
            </a:r>
            <a:r>
              <a:rPr lang="en-US" sz="1400" dirty="0">
                <a:latin typeface="Huawei Sans" panose="020C0503030203020204" pitchFamily="34" charset="0"/>
              </a:rPr>
              <a:t>once and for all, with all network traffic carried using IPv6.</a:t>
            </a:r>
          </a:p>
          <a:p>
            <a:pPr marL="171450" indent="-171450" fontAlgn="ctr">
              <a:buFont typeface="Arial" panose="020B0604020202020204" pitchFamily="34" charset="0"/>
              <a:buChar char="•"/>
            </a:pPr>
            <a:r>
              <a:rPr lang="en-US" sz="1400" dirty="0" smtClean="0">
                <a:latin typeface="Huawei Sans" panose="020C0503030203020204" pitchFamily="34" charset="0"/>
              </a:rPr>
              <a:t>IPE </a:t>
            </a:r>
            <a:r>
              <a:rPr lang="en-US" sz="1400" dirty="0">
                <a:latin typeface="Huawei Sans" panose="020C0503030203020204" pitchFamily="34" charset="0"/>
              </a:rPr>
              <a:t>supports service isolation.</a:t>
            </a:r>
          </a:p>
        </p:txBody>
      </p:sp>
      <p:sp>
        <p:nvSpPr>
          <p:cNvPr id="145" name="文本框 144"/>
          <p:cNvSpPr txBox="1"/>
          <p:nvPr/>
        </p:nvSpPr>
        <p:spPr bwMode="gray">
          <a:xfrm>
            <a:off x="7889186" y="2675311"/>
            <a:ext cx="3859902" cy="1384995"/>
          </a:xfrm>
          <a:prstGeom prst="rect">
            <a:avLst/>
          </a:prstGeom>
          <a:noFill/>
        </p:spPr>
        <p:txBody>
          <a:bodyPr wrap="square" rtlCol="0">
            <a:spAutoFit/>
          </a:bodyPr>
          <a:lstStyle/>
          <a:p>
            <a:pPr marL="171450" indent="-171450" fontAlgn="ctr">
              <a:buFont typeface="Arial" panose="020B0604020202020204" pitchFamily="34" charset="0"/>
              <a:buChar char="•"/>
            </a:pPr>
            <a:r>
              <a:rPr lang="en-US" sz="1400" dirty="0">
                <a:latin typeface="Huawei Sans" panose="020C0503030203020204" pitchFamily="34" charset="0"/>
              </a:rPr>
              <a:t>IPv4/IPv6 dual stack must be enabled on all Layer 3 devices.</a:t>
            </a:r>
          </a:p>
          <a:p>
            <a:pPr marL="171450" indent="-171450" fontAlgn="ctr">
              <a:buFont typeface="Arial" panose="020B0604020202020204" pitchFamily="34" charset="0"/>
              <a:buChar char="•"/>
            </a:pPr>
            <a:r>
              <a:rPr lang="en-US" sz="1400" dirty="0">
                <a:latin typeface="Huawei Sans" panose="020C0503030203020204" pitchFamily="34" charset="0"/>
              </a:rPr>
              <a:t>Layer 3 devices must be reachable to each other through dual-stack routes.</a:t>
            </a:r>
          </a:p>
          <a:p>
            <a:pPr marL="171450" indent="-171450" fontAlgn="ctr">
              <a:buFont typeface="Arial" panose="020B0604020202020204" pitchFamily="34" charset="0"/>
              <a:buChar char="•"/>
            </a:pPr>
            <a:r>
              <a:rPr lang="en-US" sz="1400" dirty="0">
                <a:latin typeface="Huawei Sans" panose="020C0503030203020204" pitchFamily="34" charset="0"/>
              </a:rPr>
              <a:t>The network needs to maintain two protocol stacks, increasing complexity.</a:t>
            </a:r>
          </a:p>
        </p:txBody>
      </p:sp>
      <p:sp>
        <p:nvSpPr>
          <p:cNvPr id="146" name="文本框 145"/>
          <p:cNvSpPr txBox="1"/>
          <p:nvPr/>
        </p:nvSpPr>
        <p:spPr bwMode="gray">
          <a:xfrm>
            <a:off x="7889186" y="4397748"/>
            <a:ext cx="3851845" cy="1815882"/>
          </a:xfrm>
          <a:prstGeom prst="rect">
            <a:avLst/>
          </a:prstGeom>
          <a:noFill/>
        </p:spPr>
        <p:txBody>
          <a:bodyPr wrap="square" rtlCol="0">
            <a:spAutoFit/>
          </a:bodyPr>
          <a:lstStyle/>
          <a:p>
            <a:pPr marL="171450" indent="-171450" fontAlgn="ctr">
              <a:buFont typeface="Arial" panose="020B0604020202020204" pitchFamily="34" charset="0"/>
              <a:buChar char="•"/>
            </a:pPr>
            <a:r>
              <a:rPr lang="en-US" sz="1400" dirty="0" smtClean="0">
                <a:latin typeface="Huawei Sans" panose="020C0503030203020204" pitchFamily="34" charset="0"/>
              </a:rPr>
              <a:t>IPv4/IPv6 </a:t>
            </a:r>
            <a:r>
              <a:rPr lang="en-US" sz="1400" dirty="0">
                <a:latin typeface="Huawei Sans" panose="020C0503030203020204" pitchFamily="34" charset="0"/>
              </a:rPr>
              <a:t>dual stack must be enabled on edge nodes. The edge nodes must be enabled to exchange VPNv6 routing information with their original MP-IBGP peers.</a:t>
            </a:r>
          </a:p>
          <a:p>
            <a:pPr marL="171450" indent="-171450" fontAlgn="ctr">
              <a:buFont typeface="Arial" panose="020B0604020202020204" pitchFamily="34" charset="0"/>
              <a:buChar char="•"/>
            </a:pPr>
            <a:r>
              <a:rPr lang="en-US" sz="1400" dirty="0">
                <a:latin typeface="Huawei Sans" panose="020C0503030203020204" pitchFamily="34" charset="0"/>
              </a:rPr>
              <a:t>The intermediate nodes only require IPv4 single stack (MPLS) deployment and do not need to be reconstructed.</a:t>
            </a:r>
          </a:p>
        </p:txBody>
      </p:sp>
      <p:sp>
        <p:nvSpPr>
          <p:cNvPr id="147" name="Freeform 298"/>
          <p:cNvSpPr>
            <a:spLocks/>
          </p:cNvSpPr>
          <p:nvPr/>
        </p:nvSpPr>
        <p:spPr bwMode="gray">
          <a:xfrm>
            <a:off x="11006298" y="1817625"/>
            <a:ext cx="408808" cy="345018"/>
          </a:xfrm>
          <a:custGeom>
            <a:avLst/>
            <a:gdLst>
              <a:gd name="T0" fmla="*/ 0 w 648"/>
              <a:gd name="T1" fmla="*/ 2147483647 h 618"/>
              <a:gd name="T2" fmla="*/ 2147483647 w 648"/>
              <a:gd name="T3" fmla="*/ 2147483647 h 618"/>
              <a:gd name="T4" fmla="*/ 2147483647 w 648"/>
              <a:gd name="T5" fmla="*/ 2147483647 h 618"/>
              <a:gd name="T6" fmla="*/ 2147483647 w 648"/>
              <a:gd name="T7" fmla="*/ 2147483647 h 618"/>
              <a:gd name="T8" fmla="*/ 2147483647 w 648"/>
              <a:gd name="T9" fmla="*/ 2147483647 h 618"/>
              <a:gd name="T10" fmla="*/ 2147483647 w 648"/>
              <a:gd name="T11" fmla="*/ 2147483647 h 618"/>
              <a:gd name="T12" fmla="*/ 2147483647 w 648"/>
              <a:gd name="T13" fmla="*/ 2147483647 h 618"/>
              <a:gd name="T14" fmla="*/ 2147483647 w 648"/>
              <a:gd name="T15" fmla="*/ 0 h 618"/>
              <a:gd name="T16" fmla="*/ 2147483647 w 648"/>
              <a:gd name="T17" fmla="*/ 2147483647 h 618"/>
              <a:gd name="T18" fmla="*/ 2147483647 w 648"/>
              <a:gd name="T19" fmla="*/ 2147483647 h 618"/>
              <a:gd name="T20" fmla="*/ 2147483647 w 648"/>
              <a:gd name="T21" fmla="*/ 2147483647 h 618"/>
              <a:gd name="T22" fmla="*/ 2147483647 w 648"/>
              <a:gd name="T23" fmla="*/ 2147483647 h 618"/>
              <a:gd name="T24" fmla="*/ 2147483647 w 648"/>
              <a:gd name="T25" fmla="*/ 2147483647 h 618"/>
              <a:gd name="T26" fmla="*/ 2147483647 w 648"/>
              <a:gd name="T27" fmla="*/ 2147483647 h 618"/>
              <a:gd name="T28" fmla="*/ 2147483647 w 648"/>
              <a:gd name="T29" fmla="*/ 2147483647 h 618"/>
              <a:gd name="T30" fmla="*/ 2147483647 w 648"/>
              <a:gd name="T31" fmla="*/ 2147483647 h 618"/>
              <a:gd name="T32" fmla="*/ 0 w 648"/>
              <a:gd name="T33" fmla="*/ 2147483647 h 6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48" h="618">
                <a:moveTo>
                  <a:pt x="0" y="374"/>
                </a:moveTo>
                <a:lnTo>
                  <a:pt x="88" y="320"/>
                </a:lnTo>
                <a:lnTo>
                  <a:pt x="122" y="340"/>
                </a:lnTo>
                <a:lnTo>
                  <a:pt x="184" y="452"/>
                </a:lnTo>
                <a:lnTo>
                  <a:pt x="278" y="316"/>
                </a:lnTo>
                <a:lnTo>
                  <a:pt x="434" y="148"/>
                </a:lnTo>
                <a:lnTo>
                  <a:pt x="534" y="60"/>
                </a:lnTo>
                <a:lnTo>
                  <a:pt x="632" y="0"/>
                </a:lnTo>
                <a:lnTo>
                  <a:pt x="648" y="26"/>
                </a:lnTo>
                <a:lnTo>
                  <a:pt x="566" y="98"/>
                </a:lnTo>
                <a:lnTo>
                  <a:pt x="448" y="230"/>
                </a:lnTo>
                <a:lnTo>
                  <a:pt x="346" y="360"/>
                </a:lnTo>
                <a:lnTo>
                  <a:pt x="234" y="554"/>
                </a:lnTo>
                <a:lnTo>
                  <a:pt x="144" y="618"/>
                </a:lnTo>
                <a:lnTo>
                  <a:pt x="82" y="466"/>
                </a:lnTo>
                <a:lnTo>
                  <a:pt x="42" y="404"/>
                </a:lnTo>
                <a:lnTo>
                  <a:pt x="0" y="374"/>
                </a:lnTo>
                <a:close/>
              </a:path>
            </a:pathLst>
          </a:custGeom>
          <a:solidFill>
            <a:srgbClr val="30B5C5"/>
          </a:solidFill>
          <a:ln>
            <a:noFill/>
          </a:ln>
          <a:effectLst/>
        </p:spPr>
        <p:txBody>
          <a:bodyPr wrap="square" lIns="92382" tIns="46191" rIns="92382" bIns="46191" anchor="ctr"/>
          <a:lstStyle/>
          <a:p>
            <a:pPr fontAlgn="ctr"/>
            <a:endParaRPr lang="en-US" altLang="zh-CN" dirty="0">
              <a:latin typeface="Huawei Sans" panose="020C0503030203020204" pitchFamily="34" charset="0"/>
              <a:cs typeface="+mn-ea"/>
              <a:sym typeface="+mn-lt"/>
            </a:endParaRPr>
          </a:p>
        </p:txBody>
      </p:sp>
      <p:sp>
        <p:nvSpPr>
          <p:cNvPr id="49" name="五边形 48"/>
          <p:cNvSpPr/>
          <p:nvPr/>
        </p:nvSpPr>
        <p:spPr bwMode="gray">
          <a:xfrm>
            <a:off x="6772324" y="124239"/>
            <a:ext cx="90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燕尾形 55"/>
          <p:cNvSpPr/>
          <p:nvPr/>
        </p:nvSpPr>
        <p:spPr bwMode="gray">
          <a:xfrm>
            <a:off x="7584515" y="124239"/>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DC</a:t>
            </a:r>
          </a:p>
        </p:txBody>
      </p:sp>
      <p:sp>
        <p:nvSpPr>
          <p:cNvPr id="57" name="燕尾形 56"/>
          <p:cNvSpPr/>
          <p:nvPr/>
        </p:nvSpPr>
        <p:spPr bwMode="gray">
          <a:xfrm>
            <a:off x="8216706" y="124239"/>
            <a:ext cx="72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WAN</a:t>
            </a:r>
          </a:p>
        </p:txBody>
      </p:sp>
      <p:sp>
        <p:nvSpPr>
          <p:cNvPr id="58" name="燕尾形 57"/>
          <p:cNvSpPr/>
          <p:nvPr/>
        </p:nvSpPr>
        <p:spPr bwMode="gray">
          <a:xfrm>
            <a:off x="10309088" y="124239"/>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Other Systems</a:t>
            </a:r>
          </a:p>
        </p:txBody>
      </p:sp>
      <p:sp>
        <p:nvSpPr>
          <p:cNvPr id="59" name="燕尾形 58"/>
          <p:cNvSpPr/>
          <p:nvPr/>
        </p:nvSpPr>
        <p:spPr bwMode="gray">
          <a:xfrm>
            <a:off x="8848897" y="124239"/>
            <a:ext cx="154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Campus Network</a:t>
            </a:r>
          </a:p>
        </p:txBody>
      </p:sp>
    </p:spTree>
    <p:extLst>
      <p:ext uri="{BB962C8B-B14F-4D97-AF65-F5344CB8AC3E}">
        <p14:creationId xmlns:p14="http://schemas.microsoft.com/office/powerpoint/2010/main" val="3340075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8" name="图片 207" descr="网络云2-蓝.png"/>
          <p:cNvPicPr>
            <a:picLocks noChangeAspect="1"/>
          </p:cNvPicPr>
          <p:nvPr/>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artisticPhotocopy/>
                    </a14:imgEffect>
                  </a14:imgLayer>
                </a14:imgProps>
              </a:ext>
            </a:extLst>
          </a:blip>
          <a:stretch>
            <a:fillRect/>
          </a:stretch>
        </p:blipFill>
        <p:spPr bwMode="gray">
          <a:xfrm>
            <a:off x="1110058" y="3493231"/>
            <a:ext cx="2116144" cy="1230075"/>
          </a:xfrm>
          <a:prstGeom prst="rect">
            <a:avLst/>
          </a:prstGeom>
        </p:spPr>
      </p:pic>
      <p:sp>
        <p:nvSpPr>
          <p:cNvPr id="2" name="标题 1"/>
          <p:cNvSpPr>
            <a:spLocks noGrp="1"/>
          </p:cNvSpPr>
          <p:nvPr>
            <p:ph type="title"/>
          </p:nvPr>
        </p:nvSpPr>
        <p:spPr bwMode="gray"/>
        <p:txBody>
          <a:bodyPr/>
          <a:lstStyle/>
          <a:p>
            <a:r>
              <a:rPr lang="en-US" smtClean="0"/>
              <a:t>IPv6 Evolution Strategy for the Bearer WAN (New Deployment Scenario)</a:t>
            </a:r>
            <a:endParaRPr lang="en-US" dirty="0"/>
          </a:p>
        </p:txBody>
      </p:sp>
      <p:sp>
        <p:nvSpPr>
          <p:cNvPr id="137" name="文本占位符 136"/>
          <p:cNvSpPr>
            <a:spLocks noGrp="1"/>
          </p:cNvSpPr>
          <p:nvPr>
            <p:ph type="body" sz="quarter" idx="10"/>
          </p:nvPr>
        </p:nvSpPr>
        <p:spPr bwMode="gray">
          <a:xfrm>
            <a:off x="455613" y="1484312"/>
            <a:ext cx="11293476" cy="813261"/>
          </a:xfrm>
        </p:spPr>
        <p:txBody>
          <a:bodyPr/>
          <a:lstStyle/>
          <a:p>
            <a:r>
              <a:rPr lang="en-US" sz="1600" dirty="0" smtClean="0"/>
              <a:t>Application scenario: Devices on the live network are approaching the end of their lifecycles or devices on the live network do not support IPE.</a:t>
            </a:r>
          </a:p>
        </p:txBody>
      </p:sp>
      <p:pic>
        <p:nvPicPr>
          <p:cNvPr id="140"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1534524" y="3863034"/>
            <a:ext cx="270829" cy="221587"/>
          </a:xfrm>
          <a:prstGeom prst="rect">
            <a:avLst/>
          </a:prstGeom>
          <a:noFill/>
        </p:spPr>
      </p:pic>
      <p:pic>
        <p:nvPicPr>
          <p:cNvPr id="152"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1534524" y="4205079"/>
            <a:ext cx="270829" cy="221587"/>
          </a:xfrm>
          <a:prstGeom prst="rect">
            <a:avLst/>
          </a:prstGeom>
          <a:noFill/>
        </p:spPr>
      </p:pic>
      <p:pic>
        <p:nvPicPr>
          <p:cNvPr id="153"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2052697" y="3863034"/>
            <a:ext cx="270829" cy="221587"/>
          </a:xfrm>
          <a:prstGeom prst="rect">
            <a:avLst/>
          </a:prstGeom>
          <a:noFill/>
        </p:spPr>
      </p:pic>
      <p:pic>
        <p:nvPicPr>
          <p:cNvPr id="154"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2052697" y="4205079"/>
            <a:ext cx="270829" cy="221587"/>
          </a:xfrm>
          <a:prstGeom prst="rect">
            <a:avLst/>
          </a:prstGeom>
          <a:noFill/>
        </p:spPr>
      </p:pic>
      <p:pic>
        <p:nvPicPr>
          <p:cNvPr id="157"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2570869" y="3863034"/>
            <a:ext cx="270829" cy="221587"/>
          </a:xfrm>
          <a:prstGeom prst="rect">
            <a:avLst/>
          </a:prstGeom>
          <a:noFill/>
        </p:spPr>
      </p:pic>
      <p:pic>
        <p:nvPicPr>
          <p:cNvPr id="158"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2570869" y="4205079"/>
            <a:ext cx="270829" cy="221587"/>
          </a:xfrm>
          <a:prstGeom prst="rect">
            <a:avLst/>
          </a:prstGeom>
          <a:noFill/>
        </p:spPr>
      </p:pic>
      <p:cxnSp>
        <p:nvCxnSpPr>
          <p:cNvPr id="161" name="Straight Connector 30"/>
          <p:cNvCxnSpPr>
            <a:stCxn id="406" idx="3"/>
            <a:endCxn id="140" idx="1"/>
          </p:cNvCxnSpPr>
          <p:nvPr/>
        </p:nvCxnSpPr>
        <p:spPr bwMode="gray">
          <a:xfrm>
            <a:off x="1292528" y="3973828"/>
            <a:ext cx="241996" cy="0"/>
          </a:xfrm>
          <a:prstGeom prst="line">
            <a:avLst/>
          </a:prstGeom>
          <a:noFill/>
          <a:ln w="12700" cap="flat" cmpd="sng" algn="ctr">
            <a:solidFill>
              <a:sysClr val="windowText" lastClr="000000"/>
            </a:solidFill>
            <a:prstDash val="solid"/>
            <a:miter lim="800000"/>
          </a:ln>
          <a:effectLst/>
        </p:spPr>
      </p:cxnSp>
      <p:cxnSp>
        <p:nvCxnSpPr>
          <p:cNvPr id="164" name="Straight Connector 30"/>
          <p:cNvCxnSpPr>
            <a:stCxn id="407" idx="3"/>
            <a:endCxn id="152" idx="1"/>
          </p:cNvCxnSpPr>
          <p:nvPr/>
        </p:nvCxnSpPr>
        <p:spPr bwMode="gray">
          <a:xfrm>
            <a:off x="1292528" y="4315873"/>
            <a:ext cx="241996" cy="0"/>
          </a:xfrm>
          <a:prstGeom prst="line">
            <a:avLst/>
          </a:prstGeom>
          <a:noFill/>
          <a:ln w="12700" cap="flat" cmpd="sng" algn="ctr">
            <a:solidFill>
              <a:sysClr val="windowText" lastClr="000000"/>
            </a:solidFill>
            <a:prstDash val="solid"/>
            <a:miter lim="800000"/>
          </a:ln>
          <a:effectLst/>
        </p:spPr>
      </p:cxnSp>
      <p:cxnSp>
        <p:nvCxnSpPr>
          <p:cNvPr id="167" name="Straight Connector 30"/>
          <p:cNvCxnSpPr>
            <a:stCxn id="152" idx="3"/>
            <a:endCxn id="154" idx="1"/>
          </p:cNvCxnSpPr>
          <p:nvPr/>
        </p:nvCxnSpPr>
        <p:spPr bwMode="gray">
          <a:xfrm>
            <a:off x="1805353" y="4315873"/>
            <a:ext cx="247344" cy="0"/>
          </a:xfrm>
          <a:prstGeom prst="line">
            <a:avLst/>
          </a:prstGeom>
          <a:noFill/>
          <a:ln w="12700" cap="flat" cmpd="sng" algn="ctr">
            <a:solidFill>
              <a:sysClr val="windowText" lastClr="000000"/>
            </a:solidFill>
            <a:prstDash val="solid"/>
            <a:miter lim="800000"/>
          </a:ln>
          <a:effectLst/>
        </p:spPr>
      </p:cxnSp>
      <p:cxnSp>
        <p:nvCxnSpPr>
          <p:cNvPr id="170" name="Straight Connector 30"/>
          <p:cNvCxnSpPr>
            <a:stCxn id="154" idx="3"/>
            <a:endCxn id="158" idx="1"/>
          </p:cNvCxnSpPr>
          <p:nvPr/>
        </p:nvCxnSpPr>
        <p:spPr bwMode="gray">
          <a:xfrm>
            <a:off x="2323526" y="4315873"/>
            <a:ext cx="247343" cy="0"/>
          </a:xfrm>
          <a:prstGeom prst="line">
            <a:avLst/>
          </a:prstGeom>
          <a:noFill/>
          <a:ln w="12700" cap="flat" cmpd="sng" algn="ctr">
            <a:solidFill>
              <a:sysClr val="windowText" lastClr="000000"/>
            </a:solidFill>
            <a:prstDash val="solid"/>
            <a:miter lim="800000"/>
          </a:ln>
          <a:effectLst/>
        </p:spPr>
      </p:cxnSp>
      <p:cxnSp>
        <p:nvCxnSpPr>
          <p:cNvPr id="173" name="Straight Connector 30"/>
          <p:cNvCxnSpPr>
            <a:stCxn id="158" idx="3"/>
            <a:endCxn id="409" idx="1"/>
          </p:cNvCxnSpPr>
          <p:nvPr/>
        </p:nvCxnSpPr>
        <p:spPr bwMode="gray">
          <a:xfrm>
            <a:off x="2841698" y="4315873"/>
            <a:ext cx="246126" cy="0"/>
          </a:xfrm>
          <a:prstGeom prst="line">
            <a:avLst/>
          </a:prstGeom>
          <a:noFill/>
          <a:ln w="12700" cap="flat" cmpd="sng" algn="ctr">
            <a:solidFill>
              <a:sysClr val="windowText" lastClr="000000"/>
            </a:solidFill>
            <a:prstDash val="solid"/>
            <a:miter lim="800000"/>
          </a:ln>
          <a:effectLst/>
        </p:spPr>
      </p:cxnSp>
      <p:cxnSp>
        <p:nvCxnSpPr>
          <p:cNvPr id="176" name="Straight Connector 30"/>
          <p:cNvCxnSpPr>
            <a:stCxn id="140" idx="3"/>
            <a:endCxn id="153" idx="1"/>
          </p:cNvCxnSpPr>
          <p:nvPr/>
        </p:nvCxnSpPr>
        <p:spPr bwMode="gray">
          <a:xfrm>
            <a:off x="1805353" y="3973828"/>
            <a:ext cx="247344" cy="0"/>
          </a:xfrm>
          <a:prstGeom prst="line">
            <a:avLst/>
          </a:prstGeom>
          <a:noFill/>
          <a:ln w="12700" cap="flat" cmpd="sng" algn="ctr">
            <a:solidFill>
              <a:sysClr val="windowText" lastClr="000000"/>
            </a:solidFill>
            <a:prstDash val="solid"/>
            <a:miter lim="800000"/>
          </a:ln>
          <a:effectLst/>
        </p:spPr>
      </p:cxnSp>
      <p:cxnSp>
        <p:nvCxnSpPr>
          <p:cNvPr id="177" name="Straight Connector 30"/>
          <p:cNvCxnSpPr>
            <a:stCxn id="153" idx="3"/>
            <a:endCxn id="157" idx="1"/>
          </p:cNvCxnSpPr>
          <p:nvPr/>
        </p:nvCxnSpPr>
        <p:spPr bwMode="gray">
          <a:xfrm>
            <a:off x="2323525" y="3973828"/>
            <a:ext cx="247344" cy="0"/>
          </a:xfrm>
          <a:prstGeom prst="line">
            <a:avLst/>
          </a:prstGeom>
          <a:noFill/>
          <a:ln w="12700" cap="flat" cmpd="sng" algn="ctr">
            <a:solidFill>
              <a:sysClr val="windowText" lastClr="000000"/>
            </a:solidFill>
            <a:prstDash val="solid"/>
            <a:miter lim="800000"/>
          </a:ln>
          <a:effectLst/>
        </p:spPr>
      </p:cxnSp>
      <p:cxnSp>
        <p:nvCxnSpPr>
          <p:cNvPr id="178" name="Straight Connector 30"/>
          <p:cNvCxnSpPr>
            <a:stCxn id="157" idx="3"/>
            <a:endCxn id="408" idx="1"/>
          </p:cNvCxnSpPr>
          <p:nvPr/>
        </p:nvCxnSpPr>
        <p:spPr bwMode="gray">
          <a:xfrm>
            <a:off x="2841698" y="3973828"/>
            <a:ext cx="246126" cy="0"/>
          </a:xfrm>
          <a:prstGeom prst="line">
            <a:avLst/>
          </a:prstGeom>
          <a:noFill/>
          <a:ln w="12700" cap="flat" cmpd="sng" algn="ctr">
            <a:solidFill>
              <a:sysClr val="windowText" lastClr="000000"/>
            </a:solidFill>
            <a:prstDash val="solid"/>
            <a:miter lim="800000"/>
          </a:ln>
          <a:effectLst/>
        </p:spPr>
      </p:cxnSp>
      <p:cxnSp>
        <p:nvCxnSpPr>
          <p:cNvPr id="190" name="直接连接符 189"/>
          <p:cNvCxnSpPr/>
          <p:nvPr/>
        </p:nvCxnSpPr>
        <p:spPr bwMode="gray">
          <a:xfrm>
            <a:off x="3988750" y="2406313"/>
            <a:ext cx="0" cy="3439275"/>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2" name="直接连接符 191"/>
          <p:cNvCxnSpPr/>
          <p:nvPr/>
        </p:nvCxnSpPr>
        <p:spPr bwMode="gray">
          <a:xfrm>
            <a:off x="8182679" y="2406313"/>
            <a:ext cx="0" cy="3439275"/>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197" name="矩形 196"/>
          <p:cNvSpPr/>
          <p:nvPr/>
        </p:nvSpPr>
        <p:spPr bwMode="gray">
          <a:xfrm>
            <a:off x="3277951" y="4420866"/>
            <a:ext cx="700902"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Cloud</a:t>
            </a:r>
          </a:p>
        </p:txBody>
      </p:sp>
      <p:sp>
        <p:nvSpPr>
          <p:cNvPr id="199" name="矩形 198"/>
          <p:cNvSpPr/>
          <p:nvPr/>
        </p:nvSpPr>
        <p:spPr bwMode="gray">
          <a:xfrm>
            <a:off x="411802" y="3169659"/>
            <a:ext cx="698256" cy="646331"/>
          </a:xfrm>
          <a:prstGeom prst="rect">
            <a:avLst/>
          </a:prstGeom>
        </p:spPr>
        <p:txBody>
          <a:bodyPr wrap="square">
            <a:spAutoFit/>
          </a:bodyPr>
          <a:lstStyle/>
          <a:p>
            <a:pPr fontAlgn="ctr"/>
            <a:r>
              <a:rPr lang="en-US" sz="1200" dirty="0">
                <a:solidFill>
                  <a:srgbClr val="1D1D1A"/>
                </a:solidFill>
                <a:latin typeface="Huawei Sans" panose="020C0503030203020204" pitchFamily="34" charset="0"/>
              </a:rPr>
              <a:t>Lower-level subnet</a:t>
            </a:r>
          </a:p>
        </p:txBody>
      </p:sp>
      <p:pic>
        <p:nvPicPr>
          <p:cNvPr id="200" name="图片 199" descr="云计算-蓝.png"/>
          <p:cNvPicPr>
            <a:picLocks noChangeAspect="1"/>
          </p:cNvPicPr>
          <p:nvPr/>
        </p:nvPicPr>
        <p:blipFill>
          <a:blip r:embed="rId6" cstate="print"/>
          <a:stretch>
            <a:fillRect/>
          </a:stretch>
        </p:blipFill>
        <p:spPr bwMode="gray">
          <a:xfrm>
            <a:off x="3547114" y="4205079"/>
            <a:ext cx="270829" cy="221587"/>
          </a:xfrm>
          <a:prstGeom prst="rect">
            <a:avLst/>
          </a:prstGeom>
        </p:spPr>
      </p:pic>
      <p:pic>
        <p:nvPicPr>
          <p:cNvPr id="201" name="图片 200" descr="数据中心-蓝.png"/>
          <p:cNvPicPr>
            <a:picLocks noChangeAspect="1"/>
          </p:cNvPicPr>
          <p:nvPr/>
        </p:nvPicPr>
        <p:blipFill>
          <a:blip r:embed="rId7" cstate="print"/>
          <a:stretch>
            <a:fillRect/>
          </a:stretch>
        </p:blipFill>
        <p:spPr bwMode="gray">
          <a:xfrm>
            <a:off x="3547943" y="3864389"/>
            <a:ext cx="269171" cy="220231"/>
          </a:xfrm>
          <a:prstGeom prst="rect">
            <a:avLst/>
          </a:prstGeom>
        </p:spPr>
      </p:pic>
      <p:cxnSp>
        <p:nvCxnSpPr>
          <p:cNvPr id="202" name="Straight Connector 30"/>
          <p:cNvCxnSpPr>
            <a:stCxn id="408" idx="3"/>
            <a:endCxn id="201" idx="1"/>
          </p:cNvCxnSpPr>
          <p:nvPr/>
        </p:nvCxnSpPr>
        <p:spPr bwMode="gray">
          <a:xfrm>
            <a:off x="3358653" y="3973828"/>
            <a:ext cx="189290" cy="677"/>
          </a:xfrm>
          <a:prstGeom prst="line">
            <a:avLst/>
          </a:prstGeom>
          <a:noFill/>
          <a:ln w="12700" cap="flat" cmpd="sng" algn="ctr">
            <a:solidFill>
              <a:sysClr val="windowText" lastClr="000000"/>
            </a:solidFill>
            <a:prstDash val="solid"/>
            <a:miter lim="800000"/>
          </a:ln>
          <a:effectLst/>
        </p:spPr>
      </p:cxnSp>
      <p:cxnSp>
        <p:nvCxnSpPr>
          <p:cNvPr id="205" name="Straight Connector 30"/>
          <p:cNvCxnSpPr>
            <a:stCxn id="409" idx="3"/>
            <a:endCxn id="200" idx="1"/>
          </p:cNvCxnSpPr>
          <p:nvPr/>
        </p:nvCxnSpPr>
        <p:spPr bwMode="gray">
          <a:xfrm>
            <a:off x="3358653" y="4315873"/>
            <a:ext cx="188461" cy="0"/>
          </a:xfrm>
          <a:prstGeom prst="line">
            <a:avLst/>
          </a:prstGeom>
          <a:noFill/>
          <a:ln w="12700" cap="flat" cmpd="sng" algn="ctr">
            <a:solidFill>
              <a:sysClr val="windowText" lastClr="000000"/>
            </a:solidFill>
            <a:prstDash val="solid"/>
            <a:miter lim="800000"/>
          </a:ln>
          <a:effectLst/>
        </p:spPr>
      </p:cxnSp>
      <p:pic>
        <p:nvPicPr>
          <p:cNvPr id="209" name="图片 208" descr="大型网管-蓝.png"/>
          <p:cNvPicPr>
            <a:picLocks noChangeAspect="1"/>
          </p:cNvPicPr>
          <p:nvPr/>
        </p:nvPicPr>
        <p:blipFill>
          <a:blip r:embed="rId8" cstate="print"/>
          <a:stretch>
            <a:fillRect/>
          </a:stretch>
        </p:blipFill>
        <p:spPr bwMode="gray">
          <a:xfrm>
            <a:off x="552471" y="4205079"/>
            <a:ext cx="270000" cy="221070"/>
          </a:xfrm>
          <a:prstGeom prst="rect">
            <a:avLst/>
          </a:prstGeom>
        </p:spPr>
      </p:pic>
      <p:cxnSp>
        <p:nvCxnSpPr>
          <p:cNvPr id="210" name="Straight Connector 30"/>
          <p:cNvCxnSpPr>
            <a:endCxn id="406" idx="1"/>
          </p:cNvCxnSpPr>
          <p:nvPr/>
        </p:nvCxnSpPr>
        <p:spPr bwMode="gray">
          <a:xfrm flipV="1">
            <a:off x="707660" y="3973828"/>
            <a:ext cx="314039" cy="677"/>
          </a:xfrm>
          <a:prstGeom prst="line">
            <a:avLst/>
          </a:prstGeom>
          <a:noFill/>
          <a:ln w="12700" cap="flat" cmpd="sng" algn="ctr">
            <a:solidFill>
              <a:sysClr val="windowText" lastClr="000000"/>
            </a:solidFill>
            <a:prstDash val="solid"/>
            <a:miter lim="800000"/>
          </a:ln>
          <a:effectLst/>
        </p:spPr>
      </p:cxnSp>
      <p:sp>
        <p:nvSpPr>
          <p:cNvPr id="198" name="Freeform 159"/>
          <p:cNvSpPr/>
          <p:nvPr/>
        </p:nvSpPr>
        <p:spPr bwMode="gray">
          <a:xfrm flipH="1">
            <a:off x="476789" y="3819984"/>
            <a:ext cx="460072" cy="26463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54000" tIns="10800" rIns="54000" bIns="10800" rtlCol="0" anchor="b">
            <a:noAutofit/>
          </a:bodyPr>
          <a:lstStyle/>
          <a:p>
            <a:pPr algn="ctr" fontAlgn="ct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4" name="Straight Connector 30"/>
          <p:cNvCxnSpPr>
            <a:stCxn id="209" idx="3"/>
            <a:endCxn id="407" idx="1"/>
          </p:cNvCxnSpPr>
          <p:nvPr/>
        </p:nvCxnSpPr>
        <p:spPr bwMode="gray">
          <a:xfrm>
            <a:off x="822471" y="4315614"/>
            <a:ext cx="199228" cy="259"/>
          </a:xfrm>
          <a:prstGeom prst="line">
            <a:avLst/>
          </a:prstGeom>
          <a:noFill/>
          <a:ln w="12700" cap="flat" cmpd="sng" algn="ctr">
            <a:solidFill>
              <a:sysClr val="windowText" lastClr="000000"/>
            </a:solidFill>
            <a:prstDash val="solid"/>
            <a:miter lim="800000"/>
          </a:ln>
          <a:effectLst/>
        </p:spPr>
      </p:cxnSp>
      <p:sp>
        <p:nvSpPr>
          <p:cNvPr id="217" name="矩形 216"/>
          <p:cNvSpPr/>
          <p:nvPr/>
        </p:nvSpPr>
        <p:spPr bwMode="gray">
          <a:xfrm>
            <a:off x="411802" y="4409961"/>
            <a:ext cx="805693" cy="461665"/>
          </a:xfrm>
          <a:prstGeom prst="rect">
            <a:avLst/>
          </a:prstGeom>
        </p:spPr>
        <p:txBody>
          <a:bodyPr wrap="square">
            <a:spAutoFit/>
          </a:bodyPr>
          <a:lstStyle/>
          <a:p>
            <a:pPr fontAlgn="ctr"/>
            <a:r>
              <a:rPr lang="en-US" sz="1200" dirty="0">
                <a:solidFill>
                  <a:srgbClr val="1D1D1A"/>
                </a:solidFill>
                <a:latin typeface="Huawei Sans" panose="020C0503030203020204" pitchFamily="34" charset="0"/>
              </a:rPr>
              <a:t>Campus </a:t>
            </a:r>
            <a:r>
              <a:rPr lang="en-US" sz="1200" dirty="0" smtClean="0">
                <a:solidFill>
                  <a:srgbClr val="1D1D1A"/>
                </a:solidFill>
                <a:latin typeface="Huawei Sans" panose="020C0503030203020204" pitchFamily="34" charset="0"/>
              </a:rPr>
              <a:t>network</a:t>
            </a:r>
            <a:endParaRPr lang="en-US" sz="1200" dirty="0">
              <a:solidFill>
                <a:srgbClr val="1D1D1A"/>
              </a:solidFill>
              <a:latin typeface="Huawei Sans" panose="020C0503030203020204" pitchFamily="34" charset="0"/>
            </a:endParaRPr>
          </a:p>
        </p:txBody>
      </p:sp>
      <p:sp>
        <p:nvSpPr>
          <p:cNvPr id="218" name="矩形 217"/>
          <p:cNvSpPr/>
          <p:nvPr/>
        </p:nvSpPr>
        <p:spPr bwMode="gray">
          <a:xfrm>
            <a:off x="2861439" y="3427979"/>
            <a:ext cx="1063224" cy="461665"/>
          </a:xfrm>
          <a:prstGeom prst="rect">
            <a:avLst/>
          </a:prstGeom>
        </p:spPr>
        <p:txBody>
          <a:bodyPr wrap="square">
            <a:spAutoFit/>
          </a:bodyPr>
          <a:lstStyle/>
          <a:p>
            <a:pPr algn="r" fontAlgn="ctr"/>
            <a:r>
              <a:rPr lang="en-US" sz="1200" dirty="0">
                <a:solidFill>
                  <a:srgbClr val="1D1D1A"/>
                </a:solidFill>
                <a:latin typeface="Huawei Sans" panose="020C0503030203020204" pitchFamily="34" charset="0"/>
              </a:rPr>
              <a:t>Traditional</a:t>
            </a:r>
          </a:p>
          <a:p>
            <a:pPr algn="r" fontAlgn="ctr"/>
            <a:r>
              <a:rPr lang="en-US" sz="1200" dirty="0">
                <a:solidFill>
                  <a:srgbClr val="1D1D1A"/>
                </a:solidFill>
                <a:latin typeface="Huawei Sans" panose="020C0503030203020204" pitchFamily="34" charset="0"/>
              </a:rPr>
              <a:t>DC</a:t>
            </a:r>
          </a:p>
        </p:txBody>
      </p:sp>
      <p:cxnSp>
        <p:nvCxnSpPr>
          <p:cNvPr id="219" name="Straight Connector 30"/>
          <p:cNvCxnSpPr>
            <a:stCxn id="406" idx="2"/>
            <a:endCxn id="407" idx="0"/>
          </p:cNvCxnSpPr>
          <p:nvPr/>
        </p:nvCxnSpPr>
        <p:spPr bwMode="gray">
          <a:xfrm>
            <a:off x="1157114" y="4084621"/>
            <a:ext cx="0" cy="120458"/>
          </a:xfrm>
          <a:prstGeom prst="line">
            <a:avLst/>
          </a:prstGeom>
          <a:noFill/>
          <a:ln w="12700" cap="flat" cmpd="sng" algn="ctr">
            <a:solidFill>
              <a:sysClr val="windowText" lastClr="000000"/>
            </a:solidFill>
            <a:prstDash val="solid"/>
            <a:miter lim="800000"/>
          </a:ln>
          <a:effectLst/>
        </p:spPr>
      </p:cxnSp>
      <p:cxnSp>
        <p:nvCxnSpPr>
          <p:cNvPr id="222" name="Straight Connector 30"/>
          <p:cNvCxnSpPr>
            <a:stCxn id="140" idx="2"/>
            <a:endCxn id="152" idx="0"/>
          </p:cNvCxnSpPr>
          <p:nvPr/>
        </p:nvCxnSpPr>
        <p:spPr bwMode="gray">
          <a:xfrm>
            <a:off x="1669939" y="4084621"/>
            <a:ext cx="0" cy="120458"/>
          </a:xfrm>
          <a:prstGeom prst="line">
            <a:avLst/>
          </a:prstGeom>
          <a:noFill/>
          <a:ln w="12700" cap="flat" cmpd="sng" algn="ctr">
            <a:solidFill>
              <a:sysClr val="windowText" lastClr="000000"/>
            </a:solidFill>
            <a:prstDash val="solid"/>
            <a:miter lim="800000"/>
          </a:ln>
          <a:effectLst/>
        </p:spPr>
      </p:cxnSp>
      <p:cxnSp>
        <p:nvCxnSpPr>
          <p:cNvPr id="223" name="Straight Connector 30"/>
          <p:cNvCxnSpPr>
            <a:stCxn id="153" idx="2"/>
            <a:endCxn id="154" idx="0"/>
          </p:cNvCxnSpPr>
          <p:nvPr/>
        </p:nvCxnSpPr>
        <p:spPr bwMode="gray">
          <a:xfrm>
            <a:off x="2188112" y="4084621"/>
            <a:ext cx="0" cy="120458"/>
          </a:xfrm>
          <a:prstGeom prst="line">
            <a:avLst/>
          </a:prstGeom>
          <a:noFill/>
          <a:ln w="12700" cap="flat" cmpd="sng" algn="ctr">
            <a:solidFill>
              <a:sysClr val="windowText" lastClr="000000"/>
            </a:solidFill>
            <a:prstDash val="solid"/>
            <a:miter lim="800000"/>
          </a:ln>
          <a:effectLst/>
        </p:spPr>
      </p:cxnSp>
      <p:cxnSp>
        <p:nvCxnSpPr>
          <p:cNvPr id="224" name="Straight Connector 30"/>
          <p:cNvCxnSpPr>
            <a:stCxn id="157" idx="2"/>
            <a:endCxn id="158" idx="0"/>
          </p:cNvCxnSpPr>
          <p:nvPr/>
        </p:nvCxnSpPr>
        <p:spPr bwMode="gray">
          <a:xfrm>
            <a:off x="2706284" y="4084621"/>
            <a:ext cx="0" cy="120458"/>
          </a:xfrm>
          <a:prstGeom prst="line">
            <a:avLst/>
          </a:prstGeom>
          <a:noFill/>
          <a:ln w="12700" cap="flat" cmpd="sng" algn="ctr">
            <a:solidFill>
              <a:sysClr val="windowText" lastClr="000000"/>
            </a:solidFill>
            <a:prstDash val="solid"/>
            <a:miter lim="800000"/>
          </a:ln>
          <a:effectLst/>
        </p:spPr>
      </p:cxnSp>
      <p:cxnSp>
        <p:nvCxnSpPr>
          <p:cNvPr id="225" name="Straight Connector 30"/>
          <p:cNvCxnSpPr>
            <a:stCxn id="408" idx="2"/>
            <a:endCxn id="409" idx="0"/>
          </p:cNvCxnSpPr>
          <p:nvPr/>
        </p:nvCxnSpPr>
        <p:spPr bwMode="gray">
          <a:xfrm>
            <a:off x="3223239" y="4084621"/>
            <a:ext cx="0" cy="120458"/>
          </a:xfrm>
          <a:prstGeom prst="line">
            <a:avLst/>
          </a:prstGeom>
          <a:noFill/>
          <a:ln w="12700" cap="flat" cmpd="sng" algn="ctr">
            <a:solidFill>
              <a:sysClr val="windowText" lastClr="000000"/>
            </a:solidFill>
            <a:prstDash val="solid"/>
            <a:miter lim="800000"/>
          </a:ln>
          <a:effectLst/>
        </p:spPr>
      </p:cxnSp>
      <p:pic>
        <p:nvPicPr>
          <p:cNvPr id="235" name="图片 234" descr="网络云2-蓝.png"/>
          <p:cNvPicPr>
            <a:picLocks noChangeAspect="1"/>
          </p:cNvPicPr>
          <p:nvPr/>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artisticPhotocopy/>
                    </a14:imgEffect>
                  </a14:imgLayer>
                </a14:imgProps>
              </a:ext>
            </a:extLst>
          </a:blip>
          <a:stretch>
            <a:fillRect/>
          </a:stretch>
        </p:blipFill>
        <p:spPr bwMode="gray">
          <a:xfrm>
            <a:off x="4973509" y="2914055"/>
            <a:ext cx="2116144" cy="1230075"/>
          </a:xfrm>
          <a:prstGeom prst="rect">
            <a:avLst/>
          </a:prstGeom>
        </p:spPr>
      </p:pic>
      <p:pic>
        <p:nvPicPr>
          <p:cNvPr id="236"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5397975" y="3253057"/>
            <a:ext cx="270829" cy="221587"/>
          </a:xfrm>
          <a:prstGeom prst="rect">
            <a:avLst/>
          </a:prstGeom>
          <a:noFill/>
        </p:spPr>
      </p:pic>
      <p:pic>
        <p:nvPicPr>
          <p:cNvPr id="239"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5397975" y="3595102"/>
            <a:ext cx="270829" cy="221587"/>
          </a:xfrm>
          <a:prstGeom prst="rect">
            <a:avLst/>
          </a:prstGeom>
          <a:noFill/>
        </p:spPr>
      </p:pic>
      <p:pic>
        <p:nvPicPr>
          <p:cNvPr id="240"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5916148" y="3253057"/>
            <a:ext cx="270829" cy="221587"/>
          </a:xfrm>
          <a:prstGeom prst="rect">
            <a:avLst/>
          </a:prstGeom>
          <a:noFill/>
        </p:spPr>
      </p:pic>
      <p:pic>
        <p:nvPicPr>
          <p:cNvPr id="241"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5916148" y="3595102"/>
            <a:ext cx="270829" cy="221587"/>
          </a:xfrm>
          <a:prstGeom prst="rect">
            <a:avLst/>
          </a:prstGeom>
          <a:noFill/>
        </p:spPr>
      </p:pic>
      <p:pic>
        <p:nvPicPr>
          <p:cNvPr id="242"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6434320" y="3253057"/>
            <a:ext cx="270829" cy="221587"/>
          </a:xfrm>
          <a:prstGeom prst="rect">
            <a:avLst/>
          </a:prstGeom>
          <a:noFill/>
        </p:spPr>
      </p:pic>
      <p:pic>
        <p:nvPicPr>
          <p:cNvPr id="243"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6434320" y="3595102"/>
            <a:ext cx="270829" cy="221587"/>
          </a:xfrm>
          <a:prstGeom prst="rect">
            <a:avLst/>
          </a:prstGeom>
          <a:noFill/>
        </p:spPr>
      </p:pic>
      <p:cxnSp>
        <p:nvCxnSpPr>
          <p:cNvPr id="246" name="Straight Connector 30"/>
          <p:cNvCxnSpPr>
            <a:stCxn id="425" idx="3"/>
            <a:endCxn id="236" idx="1"/>
          </p:cNvCxnSpPr>
          <p:nvPr/>
        </p:nvCxnSpPr>
        <p:spPr bwMode="gray">
          <a:xfrm flipV="1">
            <a:off x="5143817" y="3363851"/>
            <a:ext cx="254158" cy="1"/>
          </a:xfrm>
          <a:prstGeom prst="line">
            <a:avLst/>
          </a:prstGeom>
          <a:noFill/>
          <a:ln w="12700" cap="flat" cmpd="sng" algn="ctr">
            <a:solidFill>
              <a:sysClr val="windowText" lastClr="000000"/>
            </a:solidFill>
            <a:prstDash val="solid"/>
            <a:miter lim="800000"/>
          </a:ln>
          <a:effectLst/>
        </p:spPr>
      </p:cxnSp>
      <p:cxnSp>
        <p:nvCxnSpPr>
          <p:cNvPr id="247" name="Straight Connector 30"/>
          <p:cNvCxnSpPr>
            <a:stCxn id="426" idx="3"/>
            <a:endCxn id="239" idx="1"/>
          </p:cNvCxnSpPr>
          <p:nvPr/>
        </p:nvCxnSpPr>
        <p:spPr bwMode="gray">
          <a:xfrm flipV="1">
            <a:off x="5143817" y="3705896"/>
            <a:ext cx="254158" cy="1"/>
          </a:xfrm>
          <a:prstGeom prst="line">
            <a:avLst/>
          </a:prstGeom>
          <a:noFill/>
          <a:ln w="12700" cap="flat" cmpd="sng" algn="ctr">
            <a:solidFill>
              <a:sysClr val="windowText" lastClr="000000"/>
            </a:solidFill>
            <a:prstDash val="solid"/>
            <a:miter lim="800000"/>
          </a:ln>
          <a:effectLst/>
        </p:spPr>
      </p:cxnSp>
      <p:cxnSp>
        <p:nvCxnSpPr>
          <p:cNvPr id="248" name="Straight Connector 30"/>
          <p:cNvCxnSpPr>
            <a:stCxn id="239" idx="3"/>
            <a:endCxn id="241" idx="1"/>
          </p:cNvCxnSpPr>
          <p:nvPr/>
        </p:nvCxnSpPr>
        <p:spPr bwMode="gray">
          <a:xfrm>
            <a:off x="5668804" y="3705896"/>
            <a:ext cx="247344" cy="0"/>
          </a:xfrm>
          <a:prstGeom prst="line">
            <a:avLst/>
          </a:prstGeom>
          <a:noFill/>
          <a:ln w="12700" cap="flat" cmpd="sng" algn="ctr">
            <a:solidFill>
              <a:sysClr val="windowText" lastClr="000000"/>
            </a:solidFill>
            <a:prstDash val="solid"/>
            <a:miter lim="800000"/>
          </a:ln>
          <a:effectLst/>
        </p:spPr>
      </p:cxnSp>
      <p:cxnSp>
        <p:nvCxnSpPr>
          <p:cNvPr id="249" name="Straight Connector 30"/>
          <p:cNvCxnSpPr>
            <a:stCxn id="241" idx="3"/>
            <a:endCxn id="243" idx="1"/>
          </p:cNvCxnSpPr>
          <p:nvPr/>
        </p:nvCxnSpPr>
        <p:spPr bwMode="gray">
          <a:xfrm>
            <a:off x="6186977" y="3705896"/>
            <a:ext cx="247343" cy="0"/>
          </a:xfrm>
          <a:prstGeom prst="line">
            <a:avLst/>
          </a:prstGeom>
          <a:noFill/>
          <a:ln w="12700" cap="flat" cmpd="sng" algn="ctr">
            <a:solidFill>
              <a:sysClr val="windowText" lastClr="000000"/>
            </a:solidFill>
            <a:prstDash val="solid"/>
            <a:miter lim="800000"/>
          </a:ln>
          <a:effectLst/>
        </p:spPr>
      </p:cxnSp>
      <p:cxnSp>
        <p:nvCxnSpPr>
          <p:cNvPr id="250" name="Straight Connector 30"/>
          <p:cNvCxnSpPr>
            <a:stCxn id="243" idx="3"/>
            <a:endCxn id="428" idx="1"/>
          </p:cNvCxnSpPr>
          <p:nvPr/>
        </p:nvCxnSpPr>
        <p:spPr bwMode="gray">
          <a:xfrm>
            <a:off x="6705149" y="3705896"/>
            <a:ext cx="247746" cy="0"/>
          </a:xfrm>
          <a:prstGeom prst="line">
            <a:avLst/>
          </a:prstGeom>
          <a:noFill/>
          <a:ln w="12700" cap="flat" cmpd="sng" algn="ctr">
            <a:solidFill>
              <a:sysClr val="windowText" lastClr="000000"/>
            </a:solidFill>
            <a:prstDash val="solid"/>
            <a:miter lim="800000"/>
          </a:ln>
          <a:effectLst/>
        </p:spPr>
      </p:cxnSp>
      <p:cxnSp>
        <p:nvCxnSpPr>
          <p:cNvPr id="251" name="Straight Connector 30"/>
          <p:cNvCxnSpPr>
            <a:stCxn id="236" idx="3"/>
            <a:endCxn id="240" idx="1"/>
          </p:cNvCxnSpPr>
          <p:nvPr/>
        </p:nvCxnSpPr>
        <p:spPr bwMode="gray">
          <a:xfrm>
            <a:off x="5668804" y="3363851"/>
            <a:ext cx="247344" cy="0"/>
          </a:xfrm>
          <a:prstGeom prst="line">
            <a:avLst/>
          </a:prstGeom>
          <a:noFill/>
          <a:ln w="12700" cap="flat" cmpd="sng" algn="ctr">
            <a:solidFill>
              <a:sysClr val="windowText" lastClr="000000"/>
            </a:solidFill>
            <a:prstDash val="solid"/>
            <a:miter lim="800000"/>
          </a:ln>
          <a:effectLst/>
        </p:spPr>
      </p:cxnSp>
      <p:cxnSp>
        <p:nvCxnSpPr>
          <p:cNvPr id="252" name="Straight Connector 30"/>
          <p:cNvCxnSpPr>
            <a:stCxn id="240" idx="3"/>
            <a:endCxn id="242" idx="1"/>
          </p:cNvCxnSpPr>
          <p:nvPr/>
        </p:nvCxnSpPr>
        <p:spPr bwMode="gray">
          <a:xfrm>
            <a:off x="6186976" y="3363851"/>
            <a:ext cx="247344" cy="0"/>
          </a:xfrm>
          <a:prstGeom prst="line">
            <a:avLst/>
          </a:prstGeom>
          <a:noFill/>
          <a:ln w="12700" cap="flat" cmpd="sng" algn="ctr">
            <a:solidFill>
              <a:sysClr val="windowText" lastClr="000000"/>
            </a:solidFill>
            <a:prstDash val="solid"/>
            <a:miter lim="800000"/>
          </a:ln>
          <a:effectLst/>
        </p:spPr>
      </p:cxnSp>
      <p:cxnSp>
        <p:nvCxnSpPr>
          <p:cNvPr id="253" name="Straight Connector 30"/>
          <p:cNvCxnSpPr>
            <a:stCxn id="242" idx="3"/>
            <a:endCxn id="427" idx="1"/>
          </p:cNvCxnSpPr>
          <p:nvPr/>
        </p:nvCxnSpPr>
        <p:spPr bwMode="gray">
          <a:xfrm>
            <a:off x="6705149" y="3363851"/>
            <a:ext cx="247746" cy="0"/>
          </a:xfrm>
          <a:prstGeom prst="line">
            <a:avLst/>
          </a:prstGeom>
          <a:noFill/>
          <a:ln w="12700" cap="flat" cmpd="sng" algn="ctr">
            <a:solidFill>
              <a:sysClr val="windowText" lastClr="000000"/>
            </a:solidFill>
            <a:prstDash val="solid"/>
            <a:miter lim="800000"/>
          </a:ln>
          <a:effectLst/>
        </p:spPr>
      </p:cxnSp>
      <p:cxnSp>
        <p:nvCxnSpPr>
          <p:cNvPr id="266" name="Straight Connector 30"/>
          <p:cNvCxnSpPr>
            <a:stCxn id="425" idx="2"/>
            <a:endCxn id="426" idx="0"/>
          </p:cNvCxnSpPr>
          <p:nvPr/>
        </p:nvCxnSpPr>
        <p:spPr bwMode="gray">
          <a:xfrm>
            <a:off x="5008403" y="3474645"/>
            <a:ext cx="0" cy="120458"/>
          </a:xfrm>
          <a:prstGeom prst="line">
            <a:avLst/>
          </a:prstGeom>
          <a:noFill/>
          <a:ln w="12700" cap="flat" cmpd="sng" algn="ctr">
            <a:solidFill>
              <a:sysClr val="windowText" lastClr="000000"/>
            </a:solidFill>
            <a:prstDash val="solid"/>
            <a:miter lim="800000"/>
          </a:ln>
          <a:effectLst/>
        </p:spPr>
      </p:cxnSp>
      <p:cxnSp>
        <p:nvCxnSpPr>
          <p:cNvPr id="267" name="Straight Connector 30"/>
          <p:cNvCxnSpPr>
            <a:stCxn id="236" idx="2"/>
            <a:endCxn id="239" idx="0"/>
          </p:cNvCxnSpPr>
          <p:nvPr/>
        </p:nvCxnSpPr>
        <p:spPr bwMode="gray">
          <a:xfrm>
            <a:off x="5533390" y="3474644"/>
            <a:ext cx="0" cy="120458"/>
          </a:xfrm>
          <a:prstGeom prst="line">
            <a:avLst/>
          </a:prstGeom>
          <a:noFill/>
          <a:ln w="12700" cap="flat" cmpd="sng" algn="ctr">
            <a:solidFill>
              <a:sysClr val="windowText" lastClr="000000"/>
            </a:solidFill>
            <a:prstDash val="solid"/>
            <a:miter lim="800000"/>
          </a:ln>
          <a:effectLst/>
        </p:spPr>
      </p:cxnSp>
      <p:cxnSp>
        <p:nvCxnSpPr>
          <p:cNvPr id="268" name="Straight Connector 30"/>
          <p:cNvCxnSpPr>
            <a:stCxn id="240" idx="2"/>
            <a:endCxn id="241" idx="0"/>
          </p:cNvCxnSpPr>
          <p:nvPr/>
        </p:nvCxnSpPr>
        <p:spPr bwMode="gray">
          <a:xfrm>
            <a:off x="6051563" y="3474644"/>
            <a:ext cx="0" cy="120458"/>
          </a:xfrm>
          <a:prstGeom prst="line">
            <a:avLst/>
          </a:prstGeom>
          <a:noFill/>
          <a:ln w="12700" cap="flat" cmpd="sng" algn="ctr">
            <a:solidFill>
              <a:sysClr val="windowText" lastClr="000000"/>
            </a:solidFill>
            <a:prstDash val="solid"/>
            <a:miter lim="800000"/>
          </a:ln>
          <a:effectLst/>
        </p:spPr>
      </p:cxnSp>
      <p:cxnSp>
        <p:nvCxnSpPr>
          <p:cNvPr id="269" name="Straight Connector 30"/>
          <p:cNvCxnSpPr>
            <a:stCxn id="242" idx="2"/>
            <a:endCxn id="243" idx="0"/>
          </p:cNvCxnSpPr>
          <p:nvPr/>
        </p:nvCxnSpPr>
        <p:spPr bwMode="gray">
          <a:xfrm>
            <a:off x="6569735" y="3474644"/>
            <a:ext cx="0" cy="120458"/>
          </a:xfrm>
          <a:prstGeom prst="line">
            <a:avLst/>
          </a:prstGeom>
          <a:noFill/>
          <a:ln w="12700" cap="flat" cmpd="sng" algn="ctr">
            <a:solidFill>
              <a:sysClr val="windowText" lastClr="000000"/>
            </a:solidFill>
            <a:prstDash val="solid"/>
            <a:miter lim="800000"/>
          </a:ln>
          <a:effectLst/>
        </p:spPr>
      </p:cxnSp>
      <p:cxnSp>
        <p:nvCxnSpPr>
          <p:cNvPr id="270" name="Straight Connector 30"/>
          <p:cNvCxnSpPr>
            <a:stCxn id="427" idx="2"/>
            <a:endCxn id="428" idx="0"/>
          </p:cNvCxnSpPr>
          <p:nvPr/>
        </p:nvCxnSpPr>
        <p:spPr bwMode="gray">
          <a:xfrm>
            <a:off x="7088310" y="3474644"/>
            <a:ext cx="0" cy="120458"/>
          </a:xfrm>
          <a:prstGeom prst="line">
            <a:avLst/>
          </a:prstGeom>
          <a:noFill/>
          <a:ln w="12700" cap="flat" cmpd="sng" algn="ctr">
            <a:solidFill>
              <a:sysClr val="windowText" lastClr="000000"/>
            </a:solidFill>
            <a:prstDash val="solid"/>
            <a:miter lim="800000"/>
          </a:ln>
          <a:effectLst/>
        </p:spPr>
      </p:cxnSp>
      <p:sp>
        <p:nvSpPr>
          <p:cNvPr id="271" name="矩形 270"/>
          <p:cNvSpPr/>
          <p:nvPr/>
        </p:nvSpPr>
        <p:spPr bwMode="gray">
          <a:xfrm>
            <a:off x="5589047" y="2976058"/>
            <a:ext cx="885068" cy="276999"/>
          </a:xfrm>
          <a:prstGeom prst="rect">
            <a:avLst/>
          </a:prstGeom>
        </p:spPr>
        <p:txBody>
          <a:bodyPr wrap="square">
            <a:spAutoFit/>
          </a:bodyPr>
          <a:lstStyle/>
          <a:p>
            <a:pPr algn="ctr" fontAlgn="ctr"/>
            <a:r>
              <a:rPr lang="en-US" sz="1200" b="1" dirty="0">
                <a:solidFill>
                  <a:srgbClr val="1D1D1A"/>
                </a:solidFill>
                <a:latin typeface="Huawei Sans" panose="020C0503030203020204" pitchFamily="34" charset="0"/>
              </a:rPr>
              <a:t>IP/MPLS</a:t>
            </a:r>
          </a:p>
        </p:txBody>
      </p:sp>
      <p:pic>
        <p:nvPicPr>
          <p:cNvPr id="275" name="图片 274" descr="网络云2-蓝.png"/>
          <p:cNvPicPr>
            <a:picLocks noChangeAspect="1"/>
          </p:cNvPicPr>
          <p:nvPr/>
        </p:nvPicPr>
        <p:blipFill>
          <a:blip r:embed="rId9" cstate="print">
            <a:lum bright="70000" contrast="-70000"/>
          </a:blip>
          <a:stretch>
            <a:fillRect/>
          </a:stretch>
        </p:blipFill>
        <p:spPr bwMode="gray">
          <a:xfrm>
            <a:off x="4973509" y="4407522"/>
            <a:ext cx="2116144" cy="1230075"/>
          </a:xfrm>
          <a:prstGeom prst="rect">
            <a:avLst/>
          </a:prstGeom>
        </p:spPr>
      </p:pic>
      <p:pic>
        <p:nvPicPr>
          <p:cNvPr id="276"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5397975" y="4746524"/>
            <a:ext cx="270829" cy="221587"/>
          </a:xfrm>
          <a:prstGeom prst="rect">
            <a:avLst/>
          </a:prstGeom>
          <a:noFill/>
        </p:spPr>
      </p:pic>
      <p:pic>
        <p:nvPicPr>
          <p:cNvPr id="279"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5397975" y="5088569"/>
            <a:ext cx="270829" cy="221587"/>
          </a:xfrm>
          <a:prstGeom prst="rect">
            <a:avLst/>
          </a:prstGeom>
          <a:noFill/>
        </p:spPr>
      </p:pic>
      <p:pic>
        <p:nvPicPr>
          <p:cNvPr id="280"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5916148" y="4746524"/>
            <a:ext cx="270829" cy="221587"/>
          </a:xfrm>
          <a:prstGeom prst="rect">
            <a:avLst/>
          </a:prstGeom>
          <a:noFill/>
        </p:spPr>
      </p:pic>
      <p:pic>
        <p:nvPicPr>
          <p:cNvPr id="281"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5916148" y="5088569"/>
            <a:ext cx="270829" cy="221587"/>
          </a:xfrm>
          <a:prstGeom prst="rect">
            <a:avLst/>
          </a:prstGeom>
          <a:noFill/>
        </p:spPr>
      </p:pic>
      <p:pic>
        <p:nvPicPr>
          <p:cNvPr id="282"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6434320" y="4746524"/>
            <a:ext cx="270829" cy="221587"/>
          </a:xfrm>
          <a:prstGeom prst="rect">
            <a:avLst/>
          </a:prstGeom>
          <a:noFill/>
        </p:spPr>
      </p:pic>
      <p:pic>
        <p:nvPicPr>
          <p:cNvPr id="283"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6434320" y="5088569"/>
            <a:ext cx="270829" cy="221587"/>
          </a:xfrm>
          <a:prstGeom prst="rect">
            <a:avLst/>
          </a:prstGeom>
          <a:noFill/>
        </p:spPr>
      </p:pic>
      <p:cxnSp>
        <p:nvCxnSpPr>
          <p:cNvPr id="286" name="Straight Connector 30"/>
          <p:cNvCxnSpPr>
            <a:stCxn id="453" idx="3"/>
            <a:endCxn id="276" idx="1"/>
          </p:cNvCxnSpPr>
          <p:nvPr/>
        </p:nvCxnSpPr>
        <p:spPr bwMode="gray">
          <a:xfrm>
            <a:off x="5150632" y="4857318"/>
            <a:ext cx="247343" cy="0"/>
          </a:xfrm>
          <a:prstGeom prst="line">
            <a:avLst/>
          </a:prstGeom>
          <a:noFill/>
          <a:ln w="12700" cap="flat" cmpd="sng" algn="ctr">
            <a:solidFill>
              <a:sysClr val="windowText" lastClr="000000"/>
            </a:solidFill>
            <a:prstDash val="solid"/>
            <a:miter lim="800000"/>
          </a:ln>
          <a:effectLst/>
        </p:spPr>
      </p:cxnSp>
      <p:cxnSp>
        <p:nvCxnSpPr>
          <p:cNvPr id="287" name="Straight Connector 30"/>
          <p:cNvCxnSpPr>
            <a:stCxn id="454" idx="3"/>
            <a:endCxn id="279" idx="1"/>
          </p:cNvCxnSpPr>
          <p:nvPr/>
        </p:nvCxnSpPr>
        <p:spPr bwMode="gray">
          <a:xfrm>
            <a:off x="5150632" y="5199363"/>
            <a:ext cx="247343" cy="0"/>
          </a:xfrm>
          <a:prstGeom prst="line">
            <a:avLst/>
          </a:prstGeom>
          <a:noFill/>
          <a:ln w="12700" cap="flat" cmpd="sng" algn="ctr">
            <a:solidFill>
              <a:sysClr val="windowText" lastClr="000000"/>
            </a:solidFill>
            <a:prstDash val="solid"/>
            <a:miter lim="800000"/>
          </a:ln>
          <a:effectLst/>
        </p:spPr>
      </p:cxnSp>
      <p:cxnSp>
        <p:nvCxnSpPr>
          <p:cNvPr id="288" name="Straight Connector 30"/>
          <p:cNvCxnSpPr>
            <a:stCxn id="279" idx="3"/>
            <a:endCxn id="281" idx="1"/>
          </p:cNvCxnSpPr>
          <p:nvPr/>
        </p:nvCxnSpPr>
        <p:spPr bwMode="gray">
          <a:xfrm>
            <a:off x="5668804" y="5199363"/>
            <a:ext cx="247344" cy="0"/>
          </a:xfrm>
          <a:prstGeom prst="line">
            <a:avLst/>
          </a:prstGeom>
          <a:noFill/>
          <a:ln w="12700" cap="flat" cmpd="sng" algn="ctr">
            <a:solidFill>
              <a:sysClr val="windowText" lastClr="000000"/>
            </a:solidFill>
            <a:prstDash val="solid"/>
            <a:miter lim="800000"/>
          </a:ln>
          <a:effectLst/>
        </p:spPr>
      </p:cxnSp>
      <p:cxnSp>
        <p:nvCxnSpPr>
          <p:cNvPr id="289" name="Straight Connector 30"/>
          <p:cNvCxnSpPr>
            <a:stCxn id="281" idx="3"/>
            <a:endCxn id="283" idx="1"/>
          </p:cNvCxnSpPr>
          <p:nvPr/>
        </p:nvCxnSpPr>
        <p:spPr bwMode="gray">
          <a:xfrm>
            <a:off x="6186977" y="5199363"/>
            <a:ext cx="247343" cy="0"/>
          </a:xfrm>
          <a:prstGeom prst="line">
            <a:avLst/>
          </a:prstGeom>
          <a:noFill/>
          <a:ln w="12700" cap="flat" cmpd="sng" algn="ctr">
            <a:solidFill>
              <a:sysClr val="windowText" lastClr="000000"/>
            </a:solidFill>
            <a:prstDash val="solid"/>
            <a:miter lim="800000"/>
          </a:ln>
          <a:effectLst/>
        </p:spPr>
      </p:cxnSp>
      <p:cxnSp>
        <p:nvCxnSpPr>
          <p:cNvPr id="290" name="Straight Connector 30"/>
          <p:cNvCxnSpPr>
            <a:stCxn id="283" idx="3"/>
            <a:endCxn id="459" idx="1"/>
          </p:cNvCxnSpPr>
          <p:nvPr/>
        </p:nvCxnSpPr>
        <p:spPr bwMode="gray">
          <a:xfrm>
            <a:off x="6705149" y="5199363"/>
            <a:ext cx="247342" cy="0"/>
          </a:xfrm>
          <a:prstGeom prst="line">
            <a:avLst/>
          </a:prstGeom>
          <a:noFill/>
          <a:ln w="12700" cap="flat" cmpd="sng" algn="ctr">
            <a:solidFill>
              <a:sysClr val="windowText" lastClr="000000"/>
            </a:solidFill>
            <a:prstDash val="solid"/>
            <a:miter lim="800000"/>
          </a:ln>
          <a:effectLst/>
        </p:spPr>
      </p:cxnSp>
      <p:cxnSp>
        <p:nvCxnSpPr>
          <p:cNvPr id="291" name="Straight Connector 30"/>
          <p:cNvCxnSpPr>
            <a:stCxn id="276" idx="3"/>
            <a:endCxn id="280" idx="1"/>
          </p:cNvCxnSpPr>
          <p:nvPr/>
        </p:nvCxnSpPr>
        <p:spPr bwMode="gray">
          <a:xfrm>
            <a:off x="5668804" y="4857318"/>
            <a:ext cx="247344" cy="0"/>
          </a:xfrm>
          <a:prstGeom prst="line">
            <a:avLst/>
          </a:prstGeom>
          <a:noFill/>
          <a:ln w="12700" cap="flat" cmpd="sng" algn="ctr">
            <a:solidFill>
              <a:sysClr val="windowText" lastClr="000000"/>
            </a:solidFill>
            <a:prstDash val="solid"/>
            <a:miter lim="800000"/>
          </a:ln>
          <a:effectLst/>
        </p:spPr>
      </p:cxnSp>
      <p:cxnSp>
        <p:nvCxnSpPr>
          <p:cNvPr id="292" name="Straight Connector 30"/>
          <p:cNvCxnSpPr>
            <a:stCxn id="280" idx="3"/>
            <a:endCxn id="282" idx="1"/>
          </p:cNvCxnSpPr>
          <p:nvPr/>
        </p:nvCxnSpPr>
        <p:spPr bwMode="gray">
          <a:xfrm>
            <a:off x="6186976" y="4857318"/>
            <a:ext cx="247344" cy="0"/>
          </a:xfrm>
          <a:prstGeom prst="line">
            <a:avLst/>
          </a:prstGeom>
          <a:noFill/>
          <a:ln w="12700" cap="flat" cmpd="sng" algn="ctr">
            <a:solidFill>
              <a:sysClr val="windowText" lastClr="000000"/>
            </a:solidFill>
            <a:prstDash val="solid"/>
            <a:miter lim="800000"/>
          </a:ln>
          <a:effectLst/>
        </p:spPr>
      </p:cxnSp>
      <p:cxnSp>
        <p:nvCxnSpPr>
          <p:cNvPr id="293" name="Straight Connector 30"/>
          <p:cNvCxnSpPr>
            <a:stCxn id="282" idx="3"/>
            <a:endCxn id="458" idx="1"/>
          </p:cNvCxnSpPr>
          <p:nvPr/>
        </p:nvCxnSpPr>
        <p:spPr bwMode="gray">
          <a:xfrm>
            <a:off x="6705149" y="4857318"/>
            <a:ext cx="247342" cy="0"/>
          </a:xfrm>
          <a:prstGeom prst="line">
            <a:avLst/>
          </a:prstGeom>
          <a:noFill/>
          <a:ln w="12700" cap="flat" cmpd="sng" algn="ctr">
            <a:solidFill>
              <a:sysClr val="windowText" lastClr="000000"/>
            </a:solidFill>
            <a:prstDash val="solid"/>
            <a:miter lim="800000"/>
          </a:ln>
          <a:effectLst/>
        </p:spPr>
      </p:cxnSp>
      <p:cxnSp>
        <p:nvCxnSpPr>
          <p:cNvPr id="294" name="Straight Connector 30"/>
          <p:cNvCxnSpPr>
            <a:stCxn id="453" idx="2"/>
            <a:endCxn id="454" idx="0"/>
          </p:cNvCxnSpPr>
          <p:nvPr/>
        </p:nvCxnSpPr>
        <p:spPr bwMode="gray">
          <a:xfrm>
            <a:off x="5015218" y="4968111"/>
            <a:ext cx="0" cy="120458"/>
          </a:xfrm>
          <a:prstGeom prst="line">
            <a:avLst/>
          </a:prstGeom>
          <a:noFill/>
          <a:ln w="12700" cap="flat" cmpd="sng" algn="ctr">
            <a:solidFill>
              <a:sysClr val="windowText" lastClr="000000"/>
            </a:solidFill>
            <a:prstDash val="solid"/>
            <a:miter lim="800000"/>
          </a:ln>
          <a:effectLst/>
        </p:spPr>
      </p:cxnSp>
      <p:cxnSp>
        <p:nvCxnSpPr>
          <p:cNvPr id="295" name="Straight Connector 30"/>
          <p:cNvCxnSpPr>
            <a:stCxn id="276" idx="2"/>
            <a:endCxn id="279" idx="0"/>
          </p:cNvCxnSpPr>
          <p:nvPr/>
        </p:nvCxnSpPr>
        <p:spPr bwMode="gray">
          <a:xfrm>
            <a:off x="5533390" y="4968111"/>
            <a:ext cx="0" cy="120458"/>
          </a:xfrm>
          <a:prstGeom prst="line">
            <a:avLst/>
          </a:prstGeom>
          <a:noFill/>
          <a:ln w="12700" cap="flat" cmpd="sng" algn="ctr">
            <a:solidFill>
              <a:sysClr val="windowText" lastClr="000000"/>
            </a:solidFill>
            <a:prstDash val="solid"/>
            <a:miter lim="800000"/>
          </a:ln>
          <a:effectLst/>
        </p:spPr>
      </p:cxnSp>
      <p:cxnSp>
        <p:nvCxnSpPr>
          <p:cNvPr id="296" name="Straight Connector 30"/>
          <p:cNvCxnSpPr>
            <a:stCxn id="280" idx="2"/>
            <a:endCxn id="281" idx="0"/>
          </p:cNvCxnSpPr>
          <p:nvPr/>
        </p:nvCxnSpPr>
        <p:spPr bwMode="gray">
          <a:xfrm>
            <a:off x="6051563" y="4968111"/>
            <a:ext cx="0" cy="120458"/>
          </a:xfrm>
          <a:prstGeom prst="line">
            <a:avLst/>
          </a:prstGeom>
          <a:noFill/>
          <a:ln w="12700" cap="flat" cmpd="sng" algn="ctr">
            <a:solidFill>
              <a:sysClr val="windowText" lastClr="000000"/>
            </a:solidFill>
            <a:prstDash val="solid"/>
            <a:miter lim="800000"/>
          </a:ln>
          <a:effectLst/>
        </p:spPr>
      </p:cxnSp>
      <p:cxnSp>
        <p:nvCxnSpPr>
          <p:cNvPr id="297" name="Straight Connector 30"/>
          <p:cNvCxnSpPr>
            <a:stCxn id="282" idx="2"/>
            <a:endCxn id="283" idx="0"/>
          </p:cNvCxnSpPr>
          <p:nvPr/>
        </p:nvCxnSpPr>
        <p:spPr bwMode="gray">
          <a:xfrm>
            <a:off x="6569735" y="4968111"/>
            <a:ext cx="0" cy="120458"/>
          </a:xfrm>
          <a:prstGeom prst="line">
            <a:avLst/>
          </a:prstGeom>
          <a:noFill/>
          <a:ln w="12700" cap="flat" cmpd="sng" algn="ctr">
            <a:solidFill>
              <a:sysClr val="windowText" lastClr="000000"/>
            </a:solidFill>
            <a:prstDash val="solid"/>
            <a:miter lim="800000"/>
          </a:ln>
          <a:effectLst/>
        </p:spPr>
      </p:cxnSp>
      <p:cxnSp>
        <p:nvCxnSpPr>
          <p:cNvPr id="298" name="Straight Connector 30"/>
          <p:cNvCxnSpPr>
            <a:stCxn id="458" idx="2"/>
            <a:endCxn id="459" idx="0"/>
          </p:cNvCxnSpPr>
          <p:nvPr/>
        </p:nvCxnSpPr>
        <p:spPr bwMode="gray">
          <a:xfrm>
            <a:off x="7087906" y="4968111"/>
            <a:ext cx="0" cy="120458"/>
          </a:xfrm>
          <a:prstGeom prst="line">
            <a:avLst/>
          </a:prstGeom>
          <a:noFill/>
          <a:ln w="12700" cap="flat" cmpd="sng" algn="ctr">
            <a:solidFill>
              <a:sysClr val="windowText" lastClr="000000"/>
            </a:solidFill>
            <a:prstDash val="solid"/>
            <a:miter lim="800000"/>
          </a:ln>
          <a:effectLst/>
        </p:spPr>
      </p:cxnSp>
      <p:sp>
        <p:nvSpPr>
          <p:cNvPr id="299" name="矩形 298"/>
          <p:cNvSpPr/>
          <p:nvPr/>
        </p:nvSpPr>
        <p:spPr bwMode="gray">
          <a:xfrm>
            <a:off x="5589047" y="5318096"/>
            <a:ext cx="885068" cy="276999"/>
          </a:xfrm>
          <a:prstGeom prst="rect">
            <a:avLst/>
          </a:prstGeom>
        </p:spPr>
        <p:txBody>
          <a:bodyPr wrap="square">
            <a:spAutoFit/>
          </a:bodyPr>
          <a:lstStyle/>
          <a:p>
            <a:pPr algn="ctr" fontAlgn="ctr"/>
            <a:r>
              <a:rPr lang="en-US" sz="1200" b="1" dirty="0" smtClean="0">
                <a:solidFill>
                  <a:srgbClr val="1D1D1A"/>
                </a:solidFill>
                <a:latin typeface="Huawei Sans" panose="020C0503030203020204" pitchFamily="34" charset="0"/>
              </a:rPr>
              <a:t>IPE</a:t>
            </a:r>
            <a:endParaRPr lang="en-US" sz="1200" b="1" dirty="0">
              <a:solidFill>
                <a:srgbClr val="1D1D1A"/>
              </a:solidFill>
              <a:latin typeface="Huawei Sans" panose="020C0503030203020204" pitchFamily="34" charset="0"/>
            </a:endParaRPr>
          </a:p>
        </p:txBody>
      </p:sp>
      <p:cxnSp>
        <p:nvCxnSpPr>
          <p:cNvPr id="302" name="肘形连接符 301"/>
          <p:cNvCxnSpPr>
            <a:stCxn id="453" idx="0"/>
            <a:endCxn id="458" idx="0"/>
          </p:cNvCxnSpPr>
          <p:nvPr/>
        </p:nvCxnSpPr>
        <p:spPr bwMode="gray">
          <a:xfrm rot="5400000" flipH="1" flipV="1">
            <a:off x="6051562" y="3710180"/>
            <a:ext cx="12700" cy="2072688"/>
          </a:xfrm>
          <a:prstGeom prst="bentConnector3">
            <a:avLst>
              <a:gd name="adj1" fmla="val 600000"/>
            </a:avLst>
          </a:prstGeom>
          <a:noFill/>
          <a:ln w="12700" cap="flat" cmpd="sng" algn="ctr">
            <a:solidFill>
              <a:sysClr val="windowText" lastClr="000000"/>
            </a:solidFill>
            <a:prstDash val="solid"/>
            <a:miter lim="800000"/>
          </a:ln>
          <a:effectLst/>
        </p:spPr>
      </p:cxnSp>
      <p:cxnSp>
        <p:nvCxnSpPr>
          <p:cNvPr id="305" name="Straight Connector 30"/>
          <p:cNvCxnSpPr/>
          <p:nvPr/>
        </p:nvCxnSpPr>
        <p:spPr bwMode="gray">
          <a:xfrm>
            <a:off x="6057912" y="4575502"/>
            <a:ext cx="0" cy="103477"/>
          </a:xfrm>
          <a:prstGeom prst="line">
            <a:avLst/>
          </a:prstGeom>
          <a:noFill/>
          <a:ln w="12700" cap="flat" cmpd="sng" algn="ctr">
            <a:solidFill>
              <a:sysClr val="windowText" lastClr="000000"/>
            </a:solidFill>
            <a:prstDash val="solid"/>
            <a:miter lim="800000"/>
          </a:ln>
          <a:effectLst/>
        </p:spPr>
      </p:cxnSp>
      <p:sp>
        <p:nvSpPr>
          <p:cNvPr id="317" name="矩形 316"/>
          <p:cNvSpPr/>
          <p:nvPr/>
        </p:nvSpPr>
        <p:spPr bwMode="gray">
          <a:xfrm>
            <a:off x="7546963" y="4482263"/>
            <a:ext cx="587786"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Cloud</a:t>
            </a:r>
          </a:p>
        </p:txBody>
      </p:sp>
      <p:pic>
        <p:nvPicPr>
          <p:cNvPr id="319" name="图片 318" descr="云计算-蓝.png"/>
          <p:cNvPicPr>
            <a:picLocks noChangeAspect="1"/>
          </p:cNvPicPr>
          <p:nvPr/>
        </p:nvPicPr>
        <p:blipFill>
          <a:blip r:embed="rId6" cstate="print"/>
          <a:stretch>
            <a:fillRect/>
          </a:stretch>
        </p:blipFill>
        <p:spPr bwMode="gray">
          <a:xfrm>
            <a:off x="7695917" y="4295032"/>
            <a:ext cx="270829" cy="221587"/>
          </a:xfrm>
          <a:prstGeom prst="rect">
            <a:avLst/>
          </a:prstGeom>
        </p:spPr>
      </p:pic>
      <p:pic>
        <p:nvPicPr>
          <p:cNvPr id="320" name="图片 319" descr="数据中心-蓝.png"/>
          <p:cNvPicPr>
            <a:picLocks noChangeAspect="1"/>
          </p:cNvPicPr>
          <p:nvPr/>
        </p:nvPicPr>
        <p:blipFill>
          <a:blip r:embed="rId7" cstate="print"/>
          <a:stretch>
            <a:fillRect/>
          </a:stretch>
        </p:blipFill>
        <p:spPr bwMode="gray">
          <a:xfrm>
            <a:off x="7706271" y="3954342"/>
            <a:ext cx="269171" cy="220231"/>
          </a:xfrm>
          <a:prstGeom prst="rect">
            <a:avLst/>
          </a:prstGeom>
        </p:spPr>
      </p:pic>
      <p:pic>
        <p:nvPicPr>
          <p:cNvPr id="321" name="图片 320" descr="大型网管-蓝.png"/>
          <p:cNvPicPr>
            <a:picLocks noChangeAspect="1"/>
          </p:cNvPicPr>
          <p:nvPr/>
        </p:nvPicPr>
        <p:blipFill>
          <a:blip r:embed="rId8" cstate="print"/>
          <a:stretch>
            <a:fillRect/>
          </a:stretch>
        </p:blipFill>
        <p:spPr bwMode="gray">
          <a:xfrm>
            <a:off x="4252239" y="4295032"/>
            <a:ext cx="270000" cy="221070"/>
          </a:xfrm>
          <a:prstGeom prst="rect">
            <a:avLst/>
          </a:prstGeom>
        </p:spPr>
      </p:pic>
      <p:sp>
        <p:nvSpPr>
          <p:cNvPr id="322" name="Freeform 159"/>
          <p:cNvSpPr/>
          <p:nvPr/>
        </p:nvSpPr>
        <p:spPr bwMode="gray">
          <a:xfrm flipH="1">
            <a:off x="4113741" y="3873804"/>
            <a:ext cx="522889" cy="30077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54000" tIns="10800" rIns="54000" bIns="10800" rtlCol="0" anchor="b">
            <a:noAutofit/>
          </a:bodyPr>
          <a:lstStyle/>
          <a:p>
            <a:pPr algn="ctr" fontAlgn="ct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4" name="矩形 323"/>
          <p:cNvSpPr/>
          <p:nvPr/>
        </p:nvSpPr>
        <p:spPr bwMode="gray">
          <a:xfrm>
            <a:off x="7320433" y="3474713"/>
            <a:ext cx="956215" cy="461665"/>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Traditional </a:t>
            </a:r>
            <a:r>
              <a:rPr lang="en-US" sz="1200" dirty="0" smtClean="0">
                <a:solidFill>
                  <a:srgbClr val="1D1D1A"/>
                </a:solidFill>
                <a:latin typeface="Huawei Sans" panose="020C0503030203020204" pitchFamily="34" charset="0"/>
              </a:rPr>
              <a:t>DC</a:t>
            </a:r>
            <a:endParaRPr lang="en-US" sz="1200" dirty="0">
              <a:solidFill>
                <a:srgbClr val="1D1D1A"/>
              </a:solidFill>
              <a:latin typeface="Huawei Sans" panose="020C0503030203020204" pitchFamily="34" charset="0"/>
            </a:endParaRPr>
          </a:p>
        </p:txBody>
      </p:sp>
      <p:cxnSp>
        <p:nvCxnSpPr>
          <p:cNvPr id="325" name="Straight Connector 30"/>
          <p:cNvCxnSpPr>
            <a:stCxn id="427" idx="3"/>
            <a:endCxn id="320" idx="1"/>
          </p:cNvCxnSpPr>
          <p:nvPr/>
        </p:nvCxnSpPr>
        <p:spPr bwMode="gray">
          <a:xfrm>
            <a:off x="7223724" y="3363851"/>
            <a:ext cx="482547" cy="700607"/>
          </a:xfrm>
          <a:prstGeom prst="line">
            <a:avLst/>
          </a:prstGeom>
          <a:noFill/>
          <a:ln w="12700" cap="flat" cmpd="sng" algn="ctr">
            <a:solidFill>
              <a:sysClr val="windowText" lastClr="000000"/>
            </a:solidFill>
            <a:prstDash val="solid"/>
            <a:miter lim="800000"/>
          </a:ln>
          <a:effectLst/>
        </p:spPr>
      </p:cxnSp>
      <p:cxnSp>
        <p:nvCxnSpPr>
          <p:cNvPr id="328" name="Straight Connector 30"/>
          <p:cNvCxnSpPr>
            <a:stCxn id="428" idx="3"/>
            <a:endCxn id="319" idx="1"/>
          </p:cNvCxnSpPr>
          <p:nvPr/>
        </p:nvCxnSpPr>
        <p:spPr bwMode="gray">
          <a:xfrm>
            <a:off x="7223724" y="3705896"/>
            <a:ext cx="472193" cy="699930"/>
          </a:xfrm>
          <a:prstGeom prst="line">
            <a:avLst/>
          </a:prstGeom>
          <a:noFill/>
          <a:ln w="12700" cap="flat" cmpd="sng" algn="ctr">
            <a:solidFill>
              <a:sysClr val="windowText" lastClr="000000"/>
            </a:solidFill>
            <a:prstDash val="solid"/>
            <a:miter lim="800000"/>
          </a:ln>
          <a:effectLst/>
        </p:spPr>
      </p:cxnSp>
      <p:cxnSp>
        <p:nvCxnSpPr>
          <p:cNvPr id="331" name="Straight Connector 30"/>
          <p:cNvCxnSpPr>
            <a:stCxn id="458" idx="3"/>
            <a:endCxn id="320" idx="1"/>
          </p:cNvCxnSpPr>
          <p:nvPr/>
        </p:nvCxnSpPr>
        <p:spPr bwMode="gray">
          <a:xfrm flipV="1">
            <a:off x="7223320" y="4064458"/>
            <a:ext cx="482951" cy="792860"/>
          </a:xfrm>
          <a:prstGeom prst="line">
            <a:avLst/>
          </a:prstGeom>
          <a:noFill/>
          <a:ln w="12700" cap="flat" cmpd="sng" algn="ctr">
            <a:solidFill>
              <a:sysClr val="windowText" lastClr="000000"/>
            </a:solidFill>
            <a:prstDash val="solid"/>
            <a:miter lim="800000"/>
          </a:ln>
          <a:effectLst/>
        </p:spPr>
      </p:cxnSp>
      <p:cxnSp>
        <p:nvCxnSpPr>
          <p:cNvPr id="334" name="Straight Connector 30"/>
          <p:cNvCxnSpPr>
            <a:stCxn id="459" idx="3"/>
            <a:endCxn id="319" idx="1"/>
          </p:cNvCxnSpPr>
          <p:nvPr/>
        </p:nvCxnSpPr>
        <p:spPr bwMode="gray">
          <a:xfrm flipV="1">
            <a:off x="7223320" y="4405826"/>
            <a:ext cx="472597" cy="793537"/>
          </a:xfrm>
          <a:prstGeom prst="line">
            <a:avLst/>
          </a:prstGeom>
          <a:noFill/>
          <a:ln w="12700" cap="flat" cmpd="sng" algn="ctr">
            <a:solidFill>
              <a:sysClr val="windowText" lastClr="000000"/>
            </a:solidFill>
            <a:prstDash val="solid"/>
            <a:miter lim="800000"/>
          </a:ln>
          <a:effectLst/>
        </p:spPr>
      </p:cxnSp>
      <p:cxnSp>
        <p:nvCxnSpPr>
          <p:cNvPr id="337" name="Straight Connector 30"/>
          <p:cNvCxnSpPr>
            <a:stCxn id="454" idx="1"/>
            <a:endCxn id="321" idx="3"/>
          </p:cNvCxnSpPr>
          <p:nvPr/>
        </p:nvCxnSpPr>
        <p:spPr bwMode="gray">
          <a:xfrm flipH="1" flipV="1">
            <a:off x="4522239" y="4405567"/>
            <a:ext cx="357564" cy="793796"/>
          </a:xfrm>
          <a:prstGeom prst="line">
            <a:avLst/>
          </a:prstGeom>
          <a:noFill/>
          <a:ln w="12700" cap="flat" cmpd="sng" algn="ctr">
            <a:solidFill>
              <a:sysClr val="windowText" lastClr="000000"/>
            </a:solidFill>
            <a:prstDash val="solid"/>
            <a:miter lim="800000"/>
          </a:ln>
          <a:effectLst/>
        </p:spPr>
      </p:cxnSp>
      <p:cxnSp>
        <p:nvCxnSpPr>
          <p:cNvPr id="340" name="Straight Connector 30"/>
          <p:cNvCxnSpPr>
            <a:stCxn id="453" idx="1"/>
            <a:endCxn id="322" idx="9"/>
          </p:cNvCxnSpPr>
          <p:nvPr/>
        </p:nvCxnSpPr>
        <p:spPr bwMode="gray">
          <a:xfrm flipH="1" flipV="1">
            <a:off x="4559500" y="4174083"/>
            <a:ext cx="320303" cy="683235"/>
          </a:xfrm>
          <a:prstGeom prst="line">
            <a:avLst/>
          </a:prstGeom>
          <a:noFill/>
          <a:ln w="12700" cap="flat" cmpd="sng" algn="ctr">
            <a:solidFill>
              <a:sysClr val="windowText" lastClr="000000"/>
            </a:solidFill>
            <a:prstDash val="solid"/>
            <a:miter lim="800000"/>
          </a:ln>
          <a:effectLst/>
        </p:spPr>
      </p:cxnSp>
      <p:cxnSp>
        <p:nvCxnSpPr>
          <p:cNvPr id="344" name="Straight Connector 30"/>
          <p:cNvCxnSpPr>
            <a:stCxn id="425" idx="1"/>
            <a:endCxn id="322" idx="5"/>
          </p:cNvCxnSpPr>
          <p:nvPr/>
        </p:nvCxnSpPr>
        <p:spPr bwMode="gray">
          <a:xfrm flipH="1">
            <a:off x="4574377" y="3363852"/>
            <a:ext cx="298611" cy="619572"/>
          </a:xfrm>
          <a:prstGeom prst="line">
            <a:avLst/>
          </a:prstGeom>
          <a:noFill/>
          <a:ln w="12700" cap="flat" cmpd="sng" algn="ctr">
            <a:solidFill>
              <a:sysClr val="windowText" lastClr="000000"/>
            </a:solidFill>
            <a:prstDash val="solid"/>
            <a:miter lim="800000"/>
          </a:ln>
          <a:effectLst/>
        </p:spPr>
      </p:cxnSp>
      <p:cxnSp>
        <p:nvCxnSpPr>
          <p:cNvPr id="347" name="Straight Connector 30"/>
          <p:cNvCxnSpPr>
            <a:stCxn id="426" idx="1"/>
            <a:endCxn id="321" idx="3"/>
          </p:cNvCxnSpPr>
          <p:nvPr/>
        </p:nvCxnSpPr>
        <p:spPr bwMode="gray">
          <a:xfrm flipH="1">
            <a:off x="4522239" y="3705897"/>
            <a:ext cx="350749" cy="699670"/>
          </a:xfrm>
          <a:prstGeom prst="line">
            <a:avLst/>
          </a:prstGeom>
          <a:noFill/>
          <a:ln w="12700" cap="flat" cmpd="sng" algn="ctr">
            <a:solidFill>
              <a:sysClr val="windowText" lastClr="000000"/>
            </a:solidFill>
            <a:prstDash val="solid"/>
            <a:miter lim="800000"/>
          </a:ln>
          <a:effectLst/>
        </p:spPr>
      </p:cxnSp>
      <p:pic>
        <p:nvPicPr>
          <p:cNvPr id="350" name="图片 349" descr="网络云2-蓝.png"/>
          <p:cNvPicPr>
            <a:picLocks noChangeAspect="1"/>
          </p:cNvPicPr>
          <p:nvPr/>
        </p:nvPicPr>
        <p:blipFill>
          <a:blip r:embed="rId9" cstate="print">
            <a:lum bright="70000" contrast="-70000"/>
          </a:blip>
          <a:stretch>
            <a:fillRect/>
          </a:stretch>
        </p:blipFill>
        <p:spPr bwMode="gray">
          <a:xfrm>
            <a:off x="8912944" y="3524032"/>
            <a:ext cx="2116144" cy="1230075"/>
          </a:xfrm>
          <a:prstGeom prst="rect">
            <a:avLst/>
          </a:prstGeom>
        </p:spPr>
      </p:pic>
      <p:pic>
        <p:nvPicPr>
          <p:cNvPr id="351"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9337410" y="3863034"/>
            <a:ext cx="270829" cy="221587"/>
          </a:xfrm>
          <a:prstGeom prst="rect">
            <a:avLst/>
          </a:prstGeom>
          <a:noFill/>
        </p:spPr>
      </p:pic>
      <p:pic>
        <p:nvPicPr>
          <p:cNvPr id="354"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9337410" y="4205079"/>
            <a:ext cx="270829" cy="221587"/>
          </a:xfrm>
          <a:prstGeom prst="rect">
            <a:avLst/>
          </a:prstGeom>
          <a:noFill/>
        </p:spPr>
      </p:pic>
      <p:pic>
        <p:nvPicPr>
          <p:cNvPr id="355"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9855583" y="3863034"/>
            <a:ext cx="270829" cy="221587"/>
          </a:xfrm>
          <a:prstGeom prst="rect">
            <a:avLst/>
          </a:prstGeom>
          <a:noFill/>
        </p:spPr>
      </p:pic>
      <p:pic>
        <p:nvPicPr>
          <p:cNvPr id="356"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9855583" y="4205079"/>
            <a:ext cx="270829" cy="221587"/>
          </a:xfrm>
          <a:prstGeom prst="rect">
            <a:avLst/>
          </a:prstGeom>
          <a:noFill/>
        </p:spPr>
      </p:pic>
      <p:pic>
        <p:nvPicPr>
          <p:cNvPr id="357"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10373755" y="3863034"/>
            <a:ext cx="270829" cy="221587"/>
          </a:xfrm>
          <a:prstGeom prst="rect">
            <a:avLst/>
          </a:prstGeom>
          <a:noFill/>
        </p:spPr>
      </p:pic>
      <p:pic>
        <p:nvPicPr>
          <p:cNvPr id="358"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10373755" y="4205079"/>
            <a:ext cx="270829" cy="221587"/>
          </a:xfrm>
          <a:prstGeom prst="rect">
            <a:avLst/>
          </a:prstGeom>
          <a:noFill/>
        </p:spPr>
      </p:pic>
      <p:cxnSp>
        <p:nvCxnSpPr>
          <p:cNvPr id="361" name="Straight Connector 30"/>
          <p:cNvCxnSpPr>
            <a:stCxn id="480" idx="3"/>
            <a:endCxn id="351" idx="1"/>
          </p:cNvCxnSpPr>
          <p:nvPr/>
        </p:nvCxnSpPr>
        <p:spPr bwMode="gray">
          <a:xfrm>
            <a:off x="9094587" y="3973828"/>
            <a:ext cx="242823" cy="0"/>
          </a:xfrm>
          <a:prstGeom prst="line">
            <a:avLst/>
          </a:prstGeom>
          <a:noFill/>
          <a:ln w="12700" cap="flat" cmpd="sng" algn="ctr">
            <a:solidFill>
              <a:sysClr val="windowText" lastClr="000000"/>
            </a:solidFill>
            <a:prstDash val="solid"/>
            <a:miter lim="800000"/>
          </a:ln>
          <a:effectLst/>
        </p:spPr>
      </p:cxnSp>
      <p:cxnSp>
        <p:nvCxnSpPr>
          <p:cNvPr id="362" name="Straight Connector 30"/>
          <p:cNvCxnSpPr>
            <a:stCxn id="481" idx="3"/>
            <a:endCxn id="354" idx="1"/>
          </p:cNvCxnSpPr>
          <p:nvPr/>
        </p:nvCxnSpPr>
        <p:spPr bwMode="gray">
          <a:xfrm>
            <a:off x="9094587" y="4315873"/>
            <a:ext cx="242823" cy="0"/>
          </a:xfrm>
          <a:prstGeom prst="line">
            <a:avLst/>
          </a:prstGeom>
          <a:noFill/>
          <a:ln w="12700" cap="flat" cmpd="sng" algn="ctr">
            <a:solidFill>
              <a:sysClr val="windowText" lastClr="000000"/>
            </a:solidFill>
            <a:prstDash val="solid"/>
            <a:miter lim="800000"/>
          </a:ln>
          <a:effectLst/>
        </p:spPr>
      </p:cxnSp>
      <p:cxnSp>
        <p:nvCxnSpPr>
          <p:cNvPr id="363" name="Straight Connector 30"/>
          <p:cNvCxnSpPr>
            <a:stCxn id="354" idx="3"/>
            <a:endCxn id="356" idx="1"/>
          </p:cNvCxnSpPr>
          <p:nvPr/>
        </p:nvCxnSpPr>
        <p:spPr bwMode="gray">
          <a:xfrm>
            <a:off x="9608239" y="4315873"/>
            <a:ext cx="247344" cy="0"/>
          </a:xfrm>
          <a:prstGeom prst="line">
            <a:avLst/>
          </a:prstGeom>
          <a:noFill/>
          <a:ln w="12700" cap="flat" cmpd="sng" algn="ctr">
            <a:solidFill>
              <a:sysClr val="windowText" lastClr="000000"/>
            </a:solidFill>
            <a:prstDash val="solid"/>
            <a:miter lim="800000"/>
          </a:ln>
          <a:effectLst/>
        </p:spPr>
      </p:cxnSp>
      <p:cxnSp>
        <p:nvCxnSpPr>
          <p:cNvPr id="364" name="Straight Connector 30"/>
          <p:cNvCxnSpPr>
            <a:stCxn id="356" idx="3"/>
            <a:endCxn id="358" idx="1"/>
          </p:cNvCxnSpPr>
          <p:nvPr/>
        </p:nvCxnSpPr>
        <p:spPr bwMode="gray">
          <a:xfrm>
            <a:off x="10126412" y="4315873"/>
            <a:ext cx="247343" cy="0"/>
          </a:xfrm>
          <a:prstGeom prst="line">
            <a:avLst/>
          </a:prstGeom>
          <a:noFill/>
          <a:ln w="12700" cap="flat" cmpd="sng" algn="ctr">
            <a:solidFill>
              <a:sysClr val="windowText" lastClr="000000"/>
            </a:solidFill>
            <a:prstDash val="solid"/>
            <a:miter lim="800000"/>
          </a:ln>
          <a:effectLst/>
        </p:spPr>
      </p:cxnSp>
      <p:cxnSp>
        <p:nvCxnSpPr>
          <p:cNvPr id="365" name="Straight Connector 30"/>
          <p:cNvCxnSpPr>
            <a:stCxn id="358" idx="3"/>
            <a:endCxn id="486" idx="1"/>
          </p:cNvCxnSpPr>
          <p:nvPr/>
        </p:nvCxnSpPr>
        <p:spPr bwMode="gray">
          <a:xfrm>
            <a:off x="10644584" y="4315873"/>
            <a:ext cx="245539" cy="0"/>
          </a:xfrm>
          <a:prstGeom prst="line">
            <a:avLst/>
          </a:prstGeom>
          <a:noFill/>
          <a:ln w="12700" cap="flat" cmpd="sng" algn="ctr">
            <a:solidFill>
              <a:sysClr val="windowText" lastClr="000000"/>
            </a:solidFill>
            <a:prstDash val="solid"/>
            <a:miter lim="800000"/>
          </a:ln>
          <a:effectLst/>
        </p:spPr>
      </p:cxnSp>
      <p:cxnSp>
        <p:nvCxnSpPr>
          <p:cNvPr id="366" name="Straight Connector 30"/>
          <p:cNvCxnSpPr>
            <a:stCxn id="351" idx="3"/>
            <a:endCxn id="355" idx="1"/>
          </p:cNvCxnSpPr>
          <p:nvPr/>
        </p:nvCxnSpPr>
        <p:spPr bwMode="gray">
          <a:xfrm>
            <a:off x="9608239" y="3973828"/>
            <a:ext cx="247344" cy="0"/>
          </a:xfrm>
          <a:prstGeom prst="line">
            <a:avLst/>
          </a:prstGeom>
          <a:noFill/>
          <a:ln w="12700" cap="flat" cmpd="sng" algn="ctr">
            <a:solidFill>
              <a:sysClr val="windowText" lastClr="000000"/>
            </a:solidFill>
            <a:prstDash val="solid"/>
            <a:miter lim="800000"/>
          </a:ln>
          <a:effectLst/>
        </p:spPr>
      </p:cxnSp>
      <p:cxnSp>
        <p:nvCxnSpPr>
          <p:cNvPr id="367" name="Straight Connector 30"/>
          <p:cNvCxnSpPr>
            <a:stCxn id="355" idx="3"/>
            <a:endCxn id="357" idx="1"/>
          </p:cNvCxnSpPr>
          <p:nvPr/>
        </p:nvCxnSpPr>
        <p:spPr bwMode="gray">
          <a:xfrm>
            <a:off x="10126411" y="3973828"/>
            <a:ext cx="247344" cy="0"/>
          </a:xfrm>
          <a:prstGeom prst="line">
            <a:avLst/>
          </a:prstGeom>
          <a:noFill/>
          <a:ln w="12700" cap="flat" cmpd="sng" algn="ctr">
            <a:solidFill>
              <a:sysClr val="windowText" lastClr="000000"/>
            </a:solidFill>
            <a:prstDash val="solid"/>
            <a:miter lim="800000"/>
          </a:ln>
          <a:effectLst/>
        </p:spPr>
      </p:cxnSp>
      <p:cxnSp>
        <p:nvCxnSpPr>
          <p:cNvPr id="368" name="Straight Connector 30"/>
          <p:cNvCxnSpPr>
            <a:stCxn id="357" idx="3"/>
            <a:endCxn id="485" idx="1"/>
          </p:cNvCxnSpPr>
          <p:nvPr/>
        </p:nvCxnSpPr>
        <p:spPr bwMode="gray">
          <a:xfrm>
            <a:off x="10644584" y="3973828"/>
            <a:ext cx="245539" cy="0"/>
          </a:xfrm>
          <a:prstGeom prst="line">
            <a:avLst/>
          </a:prstGeom>
          <a:noFill/>
          <a:ln w="12700" cap="flat" cmpd="sng" algn="ctr">
            <a:solidFill>
              <a:sysClr val="windowText" lastClr="000000"/>
            </a:solidFill>
            <a:prstDash val="solid"/>
            <a:miter lim="800000"/>
          </a:ln>
          <a:effectLst/>
        </p:spPr>
      </p:cxnSp>
      <p:sp>
        <p:nvSpPr>
          <p:cNvPr id="369" name="矩形 368"/>
          <p:cNvSpPr/>
          <p:nvPr/>
        </p:nvSpPr>
        <p:spPr bwMode="gray">
          <a:xfrm>
            <a:off x="11086500" y="4392310"/>
            <a:ext cx="613072"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Cloud</a:t>
            </a:r>
          </a:p>
        </p:txBody>
      </p:sp>
      <p:pic>
        <p:nvPicPr>
          <p:cNvPr id="371" name="图片 370" descr="云计算-蓝.png"/>
          <p:cNvPicPr>
            <a:picLocks noChangeAspect="1"/>
          </p:cNvPicPr>
          <p:nvPr/>
        </p:nvPicPr>
        <p:blipFill>
          <a:blip r:embed="rId6" cstate="print"/>
          <a:stretch>
            <a:fillRect/>
          </a:stretch>
        </p:blipFill>
        <p:spPr bwMode="gray">
          <a:xfrm>
            <a:off x="11350000" y="4205079"/>
            <a:ext cx="270829" cy="221587"/>
          </a:xfrm>
          <a:prstGeom prst="rect">
            <a:avLst/>
          </a:prstGeom>
        </p:spPr>
      </p:pic>
      <p:pic>
        <p:nvPicPr>
          <p:cNvPr id="372" name="图片 371" descr="数据中心-蓝.png"/>
          <p:cNvPicPr>
            <a:picLocks noChangeAspect="1"/>
          </p:cNvPicPr>
          <p:nvPr/>
        </p:nvPicPr>
        <p:blipFill>
          <a:blip r:embed="rId7" cstate="print"/>
          <a:stretch>
            <a:fillRect/>
          </a:stretch>
        </p:blipFill>
        <p:spPr bwMode="gray">
          <a:xfrm>
            <a:off x="11350829" y="3864389"/>
            <a:ext cx="269171" cy="220231"/>
          </a:xfrm>
          <a:prstGeom prst="rect">
            <a:avLst/>
          </a:prstGeom>
        </p:spPr>
      </p:pic>
      <p:cxnSp>
        <p:nvCxnSpPr>
          <p:cNvPr id="373" name="Straight Connector 30"/>
          <p:cNvCxnSpPr>
            <a:stCxn id="485" idx="3"/>
            <a:endCxn id="372" idx="1"/>
          </p:cNvCxnSpPr>
          <p:nvPr/>
        </p:nvCxnSpPr>
        <p:spPr bwMode="gray">
          <a:xfrm>
            <a:off x="11160952" y="3973828"/>
            <a:ext cx="189877" cy="677"/>
          </a:xfrm>
          <a:prstGeom prst="line">
            <a:avLst/>
          </a:prstGeom>
          <a:noFill/>
          <a:ln w="12700" cap="flat" cmpd="sng" algn="ctr">
            <a:solidFill>
              <a:sysClr val="windowText" lastClr="000000"/>
            </a:solidFill>
            <a:prstDash val="solid"/>
            <a:miter lim="800000"/>
          </a:ln>
          <a:effectLst/>
        </p:spPr>
      </p:cxnSp>
      <p:cxnSp>
        <p:nvCxnSpPr>
          <p:cNvPr id="374" name="Straight Connector 30"/>
          <p:cNvCxnSpPr>
            <a:stCxn id="486" idx="3"/>
            <a:endCxn id="371" idx="1"/>
          </p:cNvCxnSpPr>
          <p:nvPr/>
        </p:nvCxnSpPr>
        <p:spPr bwMode="gray">
          <a:xfrm>
            <a:off x="11160952" y="4315873"/>
            <a:ext cx="189048" cy="0"/>
          </a:xfrm>
          <a:prstGeom prst="line">
            <a:avLst/>
          </a:prstGeom>
          <a:noFill/>
          <a:ln w="12700" cap="flat" cmpd="sng" algn="ctr">
            <a:solidFill>
              <a:sysClr val="windowText" lastClr="000000"/>
            </a:solidFill>
            <a:prstDash val="solid"/>
            <a:miter lim="800000"/>
          </a:ln>
          <a:effectLst/>
        </p:spPr>
      </p:cxnSp>
      <p:pic>
        <p:nvPicPr>
          <p:cNvPr id="375" name="图片 374" descr="大型网管-蓝.png"/>
          <p:cNvPicPr>
            <a:picLocks noChangeAspect="1"/>
          </p:cNvPicPr>
          <p:nvPr/>
        </p:nvPicPr>
        <p:blipFill>
          <a:blip r:embed="rId8" cstate="print"/>
          <a:stretch>
            <a:fillRect/>
          </a:stretch>
        </p:blipFill>
        <p:spPr bwMode="gray">
          <a:xfrm>
            <a:off x="8355357" y="4205079"/>
            <a:ext cx="270000" cy="221070"/>
          </a:xfrm>
          <a:prstGeom prst="rect">
            <a:avLst/>
          </a:prstGeom>
        </p:spPr>
      </p:pic>
      <p:cxnSp>
        <p:nvCxnSpPr>
          <p:cNvPr id="376" name="Straight Connector 30"/>
          <p:cNvCxnSpPr>
            <a:endCxn id="480" idx="1"/>
          </p:cNvCxnSpPr>
          <p:nvPr/>
        </p:nvCxnSpPr>
        <p:spPr bwMode="gray">
          <a:xfrm flipV="1">
            <a:off x="8510546" y="3973828"/>
            <a:ext cx="313212" cy="677"/>
          </a:xfrm>
          <a:prstGeom prst="line">
            <a:avLst/>
          </a:prstGeom>
          <a:noFill/>
          <a:ln w="12700" cap="flat" cmpd="sng" algn="ctr">
            <a:solidFill>
              <a:sysClr val="windowText" lastClr="000000"/>
            </a:solidFill>
            <a:prstDash val="solid"/>
            <a:miter lim="800000"/>
          </a:ln>
          <a:effectLst/>
        </p:spPr>
      </p:cxnSp>
      <p:sp>
        <p:nvSpPr>
          <p:cNvPr id="377" name="Freeform 159"/>
          <p:cNvSpPr/>
          <p:nvPr/>
        </p:nvSpPr>
        <p:spPr bwMode="gray">
          <a:xfrm flipH="1">
            <a:off x="8216859" y="3783851"/>
            <a:ext cx="522889" cy="30077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54000" tIns="10800" rIns="54000" bIns="10800" rtlCol="0" anchor="b">
            <a:noAutofit/>
          </a:bodyPr>
          <a:lstStyle/>
          <a:p>
            <a:pPr algn="ctr" fontAlgn="ct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78" name="Straight Connector 30"/>
          <p:cNvCxnSpPr>
            <a:stCxn id="375" idx="3"/>
            <a:endCxn id="481" idx="1"/>
          </p:cNvCxnSpPr>
          <p:nvPr/>
        </p:nvCxnSpPr>
        <p:spPr bwMode="gray">
          <a:xfrm>
            <a:off x="8625357" y="4315614"/>
            <a:ext cx="198401" cy="259"/>
          </a:xfrm>
          <a:prstGeom prst="line">
            <a:avLst/>
          </a:prstGeom>
          <a:noFill/>
          <a:ln w="12700" cap="flat" cmpd="sng" algn="ctr">
            <a:solidFill>
              <a:sysClr val="windowText" lastClr="000000"/>
            </a:solidFill>
            <a:prstDash val="solid"/>
            <a:miter lim="800000"/>
          </a:ln>
          <a:effectLst/>
        </p:spPr>
      </p:cxnSp>
      <p:sp>
        <p:nvSpPr>
          <p:cNvPr id="380" name="矩形 379"/>
          <p:cNvSpPr/>
          <p:nvPr/>
        </p:nvSpPr>
        <p:spPr bwMode="gray">
          <a:xfrm>
            <a:off x="10628248" y="3406006"/>
            <a:ext cx="1070274" cy="461665"/>
          </a:xfrm>
          <a:prstGeom prst="rect">
            <a:avLst/>
          </a:prstGeom>
        </p:spPr>
        <p:txBody>
          <a:bodyPr wrap="square">
            <a:spAutoFit/>
          </a:bodyPr>
          <a:lstStyle/>
          <a:p>
            <a:pPr algn="r" fontAlgn="ctr"/>
            <a:r>
              <a:rPr lang="en-US" sz="1200" dirty="0">
                <a:solidFill>
                  <a:srgbClr val="1D1D1A"/>
                </a:solidFill>
                <a:latin typeface="Huawei Sans" panose="020C0503030203020204" pitchFamily="34" charset="0"/>
              </a:rPr>
              <a:t>Traditional </a:t>
            </a:r>
            <a:r>
              <a:rPr lang="en-US" sz="1200" dirty="0" smtClean="0">
                <a:solidFill>
                  <a:srgbClr val="1D1D1A"/>
                </a:solidFill>
                <a:latin typeface="Huawei Sans" panose="020C0503030203020204" pitchFamily="34" charset="0"/>
              </a:rPr>
              <a:t>DC</a:t>
            </a:r>
            <a:endParaRPr lang="en-US" sz="1200" dirty="0">
              <a:solidFill>
                <a:srgbClr val="1D1D1A"/>
              </a:solidFill>
              <a:latin typeface="Huawei Sans" panose="020C0503030203020204" pitchFamily="34" charset="0"/>
            </a:endParaRPr>
          </a:p>
        </p:txBody>
      </p:sp>
      <p:cxnSp>
        <p:nvCxnSpPr>
          <p:cNvPr id="381" name="Straight Connector 30"/>
          <p:cNvCxnSpPr>
            <a:stCxn id="480" idx="2"/>
            <a:endCxn id="481" idx="0"/>
          </p:cNvCxnSpPr>
          <p:nvPr/>
        </p:nvCxnSpPr>
        <p:spPr bwMode="gray">
          <a:xfrm>
            <a:off x="8959173" y="4084621"/>
            <a:ext cx="0" cy="120458"/>
          </a:xfrm>
          <a:prstGeom prst="line">
            <a:avLst/>
          </a:prstGeom>
          <a:noFill/>
          <a:ln w="12700" cap="flat" cmpd="sng" algn="ctr">
            <a:solidFill>
              <a:sysClr val="windowText" lastClr="000000"/>
            </a:solidFill>
            <a:prstDash val="solid"/>
            <a:miter lim="800000"/>
          </a:ln>
          <a:effectLst/>
        </p:spPr>
      </p:cxnSp>
      <p:cxnSp>
        <p:nvCxnSpPr>
          <p:cNvPr id="382" name="Straight Connector 30"/>
          <p:cNvCxnSpPr>
            <a:stCxn id="351" idx="2"/>
            <a:endCxn id="354" idx="0"/>
          </p:cNvCxnSpPr>
          <p:nvPr/>
        </p:nvCxnSpPr>
        <p:spPr bwMode="gray">
          <a:xfrm>
            <a:off x="9472825" y="4084621"/>
            <a:ext cx="0" cy="120458"/>
          </a:xfrm>
          <a:prstGeom prst="line">
            <a:avLst/>
          </a:prstGeom>
          <a:noFill/>
          <a:ln w="12700" cap="flat" cmpd="sng" algn="ctr">
            <a:solidFill>
              <a:sysClr val="windowText" lastClr="000000"/>
            </a:solidFill>
            <a:prstDash val="solid"/>
            <a:miter lim="800000"/>
          </a:ln>
          <a:effectLst/>
        </p:spPr>
      </p:cxnSp>
      <p:cxnSp>
        <p:nvCxnSpPr>
          <p:cNvPr id="383" name="Straight Connector 30"/>
          <p:cNvCxnSpPr>
            <a:stCxn id="355" idx="2"/>
            <a:endCxn id="356" idx="0"/>
          </p:cNvCxnSpPr>
          <p:nvPr/>
        </p:nvCxnSpPr>
        <p:spPr bwMode="gray">
          <a:xfrm>
            <a:off x="9990998" y="4084621"/>
            <a:ext cx="0" cy="120458"/>
          </a:xfrm>
          <a:prstGeom prst="line">
            <a:avLst/>
          </a:prstGeom>
          <a:noFill/>
          <a:ln w="12700" cap="flat" cmpd="sng" algn="ctr">
            <a:solidFill>
              <a:sysClr val="windowText" lastClr="000000"/>
            </a:solidFill>
            <a:prstDash val="solid"/>
            <a:miter lim="800000"/>
          </a:ln>
          <a:effectLst/>
        </p:spPr>
      </p:cxnSp>
      <p:cxnSp>
        <p:nvCxnSpPr>
          <p:cNvPr id="384" name="Straight Connector 30"/>
          <p:cNvCxnSpPr>
            <a:stCxn id="357" idx="2"/>
            <a:endCxn id="358" idx="0"/>
          </p:cNvCxnSpPr>
          <p:nvPr/>
        </p:nvCxnSpPr>
        <p:spPr bwMode="gray">
          <a:xfrm>
            <a:off x="10509170" y="4084621"/>
            <a:ext cx="0" cy="120458"/>
          </a:xfrm>
          <a:prstGeom prst="line">
            <a:avLst/>
          </a:prstGeom>
          <a:noFill/>
          <a:ln w="12700" cap="flat" cmpd="sng" algn="ctr">
            <a:solidFill>
              <a:sysClr val="windowText" lastClr="000000"/>
            </a:solidFill>
            <a:prstDash val="solid"/>
            <a:miter lim="800000"/>
          </a:ln>
          <a:effectLst/>
        </p:spPr>
      </p:cxnSp>
      <p:cxnSp>
        <p:nvCxnSpPr>
          <p:cNvPr id="385" name="Straight Connector 30"/>
          <p:cNvCxnSpPr>
            <a:stCxn id="485" idx="2"/>
            <a:endCxn id="486" idx="0"/>
          </p:cNvCxnSpPr>
          <p:nvPr/>
        </p:nvCxnSpPr>
        <p:spPr bwMode="gray">
          <a:xfrm>
            <a:off x="11025538" y="4084621"/>
            <a:ext cx="0" cy="120458"/>
          </a:xfrm>
          <a:prstGeom prst="line">
            <a:avLst/>
          </a:prstGeom>
          <a:noFill/>
          <a:ln w="12700" cap="flat" cmpd="sng" algn="ctr">
            <a:solidFill>
              <a:sysClr val="windowText" lastClr="000000"/>
            </a:solidFill>
            <a:prstDash val="solid"/>
            <a:miter lim="800000"/>
          </a:ln>
          <a:effectLst/>
        </p:spPr>
      </p:cxnSp>
      <p:sp>
        <p:nvSpPr>
          <p:cNvPr id="386" name="矩形 385"/>
          <p:cNvSpPr/>
          <p:nvPr/>
        </p:nvSpPr>
        <p:spPr bwMode="gray">
          <a:xfrm>
            <a:off x="9528482" y="4407522"/>
            <a:ext cx="885068" cy="276999"/>
          </a:xfrm>
          <a:prstGeom prst="rect">
            <a:avLst/>
          </a:prstGeom>
        </p:spPr>
        <p:txBody>
          <a:bodyPr wrap="square">
            <a:spAutoFit/>
          </a:bodyPr>
          <a:lstStyle/>
          <a:p>
            <a:pPr algn="ctr" fontAlgn="ctr"/>
            <a:r>
              <a:rPr lang="en-US" sz="1200" b="1" dirty="0" smtClean="0">
                <a:solidFill>
                  <a:srgbClr val="1D1D1A"/>
                </a:solidFill>
                <a:latin typeface="Huawei Sans" panose="020C0503030203020204" pitchFamily="34" charset="0"/>
              </a:rPr>
              <a:t>IPE</a:t>
            </a:r>
            <a:endParaRPr lang="en-US" sz="1200" b="1" dirty="0">
              <a:solidFill>
                <a:srgbClr val="1D1D1A"/>
              </a:solidFill>
              <a:latin typeface="Huawei Sans" panose="020C0503030203020204" pitchFamily="34" charset="0"/>
            </a:endParaRPr>
          </a:p>
        </p:txBody>
      </p:sp>
      <p:cxnSp>
        <p:nvCxnSpPr>
          <p:cNvPr id="388" name="肘形连接符 387"/>
          <p:cNvCxnSpPr>
            <a:stCxn id="480" idx="0"/>
            <a:endCxn id="485" idx="0"/>
          </p:cNvCxnSpPr>
          <p:nvPr/>
        </p:nvCxnSpPr>
        <p:spPr bwMode="gray">
          <a:xfrm rot="5400000" flipH="1" flipV="1">
            <a:off x="9992355" y="2829852"/>
            <a:ext cx="12700" cy="2066365"/>
          </a:xfrm>
          <a:prstGeom prst="bentConnector3">
            <a:avLst>
              <a:gd name="adj1" fmla="val 549984"/>
            </a:avLst>
          </a:prstGeom>
          <a:noFill/>
          <a:ln w="12700" cap="flat" cmpd="sng" algn="ctr">
            <a:solidFill>
              <a:sysClr val="windowText" lastClr="000000"/>
            </a:solidFill>
            <a:prstDash val="solid"/>
            <a:miter lim="800000"/>
          </a:ln>
          <a:effectLst/>
        </p:spPr>
      </p:cxnSp>
      <p:cxnSp>
        <p:nvCxnSpPr>
          <p:cNvPr id="389" name="Straight Connector 30"/>
          <p:cNvCxnSpPr/>
          <p:nvPr/>
        </p:nvCxnSpPr>
        <p:spPr bwMode="gray">
          <a:xfrm>
            <a:off x="9987641" y="3693882"/>
            <a:ext cx="0" cy="103477"/>
          </a:xfrm>
          <a:prstGeom prst="line">
            <a:avLst/>
          </a:prstGeom>
          <a:noFill/>
          <a:ln w="12700" cap="flat" cmpd="sng" algn="ctr">
            <a:solidFill>
              <a:sysClr val="windowText" lastClr="000000"/>
            </a:solidFill>
            <a:prstDash val="solid"/>
            <a:miter lim="800000"/>
          </a:ln>
          <a:effectLst/>
        </p:spPr>
      </p:cxnSp>
      <p:sp>
        <p:nvSpPr>
          <p:cNvPr id="395" name="矩形 394"/>
          <p:cNvSpPr/>
          <p:nvPr/>
        </p:nvSpPr>
        <p:spPr bwMode="gray">
          <a:xfrm>
            <a:off x="1393035" y="2461760"/>
            <a:ext cx="1626390" cy="461665"/>
          </a:xfrm>
          <a:prstGeom prst="rect">
            <a:avLst/>
          </a:prstGeom>
        </p:spPr>
        <p:txBody>
          <a:bodyPr wrap="square">
            <a:spAutoFit/>
          </a:bodyPr>
          <a:lstStyle/>
          <a:p>
            <a:pPr algn="ctr" fontAlgn="ctr"/>
            <a:r>
              <a:rPr lang="en-US" sz="1200" b="1" dirty="0">
                <a:solidFill>
                  <a:srgbClr val="1D1D1A"/>
                </a:solidFill>
                <a:latin typeface="Huawei Sans" panose="020C0503030203020204" pitchFamily="34" charset="0"/>
              </a:rPr>
              <a:t>Step 1: Prepare for the evolution.</a:t>
            </a:r>
          </a:p>
        </p:txBody>
      </p:sp>
      <p:sp>
        <p:nvSpPr>
          <p:cNvPr id="396" name="矩形 395"/>
          <p:cNvSpPr/>
          <p:nvPr/>
        </p:nvSpPr>
        <p:spPr bwMode="gray">
          <a:xfrm>
            <a:off x="4871418" y="2461760"/>
            <a:ext cx="2493035" cy="461665"/>
          </a:xfrm>
          <a:prstGeom prst="rect">
            <a:avLst/>
          </a:prstGeom>
        </p:spPr>
        <p:txBody>
          <a:bodyPr wrap="square">
            <a:spAutoFit/>
          </a:bodyPr>
          <a:lstStyle/>
          <a:p>
            <a:pPr algn="ctr" fontAlgn="ctr"/>
            <a:r>
              <a:rPr lang="en-US" sz="1200" b="1" dirty="0">
                <a:solidFill>
                  <a:srgbClr val="1D1D1A"/>
                </a:solidFill>
                <a:latin typeface="Huawei Sans" panose="020C0503030203020204" pitchFamily="34" charset="0"/>
              </a:rPr>
              <a:t>Step 2: Construct the network and cut over services.</a:t>
            </a:r>
          </a:p>
        </p:txBody>
      </p:sp>
      <p:sp>
        <p:nvSpPr>
          <p:cNvPr id="397" name="矩形 396"/>
          <p:cNvSpPr/>
          <p:nvPr/>
        </p:nvSpPr>
        <p:spPr bwMode="gray">
          <a:xfrm>
            <a:off x="8669442" y="2461760"/>
            <a:ext cx="2491511" cy="461665"/>
          </a:xfrm>
          <a:prstGeom prst="rect">
            <a:avLst/>
          </a:prstGeom>
        </p:spPr>
        <p:txBody>
          <a:bodyPr wrap="square">
            <a:spAutoFit/>
          </a:bodyPr>
          <a:lstStyle/>
          <a:p>
            <a:pPr algn="ctr" fontAlgn="ctr"/>
            <a:r>
              <a:rPr lang="en-US" sz="1200" b="1" dirty="0">
                <a:solidFill>
                  <a:srgbClr val="1D1D1A"/>
                </a:solidFill>
                <a:latin typeface="Huawei Sans" panose="020C0503030203020204" pitchFamily="34" charset="0"/>
              </a:rPr>
              <a:t>Step 3: Remove the legacy network after service cutover.</a:t>
            </a:r>
          </a:p>
        </p:txBody>
      </p:sp>
      <p:pic>
        <p:nvPicPr>
          <p:cNvPr id="401" name="图片 40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gray">
          <a:xfrm>
            <a:off x="5617935" y="4420866"/>
            <a:ext cx="868186" cy="160117"/>
          </a:xfrm>
          <a:prstGeom prst="rect">
            <a:avLst/>
          </a:prstGeom>
        </p:spPr>
      </p:pic>
      <p:pic>
        <p:nvPicPr>
          <p:cNvPr id="402" name="图片 40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gray">
          <a:xfrm>
            <a:off x="9494600" y="3524844"/>
            <a:ext cx="868186" cy="160117"/>
          </a:xfrm>
          <a:prstGeom prst="rect">
            <a:avLst/>
          </a:prstGeom>
        </p:spPr>
      </p:pic>
      <p:pic>
        <p:nvPicPr>
          <p:cNvPr id="406"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1021699" y="3863034"/>
            <a:ext cx="270829" cy="221587"/>
          </a:xfrm>
          <a:prstGeom prst="rect">
            <a:avLst/>
          </a:prstGeom>
          <a:noFill/>
        </p:spPr>
      </p:pic>
      <p:pic>
        <p:nvPicPr>
          <p:cNvPr id="407"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1021699" y="4205079"/>
            <a:ext cx="270829" cy="221587"/>
          </a:xfrm>
          <a:prstGeom prst="rect">
            <a:avLst/>
          </a:prstGeom>
          <a:noFill/>
        </p:spPr>
      </p:pic>
      <p:pic>
        <p:nvPicPr>
          <p:cNvPr id="408"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3087824" y="3863034"/>
            <a:ext cx="270829" cy="221587"/>
          </a:xfrm>
          <a:prstGeom prst="rect">
            <a:avLst/>
          </a:prstGeom>
          <a:noFill/>
        </p:spPr>
      </p:pic>
      <p:pic>
        <p:nvPicPr>
          <p:cNvPr id="409"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3087824" y="4205079"/>
            <a:ext cx="270829" cy="221587"/>
          </a:xfrm>
          <a:prstGeom prst="rect">
            <a:avLst/>
          </a:prstGeom>
          <a:noFill/>
        </p:spPr>
      </p:pic>
      <p:pic>
        <p:nvPicPr>
          <p:cNvPr id="425"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4872988" y="3253058"/>
            <a:ext cx="270829" cy="221587"/>
          </a:xfrm>
          <a:prstGeom prst="rect">
            <a:avLst/>
          </a:prstGeom>
          <a:noFill/>
        </p:spPr>
      </p:pic>
      <p:pic>
        <p:nvPicPr>
          <p:cNvPr id="426"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4872988" y="3595103"/>
            <a:ext cx="270829" cy="221587"/>
          </a:xfrm>
          <a:prstGeom prst="rect">
            <a:avLst/>
          </a:prstGeom>
          <a:noFill/>
        </p:spPr>
      </p:pic>
      <p:pic>
        <p:nvPicPr>
          <p:cNvPr id="427"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6952895" y="3253057"/>
            <a:ext cx="270829" cy="221587"/>
          </a:xfrm>
          <a:prstGeom prst="rect">
            <a:avLst/>
          </a:prstGeom>
          <a:noFill/>
        </p:spPr>
      </p:pic>
      <p:pic>
        <p:nvPicPr>
          <p:cNvPr id="428"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6952895" y="3595102"/>
            <a:ext cx="270829" cy="221587"/>
          </a:xfrm>
          <a:prstGeom prst="rect">
            <a:avLst/>
          </a:prstGeom>
          <a:noFill/>
        </p:spPr>
      </p:pic>
      <p:pic>
        <p:nvPicPr>
          <p:cNvPr id="453"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4879803" y="4746524"/>
            <a:ext cx="270829" cy="221587"/>
          </a:xfrm>
          <a:prstGeom prst="rect">
            <a:avLst/>
          </a:prstGeom>
          <a:noFill/>
        </p:spPr>
      </p:pic>
      <p:pic>
        <p:nvPicPr>
          <p:cNvPr id="454"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4879803" y="5088569"/>
            <a:ext cx="270829" cy="221587"/>
          </a:xfrm>
          <a:prstGeom prst="rect">
            <a:avLst/>
          </a:prstGeom>
          <a:noFill/>
        </p:spPr>
      </p:pic>
      <p:pic>
        <p:nvPicPr>
          <p:cNvPr id="458"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6952491" y="4746524"/>
            <a:ext cx="270829" cy="221587"/>
          </a:xfrm>
          <a:prstGeom prst="rect">
            <a:avLst/>
          </a:prstGeom>
          <a:noFill/>
        </p:spPr>
      </p:pic>
      <p:pic>
        <p:nvPicPr>
          <p:cNvPr id="459"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6952491" y="5088569"/>
            <a:ext cx="270829" cy="221587"/>
          </a:xfrm>
          <a:prstGeom prst="rect">
            <a:avLst/>
          </a:prstGeom>
          <a:noFill/>
        </p:spPr>
      </p:pic>
      <p:pic>
        <p:nvPicPr>
          <p:cNvPr id="480"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8823758" y="3863034"/>
            <a:ext cx="270829" cy="221587"/>
          </a:xfrm>
          <a:prstGeom prst="rect">
            <a:avLst/>
          </a:prstGeom>
          <a:noFill/>
        </p:spPr>
      </p:pic>
      <p:pic>
        <p:nvPicPr>
          <p:cNvPr id="481"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8823758" y="4205079"/>
            <a:ext cx="270829" cy="221587"/>
          </a:xfrm>
          <a:prstGeom prst="rect">
            <a:avLst/>
          </a:prstGeom>
          <a:noFill/>
        </p:spPr>
      </p:pic>
      <p:pic>
        <p:nvPicPr>
          <p:cNvPr id="485"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10890123" y="3863034"/>
            <a:ext cx="270829" cy="221587"/>
          </a:xfrm>
          <a:prstGeom prst="rect">
            <a:avLst/>
          </a:prstGeom>
          <a:noFill/>
        </p:spPr>
      </p:pic>
      <p:pic>
        <p:nvPicPr>
          <p:cNvPr id="486"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10890123" y="4205079"/>
            <a:ext cx="270829" cy="221587"/>
          </a:xfrm>
          <a:prstGeom prst="rect">
            <a:avLst/>
          </a:prstGeom>
          <a:noFill/>
        </p:spPr>
      </p:pic>
      <p:sp>
        <p:nvSpPr>
          <p:cNvPr id="502" name="矩形 501"/>
          <p:cNvSpPr/>
          <p:nvPr/>
        </p:nvSpPr>
        <p:spPr bwMode="gray">
          <a:xfrm>
            <a:off x="1725596" y="4398640"/>
            <a:ext cx="885068" cy="276999"/>
          </a:xfrm>
          <a:prstGeom prst="rect">
            <a:avLst/>
          </a:prstGeom>
        </p:spPr>
        <p:txBody>
          <a:bodyPr wrap="square">
            <a:spAutoFit/>
          </a:bodyPr>
          <a:lstStyle/>
          <a:p>
            <a:pPr algn="ctr" fontAlgn="ctr"/>
            <a:r>
              <a:rPr lang="en-US" sz="1200" b="1" dirty="0">
                <a:solidFill>
                  <a:srgbClr val="1D1D1A"/>
                </a:solidFill>
                <a:latin typeface="Huawei Sans" panose="020C0503030203020204" pitchFamily="34" charset="0"/>
              </a:rPr>
              <a:t>IP/MPLS</a:t>
            </a:r>
          </a:p>
        </p:txBody>
      </p:sp>
      <p:sp>
        <p:nvSpPr>
          <p:cNvPr id="162" name="圆角矩形 75"/>
          <p:cNvSpPr/>
          <p:nvPr/>
        </p:nvSpPr>
        <p:spPr bwMode="gray">
          <a:xfrm>
            <a:off x="4915957" y="5655333"/>
            <a:ext cx="2701081" cy="455256"/>
          </a:xfrm>
          <a:prstGeom prst="roundRect">
            <a:avLst>
              <a:gd name="adj" fmla="val 2049"/>
            </a:avLst>
          </a:prstGeom>
          <a:noFill/>
          <a:ln w="9525" cap="flat" cmpd="sng" algn="ctr">
            <a:noFill/>
            <a:prstDash val="solid"/>
            <a:miter lim="800000"/>
          </a:ln>
          <a:effectLst/>
        </p:spPr>
        <p:txBody>
          <a:bodyPr wrap="square" lIns="72000" tIns="72000" rIns="72000" bIns="72000" rtlCol="0" anchor="b" anchorCtr="0"/>
          <a:lstStyle/>
          <a:p>
            <a:pPr lvl="0" defTabSz="914400" fontAlgn="ct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Create an </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IPE </a:t>
            </a: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single-stack network to carry IPv6 services.</a:t>
            </a:r>
          </a:p>
        </p:txBody>
      </p:sp>
      <p:sp>
        <p:nvSpPr>
          <p:cNvPr id="163" name="圆角矩形 75"/>
          <p:cNvSpPr/>
          <p:nvPr/>
        </p:nvSpPr>
        <p:spPr bwMode="gray">
          <a:xfrm>
            <a:off x="8724557" y="5595095"/>
            <a:ext cx="2535596" cy="488463"/>
          </a:xfrm>
          <a:prstGeom prst="roundRect">
            <a:avLst>
              <a:gd name="adj" fmla="val 2049"/>
            </a:avLst>
          </a:prstGeom>
          <a:noFill/>
          <a:ln w="9525" cap="flat" cmpd="sng" algn="ctr">
            <a:noFill/>
            <a:prstDash val="solid"/>
            <a:miter lim="800000"/>
          </a:ln>
          <a:effectLst/>
        </p:spPr>
        <p:txBody>
          <a:bodyPr wrap="square" lIns="72000" tIns="72000" rIns="72000" bIns="72000" rtlCol="0" anchor="b" anchorCtr="0"/>
          <a:lstStyle/>
          <a:p>
            <a:pPr lvl="0" defTabSz="914400" fontAlgn="ct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Deploy </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IPE </a:t>
            </a: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single stack on the entire WAN to carry IPv6 services.</a:t>
            </a:r>
          </a:p>
        </p:txBody>
      </p:sp>
      <p:sp>
        <p:nvSpPr>
          <p:cNvPr id="168" name="矩形 167"/>
          <p:cNvSpPr/>
          <p:nvPr/>
        </p:nvSpPr>
        <p:spPr bwMode="gray">
          <a:xfrm>
            <a:off x="3969720" y="3242735"/>
            <a:ext cx="680090" cy="646331"/>
          </a:xfrm>
          <a:prstGeom prst="rect">
            <a:avLst/>
          </a:prstGeom>
        </p:spPr>
        <p:txBody>
          <a:bodyPr wrap="square">
            <a:spAutoFit/>
          </a:bodyPr>
          <a:lstStyle/>
          <a:p>
            <a:pPr fontAlgn="ctr"/>
            <a:r>
              <a:rPr lang="en-US" sz="1200" dirty="0">
                <a:solidFill>
                  <a:srgbClr val="1D1D1A"/>
                </a:solidFill>
                <a:latin typeface="Huawei Sans" panose="020C0503030203020204" pitchFamily="34" charset="0"/>
              </a:rPr>
              <a:t>Lower-level subnet</a:t>
            </a:r>
          </a:p>
        </p:txBody>
      </p:sp>
      <p:sp>
        <p:nvSpPr>
          <p:cNvPr id="169" name="矩形 168"/>
          <p:cNvSpPr/>
          <p:nvPr/>
        </p:nvSpPr>
        <p:spPr bwMode="gray">
          <a:xfrm>
            <a:off x="3951204" y="4482263"/>
            <a:ext cx="805693" cy="461665"/>
          </a:xfrm>
          <a:prstGeom prst="rect">
            <a:avLst/>
          </a:prstGeom>
        </p:spPr>
        <p:txBody>
          <a:bodyPr wrap="square">
            <a:spAutoFit/>
          </a:bodyPr>
          <a:lstStyle/>
          <a:p>
            <a:pPr fontAlgn="ctr"/>
            <a:r>
              <a:rPr lang="en-US" sz="1200" dirty="0">
                <a:solidFill>
                  <a:srgbClr val="1D1D1A"/>
                </a:solidFill>
                <a:latin typeface="Huawei Sans" panose="020C0503030203020204" pitchFamily="34" charset="0"/>
              </a:rPr>
              <a:t>Campus </a:t>
            </a:r>
            <a:r>
              <a:rPr lang="en-US" sz="1200" dirty="0" smtClean="0">
                <a:solidFill>
                  <a:srgbClr val="1D1D1A"/>
                </a:solidFill>
                <a:latin typeface="Huawei Sans" panose="020C0503030203020204" pitchFamily="34" charset="0"/>
              </a:rPr>
              <a:t>network</a:t>
            </a:r>
            <a:endParaRPr lang="en-US" sz="1200" dirty="0">
              <a:solidFill>
                <a:srgbClr val="1D1D1A"/>
              </a:solidFill>
              <a:latin typeface="Huawei Sans" panose="020C0503030203020204" pitchFamily="34" charset="0"/>
            </a:endParaRPr>
          </a:p>
        </p:txBody>
      </p:sp>
      <p:sp>
        <p:nvSpPr>
          <p:cNvPr id="182" name="矩形 181"/>
          <p:cNvSpPr/>
          <p:nvPr/>
        </p:nvSpPr>
        <p:spPr bwMode="gray">
          <a:xfrm>
            <a:off x="8197953" y="3161258"/>
            <a:ext cx="680090" cy="646331"/>
          </a:xfrm>
          <a:prstGeom prst="rect">
            <a:avLst/>
          </a:prstGeom>
        </p:spPr>
        <p:txBody>
          <a:bodyPr wrap="square">
            <a:spAutoFit/>
          </a:bodyPr>
          <a:lstStyle/>
          <a:p>
            <a:pPr fontAlgn="ctr"/>
            <a:r>
              <a:rPr lang="en-US" sz="1200" dirty="0">
                <a:solidFill>
                  <a:srgbClr val="1D1D1A"/>
                </a:solidFill>
                <a:latin typeface="Huawei Sans" panose="020C0503030203020204" pitchFamily="34" charset="0"/>
              </a:rPr>
              <a:t>Lower-level subnet</a:t>
            </a:r>
          </a:p>
        </p:txBody>
      </p:sp>
      <p:sp>
        <p:nvSpPr>
          <p:cNvPr id="183" name="矩形 182"/>
          <p:cNvSpPr/>
          <p:nvPr/>
        </p:nvSpPr>
        <p:spPr bwMode="gray">
          <a:xfrm>
            <a:off x="8179437" y="4391007"/>
            <a:ext cx="805693" cy="461665"/>
          </a:xfrm>
          <a:prstGeom prst="rect">
            <a:avLst/>
          </a:prstGeom>
        </p:spPr>
        <p:txBody>
          <a:bodyPr wrap="square">
            <a:spAutoFit/>
          </a:bodyPr>
          <a:lstStyle/>
          <a:p>
            <a:pPr fontAlgn="ctr"/>
            <a:r>
              <a:rPr lang="en-US" sz="1200" dirty="0">
                <a:solidFill>
                  <a:srgbClr val="1D1D1A"/>
                </a:solidFill>
                <a:latin typeface="Huawei Sans" panose="020C0503030203020204" pitchFamily="34" charset="0"/>
              </a:rPr>
              <a:t>Campus </a:t>
            </a:r>
            <a:r>
              <a:rPr lang="en-US" sz="1200" dirty="0" smtClean="0">
                <a:solidFill>
                  <a:srgbClr val="1D1D1A"/>
                </a:solidFill>
                <a:latin typeface="Huawei Sans" panose="020C0503030203020204" pitchFamily="34" charset="0"/>
              </a:rPr>
              <a:t>network</a:t>
            </a:r>
            <a:endParaRPr lang="en-US" sz="1200" dirty="0">
              <a:solidFill>
                <a:srgbClr val="1D1D1A"/>
              </a:solidFill>
              <a:latin typeface="Huawei Sans" panose="020C0503030203020204" pitchFamily="34" charset="0"/>
            </a:endParaRPr>
          </a:p>
        </p:txBody>
      </p:sp>
      <p:sp>
        <p:nvSpPr>
          <p:cNvPr id="184" name="五边形 183"/>
          <p:cNvSpPr/>
          <p:nvPr/>
        </p:nvSpPr>
        <p:spPr bwMode="gray">
          <a:xfrm>
            <a:off x="6772324" y="124239"/>
            <a:ext cx="90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5" name="燕尾形 184"/>
          <p:cNvSpPr/>
          <p:nvPr/>
        </p:nvSpPr>
        <p:spPr bwMode="gray">
          <a:xfrm>
            <a:off x="7584515" y="124239"/>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DC</a:t>
            </a:r>
          </a:p>
        </p:txBody>
      </p:sp>
      <p:sp>
        <p:nvSpPr>
          <p:cNvPr id="186" name="燕尾形 185"/>
          <p:cNvSpPr/>
          <p:nvPr/>
        </p:nvSpPr>
        <p:spPr bwMode="gray">
          <a:xfrm>
            <a:off x="8216706" y="124239"/>
            <a:ext cx="72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WAN</a:t>
            </a:r>
          </a:p>
        </p:txBody>
      </p:sp>
      <p:sp>
        <p:nvSpPr>
          <p:cNvPr id="187" name="燕尾形 186"/>
          <p:cNvSpPr/>
          <p:nvPr/>
        </p:nvSpPr>
        <p:spPr bwMode="gray">
          <a:xfrm>
            <a:off x="10309088" y="124239"/>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Other Systems</a:t>
            </a:r>
          </a:p>
        </p:txBody>
      </p:sp>
      <p:sp>
        <p:nvSpPr>
          <p:cNvPr id="188" name="燕尾形 187"/>
          <p:cNvSpPr/>
          <p:nvPr/>
        </p:nvSpPr>
        <p:spPr bwMode="gray">
          <a:xfrm>
            <a:off x="8848897" y="124239"/>
            <a:ext cx="154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Campus Network</a:t>
            </a:r>
          </a:p>
        </p:txBody>
      </p:sp>
    </p:spTree>
    <p:extLst>
      <p:ext uri="{BB962C8B-B14F-4D97-AF65-F5344CB8AC3E}">
        <p14:creationId xmlns:p14="http://schemas.microsoft.com/office/powerpoint/2010/main" val="57075764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54928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IPv6 Evolution Strategy for the Bearer WAN (Upgrade Scenario)</a:t>
            </a:r>
            <a:endParaRPr lang="en-US" dirty="0"/>
          </a:p>
        </p:txBody>
      </p:sp>
      <p:sp>
        <p:nvSpPr>
          <p:cNvPr id="137" name="文本占位符 136"/>
          <p:cNvSpPr>
            <a:spLocks noGrp="1"/>
          </p:cNvSpPr>
          <p:nvPr>
            <p:ph type="body" sz="quarter" idx="10"/>
          </p:nvPr>
        </p:nvSpPr>
        <p:spPr bwMode="gray">
          <a:xfrm>
            <a:off x="455613" y="1484312"/>
            <a:ext cx="11293476" cy="761573"/>
          </a:xfrm>
        </p:spPr>
        <p:txBody>
          <a:bodyPr/>
          <a:lstStyle/>
          <a:p>
            <a:r>
              <a:rPr lang="en-US" sz="1600" dirty="0" smtClean="0"/>
              <a:t>Application scenario: Devices on the live network have not reached the end of their lifecycles and can be upgraded to support IPE.</a:t>
            </a:r>
            <a:endParaRPr lang="en-US" sz="1600" dirty="0"/>
          </a:p>
        </p:txBody>
      </p:sp>
      <p:cxnSp>
        <p:nvCxnSpPr>
          <p:cNvPr id="190" name="直接连接符 189"/>
          <p:cNvCxnSpPr/>
          <p:nvPr/>
        </p:nvCxnSpPr>
        <p:spPr bwMode="gray">
          <a:xfrm>
            <a:off x="4156804" y="2418755"/>
            <a:ext cx="0" cy="3439275"/>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2" name="直接连接符 191"/>
          <p:cNvCxnSpPr/>
          <p:nvPr/>
        </p:nvCxnSpPr>
        <p:spPr bwMode="gray">
          <a:xfrm>
            <a:off x="8077904" y="2418755"/>
            <a:ext cx="0" cy="3439275"/>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395" name="矩形 394"/>
          <p:cNvSpPr/>
          <p:nvPr/>
        </p:nvSpPr>
        <p:spPr bwMode="gray">
          <a:xfrm>
            <a:off x="1274963" y="2517362"/>
            <a:ext cx="1862533" cy="461665"/>
          </a:xfrm>
          <a:prstGeom prst="rect">
            <a:avLst/>
          </a:prstGeom>
        </p:spPr>
        <p:txBody>
          <a:bodyPr wrap="square">
            <a:spAutoFit/>
          </a:bodyPr>
          <a:lstStyle/>
          <a:p>
            <a:pPr algn="ctr" fontAlgn="ctr"/>
            <a:r>
              <a:rPr lang="en-US" sz="1200" b="1" dirty="0">
                <a:solidFill>
                  <a:srgbClr val="1D1D1A"/>
                </a:solidFill>
                <a:latin typeface="Huawei Sans" panose="020C0503030203020204" pitchFamily="34" charset="0"/>
              </a:rPr>
              <a:t>Step 1: Prepare for the evolution.</a:t>
            </a:r>
          </a:p>
        </p:txBody>
      </p:sp>
      <p:sp>
        <p:nvSpPr>
          <p:cNvPr id="396" name="矩形 395"/>
          <p:cNvSpPr/>
          <p:nvPr/>
        </p:nvSpPr>
        <p:spPr bwMode="gray">
          <a:xfrm>
            <a:off x="4708674" y="2517362"/>
            <a:ext cx="2954404" cy="461665"/>
          </a:xfrm>
          <a:prstGeom prst="rect">
            <a:avLst/>
          </a:prstGeom>
        </p:spPr>
        <p:txBody>
          <a:bodyPr wrap="square">
            <a:spAutoFit/>
          </a:bodyPr>
          <a:lstStyle/>
          <a:p>
            <a:pPr algn="ctr" fontAlgn="ctr"/>
            <a:r>
              <a:rPr lang="en-US" sz="1200" b="1" dirty="0">
                <a:solidFill>
                  <a:srgbClr val="1D1D1A"/>
                </a:solidFill>
                <a:latin typeface="Huawei Sans" panose="020C0503030203020204" pitchFamily="34" charset="0"/>
              </a:rPr>
              <a:t>Step 2: Reconstruct the edge and enable basic </a:t>
            </a:r>
            <a:r>
              <a:rPr lang="en-US" sz="1200" b="1" dirty="0" smtClean="0">
                <a:solidFill>
                  <a:srgbClr val="1D1D1A"/>
                </a:solidFill>
                <a:latin typeface="Huawei Sans" panose="020C0503030203020204" pitchFamily="34" charset="0"/>
              </a:rPr>
              <a:t>IPE </a:t>
            </a:r>
            <a:r>
              <a:rPr lang="en-US" sz="1200" b="1" dirty="0">
                <a:solidFill>
                  <a:srgbClr val="1D1D1A"/>
                </a:solidFill>
                <a:latin typeface="Huawei Sans" panose="020C0503030203020204" pitchFamily="34" charset="0"/>
              </a:rPr>
              <a:t>capabilities.</a:t>
            </a:r>
          </a:p>
        </p:txBody>
      </p:sp>
      <p:sp>
        <p:nvSpPr>
          <p:cNvPr id="397" name="矩形 396"/>
          <p:cNvSpPr/>
          <p:nvPr/>
        </p:nvSpPr>
        <p:spPr bwMode="gray">
          <a:xfrm>
            <a:off x="8476735" y="2517362"/>
            <a:ext cx="2979595" cy="646331"/>
          </a:xfrm>
          <a:prstGeom prst="rect">
            <a:avLst/>
          </a:prstGeom>
        </p:spPr>
        <p:txBody>
          <a:bodyPr wrap="square">
            <a:spAutoFit/>
          </a:bodyPr>
          <a:lstStyle/>
          <a:p>
            <a:pPr algn="ctr" fontAlgn="ctr"/>
            <a:r>
              <a:rPr lang="en-US" sz="1200" b="1" dirty="0">
                <a:solidFill>
                  <a:srgbClr val="1D1D1A"/>
                </a:solidFill>
                <a:latin typeface="Huawei Sans" panose="020C0503030203020204" pitchFamily="34" charset="0"/>
              </a:rPr>
              <a:t>Step 3: Reconstruct the entire network and enable higher-order </a:t>
            </a:r>
            <a:r>
              <a:rPr lang="en-US" sz="1200" b="1" dirty="0" smtClean="0">
                <a:solidFill>
                  <a:srgbClr val="1D1D1A"/>
                </a:solidFill>
                <a:latin typeface="Huawei Sans" panose="020C0503030203020204" pitchFamily="34" charset="0"/>
              </a:rPr>
              <a:t>IPE </a:t>
            </a:r>
            <a:r>
              <a:rPr lang="en-US" sz="1200" b="1" dirty="0">
                <a:solidFill>
                  <a:srgbClr val="1D1D1A"/>
                </a:solidFill>
                <a:latin typeface="Huawei Sans" panose="020C0503030203020204" pitchFamily="34" charset="0"/>
              </a:rPr>
              <a:t>capabilities.</a:t>
            </a:r>
          </a:p>
        </p:txBody>
      </p:sp>
      <p:pic>
        <p:nvPicPr>
          <p:cNvPr id="229" name="图片 228" descr="网络云2-蓝.png"/>
          <p:cNvPicPr>
            <a:picLocks noChangeAspect="1"/>
          </p:cNvPicPr>
          <p:nvPr/>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artisticPhotocopy/>
                    </a14:imgEffect>
                  </a14:imgLayer>
                </a14:imgProps>
              </a:ext>
            </a:extLst>
          </a:blip>
          <a:stretch>
            <a:fillRect/>
          </a:stretch>
        </p:blipFill>
        <p:spPr bwMode="gray">
          <a:xfrm>
            <a:off x="1148158" y="3505673"/>
            <a:ext cx="2116144" cy="1230075"/>
          </a:xfrm>
          <a:prstGeom prst="rect">
            <a:avLst/>
          </a:prstGeom>
        </p:spPr>
      </p:pic>
      <p:pic>
        <p:nvPicPr>
          <p:cNvPr id="230"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1572624" y="3875476"/>
            <a:ext cx="270829" cy="221587"/>
          </a:xfrm>
          <a:prstGeom prst="rect">
            <a:avLst/>
          </a:prstGeom>
          <a:noFill/>
        </p:spPr>
      </p:pic>
      <p:pic>
        <p:nvPicPr>
          <p:cNvPr id="231"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1572624" y="4217521"/>
            <a:ext cx="270829" cy="221587"/>
          </a:xfrm>
          <a:prstGeom prst="rect">
            <a:avLst/>
          </a:prstGeom>
          <a:noFill/>
        </p:spPr>
      </p:pic>
      <p:pic>
        <p:nvPicPr>
          <p:cNvPr id="232"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2090797" y="3875476"/>
            <a:ext cx="270829" cy="221587"/>
          </a:xfrm>
          <a:prstGeom prst="rect">
            <a:avLst/>
          </a:prstGeom>
          <a:noFill/>
        </p:spPr>
      </p:pic>
      <p:pic>
        <p:nvPicPr>
          <p:cNvPr id="233"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2090797" y="4217521"/>
            <a:ext cx="270829" cy="221587"/>
          </a:xfrm>
          <a:prstGeom prst="rect">
            <a:avLst/>
          </a:prstGeom>
          <a:noFill/>
        </p:spPr>
      </p:pic>
      <p:pic>
        <p:nvPicPr>
          <p:cNvPr id="254"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2608969" y="3875476"/>
            <a:ext cx="270829" cy="221587"/>
          </a:xfrm>
          <a:prstGeom prst="rect">
            <a:avLst/>
          </a:prstGeom>
          <a:noFill/>
        </p:spPr>
      </p:pic>
      <p:pic>
        <p:nvPicPr>
          <p:cNvPr id="255"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2608969" y="4217521"/>
            <a:ext cx="270829" cy="221587"/>
          </a:xfrm>
          <a:prstGeom prst="rect">
            <a:avLst/>
          </a:prstGeom>
          <a:noFill/>
        </p:spPr>
      </p:pic>
      <p:cxnSp>
        <p:nvCxnSpPr>
          <p:cNvPr id="256" name="Straight Connector 30"/>
          <p:cNvCxnSpPr>
            <a:stCxn id="316" idx="3"/>
            <a:endCxn id="230" idx="1"/>
          </p:cNvCxnSpPr>
          <p:nvPr/>
        </p:nvCxnSpPr>
        <p:spPr bwMode="gray">
          <a:xfrm>
            <a:off x="1330628" y="3986270"/>
            <a:ext cx="241996" cy="0"/>
          </a:xfrm>
          <a:prstGeom prst="line">
            <a:avLst/>
          </a:prstGeom>
          <a:noFill/>
          <a:ln w="12700" cap="flat" cmpd="sng" algn="ctr">
            <a:solidFill>
              <a:sysClr val="windowText" lastClr="000000"/>
            </a:solidFill>
            <a:prstDash val="solid"/>
            <a:miter lim="800000"/>
          </a:ln>
          <a:effectLst/>
        </p:spPr>
      </p:cxnSp>
      <p:cxnSp>
        <p:nvCxnSpPr>
          <p:cNvPr id="257" name="Straight Connector 30"/>
          <p:cNvCxnSpPr>
            <a:stCxn id="326" idx="3"/>
            <a:endCxn id="231" idx="1"/>
          </p:cNvCxnSpPr>
          <p:nvPr/>
        </p:nvCxnSpPr>
        <p:spPr bwMode="gray">
          <a:xfrm>
            <a:off x="1330628" y="4328315"/>
            <a:ext cx="241996" cy="0"/>
          </a:xfrm>
          <a:prstGeom prst="line">
            <a:avLst/>
          </a:prstGeom>
          <a:noFill/>
          <a:ln w="12700" cap="flat" cmpd="sng" algn="ctr">
            <a:solidFill>
              <a:sysClr val="windowText" lastClr="000000"/>
            </a:solidFill>
            <a:prstDash val="solid"/>
            <a:miter lim="800000"/>
          </a:ln>
          <a:effectLst/>
        </p:spPr>
      </p:cxnSp>
      <p:cxnSp>
        <p:nvCxnSpPr>
          <p:cNvPr id="258" name="Straight Connector 30"/>
          <p:cNvCxnSpPr>
            <a:stCxn id="231" idx="3"/>
            <a:endCxn id="233" idx="1"/>
          </p:cNvCxnSpPr>
          <p:nvPr/>
        </p:nvCxnSpPr>
        <p:spPr bwMode="gray">
          <a:xfrm>
            <a:off x="1843453" y="4328315"/>
            <a:ext cx="247344" cy="0"/>
          </a:xfrm>
          <a:prstGeom prst="line">
            <a:avLst/>
          </a:prstGeom>
          <a:noFill/>
          <a:ln w="12700" cap="flat" cmpd="sng" algn="ctr">
            <a:solidFill>
              <a:sysClr val="windowText" lastClr="000000"/>
            </a:solidFill>
            <a:prstDash val="solid"/>
            <a:miter lim="800000"/>
          </a:ln>
          <a:effectLst/>
        </p:spPr>
      </p:cxnSp>
      <p:cxnSp>
        <p:nvCxnSpPr>
          <p:cNvPr id="259" name="Straight Connector 30"/>
          <p:cNvCxnSpPr>
            <a:stCxn id="233" idx="3"/>
            <a:endCxn id="255" idx="1"/>
          </p:cNvCxnSpPr>
          <p:nvPr/>
        </p:nvCxnSpPr>
        <p:spPr bwMode="gray">
          <a:xfrm>
            <a:off x="2361626" y="4328315"/>
            <a:ext cx="247343" cy="0"/>
          </a:xfrm>
          <a:prstGeom prst="line">
            <a:avLst/>
          </a:prstGeom>
          <a:noFill/>
          <a:ln w="12700" cap="flat" cmpd="sng" algn="ctr">
            <a:solidFill>
              <a:sysClr val="windowText" lastClr="000000"/>
            </a:solidFill>
            <a:prstDash val="solid"/>
            <a:miter lim="800000"/>
          </a:ln>
          <a:effectLst/>
        </p:spPr>
      </p:cxnSp>
      <p:cxnSp>
        <p:nvCxnSpPr>
          <p:cNvPr id="260" name="Straight Connector 30"/>
          <p:cNvCxnSpPr>
            <a:stCxn id="255" idx="3"/>
            <a:endCxn id="329" idx="1"/>
          </p:cNvCxnSpPr>
          <p:nvPr/>
        </p:nvCxnSpPr>
        <p:spPr bwMode="gray">
          <a:xfrm>
            <a:off x="2879798" y="4328315"/>
            <a:ext cx="246126" cy="0"/>
          </a:xfrm>
          <a:prstGeom prst="line">
            <a:avLst/>
          </a:prstGeom>
          <a:noFill/>
          <a:ln w="12700" cap="flat" cmpd="sng" algn="ctr">
            <a:solidFill>
              <a:sysClr val="windowText" lastClr="000000"/>
            </a:solidFill>
            <a:prstDash val="solid"/>
            <a:miter lim="800000"/>
          </a:ln>
          <a:effectLst/>
        </p:spPr>
      </p:cxnSp>
      <p:cxnSp>
        <p:nvCxnSpPr>
          <p:cNvPr id="261" name="Straight Connector 30"/>
          <p:cNvCxnSpPr>
            <a:stCxn id="230" idx="3"/>
            <a:endCxn id="232" idx="1"/>
          </p:cNvCxnSpPr>
          <p:nvPr/>
        </p:nvCxnSpPr>
        <p:spPr bwMode="gray">
          <a:xfrm>
            <a:off x="1843453" y="3986270"/>
            <a:ext cx="247344" cy="0"/>
          </a:xfrm>
          <a:prstGeom prst="line">
            <a:avLst/>
          </a:prstGeom>
          <a:noFill/>
          <a:ln w="12700" cap="flat" cmpd="sng" algn="ctr">
            <a:solidFill>
              <a:sysClr val="windowText" lastClr="000000"/>
            </a:solidFill>
            <a:prstDash val="solid"/>
            <a:miter lim="800000"/>
          </a:ln>
          <a:effectLst/>
        </p:spPr>
      </p:cxnSp>
      <p:cxnSp>
        <p:nvCxnSpPr>
          <p:cNvPr id="262" name="Straight Connector 30"/>
          <p:cNvCxnSpPr>
            <a:stCxn id="232" idx="3"/>
            <a:endCxn id="254" idx="1"/>
          </p:cNvCxnSpPr>
          <p:nvPr/>
        </p:nvCxnSpPr>
        <p:spPr bwMode="gray">
          <a:xfrm>
            <a:off x="2361625" y="3986270"/>
            <a:ext cx="247344" cy="0"/>
          </a:xfrm>
          <a:prstGeom prst="line">
            <a:avLst/>
          </a:prstGeom>
          <a:noFill/>
          <a:ln w="12700" cap="flat" cmpd="sng" algn="ctr">
            <a:solidFill>
              <a:sysClr val="windowText" lastClr="000000"/>
            </a:solidFill>
            <a:prstDash val="solid"/>
            <a:miter lim="800000"/>
          </a:ln>
          <a:effectLst/>
        </p:spPr>
      </p:cxnSp>
      <p:cxnSp>
        <p:nvCxnSpPr>
          <p:cNvPr id="263" name="Straight Connector 30"/>
          <p:cNvCxnSpPr>
            <a:stCxn id="254" idx="3"/>
            <a:endCxn id="327" idx="1"/>
          </p:cNvCxnSpPr>
          <p:nvPr/>
        </p:nvCxnSpPr>
        <p:spPr bwMode="gray">
          <a:xfrm>
            <a:off x="2879798" y="3986270"/>
            <a:ext cx="246126" cy="0"/>
          </a:xfrm>
          <a:prstGeom prst="line">
            <a:avLst/>
          </a:prstGeom>
          <a:noFill/>
          <a:ln w="12700" cap="flat" cmpd="sng" algn="ctr">
            <a:solidFill>
              <a:sysClr val="windowText" lastClr="000000"/>
            </a:solidFill>
            <a:prstDash val="solid"/>
            <a:miter lim="800000"/>
          </a:ln>
          <a:effectLst/>
        </p:spPr>
      </p:cxnSp>
      <p:sp>
        <p:nvSpPr>
          <p:cNvPr id="264" name="矩形 263"/>
          <p:cNvSpPr/>
          <p:nvPr/>
        </p:nvSpPr>
        <p:spPr bwMode="gray">
          <a:xfrm>
            <a:off x="3412181" y="4404752"/>
            <a:ext cx="616894"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Cloud</a:t>
            </a:r>
          </a:p>
        </p:txBody>
      </p:sp>
      <p:sp>
        <p:nvSpPr>
          <p:cNvPr id="265" name="矩形 264"/>
          <p:cNvSpPr/>
          <p:nvPr/>
        </p:nvSpPr>
        <p:spPr bwMode="gray">
          <a:xfrm>
            <a:off x="417894" y="3336021"/>
            <a:ext cx="1088086" cy="461665"/>
          </a:xfrm>
          <a:prstGeom prst="rect">
            <a:avLst/>
          </a:prstGeom>
        </p:spPr>
        <p:txBody>
          <a:bodyPr wrap="square">
            <a:spAutoFit/>
          </a:bodyPr>
          <a:lstStyle/>
          <a:p>
            <a:pPr fontAlgn="ctr"/>
            <a:r>
              <a:rPr lang="en-US" sz="1200" dirty="0">
                <a:solidFill>
                  <a:srgbClr val="1D1D1A"/>
                </a:solidFill>
                <a:latin typeface="Huawei Sans" panose="020C0503030203020204" pitchFamily="34" charset="0"/>
              </a:rPr>
              <a:t>Lower-level subnet</a:t>
            </a:r>
          </a:p>
        </p:txBody>
      </p:sp>
      <p:pic>
        <p:nvPicPr>
          <p:cNvPr id="272" name="图片 271" descr="云计算-蓝.png"/>
          <p:cNvPicPr>
            <a:picLocks noChangeAspect="1"/>
          </p:cNvPicPr>
          <p:nvPr/>
        </p:nvPicPr>
        <p:blipFill>
          <a:blip r:embed="rId6" cstate="print"/>
          <a:stretch>
            <a:fillRect/>
          </a:stretch>
        </p:blipFill>
        <p:spPr bwMode="gray">
          <a:xfrm>
            <a:off x="3585214" y="4217521"/>
            <a:ext cx="270829" cy="221587"/>
          </a:xfrm>
          <a:prstGeom prst="rect">
            <a:avLst/>
          </a:prstGeom>
        </p:spPr>
      </p:pic>
      <p:pic>
        <p:nvPicPr>
          <p:cNvPr id="273" name="图片 272" descr="数据中心-蓝.png"/>
          <p:cNvPicPr>
            <a:picLocks noChangeAspect="1"/>
          </p:cNvPicPr>
          <p:nvPr/>
        </p:nvPicPr>
        <p:blipFill>
          <a:blip r:embed="rId7" cstate="print"/>
          <a:stretch>
            <a:fillRect/>
          </a:stretch>
        </p:blipFill>
        <p:spPr bwMode="gray">
          <a:xfrm>
            <a:off x="3586043" y="3876831"/>
            <a:ext cx="269171" cy="220231"/>
          </a:xfrm>
          <a:prstGeom prst="rect">
            <a:avLst/>
          </a:prstGeom>
        </p:spPr>
      </p:pic>
      <p:cxnSp>
        <p:nvCxnSpPr>
          <p:cNvPr id="274" name="Straight Connector 30"/>
          <p:cNvCxnSpPr>
            <a:stCxn id="327" idx="3"/>
            <a:endCxn id="273" idx="1"/>
          </p:cNvCxnSpPr>
          <p:nvPr/>
        </p:nvCxnSpPr>
        <p:spPr bwMode="gray">
          <a:xfrm>
            <a:off x="3396753" y="3986270"/>
            <a:ext cx="189290" cy="677"/>
          </a:xfrm>
          <a:prstGeom prst="line">
            <a:avLst/>
          </a:prstGeom>
          <a:noFill/>
          <a:ln w="12700" cap="flat" cmpd="sng" algn="ctr">
            <a:solidFill>
              <a:sysClr val="windowText" lastClr="000000"/>
            </a:solidFill>
            <a:prstDash val="solid"/>
            <a:miter lim="800000"/>
          </a:ln>
          <a:effectLst/>
        </p:spPr>
      </p:cxnSp>
      <p:cxnSp>
        <p:nvCxnSpPr>
          <p:cNvPr id="301" name="Straight Connector 30"/>
          <p:cNvCxnSpPr>
            <a:stCxn id="329" idx="3"/>
            <a:endCxn id="272" idx="1"/>
          </p:cNvCxnSpPr>
          <p:nvPr/>
        </p:nvCxnSpPr>
        <p:spPr bwMode="gray">
          <a:xfrm>
            <a:off x="3396753" y="4328315"/>
            <a:ext cx="188461" cy="0"/>
          </a:xfrm>
          <a:prstGeom prst="line">
            <a:avLst/>
          </a:prstGeom>
          <a:noFill/>
          <a:ln w="12700" cap="flat" cmpd="sng" algn="ctr">
            <a:solidFill>
              <a:sysClr val="windowText" lastClr="000000"/>
            </a:solidFill>
            <a:prstDash val="solid"/>
            <a:miter lim="800000"/>
          </a:ln>
          <a:effectLst/>
        </p:spPr>
      </p:cxnSp>
      <p:pic>
        <p:nvPicPr>
          <p:cNvPr id="303" name="图片 302" descr="大型网管-蓝.png"/>
          <p:cNvPicPr>
            <a:picLocks noChangeAspect="1"/>
          </p:cNvPicPr>
          <p:nvPr/>
        </p:nvPicPr>
        <p:blipFill>
          <a:blip r:embed="rId8" cstate="print"/>
          <a:stretch>
            <a:fillRect/>
          </a:stretch>
        </p:blipFill>
        <p:spPr bwMode="gray">
          <a:xfrm>
            <a:off x="590571" y="4217521"/>
            <a:ext cx="270000" cy="221070"/>
          </a:xfrm>
          <a:prstGeom prst="rect">
            <a:avLst/>
          </a:prstGeom>
        </p:spPr>
      </p:pic>
      <p:cxnSp>
        <p:nvCxnSpPr>
          <p:cNvPr id="304" name="Straight Connector 30"/>
          <p:cNvCxnSpPr>
            <a:endCxn id="316" idx="1"/>
          </p:cNvCxnSpPr>
          <p:nvPr/>
        </p:nvCxnSpPr>
        <p:spPr bwMode="gray">
          <a:xfrm flipV="1">
            <a:off x="745760" y="3986270"/>
            <a:ext cx="314039" cy="677"/>
          </a:xfrm>
          <a:prstGeom prst="line">
            <a:avLst/>
          </a:prstGeom>
          <a:noFill/>
          <a:ln w="12700" cap="flat" cmpd="sng" algn="ctr">
            <a:solidFill>
              <a:sysClr val="windowText" lastClr="000000"/>
            </a:solidFill>
            <a:prstDash val="solid"/>
            <a:miter lim="800000"/>
          </a:ln>
          <a:effectLst/>
        </p:spPr>
      </p:cxnSp>
      <p:sp>
        <p:nvSpPr>
          <p:cNvPr id="306" name="Freeform 159"/>
          <p:cNvSpPr/>
          <p:nvPr/>
        </p:nvSpPr>
        <p:spPr bwMode="gray">
          <a:xfrm flipH="1">
            <a:off x="508651" y="3828838"/>
            <a:ext cx="466310" cy="26822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54000" tIns="10800" rIns="54000" bIns="10800" rtlCol="0" anchor="b">
            <a:noAutofit/>
          </a:bodyPr>
          <a:lstStyle/>
          <a:p>
            <a:pPr algn="ctr" fontAlgn="ctr">
              <a:lnSpc>
                <a:spcPct val="80000"/>
              </a:lnSpc>
            </a:pP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07" name="Straight Connector 30"/>
          <p:cNvCxnSpPr>
            <a:stCxn id="303" idx="3"/>
            <a:endCxn id="326" idx="1"/>
          </p:cNvCxnSpPr>
          <p:nvPr/>
        </p:nvCxnSpPr>
        <p:spPr bwMode="gray">
          <a:xfrm>
            <a:off x="860571" y="4328056"/>
            <a:ext cx="199228" cy="259"/>
          </a:xfrm>
          <a:prstGeom prst="line">
            <a:avLst/>
          </a:prstGeom>
          <a:noFill/>
          <a:ln w="12700" cap="flat" cmpd="sng" algn="ctr">
            <a:solidFill>
              <a:sysClr val="windowText" lastClr="000000"/>
            </a:solidFill>
            <a:prstDash val="solid"/>
            <a:miter lim="800000"/>
          </a:ln>
          <a:effectLst/>
        </p:spPr>
      </p:cxnSp>
      <p:sp>
        <p:nvSpPr>
          <p:cNvPr id="308" name="矩形 307"/>
          <p:cNvSpPr/>
          <p:nvPr/>
        </p:nvSpPr>
        <p:spPr bwMode="gray">
          <a:xfrm>
            <a:off x="414519" y="4404752"/>
            <a:ext cx="805693" cy="461665"/>
          </a:xfrm>
          <a:prstGeom prst="rect">
            <a:avLst/>
          </a:prstGeom>
        </p:spPr>
        <p:txBody>
          <a:bodyPr wrap="square">
            <a:spAutoFit/>
          </a:bodyPr>
          <a:lstStyle/>
          <a:p>
            <a:pPr fontAlgn="ctr"/>
            <a:r>
              <a:rPr lang="en-US" sz="1200" dirty="0">
                <a:solidFill>
                  <a:srgbClr val="1D1D1A"/>
                </a:solidFill>
                <a:latin typeface="Huawei Sans" panose="020C0503030203020204" pitchFamily="34" charset="0"/>
              </a:rPr>
              <a:t>Campus </a:t>
            </a:r>
            <a:r>
              <a:rPr lang="en-US" sz="1200" dirty="0" smtClean="0">
                <a:solidFill>
                  <a:srgbClr val="1D1D1A"/>
                </a:solidFill>
                <a:latin typeface="Huawei Sans" panose="020C0503030203020204" pitchFamily="34" charset="0"/>
              </a:rPr>
              <a:t>network</a:t>
            </a:r>
            <a:endParaRPr lang="en-US" sz="1200" dirty="0">
              <a:solidFill>
                <a:srgbClr val="1D1D1A"/>
              </a:solidFill>
              <a:latin typeface="Huawei Sans" panose="020C0503030203020204" pitchFamily="34" charset="0"/>
            </a:endParaRPr>
          </a:p>
        </p:txBody>
      </p:sp>
      <p:sp>
        <p:nvSpPr>
          <p:cNvPr id="309" name="矩形 308"/>
          <p:cNvSpPr/>
          <p:nvPr/>
        </p:nvSpPr>
        <p:spPr bwMode="gray">
          <a:xfrm>
            <a:off x="3246332" y="3464376"/>
            <a:ext cx="948592" cy="461665"/>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Traditional</a:t>
            </a:r>
          </a:p>
          <a:p>
            <a:pPr algn="ctr" fontAlgn="ctr"/>
            <a:r>
              <a:rPr lang="en-US" sz="1200" dirty="0">
                <a:solidFill>
                  <a:srgbClr val="1D1D1A"/>
                </a:solidFill>
                <a:latin typeface="Huawei Sans" panose="020C0503030203020204" pitchFamily="34" charset="0"/>
              </a:rPr>
              <a:t>DC</a:t>
            </a:r>
          </a:p>
        </p:txBody>
      </p:sp>
      <p:cxnSp>
        <p:nvCxnSpPr>
          <p:cNvPr id="310" name="Straight Connector 30"/>
          <p:cNvCxnSpPr>
            <a:stCxn id="316" idx="2"/>
            <a:endCxn id="326" idx="0"/>
          </p:cNvCxnSpPr>
          <p:nvPr/>
        </p:nvCxnSpPr>
        <p:spPr bwMode="gray">
          <a:xfrm>
            <a:off x="1195214" y="4097063"/>
            <a:ext cx="0" cy="120458"/>
          </a:xfrm>
          <a:prstGeom prst="line">
            <a:avLst/>
          </a:prstGeom>
          <a:noFill/>
          <a:ln w="12700" cap="flat" cmpd="sng" algn="ctr">
            <a:solidFill>
              <a:sysClr val="windowText" lastClr="000000"/>
            </a:solidFill>
            <a:prstDash val="solid"/>
            <a:miter lim="800000"/>
          </a:ln>
          <a:effectLst/>
        </p:spPr>
      </p:cxnSp>
      <p:cxnSp>
        <p:nvCxnSpPr>
          <p:cNvPr id="311" name="Straight Connector 30"/>
          <p:cNvCxnSpPr>
            <a:stCxn id="230" idx="2"/>
            <a:endCxn id="231" idx="0"/>
          </p:cNvCxnSpPr>
          <p:nvPr/>
        </p:nvCxnSpPr>
        <p:spPr bwMode="gray">
          <a:xfrm>
            <a:off x="1708039" y="4097063"/>
            <a:ext cx="0" cy="120458"/>
          </a:xfrm>
          <a:prstGeom prst="line">
            <a:avLst/>
          </a:prstGeom>
          <a:noFill/>
          <a:ln w="12700" cap="flat" cmpd="sng" algn="ctr">
            <a:solidFill>
              <a:sysClr val="windowText" lastClr="000000"/>
            </a:solidFill>
            <a:prstDash val="solid"/>
            <a:miter lim="800000"/>
          </a:ln>
          <a:effectLst/>
        </p:spPr>
      </p:cxnSp>
      <p:cxnSp>
        <p:nvCxnSpPr>
          <p:cNvPr id="312" name="Straight Connector 30"/>
          <p:cNvCxnSpPr>
            <a:stCxn id="232" idx="2"/>
            <a:endCxn id="233" idx="0"/>
          </p:cNvCxnSpPr>
          <p:nvPr/>
        </p:nvCxnSpPr>
        <p:spPr bwMode="gray">
          <a:xfrm>
            <a:off x="2226212" y="4097063"/>
            <a:ext cx="0" cy="120458"/>
          </a:xfrm>
          <a:prstGeom prst="line">
            <a:avLst/>
          </a:prstGeom>
          <a:noFill/>
          <a:ln w="12700" cap="flat" cmpd="sng" algn="ctr">
            <a:solidFill>
              <a:sysClr val="windowText" lastClr="000000"/>
            </a:solidFill>
            <a:prstDash val="solid"/>
            <a:miter lim="800000"/>
          </a:ln>
          <a:effectLst/>
        </p:spPr>
      </p:cxnSp>
      <p:cxnSp>
        <p:nvCxnSpPr>
          <p:cNvPr id="313" name="Straight Connector 30"/>
          <p:cNvCxnSpPr>
            <a:stCxn id="254" idx="2"/>
            <a:endCxn id="255" idx="0"/>
          </p:cNvCxnSpPr>
          <p:nvPr/>
        </p:nvCxnSpPr>
        <p:spPr bwMode="gray">
          <a:xfrm>
            <a:off x="2744384" y="4097063"/>
            <a:ext cx="0" cy="120458"/>
          </a:xfrm>
          <a:prstGeom prst="line">
            <a:avLst/>
          </a:prstGeom>
          <a:noFill/>
          <a:ln w="12700" cap="flat" cmpd="sng" algn="ctr">
            <a:solidFill>
              <a:sysClr val="windowText" lastClr="000000"/>
            </a:solidFill>
            <a:prstDash val="solid"/>
            <a:miter lim="800000"/>
          </a:ln>
          <a:effectLst/>
        </p:spPr>
      </p:cxnSp>
      <p:cxnSp>
        <p:nvCxnSpPr>
          <p:cNvPr id="314" name="Straight Connector 30"/>
          <p:cNvCxnSpPr>
            <a:stCxn id="327" idx="2"/>
            <a:endCxn id="329" idx="0"/>
          </p:cNvCxnSpPr>
          <p:nvPr/>
        </p:nvCxnSpPr>
        <p:spPr bwMode="gray">
          <a:xfrm>
            <a:off x="3261339" y="4097063"/>
            <a:ext cx="0" cy="120458"/>
          </a:xfrm>
          <a:prstGeom prst="line">
            <a:avLst/>
          </a:prstGeom>
          <a:noFill/>
          <a:ln w="12700" cap="flat" cmpd="sng" algn="ctr">
            <a:solidFill>
              <a:sysClr val="windowText" lastClr="000000"/>
            </a:solidFill>
            <a:prstDash val="solid"/>
            <a:miter lim="800000"/>
          </a:ln>
          <a:effectLst/>
        </p:spPr>
      </p:cxnSp>
      <p:pic>
        <p:nvPicPr>
          <p:cNvPr id="316"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1059799" y="3875476"/>
            <a:ext cx="270829" cy="221587"/>
          </a:xfrm>
          <a:prstGeom prst="rect">
            <a:avLst/>
          </a:prstGeom>
          <a:noFill/>
        </p:spPr>
      </p:pic>
      <p:pic>
        <p:nvPicPr>
          <p:cNvPr id="326"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1059799" y="4217521"/>
            <a:ext cx="270829" cy="221587"/>
          </a:xfrm>
          <a:prstGeom prst="rect">
            <a:avLst/>
          </a:prstGeom>
          <a:noFill/>
        </p:spPr>
      </p:pic>
      <p:pic>
        <p:nvPicPr>
          <p:cNvPr id="327"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3125924" y="3875476"/>
            <a:ext cx="270829" cy="221587"/>
          </a:xfrm>
          <a:prstGeom prst="rect">
            <a:avLst/>
          </a:prstGeom>
          <a:noFill/>
        </p:spPr>
      </p:pic>
      <p:pic>
        <p:nvPicPr>
          <p:cNvPr id="329"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3125924" y="4217521"/>
            <a:ext cx="270829" cy="221587"/>
          </a:xfrm>
          <a:prstGeom prst="rect">
            <a:avLst/>
          </a:prstGeom>
          <a:noFill/>
        </p:spPr>
      </p:pic>
      <p:pic>
        <p:nvPicPr>
          <p:cNvPr id="333" name="图片 332" descr="网络云2-蓝.png"/>
          <p:cNvPicPr>
            <a:picLocks noChangeAspect="1"/>
          </p:cNvPicPr>
          <p:nvPr/>
        </p:nvPicPr>
        <p:blipFill>
          <a:blip r:embed="rId9" cstate="print">
            <a:lum bright="70000" contrast="-70000"/>
          </a:blip>
          <a:stretch>
            <a:fillRect/>
          </a:stretch>
        </p:blipFill>
        <p:spPr bwMode="gray">
          <a:xfrm>
            <a:off x="8808169" y="3536474"/>
            <a:ext cx="2116144" cy="1230075"/>
          </a:xfrm>
          <a:prstGeom prst="rect">
            <a:avLst/>
          </a:prstGeom>
        </p:spPr>
      </p:pic>
      <p:pic>
        <p:nvPicPr>
          <p:cNvPr id="335"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9232635" y="3875476"/>
            <a:ext cx="270829" cy="221587"/>
          </a:xfrm>
          <a:prstGeom prst="rect">
            <a:avLst/>
          </a:prstGeom>
          <a:noFill/>
        </p:spPr>
      </p:pic>
      <p:pic>
        <p:nvPicPr>
          <p:cNvPr id="336"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9232635" y="4217521"/>
            <a:ext cx="270829" cy="221587"/>
          </a:xfrm>
          <a:prstGeom prst="rect">
            <a:avLst/>
          </a:prstGeom>
          <a:noFill/>
        </p:spPr>
      </p:pic>
      <p:pic>
        <p:nvPicPr>
          <p:cNvPr id="338"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9750808" y="3875476"/>
            <a:ext cx="270829" cy="221587"/>
          </a:xfrm>
          <a:prstGeom prst="rect">
            <a:avLst/>
          </a:prstGeom>
          <a:noFill/>
        </p:spPr>
      </p:pic>
      <p:pic>
        <p:nvPicPr>
          <p:cNvPr id="339"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9750808" y="4217521"/>
            <a:ext cx="270829" cy="221587"/>
          </a:xfrm>
          <a:prstGeom prst="rect">
            <a:avLst/>
          </a:prstGeom>
          <a:noFill/>
        </p:spPr>
      </p:pic>
      <p:pic>
        <p:nvPicPr>
          <p:cNvPr id="341"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10268980" y="3875476"/>
            <a:ext cx="270829" cy="221587"/>
          </a:xfrm>
          <a:prstGeom prst="rect">
            <a:avLst/>
          </a:prstGeom>
          <a:noFill/>
        </p:spPr>
      </p:pic>
      <p:pic>
        <p:nvPicPr>
          <p:cNvPr id="342"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10268980" y="4217521"/>
            <a:ext cx="270829" cy="221587"/>
          </a:xfrm>
          <a:prstGeom prst="rect">
            <a:avLst/>
          </a:prstGeom>
          <a:noFill/>
        </p:spPr>
      </p:pic>
      <p:cxnSp>
        <p:nvCxnSpPr>
          <p:cNvPr id="343" name="Straight Connector 30"/>
          <p:cNvCxnSpPr>
            <a:stCxn id="417" idx="3"/>
            <a:endCxn id="335" idx="1"/>
          </p:cNvCxnSpPr>
          <p:nvPr/>
        </p:nvCxnSpPr>
        <p:spPr bwMode="gray">
          <a:xfrm>
            <a:off x="8989812" y="3986270"/>
            <a:ext cx="242823" cy="0"/>
          </a:xfrm>
          <a:prstGeom prst="line">
            <a:avLst/>
          </a:prstGeom>
          <a:noFill/>
          <a:ln w="12700" cap="flat" cmpd="sng" algn="ctr">
            <a:solidFill>
              <a:sysClr val="windowText" lastClr="000000"/>
            </a:solidFill>
            <a:prstDash val="solid"/>
            <a:miter lim="800000"/>
          </a:ln>
          <a:effectLst/>
        </p:spPr>
      </p:cxnSp>
      <p:cxnSp>
        <p:nvCxnSpPr>
          <p:cNvPr id="345" name="Straight Connector 30"/>
          <p:cNvCxnSpPr>
            <a:stCxn id="418" idx="3"/>
            <a:endCxn id="336" idx="1"/>
          </p:cNvCxnSpPr>
          <p:nvPr/>
        </p:nvCxnSpPr>
        <p:spPr bwMode="gray">
          <a:xfrm>
            <a:off x="8989812" y="4328315"/>
            <a:ext cx="242823" cy="0"/>
          </a:xfrm>
          <a:prstGeom prst="line">
            <a:avLst/>
          </a:prstGeom>
          <a:noFill/>
          <a:ln w="12700" cap="flat" cmpd="sng" algn="ctr">
            <a:solidFill>
              <a:sysClr val="windowText" lastClr="000000"/>
            </a:solidFill>
            <a:prstDash val="solid"/>
            <a:miter lim="800000"/>
          </a:ln>
          <a:effectLst/>
        </p:spPr>
      </p:cxnSp>
      <p:cxnSp>
        <p:nvCxnSpPr>
          <p:cNvPr id="346" name="Straight Connector 30"/>
          <p:cNvCxnSpPr>
            <a:stCxn id="336" idx="3"/>
            <a:endCxn id="339" idx="1"/>
          </p:cNvCxnSpPr>
          <p:nvPr/>
        </p:nvCxnSpPr>
        <p:spPr bwMode="gray">
          <a:xfrm>
            <a:off x="9503464" y="4328315"/>
            <a:ext cx="247344" cy="0"/>
          </a:xfrm>
          <a:prstGeom prst="line">
            <a:avLst/>
          </a:prstGeom>
          <a:noFill/>
          <a:ln w="12700" cap="flat" cmpd="sng" algn="ctr">
            <a:solidFill>
              <a:sysClr val="windowText" lastClr="000000"/>
            </a:solidFill>
            <a:prstDash val="solid"/>
            <a:miter lim="800000"/>
          </a:ln>
          <a:effectLst/>
        </p:spPr>
      </p:cxnSp>
      <p:cxnSp>
        <p:nvCxnSpPr>
          <p:cNvPr id="348" name="Straight Connector 30"/>
          <p:cNvCxnSpPr>
            <a:stCxn id="339" idx="3"/>
            <a:endCxn id="342" idx="1"/>
          </p:cNvCxnSpPr>
          <p:nvPr/>
        </p:nvCxnSpPr>
        <p:spPr bwMode="gray">
          <a:xfrm>
            <a:off x="10021637" y="4328315"/>
            <a:ext cx="247343" cy="0"/>
          </a:xfrm>
          <a:prstGeom prst="line">
            <a:avLst/>
          </a:prstGeom>
          <a:noFill/>
          <a:ln w="12700" cap="flat" cmpd="sng" algn="ctr">
            <a:solidFill>
              <a:sysClr val="windowText" lastClr="000000"/>
            </a:solidFill>
            <a:prstDash val="solid"/>
            <a:miter lim="800000"/>
          </a:ln>
          <a:effectLst/>
        </p:spPr>
      </p:cxnSp>
      <p:cxnSp>
        <p:nvCxnSpPr>
          <p:cNvPr id="349" name="Straight Connector 30"/>
          <p:cNvCxnSpPr>
            <a:stCxn id="342" idx="3"/>
            <a:endCxn id="420" idx="1"/>
          </p:cNvCxnSpPr>
          <p:nvPr/>
        </p:nvCxnSpPr>
        <p:spPr bwMode="gray">
          <a:xfrm>
            <a:off x="10539809" y="4328315"/>
            <a:ext cx="245539" cy="0"/>
          </a:xfrm>
          <a:prstGeom prst="line">
            <a:avLst/>
          </a:prstGeom>
          <a:noFill/>
          <a:ln w="12700" cap="flat" cmpd="sng" algn="ctr">
            <a:solidFill>
              <a:sysClr val="windowText" lastClr="000000"/>
            </a:solidFill>
            <a:prstDash val="solid"/>
            <a:miter lim="800000"/>
          </a:ln>
          <a:effectLst/>
        </p:spPr>
      </p:cxnSp>
      <p:cxnSp>
        <p:nvCxnSpPr>
          <p:cNvPr id="390" name="Straight Connector 30"/>
          <p:cNvCxnSpPr>
            <a:stCxn id="335" idx="3"/>
            <a:endCxn id="338" idx="1"/>
          </p:cNvCxnSpPr>
          <p:nvPr/>
        </p:nvCxnSpPr>
        <p:spPr bwMode="gray">
          <a:xfrm>
            <a:off x="9503464" y="3986270"/>
            <a:ext cx="247344" cy="0"/>
          </a:xfrm>
          <a:prstGeom prst="line">
            <a:avLst/>
          </a:prstGeom>
          <a:noFill/>
          <a:ln w="12700" cap="flat" cmpd="sng" algn="ctr">
            <a:solidFill>
              <a:sysClr val="windowText" lastClr="000000"/>
            </a:solidFill>
            <a:prstDash val="solid"/>
            <a:miter lim="800000"/>
          </a:ln>
          <a:effectLst/>
        </p:spPr>
      </p:cxnSp>
      <p:cxnSp>
        <p:nvCxnSpPr>
          <p:cNvPr id="391" name="Straight Connector 30"/>
          <p:cNvCxnSpPr>
            <a:stCxn id="338" idx="3"/>
            <a:endCxn id="341" idx="1"/>
          </p:cNvCxnSpPr>
          <p:nvPr/>
        </p:nvCxnSpPr>
        <p:spPr bwMode="gray">
          <a:xfrm>
            <a:off x="10021636" y="3986270"/>
            <a:ext cx="247344" cy="0"/>
          </a:xfrm>
          <a:prstGeom prst="line">
            <a:avLst/>
          </a:prstGeom>
          <a:noFill/>
          <a:ln w="12700" cap="flat" cmpd="sng" algn="ctr">
            <a:solidFill>
              <a:sysClr val="windowText" lastClr="000000"/>
            </a:solidFill>
            <a:prstDash val="solid"/>
            <a:miter lim="800000"/>
          </a:ln>
          <a:effectLst/>
        </p:spPr>
      </p:cxnSp>
      <p:cxnSp>
        <p:nvCxnSpPr>
          <p:cNvPr id="392" name="Straight Connector 30"/>
          <p:cNvCxnSpPr>
            <a:stCxn id="341" idx="3"/>
            <a:endCxn id="419" idx="1"/>
          </p:cNvCxnSpPr>
          <p:nvPr/>
        </p:nvCxnSpPr>
        <p:spPr bwMode="gray">
          <a:xfrm>
            <a:off x="10539809" y="3986270"/>
            <a:ext cx="245539" cy="0"/>
          </a:xfrm>
          <a:prstGeom prst="line">
            <a:avLst/>
          </a:prstGeom>
          <a:noFill/>
          <a:ln w="12700" cap="flat" cmpd="sng" algn="ctr">
            <a:solidFill>
              <a:sysClr val="windowText" lastClr="000000"/>
            </a:solidFill>
            <a:prstDash val="solid"/>
            <a:miter lim="800000"/>
          </a:ln>
          <a:effectLst/>
        </p:spPr>
      </p:cxnSp>
      <p:sp>
        <p:nvSpPr>
          <p:cNvPr id="393" name="矩形 392"/>
          <p:cNvSpPr/>
          <p:nvPr/>
        </p:nvSpPr>
        <p:spPr bwMode="gray">
          <a:xfrm>
            <a:off x="11045528" y="4404752"/>
            <a:ext cx="670222"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Cloud</a:t>
            </a:r>
          </a:p>
        </p:txBody>
      </p:sp>
      <p:sp>
        <p:nvSpPr>
          <p:cNvPr id="394" name="矩形 393"/>
          <p:cNvSpPr/>
          <p:nvPr/>
        </p:nvSpPr>
        <p:spPr bwMode="gray">
          <a:xfrm>
            <a:off x="8001102" y="3182507"/>
            <a:ext cx="805693" cy="646331"/>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Lower-level subnet</a:t>
            </a:r>
          </a:p>
        </p:txBody>
      </p:sp>
      <p:pic>
        <p:nvPicPr>
          <p:cNvPr id="398" name="图片 397" descr="云计算-蓝.png"/>
          <p:cNvPicPr>
            <a:picLocks noChangeAspect="1"/>
          </p:cNvPicPr>
          <p:nvPr/>
        </p:nvPicPr>
        <p:blipFill>
          <a:blip r:embed="rId6" cstate="print"/>
          <a:stretch>
            <a:fillRect/>
          </a:stretch>
        </p:blipFill>
        <p:spPr bwMode="gray">
          <a:xfrm>
            <a:off x="11245225" y="4217521"/>
            <a:ext cx="270829" cy="221587"/>
          </a:xfrm>
          <a:prstGeom prst="rect">
            <a:avLst/>
          </a:prstGeom>
        </p:spPr>
      </p:pic>
      <p:pic>
        <p:nvPicPr>
          <p:cNvPr id="399" name="图片 398" descr="数据中心-蓝.png"/>
          <p:cNvPicPr>
            <a:picLocks noChangeAspect="1"/>
          </p:cNvPicPr>
          <p:nvPr/>
        </p:nvPicPr>
        <p:blipFill>
          <a:blip r:embed="rId7" cstate="print"/>
          <a:stretch>
            <a:fillRect/>
          </a:stretch>
        </p:blipFill>
        <p:spPr bwMode="gray">
          <a:xfrm>
            <a:off x="11246054" y="3876831"/>
            <a:ext cx="269171" cy="220231"/>
          </a:xfrm>
          <a:prstGeom prst="rect">
            <a:avLst/>
          </a:prstGeom>
        </p:spPr>
      </p:pic>
      <p:cxnSp>
        <p:nvCxnSpPr>
          <p:cNvPr id="400" name="Straight Connector 30"/>
          <p:cNvCxnSpPr>
            <a:stCxn id="419" idx="3"/>
            <a:endCxn id="399" idx="1"/>
          </p:cNvCxnSpPr>
          <p:nvPr/>
        </p:nvCxnSpPr>
        <p:spPr bwMode="gray">
          <a:xfrm>
            <a:off x="11056177" y="3986270"/>
            <a:ext cx="189877" cy="677"/>
          </a:xfrm>
          <a:prstGeom prst="line">
            <a:avLst/>
          </a:prstGeom>
          <a:noFill/>
          <a:ln w="12700" cap="flat" cmpd="sng" algn="ctr">
            <a:solidFill>
              <a:sysClr val="windowText" lastClr="000000"/>
            </a:solidFill>
            <a:prstDash val="solid"/>
            <a:miter lim="800000"/>
          </a:ln>
          <a:effectLst/>
        </p:spPr>
      </p:cxnSp>
      <p:cxnSp>
        <p:nvCxnSpPr>
          <p:cNvPr id="401" name="Straight Connector 30"/>
          <p:cNvCxnSpPr>
            <a:stCxn id="420" idx="3"/>
            <a:endCxn id="398" idx="1"/>
          </p:cNvCxnSpPr>
          <p:nvPr/>
        </p:nvCxnSpPr>
        <p:spPr bwMode="gray">
          <a:xfrm>
            <a:off x="11056177" y="4328315"/>
            <a:ext cx="189048" cy="0"/>
          </a:xfrm>
          <a:prstGeom prst="line">
            <a:avLst/>
          </a:prstGeom>
          <a:noFill/>
          <a:ln w="12700" cap="flat" cmpd="sng" algn="ctr">
            <a:solidFill>
              <a:sysClr val="windowText" lastClr="000000"/>
            </a:solidFill>
            <a:prstDash val="solid"/>
            <a:miter lim="800000"/>
          </a:ln>
          <a:effectLst/>
        </p:spPr>
      </p:cxnSp>
      <p:pic>
        <p:nvPicPr>
          <p:cNvPr id="402" name="图片 401" descr="大型网管-蓝.png"/>
          <p:cNvPicPr>
            <a:picLocks noChangeAspect="1"/>
          </p:cNvPicPr>
          <p:nvPr/>
        </p:nvPicPr>
        <p:blipFill>
          <a:blip r:embed="rId8" cstate="print"/>
          <a:stretch>
            <a:fillRect/>
          </a:stretch>
        </p:blipFill>
        <p:spPr bwMode="gray">
          <a:xfrm>
            <a:off x="8250582" y="4217521"/>
            <a:ext cx="270000" cy="221070"/>
          </a:xfrm>
          <a:prstGeom prst="rect">
            <a:avLst/>
          </a:prstGeom>
        </p:spPr>
      </p:pic>
      <p:cxnSp>
        <p:nvCxnSpPr>
          <p:cNvPr id="403" name="Straight Connector 30"/>
          <p:cNvCxnSpPr>
            <a:endCxn id="417" idx="1"/>
          </p:cNvCxnSpPr>
          <p:nvPr/>
        </p:nvCxnSpPr>
        <p:spPr bwMode="gray">
          <a:xfrm flipV="1">
            <a:off x="8405771" y="3986270"/>
            <a:ext cx="313212" cy="677"/>
          </a:xfrm>
          <a:prstGeom prst="line">
            <a:avLst/>
          </a:prstGeom>
          <a:noFill/>
          <a:ln w="12700" cap="flat" cmpd="sng" algn="ctr">
            <a:solidFill>
              <a:sysClr val="windowText" lastClr="000000"/>
            </a:solidFill>
            <a:prstDash val="solid"/>
            <a:miter lim="800000"/>
          </a:ln>
          <a:effectLst/>
        </p:spPr>
      </p:cxnSp>
      <p:sp>
        <p:nvSpPr>
          <p:cNvPr id="404" name="Freeform 159"/>
          <p:cNvSpPr/>
          <p:nvPr/>
        </p:nvSpPr>
        <p:spPr bwMode="gray">
          <a:xfrm flipH="1">
            <a:off x="8112084" y="3796293"/>
            <a:ext cx="522889" cy="30077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54000" tIns="10800" rIns="54000" bIns="10800" rtlCol="0" anchor="b">
            <a:noAutofit/>
          </a:bodyPr>
          <a:lstStyle/>
          <a:p>
            <a:pPr algn="ctr" fontAlgn="ctr">
              <a:lnSpc>
                <a:spcPct val="80000"/>
              </a:lnSpc>
            </a:pP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05" name="Straight Connector 30"/>
          <p:cNvCxnSpPr>
            <a:stCxn id="402" idx="3"/>
            <a:endCxn id="418" idx="1"/>
          </p:cNvCxnSpPr>
          <p:nvPr/>
        </p:nvCxnSpPr>
        <p:spPr bwMode="gray">
          <a:xfrm>
            <a:off x="8520582" y="4328056"/>
            <a:ext cx="198401" cy="259"/>
          </a:xfrm>
          <a:prstGeom prst="line">
            <a:avLst/>
          </a:prstGeom>
          <a:noFill/>
          <a:ln w="12700" cap="flat" cmpd="sng" algn="ctr">
            <a:solidFill>
              <a:sysClr val="windowText" lastClr="000000"/>
            </a:solidFill>
            <a:prstDash val="solid"/>
            <a:miter lim="800000"/>
          </a:ln>
          <a:effectLst/>
        </p:spPr>
      </p:cxnSp>
      <p:sp>
        <p:nvSpPr>
          <p:cNvPr id="406" name="矩形 405"/>
          <p:cNvSpPr/>
          <p:nvPr/>
        </p:nvSpPr>
        <p:spPr bwMode="gray">
          <a:xfrm>
            <a:off x="8020835" y="4404752"/>
            <a:ext cx="805693" cy="461665"/>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Campus </a:t>
            </a:r>
            <a:r>
              <a:rPr lang="en-US" sz="1200" dirty="0" smtClean="0">
                <a:solidFill>
                  <a:srgbClr val="1D1D1A"/>
                </a:solidFill>
                <a:latin typeface="Huawei Sans" panose="020C0503030203020204" pitchFamily="34" charset="0"/>
              </a:rPr>
              <a:t>network</a:t>
            </a:r>
            <a:endParaRPr lang="en-US" sz="1200" dirty="0">
              <a:solidFill>
                <a:srgbClr val="1D1D1A"/>
              </a:solidFill>
              <a:latin typeface="Huawei Sans" panose="020C0503030203020204" pitchFamily="34" charset="0"/>
            </a:endParaRPr>
          </a:p>
        </p:txBody>
      </p:sp>
      <p:sp>
        <p:nvSpPr>
          <p:cNvPr id="407" name="矩形 406"/>
          <p:cNvSpPr/>
          <p:nvPr/>
        </p:nvSpPr>
        <p:spPr bwMode="gray">
          <a:xfrm>
            <a:off x="10631313" y="3384648"/>
            <a:ext cx="970397" cy="461665"/>
          </a:xfrm>
          <a:prstGeom prst="rect">
            <a:avLst/>
          </a:prstGeom>
        </p:spPr>
        <p:txBody>
          <a:bodyPr wrap="square">
            <a:spAutoFit/>
          </a:bodyPr>
          <a:lstStyle/>
          <a:p>
            <a:pPr algn="r" fontAlgn="ctr"/>
            <a:r>
              <a:rPr lang="en-US" sz="1200" dirty="0">
                <a:solidFill>
                  <a:srgbClr val="1D1D1A"/>
                </a:solidFill>
                <a:latin typeface="Huawei Sans" panose="020C0503030203020204" pitchFamily="34" charset="0"/>
              </a:rPr>
              <a:t>Traditional</a:t>
            </a:r>
          </a:p>
          <a:p>
            <a:pPr algn="r" fontAlgn="ctr"/>
            <a:r>
              <a:rPr lang="en-US" sz="1200" dirty="0">
                <a:solidFill>
                  <a:srgbClr val="1D1D1A"/>
                </a:solidFill>
                <a:latin typeface="Huawei Sans" panose="020C0503030203020204" pitchFamily="34" charset="0"/>
              </a:rPr>
              <a:t>DC</a:t>
            </a:r>
          </a:p>
        </p:txBody>
      </p:sp>
      <p:cxnSp>
        <p:nvCxnSpPr>
          <p:cNvPr id="408" name="Straight Connector 30"/>
          <p:cNvCxnSpPr>
            <a:stCxn id="417" idx="2"/>
            <a:endCxn id="418" idx="0"/>
          </p:cNvCxnSpPr>
          <p:nvPr/>
        </p:nvCxnSpPr>
        <p:spPr bwMode="gray">
          <a:xfrm>
            <a:off x="8854398" y="4097063"/>
            <a:ext cx="0" cy="120458"/>
          </a:xfrm>
          <a:prstGeom prst="line">
            <a:avLst/>
          </a:prstGeom>
          <a:noFill/>
          <a:ln w="12700" cap="flat" cmpd="sng" algn="ctr">
            <a:solidFill>
              <a:sysClr val="windowText" lastClr="000000"/>
            </a:solidFill>
            <a:prstDash val="solid"/>
            <a:miter lim="800000"/>
          </a:ln>
          <a:effectLst/>
        </p:spPr>
      </p:cxnSp>
      <p:cxnSp>
        <p:nvCxnSpPr>
          <p:cNvPr id="409" name="Straight Connector 30"/>
          <p:cNvCxnSpPr>
            <a:stCxn id="335" idx="2"/>
            <a:endCxn id="336" idx="0"/>
          </p:cNvCxnSpPr>
          <p:nvPr/>
        </p:nvCxnSpPr>
        <p:spPr bwMode="gray">
          <a:xfrm>
            <a:off x="9368050" y="4097063"/>
            <a:ext cx="0" cy="120458"/>
          </a:xfrm>
          <a:prstGeom prst="line">
            <a:avLst/>
          </a:prstGeom>
          <a:noFill/>
          <a:ln w="12700" cap="flat" cmpd="sng" algn="ctr">
            <a:solidFill>
              <a:sysClr val="windowText" lastClr="000000"/>
            </a:solidFill>
            <a:prstDash val="solid"/>
            <a:miter lim="800000"/>
          </a:ln>
          <a:effectLst/>
        </p:spPr>
      </p:cxnSp>
      <p:cxnSp>
        <p:nvCxnSpPr>
          <p:cNvPr id="410" name="Straight Connector 30"/>
          <p:cNvCxnSpPr>
            <a:stCxn id="338" idx="2"/>
            <a:endCxn id="339" idx="0"/>
          </p:cNvCxnSpPr>
          <p:nvPr/>
        </p:nvCxnSpPr>
        <p:spPr bwMode="gray">
          <a:xfrm>
            <a:off x="9886223" y="4097063"/>
            <a:ext cx="0" cy="120458"/>
          </a:xfrm>
          <a:prstGeom prst="line">
            <a:avLst/>
          </a:prstGeom>
          <a:noFill/>
          <a:ln w="12700" cap="flat" cmpd="sng" algn="ctr">
            <a:solidFill>
              <a:sysClr val="windowText" lastClr="000000"/>
            </a:solidFill>
            <a:prstDash val="solid"/>
            <a:miter lim="800000"/>
          </a:ln>
          <a:effectLst/>
        </p:spPr>
      </p:cxnSp>
      <p:cxnSp>
        <p:nvCxnSpPr>
          <p:cNvPr id="411" name="Straight Connector 30"/>
          <p:cNvCxnSpPr>
            <a:stCxn id="341" idx="2"/>
            <a:endCxn id="342" idx="0"/>
          </p:cNvCxnSpPr>
          <p:nvPr/>
        </p:nvCxnSpPr>
        <p:spPr bwMode="gray">
          <a:xfrm>
            <a:off x="10404395" y="4097063"/>
            <a:ext cx="0" cy="120458"/>
          </a:xfrm>
          <a:prstGeom prst="line">
            <a:avLst/>
          </a:prstGeom>
          <a:noFill/>
          <a:ln w="12700" cap="flat" cmpd="sng" algn="ctr">
            <a:solidFill>
              <a:sysClr val="windowText" lastClr="000000"/>
            </a:solidFill>
            <a:prstDash val="solid"/>
            <a:miter lim="800000"/>
          </a:ln>
          <a:effectLst/>
        </p:spPr>
      </p:cxnSp>
      <p:cxnSp>
        <p:nvCxnSpPr>
          <p:cNvPr id="412" name="Straight Connector 30"/>
          <p:cNvCxnSpPr>
            <a:stCxn id="419" idx="2"/>
            <a:endCxn id="420" idx="0"/>
          </p:cNvCxnSpPr>
          <p:nvPr/>
        </p:nvCxnSpPr>
        <p:spPr bwMode="gray">
          <a:xfrm>
            <a:off x="10920763" y="4097063"/>
            <a:ext cx="0" cy="120458"/>
          </a:xfrm>
          <a:prstGeom prst="line">
            <a:avLst/>
          </a:prstGeom>
          <a:noFill/>
          <a:ln w="12700" cap="flat" cmpd="sng" algn="ctr">
            <a:solidFill>
              <a:sysClr val="windowText" lastClr="000000"/>
            </a:solidFill>
            <a:prstDash val="solid"/>
            <a:miter lim="800000"/>
          </a:ln>
          <a:effectLst/>
        </p:spPr>
      </p:cxnSp>
      <p:sp>
        <p:nvSpPr>
          <p:cNvPr id="413" name="矩形 412"/>
          <p:cNvSpPr/>
          <p:nvPr/>
        </p:nvSpPr>
        <p:spPr bwMode="gray">
          <a:xfrm>
            <a:off x="9423707" y="4419964"/>
            <a:ext cx="885068" cy="276999"/>
          </a:xfrm>
          <a:prstGeom prst="rect">
            <a:avLst/>
          </a:prstGeom>
        </p:spPr>
        <p:txBody>
          <a:bodyPr wrap="square">
            <a:spAutoFit/>
          </a:bodyPr>
          <a:lstStyle/>
          <a:p>
            <a:pPr algn="ctr" fontAlgn="ctr"/>
            <a:r>
              <a:rPr lang="en-US" sz="1200" b="1" dirty="0" smtClean="0">
                <a:solidFill>
                  <a:srgbClr val="1D1D1A"/>
                </a:solidFill>
                <a:latin typeface="Huawei Sans" panose="020C0503030203020204" pitchFamily="34" charset="0"/>
              </a:rPr>
              <a:t>IPE</a:t>
            </a:r>
            <a:endParaRPr lang="en-US" sz="1200" b="1" dirty="0">
              <a:solidFill>
                <a:srgbClr val="1D1D1A"/>
              </a:solidFill>
              <a:latin typeface="Huawei Sans" panose="020C0503030203020204" pitchFamily="34" charset="0"/>
            </a:endParaRPr>
          </a:p>
        </p:txBody>
      </p:sp>
      <p:cxnSp>
        <p:nvCxnSpPr>
          <p:cNvPr id="414" name="肘形连接符 413"/>
          <p:cNvCxnSpPr>
            <a:stCxn id="417" idx="0"/>
            <a:endCxn id="419" idx="0"/>
          </p:cNvCxnSpPr>
          <p:nvPr/>
        </p:nvCxnSpPr>
        <p:spPr bwMode="gray">
          <a:xfrm rot="5400000" flipH="1" flipV="1">
            <a:off x="9887580" y="2842294"/>
            <a:ext cx="12700" cy="2066365"/>
          </a:xfrm>
          <a:prstGeom prst="bentConnector3">
            <a:avLst>
              <a:gd name="adj1" fmla="val 549984"/>
            </a:avLst>
          </a:prstGeom>
          <a:noFill/>
          <a:ln w="12700" cap="flat" cmpd="sng" algn="ctr">
            <a:solidFill>
              <a:sysClr val="windowText" lastClr="000000"/>
            </a:solidFill>
            <a:prstDash val="solid"/>
            <a:miter lim="800000"/>
          </a:ln>
          <a:effectLst/>
        </p:spPr>
      </p:cxnSp>
      <p:cxnSp>
        <p:nvCxnSpPr>
          <p:cNvPr id="415" name="Straight Connector 30"/>
          <p:cNvCxnSpPr/>
          <p:nvPr/>
        </p:nvCxnSpPr>
        <p:spPr bwMode="gray">
          <a:xfrm>
            <a:off x="9882866" y="3706324"/>
            <a:ext cx="0" cy="103477"/>
          </a:xfrm>
          <a:prstGeom prst="line">
            <a:avLst/>
          </a:prstGeom>
          <a:noFill/>
          <a:ln w="12700" cap="flat" cmpd="sng" algn="ctr">
            <a:solidFill>
              <a:sysClr val="windowText" lastClr="000000"/>
            </a:solidFill>
            <a:prstDash val="solid"/>
            <a:miter lim="800000"/>
          </a:ln>
          <a:effectLst/>
        </p:spPr>
      </p:cxnSp>
      <p:pic>
        <p:nvPicPr>
          <p:cNvPr id="416" name="图片 41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gray">
          <a:xfrm>
            <a:off x="9389825" y="3537286"/>
            <a:ext cx="868186" cy="160117"/>
          </a:xfrm>
          <a:prstGeom prst="rect">
            <a:avLst/>
          </a:prstGeom>
        </p:spPr>
      </p:pic>
      <p:pic>
        <p:nvPicPr>
          <p:cNvPr id="417"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8718983" y="3875476"/>
            <a:ext cx="270829" cy="221587"/>
          </a:xfrm>
          <a:prstGeom prst="rect">
            <a:avLst/>
          </a:prstGeom>
          <a:noFill/>
        </p:spPr>
      </p:pic>
      <p:pic>
        <p:nvPicPr>
          <p:cNvPr id="418"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8718983" y="4217521"/>
            <a:ext cx="270829" cy="221587"/>
          </a:xfrm>
          <a:prstGeom prst="rect">
            <a:avLst/>
          </a:prstGeom>
          <a:noFill/>
        </p:spPr>
      </p:pic>
      <p:pic>
        <p:nvPicPr>
          <p:cNvPr id="419"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10785348" y="3875476"/>
            <a:ext cx="270829" cy="221587"/>
          </a:xfrm>
          <a:prstGeom prst="rect">
            <a:avLst/>
          </a:prstGeom>
          <a:noFill/>
        </p:spPr>
      </p:pic>
      <p:pic>
        <p:nvPicPr>
          <p:cNvPr id="420"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10785348" y="4217521"/>
            <a:ext cx="270829" cy="221587"/>
          </a:xfrm>
          <a:prstGeom prst="rect">
            <a:avLst/>
          </a:prstGeom>
          <a:noFill/>
        </p:spPr>
      </p:pic>
      <p:pic>
        <p:nvPicPr>
          <p:cNvPr id="421" name="图片 420" descr="网络云2-蓝.png"/>
          <p:cNvPicPr>
            <a:picLocks noChangeAspect="1"/>
          </p:cNvPicPr>
          <p:nvPr/>
        </p:nvPicPr>
        <p:blipFill>
          <a:blip r:embed="rId9" cstate="print">
            <a:duotone>
              <a:schemeClr val="bg2">
                <a:shade val="45000"/>
                <a:satMod val="135000"/>
              </a:schemeClr>
              <a:prstClr val="white"/>
            </a:duotone>
          </a:blip>
          <a:stretch>
            <a:fillRect/>
          </a:stretch>
        </p:blipFill>
        <p:spPr bwMode="gray">
          <a:xfrm>
            <a:off x="5020357" y="3536474"/>
            <a:ext cx="2116144" cy="1230075"/>
          </a:xfrm>
          <a:prstGeom prst="rect">
            <a:avLst/>
          </a:prstGeom>
        </p:spPr>
      </p:pic>
      <p:pic>
        <p:nvPicPr>
          <p:cNvPr id="422"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5444823" y="3875476"/>
            <a:ext cx="270829" cy="221587"/>
          </a:xfrm>
          <a:prstGeom prst="rect">
            <a:avLst/>
          </a:prstGeom>
          <a:noFill/>
        </p:spPr>
      </p:pic>
      <p:pic>
        <p:nvPicPr>
          <p:cNvPr id="423"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5444823" y="4217521"/>
            <a:ext cx="270829" cy="221587"/>
          </a:xfrm>
          <a:prstGeom prst="rect">
            <a:avLst/>
          </a:prstGeom>
          <a:noFill/>
        </p:spPr>
      </p:pic>
      <p:pic>
        <p:nvPicPr>
          <p:cNvPr id="424"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5962996" y="3875476"/>
            <a:ext cx="270829" cy="221587"/>
          </a:xfrm>
          <a:prstGeom prst="rect">
            <a:avLst/>
          </a:prstGeom>
          <a:noFill/>
        </p:spPr>
      </p:pic>
      <p:pic>
        <p:nvPicPr>
          <p:cNvPr id="425"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5962996" y="4217521"/>
            <a:ext cx="270829" cy="221587"/>
          </a:xfrm>
          <a:prstGeom prst="rect">
            <a:avLst/>
          </a:prstGeom>
          <a:noFill/>
        </p:spPr>
      </p:pic>
      <p:pic>
        <p:nvPicPr>
          <p:cNvPr id="426"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6481168" y="3875476"/>
            <a:ext cx="270829" cy="221587"/>
          </a:xfrm>
          <a:prstGeom prst="rect">
            <a:avLst/>
          </a:prstGeom>
          <a:noFill/>
        </p:spPr>
      </p:pic>
      <p:pic>
        <p:nvPicPr>
          <p:cNvPr id="427"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6481168" y="4217521"/>
            <a:ext cx="270829" cy="221587"/>
          </a:xfrm>
          <a:prstGeom prst="rect">
            <a:avLst/>
          </a:prstGeom>
          <a:noFill/>
        </p:spPr>
      </p:pic>
      <p:cxnSp>
        <p:nvCxnSpPr>
          <p:cNvPr id="428" name="Straight Connector 30"/>
          <p:cNvCxnSpPr>
            <a:stCxn id="457" idx="3"/>
            <a:endCxn id="422" idx="1"/>
          </p:cNvCxnSpPr>
          <p:nvPr/>
        </p:nvCxnSpPr>
        <p:spPr bwMode="gray">
          <a:xfrm>
            <a:off x="5202000" y="3986270"/>
            <a:ext cx="242823" cy="0"/>
          </a:xfrm>
          <a:prstGeom prst="line">
            <a:avLst/>
          </a:prstGeom>
          <a:noFill/>
          <a:ln w="12700" cap="flat" cmpd="sng" algn="ctr">
            <a:solidFill>
              <a:sysClr val="windowText" lastClr="000000"/>
            </a:solidFill>
            <a:prstDash val="solid"/>
            <a:miter lim="800000"/>
          </a:ln>
          <a:effectLst/>
        </p:spPr>
      </p:cxnSp>
      <p:cxnSp>
        <p:nvCxnSpPr>
          <p:cNvPr id="429" name="Straight Connector 30"/>
          <p:cNvCxnSpPr>
            <a:stCxn id="458" idx="3"/>
            <a:endCxn id="423" idx="1"/>
          </p:cNvCxnSpPr>
          <p:nvPr/>
        </p:nvCxnSpPr>
        <p:spPr bwMode="gray">
          <a:xfrm>
            <a:off x="5202000" y="4328315"/>
            <a:ext cx="242823" cy="0"/>
          </a:xfrm>
          <a:prstGeom prst="line">
            <a:avLst/>
          </a:prstGeom>
          <a:noFill/>
          <a:ln w="12700" cap="flat" cmpd="sng" algn="ctr">
            <a:solidFill>
              <a:sysClr val="windowText" lastClr="000000"/>
            </a:solidFill>
            <a:prstDash val="solid"/>
            <a:miter lim="800000"/>
          </a:ln>
          <a:effectLst/>
        </p:spPr>
      </p:cxnSp>
      <p:cxnSp>
        <p:nvCxnSpPr>
          <p:cNvPr id="430" name="Straight Connector 30"/>
          <p:cNvCxnSpPr>
            <a:stCxn id="423" idx="3"/>
            <a:endCxn id="425" idx="1"/>
          </p:cNvCxnSpPr>
          <p:nvPr/>
        </p:nvCxnSpPr>
        <p:spPr bwMode="gray">
          <a:xfrm>
            <a:off x="5715652" y="4328315"/>
            <a:ext cx="247344" cy="0"/>
          </a:xfrm>
          <a:prstGeom prst="line">
            <a:avLst/>
          </a:prstGeom>
          <a:noFill/>
          <a:ln w="12700" cap="flat" cmpd="sng" algn="ctr">
            <a:solidFill>
              <a:sysClr val="windowText" lastClr="000000"/>
            </a:solidFill>
            <a:prstDash val="solid"/>
            <a:miter lim="800000"/>
          </a:ln>
          <a:effectLst/>
        </p:spPr>
      </p:cxnSp>
      <p:cxnSp>
        <p:nvCxnSpPr>
          <p:cNvPr id="431" name="Straight Connector 30"/>
          <p:cNvCxnSpPr>
            <a:stCxn id="425" idx="3"/>
            <a:endCxn id="427" idx="1"/>
          </p:cNvCxnSpPr>
          <p:nvPr/>
        </p:nvCxnSpPr>
        <p:spPr bwMode="gray">
          <a:xfrm>
            <a:off x="6233825" y="4328315"/>
            <a:ext cx="247343" cy="0"/>
          </a:xfrm>
          <a:prstGeom prst="line">
            <a:avLst/>
          </a:prstGeom>
          <a:noFill/>
          <a:ln w="12700" cap="flat" cmpd="sng" algn="ctr">
            <a:solidFill>
              <a:sysClr val="windowText" lastClr="000000"/>
            </a:solidFill>
            <a:prstDash val="solid"/>
            <a:miter lim="800000"/>
          </a:ln>
          <a:effectLst/>
        </p:spPr>
      </p:cxnSp>
      <p:cxnSp>
        <p:nvCxnSpPr>
          <p:cNvPr id="432" name="Straight Connector 30"/>
          <p:cNvCxnSpPr>
            <a:stCxn id="427" idx="3"/>
            <a:endCxn id="460" idx="1"/>
          </p:cNvCxnSpPr>
          <p:nvPr/>
        </p:nvCxnSpPr>
        <p:spPr bwMode="gray">
          <a:xfrm>
            <a:off x="6751997" y="4328315"/>
            <a:ext cx="245539" cy="0"/>
          </a:xfrm>
          <a:prstGeom prst="line">
            <a:avLst/>
          </a:prstGeom>
          <a:noFill/>
          <a:ln w="12700" cap="flat" cmpd="sng" algn="ctr">
            <a:solidFill>
              <a:sysClr val="windowText" lastClr="000000"/>
            </a:solidFill>
            <a:prstDash val="solid"/>
            <a:miter lim="800000"/>
          </a:ln>
          <a:effectLst/>
        </p:spPr>
      </p:cxnSp>
      <p:cxnSp>
        <p:nvCxnSpPr>
          <p:cNvPr id="433" name="Straight Connector 30"/>
          <p:cNvCxnSpPr>
            <a:stCxn id="422" idx="3"/>
            <a:endCxn id="424" idx="1"/>
          </p:cNvCxnSpPr>
          <p:nvPr/>
        </p:nvCxnSpPr>
        <p:spPr bwMode="gray">
          <a:xfrm>
            <a:off x="5715652" y="3986270"/>
            <a:ext cx="247344" cy="0"/>
          </a:xfrm>
          <a:prstGeom prst="line">
            <a:avLst/>
          </a:prstGeom>
          <a:noFill/>
          <a:ln w="12700" cap="flat" cmpd="sng" algn="ctr">
            <a:solidFill>
              <a:sysClr val="windowText" lastClr="000000"/>
            </a:solidFill>
            <a:prstDash val="solid"/>
            <a:miter lim="800000"/>
          </a:ln>
          <a:effectLst/>
        </p:spPr>
      </p:cxnSp>
      <p:cxnSp>
        <p:nvCxnSpPr>
          <p:cNvPr id="434" name="Straight Connector 30"/>
          <p:cNvCxnSpPr>
            <a:stCxn id="424" idx="3"/>
            <a:endCxn id="426" idx="1"/>
          </p:cNvCxnSpPr>
          <p:nvPr/>
        </p:nvCxnSpPr>
        <p:spPr bwMode="gray">
          <a:xfrm>
            <a:off x="6233824" y="3986270"/>
            <a:ext cx="247344" cy="0"/>
          </a:xfrm>
          <a:prstGeom prst="line">
            <a:avLst/>
          </a:prstGeom>
          <a:noFill/>
          <a:ln w="12700" cap="flat" cmpd="sng" algn="ctr">
            <a:solidFill>
              <a:sysClr val="windowText" lastClr="000000"/>
            </a:solidFill>
            <a:prstDash val="solid"/>
            <a:miter lim="800000"/>
          </a:ln>
          <a:effectLst/>
        </p:spPr>
      </p:cxnSp>
      <p:cxnSp>
        <p:nvCxnSpPr>
          <p:cNvPr id="435" name="Straight Connector 30"/>
          <p:cNvCxnSpPr>
            <a:stCxn id="426" idx="3"/>
            <a:endCxn id="459" idx="1"/>
          </p:cNvCxnSpPr>
          <p:nvPr/>
        </p:nvCxnSpPr>
        <p:spPr bwMode="gray">
          <a:xfrm>
            <a:off x="6751997" y="3986270"/>
            <a:ext cx="245539" cy="0"/>
          </a:xfrm>
          <a:prstGeom prst="line">
            <a:avLst/>
          </a:prstGeom>
          <a:noFill/>
          <a:ln w="12700" cap="flat" cmpd="sng" algn="ctr">
            <a:solidFill>
              <a:sysClr val="windowText" lastClr="000000"/>
            </a:solidFill>
            <a:prstDash val="solid"/>
            <a:miter lim="800000"/>
          </a:ln>
          <a:effectLst/>
        </p:spPr>
      </p:cxnSp>
      <p:sp>
        <p:nvSpPr>
          <p:cNvPr id="436" name="矩形 435"/>
          <p:cNvSpPr/>
          <p:nvPr/>
        </p:nvSpPr>
        <p:spPr bwMode="gray">
          <a:xfrm>
            <a:off x="7164819" y="4404752"/>
            <a:ext cx="856016"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Cloud</a:t>
            </a:r>
          </a:p>
        </p:txBody>
      </p:sp>
      <p:sp>
        <p:nvSpPr>
          <p:cNvPr id="437" name="矩形 436"/>
          <p:cNvSpPr/>
          <p:nvPr/>
        </p:nvSpPr>
        <p:spPr bwMode="gray">
          <a:xfrm>
            <a:off x="4068967" y="3363922"/>
            <a:ext cx="1113984" cy="461665"/>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Lower-level subnet</a:t>
            </a:r>
          </a:p>
        </p:txBody>
      </p:sp>
      <p:pic>
        <p:nvPicPr>
          <p:cNvPr id="438" name="图片 437" descr="云计算-蓝.png"/>
          <p:cNvPicPr>
            <a:picLocks noChangeAspect="1"/>
          </p:cNvPicPr>
          <p:nvPr/>
        </p:nvPicPr>
        <p:blipFill>
          <a:blip r:embed="rId6" cstate="print"/>
          <a:stretch>
            <a:fillRect/>
          </a:stretch>
        </p:blipFill>
        <p:spPr bwMode="gray">
          <a:xfrm>
            <a:off x="7457413" y="4217521"/>
            <a:ext cx="270829" cy="221587"/>
          </a:xfrm>
          <a:prstGeom prst="rect">
            <a:avLst/>
          </a:prstGeom>
        </p:spPr>
      </p:pic>
      <p:pic>
        <p:nvPicPr>
          <p:cNvPr id="439" name="图片 438" descr="数据中心-蓝.png"/>
          <p:cNvPicPr>
            <a:picLocks noChangeAspect="1"/>
          </p:cNvPicPr>
          <p:nvPr/>
        </p:nvPicPr>
        <p:blipFill>
          <a:blip r:embed="rId7" cstate="print"/>
          <a:stretch>
            <a:fillRect/>
          </a:stretch>
        </p:blipFill>
        <p:spPr bwMode="gray">
          <a:xfrm>
            <a:off x="7458242" y="3876831"/>
            <a:ext cx="269171" cy="220231"/>
          </a:xfrm>
          <a:prstGeom prst="rect">
            <a:avLst/>
          </a:prstGeom>
        </p:spPr>
      </p:pic>
      <p:cxnSp>
        <p:nvCxnSpPr>
          <p:cNvPr id="440" name="Straight Connector 30"/>
          <p:cNvCxnSpPr>
            <a:stCxn id="459" idx="3"/>
            <a:endCxn id="439" idx="1"/>
          </p:cNvCxnSpPr>
          <p:nvPr/>
        </p:nvCxnSpPr>
        <p:spPr bwMode="gray">
          <a:xfrm>
            <a:off x="7268365" y="3986270"/>
            <a:ext cx="189877" cy="677"/>
          </a:xfrm>
          <a:prstGeom prst="line">
            <a:avLst/>
          </a:prstGeom>
          <a:noFill/>
          <a:ln w="12700" cap="flat" cmpd="sng" algn="ctr">
            <a:solidFill>
              <a:sysClr val="windowText" lastClr="000000"/>
            </a:solidFill>
            <a:prstDash val="solid"/>
            <a:miter lim="800000"/>
          </a:ln>
          <a:effectLst/>
        </p:spPr>
      </p:cxnSp>
      <p:cxnSp>
        <p:nvCxnSpPr>
          <p:cNvPr id="441" name="Straight Connector 30"/>
          <p:cNvCxnSpPr>
            <a:stCxn id="460" idx="3"/>
            <a:endCxn id="438" idx="1"/>
          </p:cNvCxnSpPr>
          <p:nvPr/>
        </p:nvCxnSpPr>
        <p:spPr bwMode="gray">
          <a:xfrm>
            <a:off x="7268365" y="4328315"/>
            <a:ext cx="189048" cy="0"/>
          </a:xfrm>
          <a:prstGeom prst="line">
            <a:avLst/>
          </a:prstGeom>
          <a:noFill/>
          <a:ln w="12700" cap="flat" cmpd="sng" algn="ctr">
            <a:solidFill>
              <a:sysClr val="windowText" lastClr="000000"/>
            </a:solidFill>
            <a:prstDash val="solid"/>
            <a:miter lim="800000"/>
          </a:ln>
          <a:effectLst/>
        </p:spPr>
      </p:cxnSp>
      <p:pic>
        <p:nvPicPr>
          <p:cNvPr id="442" name="图片 441" descr="大型网管-蓝.png"/>
          <p:cNvPicPr>
            <a:picLocks noChangeAspect="1"/>
          </p:cNvPicPr>
          <p:nvPr/>
        </p:nvPicPr>
        <p:blipFill>
          <a:blip r:embed="rId8" cstate="print"/>
          <a:stretch>
            <a:fillRect/>
          </a:stretch>
        </p:blipFill>
        <p:spPr bwMode="gray">
          <a:xfrm>
            <a:off x="4462770" y="4217521"/>
            <a:ext cx="270000" cy="221070"/>
          </a:xfrm>
          <a:prstGeom prst="rect">
            <a:avLst/>
          </a:prstGeom>
        </p:spPr>
      </p:pic>
      <p:cxnSp>
        <p:nvCxnSpPr>
          <p:cNvPr id="443" name="Straight Connector 30"/>
          <p:cNvCxnSpPr>
            <a:endCxn id="457" idx="1"/>
          </p:cNvCxnSpPr>
          <p:nvPr/>
        </p:nvCxnSpPr>
        <p:spPr bwMode="gray">
          <a:xfrm flipV="1">
            <a:off x="4617959" y="3986270"/>
            <a:ext cx="313212" cy="677"/>
          </a:xfrm>
          <a:prstGeom prst="line">
            <a:avLst/>
          </a:prstGeom>
          <a:noFill/>
          <a:ln w="12700" cap="flat" cmpd="sng" algn="ctr">
            <a:solidFill>
              <a:sysClr val="windowText" lastClr="000000"/>
            </a:solidFill>
            <a:prstDash val="solid"/>
            <a:miter lim="800000"/>
          </a:ln>
          <a:effectLst/>
        </p:spPr>
      </p:cxnSp>
      <p:sp>
        <p:nvSpPr>
          <p:cNvPr id="444" name="Freeform 159"/>
          <p:cNvSpPr/>
          <p:nvPr/>
        </p:nvSpPr>
        <p:spPr bwMode="gray">
          <a:xfrm flipH="1">
            <a:off x="4324272" y="3796293"/>
            <a:ext cx="522889" cy="30077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54000" tIns="10800" rIns="54000" bIns="10800" rtlCol="0" anchor="b">
            <a:noAutofit/>
          </a:bodyPr>
          <a:lstStyle/>
          <a:p>
            <a:pPr algn="ctr" fontAlgn="ctr">
              <a:lnSpc>
                <a:spcPct val="80000"/>
              </a:lnSpc>
            </a:pP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45" name="Straight Connector 30"/>
          <p:cNvCxnSpPr>
            <a:stCxn id="442" idx="3"/>
            <a:endCxn id="458" idx="1"/>
          </p:cNvCxnSpPr>
          <p:nvPr/>
        </p:nvCxnSpPr>
        <p:spPr bwMode="gray">
          <a:xfrm>
            <a:off x="4732770" y="4328056"/>
            <a:ext cx="198401" cy="259"/>
          </a:xfrm>
          <a:prstGeom prst="line">
            <a:avLst/>
          </a:prstGeom>
          <a:noFill/>
          <a:ln w="12700" cap="flat" cmpd="sng" algn="ctr">
            <a:solidFill>
              <a:sysClr val="windowText" lastClr="000000"/>
            </a:solidFill>
            <a:prstDash val="solid"/>
            <a:miter lim="800000"/>
          </a:ln>
          <a:effectLst/>
        </p:spPr>
      </p:cxnSp>
      <p:sp>
        <p:nvSpPr>
          <p:cNvPr id="446" name="矩形 445"/>
          <p:cNvSpPr/>
          <p:nvPr/>
        </p:nvSpPr>
        <p:spPr bwMode="gray">
          <a:xfrm>
            <a:off x="4194923" y="4366652"/>
            <a:ext cx="805693" cy="461665"/>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Campus </a:t>
            </a:r>
            <a:r>
              <a:rPr lang="en-US" sz="1200" dirty="0" smtClean="0">
                <a:solidFill>
                  <a:srgbClr val="1D1D1A"/>
                </a:solidFill>
                <a:latin typeface="Huawei Sans" panose="020C0503030203020204" pitchFamily="34" charset="0"/>
              </a:rPr>
              <a:t>network</a:t>
            </a:r>
            <a:endParaRPr lang="en-US" sz="1200" dirty="0">
              <a:solidFill>
                <a:srgbClr val="1D1D1A"/>
              </a:solidFill>
              <a:latin typeface="Huawei Sans" panose="020C0503030203020204" pitchFamily="34" charset="0"/>
            </a:endParaRPr>
          </a:p>
        </p:txBody>
      </p:sp>
      <p:sp>
        <p:nvSpPr>
          <p:cNvPr id="447" name="矩形 446"/>
          <p:cNvSpPr/>
          <p:nvPr/>
        </p:nvSpPr>
        <p:spPr bwMode="gray">
          <a:xfrm>
            <a:off x="7098224" y="3445326"/>
            <a:ext cx="970156" cy="461665"/>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Traditional</a:t>
            </a:r>
          </a:p>
          <a:p>
            <a:pPr algn="ctr" fontAlgn="ctr"/>
            <a:r>
              <a:rPr lang="en-US" sz="1200" dirty="0">
                <a:solidFill>
                  <a:srgbClr val="1D1D1A"/>
                </a:solidFill>
                <a:latin typeface="Huawei Sans" panose="020C0503030203020204" pitchFamily="34" charset="0"/>
              </a:rPr>
              <a:t>DC</a:t>
            </a:r>
          </a:p>
        </p:txBody>
      </p:sp>
      <p:cxnSp>
        <p:nvCxnSpPr>
          <p:cNvPr id="448" name="Straight Connector 30"/>
          <p:cNvCxnSpPr>
            <a:stCxn id="457" idx="2"/>
            <a:endCxn id="458" idx="0"/>
          </p:cNvCxnSpPr>
          <p:nvPr/>
        </p:nvCxnSpPr>
        <p:spPr bwMode="gray">
          <a:xfrm>
            <a:off x="5066586" y="4097063"/>
            <a:ext cx="0" cy="120458"/>
          </a:xfrm>
          <a:prstGeom prst="line">
            <a:avLst/>
          </a:prstGeom>
          <a:noFill/>
          <a:ln w="12700" cap="flat" cmpd="sng" algn="ctr">
            <a:solidFill>
              <a:sysClr val="windowText" lastClr="000000"/>
            </a:solidFill>
            <a:prstDash val="solid"/>
            <a:miter lim="800000"/>
          </a:ln>
          <a:effectLst/>
        </p:spPr>
      </p:cxnSp>
      <p:cxnSp>
        <p:nvCxnSpPr>
          <p:cNvPr id="449" name="Straight Connector 30"/>
          <p:cNvCxnSpPr>
            <a:stCxn id="422" idx="2"/>
            <a:endCxn id="423" idx="0"/>
          </p:cNvCxnSpPr>
          <p:nvPr/>
        </p:nvCxnSpPr>
        <p:spPr bwMode="gray">
          <a:xfrm>
            <a:off x="5580238" y="4097063"/>
            <a:ext cx="0" cy="120458"/>
          </a:xfrm>
          <a:prstGeom prst="line">
            <a:avLst/>
          </a:prstGeom>
          <a:noFill/>
          <a:ln w="12700" cap="flat" cmpd="sng" algn="ctr">
            <a:solidFill>
              <a:sysClr val="windowText" lastClr="000000"/>
            </a:solidFill>
            <a:prstDash val="solid"/>
            <a:miter lim="800000"/>
          </a:ln>
          <a:effectLst/>
        </p:spPr>
      </p:cxnSp>
      <p:cxnSp>
        <p:nvCxnSpPr>
          <p:cNvPr id="450" name="Straight Connector 30"/>
          <p:cNvCxnSpPr>
            <a:stCxn id="424" idx="2"/>
            <a:endCxn id="425" idx="0"/>
          </p:cNvCxnSpPr>
          <p:nvPr/>
        </p:nvCxnSpPr>
        <p:spPr bwMode="gray">
          <a:xfrm>
            <a:off x="6098411" y="4097063"/>
            <a:ext cx="0" cy="120458"/>
          </a:xfrm>
          <a:prstGeom prst="line">
            <a:avLst/>
          </a:prstGeom>
          <a:noFill/>
          <a:ln w="12700" cap="flat" cmpd="sng" algn="ctr">
            <a:solidFill>
              <a:sysClr val="windowText" lastClr="000000"/>
            </a:solidFill>
            <a:prstDash val="solid"/>
            <a:miter lim="800000"/>
          </a:ln>
          <a:effectLst/>
        </p:spPr>
      </p:cxnSp>
      <p:cxnSp>
        <p:nvCxnSpPr>
          <p:cNvPr id="451" name="Straight Connector 30"/>
          <p:cNvCxnSpPr>
            <a:stCxn id="426" idx="2"/>
            <a:endCxn id="427" idx="0"/>
          </p:cNvCxnSpPr>
          <p:nvPr/>
        </p:nvCxnSpPr>
        <p:spPr bwMode="gray">
          <a:xfrm>
            <a:off x="6616583" y="4097063"/>
            <a:ext cx="0" cy="120458"/>
          </a:xfrm>
          <a:prstGeom prst="line">
            <a:avLst/>
          </a:prstGeom>
          <a:noFill/>
          <a:ln w="12700" cap="flat" cmpd="sng" algn="ctr">
            <a:solidFill>
              <a:sysClr val="windowText" lastClr="000000"/>
            </a:solidFill>
            <a:prstDash val="solid"/>
            <a:miter lim="800000"/>
          </a:ln>
          <a:effectLst/>
        </p:spPr>
      </p:cxnSp>
      <p:cxnSp>
        <p:nvCxnSpPr>
          <p:cNvPr id="452" name="Straight Connector 30"/>
          <p:cNvCxnSpPr>
            <a:stCxn id="459" idx="2"/>
            <a:endCxn id="460" idx="0"/>
          </p:cNvCxnSpPr>
          <p:nvPr/>
        </p:nvCxnSpPr>
        <p:spPr bwMode="gray">
          <a:xfrm>
            <a:off x="7132951" y="4097063"/>
            <a:ext cx="0" cy="120458"/>
          </a:xfrm>
          <a:prstGeom prst="line">
            <a:avLst/>
          </a:prstGeom>
          <a:noFill/>
          <a:ln w="12700" cap="flat" cmpd="sng" algn="ctr">
            <a:solidFill>
              <a:sysClr val="windowText" lastClr="000000"/>
            </a:solidFill>
            <a:prstDash val="solid"/>
            <a:miter lim="800000"/>
          </a:ln>
          <a:effectLst/>
        </p:spPr>
      </p:cxnSp>
      <p:sp>
        <p:nvSpPr>
          <p:cNvPr id="453" name="矩形 452"/>
          <p:cNvSpPr/>
          <p:nvPr/>
        </p:nvSpPr>
        <p:spPr bwMode="gray">
          <a:xfrm>
            <a:off x="5272070" y="4419964"/>
            <a:ext cx="1648841" cy="461665"/>
          </a:xfrm>
          <a:prstGeom prst="rect">
            <a:avLst/>
          </a:prstGeom>
        </p:spPr>
        <p:txBody>
          <a:bodyPr wrap="square">
            <a:spAutoFit/>
          </a:bodyPr>
          <a:lstStyle/>
          <a:p>
            <a:pPr algn="ctr" fontAlgn="ctr"/>
            <a:r>
              <a:rPr lang="en-US" sz="1200" b="1" dirty="0">
                <a:solidFill>
                  <a:srgbClr val="1D1D1A"/>
                </a:solidFill>
                <a:latin typeface="Huawei Sans" panose="020C0503030203020204" pitchFamily="34" charset="0"/>
              </a:rPr>
              <a:t>Coexistence of IP/MPLS and </a:t>
            </a:r>
            <a:r>
              <a:rPr lang="en-US" sz="1200" b="1" dirty="0" smtClean="0">
                <a:solidFill>
                  <a:srgbClr val="1D1D1A"/>
                </a:solidFill>
                <a:latin typeface="Huawei Sans" panose="020C0503030203020204" pitchFamily="34" charset="0"/>
              </a:rPr>
              <a:t>IPE</a:t>
            </a:r>
            <a:endParaRPr lang="en-US" sz="1200" b="1" dirty="0">
              <a:solidFill>
                <a:srgbClr val="1D1D1A"/>
              </a:solidFill>
              <a:latin typeface="Huawei Sans" panose="020C0503030203020204" pitchFamily="34" charset="0"/>
            </a:endParaRPr>
          </a:p>
        </p:txBody>
      </p:sp>
      <p:cxnSp>
        <p:nvCxnSpPr>
          <p:cNvPr id="454" name="肘形连接符 453"/>
          <p:cNvCxnSpPr>
            <a:stCxn id="457" idx="0"/>
            <a:endCxn id="459" idx="0"/>
          </p:cNvCxnSpPr>
          <p:nvPr/>
        </p:nvCxnSpPr>
        <p:spPr bwMode="gray">
          <a:xfrm rot="5400000" flipH="1" flipV="1">
            <a:off x="6099768" y="2842294"/>
            <a:ext cx="12700" cy="2066365"/>
          </a:xfrm>
          <a:prstGeom prst="bentConnector3">
            <a:avLst>
              <a:gd name="adj1" fmla="val 549984"/>
            </a:avLst>
          </a:prstGeom>
          <a:noFill/>
          <a:ln w="12700" cap="flat" cmpd="sng" algn="ctr">
            <a:solidFill>
              <a:sysClr val="windowText" lastClr="000000"/>
            </a:solidFill>
            <a:prstDash val="solid"/>
            <a:miter lim="800000"/>
          </a:ln>
          <a:effectLst/>
        </p:spPr>
      </p:cxnSp>
      <p:cxnSp>
        <p:nvCxnSpPr>
          <p:cNvPr id="455" name="Straight Connector 30"/>
          <p:cNvCxnSpPr/>
          <p:nvPr/>
        </p:nvCxnSpPr>
        <p:spPr bwMode="gray">
          <a:xfrm>
            <a:off x="6095054" y="3706324"/>
            <a:ext cx="0" cy="103477"/>
          </a:xfrm>
          <a:prstGeom prst="line">
            <a:avLst/>
          </a:prstGeom>
          <a:noFill/>
          <a:ln w="12700" cap="flat" cmpd="sng" algn="ctr">
            <a:solidFill>
              <a:sysClr val="windowText" lastClr="000000"/>
            </a:solidFill>
            <a:prstDash val="solid"/>
            <a:miter lim="800000"/>
          </a:ln>
          <a:effectLst/>
        </p:spPr>
      </p:cxnSp>
      <p:pic>
        <p:nvPicPr>
          <p:cNvPr id="456" name="图片 45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gray">
          <a:xfrm>
            <a:off x="5602013" y="3537286"/>
            <a:ext cx="868186" cy="160117"/>
          </a:xfrm>
          <a:prstGeom prst="rect">
            <a:avLst/>
          </a:prstGeom>
        </p:spPr>
      </p:pic>
      <p:pic>
        <p:nvPicPr>
          <p:cNvPr id="457"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4931171" y="3875476"/>
            <a:ext cx="270829" cy="221587"/>
          </a:xfrm>
          <a:prstGeom prst="rect">
            <a:avLst/>
          </a:prstGeom>
          <a:noFill/>
        </p:spPr>
      </p:pic>
      <p:pic>
        <p:nvPicPr>
          <p:cNvPr id="458"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4931171" y="4217521"/>
            <a:ext cx="270829" cy="221587"/>
          </a:xfrm>
          <a:prstGeom prst="rect">
            <a:avLst/>
          </a:prstGeom>
          <a:noFill/>
        </p:spPr>
      </p:pic>
      <p:pic>
        <p:nvPicPr>
          <p:cNvPr id="459"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6997536" y="3875476"/>
            <a:ext cx="270829" cy="221587"/>
          </a:xfrm>
          <a:prstGeom prst="rect">
            <a:avLst/>
          </a:prstGeom>
          <a:noFill/>
        </p:spPr>
      </p:pic>
      <p:pic>
        <p:nvPicPr>
          <p:cNvPr id="460" name="Picture 2" descr="G:\做的项目\公共\扁平图标切换\更新2015_01_21\oss扁平图标库2015_01_21更新-04.png"/>
          <p:cNvPicPr>
            <a:picLocks noChangeAspect="1" noChangeArrowheads="1"/>
          </p:cNvPicPr>
          <p:nvPr/>
        </p:nvPicPr>
        <p:blipFill>
          <a:blip r:embed="rId5" cstate="print">
            <a:grayscl/>
          </a:blip>
          <a:stretch>
            <a:fillRect/>
          </a:stretch>
        </p:blipFill>
        <p:spPr bwMode="gray">
          <a:xfrm>
            <a:off x="6997536" y="4217521"/>
            <a:ext cx="270829" cy="221587"/>
          </a:xfrm>
          <a:prstGeom prst="rect">
            <a:avLst/>
          </a:prstGeom>
          <a:noFill/>
        </p:spPr>
      </p:pic>
      <p:sp>
        <p:nvSpPr>
          <p:cNvPr id="461" name="矩形 460"/>
          <p:cNvSpPr/>
          <p:nvPr/>
        </p:nvSpPr>
        <p:spPr bwMode="gray">
          <a:xfrm>
            <a:off x="1763696" y="4411082"/>
            <a:ext cx="885068" cy="276999"/>
          </a:xfrm>
          <a:prstGeom prst="rect">
            <a:avLst/>
          </a:prstGeom>
        </p:spPr>
        <p:txBody>
          <a:bodyPr wrap="square">
            <a:spAutoFit/>
          </a:bodyPr>
          <a:lstStyle/>
          <a:p>
            <a:pPr algn="ctr" fontAlgn="ctr"/>
            <a:r>
              <a:rPr lang="en-US" sz="1200" b="1" dirty="0">
                <a:solidFill>
                  <a:srgbClr val="1D1D1A"/>
                </a:solidFill>
                <a:latin typeface="Huawei Sans" panose="020C0503030203020204" pitchFamily="34" charset="0"/>
              </a:rPr>
              <a:t>IP/MPLS</a:t>
            </a:r>
          </a:p>
        </p:txBody>
      </p:sp>
      <p:sp>
        <p:nvSpPr>
          <p:cNvPr id="130" name="圆角矩形 75"/>
          <p:cNvSpPr/>
          <p:nvPr/>
        </p:nvSpPr>
        <p:spPr bwMode="gray">
          <a:xfrm>
            <a:off x="4397246" y="4962833"/>
            <a:ext cx="3652123" cy="876754"/>
          </a:xfrm>
          <a:prstGeom prst="roundRect">
            <a:avLst>
              <a:gd name="adj" fmla="val 2049"/>
            </a:avLst>
          </a:prstGeom>
          <a:noFill/>
          <a:ln w="9525" cap="flat" cmpd="sng" algn="ctr">
            <a:noFill/>
            <a:prstDash val="solid"/>
            <a:miter lim="800000"/>
          </a:ln>
          <a:effectLst/>
        </p:spPr>
        <p:txBody>
          <a:bodyPr wrap="square" lIns="72000" tIns="72000" rIns="72000" bIns="72000" rtlCol="0" anchor="b" anchorCtr="0"/>
          <a:lstStyle/>
          <a:p>
            <a:pPr lvl="0" defTabSz="914400" fontAlgn="ctr">
              <a:lnSpc>
                <a:spcPct val="150000"/>
              </a:lnSpc>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Upgrade some devices to support </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IPE </a:t>
            </a: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and deploy SRv6 and IP/MPLS, so that these devices can transmit both IPv6 and IPv4 services.</a:t>
            </a:r>
          </a:p>
        </p:txBody>
      </p:sp>
      <p:sp>
        <p:nvSpPr>
          <p:cNvPr id="131" name="圆角矩形 75"/>
          <p:cNvSpPr/>
          <p:nvPr/>
        </p:nvSpPr>
        <p:spPr bwMode="gray">
          <a:xfrm>
            <a:off x="8250582" y="4962833"/>
            <a:ext cx="3387758" cy="876754"/>
          </a:xfrm>
          <a:prstGeom prst="roundRect">
            <a:avLst>
              <a:gd name="adj" fmla="val 2049"/>
            </a:avLst>
          </a:prstGeom>
          <a:noFill/>
          <a:ln w="9525" cap="flat" cmpd="sng" algn="ctr">
            <a:noFill/>
            <a:prstDash val="solid"/>
            <a:miter lim="800000"/>
          </a:ln>
          <a:effectLst/>
        </p:spPr>
        <p:txBody>
          <a:bodyPr wrap="square" lIns="72000" tIns="72000" rIns="72000" bIns="72000" rtlCol="0" anchor="b" anchorCtr="0"/>
          <a:lstStyle/>
          <a:p>
            <a:pPr lvl="0" defTabSz="914400" fontAlgn="ctr">
              <a:lnSpc>
                <a:spcPct val="150000"/>
              </a:lnSpc>
              <a:defRPr/>
            </a:pP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Upgrade all WAN devices to support IPE and </a:t>
            </a: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deploy SRv6 for these devices to transmit IPv6 services.</a:t>
            </a:r>
          </a:p>
        </p:txBody>
      </p:sp>
      <p:sp>
        <p:nvSpPr>
          <p:cNvPr id="136" name="五边形 135"/>
          <p:cNvSpPr/>
          <p:nvPr/>
        </p:nvSpPr>
        <p:spPr bwMode="gray">
          <a:xfrm>
            <a:off x="6772324" y="124239"/>
            <a:ext cx="90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燕尾形 143"/>
          <p:cNvSpPr/>
          <p:nvPr/>
        </p:nvSpPr>
        <p:spPr bwMode="gray">
          <a:xfrm>
            <a:off x="7584515" y="124239"/>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DC</a:t>
            </a:r>
          </a:p>
        </p:txBody>
      </p:sp>
      <p:sp>
        <p:nvSpPr>
          <p:cNvPr id="145" name="燕尾形 144"/>
          <p:cNvSpPr/>
          <p:nvPr/>
        </p:nvSpPr>
        <p:spPr bwMode="gray">
          <a:xfrm>
            <a:off x="8216706" y="124239"/>
            <a:ext cx="72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WAN</a:t>
            </a:r>
          </a:p>
        </p:txBody>
      </p:sp>
      <p:sp>
        <p:nvSpPr>
          <p:cNvPr id="146" name="燕尾形 145"/>
          <p:cNvSpPr/>
          <p:nvPr/>
        </p:nvSpPr>
        <p:spPr bwMode="gray">
          <a:xfrm>
            <a:off x="10309088" y="124239"/>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Other Systems</a:t>
            </a:r>
          </a:p>
        </p:txBody>
      </p:sp>
      <p:sp>
        <p:nvSpPr>
          <p:cNvPr id="147" name="燕尾形 146"/>
          <p:cNvSpPr/>
          <p:nvPr/>
        </p:nvSpPr>
        <p:spPr bwMode="gray">
          <a:xfrm>
            <a:off x="8848897" y="124239"/>
            <a:ext cx="154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Campus Network</a:t>
            </a:r>
          </a:p>
        </p:txBody>
      </p:sp>
    </p:spTree>
    <p:extLst>
      <p:ext uri="{BB962C8B-B14F-4D97-AF65-F5344CB8AC3E}">
        <p14:creationId xmlns:p14="http://schemas.microsoft.com/office/powerpoint/2010/main" val="270779018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302279" indent="-302279">
              <a:buFont typeface="Wingdings" panose="05000000000000000000" pitchFamily="2" charset="2"/>
              <a:buChar char="l"/>
            </a:pPr>
            <a:r>
              <a:rPr lang="en-US" altLang="zh-CN" sz="2199" kern="1200" dirty="0">
                <a:solidFill>
                  <a:schemeClr val="tx1"/>
                </a:solidFill>
                <a:cs typeface="Huawei Sans" panose="020C0503030203020204" pitchFamily="34" charset="0"/>
              </a:rPr>
              <a:t>On completion of this course, you will be able to:</a:t>
            </a:r>
          </a:p>
          <a:p>
            <a:pPr lvl="1"/>
            <a:r>
              <a:rPr lang="en-US" altLang="zh-CN" dirty="0" smtClean="0"/>
              <a:t>Describe the technical concepts related to IPE.</a:t>
            </a:r>
          </a:p>
          <a:p>
            <a:pPr lvl="1"/>
            <a:r>
              <a:rPr lang="en-US" altLang="zh-CN" dirty="0" smtClean="0"/>
              <a:t>Describe the key technical applications of IPE.</a:t>
            </a:r>
          </a:p>
          <a:p>
            <a:pPr lvl="1"/>
            <a:r>
              <a:rPr lang="en-US" altLang="zh-CN" dirty="0" smtClean="0"/>
              <a:t>Describe IPv6 network evolution trends in scenarios such as DCs, WANs, and campus networks.</a:t>
            </a:r>
          </a:p>
          <a:p>
            <a:pPr lvl="1"/>
            <a:endParaRPr lang="en-US" altLang="zh-CN" dirty="0" smtClean="0"/>
          </a:p>
          <a:p>
            <a:endParaRPr lang="zh-CN" altLang="en-US" dirty="0"/>
          </a:p>
        </p:txBody>
      </p:sp>
    </p:spTree>
    <p:extLst>
      <p:ext uri="{BB962C8B-B14F-4D97-AF65-F5344CB8AC3E}">
        <p14:creationId xmlns:p14="http://schemas.microsoft.com/office/powerpoint/2010/main" val="4100122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05486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SRv6 Solution Overview</a:t>
            </a:r>
            <a:endParaRPr lang="en-US" dirty="0"/>
          </a:p>
        </p:txBody>
      </p:sp>
      <p:sp>
        <p:nvSpPr>
          <p:cNvPr id="3" name="文本占位符 2"/>
          <p:cNvSpPr>
            <a:spLocks noGrp="1"/>
          </p:cNvSpPr>
          <p:nvPr>
            <p:ph type="body" sz="quarter" idx="10"/>
          </p:nvPr>
        </p:nvSpPr>
        <p:spPr bwMode="gray">
          <a:xfrm>
            <a:off x="455612" y="1052514"/>
            <a:ext cx="11293476" cy="1457696"/>
          </a:xfrm>
        </p:spPr>
        <p:txBody>
          <a:bodyPr/>
          <a:lstStyle/>
          <a:p>
            <a:r>
              <a:rPr lang="en-US" sz="1600" dirty="0" smtClean="0"/>
              <a:t>SRv6 can be considered during new WAN planning and design. SRv6 is the preferred technology for SDN-based networks in the IPv6 era. SRv6 features high scalability, good application compatibility, and strong programming capabilities, which can fully meet the requirements of future service changes on networks. Therefore, SRv6 has become the best network bearer technology available and is suitable for evolving new networks to IPv6.</a:t>
            </a:r>
            <a:endParaRPr lang="en-US" sz="1600" dirty="0"/>
          </a:p>
        </p:txBody>
      </p:sp>
      <p:sp>
        <p:nvSpPr>
          <p:cNvPr id="6" name="圆角矩形 75"/>
          <p:cNvSpPr/>
          <p:nvPr/>
        </p:nvSpPr>
        <p:spPr bwMode="gray">
          <a:xfrm>
            <a:off x="6696335" y="2559208"/>
            <a:ext cx="5018583" cy="287361"/>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Overall SRv6 bearer solution</a:t>
            </a:r>
          </a:p>
        </p:txBody>
      </p:sp>
      <p:sp>
        <p:nvSpPr>
          <p:cNvPr id="7" name="圆角矩形 75"/>
          <p:cNvSpPr/>
          <p:nvPr/>
        </p:nvSpPr>
        <p:spPr bwMode="gray">
          <a:xfrm>
            <a:off x="6696335" y="2896652"/>
            <a:ext cx="5018583" cy="3255378"/>
          </a:xfrm>
          <a:prstGeom prst="roundRect">
            <a:avLst>
              <a:gd name="adj" fmla="val 2049"/>
            </a:avLst>
          </a:prstGeom>
          <a:noFill/>
          <a:ln w="9525" cap="flat" cmpd="sng" algn="ctr">
            <a:solidFill>
              <a:sysClr val="window" lastClr="FFFFFF">
                <a:lumMod val="75000"/>
              </a:sysClr>
            </a:solidFill>
            <a:prstDash val="solid"/>
            <a:miter lim="800000"/>
          </a:ln>
          <a:effectLst/>
        </p:spPr>
        <p:txBody>
          <a:bodyPr wrap="square" lIns="72000" tIns="72000" rIns="72000" bIns="72000" rtlCol="0" anchor="t" anchorCtr="0"/>
          <a:lstStyle/>
          <a:p>
            <a:pPr marL="171450" lvl="0" indent="-171450" defTabSz="914400" fontAlgn="ctr">
              <a:lnSpc>
                <a:spcPct val="120000"/>
              </a:lnSpc>
              <a:buFont typeface="Arial" panose="020B0604020202020204" pitchFamily="34" charset="0"/>
              <a:buChar char="•"/>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For different service scenarios, the SRv6 WAN bearer solution uses SRv6 at the overlay layer to carry Layer 2, IPv4, and IPv6 services and IPv6 single stack at the underlay layer. This design prevents the IGP from maintaining both IPv4 and IPv6 protocol stacks, reducing the pressure on device protocol maintenance.</a:t>
            </a:r>
          </a:p>
          <a:p>
            <a:pPr marL="360000" indent="-180000" defTabSz="914400" fontAlgn="ctr">
              <a:lnSpc>
                <a:spcPct val="120000"/>
              </a:lnSpc>
              <a:buFont typeface="Huawei Sans" panose="020C0503030203020204" pitchFamily="34" charset="0"/>
              <a:buChar cha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The underlay layer uses routing protocols such as IS-IS for IPv6 and MP-BGP to advertise basic routes (such as loopback routes and SRv6 locator routes), delivering basic IPv6 route reachability and laying a foundation for SRv6 to carry overlay services.</a:t>
            </a:r>
          </a:p>
          <a:p>
            <a:pPr marL="360000" indent="-180000" defTabSz="914400" fontAlgn="ctr">
              <a:lnSpc>
                <a:spcPct val="120000"/>
              </a:lnSpc>
              <a:buFont typeface="Huawei Sans" panose="020C0503030203020204" pitchFamily="34" charset="0"/>
              <a:buChar cha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The overlay layer selects different BGP address families based on service types to transmit user information (such as IP and MAC address information).</a:t>
            </a:r>
          </a:p>
        </p:txBody>
      </p:sp>
      <p:grpSp>
        <p:nvGrpSpPr>
          <p:cNvPr id="115" name="组合 114"/>
          <p:cNvGrpSpPr/>
          <p:nvPr/>
        </p:nvGrpSpPr>
        <p:grpSpPr bwMode="gray">
          <a:xfrm>
            <a:off x="564180" y="2441348"/>
            <a:ext cx="6179520" cy="3723215"/>
            <a:chOff x="564180" y="2402356"/>
            <a:chExt cx="6179520" cy="3723215"/>
          </a:xfrm>
        </p:grpSpPr>
        <p:pic>
          <p:nvPicPr>
            <p:cNvPr id="8" name="图片 7" descr="网络云2-蓝.png"/>
            <p:cNvPicPr>
              <a:picLocks noChangeAspect="1"/>
            </p:cNvPicPr>
            <p:nvPr/>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artisticPhotocopy/>
                      </a14:imgEffect>
                    </a14:imgLayer>
                  </a14:imgProps>
                </a:ext>
              </a:extLst>
            </a:blip>
            <a:stretch>
              <a:fillRect/>
            </a:stretch>
          </p:blipFill>
          <p:spPr bwMode="gray">
            <a:xfrm>
              <a:off x="1216462" y="3005877"/>
              <a:ext cx="1998555" cy="1230075"/>
            </a:xfrm>
            <a:prstGeom prst="rect">
              <a:avLst/>
            </a:prstGeom>
          </p:spPr>
        </p:pic>
        <p:pic>
          <p:nvPicPr>
            <p:cNvPr id="9"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1318413" y="3191050"/>
              <a:ext cx="270829" cy="221587"/>
            </a:xfrm>
            <a:prstGeom prst="rect">
              <a:avLst/>
            </a:prstGeom>
            <a:noFill/>
          </p:spPr>
        </p:pic>
        <p:pic>
          <p:nvPicPr>
            <p:cNvPr id="10"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1318413" y="3855314"/>
              <a:ext cx="270829" cy="221587"/>
            </a:xfrm>
            <a:prstGeom prst="rect">
              <a:avLst/>
            </a:prstGeom>
            <a:noFill/>
          </p:spPr>
        </p:pic>
        <p:pic>
          <p:nvPicPr>
            <p:cNvPr id="11"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2060248" y="3339099"/>
              <a:ext cx="270829" cy="221587"/>
            </a:xfrm>
            <a:prstGeom prst="rect">
              <a:avLst/>
            </a:prstGeom>
            <a:noFill/>
          </p:spPr>
        </p:pic>
        <p:pic>
          <p:nvPicPr>
            <p:cNvPr id="12"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2060248" y="3681144"/>
              <a:ext cx="270829" cy="221587"/>
            </a:xfrm>
            <a:prstGeom prst="rect">
              <a:avLst/>
            </a:prstGeom>
            <a:noFill/>
          </p:spPr>
        </p:pic>
        <p:cxnSp>
          <p:nvCxnSpPr>
            <p:cNvPr id="13" name="Straight Connector 30"/>
            <p:cNvCxnSpPr>
              <a:stCxn id="10" idx="3"/>
              <a:endCxn id="12" idx="1"/>
            </p:cNvCxnSpPr>
            <p:nvPr/>
          </p:nvCxnSpPr>
          <p:spPr bwMode="gray">
            <a:xfrm flipV="1">
              <a:off x="1589242" y="3791938"/>
              <a:ext cx="471006" cy="174170"/>
            </a:xfrm>
            <a:prstGeom prst="line">
              <a:avLst/>
            </a:prstGeom>
            <a:noFill/>
            <a:ln w="12700" cap="flat" cmpd="sng" algn="ctr">
              <a:solidFill>
                <a:sysClr val="windowText" lastClr="000000"/>
              </a:solidFill>
              <a:prstDash val="solid"/>
              <a:miter lim="800000"/>
            </a:ln>
            <a:effectLst/>
          </p:spPr>
        </p:cxnSp>
        <p:cxnSp>
          <p:nvCxnSpPr>
            <p:cNvPr id="14" name="Straight Connector 30"/>
            <p:cNvCxnSpPr>
              <a:stCxn id="12" idx="3"/>
              <a:endCxn id="30" idx="1"/>
            </p:cNvCxnSpPr>
            <p:nvPr/>
          </p:nvCxnSpPr>
          <p:spPr bwMode="gray">
            <a:xfrm>
              <a:off x="2331077" y="3791938"/>
              <a:ext cx="525165" cy="174170"/>
            </a:xfrm>
            <a:prstGeom prst="line">
              <a:avLst/>
            </a:prstGeom>
            <a:noFill/>
            <a:ln w="12700" cap="flat" cmpd="sng" algn="ctr">
              <a:solidFill>
                <a:sysClr val="windowText" lastClr="000000"/>
              </a:solidFill>
              <a:prstDash val="solid"/>
              <a:miter lim="800000"/>
            </a:ln>
            <a:effectLst/>
          </p:spPr>
        </p:cxnSp>
        <p:cxnSp>
          <p:nvCxnSpPr>
            <p:cNvPr id="15" name="Straight Connector 30"/>
            <p:cNvCxnSpPr>
              <a:stCxn id="9" idx="3"/>
              <a:endCxn id="11" idx="1"/>
            </p:cNvCxnSpPr>
            <p:nvPr/>
          </p:nvCxnSpPr>
          <p:spPr bwMode="gray">
            <a:xfrm>
              <a:off x="1589242" y="3301844"/>
              <a:ext cx="471006" cy="148049"/>
            </a:xfrm>
            <a:prstGeom prst="line">
              <a:avLst/>
            </a:prstGeom>
            <a:noFill/>
            <a:ln w="12700" cap="flat" cmpd="sng" algn="ctr">
              <a:solidFill>
                <a:sysClr val="windowText" lastClr="000000"/>
              </a:solidFill>
              <a:prstDash val="solid"/>
              <a:miter lim="800000"/>
            </a:ln>
            <a:effectLst/>
          </p:spPr>
        </p:cxnSp>
        <p:cxnSp>
          <p:nvCxnSpPr>
            <p:cNvPr id="16" name="Straight Connector 30"/>
            <p:cNvCxnSpPr>
              <a:stCxn id="11" idx="3"/>
              <a:endCxn id="29" idx="1"/>
            </p:cNvCxnSpPr>
            <p:nvPr/>
          </p:nvCxnSpPr>
          <p:spPr bwMode="gray">
            <a:xfrm flipV="1">
              <a:off x="2331077" y="3301844"/>
              <a:ext cx="525165" cy="148049"/>
            </a:xfrm>
            <a:prstGeom prst="line">
              <a:avLst/>
            </a:prstGeom>
            <a:noFill/>
            <a:ln w="12700" cap="flat" cmpd="sng" algn="ctr">
              <a:solidFill>
                <a:sysClr val="windowText" lastClr="000000"/>
              </a:solidFill>
              <a:prstDash val="solid"/>
              <a:miter lim="800000"/>
            </a:ln>
            <a:effectLst/>
          </p:spPr>
        </p:cxnSp>
        <p:cxnSp>
          <p:nvCxnSpPr>
            <p:cNvPr id="17" name="Straight Connector 30"/>
            <p:cNvCxnSpPr>
              <a:stCxn id="9" idx="2"/>
              <a:endCxn id="10" idx="0"/>
            </p:cNvCxnSpPr>
            <p:nvPr/>
          </p:nvCxnSpPr>
          <p:spPr bwMode="gray">
            <a:xfrm>
              <a:off x="1453828" y="3412637"/>
              <a:ext cx="0" cy="442677"/>
            </a:xfrm>
            <a:prstGeom prst="line">
              <a:avLst/>
            </a:prstGeom>
            <a:noFill/>
            <a:ln w="12700" cap="flat" cmpd="sng" algn="ctr">
              <a:solidFill>
                <a:sysClr val="windowText" lastClr="000000"/>
              </a:solidFill>
              <a:prstDash val="solid"/>
              <a:miter lim="800000"/>
            </a:ln>
            <a:effectLst/>
          </p:spPr>
        </p:cxnSp>
        <p:cxnSp>
          <p:nvCxnSpPr>
            <p:cNvPr id="18" name="Straight Connector 30"/>
            <p:cNvCxnSpPr>
              <a:stCxn id="11" idx="2"/>
              <a:endCxn id="12" idx="0"/>
            </p:cNvCxnSpPr>
            <p:nvPr/>
          </p:nvCxnSpPr>
          <p:spPr bwMode="gray">
            <a:xfrm>
              <a:off x="2195663" y="3560686"/>
              <a:ext cx="0" cy="120458"/>
            </a:xfrm>
            <a:prstGeom prst="line">
              <a:avLst/>
            </a:prstGeom>
            <a:noFill/>
            <a:ln w="12700" cap="flat" cmpd="sng" algn="ctr">
              <a:solidFill>
                <a:sysClr val="windowText" lastClr="000000"/>
              </a:solidFill>
              <a:prstDash val="solid"/>
              <a:miter lim="800000"/>
            </a:ln>
            <a:effectLst/>
          </p:spPr>
        </p:cxnSp>
        <p:cxnSp>
          <p:nvCxnSpPr>
            <p:cNvPr id="19" name="Straight Connector 30"/>
            <p:cNvCxnSpPr>
              <a:stCxn id="29" idx="2"/>
              <a:endCxn id="30" idx="0"/>
            </p:cNvCxnSpPr>
            <p:nvPr/>
          </p:nvCxnSpPr>
          <p:spPr bwMode="gray">
            <a:xfrm>
              <a:off x="2991657" y="3412637"/>
              <a:ext cx="0" cy="442677"/>
            </a:xfrm>
            <a:prstGeom prst="line">
              <a:avLst/>
            </a:prstGeom>
            <a:noFill/>
            <a:ln w="12700" cap="flat" cmpd="sng" algn="ctr">
              <a:solidFill>
                <a:sysClr val="windowText" lastClr="000000"/>
              </a:solidFill>
              <a:prstDash val="solid"/>
              <a:miter lim="800000"/>
            </a:ln>
            <a:effectLst/>
          </p:spPr>
        </p:cxnSp>
        <p:sp>
          <p:nvSpPr>
            <p:cNvPr id="20" name="矩形 19"/>
            <p:cNvSpPr/>
            <p:nvPr/>
          </p:nvSpPr>
          <p:spPr bwMode="gray">
            <a:xfrm>
              <a:off x="1216462" y="2932092"/>
              <a:ext cx="474732"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PE1</a:t>
              </a:r>
            </a:p>
          </p:txBody>
        </p:sp>
        <p:sp>
          <p:nvSpPr>
            <p:cNvPr id="22" name="矩形 21"/>
            <p:cNvSpPr/>
            <p:nvPr/>
          </p:nvSpPr>
          <p:spPr bwMode="gray">
            <a:xfrm>
              <a:off x="2652252" y="2932092"/>
              <a:ext cx="678807"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ASBR1</a:t>
              </a:r>
            </a:p>
          </p:txBody>
        </p:sp>
        <p:sp>
          <p:nvSpPr>
            <p:cNvPr id="23" name="矩形 22"/>
            <p:cNvSpPr/>
            <p:nvPr/>
          </p:nvSpPr>
          <p:spPr bwMode="gray">
            <a:xfrm>
              <a:off x="1216462" y="4043241"/>
              <a:ext cx="474732"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PE2</a:t>
              </a:r>
            </a:p>
          </p:txBody>
        </p:sp>
        <p:pic>
          <p:nvPicPr>
            <p:cNvPr id="29"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2856242" y="3191050"/>
              <a:ext cx="270829" cy="221587"/>
            </a:xfrm>
            <a:prstGeom prst="rect">
              <a:avLst/>
            </a:prstGeom>
            <a:noFill/>
          </p:spPr>
        </p:pic>
        <p:pic>
          <p:nvPicPr>
            <p:cNvPr id="30"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2856242" y="3855314"/>
              <a:ext cx="270829" cy="221587"/>
            </a:xfrm>
            <a:prstGeom prst="rect">
              <a:avLst/>
            </a:prstGeom>
            <a:noFill/>
          </p:spPr>
        </p:pic>
        <p:cxnSp>
          <p:nvCxnSpPr>
            <p:cNvPr id="40" name="Straight Connector 30"/>
            <p:cNvCxnSpPr>
              <a:stCxn id="11" idx="3"/>
              <a:endCxn id="30" idx="1"/>
            </p:cNvCxnSpPr>
            <p:nvPr/>
          </p:nvCxnSpPr>
          <p:spPr bwMode="gray">
            <a:xfrm>
              <a:off x="2331077" y="3449893"/>
              <a:ext cx="525165" cy="516215"/>
            </a:xfrm>
            <a:prstGeom prst="line">
              <a:avLst/>
            </a:prstGeom>
            <a:noFill/>
            <a:ln w="12700" cap="flat" cmpd="sng" algn="ctr">
              <a:solidFill>
                <a:sysClr val="windowText" lastClr="000000"/>
              </a:solidFill>
              <a:prstDash val="solid"/>
              <a:miter lim="800000"/>
            </a:ln>
            <a:effectLst/>
          </p:spPr>
        </p:cxnSp>
        <p:cxnSp>
          <p:nvCxnSpPr>
            <p:cNvPr id="43" name="Straight Connector 30"/>
            <p:cNvCxnSpPr>
              <a:stCxn id="29" idx="1"/>
              <a:endCxn id="12" idx="3"/>
            </p:cNvCxnSpPr>
            <p:nvPr/>
          </p:nvCxnSpPr>
          <p:spPr bwMode="gray">
            <a:xfrm flipH="1">
              <a:off x="2331077" y="3301844"/>
              <a:ext cx="525165" cy="490094"/>
            </a:xfrm>
            <a:prstGeom prst="line">
              <a:avLst/>
            </a:prstGeom>
            <a:noFill/>
            <a:ln w="12700" cap="flat" cmpd="sng" algn="ctr">
              <a:solidFill>
                <a:sysClr val="windowText" lastClr="000000"/>
              </a:solidFill>
              <a:prstDash val="solid"/>
              <a:miter lim="800000"/>
            </a:ln>
            <a:effectLst/>
          </p:spPr>
        </p:cxnSp>
        <p:cxnSp>
          <p:nvCxnSpPr>
            <p:cNvPr id="46" name="Straight Connector 30"/>
            <p:cNvCxnSpPr>
              <a:stCxn id="11" idx="1"/>
              <a:endCxn id="10" idx="3"/>
            </p:cNvCxnSpPr>
            <p:nvPr/>
          </p:nvCxnSpPr>
          <p:spPr bwMode="gray">
            <a:xfrm flipH="1">
              <a:off x="1589242" y="3449893"/>
              <a:ext cx="471006" cy="516215"/>
            </a:xfrm>
            <a:prstGeom prst="line">
              <a:avLst/>
            </a:prstGeom>
            <a:noFill/>
            <a:ln w="12700" cap="flat" cmpd="sng" algn="ctr">
              <a:solidFill>
                <a:sysClr val="windowText" lastClr="000000"/>
              </a:solidFill>
              <a:prstDash val="solid"/>
              <a:miter lim="800000"/>
            </a:ln>
            <a:effectLst/>
          </p:spPr>
        </p:cxnSp>
        <p:cxnSp>
          <p:nvCxnSpPr>
            <p:cNvPr id="49" name="Straight Connector 30"/>
            <p:cNvCxnSpPr>
              <a:stCxn id="12" idx="1"/>
              <a:endCxn id="9" idx="3"/>
            </p:cNvCxnSpPr>
            <p:nvPr/>
          </p:nvCxnSpPr>
          <p:spPr bwMode="gray">
            <a:xfrm flipH="1" flipV="1">
              <a:off x="1589242" y="3301844"/>
              <a:ext cx="471006" cy="490094"/>
            </a:xfrm>
            <a:prstGeom prst="line">
              <a:avLst/>
            </a:prstGeom>
            <a:noFill/>
            <a:ln w="12700" cap="flat" cmpd="sng" algn="ctr">
              <a:solidFill>
                <a:sysClr val="windowText" lastClr="000000"/>
              </a:solidFill>
              <a:prstDash val="solid"/>
              <a:miter lim="800000"/>
            </a:ln>
            <a:effectLst/>
          </p:spPr>
        </p:cxnSp>
        <p:sp>
          <p:nvSpPr>
            <p:cNvPr id="52" name="矩形 51"/>
            <p:cNvSpPr/>
            <p:nvPr/>
          </p:nvSpPr>
          <p:spPr bwMode="gray">
            <a:xfrm>
              <a:off x="2652252" y="4042094"/>
              <a:ext cx="678807"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ASBR2</a:t>
              </a:r>
            </a:p>
          </p:txBody>
        </p:sp>
        <p:pic>
          <p:nvPicPr>
            <p:cNvPr id="53" name="图片 52" descr="网络云2-蓝.png"/>
            <p:cNvPicPr>
              <a:picLocks noChangeAspect="1"/>
            </p:cNvPicPr>
            <p:nvPr/>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artisticPhotocopy/>
                      </a14:imgEffect>
                    </a14:imgLayer>
                  </a14:imgProps>
                </a:ext>
              </a:extLst>
            </a:blip>
            <a:stretch>
              <a:fillRect/>
            </a:stretch>
          </p:blipFill>
          <p:spPr bwMode="gray">
            <a:xfrm>
              <a:off x="3754273" y="3005877"/>
              <a:ext cx="1998555" cy="1230075"/>
            </a:xfrm>
            <a:prstGeom prst="rect">
              <a:avLst/>
            </a:prstGeom>
          </p:spPr>
        </p:pic>
        <p:pic>
          <p:nvPicPr>
            <p:cNvPr id="54"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3856224" y="3191050"/>
              <a:ext cx="270829" cy="221587"/>
            </a:xfrm>
            <a:prstGeom prst="rect">
              <a:avLst/>
            </a:prstGeom>
            <a:noFill/>
          </p:spPr>
        </p:pic>
        <p:pic>
          <p:nvPicPr>
            <p:cNvPr id="55"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3856224" y="3855314"/>
              <a:ext cx="270829" cy="221587"/>
            </a:xfrm>
            <a:prstGeom prst="rect">
              <a:avLst/>
            </a:prstGeom>
            <a:noFill/>
          </p:spPr>
        </p:pic>
        <p:pic>
          <p:nvPicPr>
            <p:cNvPr id="56"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4598059" y="3339099"/>
              <a:ext cx="270829" cy="221587"/>
            </a:xfrm>
            <a:prstGeom prst="rect">
              <a:avLst/>
            </a:prstGeom>
            <a:noFill/>
          </p:spPr>
        </p:pic>
        <p:pic>
          <p:nvPicPr>
            <p:cNvPr id="57"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4598059" y="3681144"/>
              <a:ext cx="270829" cy="221587"/>
            </a:xfrm>
            <a:prstGeom prst="rect">
              <a:avLst/>
            </a:prstGeom>
            <a:noFill/>
          </p:spPr>
        </p:pic>
        <p:cxnSp>
          <p:nvCxnSpPr>
            <p:cNvPr id="58" name="Straight Connector 30"/>
            <p:cNvCxnSpPr>
              <a:stCxn id="55" idx="3"/>
              <a:endCxn id="57" idx="1"/>
            </p:cNvCxnSpPr>
            <p:nvPr/>
          </p:nvCxnSpPr>
          <p:spPr bwMode="gray">
            <a:xfrm flipV="1">
              <a:off x="4127053" y="3791938"/>
              <a:ext cx="471006" cy="174170"/>
            </a:xfrm>
            <a:prstGeom prst="line">
              <a:avLst/>
            </a:prstGeom>
            <a:noFill/>
            <a:ln w="12700" cap="flat" cmpd="sng" algn="ctr">
              <a:solidFill>
                <a:sysClr val="windowText" lastClr="000000"/>
              </a:solidFill>
              <a:prstDash val="solid"/>
              <a:miter lim="800000"/>
            </a:ln>
            <a:effectLst/>
          </p:spPr>
        </p:cxnSp>
        <p:cxnSp>
          <p:nvCxnSpPr>
            <p:cNvPr id="59" name="Straight Connector 30"/>
            <p:cNvCxnSpPr>
              <a:stCxn id="57" idx="3"/>
              <a:endCxn id="69" idx="1"/>
            </p:cNvCxnSpPr>
            <p:nvPr/>
          </p:nvCxnSpPr>
          <p:spPr bwMode="gray">
            <a:xfrm>
              <a:off x="4868888" y="3791938"/>
              <a:ext cx="525165" cy="174170"/>
            </a:xfrm>
            <a:prstGeom prst="line">
              <a:avLst/>
            </a:prstGeom>
            <a:noFill/>
            <a:ln w="12700" cap="flat" cmpd="sng" algn="ctr">
              <a:solidFill>
                <a:sysClr val="windowText" lastClr="000000"/>
              </a:solidFill>
              <a:prstDash val="solid"/>
              <a:miter lim="800000"/>
            </a:ln>
            <a:effectLst/>
          </p:spPr>
        </p:cxnSp>
        <p:cxnSp>
          <p:nvCxnSpPr>
            <p:cNvPr id="60" name="Straight Connector 30"/>
            <p:cNvCxnSpPr>
              <a:stCxn id="54" idx="3"/>
              <a:endCxn id="56" idx="1"/>
            </p:cNvCxnSpPr>
            <p:nvPr/>
          </p:nvCxnSpPr>
          <p:spPr bwMode="gray">
            <a:xfrm>
              <a:off x="4127053" y="3301844"/>
              <a:ext cx="471006" cy="148049"/>
            </a:xfrm>
            <a:prstGeom prst="line">
              <a:avLst/>
            </a:prstGeom>
            <a:noFill/>
            <a:ln w="12700" cap="flat" cmpd="sng" algn="ctr">
              <a:solidFill>
                <a:sysClr val="windowText" lastClr="000000"/>
              </a:solidFill>
              <a:prstDash val="solid"/>
              <a:miter lim="800000"/>
            </a:ln>
            <a:effectLst/>
          </p:spPr>
        </p:cxnSp>
        <p:cxnSp>
          <p:nvCxnSpPr>
            <p:cNvPr id="61" name="Straight Connector 30"/>
            <p:cNvCxnSpPr>
              <a:stCxn id="56" idx="3"/>
              <a:endCxn id="68" idx="1"/>
            </p:cNvCxnSpPr>
            <p:nvPr/>
          </p:nvCxnSpPr>
          <p:spPr bwMode="gray">
            <a:xfrm flipV="1">
              <a:off x="4868888" y="3301844"/>
              <a:ext cx="525165" cy="148049"/>
            </a:xfrm>
            <a:prstGeom prst="line">
              <a:avLst/>
            </a:prstGeom>
            <a:noFill/>
            <a:ln w="12700" cap="flat" cmpd="sng" algn="ctr">
              <a:solidFill>
                <a:sysClr val="windowText" lastClr="000000"/>
              </a:solidFill>
              <a:prstDash val="solid"/>
              <a:miter lim="800000"/>
            </a:ln>
            <a:effectLst/>
          </p:spPr>
        </p:cxnSp>
        <p:cxnSp>
          <p:nvCxnSpPr>
            <p:cNvPr id="62" name="Straight Connector 30"/>
            <p:cNvCxnSpPr>
              <a:stCxn id="54" idx="2"/>
              <a:endCxn id="55" idx="0"/>
            </p:cNvCxnSpPr>
            <p:nvPr/>
          </p:nvCxnSpPr>
          <p:spPr bwMode="gray">
            <a:xfrm>
              <a:off x="3991639" y="3412637"/>
              <a:ext cx="0" cy="442677"/>
            </a:xfrm>
            <a:prstGeom prst="line">
              <a:avLst/>
            </a:prstGeom>
            <a:noFill/>
            <a:ln w="12700" cap="flat" cmpd="sng" algn="ctr">
              <a:solidFill>
                <a:sysClr val="windowText" lastClr="000000"/>
              </a:solidFill>
              <a:prstDash val="solid"/>
              <a:miter lim="800000"/>
            </a:ln>
            <a:effectLst/>
          </p:spPr>
        </p:cxnSp>
        <p:cxnSp>
          <p:nvCxnSpPr>
            <p:cNvPr id="63" name="Straight Connector 30"/>
            <p:cNvCxnSpPr>
              <a:stCxn id="56" idx="2"/>
              <a:endCxn id="57" idx="0"/>
            </p:cNvCxnSpPr>
            <p:nvPr/>
          </p:nvCxnSpPr>
          <p:spPr bwMode="gray">
            <a:xfrm>
              <a:off x="4733474" y="3560686"/>
              <a:ext cx="0" cy="120458"/>
            </a:xfrm>
            <a:prstGeom prst="line">
              <a:avLst/>
            </a:prstGeom>
            <a:noFill/>
            <a:ln w="12700" cap="flat" cmpd="sng" algn="ctr">
              <a:solidFill>
                <a:sysClr val="windowText" lastClr="000000"/>
              </a:solidFill>
              <a:prstDash val="solid"/>
              <a:miter lim="800000"/>
            </a:ln>
            <a:effectLst/>
          </p:spPr>
        </p:cxnSp>
        <p:cxnSp>
          <p:nvCxnSpPr>
            <p:cNvPr id="64" name="Straight Connector 30"/>
            <p:cNvCxnSpPr>
              <a:stCxn id="68" idx="2"/>
              <a:endCxn id="69" idx="0"/>
            </p:cNvCxnSpPr>
            <p:nvPr/>
          </p:nvCxnSpPr>
          <p:spPr bwMode="gray">
            <a:xfrm>
              <a:off x="5529468" y="3412637"/>
              <a:ext cx="0" cy="442677"/>
            </a:xfrm>
            <a:prstGeom prst="line">
              <a:avLst/>
            </a:prstGeom>
            <a:noFill/>
            <a:ln w="12700" cap="flat" cmpd="sng" algn="ctr">
              <a:solidFill>
                <a:sysClr val="windowText" lastClr="000000"/>
              </a:solidFill>
              <a:prstDash val="solid"/>
              <a:miter lim="800000"/>
            </a:ln>
            <a:effectLst/>
          </p:spPr>
        </p:cxnSp>
        <p:sp>
          <p:nvSpPr>
            <p:cNvPr id="65" name="矩形 64"/>
            <p:cNvSpPr/>
            <p:nvPr/>
          </p:nvSpPr>
          <p:spPr bwMode="gray">
            <a:xfrm>
              <a:off x="5279976" y="2932092"/>
              <a:ext cx="474732"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PE3</a:t>
              </a:r>
            </a:p>
          </p:txBody>
        </p:sp>
        <p:sp>
          <p:nvSpPr>
            <p:cNvPr id="66" name="矩形 65"/>
            <p:cNvSpPr/>
            <p:nvPr/>
          </p:nvSpPr>
          <p:spPr bwMode="gray">
            <a:xfrm>
              <a:off x="3649624" y="2932092"/>
              <a:ext cx="678807"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ASBR3</a:t>
              </a:r>
            </a:p>
          </p:txBody>
        </p:sp>
        <p:sp>
          <p:nvSpPr>
            <p:cNvPr id="67" name="矩形 66"/>
            <p:cNvSpPr/>
            <p:nvPr/>
          </p:nvSpPr>
          <p:spPr bwMode="gray">
            <a:xfrm>
              <a:off x="5279976" y="4043241"/>
              <a:ext cx="474732"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PE4</a:t>
              </a:r>
            </a:p>
          </p:txBody>
        </p:sp>
        <p:pic>
          <p:nvPicPr>
            <p:cNvPr id="68"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5394053" y="3191050"/>
              <a:ext cx="270829" cy="221587"/>
            </a:xfrm>
            <a:prstGeom prst="rect">
              <a:avLst/>
            </a:prstGeom>
            <a:noFill/>
          </p:spPr>
        </p:pic>
        <p:pic>
          <p:nvPicPr>
            <p:cNvPr id="69"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5394053" y="3855314"/>
              <a:ext cx="270829" cy="221587"/>
            </a:xfrm>
            <a:prstGeom prst="rect">
              <a:avLst/>
            </a:prstGeom>
            <a:noFill/>
          </p:spPr>
        </p:pic>
        <p:cxnSp>
          <p:nvCxnSpPr>
            <p:cNvPr id="70" name="Straight Connector 30"/>
            <p:cNvCxnSpPr>
              <a:stCxn id="56" idx="3"/>
              <a:endCxn id="69" idx="1"/>
            </p:cNvCxnSpPr>
            <p:nvPr/>
          </p:nvCxnSpPr>
          <p:spPr bwMode="gray">
            <a:xfrm>
              <a:off x="4868888" y="3449893"/>
              <a:ext cx="525165" cy="516215"/>
            </a:xfrm>
            <a:prstGeom prst="line">
              <a:avLst/>
            </a:prstGeom>
            <a:noFill/>
            <a:ln w="12700" cap="flat" cmpd="sng" algn="ctr">
              <a:solidFill>
                <a:sysClr val="windowText" lastClr="000000"/>
              </a:solidFill>
              <a:prstDash val="solid"/>
              <a:miter lim="800000"/>
            </a:ln>
            <a:effectLst/>
          </p:spPr>
        </p:cxnSp>
        <p:cxnSp>
          <p:nvCxnSpPr>
            <p:cNvPr id="71" name="Straight Connector 30"/>
            <p:cNvCxnSpPr>
              <a:stCxn id="68" idx="1"/>
              <a:endCxn id="57" idx="3"/>
            </p:cNvCxnSpPr>
            <p:nvPr/>
          </p:nvCxnSpPr>
          <p:spPr bwMode="gray">
            <a:xfrm flipH="1">
              <a:off x="4868888" y="3301844"/>
              <a:ext cx="525165" cy="490094"/>
            </a:xfrm>
            <a:prstGeom prst="line">
              <a:avLst/>
            </a:prstGeom>
            <a:noFill/>
            <a:ln w="12700" cap="flat" cmpd="sng" algn="ctr">
              <a:solidFill>
                <a:sysClr val="windowText" lastClr="000000"/>
              </a:solidFill>
              <a:prstDash val="solid"/>
              <a:miter lim="800000"/>
            </a:ln>
            <a:effectLst/>
          </p:spPr>
        </p:cxnSp>
        <p:cxnSp>
          <p:nvCxnSpPr>
            <p:cNvPr id="72" name="Straight Connector 30"/>
            <p:cNvCxnSpPr>
              <a:stCxn id="56" idx="1"/>
              <a:endCxn id="55" idx="3"/>
            </p:cNvCxnSpPr>
            <p:nvPr/>
          </p:nvCxnSpPr>
          <p:spPr bwMode="gray">
            <a:xfrm flipH="1">
              <a:off x="4127053" y="3449893"/>
              <a:ext cx="471006" cy="516215"/>
            </a:xfrm>
            <a:prstGeom prst="line">
              <a:avLst/>
            </a:prstGeom>
            <a:noFill/>
            <a:ln w="12700" cap="flat" cmpd="sng" algn="ctr">
              <a:solidFill>
                <a:sysClr val="windowText" lastClr="000000"/>
              </a:solidFill>
              <a:prstDash val="solid"/>
              <a:miter lim="800000"/>
            </a:ln>
            <a:effectLst/>
          </p:spPr>
        </p:cxnSp>
        <p:cxnSp>
          <p:nvCxnSpPr>
            <p:cNvPr id="73" name="Straight Connector 30"/>
            <p:cNvCxnSpPr>
              <a:stCxn id="57" idx="1"/>
              <a:endCxn id="54" idx="3"/>
            </p:cNvCxnSpPr>
            <p:nvPr/>
          </p:nvCxnSpPr>
          <p:spPr bwMode="gray">
            <a:xfrm flipH="1" flipV="1">
              <a:off x="4127053" y="3301844"/>
              <a:ext cx="471006" cy="490094"/>
            </a:xfrm>
            <a:prstGeom prst="line">
              <a:avLst/>
            </a:prstGeom>
            <a:noFill/>
            <a:ln w="12700" cap="flat" cmpd="sng" algn="ctr">
              <a:solidFill>
                <a:sysClr val="windowText" lastClr="000000"/>
              </a:solidFill>
              <a:prstDash val="solid"/>
              <a:miter lim="800000"/>
            </a:ln>
            <a:effectLst/>
          </p:spPr>
        </p:cxnSp>
        <p:sp>
          <p:nvSpPr>
            <p:cNvPr id="74" name="矩形 73"/>
            <p:cNvSpPr/>
            <p:nvPr/>
          </p:nvSpPr>
          <p:spPr bwMode="gray">
            <a:xfrm>
              <a:off x="3649624" y="4042094"/>
              <a:ext cx="678807"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ASBR4</a:t>
              </a:r>
            </a:p>
          </p:txBody>
        </p:sp>
        <p:cxnSp>
          <p:nvCxnSpPr>
            <p:cNvPr id="75" name="Straight Connector 30"/>
            <p:cNvCxnSpPr>
              <a:stCxn id="29" idx="3"/>
              <a:endCxn id="54" idx="1"/>
            </p:cNvCxnSpPr>
            <p:nvPr/>
          </p:nvCxnSpPr>
          <p:spPr bwMode="gray">
            <a:xfrm>
              <a:off x="3127071" y="3301844"/>
              <a:ext cx="729153" cy="0"/>
            </a:xfrm>
            <a:prstGeom prst="line">
              <a:avLst/>
            </a:prstGeom>
            <a:noFill/>
            <a:ln w="12700" cap="flat" cmpd="sng" algn="ctr">
              <a:solidFill>
                <a:sysClr val="windowText" lastClr="000000"/>
              </a:solidFill>
              <a:prstDash val="solid"/>
              <a:miter lim="800000"/>
            </a:ln>
            <a:effectLst/>
          </p:spPr>
        </p:cxnSp>
        <p:cxnSp>
          <p:nvCxnSpPr>
            <p:cNvPr id="79" name="Straight Connector 30"/>
            <p:cNvCxnSpPr>
              <a:stCxn id="30" idx="3"/>
              <a:endCxn id="55" idx="1"/>
            </p:cNvCxnSpPr>
            <p:nvPr/>
          </p:nvCxnSpPr>
          <p:spPr bwMode="gray">
            <a:xfrm>
              <a:off x="3127071" y="3966108"/>
              <a:ext cx="729153" cy="0"/>
            </a:xfrm>
            <a:prstGeom prst="line">
              <a:avLst/>
            </a:prstGeom>
            <a:noFill/>
            <a:ln w="12700" cap="flat" cmpd="sng" algn="ctr">
              <a:solidFill>
                <a:sysClr val="windowText" lastClr="000000"/>
              </a:solidFill>
              <a:prstDash val="solid"/>
              <a:miter lim="800000"/>
            </a:ln>
            <a:effectLst/>
          </p:spPr>
        </p:cxnSp>
        <p:cxnSp>
          <p:nvCxnSpPr>
            <p:cNvPr id="82" name="Straight Connector 30"/>
            <p:cNvCxnSpPr/>
            <p:nvPr/>
          </p:nvCxnSpPr>
          <p:spPr bwMode="gray">
            <a:xfrm>
              <a:off x="1443882" y="4325571"/>
              <a:ext cx="0" cy="1800000"/>
            </a:xfrm>
            <a:prstGeom prst="line">
              <a:avLst/>
            </a:prstGeom>
            <a:noFill/>
            <a:ln w="6350" cap="flat" cmpd="sng" algn="ctr">
              <a:solidFill>
                <a:schemeClr val="bg1">
                  <a:lumMod val="65000"/>
                </a:schemeClr>
              </a:solidFill>
              <a:prstDash val="dash"/>
              <a:miter lim="800000"/>
            </a:ln>
            <a:effectLst/>
          </p:spPr>
        </p:cxnSp>
        <p:cxnSp>
          <p:nvCxnSpPr>
            <p:cNvPr id="83" name="Straight Connector 30"/>
            <p:cNvCxnSpPr/>
            <p:nvPr/>
          </p:nvCxnSpPr>
          <p:spPr bwMode="gray">
            <a:xfrm>
              <a:off x="1516710" y="4503916"/>
              <a:ext cx="1357905" cy="0"/>
            </a:xfrm>
            <a:prstGeom prst="line">
              <a:avLst/>
            </a:prstGeom>
            <a:noFill/>
            <a:ln w="12700" cap="flat" cmpd="sng" algn="ctr">
              <a:solidFill>
                <a:schemeClr val="tx1"/>
              </a:solidFill>
              <a:prstDash val="dash"/>
              <a:miter lim="800000"/>
              <a:headEnd type="triangle" w="med" len="med"/>
              <a:tailEnd type="triangle" w="med" len="med"/>
            </a:ln>
            <a:effectLst/>
          </p:spPr>
        </p:cxnSp>
        <p:sp>
          <p:nvSpPr>
            <p:cNvPr id="84" name="矩形 83"/>
            <p:cNvSpPr/>
            <p:nvPr/>
          </p:nvSpPr>
          <p:spPr bwMode="gray">
            <a:xfrm>
              <a:off x="1891358" y="4249793"/>
              <a:ext cx="615535" cy="276999"/>
            </a:xfrm>
            <a:prstGeom prst="rect">
              <a:avLst/>
            </a:prstGeom>
          </p:spPr>
          <p:txBody>
            <a:bodyPr wrap="square">
              <a:spAutoFit/>
            </a:bodyPr>
            <a:lstStyle/>
            <a:p>
              <a:pPr algn="ctr" fontAlgn="ctr"/>
              <a:r>
                <a:rPr lang="en-US" sz="1200" dirty="0">
                  <a:solidFill>
                    <a:schemeClr val="tx1">
                      <a:lumMod val="75000"/>
                      <a:lumOff val="25000"/>
                    </a:schemeClr>
                  </a:solidFill>
                  <a:latin typeface="Huawei Sans" panose="020C0503030203020204" pitchFamily="34" charset="0"/>
                </a:rPr>
                <a:t>IGP</a:t>
              </a:r>
            </a:p>
          </p:txBody>
        </p:sp>
        <p:cxnSp>
          <p:nvCxnSpPr>
            <p:cNvPr id="85" name="Straight Connector 30"/>
            <p:cNvCxnSpPr/>
            <p:nvPr/>
          </p:nvCxnSpPr>
          <p:spPr bwMode="gray">
            <a:xfrm>
              <a:off x="2991657" y="4325571"/>
              <a:ext cx="0" cy="612000"/>
            </a:xfrm>
            <a:prstGeom prst="line">
              <a:avLst/>
            </a:prstGeom>
            <a:noFill/>
            <a:ln w="6350" cap="flat" cmpd="sng" algn="ctr">
              <a:solidFill>
                <a:schemeClr val="bg1">
                  <a:lumMod val="65000"/>
                </a:schemeClr>
              </a:solidFill>
              <a:prstDash val="dash"/>
              <a:miter lim="800000"/>
            </a:ln>
            <a:effectLst/>
          </p:spPr>
        </p:cxnSp>
        <p:cxnSp>
          <p:nvCxnSpPr>
            <p:cNvPr id="86" name="Straight Connector 30"/>
            <p:cNvCxnSpPr/>
            <p:nvPr/>
          </p:nvCxnSpPr>
          <p:spPr bwMode="gray">
            <a:xfrm>
              <a:off x="3991639" y="4325571"/>
              <a:ext cx="0" cy="612000"/>
            </a:xfrm>
            <a:prstGeom prst="line">
              <a:avLst/>
            </a:prstGeom>
            <a:noFill/>
            <a:ln w="6350" cap="flat" cmpd="sng" algn="ctr">
              <a:solidFill>
                <a:schemeClr val="bg1">
                  <a:lumMod val="65000"/>
                </a:schemeClr>
              </a:solidFill>
              <a:prstDash val="dash"/>
              <a:miter lim="800000"/>
            </a:ln>
            <a:effectLst/>
          </p:spPr>
        </p:cxnSp>
        <p:cxnSp>
          <p:nvCxnSpPr>
            <p:cNvPr id="87" name="Straight Connector 30"/>
            <p:cNvCxnSpPr/>
            <p:nvPr/>
          </p:nvCxnSpPr>
          <p:spPr bwMode="gray">
            <a:xfrm>
              <a:off x="5529468" y="4325571"/>
              <a:ext cx="0" cy="1800000"/>
            </a:xfrm>
            <a:prstGeom prst="line">
              <a:avLst/>
            </a:prstGeom>
            <a:noFill/>
            <a:ln w="6350" cap="flat" cmpd="sng" algn="ctr">
              <a:solidFill>
                <a:schemeClr val="bg1">
                  <a:lumMod val="65000"/>
                </a:schemeClr>
              </a:solidFill>
              <a:prstDash val="dash"/>
              <a:miter lim="800000"/>
            </a:ln>
            <a:effectLst/>
          </p:spPr>
        </p:cxnSp>
        <p:cxnSp>
          <p:nvCxnSpPr>
            <p:cNvPr id="89" name="Straight Connector 30"/>
            <p:cNvCxnSpPr/>
            <p:nvPr/>
          </p:nvCxnSpPr>
          <p:spPr bwMode="gray">
            <a:xfrm>
              <a:off x="1516710" y="4749968"/>
              <a:ext cx="1357905" cy="0"/>
            </a:xfrm>
            <a:prstGeom prst="line">
              <a:avLst/>
            </a:prstGeom>
            <a:noFill/>
            <a:ln w="12700" cap="flat" cmpd="sng" algn="ctr">
              <a:solidFill>
                <a:schemeClr val="tx1"/>
              </a:solidFill>
              <a:prstDash val="dash"/>
              <a:miter lim="800000"/>
              <a:headEnd type="triangle" w="med" len="med"/>
              <a:tailEnd type="triangle" w="med" len="med"/>
            </a:ln>
            <a:effectLst/>
          </p:spPr>
        </p:cxnSp>
        <p:sp>
          <p:nvSpPr>
            <p:cNvPr id="90" name="矩形 89"/>
            <p:cNvSpPr/>
            <p:nvPr/>
          </p:nvSpPr>
          <p:spPr bwMode="gray">
            <a:xfrm>
              <a:off x="1790699" y="4495845"/>
              <a:ext cx="809135" cy="276999"/>
            </a:xfrm>
            <a:prstGeom prst="rect">
              <a:avLst/>
            </a:prstGeom>
          </p:spPr>
          <p:txBody>
            <a:bodyPr wrap="square">
              <a:spAutoFit/>
            </a:bodyPr>
            <a:lstStyle/>
            <a:p>
              <a:pPr algn="ctr" fontAlgn="ctr"/>
              <a:r>
                <a:rPr lang="en-US" sz="1200" dirty="0">
                  <a:solidFill>
                    <a:schemeClr val="tx1">
                      <a:lumMod val="75000"/>
                      <a:lumOff val="25000"/>
                    </a:schemeClr>
                  </a:solidFill>
                  <a:latin typeface="Huawei Sans" panose="020C0503030203020204" pitchFamily="34" charset="0"/>
                </a:rPr>
                <a:t>MP-BGP</a:t>
              </a:r>
            </a:p>
          </p:txBody>
        </p:sp>
        <p:cxnSp>
          <p:nvCxnSpPr>
            <p:cNvPr id="91" name="Straight Connector 30"/>
            <p:cNvCxnSpPr/>
            <p:nvPr/>
          </p:nvCxnSpPr>
          <p:spPr bwMode="gray">
            <a:xfrm>
              <a:off x="3007813" y="4749968"/>
              <a:ext cx="966408" cy="0"/>
            </a:xfrm>
            <a:prstGeom prst="line">
              <a:avLst/>
            </a:prstGeom>
            <a:noFill/>
            <a:ln w="12700" cap="flat" cmpd="sng" algn="ctr">
              <a:solidFill>
                <a:schemeClr val="tx1"/>
              </a:solidFill>
              <a:prstDash val="dash"/>
              <a:miter lim="800000"/>
              <a:headEnd type="triangle" w="med" len="med"/>
              <a:tailEnd type="triangle" w="med" len="med"/>
            </a:ln>
            <a:effectLst/>
          </p:spPr>
        </p:cxnSp>
        <p:cxnSp>
          <p:nvCxnSpPr>
            <p:cNvPr id="94" name="Straight Connector 30"/>
            <p:cNvCxnSpPr/>
            <p:nvPr/>
          </p:nvCxnSpPr>
          <p:spPr bwMode="gray">
            <a:xfrm>
              <a:off x="4093938" y="4503916"/>
              <a:ext cx="1357905" cy="0"/>
            </a:xfrm>
            <a:prstGeom prst="line">
              <a:avLst/>
            </a:prstGeom>
            <a:noFill/>
            <a:ln w="12700" cap="flat" cmpd="sng" algn="ctr">
              <a:solidFill>
                <a:schemeClr val="tx1"/>
              </a:solidFill>
              <a:prstDash val="dash"/>
              <a:miter lim="800000"/>
              <a:headEnd type="triangle" w="med" len="med"/>
              <a:tailEnd type="triangle" w="med" len="med"/>
            </a:ln>
            <a:effectLst/>
          </p:spPr>
        </p:cxnSp>
        <p:sp>
          <p:nvSpPr>
            <p:cNvPr id="95" name="矩形 94"/>
            <p:cNvSpPr/>
            <p:nvPr/>
          </p:nvSpPr>
          <p:spPr bwMode="gray">
            <a:xfrm>
              <a:off x="4468586" y="4249793"/>
              <a:ext cx="615535" cy="276999"/>
            </a:xfrm>
            <a:prstGeom prst="rect">
              <a:avLst/>
            </a:prstGeom>
          </p:spPr>
          <p:txBody>
            <a:bodyPr wrap="square">
              <a:spAutoFit/>
            </a:bodyPr>
            <a:lstStyle/>
            <a:p>
              <a:pPr algn="ctr" fontAlgn="ctr"/>
              <a:r>
                <a:rPr lang="en-US" sz="1200" dirty="0">
                  <a:solidFill>
                    <a:schemeClr val="tx1">
                      <a:lumMod val="75000"/>
                      <a:lumOff val="25000"/>
                    </a:schemeClr>
                  </a:solidFill>
                  <a:latin typeface="Huawei Sans" panose="020C0503030203020204" pitchFamily="34" charset="0"/>
                </a:rPr>
                <a:t>IGP</a:t>
              </a:r>
            </a:p>
          </p:txBody>
        </p:sp>
        <p:cxnSp>
          <p:nvCxnSpPr>
            <p:cNvPr id="96" name="Straight Connector 30"/>
            <p:cNvCxnSpPr/>
            <p:nvPr/>
          </p:nvCxnSpPr>
          <p:spPr bwMode="gray">
            <a:xfrm>
              <a:off x="4093938" y="4749968"/>
              <a:ext cx="1357905" cy="0"/>
            </a:xfrm>
            <a:prstGeom prst="line">
              <a:avLst/>
            </a:prstGeom>
            <a:noFill/>
            <a:ln w="12700" cap="flat" cmpd="sng" algn="ctr">
              <a:solidFill>
                <a:schemeClr val="tx1"/>
              </a:solidFill>
              <a:prstDash val="dash"/>
              <a:miter lim="800000"/>
              <a:headEnd type="triangle" w="med" len="med"/>
              <a:tailEnd type="triangle" w="med" len="med"/>
            </a:ln>
            <a:effectLst/>
          </p:spPr>
        </p:cxnSp>
        <p:cxnSp>
          <p:nvCxnSpPr>
            <p:cNvPr id="98" name="Straight Connector 30"/>
            <p:cNvCxnSpPr/>
            <p:nvPr/>
          </p:nvCxnSpPr>
          <p:spPr bwMode="gray">
            <a:xfrm>
              <a:off x="1516710" y="5263774"/>
              <a:ext cx="3935133" cy="0"/>
            </a:xfrm>
            <a:prstGeom prst="line">
              <a:avLst/>
            </a:prstGeom>
            <a:noFill/>
            <a:ln w="12700" cap="flat" cmpd="sng" algn="ctr">
              <a:solidFill>
                <a:srgbClr val="30B5C5"/>
              </a:solidFill>
              <a:prstDash val="dash"/>
              <a:miter lim="800000"/>
              <a:headEnd type="triangle" w="med" len="med"/>
              <a:tailEnd type="triangle" w="med" len="med"/>
            </a:ln>
            <a:effectLst/>
          </p:spPr>
        </p:cxnSp>
        <p:sp>
          <p:nvSpPr>
            <p:cNvPr id="100" name="矩形 99"/>
            <p:cNvSpPr/>
            <p:nvPr/>
          </p:nvSpPr>
          <p:spPr bwMode="gray">
            <a:xfrm>
              <a:off x="2020027" y="5012801"/>
              <a:ext cx="2988161"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EVPN VPWS over SRv6</a:t>
              </a:r>
            </a:p>
          </p:txBody>
        </p:sp>
        <p:cxnSp>
          <p:nvCxnSpPr>
            <p:cNvPr id="101" name="Straight Connector 30"/>
            <p:cNvCxnSpPr/>
            <p:nvPr/>
          </p:nvCxnSpPr>
          <p:spPr bwMode="gray">
            <a:xfrm flipV="1">
              <a:off x="590565" y="4962428"/>
              <a:ext cx="5580000" cy="0"/>
            </a:xfrm>
            <a:prstGeom prst="line">
              <a:avLst/>
            </a:prstGeom>
            <a:noFill/>
            <a:ln w="6350" cap="flat" cmpd="sng" algn="ctr">
              <a:solidFill>
                <a:schemeClr val="bg1">
                  <a:lumMod val="65000"/>
                </a:schemeClr>
              </a:solidFill>
              <a:prstDash val="dash"/>
              <a:miter lim="800000"/>
            </a:ln>
            <a:effectLst/>
          </p:spPr>
        </p:cxnSp>
        <p:cxnSp>
          <p:nvCxnSpPr>
            <p:cNvPr id="104" name="Straight Connector 30"/>
            <p:cNvCxnSpPr/>
            <p:nvPr/>
          </p:nvCxnSpPr>
          <p:spPr bwMode="gray">
            <a:xfrm>
              <a:off x="1516710" y="5582613"/>
              <a:ext cx="3935133" cy="0"/>
            </a:xfrm>
            <a:prstGeom prst="line">
              <a:avLst/>
            </a:prstGeom>
            <a:noFill/>
            <a:ln w="12700" cap="flat" cmpd="sng" algn="ctr">
              <a:solidFill>
                <a:srgbClr val="30B5C5"/>
              </a:solidFill>
              <a:prstDash val="dash"/>
              <a:miter lim="800000"/>
              <a:headEnd type="triangle" w="med" len="med"/>
              <a:tailEnd type="triangle" w="med" len="med"/>
            </a:ln>
            <a:effectLst/>
          </p:spPr>
        </p:cxnSp>
        <p:sp>
          <p:nvSpPr>
            <p:cNvPr id="105" name="矩形 104"/>
            <p:cNvSpPr/>
            <p:nvPr/>
          </p:nvSpPr>
          <p:spPr bwMode="gray">
            <a:xfrm>
              <a:off x="2020027" y="5331640"/>
              <a:ext cx="2988161"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L3VPNv4/EVPN L3VPNv4 over SRv6</a:t>
              </a:r>
            </a:p>
          </p:txBody>
        </p:sp>
        <p:cxnSp>
          <p:nvCxnSpPr>
            <p:cNvPr id="106" name="Straight Connector 30"/>
            <p:cNvCxnSpPr/>
            <p:nvPr/>
          </p:nvCxnSpPr>
          <p:spPr bwMode="gray">
            <a:xfrm>
              <a:off x="1516710" y="5894052"/>
              <a:ext cx="3935133" cy="0"/>
            </a:xfrm>
            <a:prstGeom prst="line">
              <a:avLst/>
            </a:prstGeom>
            <a:noFill/>
            <a:ln w="12700" cap="flat" cmpd="sng" algn="ctr">
              <a:solidFill>
                <a:srgbClr val="30B5C5"/>
              </a:solidFill>
              <a:prstDash val="dash"/>
              <a:miter lim="800000"/>
              <a:headEnd type="triangle" w="med" len="med"/>
              <a:tailEnd type="triangle" w="med" len="med"/>
            </a:ln>
            <a:effectLst/>
          </p:spPr>
        </p:cxnSp>
        <p:sp>
          <p:nvSpPr>
            <p:cNvPr id="107" name="矩形 106"/>
            <p:cNvSpPr/>
            <p:nvPr/>
          </p:nvSpPr>
          <p:spPr bwMode="gray">
            <a:xfrm>
              <a:off x="2020027" y="5643079"/>
              <a:ext cx="2988161"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L3VPNv6/EVPN L3VPNv6 over SRv6</a:t>
              </a:r>
            </a:p>
          </p:txBody>
        </p:sp>
        <p:sp>
          <p:nvSpPr>
            <p:cNvPr id="109" name="矩形 108"/>
            <p:cNvSpPr/>
            <p:nvPr/>
          </p:nvSpPr>
          <p:spPr bwMode="gray">
            <a:xfrm>
              <a:off x="564180" y="4575796"/>
              <a:ext cx="720000" cy="180000"/>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r>
                <a:rPr lang="en-US" sz="1200" dirty="0">
                  <a:solidFill>
                    <a:schemeClr val="tx1"/>
                  </a:solidFill>
                  <a:latin typeface="Huawei Sans" panose="020C0503030203020204" pitchFamily="34" charset="0"/>
                </a:rPr>
                <a:t>Underlay</a:t>
              </a:r>
            </a:p>
          </p:txBody>
        </p:sp>
        <p:sp>
          <p:nvSpPr>
            <p:cNvPr id="110" name="矩形 109"/>
            <p:cNvSpPr/>
            <p:nvPr/>
          </p:nvSpPr>
          <p:spPr bwMode="gray">
            <a:xfrm>
              <a:off x="564180" y="5470138"/>
              <a:ext cx="720000" cy="180000"/>
            </a:xfrm>
            <a:prstGeom prst="rect">
              <a:avLst/>
            </a:prstGeom>
            <a:solidFill>
              <a:srgbClr val="ECF9FA"/>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r>
                <a:rPr lang="en-US" sz="1200" dirty="0">
                  <a:solidFill>
                    <a:schemeClr val="tx1"/>
                  </a:solidFill>
                  <a:latin typeface="Huawei Sans" panose="020C0503030203020204" pitchFamily="34" charset="0"/>
                </a:rPr>
                <a:t>Overlay</a:t>
              </a:r>
            </a:p>
          </p:txBody>
        </p:sp>
        <p:sp>
          <p:nvSpPr>
            <p:cNvPr id="111" name="矩形 110"/>
            <p:cNvSpPr/>
            <p:nvPr/>
          </p:nvSpPr>
          <p:spPr bwMode="gray">
            <a:xfrm>
              <a:off x="5535664" y="4493071"/>
              <a:ext cx="800500" cy="461665"/>
            </a:xfrm>
            <a:prstGeom prst="rect">
              <a:avLst/>
            </a:prstGeom>
          </p:spPr>
          <p:txBody>
            <a:bodyPr wrap="square">
              <a:spAutoFit/>
            </a:bodyPr>
            <a:lstStyle/>
            <a:p>
              <a:pPr fontAlgn="ctr"/>
              <a:r>
                <a:rPr lang="en-US" sz="1200" dirty="0">
                  <a:solidFill>
                    <a:srgbClr val="1D1D1A"/>
                  </a:solidFill>
                  <a:latin typeface="Huawei Sans" panose="020C0503030203020204" pitchFamily="34" charset="0"/>
                </a:rPr>
                <a:t>Basic routing</a:t>
              </a:r>
            </a:p>
          </p:txBody>
        </p:sp>
        <p:sp>
          <p:nvSpPr>
            <p:cNvPr id="112" name="矩形 111"/>
            <p:cNvSpPr/>
            <p:nvPr/>
          </p:nvSpPr>
          <p:spPr bwMode="gray">
            <a:xfrm>
              <a:off x="5535664" y="5125274"/>
              <a:ext cx="1208036" cy="276999"/>
            </a:xfrm>
            <a:prstGeom prst="rect">
              <a:avLst/>
            </a:prstGeom>
          </p:spPr>
          <p:txBody>
            <a:bodyPr wrap="square">
              <a:spAutoFit/>
            </a:bodyPr>
            <a:lstStyle/>
            <a:p>
              <a:pPr fontAlgn="ctr"/>
              <a:r>
                <a:rPr lang="en-US" sz="1200" dirty="0">
                  <a:solidFill>
                    <a:srgbClr val="1D1D1A"/>
                  </a:solidFill>
                  <a:latin typeface="Huawei Sans" panose="020C0503030203020204" pitchFamily="34" charset="0"/>
                </a:rPr>
                <a:t>Layer 2 service</a:t>
              </a:r>
            </a:p>
          </p:txBody>
        </p:sp>
        <p:sp>
          <p:nvSpPr>
            <p:cNvPr id="113" name="矩形 112"/>
            <p:cNvSpPr/>
            <p:nvPr/>
          </p:nvSpPr>
          <p:spPr bwMode="gray">
            <a:xfrm>
              <a:off x="5535664" y="5444113"/>
              <a:ext cx="1208036" cy="276999"/>
            </a:xfrm>
            <a:prstGeom prst="rect">
              <a:avLst/>
            </a:prstGeom>
          </p:spPr>
          <p:txBody>
            <a:bodyPr wrap="square">
              <a:spAutoFit/>
            </a:bodyPr>
            <a:lstStyle/>
            <a:p>
              <a:pPr fontAlgn="ctr"/>
              <a:r>
                <a:rPr lang="en-US" sz="1200" dirty="0">
                  <a:solidFill>
                    <a:srgbClr val="1D1D1A"/>
                  </a:solidFill>
                  <a:latin typeface="Huawei Sans" panose="020C0503030203020204" pitchFamily="34" charset="0"/>
                </a:rPr>
                <a:t>IPv4 service</a:t>
              </a:r>
            </a:p>
          </p:txBody>
        </p:sp>
        <p:sp>
          <p:nvSpPr>
            <p:cNvPr id="114" name="矩形 113"/>
            <p:cNvSpPr/>
            <p:nvPr/>
          </p:nvSpPr>
          <p:spPr bwMode="gray">
            <a:xfrm>
              <a:off x="5535664" y="5757477"/>
              <a:ext cx="1208036" cy="276999"/>
            </a:xfrm>
            <a:prstGeom prst="rect">
              <a:avLst/>
            </a:prstGeom>
          </p:spPr>
          <p:txBody>
            <a:bodyPr wrap="square">
              <a:spAutoFit/>
            </a:bodyPr>
            <a:lstStyle/>
            <a:p>
              <a:pPr fontAlgn="ctr"/>
              <a:r>
                <a:rPr lang="en-US" sz="1200" dirty="0">
                  <a:solidFill>
                    <a:srgbClr val="1D1D1A"/>
                  </a:solidFill>
                  <a:latin typeface="Huawei Sans" panose="020C0503030203020204" pitchFamily="34" charset="0"/>
                </a:rPr>
                <a:t>IPv6 service</a:t>
              </a:r>
            </a:p>
          </p:txBody>
        </p:sp>
        <p:sp>
          <p:nvSpPr>
            <p:cNvPr id="103" name="右大括号 102"/>
            <p:cNvSpPr/>
            <p:nvPr/>
          </p:nvSpPr>
          <p:spPr bwMode="gray">
            <a:xfrm rot="16200000">
              <a:off x="3371228" y="763758"/>
              <a:ext cx="230941" cy="4085538"/>
            </a:xfrm>
            <a:prstGeom prst="rightBrac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wrap="square" rtlCol="0" anchor="ctr"/>
            <a:lstStyle/>
            <a:p>
              <a:pPr algn="ctr" fontAlgn="ctr"/>
              <a:endParaRPr lang="en-US" altLang="zh-CN" dirty="0">
                <a:latin typeface="Huawei Sans" panose="020C0503030203020204" pitchFamily="34" charset="0"/>
              </a:endParaRPr>
            </a:p>
          </p:txBody>
        </p:sp>
        <p:pic>
          <p:nvPicPr>
            <p:cNvPr id="116" name="图片 1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2732628" y="2402356"/>
              <a:ext cx="1503293" cy="277248"/>
            </a:xfrm>
            <a:prstGeom prst="rect">
              <a:avLst/>
            </a:prstGeom>
          </p:spPr>
        </p:pic>
        <p:sp>
          <p:nvSpPr>
            <p:cNvPr id="117" name="矩形 116"/>
            <p:cNvSpPr/>
            <p:nvPr/>
          </p:nvSpPr>
          <p:spPr bwMode="gray">
            <a:xfrm>
              <a:off x="3073843" y="4495845"/>
              <a:ext cx="809135" cy="276999"/>
            </a:xfrm>
            <a:prstGeom prst="rect">
              <a:avLst/>
            </a:prstGeom>
          </p:spPr>
          <p:txBody>
            <a:bodyPr wrap="square">
              <a:spAutoFit/>
            </a:bodyPr>
            <a:lstStyle/>
            <a:p>
              <a:pPr algn="ctr" fontAlgn="ctr"/>
              <a:r>
                <a:rPr lang="en-US" sz="1200" dirty="0">
                  <a:solidFill>
                    <a:schemeClr val="tx1">
                      <a:lumMod val="75000"/>
                      <a:lumOff val="25000"/>
                    </a:schemeClr>
                  </a:solidFill>
                  <a:latin typeface="Huawei Sans" panose="020C0503030203020204" pitchFamily="34" charset="0"/>
                </a:rPr>
                <a:t>MP-BGP</a:t>
              </a:r>
            </a:p>
          </p:txBody>
        </p:sp>
        <p:sp>
          <p:nvSpPr>
            <p:cNvPr id="118" name="矩形 117"/>
            <p:cNvSpPr/>
            <p:nvPr/>
          </p:nvSpPr>
          <p:spPr bwMode="gray">
            <a:xfrm>
              <a:off x="4350760" y="4495845"/>
              <a:ext cx="809135" cy="276999"/>
            </a:xfrm>
            <a:prstGeom prst="rect">
              <a:avLst/>
            </a:prstGeom>
          </p:spPr>
          <p:txBody>
            <a:bodyPr wrap="square">
              <a:spAutoFit/>
            </a:bodyPr>
            <a:lstStyle/>
            <a:p>
              <a:pPr algn="ctr" fontAlgn="ctr"/>
              <a:r>
                <a:rPr lang="en-US" sz="1200" dirty="0">
                  <a:solidFill>
                    <a:schemeClr val="tx1">
                      <a:lumMod val="75000"/>
                      <a:lumOff val="25000"/>
                    </a:schemeClr>
                  </a:solidFill>
                  <a:latin typeface="Huawei Sans" panose="020C0503030203020204" pitchFamily="34" charset="0"/>
                </a:rPr>
                <a:t>MP-BGP</a:t>
              </a:r>
            </a:p>
          </p:txBody>
        </p:sp>
      </p:grpSp>
      <p:sp>
        <p:nvSpPr>
          <p:cNvPr id="93" name="五边形 92"/>
          <p:cNvSpPr/>
          <p:nvPr/>
        </p:nvSpPr>
        <p:spPr bwMode="gray">
          <a:xfrm>
            <a:off x="6772324" y="124239"/>
            <a:ext cx="90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燕尾形 98"/>
          <p:cNvSpPr/>
          <p:nvPr/>
        </p:nvSpPr>
        <p:spPr bwMode="gray">
          <a:xfrm>
            <a:off x="7584515" y="124239"/>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DC</a:t>
            </a:r>
          </a:p>
        </p:txBody>
      </p:sp>
      <p:sp>
        <p:nvSpPr>
          <p:cNvPr id="102" name="燕尾形 101"/>
          <p:cNvSpPr/>
          <p:nvPr/>
        </p:nvSpPr>
        <p:spPr bwMode="gray">
          <a:xfrm>
            <a:off x="8216706" y="124239"/>
            <a:ext cx="72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WAN</a:t>
            </a:r>
          </a:p>
        </p:txBody>
      </p:sp>
      <p:sp>
        <p:nvSpPr>
          <p:cNvPr id="108" name="燕尾形 107"/>
          <p:cNvSpPr/>
          <p:nvPr/>
        </p:nvSpPr>
        <p:spPr bwMode="gray">
          <a:xfrm>
            <a:off x="10309088" y="124239"/>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Other Systems</a:t>
            </a:r>
          </a:p>
        </p:txBody>
      </p:sp>
      <p:sp>
        <p:nvSpPr>
          <p:cNvPr id="123" name="燕尾形 122"/>
          <p:cNvSpPr/>
          <p:nvPr/>
        </p:nvSpPr>
        <p:spPr bwMode="gray">
          <a:xfrm>
            <a:off x="8848897" y="124239"/>
            <a:ext cx="154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Campus Network</a:t>
            </a:r>
          </a:p>
        </p:txBody>
      </p:sp>
    </p:spTree>
    <p:extLst>
      <p:ext uri="{BB962C8B-B14F-4D97-AF65-F5344CB8AC3E}">
        <p14:creationId xmlns:p14="http://schemas.microsoft.com/office/powerpoint/2010/main" val="82788709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SRv6 Solution: IGP &amp; BGP Design</a:t>
            </a:r>
            <a:endParaRPr lang="en-US" dirty="0"/>
          </a:p>
        </p:txBody>
      </p:sp>
      <p:sp>
        <p:nvSpPr>
          <p:cNvPr id="3" name="文本占位符 2"/>
          <p:cNvSpPr>
            <a:spLocks noGrp="1"/>
          </p:cNvSpPr>
          <p:nvPr>
            <p:ph type="body" sz="quarter" idx="10"/>
          </p:nvPr>
        </p:nvSpPr>
        <p:spPr bwMode="gray">
          <a:xfrm>
            <a:off x="455612" y="1052514"/>
            <a:ext cx="11293476" cy="1593146"/>
          </a:xfrm>
        </p:spPr>
        <p:txBody>
          <a:bodyPr/>
          <a:lstStyle/>
          <a:p>
            <a:r>
              <a:rPr lang="en-US" sz="1600" dirty="0" smtClean="0"/>
              <a:t>IGP design: Use the existing network design for IGP planning. The existing IPv4 network does not need to be redesigned. It is advised to use IS-IS and enable IPv6 (IS-IS for IPv6).</a:t>
            </a:r>
          </a:p>
          <a:p>
            <a:r>
              <a:rPr lang="en-US" sz="1600" dirty="0" smtClean="0"/>
              <a:t>BGP design: BGP focuses on the control and advertisement of routes. After an IGP is deployed, PEs need to establish BGP peer relationships to advertise service routes through different address families.</a:t>
            </a:r>
            <a:endParaRPr lang="en-US" sz="1600" dirty="0"/>
          </a:p>
        </p:txBody>
      </p:sp>
      <p:pic>
        <p:nvPicPr>
          <p:cNvPr id="89" name="图片 88" descr="网络云2-蓝.png"/>
          <p:cNvPicPr>
            <a:picLocks noChangeAspect="1"/>
          </p:cNvPicPr>
          <p:nvPr/>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artisticPhotocopy/>
                    </a14:imgEffect>
                  </a14:imgLayer>
                </a14:imgProps>
              </a:ext>
            </a:extLst>
          </a:blip>
          <a:stretch>
            <a:fillRect/>
          </a:stretch>
        </p:blipFill>
        <p:spPr bwMode="gray">
          <a:xfrm>
            <a:off x="5822043" y="4360296"/>
            <a:ext cx="1998555" cy="1230075"/>
          </a:xfrm>
          <a:prstGeom prst="rect">
            <a:avLst/>
          </a:prstGeom>
        </p:spPr>
      </p:pic>
      <p:pic>
        <p:nvPicPr>
          <p:cNvPr id="90"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5923994" y="4545469"/>
            <a:ext cx="270829" cy="221587"/>
          </a:xfrm>
          <a:prstGeom prst="rect">
            <a:avLst/>
          </a:prstGeom>
          <a:noFill/>
        </p:spPr>
      </p:pic>
      <p:pic>
        <p:nvPicPr>
          <p:cNvPr id="91"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5923994" y="5209733"/>
            <a:ext cx="270829" cy="221587"/>
          </a:xfrm>
          <a:prstGeom prst="rect">
            <a:avLst/>
          </a:prstGeom>
          <a:noFill/>
        </p:spPr>
      </p:pic>
      <p:pic>
        <p:nvPicPr>
          <p:cNvPr id="92"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6665829" y="4693518"/>
            <a:ext cx="270829" cy="221587"/>
          </a:xfrm>
          <a:prstGeom prst="rect">
            <a:avLst/>
          </a:prstGeom>
          <a:noFill/>
        </p:spPr>
      </p:pic>
      <p:pic>
        <p:nvPicPr>
          <p:cNvPr id="94"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6665829" y="5035563"/>
            <a:ext cx="270829" cy="221587"/>
          </a:xfrm>
          <a:prstGeom prst="rect">
            <a:avLst/>
          </a:prstGeom>
          <a:noFill/>
        </p:spPr>
      </p:pic>
      <p:cxnSp>
        <p:nvCxnSpPr>
          <p:cNvPr id="95" name="Straight Connector 30"/>
          <p:cNvCxnSpPr>
            <a:stCxn id="91" idx="3"/>
            <a:endCxn id="94" idx="1"/>
          </p:cNvCxnSpPr>
          <p:nvPr/>
        </p:nvCxnSpPr>
        <p:spPr bwMode="gray">
          <a:xfrm flipV="1">
            <a:off x="6194823" y="5146357"/>
            <a:ext cx="471006" cy="174170"/>
          </a:xfrm>
          <a:prstGeom prst="line">
            <a:avLst/>
          </a:prstGeom>
          <a:noFill/>
          <a:ln w="12700" cap="flat" cmpd="sng" algn="ctr">
            <a:solidFill>
              <a:sysClr val="windowText" lastClr="000000"/>
            </a:solidFill>
            <a:prstDash val="solid"/>
            <a:miter lim="800000"/>
          </a:ln>
          <a:effectLst/>
        </p:spPr>
      </p:cxnSp>
      <p:cxnSp>
        <p:nvCxnSpPr>
          <p:cNvPr id="96" name="Straight Connector 30"/>
          <p:cNvCxnSpPr>
            <a:stCxn id="94" idx="3"/>
            <a:endCxn id="109" idx="1"/>
          </p:cNvCxnSpPr>
          <p:nvPr/>
        </p:nvCxnSpPr>
        <p:spPr bwMode="gray">
          <a:xfrm>
            <a:off x="6936658" y="5146357"/>
            <a:ext cx="525165" cy="174170"/>
          </a:xfrm>
          <a:prstGeom prst="line">
            <a:avLst/>
          </a:prstGeom>
          <a:noFill/>
          <a:ln w="12700" cap="flat" cmpd="sng" algn="ctr">
            <a:solidFill>
              <a:sysClr val="windowText" lastClr="000000"/>
            </a:solidFill>
            <a:prstDash val="solid"/>
            <a:miter lim="800000"/>
          </a:ln>
          <a:effectLst/>
        </p:spPr>
      </p:cxnSp>
      <p:cxnSp>
        <p:nvCxnSpPr>
          <p:cNvPr id="97" name="Straight Connector 30"/>
          <p:cNvCxnSpPr>
            <a:stCxn id="90" idx="3"/>
            <a:endCxn id="92" idx="1"/>
          </p:cNvCxnSpPr>
          <p:nvPr/>
        </p:nvCxnSpPr>
        <p:spPr bwMode="gray">
          <a:xfrm>
            <a:off x="6194823" y="4656263"/>
            <a:ext cx="471006" cy="148049"/>
          </a:xfrm>
          <a:prstGeom prst="line">
            <a:avLst/>
          </a:prstGeom>
          <a:noFill/>
          <a:ln w="12700" cap="flat" cmpd="sng" algn="ctr">
            <a:solidFill>
              <a:sysClr val="windowText" lastClr="000000"/>
            </a:solidFill>
            <a:prstDash val="solid"/>
            <a:miter lim="800000"/>
          </a:ln>
          <a:effectLst/>
        </p:spPr>
      </p:cxnSp>
      <p:cxnSp>
        <p:nvCxnSpPr>
          <p:cNvPr id="98" name="Straight Connector 30"/>
          <p:cNvCxnSpPr>
            <a:stCxn id="92" idx="3"/>
            <a:endCxn id="107" idx="1"/>
          </p:cNvCxnSpPr>
          <p:nvPr/>
        </p:nvCxnSpPr>
        <p:spPr bwMode="gray">
          <a:xfrm flipV="1">
            <a:off x="6936658" y="4656263"/>
            <a:ext cx="525165" cy="148049"/>
          </a:xfrm>
          <a:prstGeom prst="line">
            <a:avLst/>
          </a:prstGeom>
          <a:noFill/>
          <a:ln w="12700" cap="flat" cmpd="sng" algn="ctr">
            <a:solidFill>
              <a:sysClr val="windowText" lastClr="000000"/>
            </a:solidFill>
            <a:prstDash val="solid"/>
            <a:miter lim="800000"/>
          </a:ln>
          <a:effectLst/>
        </p:spPr>
      </p:cxnSp>
      <p:cxnSp>
        <p:nvCxnSpPr>
          <p:cNvPr id="100" name="Straight Connector 30"/>
          <p:cNvCxnSpPr>
            <a:stCxn id="90" idx="2"/>
            <a:endCxn id="91" idx="0"/>
          </p:cNvCxnSpPr>
          <p:nvPr/>
        </p:nvCxnSpPr>
        <p:spPr bwMode="gray">
          <a:xfrm>
            <a:off x="6059409" y="4767056"/>
            <a:ext cx="0" cy="442677"/>
          </a:xfrm>
          <a:prstGeom prst="line">
            <a:avLst/>
          </a:prstGeom>
          <a:noFill/>
          <a:ln w="12700" cap="flat" cmpd="sng" algn="ctr">
            <a:solidFill>
              <a:sysClr val="windowText" lastClr="000000"/>
            </a:solidFill>
            <a:prstDash val="solid"/>
            <a:miter lim="800000"/>
          </a:ln>
          <a:effectLst/>
        </p:spPr>
      </p:cxnSp>
      <p:cxnSp>
        <p:nvCxnSpPr>
          <p:cNvPr id="101" name="Straight Connector 30"/>
          <p:cNvCxnSpPr>
            <a:stCxn id="92" idx="2"/>
            <a:endCxn id="94" idx="0"/>
          </p:cNvCxnSpPr>
          <p:nvPr/>
        </p:nvCxnSpPr>
        <p:spPr bwMode="gray">
          <a:xfrm>
            <a:off x="6801244" y="4915105"/>
            <a:ext cx="0" cy="120458"/>
          </a:xfrm>
          <a:prstGeom prst="line">
            <a:avLst/>
          </a:prstGeom>
          <a:noFill/>
          <a:ln w="12700" cap="flat" cmpd="sng" algn="ctr">
            <a:solidFill>
              <a:sysClr val="windowText" lastClr="000000"/>
            </a:solidFill>
            <a:prstDash val="solid"/>
            <a:miter lim="800000"/>
          </a:ln>
          <a:effectLst/>
        </p:spPr>
      </p:cxnSp>
      <p:cxnSp>
        <p:nvCxnSpPr>
          <p:cNvPr id="103" name="Straight Connector 30"/>
          <p:cNvCxnSpPr>
            <a:stCxn id="107" idx="2"/>
            <a:endCxn id="109" idx="0"/>
          </p:cNvCxnSpPr>
          <p:nvPr/>
        </p:nvCxnSpPr>
        <p:spPr bwMode="gray">
          <a:xfrm>
            <a:off x="7597238" y="4767056"/>
            <a:ext cx="0" cy="442677"/>
          </a:xfrm>
          <a:prstGeom prst="line">
            <a:avLst/>
          </a:prstGeom>
          <a:noFill/>
          <a:ln w="12700" cap="flat" cmpd="sng" algn="ctr">
            <a:solidFill>
              <a:sysClr val="windowText" lastClr="000000"/>
            </a:solidFill>
            <a:prstDash val="solid"/>
            <a:miter lim="800000"/>
          </a:ln>
          <a:effectLst/>
        </p:spPr>
      </p:cxnSp>
      <p:sp>
        <p:nvSpPr>
          <p:cNvPr id="104" name="矩形 103"/>
          <p:cNvSpPr/>
          <p:nvPr/>
        </p:nvSpPr>
        <p:spPr bwMode="gray">
          <a:xfrm>
            <a:off x="5728767" y="4286511"/>
            <a:ext cx="474732"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PE1</a:t>
            </a:r>
          </a:p>
        </p:txBody>
      </p:sp>
      <p:sp>
        <p:nvSpPr>
          <p:cNvPr id="105" name="矩形 104"/>
          <p:cNvSpPr/>
          <p:nvPr/>
        </p:nvSpPr>
        <p:spPr bwMode="gray">
          <a:xfrm>
            <a:off x="7231706" y="4286511"/>
            <a:ext cx="678807"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PE2</a:t>
            </a:r>
          </a:p>
        </p:txBody>
      </p:sp>
      <p:pic>
        <p:nvPicPr>
          <p:cNvPr id="107"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7461823" y="4545469"/>
            <a:ext cx="270829" cy="221587"/>
          </a:xfrm>
          <a:prstGeom prst="rect">
            <a:avLst/>
          </a:prstGeom>
          <a:noFill/>
        </p:spPr>
      </p:pic>
      <p:pic>
        <p:nvPicPr>
          <p:cNvPr id="109"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7461823" y="5209733"/>
            <a:ext cx="270829" cy="221587"/>
          </a:xfrm>
          <a:prstGeom prst="rect">
            <a:avLst/>
          </a:prstGeom>
          <a:noFill/>
        </p:spPr>
      </p:pic>
      <p:cxnSp>
        <p:nvCxnSpPr>
          <p:cNvPr id="110" name="Straight Connector 30"/>
          <p:cNvCxnSpPr>
            <a:stCxn id="92" idx="3"/>
            <a:endCxn id="109" idx="1"/>
          </p:cNvCxnSpPr>
          <p:nvPr/>
        </p:nvCxnSpPr>
        <p:spPr bwMode="gray">
          <a:xfrm>
            <a:off x="6936658" y="4804312"/>
            <a:ext cx="525165" cy="516215"/>
          </a:xfrm>
          <a:prstGeom prst="line">
            <a:avLst/>
          </a:prstGeom>
          <a:noFill/>
          <a:ln w="12700" cap="flat" cmpd="sng" algn="ctr">
            <a:solidFill>
              <a:sysClr val="windowText" lastClr="000000"/>
            </a:solidFill>
            <a:prstDash val="solid"/>
            <a:miter lim="800000"/>
          </a:ln>
          <a:effectLst/>
        </p:spPr>
      </p:cxnSp>
      <p:cxnSp>
        <p:nvCxnSpPr>
          <p:cNvPr id="111" name="Straight Connector 30"/>
          <p:cNvCxnSpPr>
            <a:stCxn id="107" idx="1"/>
            <a:endCxn id="94" idx="3"/>
          </p:cNvCxnSpPr>
          <p:nvPr/>
        </p:nvCxnSpPr>
        <p:spPr bwMode="gray">
          <a:xfrm flipH="1">
            <a:off x="6936658" y="4656263"/>
            <a:ext cx="525165" cy="490094"/>
          </a:xfrm>
          <a:prstGeom prst="line">
            <a:avLst/>
          </a:prstGeom>
          <a:noFill/>
          <a:ln w="12700" cap="flat" cmpd="sng" algn="ctr">
            <a:solidFill>
              <a:sysClr val="windowText" lastClr="000000"/>
            </a:solidFill>
            <a:prstDash val="solid"/>
            <a:miter lim="800000"/>
          </a:ln>
          <a:effectLst/>
        </p:spPr>
      </p:cxnSp>
      <p:cxnSp>
        <p:nvCxnSpPr>
          <p:cNvPr id="112" name="Straight Connector 30"/>
          <p:cNvCxnSpPr>
            <a:stCxn id="92" idx="1"/>
            <a:endCxn id="91" idx="3"/>
          </p:cNvCxnSpPr>
          <p:nvPr/>
        </p:nvCxnSpPr>
        <p:spPr bwMode="gray">
          <a:xfrm flipH="1">
            <a:off x="6194823" y="4804312"/>
            <a:ext cx="471006" cy="516215"/>
          </a:xfrm>
          <a:prstGeom prst="line">
            <a:avLst/>
          </a:prstGeom>
          <a:noFill/>
          <a:ln w="12700" cap="flat" cmpd="sng" algn="ctr">
            <a:solidFill>
              <a:sysClr val="windowText" lastClr="000000"/>
            </a:solidFill>
            <a:prstDash val="solid"/>
            <a:miter lim="800000"/>
          </a:ln>
          <a:effectLst/>
        </p:spPr>
      </p:cxnSp>
      <p:cxnSp>
        <p:nvCxnSpPr>
          <p:cNvPr id="113" name="Straight Connector 30"/>
          <p:cNvCxnSpPr>
            <a:stCxn id="94" idx="1"/>
            <a:endCxn id="90" idx="3"/>
          </p:cNvCxnSpPr>
          <p:nvPr/>
        </p:nvCxnSpPr>
        <p:spPr bwMode="gray">
          <a:xfrm flipH="1" flipV="1">
            <a:off x="6194823" y="4656263"/>
            <a:ext cx="471006" cy="490094"/>
          </a:xfrm>
          <a:prstGeom prst="line">
            <a:avLst/>
          </a:prstGeom>
          <a:noFill/>
          <a:ln w="12700" cap="flat" cmpd="sng" algn="ctr">
            <a:solidFill>
              <a:sysClr val="windowText" lastClr="000000"/>
            </a:solidFill>
            <a:prstDash val="solid"/>
            <a:miter lim="800000"/>
          </a:ln>
          <a:effectLst/>
        </p:spPr>
      </p:cxnSp>
      <p:pic>
        <p:nvPicPr>
          <p:cNvPr id="115" name="图片 114" descr="网络云2-蓝.png"/>
          <p:cNvPicPr>
            <a:picLocks noChangeAspect="1"/>
          </p:cNvPicPr>
          <p:nvPr/>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artisticPhotocopy/>
                    </a14:imgEffect>
                  </a14:imgLayer>
                </a14:imgProps>
              </a:ext>
            </a:extLst>
          </a:blip>
          <a:stretch>
            <a:fillRect/>
          </a:stretch>
        </p:blipFill>
        <p:spPr bwMode="gray">
          <a:xfrm>
            <a:off x="8359854" y="4360296"/>
            <a:ext cx="1998555" cy="1230075"/>
          </a:xfrm>
          <a:prstGeom prst="rect">
            <a:avLst/>
          </a:prstGeom>
        </p:spPr>
      </p:pic>
      <p:pic>
        <p:nvPicPr>
          <p:cNvPr id="116"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8461805" y="4545469"/>
            <a:ext cx="270829" cy="221587"/>
          </a:xfrm>
          <a:prstGeom prst="rect">
            <a:avLst/>
          </a:prstGeom>
          <a:noFill/>
        </p:spPr>
      </p:pic>
      <p:pic>
        <p:nvPicPr>
          <p:cNvPr id="135"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8461805" y="5209733"/>
            <a:ext cx="270829" cy="221587"/>
          </a:xfrm>
          <a:prstGeom prst="rect">
            <a:avLst/>
          </a:prstGeom>
          <a:noFill/>
        </p:spPr>
      </p:pic>
      <p:pic>
        <p:nvPicPr>
          <p:cNvPr id="136"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9203640" y="4693518"/>
            <a:ext cx="270829" cy="221587"/>
          </a:xfrm>
          <a:prstGeom prst="rect">
            <a:avLst/>
          </a:prstGeom>
          <a:noFill/>
        </p:spPr>
      </p:pic>
      <p:pic>
        <p:nvPicPr>
          <p:cNvPr id="137"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9203640" y="5035563"/>
            <a:ext cx="270829" cy="221587"/>
          </a:xfrm>
          <a:prstGeom prst="rect">
            <a:avLst/>
          </a:prstGeom>
          <a:noFill/>
        </p:spPr>
      </p:pic>
      <p:cxnSp>
        <p:nvCxnSpPr>
          <p:cNvPr id="138" name="Straight Connector 30"/>
          <p:cNvCxnSpPr>
            <a:stCxn id="135" idx="3"/>
            <a:endCxn id="137" idx="1"/>
          </p:cNvCxnSpPr>
          <p:nvPr/>
        </p:nvCxnSpPr>
        <p:spPr bwMode="gray">
          <a:xfrm flipV="1">
            <a:off x="8732634" y="5146357"/>
            <a:ext cx="471006" cy="174170"/>
          </a:xfrm>
          <a:prstGeom prst="line">
            <a:avLst/>
          </a:prstGeom>
          <a:noFill/>
          <a:ln w="12700" cap="flat" cmpd="sng" algn="ctr">
            <a:solidFill>
              <a:sysClr val="windowText" lastClr="000000"/>
            </a:solidFill>
            <a:prstDash val="solid"/>
            <a:miter lim="800000"/>
          </a:ln>
          <a:effectLst/>
        </p:spPr>
      </p:cxnSp>
      <p:cxnSp>
        <p:nvCxnSpPr>
          <p:cNvPr id="139" name="Straight Connector 30"/>
          <p:cNvCxnSpPr>
            <a:stCxn id="137" idx="3"/>
            <a:endCxn id="149" idx="1"/>
          </p:cNvCxnSpPr>
          <p:nvPr/>
        </p:nvCxnSpPr>
        <p:spPr bwMode="gray">
          <a:xfrm>
            <a:off x="9474469" y="5146357"/>
            <a:ext cx="525165" cy="174170"/>
          </a:xfrm>
          <a:prstGeom prst="line">
            <a:avLst/>
          </a:prstGeom>
          <a:noFill/>
          <a:ln w="12700" cap="flat" cmpd="sng" algn="ctr">
            <a:solidFill>
              <a:sysClr val="windowText" lastClr="000000"/>
            </a:solidFill>
            <a:prstDash val="solid"/>
            <a:miter lim="800000"/>
          </a:ln>
          <a:effectLst/>
        </p:spPr>
      </p:cxnSp>
      <p:cxnSp>
        <p:nvCxnSpPr>
          <p:cNvPr id="140" name="Straight Connector 30"/>
          <p:cNvCxnSpPr>
            <a:stCxn id="116" idx="3"/>
            <a:endCxn id="136" idx="1"/>
          </p:cNvCxnSpPr>
          <p:nvPr/>
        </p:nvCxnSpPr>
        <p:spPr bwMode="gray">
          <a:xfrm>
            <a:off x="8732634" y="4656263"/>
            <a:ext cx="471006" cy="148049"/>
          </a:xfrm>
          <a:prstGeom prst="line">
            <a:avLst/>
          </a:prstGeom>
          <a:noFill/>
          <a:ln w="12700" cap="flat" cmpd="sng" algn="ctr">
            <a:solidFill>
              <a:sysClr val="windowText" lastClr="000000"/>
            </a:solidFill>
            <a:prstDash val="solid"/>
            <a:miter lim="800000"/>
          </a:ln>
          <a:effectLst/>
        </p:spPr>
      </p:cxnSp>
      <p:cxnSp>
        <p:nvCxnSpPr>
          <p:cNvPr id="141" name="Straight Connector 30"/>
          <p:cNvCxnSpPr>
            <a:stCxn id="136" idx="3"/>
            <a:endCxn id="148" idx="1"/>
          </p:cNvCxnSpPr>
          <p:nvPr/>
        </p:nvCxnSpPr>
        <p:spPr bwMode="gray">
          <a:xfrm flipV="1">
            <a:off x="9474469" y="4656263"/>
            <a:ext cx="525165" cy="148049"/>
          </a:xfrm>
          <a:prstGeom prst="line">
            <a:avLst/>
          </a:prstGeom>
          <a:noFill/>
          <a:ln w="12700" cap="flat" cmpd="sng" algn="ctr">
            <a:solidFill>
              <a:sysClr val="windowText" lastClr="000000"/>
            </a:solidFill>
            <a:prstDash val="solid"/>
            <a:miter lim="800000"/>
          </a:ln>
          <a:effectLst/>
        </p:spPr>
      </p:cxnSp>
      <p:cxnSp>
        <p:nvCxnSpPr>
          <p:cNvPr id="142" name="Straight Connector 30"/>
          <p:cNvCxnSpPr>
            <a:stCxn id="116" idx="2"/>
            <a:endCxn id="135" idx="0"/>
          </p:cNvCxnSpPr>
          <p:nvPr/>
        </p:nvCxnSpPr>
        <p:spPr bwMode="gray">
          <a:xfrm>
            <a:off x="8597220" y="4767056"/>
            <a:ext cx="0" cy="442677"/>
          </a:xfrm>
          <a:prstGeom prst="line">
            <a:avLst/>
          </a:prstGeom>
          <a:noFill/>
          <a:ln w="12700" cap="flat" cmpd="sng" algn="ctr">
            <a:solidFill>
              <a:sysClr val="windowText" lastClr="000000"/>
            </a:solidFill>
            <a:prstDash val="solid"/>
            <a:miter lim="800000"/>
          </a:ln>
          <a:effectLst/>
        </p:spPr>
      </p:cxnSp>
      <p:cxnSp>
        <p:nvCxnSpPr>
          <p:cNvPr id="143" name="Straight Connector 30"/>
          <p:cNvCxnSpPr>
            <a:stCxn id="136" idx="2"/>
            <a:endCxn id="137" idx="0"/>
          </p:cNvCxnSpPr>
          <p:nvPr/>
        </p:nvCxnSpPr>
        <p:spPr bwMode="gray">
          <a:xfrm>
            <a:off x="9339055" y="4915105"/>
            <a:ext cx="0" cy="120458"/>
          </a:xfrm>
          <a:prstGeom prst="line">
            <a:avLst/>
          </a:prstGeom>
          <a:noFill/>
          <a:ln w="12700" cap="flat" cmpd="sng" algn="ctr">
            <a:solidFill>
              <a:sysClr val="windowText" lastClr="000000"/>
            </a:solidFill>
            <a:prstDash val="solid"/>
            <a:miter lim="800000"/>
          </a:ln>
          <a:effectLst/>
        </p:spPr>
      </p:cxnSp>
      <p:cxnSp>
        <p:nvCxnSpPr>
          <p:cNvPr id="144" name="Straight Connector 30"/>
          <p:cNvCxnSpPr>
            <a:stCxn id="148" idx="2"/>
            <a:endCxn id="149" idx="0"/>
          </p:cNvCxnSpPr>
          <p:nvPr/>
        </p:nvCxnSpPr>
        <p:spPr bwMode="gray">
          <a:xfrm>
            <a:off x="10135049" y="4767056"/>
            <a:ext cx="0" cy="442677"/>
          </a:xfrm>
          <a:prstGeom prst="line">
            <a:avLst/>
          </a:prstGeom>
          <a:noFill/>
          <a:ln w="12700" cap="flat" cmpd="sng" algn="ctr">
            <a:solidFill>
              <a:sysClr val="windowText" lastClr="000000"/>
            </a:solidFill>
            <a:prstDash val="solid"/>
            <a:miter lim="800000"/>
          </a:ln>
          <a:effectLst/>
        </p:spPr>
      </p:cxnSp>
      <p:sp>
        <p:nvSpPr>
          <p:cNvPr id="145" name="矩形 144"/>
          <p:cNvSpPr/>
          <p:nvPr/>
        </p:nvSpPr>
        <p:spPr bwMode="gray">
          <a:xfrm>
            <a:off x="10033371" y="4286511"/>
            <a:ext cx="474732"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PE4</a:t>
            </a:r>
          </a:p>
        </p:txBody>
      </p:sp>
      <p:sp>
        <p:nvSpPr>
          <p:cNvPr id="146" name="矩形 145"/>
          <p:cNvSpPr/>
          <p:nvPr/>
        </p:nvSpPr>
        <p:spPr bwMode="gray">
          <a:xfrm>
            <a:off x="8281332" y="4286511"/>
            <a:ext cx="678807"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PE3</a:t>
            </a:r>
          </a:p>
        </p:txBody>
      </p:sp>
      <p:pic>
        <p:nvPicPr>
          <p:cNvPr id="148"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9999634" y="4545469"/>
            <a:ext cx="270829" cy="221587"/>
          </a:xfrm>
          <a:prstGeom prst="rect">
            <a:avLst/>
          </a:prstGeom>
          <a:noFill/>
        </p:spPr>
      </p:pic>
      <p:pic>
        <p:nvPicPr>
          <p:cNvPr id="149"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9999634" y="5209733"/>
            <a:ext cx="270829" cy="221587"/>
          </a:xfrm>
          <a:prstGeom prst="rect">
            <a:avLst/>
          </a:prstGeom>
          <a:noFill/>
        </p:spPr>
      </p:pic>
      <p:cxnSp>
        <p:nvCxnSpPr>
          <p:cNvPr id="150" name="Straight Connector 30"/>
          <p:cNvCxnSpPr>
            <a:stCxn id="136" idx="3"/>
            <a:endCxn id="149" idx="1"/>
          </p:cNvCxnSpPr>
          <p:nvPr/>
        </p:nvCxnSpPr>
        <p:spPr bwMode="gray">
          <a:xfrm>
            <a:off x="9474469" y="4804312"/>
            <a:ext cx="525165" cy="516215"/>
          </a:xfrm>
          <a:prstGeom prst="line">
            <a:avLst/>
          </a:prstGeom>
          <a:noFill/>
          <a:ln w="12700" cap="flat" cmpd="sng" algn="ctr">
            <a:solidFill>
              <a:sysClr val="windowText" lastClr="000000"/>
            </a:solidFill>
            <a:prstDash val="solid"/>
            <a:miter lim="800000"/>
          </a:ln>
          <a:effectLst/>
        </p:spPr>
      </p:cxnSp>
      <p:cxnSp>
        <p:nvCxnSpPr>
          <p:cNvPr id="151" name="Straight Connector 30"/>
          <p:cNvCxnSpPr>
            <a:stCxn id="148" idx="1"/>
            <a:endCxn id="137" idx="3"/>
          </p:cNvCxnSpPr>
          <p:nvPr/>
        </p:nvCxnSpPr>
        <p:spPr bwMode="gray">
          <a:xfrm flipH="1">
            <a:off x="9474469" y="4656263"/>
            <a:ext cx="525165" cy="490094"/>
          </a:xfrm>
          <a:prstGeom prst="line">
            <a:avLst/>
          </a:prstGeom>
          <a:noFill/>
          <a:ln w="12700" cap="flat" cmpd="sng" algn="ctr">
            <a:solidFill>
              <a:sysClr val="windowText" lastClr="000000"/>
            </a:solidFill>
            <a:prstDash val="solid"/>
            <a:miter lim="800000"/>
          </a:ln>
          <a:effectLst/>
        </p:spPr>
      </p:cxnSp>
      <p:cxnSp>
        <p:nvCxnSpPr>
          <p:cNvPr id="152" name="Straight Connector 30"/>
          <p:cNvCxnSpPr>
            <a:stCxn id="136" idx="1"/>
            <a:endCxn id="135" idx="3"/>
          </p:cNvCxnSpPr>
          <p:nvPr/>
        </p:nvCxnSpPr>
        <p:spPr bwMode="gray">
          <a:xfrm flipH="1">
            <a:off x="8732634" y="4804312"/>
            <a:ext cx="471006" cy="516215"/>
          </a:xfrm>
          <a:prstGeom prst="line">
            <a:avLst/>
          </a:prstGeom>
          <a:noFill/>
          <a:ln w="12700" cap="flat" cmpd="sng" algn="ctr">
            <a:solidFill>
              <a:sysClr val="windowText" lastClr="000000"/>
            </a:solidFill>
            <a:prstDash val="solid"/>
            <a:miter lim="800000"/>
          </a:ln>
          <a:effectLst/>
        </p:spPr>
      </p:cxnSp>
      <p:cxnSp>
        <p:nvCxnSpPr>
          <p:cNvPr id="153" name="Straight Connector 30"/>
          <p:cNvCxnSpPr>
            <a:stCxn id="137" idx="1"/>
            <a:endCxn id="116" idx="3"/>
          </p:cNvCxnSpPr>
          <p:nvPr/>
        </p:nvCxnSpPr>
        <p:spPr bwMode="gray">
          <a:xfrm flipH="1" flipV="1">
            <a:off x="8732634" y="4656263"/>
            <a:ext cx="471006" cy="490094"/>
          </a:xfrm>
          <a:prstGeom prst="line">
            <a:avLst/>
          </a:prstGeom>
          <a:noFill/>
          <a:ln w="12700" cap="flat" cmpd="sng" algn="ctr">
            <a:solidFill>
              <a:sysClr val="windowText" lastClr="000000"/>
            </a:solidFill>
            <a:prstDash val="solid"/>
            <a:miter lim="800000"/>
          </a:ln>
          <a:effectLst/>
        </p:spPr>
      </p:cxnSp>
      <p:cxnSp>
        <p:nvCxnSpPr>
          <p:cNvPr id="155" name="Straight Connector 30"/>
          <p:cNvCxnSpPr>
            <a:stCxn id="107" idx="3"/>
            <a:endCxn id="116" idx="1"/>
          </p:cNvCxnSpPr>
          <p:nvPr/>
        </p:nvCxnSpPr>
        <p:spPr bwMode="gray">
          <a:xfrm>
            <a:off x="7732652" y="4656263"/>
            <a:ext cx="729153" cy="0"/>
          </a:xfrm>
          <a:prstGeom prst="line">
            <a:avLst/>
          </a:prstGeom>
          <a:noFill/>
          <a:ln w="12700" cap="flat" cmpd="sng" algn="ctr">
            <a:solidFill>
              <a:sysClr val="windowText" lastClr="000000"/>
            </a:solidFill>
            <a:prstDash val="solid"/>
            <a:miter lim="800000"/>
          </a:ln>
          <a:effectLst/>
        </p:spPr>
      </p:cxnSp>
      <p:cxnSp>
        <p:nvCxnSpPr>
          <p:cNvPr id="156" name="Straight Connector 30"/>
          <p:cNvCxnSpPr>
            <a:stCxn id="109" idx="3"/>
            <a:endCxn id="135" idx="1"/>
          </p:cNvCxnSpPr>
          <p:nvPr/>
        </p:nvCxnSpPr>
        <p:spPr bwMode="gray">
          <a:xfrm>
            <a:off x="7732652" y="5320527"/>
            <a:ext cx="729153" cy="0"/>
          </a:xfrm>
          <a:prstGeom prst="line">
            <a:avLst/>
          </a:prstGeom>
          <a:noFill/>
          <a:ln w="12700" cap="flat" cmpd="sng" algn="ctr">
            <a:solidFill>
              <a:sysClr val="windowText" lastClr="000000"/>
            </a:solidFill>
            <a:prstDash val="solid"/>
            <a:miter lim="800000"/>
          </a:ln>
          <a:effectLst/>
        </p:spPr>
      </p:cxnSp>
      <p:sp>
        <p:nvSpPr>
          <p:cNvPr id="190" name="矩形 189"/>
          <p:cNvSpPr/>
          <p:nvPr/>
        </p:nvSpPr>
        <p:spPr bwMode="gray">
          <a:xfrm>
            <a:off x="6461839" y="3433181"/>
            <a:ext cx="678807"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RR1</a:t>
            </a:r>
          </a:p>
        </p:txBody>
      </p:sp>
      <p:pic>
        <p:nvPicPr>
          <p:cNvPr id="191"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6665829" y="3692139"/>
            <a:ext cx="270829" cy="221587"/>
          </a:xfrm>
          <a:prstGeom prst="rect">
            <a:avLst/>
          </a:prstGeom>
          <a:noFill/>
        </p:spPr>
      </p:pic>
      <p:pic>
        <p:nvPicPr>
          <p:cNvPr id="192"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9203640" y="3692139"/>
            <a:ext cx="270829" cy="221587"/>
          </a:xfrm>
          <a:prstGeom prst="rect">
            <a:avLst/>
          </a:prstGeom>
          <a:noFill/>
        </p:spPr>
      </p:pic>
      <p:sp>
        <p:nvSpPr>
          <p:cNvPr id="193" name="矩形 192"/>
          <p:cNvSpPr/>
          <p:nvPr/>
        </p:nvSpPr>
        <p:spPr bwMode="gray">
          <a:xfrm>
            <a:off x="8997040" y="3433181"/>
            <a:ext cx="678807"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RR2</a:t>
            </a:r>
          </a:p>
        </p:txBody>
      </p:sp>
      <p:cxnSp>
        <p:nvCxnSpPr>
          <p:cNvPr id="194" name="Straight Connector 30"/>
          <p:cNvCxnSpPr>
            <a:stCxn id="191" idx="3"/>
            <a:endCxn id="192" idx="1"/>
          </p:cNvCxnSpPr>
          <p:nvPr/>
        </p:nvCxnSpPr>
        <p:spPr bwMode="gray">
          <a:xfrm>
            <a:off x="6936658" y="3802933"/>
            <a:ext cx="2266982" cy="0"/>
          </a:xfrm>
          <a:prstGeom prst="line">
            <a:avLst/>
          </a:prstGeom>
          <a:noFill/>
          <a:ln w="12700" cap="flat" cmpd="sng" algn="ctr">
            <a:solidFill>
              <a:srgbClr val="ED6D00"/>
            </a:solidFill>
            <a:prstDash val="dashDot"/>
            <a:miter lim="800000"/>
            <a:headEnd type="triangle" w="med" len="med"/>
            <a:tailEnd type="triangle" w="med" len="med"/>
          </a:ln>
          <a:effectLst/>
        </p:spPr>
      </p:cxnSp>
      <p:sp>
        <p:nvSpPr>
          <p:cNvPr id="195" name="矩形 194"/>
          <p:cNvSpPr/>
          <p:nvPr/>
        </p:nvSpPr>
        <p:spPr bwMode="gray">
          <a:xfrm>
            <a:off x="6456656" y="4443384"/>
            <a:ext cx="474732"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P1</a:t>
            </a:r>
          </a:p>
        </p:txBody>
      </p:sp>
      <p:sp>
        <p:nvSpPr>
          <p:cNvPr id="196" name="矩形 195"/>
          <p:cNvSpPr/>
          <p:nvPr/>
        </p:nvSpPr>
        <p:spPr bwMode="gray">
          <a:xfrm>
            <a:off x="9235223" y="4443384"/>
            <a:ext cx="474732"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P2</a:t>
            </a:r>
          </a:p>
        </p:txBody>
      </p:sp>
      <p:cxnSp>
        <p:nvCxnSpPr>
          <p:cNvPr id="197" name="Straight Connector 30"/>
          <p:cNvCxnSpPr>
            <a:stCxn id="90" idx="0"/>
            <a:endCxn id="191" idx="2"/>
          </p:cNvCxnSpPr>
          <p:nvPr/>
        </p:nvCxnSpPr>
        <p:spPr bwMode="gray">
          <a:xfrm flipV="1">
            <a:off x="6059409" y="3913726"/>
            <a:ext cx="741835" cy="631743"/>
          </a:xfrm>
          <a:prstGeom prst="line">
            <a:avLst/>
          </a:prstGeom>
          <a:noFill/>
          <a:ln w="12700" cap="flat" cmpd="sng" algn="ctr">
            <a:solidFill>
              <a:srgbClr val="62B230"/>
            </a:solidFill>
            <a:prstDash val="dash"/>
            <a:miter lim="800000"/>
            <a:headEnd type="triangle" w="med" len="med"/>
            <a:tailEnd type="triangle" w="med" len="med"/>
          </a:ln>
          <a:effectLst/>
        </p:spPr>
      </p:cxnSp>
      <p:cxnSp>
        <p:nvCxnSpPr>
          <p:cNvPr id="202" name="Straight Connector 30"/>
          <p:cNvCxnSpPr>
            <a:stCxn id="148" idx="0"/>
            <a:endCxn id="192" idx="2"/>
          </p:cNvCxnSpPr>
          <p:nvPr/>
        </p:nvCxnSpPr>
        <p:spPr bwMode="gray">
          <a:xfrm flipH="1" flipV="1">
            <a:off x="9339055" y="3913726"/>
            <a:ext cx="795994" cy="631743"/>
          </a:xfrm>
          <a:prstGeom prst="line">
            <a:avLst/>
          </a:prstGeom>
          <a:noFill/>
          <a:ln w="12700" cap="flat" cmpd="sng" algn="ctr">
            <a:solidFill>
              <a:srgbClr val="62B230"/>
            </a:solidFill>
            <a:prstDash val="dash"/>
            <a:miter lim="800000"/>
            <a:headEnd type="triangle" w="med" len="med"/>
            <a:tailEnd type="triangle" w="med" len="med"/>
          </a:ln>
          <a:effectLst/>
        </p:spPr>
      </p:cxnSp>
      <p:cxnSp>
        <p:nvCxnSpPr>
          <p:cNvPr id="203" name="Straight Connector 30"/>
          <p:cNvCxnSpPr/>
          <p:nvPr/>
        </p:nvCxnSpPr>
        <p:spPr bwMode="gray">
          <a:xfrm flipV="1">
            <a:off x="10385249" y="5928013"/>
            <a:ext cx="400126" cy="0"/>
          </a:xfrm>
          <a:prstGeom prst="line">
            <a:avLst/>
          </a:prstGeom>
          <a:noFill/>
          <a:ln w="12700" cap="flat" cmpd="sng" algn="ctr">
            <a:solidFill>
              <a:srgbClr val="ED6D00"/>
            </a:solidFill>
            <a:prstDash val="dashDot"/>
            <a:miter lim="800000"/>
            <a:headEnd type="triangle" w="med" len="med"/>
            <a:tailEnd type="triangle" w="med" len="med"/>
          </a:ln>
          <a:effectLst/>
        </p:spPr>
      </p:cxnSp>
      <p:sp>
        <p:nvSpPr>
          <p:cNvPr id="204" name="矩形 203"/>
          <p:cNvSpPr/>
          <p:nvPr/>
        </p:nvSpPr>
        <p:spPr bwMode="gray">
          <a:xfrm>
            <a:off x="10766585" y="5810772"/>
            <a:ext cx="628781" cy="276999"/>
          </a:xfrm>
          <a:prstGeom prst="rect">
            <a:avLst/>
          </a:prstGeom>
        </p:spPr>
        <p:txBody>
          <a:bodyPr wrap="square">
            <a:spAutoFit/>
          </a:bodyPr>
          <a:lstStyle/>
          <a:p>
            <a:pPr fontAlgn="ctr"/>
            <a:r>
              <a:rPr lang="en-US" sz="1200" dirty="0">
                <a:solidFill>
                  <a:srgbClr val="1D1D1A"/>
                </a:solidFill>
                <a:latin typeface="Huawei Sans" panose="020C0503030203020204" pitchFamily="34" charset="0"/>
              </a:rPr>
              <a:t>EBGP</a:t>
            </a:r>
          </a:p>
        </p:txBody>
      </p:sp>
      <p:sp>
        <p:nvSpPr>
          <p:cNvPr id="205" name="矩形 204"/>
          <p:cNvSpPr/>
          <p:nvPr/>
        </p:nvSpPr>
        <p:spPr bwMode="gray">
          <a:xfrm>
            <a:off x="10766585" y="5498661"/>
            <a:ext cx="628781" cy="276999"/>
          </a:xfrm>
          <a:prstGeom prst="rect">
            <a:avLst/>
          </a:prstGeom>
        </p:spPr>
        <p:txBody>
          <a:bodyPr wrap="square">
            <a:spAutoFit/>
          </a:bodyPr>
          <a:lstStyle/>
          <a:p>
            <a:pPr fontAlgn="ctr"/>
            <a:r>
              <a:rPr lang="en-US" sz="1200" dirty="0">
                <a:solidFill>
                  <a:srgbClr val="1D1D1A"/>
                </a:solidFill>
                <a:latin typeface="Huawei Sans" panose="020C0503030203020204" pitchFamily="34" charset="0"/>
              </a:rPr>
              <a:t>IBGP</a:t>
            </a:r>
          </a:p>
        </p:txBody>
      </p:sp>
      <p:cxnSp>
        <p:nvCxnSpPr>
          <p:cNvPr id="206" name="Straight Connector 30"/>
          <p:cNvCxnSpPr/>
          <p:nvPr/>
        </p:nvCxnSpPr>
        <p:spPr bwMode="gray">
          <a:xfrm flipV="1">
            <a:off x="10385249" y="5637160"/>
            <a:ext cx="400126" cy="0"/>
          </a:xfrm>
          <a:prstGeom prst="line">
            <a:avLst/>
          </a:prstGeom>
          <a:noFill/>
          <a:ln w="12700" cap="flat" cmpd="sng" algn="ctr">
            <a:solidFill>
              <a:srgbClr val="62B230"/>
            </a:solidFill>
            <a:prstDash val="dash"/>
            <a:miter lim="800000"/>
            <a:headEnd type="triangle" w="med" len="med"/>
            <a:tailEnd type="triangle" w="med" len="med"/>
          </a:ln>
          <a:effectLst/>
        </p:spPr>
      </p:cxnSp>
      <p:sp>
        <p:nvSpPr>
          <p:cNvPr id="338" name="圆角矩形 75"/>
          <p:cNvSpPr/>
          <p:nvPr/>
        </p:nvSpPr>
        <p:spPr bwMode="gray">
          <a:xfrm>
            <a:off x="5544921" y="2830833"/>
            <a:ext cx="5111440" cy="470501"/>
          </a:xfrm>
          <a:prstGeom prst="roundRect">
            <a:avLst>
              <a:gd name="adj" fmla="val 1060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BGP-based </a:t>
            </a:r>
            <a:r>
              <a:rPr lang="en-US" altLang="zh-CN" sz="16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advertisement of s</a:t>
            </a:r>
            <a:r>
              <a:rPr lang="en-US" sz="16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ervice routes &amp; </a:t>
            </a:r>
            <a:endParaRPr lang="en-US" sz="16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6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SRv6 </a:t>
            </a:r>
            <a:r>
              <a:rPr lang="en-US" sz="16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locators/SRv6 SIDs</a:t>
            </a:r>
            <a:endParaRPr lang="en-US" sz="16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 name="组合 3"/>
          <p:cNvGrpSpPr/>
          <p:nvPr/>
        </p:nvGrpSpPr>
        <p:grpSpPr bwMode="gray">
          <a:xfrm>
            <a:off x="1953124" y="3433181"/>
            <a:ext cx="2114597" cy="2136863"/>
            <a:chOff x="1993757" y="3359396"/>
            <a:chExt cx="2114597" cy="2136863"/>
          </a:xfrm>
        </p:grpSpPr>
        <p:pic>
          <p:nvPicPr>
            <p:cNvPr id="99" name="图片 98" descr="网络云2-蓝.png"/>
            <p:cNvPicPr>
              <a:picLocks noChangeAspect="1"/>
            </p:cNvPicPr>
            <p:nvPr/>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artisticPhotocopy/>
                      </a14:imgEffect>
                    </a14:imgLayer>
                  </a14:imgProps>
                </a:ext>
              </a:extLst>
            </a:blip>
            <a:stretch>
              <a:fillRect/>
            </a:stretch>
          </p:blipFill>
          <p:spPr bwMode="gray">
            <a:xfrm>
              <a:off x="1993757" y="3433181"/>
              <a:ext cx="1998555" cy="1230075"/>
            </a:xfrm>
            <a:prstGeom prst="rect">
              <a:avLst/>
            </a:prstGeom>
          </p:spPr>
        </p:pic>
        <p:pic>
          <p:nvPicPr>
            <p:cNvPr id="102"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2095708" y="3618354"/>
              <a:ext cx="270829" cy="221587"/>
            </a:xfrm>
            <a:prstGeom prst="rect">
              <a:avLst/>
            </a:prstGeom>
            <a:noFill/>
          </p:spPr>
        </p:pic>
        <p:pic>
          <p:nvPicPr>
            <p:cNvPr id="106"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2095708" y="4282618"/>
              <a:ext cx="270829" cy="221587"/>
            </a:xfrm>
            <a:prstGeom prst="rect">
              <a:avLst/>
            </a:prstGeom>
            <a:noFill/>
          </p:spPr>
        </p:pic>
        <p:pic>
          <p:nvPicPr>
            <p:cNvPr id="108"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2837543" y="3766403"/>
              <a:ext cx="270829" cy="221587"/>
            </a:xfrm>
            <a:prstGeom prst="rect">
              <a:avLst/>
            </a:prstGeom>
            <a:noFill/>
          </p:spPr>
        </p:pic>
        <p:pic>
          <p:nvPicPr>
            <p:cNvPr id="114"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2837543" y="4108448"/>
              <a:ext cx="270829" cy="221587"/>
            </a:xfrm>
            <a:prstGeom prst="rect">
              <a:avLst/>
            </a:prstGeom>
            <a:noFill/>
          </p:spPr>
        </p:pic>
        <p:cxnSp>
          <p:nvCxnSpPr>
            <p:cNvPr id="117" name="Straight Connector 30"/>
            <p:cNvCxnSpPr>
              <a:stCxn id="106" idx="3"/>
              <a:endCxn id="114" idx="1"/>
            </p:cNvCxnSpPr>
            <p:nvPr/>
          </p:nvCxnSpPr>
          <p:spPr bwMode="gray">
            <a:xfrm flipV="1">
              <a:off x="2366537" y="4219242"/>
              <a:ext cx="471006" cy="174170"/>
            </a:xfrm>
            <a:prstGeom prst="line">
              <a:avLst/>
            </a:prstGeom>
            <a:noFill/>
            <a:ln w="12700" cap="flat" cmpd="sng" algn="ctr">
              <a:solidFill>
                <a:sysClr val="windowText" lastClr="000000"/>
              </a:solidFill>
              <a:prstDash val="solid"/>
              <a:miter lim="800000"/>
            </a:ln>
            <a:effectLst/>
          </p:spPr>
        </p:cxnSp>
        <p:cxnSp>
          <p:nvCxnSpPr>
            <p:cNvPr id="118" name="Straight Connector 30"/>
            <p:cNvCxnSpPr>
              <a:stCxn id="114" idx="3"/>
              <a:endCxn id="128" idx="1"/>
            </p:cNvCxnSpPr>
            <p:nvPr/>
          </p:nvCxnSpPr>
          <p:spPr bwMode="gray">
            <a:xfrm>
              <a:off x="3108372" y="4219242"/>
              <a:ext cx="525165" cy="174170"/>
            </a:xfrm>
            <a:prstGeom prst="line">
              <a:avLst/>
            </a:prstGeom>
            <a:noFill/>
            <a:ln w="12700" cap="flat" cmpd="sng" algn="ctr">
              <a:solidFill>
                <a:sysClr val="windowText" lastClr="000000"/>
              </a:solidFill>
              <a:prstDash val="solid"/>
              <a:miter lim="800000"/>
            </a:ln>
            <a:effectLst/>
          </p:spPr>
        </p:cxnSp>
        <p:cxnSp>
          <p:nvCxnSpPr>
            <p:cNvPr id="119" name="Straight Connector 30"/>
            <p:cNvCxnSpPr>
              <a:stCxn id="102" idx="3"/>
              <a:endCxn id="108" idx="1"/>
            </p:cNvCxnSpPr>
            <p:nvPr/>
          </p:nvCxnSpPr>
          <p:spPr bwMode="gray">
            <a:xfrm>
              <a:off x="2366537" y="3729148"/>
              <a:ext cx="471006" cy="148049"/>
            </a:xfrm>
            <a:prstGeom prst="line">
              <a:avLst/>
            </a:prstGeom>
            <a:noFill/>
            <a:ln w="12700" cap="flat" cmpd="sng" algn="ctr">
              <a:solidFill>
                <a:sysClr val="windowText" lastClr="000000"/>
              </a:solidFill>
              <a:prstDash val="solid"/>
              <a:miter lim="800000"/>
            </a:ln>
            <a:effectLst/>
          </p:spPr>
        </p:cxnSp>
        <p:cxnSp>
          <p:nvCxnSpPr>
            <p:cNvPr id="120" name="Straight Connector 30"/>
            <p:cNvCxnSpPr>
              <a:stCxn id="108" idx="3"/>
              <a:endCxn id="127" idx="1"/>
            </p:cNvCxnSpPr>
            <p:nvPr/>
          </p:nvCxnSpPr>
          <p:spPr bwMode="gray">
            <a:xfrm flipV="1">
              <a:off x="3108372" y="3729148"/>
              <a:ext cx="525165" cy="148049"/>
            </a:xfrm>
            <a:prstGeom prst="line">
              <a:avLst/>
            </a:prstGeom>
            <a:noFill/>
            <a:ln w="12700" cap="flat" cmpd="sng" algn="ctr">
              <a:solidFill>
                <a:sysClr val="windowText" lastClr="000000"/>
              </a:solidFill>
              <a:prstDash val="solid"/>
              <a:miter lim="800000"/>
            </a:ln>
            <a:effectLst/>
          </p:spPr>
        </p:cxnSp>
        <p:cxnSp>
          <p:nvCxnSpPr>
            <p:cNvPr id="121" name="Straight Connector 30"/>
            <p:cNvCxnSpPr>
              <a:stCxn id="102" idx="2"/>
              <a:endCxn id="106" idx="0"/>
            </p:cNvCxnSpPr>
            <p:nvPr/>
          </p:nvCxnSpPr>
          <p:spPr bwMode="gray">
            <a:xfrm>
              <a:off x="2231123" y="3839941"/>
              <a:ext cx="0" cy="442677"/>
            </a:xfrm>
            <a:prstGeom prst="line">
              <a:avLst/>
            </a:prstGeom>
            <a:noFill/>
            <a:ln w="12700" cap="flat" cmpd="sng" algn="ctr">
              <a:solidFill>
                <a:sysClr val="windowText" lastClr="000000"/>
              </a:solidFill>
              <a:prstDash val="solid"/>
              <a:miter lim="800000"/>
            </a:ln>
            <a:effectLst/>
          </p:spPr>
        </p:cxnSp>
        <p:cxnSp>
          <p:nvCxnSpPr>
            <p:cNvPr id="122" name="Straight Connector 30"/>
            <p:cNvCxnSpPr>
              <a:stCxn id="108" idx="2"/>
              <a:endCxn id="114" idx="0"/>
            </p:cNvCxnSpPr>
            <p:nvPr/>
          </p:nvCxnSpPr>
          <p:spPr bwMode="gray">
            <a:xfrm>
              <a:off x="2972958" y="3987990"/>
              <a:ext cx="0" cy="120458"/>
            </a:xfrm>
            <a:prstGeom prst="line">
              <a:avLst/>
            </a:prstGeom>
            <a:noFill/>
            <a:ln w="12700" cap="flat" cmpd="sng" algn="ctr">
              <a:solidFill>
                <a:sysClr val="windowText" lastClr="000000"/>
              </a:solidFill>
              <a:prstDash val="solid"/>
              <a:miter lim="800000"/>
            </a:ln>
            <a:effectLst/>
          </p:spPr>
        </p:cxnSp>
        <p:cxnSp>
          <p:nvCxnSpPr>
            <p:cNvPr id="123" name="Straight Connector 30"/>
            <p:cNvCxnSpPr>
              <a:stCxn id="127" idx="2"/>
              <a:endCxn id="128" idx="0"/>
            </p:cNvCxnSpPr>
            <p:nvPr/>
          </p:nvCxnSpPr>
          <p:spPr bwMode="gray">
            <a:xfrm>
              <a:off x="3768952" y="3839941"/>
              <a:ext cx="0" cy="442677"/>
            </a:xfrm>
            <a:prstGeom prst="line">
              <a:avLst/>
            </a:prstGeom>
            <a:noFill/>
            <a:ln w="12700" cap="flat" cmpd="sng" algn="ctr">
              <a:solidFill>
                <a:sysClr val="windowText" lastClr="000000"/>
              </a:solidFill>
              <a:prstDash val="solid"/>
              <a:miter lim="800000"/>
            </a:ln>
            <a:effectLst/>
          </p:spPr>
        </p:cxnSp>
        <p:sp>
          <p:nvSpPr>
            <p:cNvPr id="124" name="矩形 123"/>
            <p:cNvSpPr/>
            <p:nvPr/>
          </p:nvSpPr>
          <p:spPr bwMode="gray">
            <a:xfrm>
              <a:off x="1993757" y="3359396"/>
              <a:ext cx="474732"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PE1</a:t>
              </a:r>
            </a:p>
          </p:txBody>
        </p:sp>
        <p:sp>
          <p:nvSpPr>
            <p:cNvPr id="125" name="矩形 124"/>
            <p:cNvSpPr/>
            <p:nvPr/>
          </p:nvSpPr>
          <p:spPr bwMode="gray">
            <a:xfrm>
              <a:off x="3429547" y="3359396"/>
              <a:ext cx="678807"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PE3</a:t>
              </a:r>
            </a:p>
          </p:txBody>
        </p:sp>
        <p:sp>
          <p:nvSpPr>
            <p:cNvPr id="126" name="矩形 125"/>
            <p:cNvSpPr/>
            <p:nvPr/>
          </p:nvSpPr>
          <p:spPr bwMode="gray">
            <a:xfrm>
              <a:off x="1993757" y="4470545"/>
              <a:ext cx="474732"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PE2</a:t>
              </a:r>
            </a:p>
          </p:txBody>
        </p:sp>
        <p:pic>
          <p:nvPicPr>
            <p:cNvPr id="127"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3633537" y="3618354"/>
              <a:ext cx="270829" cy="221587"/>
            </a:xfrm>
            <a:prstGeom prst="rect">
              <a:avLst/>
            </a:prstGeom>
            <a:noFill/>
          </p:spPr>
        </p:pic>
        <p:pic>
          <p:nvPicPr>
            <p:cNvPr id="128"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3633537" y="4282618"/>
              <a:ext cx="270829" cy="221587"/>
            </a:xfrm>
            <a:prstGeom prst="rect">
              <a:avLst/>
            </a:prstGeom>
            <a:noFill/>
          </p:spPr>
        </p:pic>
        <p:cxnSp>
          <p:nvCxnSpPr>
            <p:cNvPr id="129" name="Straight Connector 30"/>
            <p:cNvCxnSpPr>
              <a:stCxn id="108" idx="3"/>
              <a:endCxn id="128" idx="1"/>
            </p:cNvCxnSpPr>
            <p:nvPr/>
          </p:nvCxnSpPr>
          <p:spPr bwMode="gray">
            <a:xfrm>
              <a:off x="3108372" y="3877197"/>
              <a:ext cx="525165" cy="516215"/>
            </a:xfrm>
            <a:prstGeom prst="line">
              <a:avLst/>
            </a:prstGeom>
            <a:noFill/>
            <a:ln w="12700" cap="flat" cmpd="sng" algn="ctr">
              <a:solidFill>
                <a:sysClr val="windowText" lastClr="000000"/>
              </a:solidFill>
              <a:prstDash val="solid"/>
              <a:miter lim="800000"/>
            </a:ln>
            <a:effectLst/>
          </p:spPr>
        </p:cxnSp>
        <p:cxnSp>
          <p:nvCxnSpPr>
            <p:cNvPr id="130" name="Straight Connector 30"/>
            <p:cNvCxnSpPr>
              <a:stCxn id="127" idx="1"/>
              <a:endCxn id="114" idx="3"/>
            </p:cNvCxnSpPr>
            <p:nvPr/>
          </p:nvCxnSpPr>
          <p:spPr bwMode="gray">
            <a:xfrm flipH="1">
              <a:off x="3108372" y="3729148"/>
              <a:ext cx="525165" cy="490094"/>
            </a:xfrm>
            <a:prstGeom prst="line">
              <a:avLst/>
            </a:prstGeom>
            <a:noFill/>
            <a:ln w="12700" cap="flat" cmpd="sng" algn="ctr">
              <a:solidFill>
                <a:sysClr val="windowText" lastClr="000000"/>
              </a:solidFill>
              <a:prstDash val="solid"/>
              <a:miter lim="800000"/>
            </a:ln>
            <a:effectLst/>
          </p:spPr>
        </p:cxnSp>
        <p:cxnSp>
          <p:nvCxnSpPr>
            <p:cNvPr id="131" name="Straight Connector 30"/>
            <p:cNvCxnSpPr>
              <a:stCxn id="108" idx="1"/>
              <a:endCxn id="106" idx="3"/>
            </p:cNvCxnSpPr>
            <p:nvPr/>
          </p:nvCxnSpPr>
          <p:spPr bwMode="gray">
            <a:xfrm flipH="1">
              <a:off x="2366537" y="3877197"/>
              <a:ext cx="471006" cy="516215"/>
            </a:xfrm>
            <a:prstGeom prst="line">
              <a:avLst/>
            </a:prstGeom>
            <a:noFill/>
            <a:ln w="12700" cap="flat" cmpd="sng" algn="ctr">
              <a:solidFill>
                <a:sysClr val="windowText" lastClr="000000"/>
              </a:solidFill>
              <a:prstDash val="solid"/>
              <a:miter lim="800000"/>
            </a:ln>
            <a:effectLst/>
          </p:spPr>
        </p:cxnSp>
        <p:cxnSp>
          <p:nvCxnSpPr>
            <p:cNvPr id="132" name="Straight Connector 30"/>
            <p:cNvCxnSpPr>
              <a:stCxn id="114" idx="1"/>
              <a:endCxn id="102" idx="3"/>
            </p:cNvCxnSpPr>
            <p:nvPr/>
          </p:nvCxnSpPr>
          <p:spPr bwMode="gray">
            <a:xfrm flipH="1" flipV="1">
              <a:off x="2366537" y="3729148"/>
              <a:ext cx="471006" cy="490094"/>
            </a:xfrm>
            <a:prstGeom prst="line">
              <a:avLst/>
            </a:prstGeom>
            <a:noFill/>
            <a:ln w="12700" cap="flat" cmpd="sng" algn="ctr">
              <a:solidFill>
                <a:sysClr val="windowText" lastClr="000000"/>
              </a:solidFill>
              <a:prstDash val="solid"/>
              <a:miter lim="800000"/>
            </a:ln>
            <a:effectLst/>
          </p:spPr>
        </p:cxnSp>
        <p:sp>
          <p:nvSpPr>
            <p:cNvPr id="133" name="矩形 132"/>
            <p:cNvSpPr/>
            <p:nvPr/>
          </p:nvSpPr>
          <p:spPr bwMode="gray">
            <a:xfrm>
              <a:off x="3429547" y="4469398"/>
              <a:ext cx="678807"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PE4</a:t>
              </a:r>
            </a:p>
          </p:txBody>
        </p:sp>
        <p:cxnSp>
          <p:nvCxnSpPr>
            <p:cNvPr id="134" name="Straight Connector 30"/>
            <p:cNvCxnSpPr/>
            <p:nvPr/>
          </p:nvCxnSpPr>
          <p:spPr bwMode="gray">
            <a:xfrm>
              <a:off x="2294005" y="5019503"/>
              <a:ext cx="1357905" cy="0"/>
            </a:xfrm>
            <a:prstGeom prst="line">
              <a:avLst/>
            </a:prstGeom>
            <a:noFill/>
            <a:ln w="12700" cap="flat" cmpd="sng" algn="ctr">
              <a:solidFill>
                <a:schemeClr val="tx1"/>
              </a:solidFill>
              <a:prstDash val="dash"/>
              <a:miter lim="800000"/>
              <a:headEnd type="triangle" w="med" len="med"/>
              <a:tailEnd type="triangle" w="med" len="med"/>
            </a:ln>
            <a:effectLst/>
          </p:spPr>
        </p:cxnSp>
        <p:sp>
          <p:nvSpPr>
            <p:cNvPr id="147" name="矩形 146"/>
            <p:cNvSpPr/>
            <p:nvPr/>
          </p:nvSpPr>
          <p:spPr bwMode="gray">
            <a:xfrm>
              <a:off x="2066370" y="4765380"/>
              <a:ext cx="1853328" cy="276999"/>
            </a:xfrm>
            <a:prstGeom prst="rect">
              <a:avLst/>
            </a:prstGeom>
          </p:spPr>
          <p:txBody>
            <a:bodyPr wrap="square">
              <a:spAutoFit/>
            </a:bodyPr>
            <a:lstStyle/>
            <a:p>
              <a:pPr algn="ctr" fontAlgn="ctr"/>
              <a:r>
                <a:rPr lang="en-US" sz="1200" dirty="0">
                  <a:latin typeface="Huawei Sans" panose="020C0503030203020204" pitchFamily="34" charset="0"/>
                </a:rPr>
                <a:t>IS-IS for IPv6 </a:t>
              </a:r>
              <a:r>
                <a:rPr lang="en-US" sz="1200" dirty="0" smtClean="0">
                  <a:latin typeface="Huawei Sans" panose="020C0503030203020204" pitchFamily="34" charset="0"/>
                </a:rPr>
                <a:t>(Level 2)</a:t>
              </a:r>
              <a:endParaRPr lang="en-US" sz="1200" dirty="0">
                <a:latin typeface="Huawei Sans" panose="020C0503030203020204" pitchFamily="34" charset="0"/>
              </a:endParaRPr>
            </a:p>
          </p:txBody>
        </p:sp>
        <p:cxnSp>
          <p:nvCxnSpPr>
            <p:cNvPr id="154" name="Straight Connector 30"/>
            <p:cNvCxnSpPr/>
            <p:nvPr/>
          </p:nvCxnSpPr>
          <p:spPr bwMode="gray">
            <a:xfrm>
              <a:off x="3768952" y="4719237"/>
              <a:ext cx="0" cy="720000"/>
            </a:xfrm>
            <a:prstGeom prst="line">
              <a:avLst/>
            </a:prstGeom>
            <a:noFill/>
            <a:ln w="6350" cap="flat" cmpd="sng" algn="ctr">
              <a:solidFill>
                <a:schemeClr val="bg1">
                  <a:lumMod val="65000"/>
                </a:schemeClr>
              </a:solidFill>
              <a:prstDash val="dash"/>
              <a:miter lim="800000"/>
            </a:ln>
            <a:effectLst/>
          </p:spPr>
        </p:cxnSp>
        <p:sp>
          <p:nvSpPr>
            <p:cNvPr id="157" name="矩形 156"/>
            <p:cNvSpPr/>
            <p:nvPr/>
          </p:nvSpPr>
          <p:spPr bwMode="gray">
            <a:xfrm>
              <a:off x="2324740" y="5120719"/>
              <a:ext cx="1327848" cy="375540"/>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r>
                <a:rPr lang="en-US" sz="1200" dirty="0">
                  <a:solidFill>
                    <a:schemeClr val="tx1"/>
                  </a:solidFill>
                  <a:latin typeface="Huawei Sans" panose="020C0503030203020204" pitchFamily="34" charset="0"/>
                </a:rPr>
                <a:t>Loopback route</a:t>
              </a:r>
            </a:p>
            <a:p>
              <a:pPr algn="ctr" fontAlgn="ctr"/>
              <a:r>
                <a:rPr lang="en-US" sz="1200" dirty="0">
                  <a:solidFill>
                    <a:schemeClr val="tx1"/>
                  </a:solidFill>
                  <a:latin typeface="Huawei Sans" panose="020C0503030203020204" pitchFamily="34" charset="0"/>
                </a:rPr>
                <a:t>Locator route</a:t>
              </a:r>
            </a:p>
          </p:txBody>
        </p:sp>
        <p:cxnSp>
          <p:nvCxnSpPr>
            <p:cNvPr id="158" name="Straight Connector 30"/>
            <p:cNvCxnSpPr/>
            <p:nvPr/>
          </p:nvCxnSpPr>
          <p:spPr bwMode="gray">
            <a:xfrm>
              <a:off x="2200905" y="4719237"/>
              <a:ext cx="0" cy="720000"/>
            </a:xfrm>
            <a:prstGeom prst="line">
              <a:avLst/>
            </a:prstGeom>
            <a:noFill/>
            <a:ln w="6350" cap="flat" cmpd="sng" algn="ctr">
              <a:solidFill>
                <a:schemeClr val="bg1">
                  <a:lumMod val="65000"/>
                </a:schemeClr>
              </a:solidFill>
              <a:prstDash val="dash"/>
              <a:miter lim="800000"/>
            </a:ln>
            <a:effectLst/>
          </p:spPr>
        </p:cxnSp>
      </p:grpSp>
      <p:sp>
        <p:nvSpPr>
          <p:cNvPr id="159" name="圆角矩形 75"/>
          <p:cNvSpPr/>
          <p:nvPr/>
        </p:nvSpPr>
        <p:spPr bwMode="gray">
          <a:xfrm>
            <a:off x="1104137" y="2943944"/>
            <a:ext cx="3805129" cy="360000"/>
          </a:xfrm>
          <a:prstGeom prst="roundRect">
            <a:avLst>
              <a:gd name="adj" fmla="val 1060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IS-IS for IPv6 (single area)</a:t>
            </a:r>
          </a:p>
        </p:txBody>
      </p:sp>
      <p:sp>
        <p:nvSpPr>
          <p:cNvPr id="6" name="任意多边形 5"/>
          <p:cNvSpPr/>
          <p:nvPr/>
        </p:nvSpPr>
        <p:spPr bwMode="gray">
          <a:xfrm>
            <a:off x="7697049" y="4336537"/>
            <a:ext cx="805758" cy="190196"/>
          </a:xfrm>
          <a:custGeom>
            <a:avLst/>
            <a:gdLst>
              <a:gd name="connsiteX0" fmla="*/ 0 w 805758"/>
              <a:gd name="connsiteY0" fmla="*/ 181149 h 181149"/>
              <a:gd name="connsiteX1" fmla="*/ 253497 w 805758"/>
              <a:gd name="connsiteY1" fmla="*/ 79 h 181149"/>
              <a:gd name="connsiteX2" fmla="*/ 805758 w 805758"/>
              <a:gd name="connsiteY2" fmla="*/ 163042 h 181149"/>
              <a:gd name="connsiteX0" fmla="*/ 0 w 805758"/>
              <a:gd name="connsiteY0" fmla="*/ 190196 h 190196"/>
              <a:gd name="connsiteX1" fmla="*/ 362138 w 805758"/>
              <a:gd name="connsiteY1" fmla="*/ 72 h 190196"/>
              <a:gd name="connsiteX2" fmla="*/ 805758 w 805758"/>
              <a:gd name="connsiteY2" fmla="*/ 172089 h 190196"/>
            </a:gdLst>
            <a:ahLst/>
            <a:cxnLst>
              <a:cxn ang="0">
                <a:pos x="connsiteX0" y="connsiteY0"/>
              </a:cxn>
              <a:cxn ang="0">
                <a:pos x="connsiteX1" y="connsiteY1"/>
              </a:cxn>
              <a:cxn ang="0">
                <a:pos x="connsiteX2" y="connsiteY2"/>
              </a:cxn>
            </a:cxnLst>
            <a:rect l="l" t="t" r="r" b="b"/>
            <a:pathLst>
              <a:path w="805758" h="190196">
                <a:moveTo>
                  <a:pt x="0" y="190196"/>
                </a:moveTo>
                <a:cubicBezTo>
                  <a:pt x="59602" y="101170"/>
                  <a:pt x="227845" y="3090"/>
                  <a:pt x="362138" y="72"/>
                </a:cubicBezTo>
                <a:cubicBezTo>
                  <a:pt x="496431" y="-2946"/>
                  <a:pt x="596774" y="89098"/>
                  <a:pt x="805758" y="172089"/>
                </a:cubicBezTo>
              </a:path>
            </a:pathLst>
          </a:custGeom>
          <a:noFill/>
          <a:ln w="12700" cap="flat" cmpd="sng" algn="ctr">
            <a:solidFill>
              <a:srgbClr val="ED6D00"/>
            </a:solidFill>
            <a:prstDash val="dashDot"/>
            <a:miter lim="800000"/>
            <a:headEnd type="triangle" w="med" len="med"/>
            <a:tailEnd type="triangle" w="med" len="med"/>
          </a:ln>
          <a:effectLst/>
        </p:spPr>
        <p:txBody>
          <a:bodyPr wrap="square" rtlCol="0" anchor="ctr"/>
          <a:lstStyle/>
          <a:p>
            <a:pPr algn="ctr" fontAlgn="ctr"/>
            <a:endParaRPr lang="en-US" altLang="zh-CN" dirty="0">
              <a:latin typeface="Huawei Sans" panose="020C0503030203020204" pitchFamily="34" charset="0"/>
            </a:endParaRPr>
          </a:p>
        </p:txBody>
      </p:sp>
      <p:sp>
        <p:nvSpPr>
          <p:cNvPr id="166" name="矩形 165"/>
          <p:cNvSpPr/>
          <p:nvPr/>
        </p:nvSpPr>
        <p:spPr bwMode="gray">
          <a:xfrm>
            <a:off x="7345390" y="4043733"/>
            <a:ext cx="1424821"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BGP EPE/BGP-LS</a:t>
            </a:r>
          </a:p>
        </p:txBody>
      </p:sp>
      <p:sp>
        <p:nvSpPr>
          <p:cNvPr id="160" name="五边形 159"/>
          <p:cNvSpPr/>
          <p:nvPr/>
        </p:nvSpPr>
        <p:spPr bwMode="gray">
          <a:xfrm>
            <a:off x="6772324" y="124239"/>
            <a:ext cx="90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1" name="燕尾形 160"/>
          <p:cNvSpPr/>
          <p:nvPr/>
        </p:nvSpPr>
        <p:spPr bwMode="gray">
          <a:xfrm>
            <a:off x="7584515" y="124239"/>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DC</a:t>
            </a:r>
          </a:p>
        </p:txBody>
      </p:sp>
      <p:sp>
        <p:nvSpPr>
          <p:cNvPr id="162" name="燕尾形 161"/>
          <p:cNvSpPr/>
          <p:nvPr/>
        </p:nvSpPr>
        <p:spPr bwMode="gray">
          <a:xfrm>
            <a:off x="8216706" y="124239"/>
            <a:ext cx="72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WAN</a:t>
            </a:r>
          </a:p>
        </p:txBody>
      </p:sp>
      <p:sp>
        <p:nvSpPr>
          <p:cNvPr id="163" name="燕尾形 162"/>
          <p:cNvSpPr/>
          <p:nvPr/>
        </p:nvSpPr>
        <p:spPr bwMode="gray">
          <a:xfrm>
            <a:off x="10309088" y="124239"/>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Other Systems</a:t>
            </a:r>
          </a:p>
        </p:txBody>
      </p:sp>
      <p:sp>
        <p:nvSpPr>
          <p:cNvPr id="164" name="燕尾形 163"/>
          <p:cNvSpPr/>
          <p:nvPr/>
        </p:nvSpPr>
        <p:spPr bwMode="gray">
          <a:xfrm>
            <a:off x="8848897" y="124239"/>
            <a:ext cx="154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Campus Network</a:t>
            </a:r>
          </a:p>
        </p:txBody>
      </p:sp>
    </p:spTree>
    <p:extLst>
      <p:ext uri="{BB962C8B-B14F-4D97-AF65-F5344CB8AC3E}">
        <p14:creationId xmlns:p14="http://schemas.microsoft.com/office/powerpoint/2010/main" val="18930347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SRv6 Solution: Layer 3 IPv6 Services (1)</a:t>
            </a:r>
            <a:endParaRPr lang="en-US" dirty="0"/>
          </a:p>
        </p:txBody>
      </p:sp>
      <p:sp>
        <p:nvSpPr>
          <p:cNvPr id="3" name="文本占位符 2"/>
          <p:cNvSpPr>
            <a:spLocks noGrp="1"/>
          </p:cNvSpPr>
          <p:nvPr>
            <p:ph type="body" sz="quarter" idx="10"/>
          </p:nvPr>
        </p:nvSpPr>
        <p:spPr bwMode="gray">
          <a:xfrm>
            <a:off x="455612" y="1052514"/>
            <a:ext cx="11293476" cy="705626"/>
          </a:xfrm>
        </p:spPr>
        <p:txBody>
          <a:bodyPr/>
          <a:lstStyle/>
          <a:p>
            <a:r>
              <a:rPr lang="en-US" sz="1600" dirty="0" smtClean="0"/>
              <a:t>Implementing EVPN L3VPNv6 over SRv6 involves establishing SRv6 paths, advertising VPN routes, and forwarding data.</a:t>
            </a:r>
            <a:endParaRPr lang="en-US" sz="1600" dirty="0"/>
          </a:p>
        </p:txBody>
      </p:sp>
      <p:pic>
        <p:nvPicPr>
          <p:cNvPr id="1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1794588" y="2260576"/>
            <a:ext cx="270829" cy="221587"/>
          </a:xfrm>
          <a:prstGeom prst="rect">
            <a:avLst/>
          </a:prstGeom>
          <a:noFill/>
        </p:spPr>
      </p:pic>
      <p:pic>
        <p:nvPicPr>
          <p:cNvPr id="1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3010855" y="2260576"/>
            <a:ext cx="270829" cy="221587"/>
          </a:xfrm>
          <a:prstGeom prst="rect">
            <a:avLst/>
          </a:prstGeom>
          <a:noFill/>
        </p:spPr>
      </p:pic>
      <p:pic>
        <p:nvPicPr>
          <p:cNvPr id="1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4362537" y="2260576"/>
            <a:ext cx="270829" cy="221587"/>
          </a:xfrm>
          <a:prstGeom prst="rect">
            <a:avLst/>
          </a:prstGeom>
          <a:noFill/>
        </p:spPr>
      </p:pic>
      <p:cxnSp>
        <p:nvCxnSpPr>
          <p:cNvPr id="15" name="Straight Connector 30"/>
          <p:cNvCxnSpPr>
            <a:stCxn id="10" idx="3"/>
            <a:endCxn id="12" idx="1"/>
          </p:cNvCxnSpPr>
          <p:nvPr/>
        </p:nvCxnSpPr>
        <p:spPr bwMode="gray">
          <a:xfrm>
            <a:off x="2065417" y="2371370"/>
            <a:ext cx="945438" cy="0"/>
          </a:xfrm>
          <a:prstGeom prst="line">
            <a:avLst/>
          </a:prstGeom>
          <a:noFill/>
          <a:ln w="12700" cap="flat" cmpd="sng" algn="ctr">
            <a:solidFill>
              <a:sysClr val="windowText" lastClr="000000"/>
            </a:solidFill>
            <a:prstDash val="solid"/>
            <a:miter lim="800000"/>
          </a:ln>
          <a:effectLst/>
        </p:spPr>
      </p:cxnSp>
      <p:cxnSp>
        <p:nvCxnSpPr>
          <p:cNvPr id="16" name="Straight Connector 30"/>
          <p:cNvCxnSpPr>
            <a:stCxn id="12" idx="3"/>
            <a:endCxn id="14" idx="1"/>
          </p:cNvCxnSpPr>
          <p:nvPr/>
        </p:nvCxnSpPr>
        <p:spPr bwMode="gray">
          <a:xfrm>
            <a:off x="3281684" y="2371370"/>
            <a:ext cx="1080853" cy="0"/>
          </a:xfrm>
          <a:prstGeom prst="line">
            <a:avLst/>
          </a:prstGeom>
          <a:noFill/>
          <a:ln w="12700" cap="flat" cmpd="sng" algn="ctr">
            <a:solidFill>
              <a:sysClr val="windowText" lastClr="000000"/>
            </a:solidFill>
            <a:prstDash val="solid"/>
            <a:miter lim="800000"/>
          </a:ln>
          <a:effectLst/>
        </p:spPr>
      </p:cxnSp>
      <p:sp>
        <p:nvSpPr>
          <p:cNvPr id="25" name="矩形 24"/>
          <p:cNvSpPr/>
          <p:nvPr/>
        </p:nvSpPr>
        <p:spPr bwMode="gray">
          <a:xfrm>
            <a:off x="1692637" y="2448503"/>
            <a:ext cx="474732"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PE1</a:t>
            </a:r>
          </a:p>
        </p:txBody>
      </p:sp>
      <p:sp>
        <p:nvSpPr>
          <p:cNvPr id="26" name="矩形 25"/>
          <p:cNvSpPr/>
          <p:nvPr/>
        </p:nvSpPr>
        <p:spPr bwMode="gray">
          <a:xfrm>
            <a:off x="2906175" y="2448503"/>
            <a:ext cx="474732"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P1</a:t>
            </a:r>
          </a:p>
        </p:txBody>
      </p:sp>
      <p:sp>
        <p:nvSpPr>
          <p:cNvPr id="27" name="矩形 26"/>
          <p:cNvSpPr/>
          <p:nvPr/>
        </p:nvSpPr>
        <p:spPr bwMode="gray">
          <a:xfrm>
            <a:off x="4255127" y="2448503"/>
            <a:ext cx="474732"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PE2</a:t>
            </a:r>
          </a:p>
        </p:txBody>
      </p:sp>
      <p:pic>
        <p:nvPicPr>
          <p:cNvPr id="2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906388" y="2260576"/>
            <a:ext cx="270829" cy="221587"/>
          </a:xfrm>
          <a:prstGeom prst="rect">
            <a:avLst/>
          </a:prstGeom>
          <a:noFill/>
        </p:spPr>
      </p:pic>
      <p:cxnSp>
        <p:nvCxnSpPr>
          <p:cNvPr id="31" name="Straight Connector 30"/>
          <p:cNvCxnSpPr>
            <a:stCxn id="29" idx="3"/>
            <a:endCxn id="10" idx="1"/>
          </p:cNvCxnSpPr>
          <p:nvPr/>
        </p:nvCxnSpPr>
        <p:spPr bwMode="gray">
          <a:xfrm>
            <a:off x="1177217" y="2371370"/>
            <a:ext cx="617371" cy="0"/>
          </a:xfrm>
          <a:prstGeom prst="line">
            <a:avLst/>
          </a:prstGeom>
          <a:noFill/>
          <a:ln w="12700" cap="flat" cmpd="sng" algn="ctr">
            <a:solidFill>
              <a:sysClr val="windowText" lastClr="000000"/>
            </a:solidFill>
            <a:prstDash val="solid"/>
            <a:miter lim="800000"/>
          </a:ln>
          <a:effectLst/>
        </p:spPr>
      </p:cxnSp>
      <p:cxnSp>
        <p:nvCxnSpPr>
          <p:cNvPr id="33" name="Straight Connector 30"/>
          <p:cNvCxnSpPr>
            <a:stCxn id="14" idx="3"/>
            <a:endCxn id="54" idx="1"/>
          </p:cNvCxnSpPr>
          <p:nvPr/>
        </p:nvCxnSpPr>
        <p:spPr bwMode="gray">
          <a:xfrm>
            <a:off x="4633366" y="2371370"/>
            <a:ext cx="620633" cy="0"/>
          </a:xfrm>
          <a:prstGeom prst="line">
            <a:avLst/>
          </a:prstGeom>
          <a:noFill/>
          <a:ln w="12700" cap="flat" cmpd="sng" algn="ctr">
            <a:solidFill>
              <a:sysClr val="windowText" lastClr="000000"/>
            </a:solidFill>
            <a:prstDash val="solid"/>
            <a:miter lim="800000"/>
          </a:ln>
          <a:effectLst/>
        </p:spPr>
      </p:cxnSp>
      <p:sp>
        <p:nvSpPr>
          <p:cNvPr id="37" name="矩形 36"/>
          <p:cNvSpPr/>
          <p:nvPr/>
        </p:nvSpPr>
        <p:spPr bwMode="gray">
          <a:xfrm>
            <a:off x="822186" y="2448503"/>
            <a:ext cx="474732"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CE1</a:t>
            </a:r>
          </a:p>
        </p:txBody>
      </p:sp>
      <p:cxnSp>
        <p:nvCxnSpPr>
          <p:cNvPr id="40" name="Straight Connector 30"/>
          <p:cNvCxnSpPr/>
          <p:nvPr/>
        </p:nvCxnSpPr>
        <p:spPr bwMode="gray">
          <a:xfrm>
            <a:off x="1050809" y="2852739"/>
            <a:ext cx="0" cy="3240000"/>
          </a:xfrm>
          <a:prstGeom prst="line">
            <a:avLst/>
          </a:prstGeom>
          <a:noFill/>
          <a:ln w="6350" cap="flat" cmpd="sng" algn="ctr">
            <a:solidFill>
              <a:schemeClr val="bg1">
                <a:lumMod val="65000"/>
              </a:schemeClr>
            </a:solidFill>
            <a:prstDash val="dash"/>
            <a:miter lim="800000"/>
          </a:ln>
          <a:effectLst/>
        </p:spPr>
      </p:cxnSp>
      <p:cxnSp>
        <p:nvCxnSpPr>
          <p:cNvPr id="43" name="Straight Connector 30"/>
          <p:cNvCxnSpPr/>
          <p:nvPr/>
        </p:nvCxnSpPr>
        <p:spPr bwMode="gray">
          <a:xfrm>
            <a:off x="1927074" y="1693367"/>
            <a:ext cx="0" cy="540000"/>
          </a:xfrm>
          <a:prstGeom prst="line">
            <a:avLst/>
          </a:prstGeom>
          <a:noFill/>
          <a:ln w="6350" cap="flat" cmpd="sng" algn="ctr">
            <a:solidFill>
              <a:schemeClr val="bg1">
                <a:lumMod val="65000"/>
              </a:schemeClr>
            </a:solidFill>
            <a:prstDash val="dash"/>
            <a:miter lim="800000"/>
          </a:ln>
          <a:effectLst/>
        </p:spPr>
      </p:cxnSp>
      <p:cxnSp>
        <p:nvCxnSpPr>
          <p:cNvPr id="44" name="Straight Connector 30"/>
          <p:cNvCxnSpPr/>
          <p:nvPr/>
        </p:nvCxnSpPr>
        <p:spPr bwMode="gray">
          <a:xfrm>
            <a:off x="4491723" y="1693367"/>
            <a:ext cx="0" cy="540000"/>
          </a:xfrm>
          <a:prstGeom prst="line">
            <a:avLst/>
          </a:prstGeom>
          <a:noFill/>
          <a:ln w="6350" cap="flat" cmpd="sng" algn="ctr">
            <a:solidFill>
              <a:schemeClr val="bg1">
                <a:lumMod val="65000"/>
              </a:schemeClr>
            </a:solidFill>
            <a:prstDash val="dash"/>
            <a:miter lim="800000"/>
          </a:ln>
          <a:effectLst/>
        </p:spPr>
      </p:cxnSp>
      <p:cxnSp>
        <p:nvCxnSpPr>
          <p:cNvPr id="45" name="Straight Connector 30"/>
          <p:cNvCxnSpPr/>
          <p:nvPr/>
        </p:nvCxnSpPr>
        <p:spPr bwMode="gray">
          <a:xfrm>
            <a:off x="5545460" y="2852739"/>
            <a:ext cx="0" cy="3240000"/>
          </a:xfrm>
          <a:prstGeom prst="line">
            <a:avLst/>
          </a:prstGeom>
          <a:noFill/>
          <a:ln w="6350" cap="flat" cmpd="sng" algn="ctr">
            <a:solidFill>
              <a:schemeClr val="bg1">
                <a:lumMod val="65000"/>
              </a:schemeClr>
            </a:solidFill>
            <a:prstDash val="dash"/>
            <a:miter lim="800000"/>
          </a:ln>
          <a:effectLst/>
        </p:spPr>
      </p:cxnSp>
      <p:cxnSp>
        <p:nvCxnSpPr>
          <p:cNvPr id="48" name="Straight Connector 30"/>
          <p:cNvCxnSpPr/>
          <p:nvPr/>
        </p:nvCxnSpPr>
        <p:spPr bwMode="gray">
          <a:xfrm>
            <a:off x="1927074" y="3402828"/>
            <a:ext cx="1216467" cy="1786"/>
          </a:xfrm>
          <a:prstGeom prst="line">
            <a:avLst/>
          </a:prstGeom>
          <a:noFill/>
          <a:ln w="12700" cap="flat" cmpd="sng" algn="ctr">
            <a:solidFill>
              <a:sysClr val="windowText" lastClr="000000"/>
            </a:solidFill>
            <a:prstDash val="dash"/>
            <a:miter lim="800000"/>
            <a:headEnd type="triangle" w="med" len="med"/>
            <a:tailEnd type="none" w="med" len="med"/>
          </a:ln>
          <a:effectLst/>
        </p:spPr>
      </p:cxnSp>
      <p:pic>
        <p:nvPicPr>
          <p:cNvPr id="5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5253999" y="2260576"/>
            <a:ext cx="270829" cy="221587"/>
          </a:xfrm>
          <a:prstGeom prst="rect">
            <a:avLst/>
          </a:prstGeom>
          <a:noFill/>
        </p:spPr>
      </p:pic>
      <p:sp>
        <p:nvSpPr>
          <p:cNvPr id="55" name="矩形 54"/>
          <p:cNvSpPr/>
          <p:nvPr/>
        </p:nvSpPr>
        <p:spPr bwMode="gray">
          <a:xfrm>
            <a:off x="5146589" y="2448503"/>
            <a:ext cx="474732"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CE2</a:t>
            </a:r>
          </a:p>
        </p:txBody>
      </p:sp>
      <p:cxnSp>
        <p:nvCxnSpPr>
          <p:cNvPr id="57" name="Straight Connector 30"/>
          <p:cNvCxnSpPr/>
          <p:nvPr/>
        </p:nvCxnSpPr>
        <p:spPr bwMode="gray">
          <a:xfrm>
            <a:off x="1930003" y="1775067"/>
            <a:ext cx="2561720" cy="0"/>
          </a:xfrm>
          <a:prstGeom prst="line">
            <a:avLst/>
          </a:prstGeom>
          <a:noFill/>
          <a:ln w="12700" cap="flat" cmpd="sng" algn="ctr">
            <a:solidFill>
              <a:sysClr val="windowText" lastClr="000000"/>
            </a:solidFill>
            <a:prstDash val="dash"/>
            <a:miter lim="800000"/>
            <a:headEnd type="triangle" w="med" len="med"/>
            <a:tailEnd type="triangle" w="med" len="med"/>
          </a:ln>
          <a:effectLst/>
        </p:spPr>
      </p:cxnSp>
      <p:sp>
        <p:nvSpPr>
          <p:cNvPr id="58" name="矩形 57"/>
          <p:cNvSpPr/>
          <p:nvPr/>
        </p:nvSpPr>
        <p:spPr bwMode="gray">
          <a:xfrm>
            <a:off x="2386124" y="1530295"/>
            <a:ext cx="1520292" cy="276999"/>
          </a:xfrm>
          <a:prstGeom prst="rect">
            <a:avLst/>
          </a:prstGeom>
        </p:spPr>
        <p:txBody>
          <a:bodyPr wrap="square">
            <a:spAutoFit/>
          </a:bodyPr>
          <a:lstStyle/>
          <a:p>
            <a:pPr algn="ctr" fontAlgn="ctr"/>
            <a:r>
              <a:rPr lang="en-US" sz="1200" b="1" dirty="0">
                <a:solidFill>
                  <a:srgbClr val="1D1D1A"/>
                </a:solidFill>
                <a:latin typeface="Huawei Sans" panose="020C0503030203020204" pitchFamily="34" charset="0"/>
              </a:rPr>
              <a:t>MP-BGP</a:t>
            </a:r>
          </a:p>
        </p:txBody>
      </p:sp>
      <p:cxnSp>
        <p:nvCxnSpPr>
          <p:cNvPr id="59" name="Straight Connector 30"/>
          <p:cNvCxnSpPr/>
          <p:nvPr/>
        </p:nvCxnSpPr>
        <p:spPr bwMode="gray">
          <a:xfrm>
            <a:off x="1930003" y="2123911"/>
            <a:ext cx="2561720" cy="0"/>
          </a:xfrm>
          <a:prstGeom prst="line">
            <a:avLst/>
          </a:prstGeom>
          <a:noFill/>
          <a:ln w="12700" cap="flat" cmpd="sng" algn="ctr">
            <a:solidFill>
              <a:sysClr val="windowText" lastClr="000000"/>
            </a:solidFill>
            <a:prstDash val="dash"/>
            <a:miter lim="800000"/>
            <a:headEnd type="triangle" w="med" len="med"/>
            <a:tailEnd type="triangle" w="med" len="med"/>
          </a:ln>
          <a:effectLst/>
        </p:spPr>
      </p:cxnSp>
      <p:sp>
        <p:nvSpPr>
          <p:cNvPr id="60" name="矩形 59"/>
          <p:cNvSpPr/>
          <p:nvPr/>
        </p:nvSpPr>
        <p:spPr bwMode="gray">
          <a:xfrm>
            <a:off x="2386124" y="1879139"/>
            <a:ext cx="1520292" cy="276999"/>
          </a:xfrm>
          <a:prstGeom prst="rect">
            <a:avLst/>
          </a:prstGeom>
        </p:spPr>
        <p:txBody>
          <a:bodyPr wrap="square">
            <a:spAutoFit/>
          </a:bodyPr>
          <a:lstStyle/>
          <a:p>
            <a:pPr algn="ctr" fontAlgn="ctr"/>
            <a:r>
              <a:rPr lang="en-US" sz="1200" b="1" dirty="0">
                <a:solidFill>
                  <a:srgbClr val="1D1D1A"/>
                </a:solidFill>
                <a:latin typeface="Huawei Sans" panose="020C0503030203020204" pitchFamily="34" charset="0"/>
              </a:rPr>
              <a:t>SRv6</a:t>
            </a:r>
          </a:p>
        </p:txBody>
      </p:sp>
      <p:cxnSp>
        <p:nvCxnSpPr>
          <p:cNvPr id="61" name="Straight Connector 30"/>
          <p:cNvCxnSpPr/>
          <p:nvPr/>
        </p:nvCxnSpPr>
        <p:spPr bwMode="gray">
          <a:xfrm>
            <a:off x="1927074" y="2852739"/>
            <a:ext cx="0" cy="3240000"/>
          </a:xfrm>
          <a:prstGeom prst="line">
            <a:avLst/>
          </a:prstGeom>
          <a:noFill/>
          <a:ln w="6350" cap="flat" cmpd="sng" algn="ctr">
            <a:solidFill>
              <a:schemeClr val="bg1">
                <a:lumMod val="65000"/>
              </a:schemeClr>
            </a:solidFill>
            <a:prstDash val="dash"/>
            <a:miter lim="800000"/>
          </a:ln>
          <a:effectLst/>
        </p:spPr>
      </p:cxnSp>
      <p:cxnSp>
        <p:nvCxnSpPr>
          <p:cNvPr id="62" name="Straight Connector 30"/>
          <p:cNvCxnSpPr/>
          <p:nvPr/>
        </p:nvCxnSpPr>
        <p:spPr bwMode="gray">
          <a:xfrm>
            <a:off x="3154983" y="2852739"/>
            <a:ext cx="0" cy="3240000"/>
          </a:xfrm>
          <a:prstGeom prst="line">
            <a:avLst/>
          </a:prstGeom>
          <a:noFill/>
          <a:ln w="6350" cap="flat" cmpd="sng" algn="ctr">
            <a:solidFill>
              <a:schemeClr val="bg1">
                <a:lumMod val="65000"/>
              </a:schemeClr>
            </a:solidFill>
            <a:prstDash val="dash"/>
            <a:miter lim="800000"/>
          </a:ln>
          <a:effectLst/>
        </p:spPr>
      </p:cxnSp>
      <p:cxnSp>
        <p:nvCxnSpPr>
          <p:cNvPr id="63" name="Straight Connector 30"/>
          <p:cNvCxnSpPr/>
          <p:nvPr/>
        </p:nvCxnSpPr>
        <p:spPr bwMode="gray">
          <a:xfrm>
            <a:off x="4491723" y="2852739"/>
            <a:ext cx="0" cy="3240000"/>
          </a:xfrm>
          <a:prstGeom prst="line">
            <a:avLst/>
          </a:prstGeom>
          <a:noFill/>
          <a:ln w="6350" cap="flat" cmpd="sng" algn="ctr">
            <a:solidFill>
              <a:schemeClr val="bg1">
                <a:lumMod val="65000"/>
              </a:schemeClr>
            </a:solidFill>
            <a:prstDash val="dash"/>
            <a:miter lim="800000"/>
          </a:ln>
          <a:effectLst/>
        </p:spPr>
      </p:cxnSp>
      <p:sp>
        <p:nvSpPr>
          <p:cNvPr id="66" name="矩形 65"/>
          <p:cNvSpPr/>
          <p:nvPr/>
        </p:nvSpPr>
        <p:spPr bwMode="gray">
          <a:xfrm>
            <a:off x="2091659" y="3095131"/>
            <a:ext cx="2154108" cy="276999"/>
          </a:xfrm>
          <a:prstGeom prst="rect">
            <a:avLst/>
          </a:prstGeom>
          <a:solidFill>
            <a:schemeClr val="bg1"/>
          </a:solidFill>
        </p:spPr>
        <p:txBody>
          <a:bodyPr wrap="square">
            <a:spAutoFit/>
          </a:bodyPr>
          <a:lstStyle/>
          <a:p>
            <a:pPr algn="ctr" fontAlgn="ctr"/>
            <a:r>
              <a:rPr lang="en-US" sz="1200" dirty="0">
                <a:latin typeface="Huawei Sans" panose="020C0503030203020204" pitchFamily="34" charset="0"/>
              </a:rPr>
              <a:t>2. Advertises locator routes.</a:t>
            </a:r>
          </a:p>
        </p:txBody>
      </p:sp>
      <p:cxnSp>
        <p:nvCxnSpPr>
          <p:cNvPr id="68" name="Straight Connector 30"/>
          <p:cNvCxnSpPr/>
          <p:nvPr/>
        </p:nvCxnSpPr>
        <p:spPr bwMode="gray">
          <a:xfrm>
            <a:off x="3198448" y="3402828"/>
            <a:ext cx="1216467" cy="1786"/>
          </a:xfrm>
          <a:prstGeom prst="line">
            <a:avLst/>
          </a:prstGeom>
          <a:noFill/>
          <a:ln w="12700" cap="flat" cmpd="sng" algn="ctr">
            <a:solidFill>
              <a:sysClr val="windowText" lastClr="000000"/>
            </a:solidFill>
            <a:prstDash val="dash"/>
            <a:miter lim="800000"/>
            <a:headEnd type="triangle" w="med" len="med"/>
            <a:tailEnd type="none" w="med" len="med"/>
          </a:ln>
          <a:effectLst/>
        </p:spPr>
      </p:cxnSp>
      <p:sp>
        <p:nvSpPr>
          <p:cNvPr id="71" name="矩形 70"/>
          <p:cNvSpPr/>
          <p:nvPr/>
        </p:nvSpPr>
        <p:spPr bwMode="gray">
          <a:xfrm>
            <a:off x="4568532" y="3314282"/>
            <a:ext cx="938429" cy="369332"/>
          </a:xfrm>
          <a:prstGeom prst="rect">
            <a:avLst/>
          </a:prstGeom>
          <a:solidFill>
            <a:schemeClr val="bg1"/>
          </a:solidFill>
        </p:spPr>
        <p:txBody>
          <a:bodyPr wrap="square" lIns="0" tIns="0" rIns="0" bIns="0">
            <a:spAutoFit/>
          </a:bodyPr>
          <a:lstStyle/>
          <a:p>
            <a:pPr fontAlgn="ctr"/>
            <a:r>
              <a:rPr lang="en-US" sz="1200" dirty="0">
                <a:latin typeface="Huawei Sans" panose="020C0503030203020204" pitchFamily="34" charset="0"/>
              </a:rPr>
              <a:t>3. Advertises IPv6 routes.</a:t>
            </a:r>
          </a:p>
        </p:txBody>
      </p:sp>
      <p:sp>
        <p:nvSpPr>
          <p:cNvPr id="72" name="矩形 71"/>
          <p:cNvSpPr/>
          <p:nvPr/>
        </p:nvSpPr>
        <p:spPr bwMode="gray">
          <a:xfrm>
            <a:off x="3766339" y="3870043"/>
            <a:ext cx="1711403" cy="553998"/>
          </a:xfrm>
          <a:prstGeom prst="rect">
            <a:avLst/>
          </a:prstGeom>
          <a:solidFill>
            <a:schemeClr val="bg1"/>
          </a:solidFill>
        </p:spPr>
        <p:txBody>
          <a:bodyPr wrap="square" lIns="0" tIns="0" rIns="0" bIns="0">
            <a:spAutoFit/>
          </a:bodyPr>
          <a:lstStyle/>
          <a:p>
            <a:pPr fontAlgn="ctr"/>
            <a:r>
              <a:rPr lang="en-US" sz="1200" dirty="0">
                <a:latin typeface="Huawei Sans" panose="020C0503030203020204" pitchFamily="34" charset="0"/>
              </a:rPr>
              <a:t>4. Learns VPN instance IPv6 routes and generates EVPN routes.</a:t>
            </a:r>
          </a:p>
        </p:txBody>
      </p:sp>
      <p:sp>
        <p:nvSpPr>
          <p:cNvPr id="73" name="矩形 72"/>
          <p:cNvSpPr/>
          <p:nvPr/>
        </p:nvSpPr>
        <p:spPr bwMode="gray">
          <a:xfrm>
            <a:off x="2257387" y="4434721"/>
            <a:ext cx="1862049" cy="369332"/>
          </a:xfrm>
          <a:prstGeom prst="rect">
            <a:avLst/>
          </a:prstGeom>
          <a:solidFill>
            <a:schemeClr val="bg1"/>
          </a:solidFill>
        </p:spPr>
        <p:txBody>
          <a:bodyPr wrap="square" lIns="0" tIns="0" rIns="0" bIns="0">
            <a:spAutoFit/>
          </a:bodyPr>
          <a:lstStyle/>
          <a:p>
            <a:pPr fontAlgn="ctr"/>
            <a:r>
              <a:rPr lang="en-US" sz="1200" dirty="0">
                <a:latin typeface="Huawei Sans" panose="020C0503030203020204" pitchFamily="34" charset="0"/>
              </a:rPr>
              <a:t>5. Advertises EVPN routes carrying VPN SIDs.</a:t>
            </a:r>
          </a:p>
        </p:txBody>
      </p:sp>
      <p:cxnSp>
        <p:nvCxnSpPr>
          <p:cNvPr id="74" name="Straight Connector 30"/>
          <p:cNvCxnSpPr/>
          <p:nvPr/>
        </p:nvCxnSpPr>
        <p:spPr bwMode="gray">
          <a:xfrm>
            <a:off x="1944492" y="4854920"/>
            <a:ext cx="2487841" cy="0"/>
          </a:xfrm>
          <a:prstGeom prst="line">
            <a:avLst/>
          </a:prstGeom>
          <a:noFill/>
          <a:ln w="12700" cap="flat" cmpd="sng" algn="ctr">
            <a:solidFill>
              <a:sysClr val="windowText" lastClr="000000"/>
            </a:solidFill>
            <a:prstDash val="dash"/>
            <a:miter lim="800000"/>
            <a:headEnd type="triangle" w="med" len="med"/>
            <a:tailEnd type="none" w="med" len="med"/>
          </a:ln>
          <a:effectLst/>
        </p:spPr>
      </p:cxnSp>
      <p:sp>
        <p:nvSpPr>
          <p:cNvPr id="76" name="矩形 75"/>
          <p:cNvSpPr/>
          <p:nvPr/>
        </p:nvSpPr>
        <p:spPr bwMode="gray">
          <a:xfrm>
            <a:off x="1184250" y="4940512"/>
            <a:ext cx="1847755" cy="738664"/>
          </a:xfrm>
          <a:prstGeom prst="rect">
            <a:avLst/>
          </a:prstGeom>
          <a:solidFill>
            <a:schemeClr val="bg1"/>
          </a:solidFill>
        </p:spPr>
        <p:txBody>
          <a:bodyPr wrap="square" lIns="0" tIns="0" rIns="0" bIns="0">
            <a:spAutoFit/>
          </a:bodyPr>
          <a:lstStyle/>
          <a:p>
            <a:pPr fontAlgn="ctr"/>
            <a:r>
              <a:rPr lang="en-US" sz="1200" dirty="0">
                <a:latin typeface="Huawei Sans" panose="020C0503030203020204" pitchFamily="34" charset="0"/>
              </a:rPr>
              <a:t>6. Receives the EVPN routes and generates VPN instance IPv6 routes carrying SRv6 VPN SIDs.</a:t>
            </a:r>
          </a:p>
        </p:txBody>
      </p:sp>
      <p:sp>
        <p:nvSpPr>
          <p:cNvPr id="78" name="矩形 77"/>
          <p:cNvSpPr/>
          <p:nvPr/>
        </p:nvSpPr>
        <p:spPr bwMode="gray">
          <a:xfrm>
            <a:off x="648537" y="5804296"/>
            <a:ext cx="2022210" cy="184666"/>
          </a:xfrm>
          <a:prstGeom prst="rect">
            <a:avLst/>
          </a:prstGeom>
          <a:solidFill>
            <a:schemeClr val="bg1"/>
          </a:solidFill>
        </p:spPr>
        <p:txBody>
          <a:bodyPr wrap="square" lIns="0" tIns="0" rIns="0" bIns="0">
            <a:spAutoFit/>
          </a:bodyPr>
          <a:lstStyle/>
          <a:p>
            <a:pPr fontAlgn="ctr"/>
            <a:r>
              <a:rPr lang="en-US" sz="1200" dirty="0">
                <a:latin typeface="Huawei Sans" panose="020C0503030203020204" pitchFamily="34" charset="0"/>
              </a:rPr>
              <a:t>7. Advertises the IPv6 routes.</a:t>
            </a:r>
          </a:p>
        </p:txBody>
      </p:sp>
      <p:cxnSp>
        <p:nvCxnSpPr>
          <p:cNvPr id="77" name="Straight Connector 30"/>
          <p:cNvCxnSpPr/>
          <p:nvPr/>
        </p:nvCxnSpPr>
        <p:spPr bwMode="gray">
          <a:xfrm>
            <a:off x="1044158" y="6069849"/>
            <a:ext cx="882916" cy="0"/>
          </a:xfrm>
          <a:prstGeom prst="line">
            <a:avLst/>
          </a:prstGeom>
          <a:noFill/>
          <a:ln w="12700" cap="flat" cmpd="sng" algn="ctr">
            <a:solidFill>
              <a:sysClr val="windowText" lastClr="000000"/>
            </a:solidFill>
            <a:prstDash val="dash"/>
            <a:miter lim="800000"/>
            <a:headEnd type="triangle" w="med" len="med"/>
            <a:tailEnd type="none" w="med" len="med"/>
          </a:ln>
          <a:effectLst/>
        </p:spPr>
      </p:cxnSp>
      <p:sp>
        <p:nvSpPr>
          <p:cNvPr id="80" name="圆角矩形 75"/>
          <p:cNvSpPr/>
          <p:nvPr/>
        </p:nvSpPr>
        <p:spPr bwMode="gray">
          <a:xfrm>
            <a:off x="5970106" y="1684906"/>
            <a:ext cx="5650394"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Service establishment procedure (SRv6 BE)</a:t>
            </a:r>
          </a:p>
        </p:txBody>
      </p:sp>
      <p:sp>
        <p:nvSpPr>
          <p:cNvPr id="81" name="圆角矩形 75"/>
          <p:cNvSpPr/>
          <p:nvPr/>
        </p:nvSpPr>
        <p:spPr bwMode="gray">
          <a:xfrm>
            <a:off x="5970106" y="2131199"/>
            <a:ext cx="5650394" cy="3981425"/>
          </a:xfrm>
          <a:prstGeom prst="roundRect">
            <a:avLst>
              <a:gd name="adj" fmla="val 2049"/>
            </a:avLst>
          </a:prstGeom>
          <a:noFill/>
          <a:ln w="9525" cap="flat" cmpd="sng" algn="ctr">
            <a:solidFill>
              <a:sysClr val="window" lastClr="FFFFFF">
                <a:lumMod val="75000"/>
              </a:sysClr>
            </a:solidFill>
            <a:prstDash val="solid"/>
            <a:miter lim="800000"/>
          </a:ln>
          <a:effectLst/>
        </p:spPr>
        <p:txBody>
          <a:bodyPr wrap="square" lIns="72000" tIns="72000" rIns="72000" bIns="72000" rtlCol="0" anchor="t" anchorCtr="0"/>
          <a:lstStyle/>
          <a:p>
            <a:pPr marL="200025" lvl="0" indent="-200025" defTabSz="914400" fontAlgn="ctr">
              <a:buFont typeface="+mj-lt"/>
              <a:buAutoNum type="arabicPeriod"/>
              <a:defRPr/>
            </a:pP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 user configures </a:t>
            </a: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SRv6 and IPv6 VPN instances on PEs, and </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configures </a:t>
            </a: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transit devices to support IPv6.</a:t>
            </a:r>
          </a:p>
          <a:p>
            <a:pPr marL="200025" lvl="0" indent="-200025" defTabSz="914400" fontAlgn="ctr">
              <a:buFont typeface="+mj-lt"/>
              <a:buAutoNum type="arabicPeriod"/>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 advertises an SRv6 locator route to PE1.</a:t>
            </a:r>
          </a:p>
          <a:p>
            <a:pPr marL="200025" lvl="0" indent="-200025" defTabSz="914400" fontAlgn="ctr">
              <a:buFont typeface="+mj-lt"/>
              <a:buAutoNum type="arabicPeriod"/>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CE-to-PE route advertisement: CE2 advertises its IPv6 routes to PE2. Static routes, OSPFv3, IS-IS for IPv6, or BGP4+ can be used between CEs and PEs.</a:t>
            </a:r>
          </a:p>
          <a:p>
            <a:pPr marL="200025" lvl="0" indent="-200025" defTabSz="914400" fontAlgn="ctr">
              <a:buFont typeface="+mj-lt"/>
              <a:buAutoNum type="arabicPeriod"/>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After learning the VPN route advertised by CE2, PE2 installs it in the IPv6 routing table of the corresponding VPN instance and converts it into an EVPN IP prefix route.</a:t>
            </a:r>
          </a:p>
          <a:p>
            <a:pPr marL="200025" lvl="0" indent="-200025" defTabSz="914400" fontAlgn="ctr">
              <a:buFont typeface="+mj-lt"/>
              <a:buAutoNum type="arabicPeriod"/>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Inter-PE route advertisement: PE2 advertises an EVPN route to PE1 (BGP EVPN peer) through an update message carrying RT and SRv6 VPN SID attributes.</a:t>
            </a:r>
          </a:p>
          <a:p>
            <a:pPr marL="200025" lvl="0" indent="-200025" defTabSz="914400" fontAlgn="ctr">
              <a:buFont typeface="+mj-lt"/>
              <a:buAutoNum type="arabicPeriod"/>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 receives the EVPN route. If the next hop in the EVPN route is reachable and the route matches the BGP route import policy, PE1 performs a series of actions to determine whether to install the route in the IPv6 routing table of the corresponding EVPN instance. These actions include route leaking, route recursion to an SRv6 path, and route selection. The VPN route is associated with an SRv6 VPN SID when being delivered.</a:t>
            </a:r>
          </a:p>
          <a:p>
            <a:pPr marL="200025" lvl="0" indent="-200025" defTabSz="914400" fontAlgn="ctr">
              <a:buFont typeface="+mj-lt"/>
              <a:buAutoNum type="arabicPeriod"/>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PE-to-CE route advertisement: CE1 can learn VPN routes from PE1 in multiple modes, including static routing, OSPFv3, IS-IS for IPv6, and BGP4+. The route exchange between CE1 and PE1 is similar to that between CE2 and PE2.</a:t>
            </a:r>
          </a:p>
        </p:txBody>
      </p:sp>
      <p:sp>
        <p:nvSpPr>
          <p:cNvPr id="49" name="矩形 48"/>
          <p:cNvSpPr/>
          <p:nvPr/>
        </p:nvSpPr>
        <p:spPr bwMode="gray">
          <a:xfrm>
            <a:off x="729614" y="1976316"/>
            <a:ext cx="622598" cy="276999"/>
          </a:xfrm>
          <a:prstGeom prst="rect">
            <a:avLst/>
          </a:prstGeom>
        </p:spPr>
        <p:txBody>
          <a:bodyPr wrap="square">
            <a:spAutoFit/>
          </a:bodyPr>
          <a:lstStyle/>
          <a:p>
            <a:pPr algn="ctr" fontAlgn="ctr"/>
            <a:r>
              <a:rPr lang="en-US" sz="1200" b="1" dirty="0">
                <a:solidFill>
                  <a:srgbClr val="1D1D1A"/>
                </a:solidFill>
                <a:latin typeface="Huawei Sans" panose="020C0503030203020204" pitchFamily="34" charset="0"/>
              </a:rPr>
              <a:t>VPN1</a:t>
            </a:r>
          </a:p>
        </p:txBody>
      </p:sp>
      <p:sp>
        <p:nvSpPr>
          <p:cNvPr id="50" name="矩形 49"/>
          <p:cNvSpPr/>
          <p:nvPr/>
        </p:nvSpPr>
        <p:spPr bwMode="gray">
          <a:xfrm>
            <a:off x="5056831" y="1976316"/>
            <a:ext cx="654203" cy="276999"/>
          </a:xfrm>
          <a:prstGeom prst="rect">
            <a:avLst/>
          </a:prstGeom>
        </p:spPr>
        <p:txBody>
          <a:bodyPr wrap="square">
            <a:spAutoFit/>
          </a:bodyPr>
          <a:lstStyle/>
          <a:p>
            <a:pPr algn="ctr" fontAlgn="ctr"/>
            <a:r>
              <a:rPr lang="en-US" sz="1200" b="1" dirty="0">
                <a:solidFill>
                  <a:srgbClr val="1D1D1A"/>
                </a:solidFill>
                <a:latin typeface="Huawei Sans" panose="020C0503030203020204" pitchFamily="34" charset="0"/>
              </a:rPr>
              <a:t>VPN1</a:t>
            </a:r>
          </a:p>
        </p:txBody>
      </p:sp>
      <p:sp>
        <p:nvSpPr>
          <p:cNvPr id="52" name="矩形 51"/>
          <p:cNvSpPr/>
          <p:nvPr/>
        </p:nvSpPr>
        <p:spPr bwMode="gray">
          <a:xfrm>
            <a:off x="1226606" y="2115451"/>
            <a:ext cx="544271" cy="276999"/>
          </a:xfrm>
          <a:prstGeom prst="rect">
            <a:avLst/>
          </a:prstGeom>
        </p:spPr>
        <p:txBody>
          <a:bodyPr wrap="square">
            <a:spAutoFit/>
          </a:bodyPr>
          <a:lstStyle/>
          <a:p>
            <a:pPr algn="ctr" fontAlgn="ctr"/>
            <a:r>
              <a:rPr lang="en-US" sz="1200" b="1" dirty="0">
                <a:solidFill>
                  <a:srgbClr val="1D1D1A"/>
                </a:solidFill>
                <a:latin typeface="Huawei Sans" panose="020C0503030203020204" pitchFamily="34" charset="0"/>
              </a:rPr>
              <a:t>IPv6</a:t>
            </a:r>
          </a:p>
        </p:txBody>
      </p:sp>
      <p:sp>
        <p:nvSpPr>
          <p:cNvPr id="53" name="矩形 52"/>
          <p:cNvSpPr/>
          <p:nvPr/>
        </p:nvSpPr>
        <p:spPr bwMode="gray">
          <a:xfrm>
            <a:off x="4665693" y="2115451"/>
            <a:ext cx="544271" cy="276999"/>
          </a:xfrm>
          <a:prstGeom prst="rect">
            <a:avLst/>
          </a:prstGeom>
        </p:spPr>
        <p:txBody>
          <a:bodyPr wrap="square">
            <a:spAutoFit/>
          </a:bodyPr>
          <a:lstStyle/>
          <a:p>
            <a:pPr algn="ctr" fontAlgn="ctr"/>
            <a:r>
              <a:rPr lang="en-US" sz="1200" b="1" dirty="0">
                <a:solidFill>
                  <a:srgbClr val="1D1D1A"/>
                </a:solidFill>
                <a:latin typeface="Huawei Sans" panose="020C0503030203020204" pitchFamily="34" charset="0"/>
              </a:rPr>
              <a:t>IPv6</a:t>
            </a:r>
          </a:p>
        </p:txBody>
      </p:sp>
      <p:cxnSp>
        <p:nvCxnSpPr>
          <p:cNvPr id="69" name="Straight Connector 30"/>
          <p:cNvCxnSpPr/>
          <p:nvPr/>
        </p:nvCxnSpPr>
        <p:spPr bwMode="gray">
          <a:xfrm>
            <a:off x="4502477" y="3761649"/>
            <a:ext cx="1042983" cy="1786"/>
          </a:xfrm>
          <a:prstGeom prst="line">
            <a:avLst/>
          </a:prstGeom>
          <a:noFill/>
          <a:ln w="12700" cap="flat" cmpd="sng" algn="ctr">
            <a:solidFill>
              <a:sysClr val="windowText" lastClr="000000"/>
            </a:solidFill>
            <a:prstDash val="dash"/>
            <a:miter lim="800000"/>
            <a:headEnd type="triangle" w="med" len="med"/>
            <a:tailEnd type="none" w="med" len="med"/>
          </a:ln>
          <a:effectLst/>
        </p:spPr>
      </p:cxnSp>
      <p:sp>
        <p:nvSpPr>
          <p:cNvPr id="82" name="矩形 81"/>
          <p:cNvSpPr/>
          <p:nvPr/>
        </p:nvSpPr>
        <p:spPr bwMode="gray">
          <a:xfrm>
            <a:off x="1105461" y="2694716"/>
            <a:ext cx="1513914" cy="461665"/>
          </a:xfrm>
          <a:prstGeom prst="rect">
            <a:avLst/>
          </a:prstGeom>
          <a:solidFill>
            <a:schemeClr val="bg1"/>
          </a:solidFill>
        </p:spPr>
        <p:txBody>
          <a:bodyPr wrap="square">
            <a:spAutoFit/>
          </a:bodyPr>
          <a:lstStyle/>
          <a:p>
            <a:pPr algn="ctr" fontAlgn="ctr"/>
            <a:r>
              <a:rPr lang="en-US" sz="1200" dirty="0">
                <a:latin typeface="Huawei Sans" panose="020C0503030203020204" pitchFamily="34" charset="0"/>
              </a:rPr>
              <a:t>1. Configures an IPv6 VPN instance.</a:t>
            </a:r>
          </a:p>
        </p:txBody>
      </p:sp>
      <p:sp>
        <p:nvSpPr>
          <p:cNvPr id="65" name="矩形 64"/>
          <p:cNvSpPr/>
          <p:nvPr/>
        </p:nvSpPr>
        <p:spPr bwMode="gray">
          <a:xfrm>
            <a:off x="3730738" y="2694716"/>
            <a:ext cx="1527621" cy="461665"/>
          </a:xfrm>
          <a:prstGeom prst="rect">
            <a:avLst/>
          </a:prstGeom>
          <a:solidFill>
            <a:schemeClr val="bg1"/>
          </a:solidFill>
        </p:spPr>
        <p:txBody>
          <a:bodyPr wrap="square">
            <a:spAutoFit/>
          </a:bodyPr>
          <a:lstStyle/>
          <a:p>
            <a:pPr algn="ctr" fontAlgn="ctr"/>
            <a:r>
              <a:rPr lang="en-US" sz="1200" dirty="0">
                <a:latin typeface="Huawei Sans" panose="020C0503030203020204" pitchFamily="34" charset="0"/>
              </a:rPr>
              <a:t>1. Configures an IPv6 VPN instance.</a:t>
            </a:r>
          </a:p>
        </p:txBody>
      </p:sp>
      <p:sp>
        <p:nvSpPr>
          <p:cNvPr id="56" name="五边形 55"/>
          <p:cNvSpPr/>
          <p:nvPr/>
        </p:nvSpPr>
        <p:spPr bwMode="gray">
          <a:xfrm>
            <a:off x="6772324" y="124239"/>
            <a:ext cx="90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燕尾形 66"/>
          <p:cNvSpPr/>
          <p:nvPr/>
        </p:nvSpPr>
        <p:spPr bwMode="gray">
          <a:xfrm>
            <a:off x="7584515" y="124239"/>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DC</a:t>
            </a:r>
          </a:p>
        </p:txBody>
      </p:sp>
      <p:sp>
        <p:nvSpPr>
          <p:cNvPr id="70" name="燕尾形 69"/>
          <p:cNvSpPr/>
          <p:nvPr/>
        </p:nvSpPr>
        <p:spPr bwMode="gray">
          <a:xfrm>
            <a:off x="8216706" y="124239"/>
            <a:ext cx="72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WAN</a:t>
            </a:r>
          </a:p>
        </p:txBody>
      </p:sp>
      <p:sp>
        <p:nvSpPr>
          <p:cNvPr id="75" name="燕尾形 74"/>
          <p:cNvSpPr/>
          <p:nvPr/>
        </p:nvSpPr>
        <p:spPr bwMode="gray">
          <a:xfrm>
            <a:off x="10309088" y="124239"/>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Other Systems</a:t>
            </a:r>
          </a:p>
        </p:txBody>
      </p:sp>
      <p:sp>
        <p:nvSpPr>
          <p:cNvPr id="79" name="燕尾形 78"/>
          <p:cNvSpPr/>
          <p:nvPr/>
        </p:nvSpPr>
        <p:spPr bwMode="gray">
          <a:xfrm>
            <a:off x="8848897" y="124239"/>
            <a:ext cx="154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Campus Network</a:t>
            </a:r>
          </a:p>
        </p:txBody>
      </p:sp>
    </p:spTree>
    <p:extLst>
      <p:ext uri="{BB962C8B-B14F-4D97-AF65-F5344CB8AC3E}">
        <p14:creationId xmlns:p14="http://schemas.microsoft.com/office/powerpoint/2010/main" val="225729530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圆角矩形 149"/>
          <p:cNvSpPr/>
          <p:nvPr/>
        </p:nvSpPr>
        <p:spPr bwMode="gray">
          <a:xfrm>
            <a:off x="8917511" y="1508497"/>
            <a:ext cx="2804103" cy="918033"/>
          </a:xfrm>
          <a:prstGeom prst="roundRect">
            <a:avLst>
              <a:gd name="adj" fmla="val 8922"/>
            </a:avLst>
          </a:prstGeom>
          <a:solidFill>
            <a:schemeClr val="bg1">
              <a:lumMod val="95000"/>
            </a:schemeClr>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140" name="圆角矩形 139"/>
          <p:cNvSpPr/>
          <p:nvPr/>
        </p:nvSpPr>
        <p:spPr bwMode="gray">
          <a:xfrm>
            <a:off x="1662656" y="4516474"/>
            <a:ext cx="6217920" cy="1635425"/>
          </a:xfrm>
          <a:prstGeom prst="roundRect">
            <a:avLst>
              <a:gd name="adj" fmla="val 8922"/>
            </a:avLst>
          </a:prstGeom>
          <a:solidFill>
            <a:schemeClr val="bg1">
              <a:lumMod val="95000"/>
            </a:schemeClr>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35" name="圆角矩形 34"/>
          <p:cNvSpPr/>
          <p:nvPr/>
        </p:nvSpPr>
        <p:spPr bwMode="gray">
          <a:xfrm>
            <a:off x="1662656" y="3144663"/>
            <a:ext cx="6217920" cy="1236898"/>
          </a:xfrm>
          <a:prstGeom prst="roundRect">
            <a:avLst>
              <a:gd name="adj" fmla="val 8922"/>
            </a:avLst>
          </a:prstGeom>
          <a:solidFill>
            <a:schemeClr val="bg1">
              <a:lumMod val="95000"/>
            </a:schemeClr>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2" name="标题 1"/>
          <p:cNvSpPr>
            <a:spLocks noGrp="1"/>
          </p:cNvSpPr>
          <p:nvPr>
            <p:ph type="title"/>
          </p:nvPr>
        </p:nvSpPr>
        <p:spPr bwMode="gray"/>
        <p:txBody>
          <a:bodyPr/>
          <a:lstStyle/>
          <a:p>
            <a:r>
              <a:rPr lang="en-US" smtClean="0"/>
              <a:t>SRv6 Solution: Layer 3 IPv6 Services (2)</a:t>
            </a:r>
            <a:endParaRPr lang="en-US" dirty="0"/>
          </a:p>
        </p:txBody>
      </p:sp>
      <p:sp>
        <p:nvSpPr>
          <p:cNvPr id="3" name="文本占位符 2"/>
          <p:cNvSpPr>
            <a:spLocks noGrp="1"/>
          </p:cNvSpPr>
          <p:nvPr>
            <p:ph type="body" sz="quarter" idx="10"/>
          </p:nvPr>
        </p:nvSpPr>
        <p:spPr bwMode="gray">
          <a:xfrm>
            <a:off x="455612" y="1052514"/>
            <a:ext cx="11293476" cy="727849"/>
          </a:xfrm>
        </p:spPr>
        <p:txBody>
          <a:bodyPr/>
          <a:lstStyle/>
          <a:p>
            <a:r>
              <a:rPr lang="en-US" sz="1600" smtClean="0"/>
              <a:t>Implementing EVPN L3VPNv6 over SRv6 involves establishing SRv6 paths, advertising VPN routes, and forwarding data.</a:t>
            </a:r>
            <a:endParaRPr lang="en-US" sz="1600" dirty="0"/>
          </a:p>
        </p:txBody>
      </p:sp>
      <p:pic>
        <p:nvPicPr>
          <p:cNvPr id="4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3261629" y="2679737"/>
            <a:ext cx="270829" cy="221587"/>
          </a:xfrm>
          <a:prstGeom prst="rect">
            <a:avLst/>
          </a:prstGeom>
          <a:noFill/>
        </p:spPr>
      </p:pic>
      <p:pic>
        <p:nvPicPr>
          <p:cNvPr id="5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4547568" y="2679737"/>
            <a:ext cx="270829" cy="221587"/>
          </a:xfrm>
          <a:prstGeom prst="rect">
            <a:avLst/>
          </a:prstGeom>
          <a:noFill/>
        </p:spPr>
      </p:pic>
      <p:pic>
        <p:nvPicPr>
          <p:cNvPr id="5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5968922" y="2679737"/>
            <a:ext cx="270829" cy="221587"/>
          </a:xfrm>
          <a:prstGeom prst="rect">
            <a:avLst/>
          </a:prstGeom>
          <a:noFill/>
        </p:spPr>
      </p:pic>
      <p:cxnSp>
        <p:nvCxnSpPr>
          <p:cNvPr id="52" name="Straight Connector 30"/>
          <p:cNvCxnSpPr>
            <a:stCxn id="49" idx="3"/>
            <a:endCxn id="50" idx="1"/>
          </p:cNvCxnSpPr>
          <p:nvPr/>
        </p:nvCxnSpPr>
        <p:spPr bwMode="gray">
          <a:xfrm>
            <a:off x="3532458" y="2790531"/>
            <a:ext cx="1015110" cy="0"/>
          </a:xfrm>
          <a:prstGeom prst="line">
            <a:avLst/>
          </a:prstGeom>
          <a:noFill/>
          <a:ln w="12700" cap="flat" cmpd="sng" algn="ctr">
            <a:solidFill>
              <a:sysClr val="windowText" lastClr="000000"/>
            </a:solidFill>
            <a:prstDash val="solid"/>
            <a:miter lim="800000"/>
          </a:ln>
          <a:effectLst/>
        </p:spPr>
      </p:cxnSp>
      <p:cxnSp>
        <p:nvCxnSpPr>
          <p:cNvPr id="53" name="Straight Connector 30"/>
          <p:cNvCxnSpPr>
            <a:stCxn id="50" idx="3"/>
            <a:endCxn id="51" idx="1"/>
          </p:cNvCxnSpPr>
          <p:nvPr/>
        </p:nvCxnSpPr>
        <p:spPr bwMode="gray">
          <a:xfrm>
            <a:off x="4818397" y="2790531"/>
            <a:ext cx="1150525" cy="0"/>
          </a:xfrm>
          <a:prstGeom prst="line">
            <a:avLst/>
          </a:prstGeom>
          <a:noFill/>
          <a:ln w="12700" cap="flat" cmpd="sng" algn="ctr">
            <a:solidFill>
              <a:sysClr val="windowText" lastClr="000000"/>
            </a:solidFill>
            <a:prstDash val="solid"/>
            <a:miter lim="800000"/>
          </a:ln>
          <a:effectLst/>
        </p:spPr>
      </p:cxnSp>
      <p:sp>
        <p:nvSpPr>
          <p:cNvPr id="56" name="矩形 55"/>
          <p:cNvSpPr/>
          <p:nvPr/>
        </p:nvSpPr>
        <p:spPr bwMode="gray">
          <a:xfrm>
            <a:off x="3159678" y="2867664"/>
            <a:ext cx="474732"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PE1</a:t>
            </a:r>
          </a:p>
        </p:txBody>
      </p:sp>
      <p:sp>
        <p:nvSpPr>
          <p:cNvPr id="67" name="矩形 66"/>
          <p:cNvSpPr/>
          <p:nvPr/>
        </p:nvSpPr>
        <p:spPr bwMode="gray">
          <a:xfrm>
            <a:off x="4442888" y="2867664"/>
            <a:ext cx="474732"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P1</a:t>
            </a:r>
          </a:p>
        </p:txBody>
      </p:sp>
      <p:sp>
        <p:nvSpPr>
          <p:cNvPr id="70" name="矩形 69"/>
          <p:cNvSpPr/>
          <p:nvPr/>
        </p:nvSpPr>
        <p:spPr bwMode="gray">
          <a:xfrm>
            <a:off x="5861512" y="2867664"/>
            <a:ext cx="474732"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PE2</a:t>
            </a:r>
          </a:p>
        </p:txBody>
      </p:sp>
      <p:pic>
        <p:nvPicPr>
          <p:cNvPr id="7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1911868" y="2679737"/>
            <a:ext cx="270829" cy="221587"/>
          </a:xfrm>
          <a:prstGeom prst="rect">
            <a:avLst/>
          </a:prstGeom>
          <a:noFill/>
        </p:spPr>
      </p:pic>
      <p:cxnSp>
        <p:nvCxnSpPr>
          <p:cNvPr id="79" name="Straight Connector 30"/>
          <p:cNvCxnSpPr>
            <a:stCxn id="75" idx="3"/>
            <a:endCxn id="49" idx="1"/>
          </p:cNvCxnSpPr>
          <p:nvPr/>
        </p:nvCxnSpPr>
        <p:spPr bwMode="gray">
          <a:xfrm>
            <a:off x="2182697" y="2790531"/>
            <a:ext cx="1078932" cy="0"/>
          </a:xfrm>
          <a:prstGeom prst="line">
            <a:avLst/>
          </a:prstGeom>
          <a:noFill/>
          <a:ln w="12700" cap="flat" cmpd="sng" algn="ctr">
            <a:solidFill>
              <a:sysClr val="windowText" lastClr="000000"/>
            </a:solidFill>
            <a:prstDash val="solid"/>
            <a:miter lim="800000"/>
          </a:ln>
          <a:effectLst/>
        </p:spPr>
      </p:cxnSp>
      <p:cxnSp>
        <p:nvCxnSpPr>
          <p:cNvPr id="82" name="Straight Connector 30"/>
          <p:cNvCxnSpPr>
            <a:stCxn id="51" idx="3"/>
            <a:endCxn id="89" idx="1"/>
          </p:cNvCxnSpPr>
          <p:nvPr/>
        </p:nvCxnSpPr>
        <p:spPr bwMode="gray">
          <a:xfrm>
            <a:off x="6239751" y="2790531"/>
            <a:ext cx="916731" cy="0"/>
          </a:xfrm>
          <a:prstGeom prst="line">
            <a:avLst/>
          </a:prstGeom>
          <a:noFill/>
          <a:ln w="12700" cap="flat" cmpd="sng" algn="ctr">
            <a:solidFill>
              <a:sysClr val="windowText" lastClr="000000"/>
            </a:solidFill>
            <a:prstDash val="solid"/>
            <a:miter lim="800000"/>
          </a:ln>
          <a:effectLst/>
        </p:spPr>
      </p:cxnSp>
      <p:sp>
        <p:nvSpPr>
          <p:cNvPr id="83" name="矩形 82"/>
          <p:cNvSpPr/>
          <p:nvPr/>
        </p:nvSpPr>
        <p:spPr bwMode="gray">
          <a:xfrm>
            <a:off x="1809027" y="2867664"/>
            <a:ext cx="474732"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CE1</a:t>
            </a:r>
          </a:p>
        </p:txBody>
      </p:sp>
      <p:cxnSp>
        <p:nvCxnSpPr>
          <p:cNvPr id="84" name="Straight Connector 30"/>
          <p:cNvCxnSpPr/>
          <p:nvPr/>
        </p:nvCxnSpPr>
        <p:spPr bwMode="gray">
          <a:xfrm>
            <a:off x="2056289" y="3228355"/>
            <a:ext cx="0" cy="2880000"/>
          </a:xfrm>
          <a:prstGeom prst="line">
            <a:avLst/>
          </a:prstGeom>
          <a:noFill/>
          <a:ln w="6350" cap="flat" cmpd="sng" algn="ctr">
            <a:solidFill>
              <a:schemeClr val="bg1">
                <a:lumMod val="50000"/>
              </a:schemeClr>
            </a:solidFill>
            <a:prstDash val="dash"/>
            <a:miter lim="800000"/>
          </a:ln>
          <a:effectLst/>
        </p:spPr>
      </p:cxnSp>
      <p:cxnSp>
        <p:nvCxnSpPr>
          <p:cNvPr id="85" name="Straight Connector 30"/>
          <p:cNvCxnSpPr/>
          <p:nvPr/>
        </p:nvCxnSpPr>
        <p:spPr bwMode="gray">
          <a:xfrm>
            <a:off x="3394115" y="2112528"/>
            <a:ext cx="0" cy="540000"/>
          </a:xfrm>
          <a:prstGeom prst="line">
            <a:avLst/>
          </a:prstGeom>
          <a:noFill/>
          <a:ln w="6350" cap="flat" cmpd="sng" algn="ctr">
            <a:solidFill>
              <a:schemeClr val="bg1">
                <a:lumMod val="50000"/>
              </a:schemeClr>
            </a:solidFill>
            <a:prstDash val="dash"/>
            <a:miter lim="800000"/>
          </a:ln>
          <a:effectLst/>
        </p:spPr>
      </p:cxnSp>
      <p:cxnSp>
        <p:nvCxnSpPr>
          <p:cNvPr id="86" name="Straight Connector 30"/>
          <p:cNvCxnSpPr/>
          <p:nvPr/>
        </p:nvCxnSpPr>
        <p:spPr bwMode="gray">
          <a:xfrm>
            <a:off x="6098108" y="2112528"/>
            <a:ext cx="0" cy="540000"/>
          </a:xfrm>
          <a:prstGeom prst="line">
            <a:avLst/>
          </a:prstGeom>
          <a:noFill/>
          <a:ln w="6350" cap="flat" cmpd="sng" algn="ctr">
            <a:solidFill>
              <a:schemeClr val="bg1">
                <a:lumMod val="50000"/>
              </a:schemeClr>
            </a:solidFill>
            <a:prstDash val="dash"/>
            <a:miter lim="800000"/>
          </a:ln>
          <a:effectLst/>
        </p:spPr>
      </p:cxnSp>
      <p:cxnSp>
        <p:nvCxnSpPr>
          <p:cNvPr id="87" name="Straight Connector 30"/>
          <p:cNvCxnSpPr/>
          <p:nvPr/>
        </p:nvCxnSpPr>
        <p:spPr bwMode="gray">
          <a:xfrm>
            <a:off x="7447943" y="3228355"/>
            <a:ext cx="0" cy="2880000"/>
          </a:xfrm>
          <a:prstGeom prst="line">
            <a:avLst/>
          </a:prstGeom>
          <a:noFill/>
          <a:ln w="6350" cap="flat" cmpd="sng" algn="ctr">
            <a:solidFill>
              <a:schemeClr val="bg1">
                <a:lumMod val="50000"/>
              </a:schemeClr>
            </a:solidFill>
            <a:prstDash val="dash"/>
            <a:miter lim="800000"/>
          </a:ln>
          <a:effectLst/>
        </p:spPr>
      </p:cxnSp>
      <p:cxnSp>
        <p:nvCxnSpPr>
          <p:cNvPr id="88" name="Straight Connector 30"/>
          <p:cNvCxnSpPr/>
          <p:nvPr/>
        </p:nvCxnSpPr>
        <p:spPr bwMode="gray">
          <a:xfrm>
            <a:off x="3429704" y="3682649"/>
            <a:ext cx="1216467" cy="0"/>
          </a:xfrm>
          <a:prstGeom prst="line">
            <a:avLst/>
          </a:prstGeom>
          <a:noFill/>
          <a:ln w="12700" cap="flat" cmpd="sng" algn="ctr">
            <a:solidFill>
              <a:sysClr val="windowText" lastClr="000000"/>
            </a:solidFill>
            <a:prstDash val="dash"/>
            <a:miter lim="800000"/>
            <a:headEnd type="triangle" w="med" len="med"/>
            <a:tailEnd type="none" w="med" len="med"/>
          </a:ln>
          <a:effectLst/>
        </p:spPr>
      </p:cxnSp>
      <p:pic>
        <p:nvPicPr>
          <p:cNvPr id="8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7156482" y="2679737"/>
            <a:ext cx="270829" cy="221587"/>
          </a:xfrm>
          <a:prstGeom prst="rect">
            <a:avLst/>
          </a:prstGeom>
          <a:noFill/>
        </p:spPr>
      </p:pic>
      <p:sp>
        <p:nvSpPr>
          <p:cNvPr id="90" name="矩形 89"/>
          <p:cNvSpPr/>
          <p:nvPr/>
        </p:nvSpPr>
        <p:spPr bwMode="gray">
          <a:xfrm>
            <a:off x="7049072" y="2867664"/>
            <a:ext cx="474732"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CE2</a:t>
            </a:r>
          </a:p>
        </p:txBody>
      </p:sp>
      <p:cxnSp>
        <p:nvCxnSpPr>
          <p:cNvPr id="91" name="Straight Connector 30"/>
          <p:cNvCxnSpPr/>
          <p:nvPr/>
        </p:nvCxnSpPr>
        <p:spPr bwMode="gray">
          <a:xfrm>
            <a:off x="3467189" y="2194228"/>
            <a:ext cx="2561720" cy="0"/>
          </a:xfrm>
          <a:prstGeom prst="line">
            <a:avLst/>
          </a:prstGeom>
          <a:noFill/>
          <a:ln w="12700" cap="flat" cmpd="sng" algn="ctr">
            <a:solidFill>
              <a:sysClr val="windowText" lastClr="000000"/>
            </a:solidFill>
            <a:prstDash val="dash"/>
            <a:miter lim="800000"/>
            <a:headEnd type="triangle" w="med" len="med"/>
            <a:tailEnd type="triangle" w="med" len="med"/>
          </a:ln>
          <a:effectLst/>
        </p:spPr>
      </p:cxnSp>
      <p:sp>
        <p:nvSpPr>
          <p:cNvPr id="92" name="矩形 91"/>
          <p:cNvSpPr/>
          <p:nvPr/>
        </p:nvSpPr>
        <p:spPr bwMode="gray">
          <a:xfrm>
            <a:off x="3923310" y="1949456"/>
            <a:ext cx="1520292" cy="276999"/>
          </a:xfrm>
          <a:prstGeom prst="rect">
            <a:avLst/>
          </a:prstGeom>
        </p:spPr>
        <p:txBody>
          <a:bodyPr wrap="square">
            <a:spAutoFit/>
          </a:bodyPr>
          <a:lstStyle/>
          <a:p>
            <a:pPr algn="ctr" fontAlgn="ctr"/>
            <a:r>
              <a:rPr lang="en-US" sz="1200" b="1" dirty="0">
                <a:solidFill>
                  <a:srgbClr val="1D1D1A"/>
                </a:solidFill>
                <a:latin typeface="Huawei Sans" panose="020C0503030203020204" pitchFamily="34" charset="0"/>
              </a:rPr>
              <a:t>MP-BGP</a:t>
            </a:r>
          </a:p>
        </p:txBody>
      </p:sp>
      <p:cxnSp>
        <p:nvCxnSpPr>
          <p:cNvPr id="93" name="Straight Connector 30"/>
          <p:cNvCxnSpPr/>
          <p:nvPr/>
        </p:nvCxnSpPr>
        <p:spPr bwMode="gray">
          <a:xfrm>
            <a:off x="3467189" y="2543072"/>
            <a:ext cx="2561720" cy="0"/>
          </a:xfrm>
          <a:prstGeom prst="line">
            <a:avLst/>
          </a:prstGeom>
          <a:noFill/>
          <a:ln w="12700" cap="flat" cmpd="sng" algn="ctr">
            <a:solidFill>
              <a:sysClr val="windowText" lastClr="000000"/>
            </a:solidFill>
            <a:prstDash val="dash"/>
            <a:miter lim="800000"/>
            <a:headEnd type="triangle" w="med" len="med"/>
            <a:tailEnd type="triangle" w="med" len="med"/>
          </a:ln>
          <a:effectLst/>
        </p:spPr>
      </p:cxnSp>
      <p:sp>
        <p:nvSpPr>
          <p:cNvPr id="94" name="矩形 93"/>
          <p:cNvSpPr/>
          <p:nvPr/>
        </p:nvSpPr>
        <p:spPr bwMode="gray">
          <a:xfrm>
            <a:off x="3923310" y="2298300"/>
            <a:ext cx="1520292" cy="276999"/>
          </a:xfrm>
          <a:prstGeom prst="rect">
            <a:avLst/>
          </a:prstGeom>
        </p:spPr>
        <p:txBody>
          <a:bodyPr wrap="square">
            <a:spAutoFit/>
          </a:bodyPr>
          <a:lstStyle/>
          <a:p>
            <a:pPr algn="ctr" fontAlgn="ctr"/>
            <a:r>
              <a:rPr lang="en-US" sz="1200" b="1" dirty="0">
                <a:solidFill>
                  <a:srgbClr val="1D1D1A"/>
                </a:solidFill>
                <a:latin typeface="Huawei Sans" panose="020C0503030203020204" pitchFamily="34" charset="0"/>
              </a:rPr>
              <a:t>SRv6</a:t>
            </a:r>
          </a:p>
        </p:txBody>
      </p:sp>
      <p:cxnSp>
        <p:nvCxnSpPr>
          <p:cNvPr id="95" name="Straight Connector 30"/>
          <p:cNvCxnSpPr/>
          <p:nvPr/>
        </p:nvCxnSpPr>
        <p:spPr bwMode="gray">
          <a:xfrm>
            <a:off x="3394115" y="3228355"/>
            <a:ext cx="0" cy="2880000"/>
          </a:xfrm>
          <a:prstGeom prst="line">
            <a:avLst/>
          </a:prstGeom>
          <a:noFill/>
          <a:ln w="6350" cap="flat" cmpd="sng" algn="ctr">
            <a:solidFill>
              <a:schemeClr val="bg1">
                <a:lumMod val="50000"/>
              </a:schemeClr>
            </a:solidFill>
            <a:prstDash val="dash"/>
            <a:miter lim="800000"/>
          </a:ln>
          <a:effectLst/>
        </p:spPr>
      </p:cxnSp>
      <p:cxnSp>
        <p:nvCxnSpPr>
          <p:cNvPr id="96" name="Straight Connector 30"/>
          <p:cNvCxnSpPr/>
          <p:nvPr/>
        </p:nvCxnSpPr>
        <p:spPr bwMode="gray">
          <a:xfrm>
            <a:off x="4691696" y="3228355"/>
            <a:ext cx="0" cy="2880000"/>
          </a:xfrm>
          <a:prstGeom prst="line">
            <a:avLst/>
          </a:prstGeom>
          <a:noFill/>
          <a:ln w="6350" cap="flat" cmpd="sng" algn="ctr">
            <a:solidFill>
              <a:schemeClr val="bg1">
                <a:lumMod val="50000"/>
              </a:schemeClr>
            </a:solidFill>
            <a:prstDash val="dash"/>
            <a:miter lim="800000"/>
          </a:ln>
          <a:effectLst/>
        </p:spPr>
      </p:cxnSp>
      <p:cxnSp>
        <p:nvCxnSpPr>
          <p:cNvPr id="97" name="Straight Connector 30"/>
          <p:cNvCxnSpPr/>
          <p:nvPr/>
        </p:nvCxnSpPr>
        <p:spPr bwMode="gray">
          <a:xfrm>
            <a:off x="6098108" y="3228355"/>
            <a:ext cx="0" cy="2880000"/>
          </a:xfrm>
          <a:prstGeom prst="line">
            <a:avLst/>
          </a:prstGeom>
          <a:noFill/>
          <a:ln w="6350" cap="flat" cmpd="sng" algn="ctr">
            <a:solidFill>
              <a:schemeClr val="bg1">
                <a:lumMod val="50000"/>
              </a:schemeClr>
            </a:solidFill>
            <a:prstDash val="dash"/>
            <a:miter lim="800000"/>
          </a:ln>
          <a:effectLst/>
        </p:spPr>
      </p:cxnSp>
      <p:sp>
        <p:nvSpPr>
          <p:cNvPr id="101" name="矩形 100"/>
          <p:cNvSpPr/>
          <p:nvPr/>
        </p:nvSpPr>
        <p:spPr bwMode="gray">
          <a:xfrm>
            <a:off x="3461541" y="3083509"/>
            <a:ext cx="1154934" cy="646331"/>
          </a:xfrm>
          <a:prstGeom prst="rect">
            <a:avLst/>
          </a:prstGeom>
          <a:noFill/>
        </p:spPr>
        <p:txBody>
          <a:bodyPr wrap="square">
            <a:spAutoFit/>
          </a:bodyPr>
          <a:lstStyle/>
          <a:p>
            <a:pPr algn="ctr" fontAlgn="ctr"/>
            <a:r>
              <a:rPr lang="en-US" sz="1200" dirty="0">
                <a:latin typeface="Huawei Sans" panose="020C0503030203020204" pitchFamily="34" charset="0"/>
              </a:rPr>
              <a:t>Advertises IS-IS routes.</a:t>
            </a:r>
          </a:p>
          <a:p>
            <a:pPr algn="ctr" fontAlgn="ctr"/>
            <a:r>
              <a:rPr lang="en-US" sz="1200" dirty="0">
                <a:latin typeface="Huawei Sans" panose="020C0503030203020204" pitchFamily="34" charset="0"/>
              </a:rPr>
              <a:t>2002:1::/64</a:t>
            </a:r>
          </a:p>
        </p:txBody>
      </p:sp>
      <p:cxnSp>
        <p:nvCxnSpPr>
          <p:cNvPr id="103" name="Straight Connector 30"/>
          <p:cNvCxnSpPr/>
          <p:nvPr/>
        </p:nvCxnSpPr>
        <p:spPr bwMode="gray">
          <a:xfrm>
            <a:off x="4770830" y="3682649"/>
            <a:ext cx="1216467" cy="0"/>
          </a:xfrm>
          <a:prstGeom prst="line">
            <a:avLst/>
          </a:prstGeom>
          <a:noFill/>
          <a:ln w="12700" cap="flat" cmpd="sng" algn="ctr">
            <a:solidFill>
              <a:sysClr val="windowText" lastClr="000000"/>
            </a:solidFill>
            <a:prstDash val="dash"/>
            <a:miter lim="800000"/>
            <a:headEnd type="triangle" w="med" len="med"/>
            <a:tailEnd type="none" w="med" len="med"/>
          </a:ln>
          <a:effectLst/>
        </p:spPr>
      </p:cxnSp>
      <p:sp>
        <p:nvSpPr>
          <p:cNvPr id="114" name="矩形 113"/>
          <p:cNvSpPr/>
          <p:nvPr/>
        </p:nvSpPr>
        <p:spPr bwMode="gray">
          <a:xfrm>
            <a:off x="1735094" y="2395477"/>
            <a:ext cx="622598" cy="276999"/>
          </a:xfrm>
          <a:prstGeom prst="rect">
            <a:avLst/>
          </a:prstGeom>
        </p:spPr>
        <p:txBody>
          <a:bodyPr wrap="square">
            <a:spAutoFit/>
          </a:bodyPr>
          <a:lstStyle/>
          <a:p>
            <a:pPr algn="ctr" fontAlgn="ctr"/>
            <a:r>
              <a:rPr lang="en-US" sz="1200" b="1" dirty="0">
                <a:solidFill>
                  <a:srgbClr val="1D1D1A"/>
                </a:solidFill>
                <a:latin typeface="Huawei Sans" panose="020C0503030203020204" pitchFamily="34" charset="0"/>
              </a:rPr>
              <a:t>VPN1</a:t>
            </a:r>
          </a:p>
        </p:txBody>
      </p:sp>
      <p:sp>
        <p:nvSpPr>
          <p:cNvPr id="115" name="矩形 114"/>
          <p:cNvSpPr/>
          <p:nvPr/>
        </p:nvSpPr>
        <p:spPr bwMode="gray">
          <a:xfrm>
            <a:off x="6966353" y="2395477"/>
            <a:ext cx="654203" cy="276999"/>
          </a:xfrm>
          <a:prstGeom prst="rect">
            <a:avLst/>
          </a:prstGeom>
        </p:spPr>
        <p:txBody>
          <a:bodyPr wrap="square">
            <a:spAutoFit/>
          </a:bodyPr>
          <a:lstStyle/>
          <a:p>
            <a:pPr algn="ctr" fontAlgn="ctr"/>
            <a:r>
              <a:rPr lang="en-US" sz="1200" b="1" dirty="0">
                <a:solidFill>
                  <a:srgbClr val="1D1D1A"/>
                </a:solidFill>
                <a:latin typeface="Huawei Sans" panose="020C0503030203020204" pitchFamily="34" charset="0"/>
              </a:rPr>
              <a:t>VPN1</a:t>
            </a:r>
          </a:p>
        </p:txBody>
      </p:sp>
      <p:sp>
        <p:nvSpPr>
          <p:cNvPr id="116" name="矩形 115"/>
          <p:cNvSpPr/>
          <p:nvPr/>
        </p:nvSpPr>
        <p:spPr bwMode="gray">
          <a:xfrm>
            <a:off x="2529821" y="2534612"/>
            <a:ext cx="544271" cy="276999"/>
          </a:xfrm>
          <a:prstGeom prst="rect">
            <a:avLst/>
          </a:prstGeom>
        </p:spPr>
        <p:txBody>
          <a:bodyPr wrap="square">
            <a:spAutoFit/>
          </a:bodyPr>
          <a:lstStyle/>
          <a:p>
            <a:pPr algn="ctr" fontAlgn="ctr"/>
            <a:r>
              <a:rPr lang="en-US" sz="1200" b="1" dirty="0">
                <a:solidFill>
                  <a:srgbClr val="1D1D1A"/>
                </a:solidFill>
                <a:latin typeface="Huawei Sans" panose="020C0503030203020204" pitchFamily="34" charset="0"/>
              </a:rPr>
              <a:t>IPv6</a:t>
            </a:r>
          </a:p>
        </p:txBody>
      </p:sp>
      <p:sp>
        <p:nvSpPr>
          <p:cNvPr id="117" name="矩形 116"/>
          <p:cNvSpPr/>
          <p:nvPr/>
        </p:nvSpPr>
        <p:spPr bwMode="gray">
          <a:xfrm>
            <a:off x="6410044" y="2534612"/>
            <a:ext cx="544271" cy="276999"/>
          </a:xfrm>
          <a:prstGeom prst="rect">
            <a:avLst/>
          </a:prstGeom>
        </p:spPr>
        <p:txBody>
          <a:bodyPr wrap="square">
            <a:spAutoFit/>
          </a:bodyPr>
          <a:lstStyle/>
          <a:p>
            <a:pPr algn="ctr" fontAlgn="ctr"/>
            <a:r>
              <a:rPr lang="en-US" sz="1200" b="1" dirty="0">
                <a:solidFill>
                  <a:srgbClr val="1D1D1A"/>
                </a:solidFill>
                <a:latin typeface="Huawei Sans" panose="020C0503030203020204" pitchFamily="34" charset="0"/>
              </a:rPr>
              <a:t>IPv6</a:t>
            </a:r>
          </a:p>
        </p:txBody>
      </p:sp>
      <p:sp>
        <p:nvSpPr>
          <p:cNvPr id="118" name="矩形 117"/>
          <p:cNvSpPr/>
          <p:nvPr/>
        </p:nvSpPr>
        <p:spPr bwMode="gray">
          <a:xfrm>
            <a:off x="4792731" y="3083509"/>
            <a:ext cx="1154934" cy="646331"/>
          </a:xfrm>
          <a:prstGeom prst="rect">
            <a:avLst/>
          </a:prstGeom>
          <a:noFill/>
        </p:spPr>
        <p:txBody>
          <a:bodyPr wrap="square">
            <a:spAutoFit/>
          </a:bodyPr>
          <a:lstStyle/>
          <a:p>
            <a:pPr algn="ctr" fontAlgn="ctr"/>
            <a:r>
              <a:rPr lang="en-US" sz="1200" dirty="0">
                <a:latin typeface="Huawei Sans" panose="020C0503030203020204" pitchFamily="34" charset="0"/>
              </a:rPr>
              <a:t>Advertises IS-IS routes.</a:t>
            </a:r>
          </a:p>
          <a:p>
            <a:pPr algn="ctr" fontAlgn="ctr"/>
            <a:r>
              <a:rPr lang="en-US" sz="1200" dirty="0">
                <a:latin typeface="Huawei Sans" panose="020C0503030203020204" pitchFamily="34" charset="0"/>
              </a:rPr>
              <a:t>2002:1::/64</a:t>
            </a:r>
          </a:p>
        </p:txBody>
      </p:sp>
      <p:cxnSp>
        <p:nvCxnSpPr>
          <p:cNvPr id="119" name="Straight Connector 30"/>
          <p:cNvCxnSpPr/>
          <p:nvPr/>
        </p:nvCxnSpPr>
        <p:spPr bwMode="gray">
          <a:xfrm>
            <a:off x="6174461" y="4329091"/>
            <a:ext cx="1216467" cy="0"/>
          </a:xfrm>
          <a:prstGeom prst="line">
            <a:avLst/>
          </a:prstGeom>
          <a:noFill/>
          <a:ln w="12700" cap="flat" cmpd="sng" algn="ctr">
            <a:solidFill>
              <a:sysClr val="windowText" lastClr="000000"/>
            </a:solidFill>
            <a:prstDash val="dash"/>
            <a:miter lim="800000"/>
            <a:headEnd type="triangle" w="med" len="med"/>
            <a:tailEnd type="none" w="med" len="med"/>
          </a:ln>
          <a:effectLst/>
        </p:spPr>
      </p:cxnSp>
      <p:sp>
        <p:nvSpPr>
          <p:cNvPr id="120" name="矩形 119"/>
          <p:cNvSpPr/>
          <p:nvPr/>
        </p:nvSpPr>
        <p:spPr bwMode="gray">
          <a:xfrm>
            <a:off x="6217495" y="3707513"/>
            <a:ext cx="1154934" cy="646331"/>
          </a:xfrm>
          <a:prstGeom prst="rect">
            <a:avLst/>
          </a:prstGeom>
          <a:noFill/>
        </p:spPr>
        <p:txBody>
          <a:bodyPr wrap="square">
            <a:spAutoFit/>
          </a:bodyPr>
          <a:lstStyle/>
          <a:p>
            <a:pPr algn="ctr" fontAlgn="ctr"/>
            <a:r>
              <a:rPr lang="en-US" sz="1200" dirty="0">
                <a:latin typeface="Huawei Sans" panose="020C0503030203020204" pitchFamily="34" charset="0"/>
              </a:rPr>
              <a:t>Advertises IPv6 routes.</a:t>
            </a:r>
          </a:p>
          <a:p>
            <a:pPr algn="ctr" fontAlgn="ctr"/>
            <a:r>
              <a:rPr lang="en-US" sz="1200" dirty="0">
                <a:latin typeface="Huawei Sans" panose="020C0503030203020204" pitchFamily="34" charset="0"/>
              </a:rPr>
              <a:t>2100::1/128</a:t>
            </a:r>
          </a:p>
        </p:txBody>
      </p:sp>
      <p:cxnSp>
        <p:nvCxnSpPr>
          <p:cNvPr id="121" name="Straight Connector 30"/>
          <p:cNvCxnSpPr/>
          <p:nvPr/>
        </p:nvCxnSpPr>
        <p:spPr bwMode="gray">
          <a:xfrm>
            <a:off x="2107641" y="4329091"/>
            <a:ext cx="1216467" cy="0"/>
          </a:xfrm>
          <a:prstGeom prst="line">
            <a:avLst/>
          </a:prstGeom>
          <a:noFill/>
          <a:ln w="12700" cap="flat" cmpd="sng" algn="ctr">
            <a:solidFill>
              <a:sysClr val="windowText" lastClr="000000"/>
            </a:solidFill>
            <a:prstDash val="dash"/>
            <a:miter lim="800000"/>
            <a:headEnd type="triangle" w="med" len="med"/>
            <a:tailEnd type="none" w="med" len="med"/>
          </a:ln>
          <a:effectLst/>
        </p:spPr>
      </p:cxnSp>
      <p:sp>
        <p:nvSpPr>
          <p:cNvPr id="122" name="矩形 121"/>
          <p:cNvSpPr/>
          <p:nvPr/>
        </p:nvSpPr>
        <p:spPr bwMode="gray">
          <a:xfrm>
            <a:off x="2150675" y="3707513"/>
            <a:ext cx="1154934" cy="646331"/>
          </a:xfrm>
          <a:prstGeom prst="rect">
            <a:avLst/>
          </a:prstGeom>
          <a:noFill/>
        </p:spPr>
        <p:txBody>
          <a:bodyPr wrap="square">
            <a:spAutoFit/>
          </a:bodyPr>
          <a:lstStyle/>
          <a:p>
            <a:pPr algn="ctr" fontAlgn="ctr"/>
            <a:r>
              <a:rPr lang="en-US" sz="1200" dirty="0">
                <a:latin typeface="Huawei Sans" panose="020C0503030203020204" pitchFamily="34" charset="0"/>
              </a:rPr>
              <a:t>Advertises IPv6 routes.</a:t>
            </a:r>
          </a:p>
          <a:p>
            <a:pPr algn="ctr" fontAlgn="ctr"/>
            <a:r>
              <a:rPr lang="en-US" sz="1200" dirty="0">
                <a:latin typeface="Huawei Sans" panose="020C0503030203020204" pitchFamily="34" charset="0"/>
              </a:rPr>
              <a:t>2100::1/128</a:t>
            </a:r>
          </a:p>
        </p:txBody>
      </p:sp>
      <p:sp>
        <p:nvSpPr>
          <p:cNvPr id="124" name="矩形 123"/>
          <p:cNvSpPr/>
          <p:nvPr/>
        </p:nvSpPr>
        <p:spPr bwMode="gray">
          <a:xfrm>
            <a:off x="3348638" y="3753679"/>
            <a:ext cx="2775777" cy="553998"/>
          </a:xfrm>
          <a:prstGeom prst="rect">
            <a:avLst/>
          </a:prstGeom>
          <a:solidFill>
            <a:schemeClr val="bg1">
              <a:lumMod val="95000"/>
            </a:schemeClr>
          </a:solidFill>
        </p:spPr>
        <p:txBody>
          <a:bodyPr wrap="square" lIns="0" tIns="0" rIns="0" bIns="0">
            <a:spAutoFit/>
          </a:bodyPr>
          <a:lstStyle/>
          <a:p>
            <a:pPr algn="ctr" fontAlgn="ctr"/>
            <a:r>
              <a:rPr lang="en-US" sz="1200" dirty="0" smtClean="0">
                <a:latin typeface="Huawei Sans" panose="020C0503030203020204" pitchFamily="34" charset="0"/>
              </a:rPr>
              <a:t>Advertises </a:t>
            </a:r>
            <a:r>
              <a:rPr lang="en-US" sz="1200" dirty="0">
                <a:latin typeface="Huawei Sans" panose="020C0503030203020204" pitchFamily="34" charset="0"/>
              </a:rPr>
              <a:t>the EVPN route 2100::1/128, with the next hop being PE2, and the VPN SID being 2002:1::D100.</a:t>
            </a:r>
          </a:p>
        </p:txBody>
      </p:sp>
      <p:cxnSp>
        <p:nvCxnSpPr>
          <p:cNvPr id="125" name="Straight Connector 30"/>
          <p:cNvCxnSpPr/>
          <p:nvPr/>
        </p:nvCxnSpPr>
        <p:spPr bwMode="gray">
          <a:xfrm>
            <a:off x="2107641" y="4670001"/>
            <a:ext cx="1216467" cy="0"/>
          </a:xfrm>
          <a:prstGeom prst="line">
            <a:avLst/>
          </a:prstGeom>
          <a:noFill/>
          <a:ln w="12700" cap="flat" cmpd="sng" algn="ctr">
            <a:solidFill>
              <a:srgbClr val="30B5C5"/>
            </a:solidFill>
            <a:prstDash val="dashDot"/>
            <a:miter lim="800000"/>
            <a:headEnd type="none" w="med" len="med"/>
            <a:tailEnd type="triangle" w="med" len="med"/>
          </a:ln>
          <a:effectLst/>
        </p:spPr>
      </p:cxnSp>
      <p:cxnSp>
        <p:nvCxnSpPr>
          <p:cNvPr id="126" name="Straight Connector 30"/>
          <p:cNvCxnSpPr/>
          <p:nvPr/>
        </p:nvCxnSpPr>
        <p:spPr bwMode="gray">
          <a:xfrm>
            <a:off x="3429704" y="4670001"/>
            <a:ext cx="1216467" cy="0"/>
          </a:xfrm>
          <a:prstGeom prst="line">
            <a:avLst/>
          </a:prstGeom>
          <a:noFill/>
          <a:ln w="12700" cap="flat" cmpd="sng" algn="ctr">
            <a:solidFill>
              <a:srgbClr val="30B5C5"/>
            </a:solidFill>
            <a:prstDash val="dashDot"/>
            <a:miter lim="800000"/>
            <a:headEnd type="none" w="med" len="med"/>
            <a:tailEnd type="triangle" w="med" len="med"/>
          </a:ln>
          <a:effectLst/>
        </p:spPr>
      </p:cxnSp>
      <p:cxnSp>
        <p:nvCxnSpPr>
          <p:cNvPr id="127" name="Straight Connector 30"/>
          <p:cNvCxnSpPr/>
          <p:nvPr/>
        </p:nvCxnSpPr>
        <p:spPr bwMode="gray">
          <a:xfrm>
            <a:off x="4770830" y="4670001"/>
            <a:ext cx="1216467" cy="0"/>
          </a:xfrm>
          <a:prstGeom prst="line">
            <a:avLst/>
          </a:prstGeom>
          <a:noFill/>
          <a:ln w="12700" cap="flat" cmpd="sng" algn="ctr">
            <a:solidFill>
              <a:srgbClr val="30B5C5"/>
            </a:solidFill>
            <a:prstDash val="dashDot"/>
            <a:miter lim="800000"/>
            <a:headEnd type="none" w="med" len="med"/>
            <a:tailEnd type="triangle" w="med" len="med"/>
          </a:ln>
          <a:effectLst/>
        </p:spPr>
      </p:cxnSp>
      <p:cxnSp>
        <p:nvCxnSpPr>
          <p:cNvPr id="128" name="Straight Connector 30"/>
          <p:cNvCxnSpPr/>
          <p:nvPr/>
        </p:nvCxnSpPr>
        <p:spPr bwMode="gray">
          <a:xfrm>
            <a:off x="6172023" y="4670001"/>
            <a:ext cx="1216467" cy="0"/>
          </a:xfrm>
          <a:prstGeom prst="line">
            <a:avLst/>
          </a:prstGeom>
          <a:noFill/>
          <a:ln w="12700" cap="flat" cmpd="sng" algn="ctr">
            <a:solidFill>
              <a:srgbClr val="30B5C5"/>
            </a:solidFill>
            <a:prstDash val="dashDot"/>
            <a:miter lim="800000"/>
            <a:headEnd type="none" w="med" len="med"/>
            <a:tailEnd type="triangle" w="med" len="med"/>
          </a:ln>
          <a:effectLst/>
        </p:spPr>
      </p:cxnSp>
      <p:sp>
        <p:nvSpPr>
          <p:cNvPr id="129" name="矩形 128"/>
          <p:cNvSpPr/>
          <p:nvPr/>
        </p:nvSpPr>
        <p:spPr bwMode="gray">
          <a:xfrm>
            <a:off x="3435528" y="4858292"/>
            <a:ext cx="1218411" cy="375540"/>
          </a:xfrm>
          <a:prstGeom prst="rect">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r>
              <a:rPr lang="en-US" sz="1200" dirty="0">
                <a:solidFill>
                  <a:schemeClr val="tx1"/>
                </a:solidFill>
                <a:latin typeface="Huawei Sans" panose="020C0503030203020204" pitchFamily="34" charset="0"/>
              </a:rPr>
              <a:t>SA=2001:1::1</a:t>
            </a:r>
          </a:p>
          <a:p>
            <a:pPr algn="ctr" fontAlgn="ctr"/>
            <a:r>
              <a:rPr lang="en-US" sz="1200" dirty="0">
                <a:solidFill>
                  <a:schemeClr val="tx1"/>
                </a:solidFill>
                <a:latin typeface="Huawei Sans" panose="020C0503030203020204" pitchFamily="34" charset="0"/>
              </a:rPr>
              <a:t>DA=2002:1::D100</a:t>
            </a:r>
          </a:p>
        </p:txBody>
      </p:sp>
      <p:sp>
        <p:nvSpPr>
          <p:cNvPr id="130" name="矩形 129"/>
          <p:cNvSpPr/>
          <p:nvPr/>
        </p:nvSpPr>
        <p:spPr bwMode="gray">
          <a:xfrm>
            <a:off x="3435528" y="5233450"/>
            <a:ext cx="1218411" cy="375540"/>
          </a:xfrm>
          <a:prstGeom prst="rect">
            <a:avLst/>
          </a:prstGeom>
          <a:solidFill>
            <a:srgbClr val="ECF9FA"/>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r>
              <a:rPr lang="en-US" sz="1200" dirty="0">
                <a:solidFill>
                  <a:schemeClr val="tx1"/>
                </a:solidFill>
                <a:latin typeface="Huawei Sans" panose="020C0503030203020204" pitchFamily="34" charset="0"/>
              </a:rPr>
              <a:t>SA=2200::1</a:t>
            </a:r>
          </a:p>
          <a:p>
            <a:pPr algn="ctr" fontAlgn="ctr"/>
            <a:r>
              <a:rPr lang="en-US" sz="1200" dirty="0">
                <a:solidFill>
                  <a:schemeClr val="tx1"/>
                </a:solidFill>
                <a:latin typeface="Huawei Sans" panose="020C0503030203020204" pitchFamily="34" charset="0"/>
              </a:rPr>
              <a:t>DA=2100::1</a:t>
            </a:r>
          </a:p>
        </p:txBody>
      </p:sp>
      <p:sp>
        <p:nvSpPr>
          <p:cNvPr id="131" name="矩形 130"/>
          <p:cNvSpPr/>
          <p:nvPr/>
        </p:nvSpPr>
        <p:spPr bwMode="gray">
          <a:xfrm>
            <a:off x="3435528" y="5608609"/>
            <a:ext cx="1218411" cy="257012"/>
          </a:xfrm>
          <a:prstGeom prst="rect">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r>
              <a:rPr lang="en-US" sz="1200" dirty="0">
                <a:solidFill>
                  <a:schemeClr val="tx1"/>
                </a:solidFill>
                <a:latin typeface="Huawei Sans" panose="020C0503030203020204" pitchFamily="34" charset="0"/>
              </a:rPr>
              <a:t>Payload</a:t>
            </a:r>
          </a:p>
        </p:txBody>
      </p:sp>
      <p:sp>
        <p:nvSpPr>
          <p:cNvPr id="133" name="矩形 132"/>
          <p:cNvSpPr/>
          <p:nvPr/>
        </p:nvSpPr>
        <p:spPr bwMode="gray">
          <a:xfrm>
            <a:off x="2130227" y="5233450"/>
            <a:ext cx="1218411" cy="375540"/>
          </a:xfrm>
          <a:prstGeom prst="rect">
            <a:avLst/>
          </a:prstGeom>
          <a:solidFill>
            <a:srgbClr val="ECF9FA"/>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r>
              <a:rPr lang="en-US" sz="1200" dirty="0">
                <a:solidFill>
                  <a:schemeClr val="tx1"/>
                </a:solidFill>
                <a:latin typeface="Huawei Sans" panose="020C0503030203020204" pitchFamily="34" charset="0"/>
              </a:rPr>
              <a:t>SA=2200::1</a:t>
            </a:r>
          </a:p>
          <a:p>
            <a:pPr algn="ctr" fontAlgn="ctr"/>
            <a:r>
              <a:rPr lang="en-US" sz="1200" dirty="0">
                <a:solidFill>
                  <a:schemeClr val="tx1"/>
                </a:solidFill>
                <a:latin typeface="Huawei Sans" panose="020C0503030203020204" pitchFamily="34" charset="0"/>
              </a:rPr>
              <a:t>DA=2100::1</a:t>
            </a:r>
          </a:p>
        </p:txBody>
      </p:sp>
      <p:sp>
        <p:nvSpPr>
          <p:cNvPr id="134" name="矩形 133"/>
          <p:cNvSpPr/>
          <p:nvPr/>
        </p:nvSpPr>
        <p:spPr bwMode="gray">
          <a:xfrm>
            <a:off x="2130227" y="5608609"/>
            <a:ext cx="1218411" cy="257012"/>
          </a:xfrm>
          <a:prstGeom prst="rect">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r>
              <a:rPr lang="en-US" sz="1200" dirty="0">
                <a:solidFill>
                  <a:schemeClr val="tx1"/>
                </a:solidFill>
                <a:latin typeface="Huawei Sans" panose="020C0503030203020204" pitchFamily="34" charset="0"/>
              </a:rPr>
              <a:t>Payload</a:t>
            </a:r>
          </a:p>
        </p:txBody>
      </p:sp>
      <p:sp>
        <p:nvSpPr>
          <p:cNvPr id="135" name="矩形 134"/>
          <p:cNvSpPr/>
          <p:nvPr/>
        </p:nvSpPr>
        <p:spPr bwMode="gray">
          <a:xfrm>
            <a:off x="4768886" y="4858292"/>
            <a:ext cx="1218411" cy="375540"/>
          </a:xfrm>
          <a:prstGeom prst="rect">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r>
              <a:rPr lang="en-US" sz="1200" dirty="0">
                <a:solidFill>
                  <a:schemeClr val="tx1"/>
                </a:solidFill>
                <a:latin typeface="Huawei Sans" panose="020C0503030203020204" pitchFamily="34" charset="0"/>
              </a:rPr>
              <a:t>SA=2001:1::1</a:t>
            </a:r>
          </a:p>
          <a:p>
            <a:pPr algn="ctr" fontAlgn="ctr"/>
            <a:r>
              <a:rPr lang="en-US" sz="1200" dirty="0">
                <a:solidFill>
                  <a:schemeClr val="tx1"/>
                </a:solidFill>
                <a:latin typeface="Huawei Sans" panose="020C0503030203020204" pitchFamily="34" charset="0"/>
              </a:rPr>
              <a:t>DA=2002:1::D100</a:t>
            </a:r>
          </a:p>
        </p:txBody>
      </p:sp>
      <p:sp>
        <p:nvSpPr>
          <p:cNvPr id="136" name="矩形 135"/>
          <p:cNvSpPr/>
          <p:nvPr/>
        </p:nvSpPr>
        <p:spPr bwMode="gray">
          <a:xfrm>
            <a:off x="4768886" y="5233450"/>
            <a:ext cx="1218411" cy="375540"/>
          </a:xfrm>
          <a:prstGeom prst="rect">
            <a:avLst/>
          </a:prstGeom>
          <a:solidFill>
            <a:srgbClr val="ECF9FA"/>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r>
              <a:rPr lang="en-US" sz="1200" dirty="0">
                <a:solidFill>
                  <a:schemeClr val="tx1"/>
                </a:solidFill>
                <a:latin typeface="Huawei Sans" panose="020C0503030203020204" pitchFamily="34" charset="0"/>
              </a:rPr>
              <a:t>SA=2200::1</a:t>
            </a:r>
          </a:p>
          <a:p>
            <a:pPr algn="ctr" fontAlgn="ctr"/>
            <a:r>
              <a:rPr lang="en-US" sz="1200" dirty="0">
                <a:solidFill>
                  <a:schemeClr val="tx1"/>
                </a:solidFill>
                <a:latin typeface="Huawei Sans" panose="020C0503030203020204" pitchFamily="34" charset="0"/>
              </a:rPr>
              <a:t>DA=2100::1</a:t>
            </a:r>
          </a:p>
        </p:txBody>
      </p:sp>
      <p:sp>
        <p:nvSpPr>
          <p:cNvPr id="137" name="矩形 136"/>
          <p:cNvSpPr/>
          <p:nvPr/>
        </p:nvSpPr>
        <p:spPr bwMode="gray">
          <a:xfrm>
            <a:off x="4768886" y="5608609"/>
            <a:ext cx="1218411" cy="257012"/>
          </a:xfrm>
          <a:prstGeom prst="rect">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r>
              <a:rPr lang="en-US" sz="1200" dirty="0">
                <a:solidFill>
                  <a:schemeClr val="tx1"/>
                </a:solidFill>
                <a:latin typeface="Huawei Sans" panose="020C0503030203020204" pitchFamily="34" charset="0"/>
              </a:rPr>
              <a:t>Payload</a:t>
            </a:r>
          </a:p>
        </p:txBody>
      </p:sp>
      <p:sp>
        <p:nvSpPr>
          <p:cNvPr id="138" name="矩形 137"/>
          <p:cNvSpPr/>
          <p:nvPr/>
        </p:nvSpPr>
        <p:spPr bwMode="gray">
          <a:xfrm>
            <a:off x="6162968" y="5233450"/>
            <a:ext cx="1218411" cy="375540"/>
          </a:xfrm>
          <a:prstGeom prst="rect">
            <a:avLst/>
          </a:prstGeom>
          <a:solidFill>
            <a:srgbClr val="ECF9FA"/>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r>
              <a:rPr lang="en-US" sz="1200" dirty="0">
                <a:solidFill>
                  <a:schemeClr val="tx1"/>
                </a:solidFill>
                <a:latin typeface="Huawei Sans" panose="020C0503030203020204" pitchFamily="34" charset="0"/>
              </a:rPr>
              <a:t>SA=2200::1</a:t>
            </a:r>
          </a:p>
          <a:p>
            <a:pPr algn="ctr" fontAlgn="ctr"/>
            <a:r>
              <a:rPr lang="en-US" sz="1200" dirty="0">
                <a:solidFill>
                  <a:schemeClr val="tx1"/>
                </a:solidFill>
                <a:latin typeface="Huawei Sans" panose="020C0503030203020204" pitchFamily="34" charset="0"/>
              </a:rPr>
              <a:t>DA=2100::1</a:t>
            </a:r>
          </a:p>
        </p:txBody>
      </p:sp>
      <p:sp>
        <p:nvSpPr>
          <p:cNvPr id="139" name="矩形 138"/>
          <p:cNvSpPr/>
          <p:nvPr/>
        </p:nvSpPr>
        <p:spPr bwMode="gray">
          <a:xfrm>
            <a:off x="6162968" y="5608609"/>
            <a:ext cx="1218411" cy="257012"/>
          </a:xfrm>
          <a:prstGeom prst="rect">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r>
              <a:rPr lang="en-US" sz="1200" dirty="0">
                <a:solidFill>
                  <a:schemeClr val="tx1"/>
                </a:solidFill>
                <a:latin typeface="Huawei Sans" panose="020C0503030203020204" pitchFamily="34" charset="0"/>
              </a:rPr>
              <a:t>Payload</a:t>
            </a:r>
          </a:p>
        </p:txBody>
      </p:sp>
      <p:sp>
        <p:nvSpPr>
          <p:cNvPr id="141" name="矩形 140"/>
          <p:cNvSpPr/>
          <p:nvPr/>
        </p:nvSpPr>
        <p:spPr bwMode="gray">
          <a:xfrm>
            <a:off x="7377226" y="3109488"/>
            <a:ext cx="553998" cy="1322388"/>
          </a:xfrm>
          <a:prstGeom prst="rect">
            <a:avLst/>
          </a:prstGeom>
        </p:spPr>
        <p:txBody>
          <a:bodyPr vert="vert270" wrap="square">
            <a:spAutoFit/>
          </a:bodyPr>
          <a:lstStyle/>
          <a:p>
            <a:pPr algn="ctr" fontAlgn="ctr"/>
            <a:r>
              <a:rPr lang="en-US" sz="1200" b="1" dirty="0">
                <a:solidFill>
                  <a:srgbClr val="1D1D1A"/>
                </a:solidFill>
                <a:latin typeface="Huawei Sans" panose="020C0503030203020204" pitchFamily="34" charset="0"/>
              </a:rPr>
              <a:t>Route advertisement</a:t>
            </a:r>
          </a:p>
        </p:txBody>
      </p:sp>
      <p:sp>
        <p:nvSpPr>
          <p:cNvPr id="142" name="矩形 141"/>
          <p:cNvSpPr/>
          <p:nvPr/>
        </p:nvSpPr>
        <p:spPr bwMode="gray">
          <a:xfrm>
            <a:off x="1648477" y="4651257"/>
            <a:ext cx="369332" cy="1384995"/>
          </a:xfrm>
          <a:prstGeom prst="rect">
            <a:avLst/>
          </a:prstGeom>
        </p:spPr>
        <p:txBody>
          <a:bodyPr vert="vert270" wrap="square">
            <a:spAutoFit/>
          </a:bodyPr>
          <a:lstStyle/>
          <a:p>
            <a:pPr algn="ctr" fontAlgn="ctr"/>
            <a:r>
              <a:rPr lang="en-US" sz="1200" b="1" dirty="0">
                <a:solidFill>
                  <a:srgbClr val="1D1D1A"/>
                </a:solidFill>
                <a:latin typeface="Huawei Sans" panose="020C0503030203020204" pitchFamily="34" charset="0"/>
              </a:rPr>
              <a:t>Data forwarding</a:t>
            </a:r>
          </a:p>
        </p:txBody>
      </p:sp>
      <p:cxnSp>
        <p:nvCxnSpPr>
          <p:cNvPr id="123" name="Straight Connector 30"/>
          <p:cNvCxnSpPr/>
          <p:nvPr/>
        </p:nvCxnSpPr>
        <p:spPr bwMode="gray">
          <a:xfrm>
            <a:off x="3439593" y="4329091"/>
            <a:ext cx="2508072" cy="0"/>
          </a:xfrm>
          <a:prstGeom prst="line">
            <a:avLst/>
          </a:prstGeom>
          <a:noFill/>
          <a:ln w="12700" cap="flat" cmpd="sng" algn="ctr">
            <a:solidFill>
              <a:sysClr val="windowText" lastClr="000000"/>
            </a:solidFill>
            <a:prstDash val="dash"/>
            <a:miter lim="800000"/>
            <a:headEnd type="triangle" w="med" len="med"/>
            <a:tailEnd type="none" w="med" len="med"/>
          </a:ln>
          <a:effectLst/>
        </p:spPr>
      </p:cxnSp>
      <p:sp>
        <p:nvSpPr>
          <p:cNvPr id="143" name="矩形 142"/>
          <p:cNvSpPr/>
          <p:nvPr/>
        </p:nvSpPr>
        <p:spPr bwMode="gray">
          <a:xfrm>
            <a:off x="6229761" y="1596591"/>
            <a:ext cx="2628761" cy="646331"/>
          </a:xfrm>
          <a:prstGeom prst="rect">
            <a:avLst/>
          </a:prstGeom>
          <a:noFill/>
        </p:spPr>
        <p:txBody>
          <a:bodyPr wrap="square">
            <a:spAutoFit/>
          </a:bodyPr>
          <a:lstStyle/>
          <a:p>
            <a:pPr fontAlgn="ctr"/>
            <a:r>
              <a:rPr lang="en-US" sz="1200" dirty="0">
                <a:latin typeface="Huawei Sans" panose="020C0503030203020204" pitchFamily="34" charset="0"/>
              </a:rPr>
              <a:t>Configured locator: 2002:1::/64</a:t>
            </a:r>
          </a:p>
          <a:p>
            <a:pPr fontAlgn="ctr"/>
            <a:r>
              <a:rPr lang="en-US" sz="1200" dirty="0">
                <a:latin typeface="Huawei Sans" panose="020C0503030203020204" pitchFamily="34" charset="0"/>
              </a:rPr>
              <a:t>Generated End SID: 2002:1::1</a:t>
            </a:r>
          </a:p>
          <a:p>
            <a:pPr fontAlgn="ctr"/>
            <a:r>
              <a:rPr lang="en-US" sz="1200" dirty="0">
                <a:latin typeface="Huawei Sans" panose="020C0503030203020204" pitchFamily="34" charset="0"/>
              </a:rPr>
              <a:t>Configured VPN SID: 2002:1::D100</a:t>
            </a:r>
          </a:p>
        </p:txBody>
      </p:sp>
      <p:sp>
        <p:nvSpPr>
          <p:cNvPr id="144" name="矩形 143"/>
          <p:cNvSpPr/>
          <p:nvPr/>
        </p:nvSpPr>
        <p:spPr bwMode="gray">
          <a:xfrm>
            <a:off x="1146959" y="1792713"/>
            <a:ext cx="2537297" cy="461665"/>
          </a:xfrm>
          <a:prstGeom prst="rect">
            <a:avLst/>
          </a:prstGeom>
          <a:noFill/>
        </p:spPr>
        <p:txBody>
          <a:bodyPr wrap="square">
            <a:spAutoFit/>
          </a:bodyPr>
          <a:lstStyle/>
          <a:p>
            <a:pPr fontAlgn="ctr"/>
            <a:r>
              <a:rPr lang="en-US" sz="1200" dirty="0">
                <a:latin typeface="Huawei Sans" panose="020C0503030203020204" pitchFamily="34" charset="0"/>
              </a:rPr>
              <a:t>Configured locator: 2001:1::/64</a:t>
            </a:r>
          </a:p>
          <a:p>
            <a:pPr fontAlgn="ctr"/>
            <a:r>
              <a:rPr lang="en-US" sz="1200" dirty="0">
                <a:latin typeface="Huawei Sans" panose="020C0503030203020204" pitchFamily="34" charset="0"/>
              </a:rPr>
              <a:t>Generated End SID: 2001:1::1</a:t>
            </a:r>
          </a:p>
        </p:txBody>
      </p:sp>
      <p:cxnSp>
        <p:nvCxnSpPr>
          <p:cNvPr id="38" name="直接箭头连接符 37"/>
          <p:cNvCxnSpPr>
            <a:stCxn id="49" idx="1"/>
          </p:cNvCxnSpPr>
          <p:nvPr/>
        </p:nvCxnSpPr>
        <p:spPr bwMode="gray">
          <a:xfrm flipH="1" flipV="1">
            <a:off x="2929120" y="2238558"/>
            <a:ext cx="332509" cy="551973"/>
          </a:xfrm>
          <a:prstGeom prst="straightConnector1">
            <a:avLst/>
          </a:prstGeom>
          <a:ln>
            <a:solidFill>
              <a:srgbClr val="30B5C5"/>
            </a:solidFill>
            <a:tailEnd type="triangle"/>
          </a:ln>
        </p:spPr>
        <p:style>
          <a:lnRef idx="1">
            <a:schemeClr val="accent1"/>
          </a:lnRef>
          <a:fillRef idx="0">
            <a:schemeClr val="accent1"/>
          </a:fillRef>
          <a:effectRef idx="0">
            <a:schemeClr val="accent1"/>
          </a:effectRef>
          <a:fontRef idx="minor">
            <a:schemeClr val="tx1"/>
          </a:fontRef>
        </p:style>
      </p:cxnSp>
      <p:cxnSp>
        <p:nvCxnSpPr>
          <p:cNvPr id="145" name="直接箭头连接符 144"/>
          <p:cNvCxnSpPr/>
          <p:nvPr/>
        </p:nvCxnSpPr>
        <p:spPr bwMode="gray">
          <a:xfrm flipV="1">
            <a:off x="6236450" y="2238559"/>
            <a:ext cx="427289" cy="425381"/>
          </a:xfrm>
          <a:prstGeom prst="straightConnector1">
            <a:avLst/>
          </a:prstGeom>
          <a:ln>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146" name="矩形 145"/>
          <p:cNvSpPr/>
          <p:nvPr/>
        </p:nvSpPr>
        <p:spPr bwMode="gray">
          <a:xfrm>
            <a:off x="8899405" y="1912286"/>
            <a:ext cx="2845911" cy="461665"/>
          </a:xfrm>
          <a:prstGeom prst="rect">
            <a:avLst/>
          </a:prstGeom>
          <a:noFill/>
        </p:spPr>
        <p:txBody>
          <a:bodyPr wrap="square">
            <a:spAutoFit/>
          </a:bodyPr>
          <a:lstStyle/>
          <a:p>
            <a:pPr fontAlgn="ctr"/>
            <a:r>
              <a:rPr lang="en-US" sz="1200" dirty="0">
                <a:latin typeface="Huawei Sans" panose="020C0503030203020204" pitchFamily="34" charset="0"/>
              </a:rPr>
              <a:t>Configured End.DT6 SID: 2002:1::D100</a:t>
            </a:r>
          </a:p>
          <a:p>
            <a:pPr fontAlgn="ctr"/>
            <a:r>
              <a:rPr lang="en-US" sz="1200" dirty="0">
                <a:latin typeface="Huawei Sans" panose="020C0503030203020204" pitchFamily="34" charset="0"/>
              </a:rPr>
              <a:t>Local SID Table generation</a:t>
            </a:r>
          </a:p>
        </p:txBody>
      </p:sp>
      <p:sp>
        <p:nvSpPr>
          <p:cNvPr id="42" name="右大括号 41"/>
          <p:cNvSpPr/>
          <p:nvPr/>
        </p:nvSpPr>
        <p:spPr bwMode="gray">
          <a:xfrm rot="16200000">
            <a:off x="10921747" y="1664455"/>
            <a:ext cx="113623" cy="399762"/>
          </a:xfrm>
          <a:prstGeom prst="rightBrac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wrap="square" rtlCol="0" anchor="ctr"/>
          <a:lstStyle/>
          <a:p>
            <a:pPr algn="ctr" fontAlgn="ctr"/>
            <a:endParaRPr lang="en-US" altLang="zh-CN" dirty="0">
              <a:latin typeface="Huawei Sans" panose="020C0503030203020204" pitchFamily="34" charset="0"/>
            </a:endParaRPr>
          </a:p>
        </p:txBody>
      </p:sp>
      <p:sp>
        <p:nvSpPr>
          <p:cNvPr id="147" name="矩形 146"/>
          <p:cNvSpPr/>
          <p:nvPr/>
        </p:nvSpPr>
        <p:spPr bwMode="gray">
          <a:xfrm>
            <a:off x="10413523" y="1508497"/>
            <a:ext cx="795740" cy="276999"/>
          </a:xfrm>
          <a:prstGeom prst="rect">
            <a:avLst/>
          </a:prstGeom>
          <a:noFill/>
        </p:spPr>
        <p:txBody>
          <a:bodyPr wrap="square">
            <a:spAutoFit/>
          </a:bodyPr>
          <a:lstStyle/>
          <a:p>
            <a:pPr algn="ctr" fontAlgn="ctr"/>
            <a:r>
              <a:rPr lang="en-US" sz="1200" dirty="0">
                <a:latin typeface="Huawei Sans" panose="020C0503030203020204" pitchFamily="34" charset="0"/>
              </a:rPr>
              <a:t>Locator</a:t>
            </a:r>
          </a:p>
        </p:txBody>
      </p:sp>
      <p:sp>
        <p:nvSpPr>
          <p:cNvPr id="148" name="右大括号 147"/>
          <p:cNvSpPr/>
          <p:nvPr/>
        </p:nvSpPr>
        <p:spPr bwMode="gray">
          <a:xfrm rot="16200000">
            <a:off x="11390491" y="1676410"/>
            <a:ext cx="137537" cy="399762"/>
          </a:xfrm>
          <a:prstGeom prst="rightBrac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wrap="square" rtlCol="0" anchor="ctr"/>
          <a:lstStyle/>
          <a:p>
            <a:pPr algn="ctr" fontAlgn="ctr"/>
            <a:endParaRPr lang="en-US" altLang="zh-CN" dirty="0">
              <a:latin typeface="Huawei Sans" panose="020C0503030203020204" pitchFamily="34" charset="0"/>
            </a:endParaRPr>
          </a:p>
        </p:txBody>
      </p:sp>
      <p:sp>
        <p:nvSpPr>
          <p:cNvPr id="149" name="矩形 148"/>
          <p:cNvSpPr/>
          <p:nvPr/>
        </p:nvSpPr>
        <p:spPr bwMode="gray">
          <a:xfrm>
            <a:off x="11043248" y="1508497"/>
            <a:ext cx="756933" cy="276999"/>
          </a:xfrm>
          <a:prstGeom prst="rect">
            <a:avLst/>
          </a:prstGeom>
          <a:noFill/>
        </p:spPr>
        <p:txBody>
          <a:bodyPr wrap="square">
            <a:spAutoFit/>
          </a:bodyPr>
          <a:lstStyle/>
          <a:p>
            <a:pPr algn="ctr" fontAlgn="ctr"/>
            <a:r>
              <a:rPr lang="en-US" sz="1200" dirty="0">
                <a:latin typeface="Huawei Sans" panose="020C0503030203020204" pitchFamily="34" charset="0"/>
              </a:rPr>
              <a:t>Opcode</a:t>
            </a:r>
          </a:p>
        </p:txBody>
      </p:sp>
      <p:grpSp>
        <p:nvGrpSpPr>
          <p:cNvPr id="4" name="组合 3"/>
          <p:cNvGrpSpPr/>
          <p:nvPr/>
        </p:nvGrpSpPr>
        <p:grpSpPr bwMode="gray">
          <a:xfrm>
            <a:off x="7427311" y="2721566"/>
            <a:ext cx="96493" cy="137930"/>
            <a:chOff x="7427311" y="2578691"/>
            <a:chExt cx="96493" cy="137930"/>
          </a:xfrm>
        </p:grpSpPr>
        <p:cxnSp>
          <p:nvCxnSpPr>
            <p:cNvPr id="151" name="Straight Connector 30"/>
            <p:cNvCxnSpPr/>
            <p:nvPr/>
          </p:nvCxnSpPr>
          <p:spPr bwMode="gray">
            <a:xfrm>
              <a:off x="7427311" y="2647656"/>
              <a:ext cx="96493" cy="0"/>
            </a:xfrm>
            <a:prstGeom prst="line">
              <a:avLst/>
            </a:prstGeom>
            <a:noFill/>
            <a:ln w="12700" cap="flat" cmpd="sng" algn="ctr">
              <a:solidFill>
                <a:sysClr val="windowText" lastClr="000000"/>
              </a:solidFill>
              <a:prstDash val="solid"/>
              <a:miter lim="800000"/>
            </a:ln>
            <a:effectLst/>
          </p:spPr>
        </p:cxnSp>
        <p:cxnSp>
          <p:nvCxnSpPr>
            <p:cNvPr id="152" name="Straight Connector 30"/>
            <p:cNvCxnSpPr/>
            <p:nvPr/>
          </p:nvCxnSpPr>
          <p:spPr bwMode="gray">
            <a:xfrm flipV="1">
              <a:off x="7523804" y="2578691"/>
              <a:ext cx="0" cy="137930"/>
            </a:xfrm>
            <a:prstGeom prst="line">
              <a:avLst/>
            </a:prstGeom>
            <a:noFill/>
            <a:ln w="12700" cap="flat" cmpd="sng" algn="ctr">
              <a:solidFill>
                <a:sysClr val="windowText" lastClr="000000"/>
              </a:solidFill>
              <a:prstDash val="solid"/>
              <a:miter lim="800000"/>
            </a:ln>
            <a:effectLst/>
          </p:spPr>
        </p:cxnSp>
      </p:grpSp>
      <p:sp>
        <p:nvSpPr>
          <p:cNvPr id="154" name="矩形 153"/>
          <p:cNvSpPr/>
          <p:nvPr/>
        </p:nvSpPr>
        <p:spPr bwMode="gray">
          <a:xfrm>
            <a:off x="7526053" y="2645472"/>
            <a:ext cx="1011234" cy="276999"/>
          </a:xfrm>
          <a:prstGeom prst="rect">
            <a:avLst/>
          </a:prstGeom>
        </p:spPr>
        <p:txBody>
          <a:bodyPr wrap="square">
            <a:spAutoFit/>
          </a:bodyPr>
          <a:lstStyle/>
          <a:p>
            <a:pPr fontAlgn="ctr"/>
            <a:r>
              <a:rPr lang="en-US" sz="1200" dirty="0">
                <a:solidFill>
                  <a:srgbClr val="1D1D1A"/>
                </a:solidFill>
                <a:latin typeface="Huawei Sans" panose="020C0503030203020204" pitchFamily="34" charset="0"/>
              </a:rPr>
              <a:t>2100::1/128</a:t>
            </a:r>
          </a:p>
        </p:txBody>
      </p:sp>
      <p:sp>
        <p:nvSpPr>
          <p:cNvPr id="155" name="Right Arrow 157"/>
          <p:cNvSpPr/>
          <p:nvPr/>
        </p:nvSpPr>
        <p:spPr bwMode="gray">
          <a:xfrm>
            <a:off x="8562130" y="1772766"/>
            <a:ext cx="336861" cy="204591"/>
          </a:xfrm>
          <a:prstGeom prst="rightArrow">
            <a:avLst>
              <a:gd name="adj1" fmla="val 40000"/>
              <a:gd name="adj2" fmla="val 50000"/>
            </a:avLst>
          </a:prstGeom>
          <a:gradFill flip="none" rotWithShape="1">
            <a:gsLst>
              <a:gs pos="15000">
                <a:schemeClr val="accent1">
                  <a:lumMod val="5000"/>
                  <a:lumOff val="95000"/>
                  <a:alpha val="0"/>
                </a:schemeClr>
              </a:gs>
              <a:gs pos="81000">
                <a:srgbClr val="BEE9EE"/>
              </a:gs>
            </a:gsLst>
            <a:lin ang="0" scaled="1"/>
            <a:tileRect/>
          </a:gradFill>
          <a:ln w="15875">
            <a:gradFill flip="none" rotWithShape="1">
              <a:gsLst>
                <a:gs pos="0">
                  <a:schemeClr val="accent1">
                    <a:lumMod val="5000"/>
                    <a:lumOff val="95000"/>
                  </a:schemeClr>
                </a:gs>
                <a:gs pos="100000">
                  <a:srgbClr val="94DAE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矩形 155"/>
          <p:cNvSpPr/>
          <p:nvPr/>
        </p:nvSpPr>
        <p:spPr bwMode="gray">
          <a:xfrm>
            <a:off x="8504672" y="5699758"/>
            <a:ext cx="3033774" cy="461665"/>
          </a:xfrm>
          <a:prstGeom prst="rect">
            <a:avLst/>
          </a:prstGeom>
        </p:spPr>
        <p:txBody>
          <a:bodyPr wrap="square">
            <a:spAutoFit/>
          </a:bodyPr>
          <a:lstStyle/>
          <a:p>
            <a:pPr fontAlgn="ctr"/>
            <a:r>
              <a:rPr lang="en-US" sz="1200" b="1" dirty="0">
                <a:solidFill>
                  <a:srgbClr val="1D1D1A"/>
                </a:solidFill>
                <a:latin typeface="Huawei Sans" panose="020C0503030203020204" pitchFamily="34" charset="0"/>
              </a:rPr>
              <a:t>Note:</a:t>
            </a:r>
            <a:r>
              <a:rPr lang="en-US" sz="1200" dirty="0">
                <a:solidFill>
                  <a:srgbClr val="1D1D1A"/>
                </a:solidFill>
                <a:latin typeface="Huawei Sans" panose="020C0503030203020204" pitchFamily="34" charset="0"/>
              </a:rPr>
              <a:t> SRv6 BE route advertisement and data forwarding are used as an example.</a:t>
            </a:r>
          </a:p>
        </p:txBody>
      </p:sp>
      <p:sp>
        <p:nvSpPr>
          <p:cNvPr id="99" name="矩形 98"/>
          <p:cNvSpPr/>
          <p:nvPr/>
        </p:nvSpPr>
        <p:spPr bwMode="gray">
          <a:xfrm>
            <a:off x="826167" y="2645472"/>
            <a:ext cx="1011234" cy="276999"/>
          </a:xfrm>
          <a:prstGeom prst="rect">
            <a:avLst/>
          </a:prstGeom>
        </p:spPr>
        <p:txBody>
          <a:bodyPr wrap="square">
            <a:spAutoFit/>
          </a:bodyPr>
          <a:lstStyle/>
          <a:p>
            <a:pPr algn="r" fontAlgn="ctr"/>
            <a:r>
              <a:rPr lang="en-US" sz="1200" dirty="0">
                <a:solidFill>
                  <a:srgbClr val="1D1D1A"/>
                </a:solidFill>
                <a:latin typeface="Huawei Sans" panose="020C0503030203020204" pitchFamily="34" charset="0"/>
              </a:rPr>
              <a:t>2200::1/128</a:t>
            </a:r>
          </a:p>
        </p:txBody>
      </p:sp>
      <p:grpSp>
        <p:nvGrpSpPr>
          <p:cNvPr id="102" name="组合 101"/>
          <p:cNvGrpSpPr/>
          <p:nvPr/>
        </p:nvGrpSpPr>
        <p:grpSpPr bwMode="gray">
          <a:xfrm flipH="1">
            <a:off x="1808565" y="2721566"/>
            <a:ext cx="96493" cy="137930"/>
            <a:chOff x="7427311" y="2578691"/>
            <a:chExt cx="96493" cy="137930"/>
          </a:xfrm>
        </p:grpSpPr>
        <p:cxnSp>
          <p:nvCxnSpPr>
            <p:cNvPr id="105" name="Straight Connector 30"/>
            <p:cNvCxnSpPr/>
            <p:nvPr/>
          </p:nvCxnSpPr>
          <p:spPr bwMode="gray">
            <a:xfrm>
              <a:off x="7427311" y="2647656"/>
              <a:ext cx="96493" cy="0"/>
            </a:xfrm>
            <a:prstGeom prst="line">
              <a:avLst/>
            </a:prstGeom>
            <a:noFill/>
            <a:ln w="12700" cap="flat" cmpd="sng" algn="ctr">
              <a:solidFill>
                <a:sysClr val="windowText" lastClr="000000"/>
              </a:solidFill>
              <a:prstDash val="solid"/>
              <a:miter lim="800000"/>
            </a:ln>
            <a:effectLst/>
          </p:spPr>
        </p:cxnSp>
        <p:cxnSp>
          <p:nvCxnSpPr>
            <p:cNvPr id="106" name="Straight Connector 30"/>
            <p:cNvCxnSpPr/>
            <p:nvPr/>
          </p:nvCxnSpPr>
          <p:spPr bwMode="gray">
            <a:xfrm flipV="1">
              <a:off x="7523804" y="2578691"/>
              <a:ext cx="0" cy="137930"/>
            </a:xfrm>
            <a:prstGeom prst="line">
              <a:avLst/>
            </a:prstGeom>
            <a:noFill/>
            <a:ln w="12700" cap="flat" cmpd="sng" algn="ctr">
              <a:solidFill>
                <a:sysClr val="windowText" lastClr="000000"/>
              </a:solidFill>
              <a:prstDash val="solid"/>
              <a:miter lim="800000"/>
            </a:ln>
            <a:effectLst/>
          </p:spPr>
        </p:cxnSp>
      </p:grpSp>
      <p:sp>
        <p:nvSpPr>
          <p:cNvPr id="98" name="五边形 97"/>
          <p:cNvSpPr/>
          <p:nvPr/>
        </p:nvSpPr>
        <p:spPr bwMode="gray">
          <a:xfrm>
            <a:off x="6772324" y="124239"/>
            <a:ext cx="90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燕尾形 99"/>
          <p:cNvSpPr/>
          <p:nvPr/>
        </p:nvSpPr>
        <p:spPr bwMode="gray">
          <a:xfrm>
            <a:off x="7584515" y="124239"/>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DC</a:t>
            </a:r>
          </a:p>
        </p:txBody>
      </p:sp>
      <p:sp>
        <p:nvSpPr>
          <p:cNvPr id="104" name="燕尾形 103"/>
          <p:cNvSpPr/>
          <p:nvPr/>
        </p:nvSpPr>
        <p:spPr bwMode="gray">
          <a:xfrm>
            <a:off x="8216706" y="124239"/>
            <a:ext cx="72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WAN</a:t>
            </a:r>
          </a:p>
        </p:txBody>
      </p:sp>
      <p:sp>
        <p:nvSpPr>
          <p:cNvPr id="113" name="燕尾形 112"/>
          <p:cNvSpPr/>
          <p:nvPr/>
        </p:nvSpPr>
        <p:spPr bwMode="gray">
          <a:xfrm>
            <a:off x="10309088" y="124239"/>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Other Systems</a:t>
            </a:r>
          </a:p>
        </p:txBody>
      </p:sp>
      <p:sp>
        <p:nvSpPr>
          <p:cNvPr id="132" name="燕尾形 131"/>
          <p:cNvSpPr/>
          <p:nvPr/>
        </p:nvSpPr>
        <p:spPr bwMode="gray">
          <a:xfrm>
            <a:off x="8848897" y="124239"/>
            <a:ext cx="154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Campus Network</a:t>
            </a:r>
          </a:p>
        </p:txBody>
      </p:sp>
    </p:spTree>
    <p:extLst>
      <p:ext uri="{BB962C8B-B14F-4D97-AF65-F5344CB8AC3E}">
        <p14:creationId xmlns:p14="http://schemas.microsoft.com/office/powerpoint/2010/main" val="368090128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63020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Campus Network IPv6 Evolution Overview</a:t>
            </a:r>
            <a:endParaRPr lang="en-US" dirty="0"/>
          </a:p>
        </p:txBody>
      </p:sp>
      <p:sp>
        <p:nvSpPr>
          <p:cNvPr id="3" name="文本占位符 2"/>
          <p:cNvSpPr>
            <a:spLocks noGrp="1"/>
          </p:cNvSpPr>
          <p:nvPr>
            <p:ph type="body" sz="quarter" idx="10"/>
          </p:nvPr>
        </p:nvSpPr>
        <p:spPr bwMode="gray">
          <a:xfrm>
            <a:off x="455612" y="1052514"/>
            <a:ext cx="11293476" cy="452826"/>
          </a:xfrm>
        </p:spPr>
        <p:txBody>
          <a:bodyPr/>
          <a:lstStyle/>
          <a:p>
            <a:r>
              <a:rPr lang="en-US" sz="1800" dirty="0" smtClean="0"/>
              <a:t>Overall IPv6 evolution roadmap for campus networks:</a:t>
            </a:r>
            <a:endParaRPr lang="en-US" sz="1800" dirty="0"/>
          </a:p>
        </p:txBody>
      </p:sp>
      <p:sp>
        <p:nvSpPr>
          <p:cNvPr id="10" name="文本框 9"/>
          <p:cNvSpPr txBox="1"/>
          <p:nvPr/>
        </p:nvSpPr>
        <p:spPr bwMode="gray">
          <a:xfrm>
            <a:off x="597298" y="1824404"/>
            <a:ext cx="3715550" cy="1536574"/>
          </a:xfrm>
          <a:prstGeom prst="rect">
            <a:avLst/>
          </a:prstGeom>
          <a:solidFill>
            <a:srgbClr val="FEF6DE"/>
          </a:solidFill>
          <a:ln w="25400">
            <a:solidFill>
              <a:srgbClr val="FEEEC1"/>
            </a:solidFill>
          </a:ln>
        </p:spPr>
        <p:txBody>
          <a:bodyPr wrap="square" lIns="46690" rIns="46690" rtlCol="0">
            <a:spAutoFit/>
          </a:bodyPr>
          <a:lstStyle/>
          <a:p>
            <a:pPr algn="ctr" defTabSz="912375" fontAlgn="ctr">
              <a:lnSpc>
                <a:spcPct val="120000"/>
              </a:lnSpc>
              <a:spcBef>
                <a:spcPts val="0"/>
              </a:spcBef>
              <a:spcAft>
                <a:spcPts val="0"/>
              </a:spcAft>
            </a:pPr>
            <a:r>
              <a:rPr lang="en-US" sz="1596" b="1" dirty="0">
                <a:solidFill>
                  <a:prstClr val="black"/>
                </a:solidFill>
                <a:latin typeface="Huawei Sans" panose="020C0503030203020204" pitchFamily="34" charset="0"/>
              </a:rPr>
              <a:t>Phase 1 (IPv6 dual stack)</a:t>
            </a:r>
          </a:p>
          <a:p>
            <a:pPr marL="285093" indent="-285093" defTabSz="912375" fontAlgn="ctr">
              <a:lnSpc>
                <a:spcPct val="120000"/>
              </a:lnSpc>
              <a:spcBef>
                <a:spcPts val="299"/>
              </a:spcBef>
              <a:spcAft>
                <a:spcPts val="0"/>
              </a:spcAft>
              <a:buFont typeface="Arial" panose="020B0604020202020204" pitchFamily="34" charset="0"/>
              <a:buChar char="•"/>
            </a:pPr>
            <a:r>
              <a:rPr lang="en-US" sz="1400" dirty="0">
                <a:solidFill>
                  <a:prstClr val="black"/>
                </a:solidFill>
                <a:latin typeface="Huawei Sans" panose="020C0503030203020204" pitchFamily="34" charset="0"/>
              </a:rPr>
              <a:t>IPv4 for management networks</a:t>
            </a:r>
          </a:p>
          <a:p>
            <a:pPr marL="285093" indent="-285093" defTabSz="912375" fontAlgn="ctr">
              <a:lnSpc>
                <a:spcPct val="120000"/>
              </a:lnSpc>
              <a:spcBef>
                <a:spcPts val="299"/>
              </a:spcBef>
              <a:spcAft>
                <a:spcPts val="0"/>
              </a:spcAft>
              <a:buFont typeface="Arial" panose="020B0604020202020204" pitchFamily="34" charset="0"/>
              <a:buChar char="•"/>
            </a:pPr>
            <a:r>
              <a:rPr lang="en-US" sz="1400" dirty="0">
                <a:solidFill>
                  <a:prstClr val="black"/>
                </a:solidFill>
                <a:latin typeface="Huawei Sans" panose="020C0503030203020204" pitchFamily="34" charset="0"/>
              </a:rPr>
              <a:t>Dual stack for campus egress networks</a:t>
            </a:r>
          </a:p>
          <a:p>
            <a:pPr marL="285093" indent="-285093" defTabSz="912375" fontAlgn="ctr">
              <a:lnSpc>
                <a:spcPct val="120000"/>
              </a:lnSpc>
              <a:spcBef>
                <a:spcPts val="299"/>
              </a:spcBef>
              <a:spcAft>
                <a:spcPts val="0"/>
              </a:spcAft>
              <a:buFont typeface="Arial" panose="020B0604020202020204" pitchFamily="34" charset="0"/>
              <a:buChar char="•"/>
            </a:pPr>
            <a:r>
              <a:rPr lang="en-US" sz="1400" dirty="0">
                <a:solidFill>
                  <a:prstClr val="black"/>
                </a:solidFill>
                <a:latin typeface="Huawei Sans" panose="020C0503030203020204" pitchFamily="34" charset="0"/>
              </a:rPr>
              <a:t>Underlay IPv4 + overlay dual stack for campus networks</a:t>
            </a:r>
          </a:p>
        </p:txBody>
      </p:sp>
      <p:sp>
        <p:nvSpPr>
          <p:cNvPr id="11" name="文本框 10"/>
          <p:cNvSpPr txBox="1"/>
          <p:nvPr/>
        </p:nvSpPr>
        <p:spPr bwMode="gray">
          <a:xfrm>
            <a:off x="4488145" y="1824404"/>
            <a:ext cx="3569440" cy="1536574"/>
          </a:xfrm>
          <a:prstGeom prst="rect">
            <a:avLst/>
          </a:prstGeom>
          <a:solidFill>
            <a:srgbClr val="F2FBFC"/>
          </a:solidFill>
          <a:ln w="25400">
            <a:solidFill>
              <a:srgbClr val="BEE9EE"/>
            </a:solidFill>
          </a:ln>
        </p:spPr>
        <p:txBody>
          <a:bodyPr wrap="square" lIns="46690" rIns="46690" rtlCol="0">
            <a:spAutoFit/>
          </a:bodyPr>
          <a:lstStyle/>
          <a:p>
            <a:pPr algn="ctr" defTabSz="912375" fontAlgn="ctr">
              <a:lnSpc>
                <a:spcPct val="120000"/>
              </a:lnSpc>
              <a:spcBef>
                <a:spcPts val="0"/>
              </a:spcBef>
              <a:spcAft>
                <a:spcPts val="0"/>
              </a:spcAft>
            </a:pPr>
            <a:r>
              <a:rPr lang="en-US" sz="1596" b="1" dirty="0">
                <a:solidFill>
                  <a:prstClr val="black"/>
                </a:solidFill>
                <a:latin typeface="Huawei Sans" panose="020C0503030203020204" pitchFamily="34" charset="0"/>
              </a:rPr>
              <a:t>Phase 2 (IPv6 dual stack)</a:t>
            </a:r>
          </a:p>
          <a:p>
            <a:pPr marL="285093" indent="-285093" defTabSz="912375" fontAlgn="ctr">
              <a:lnSpc>
                <a:spcPct val="120000"/>
              </a:lnSpc>
              <a:spcBef>
                <a:spcPts val="299"/>
              </a:spcBef>
              <a:spcAft>
                <a:spcPts val="0"/>
              </a:spcAft>
              <a:buFont typeface="Arial" panose="020B0604020202020204" pitchFamily="34" charset="0"/>
              <a:buChar char="•"/>
            </a:pPr>
            <a:r>
              <a:rPr lang="en-US" sz="1400" dirty="0">
                <a:solidFill>
                  <a:prstClr val="black"/>
                </a:solidFill>
                <a:latin typeface="Huawei Sans" panose="020C0503030203020204" pitchFamily="34" charset="0"/>
              </a:rPr>
              <a:t>Dual stack for management networks</a:t>
            </a:r>
          </a:p>
          <a:p>
            <a:pPr marL="285093" indent="-285093" defTabSz="912375" fontAlgn="ctr">
              <a:lnSpc>
                <a:spcPct val="120000"/>
              </a:lnSpc>
              <a:spcBef>
                <a:spcPts val="299"/>
              </a:spcBef>
              <a:spcAft>
                <a:spcPts val="0"/>
              </a:spcAft>
              <a:buFont typeface="Arial" panose="020B0604020202020204" pitchFamily="34" charset="0"/>
              <a:buChar char="•"/>
            </a:pPr>
            <a:r>
              <a:rPr lang="en-US" sz="1400" dirty="0">
                <a:solidFill>
                  <a:prstClr val="black"/>
                </a:solidFill>
                <a:latin typeface="Huawei Sans" panose="020C0503030203020204" pitchFamily="34" charset="0"/>
              </a:rPr>
              <a:t>Dual stack for campus egress networks</a:t>
            </a:r>
          </a:p>
          <a:p>
            <a:pPr marL="285093" indent="-285093" defTabSz="912375" fontAlgn="ctr">
              <a:lnSpc>
                <a:spcPct val="120000"/>
              </a:lnSpc>
              <a:spcBef>
                <a:spcPts val="299"/>
              </a:spcBef>
              <a:spcAft>
                <a:spcPts val="0"/>
              </a:spcAft>
              <a:buFont typeface="Arial" panose="020B0604020202020204" pitchFamily="34" charset="0"/>
              <a:buChar char="•"/>
            </a:pPr>
            <a:r>
              <a:rPr lang="en-US" sz="1400" dirty="0">
                <a:solidFill>
                  <a:prstClr val="black"/>
                </a:solidFill>
                <a:latin typeface="Huawei Sans" panose="020C0503030203020204" pitchFamily="34" charset="0"/>
              </a:rPr>
              <a:t>Underlay IPv6 + overlay dual stack for campus networks</a:t>
            </a:r>
          </a:p>
        </p:txBody>
      </p:sp>
      <p:sp>
        <p:nvSpPr>
          <p:cNvPr id="12" name="文本框 11"/>
          <p:cNvSpPr txBox="1"/>
          <p:nvPr/>
        </p:nvSpPr>
        <p:spPr bwMode="gray">
          <a:xfrm>
            <a:off x="8232882" y="1824404"/>
            <a:ext cx="3381375" cy="1536574"/>
          </a:xfrm>
          <a:prstGeom prst="rect">
            <a:avLst/>
          </a:prstGeom>
          <a:solidFill>
            <a:srgbClr val="F2FBFC"/>
          </a:solidFill>
          <a:ln w="25400">
            <a:solidFill>
              <a:srgbClr val="BEE9EE"/>
            </a:solidFill>
          </a:ln>
        </p:spPr>
        <p:txBody>
          <a:bodyPr wrap="square" lIns="46690" rIns="46690" rtlCol="0">
            <a:spAutoFit/>
          </a:bodyPr>
          <a:lstStyle/>
          <a:p>
            <a:pPr algn="ctr" defTabSz="912375" fontAlgn="ctr">
              <a:lnSpc>
                <a:spcPct val="120000"/>
              </a:lnSpc>
              <a:spcBef>
                <a:spcPts val="0"/>
              </a:spcBef>
              <a:spcAft>
                <a:spcPts val="0"/>
              </a:spcAft>
            </a:pPr>
            <a:r>
              <a:rPr lang="en-US" sz="1596" b="1" dirty="0">
                <a:solidFill>
                  <a:prstClr val="black"/>
                </a:solidFill>
                <a:latin typeface="Huawei Sans" panose="020C0503030203020204" pitchFamily="34" charset="0"/>
              </a:rPr>
              <a:t>Phase 3 (IPv6 only)</a:t>
            </a:r>
          </a:p>
          <a:p>
            <a:pPr marL="285093" indent="-285093" defTabSz="912375" fontAlgn="ctr">
              <a:lnSpc>
                <a:spcPct val="120000"/>
              </a:lnSpc>
              <a:spcBef>
                <a:spcPts val="299"/>
              </a:spcBef>
              <a:spcAft>
                <a:spcPts val="0"/>
              </a:spcAft>
              <a:buFont typeface="Arial" panose="020B0604020202020204" pitchFamily="34" charset="0"/>
              <a:buChar char="•"/>
            </a:pPr>
            <a:r>
              <a:rPr lang="en-US" sz="1400" dirty="0">
                <a:solidFill>
                  <a:prstClr val="black"/>
                </a:solidFill>
                <a:latin typeface="Huawei Sans" panose="020C0503030203020204" pitchFamily="34" charset="0"/>
              </a:rPr>
              <a:t>IPv6 only for management networks</a:t>
            </a:r>
          </a:p>
          <a:p>
            <a:pPr marL="285093" indent="-285093" defTabSz="912375" fontAlgn="ctr">
              <a:lnSpc>
                <a:spcPct val="120000"/>
              </a:lnSpc>
              <a:spcBef>
                <a:spcPts val="299"/>
              </a:spcBef>
              <a:spcAft>
                <a:spcPts val="0"/>
              </a:spcAft>
              <a:buFont typeface="Arial" panose="020B0604020202020204" pitchFamily="34" charset="0"/>
              <a:buChar char="•"/>
            </a:pPr>
            <a:r>
              <a:rPr lang="en-US" sz="1400" dirty="0">
                <a:solidFill>
                  <a:prstClr val="black"/>
                </a:solidFill>
                <a:latin typeface="Huawei Sans" panose="020C0503030203020204" pitchFamily="34" charset="0"/>
              </a:rPr>
              <a:t>IPv6 only for campus egress networks</a:t>
            </a:r>
          </a:p>
          <a:p>
            <a:pPr marL="285093" indent="-285093" defTabSz="912375" fontAlgn="ctr">
              <a:lnSpc>
                <a:spcPct val="120000"/>
              </a:lnSpc>
              <a:spcBef>
                <a:spcPts val="299"/>
              </a:spcBef>
              <a:spcAft>
                <a:spcPts val="0"/>
              </a:spcAft>
              <a:buFont typeface="Arial" panose="020B0604020202020204" pitchFamily="34" charset="0"/>
              <a:buChar char="•"/>
            </a:pPr>
            <a:r>
              <a:rPr lang="en-US" sz="1400" dirty="0">
                <a:solidFill>
                  <a:prstClr val="black"/>
                </a:solidFill>
                <a:latin typeface="Huawei Sans" panose="020C0503030203020204" pitchFamily="34" charset="0"/>
              </a:rPr>
              <a:t>IPv6 only for campus networks</a:t>
            </a:r>
          </a:p>
        </p:txBody>
      </p:sp>
      <p:cxnSp>
        <p:nvCxnSpPr>
          <p:cNvPr id="13" name="直接连接符 12"/>
          <p:cNvCxnSpPr>
            <a:stCxn id="10" idx="3"/>
            <a:endCxn id="11" idx="1"/>
          </p:cNvCxnSpPr>
          <p:nvPr/>
        </p:nvCxnSpPr>
        <p:spPr bwMode="gray">
          <a:xfrm>
            <a:off x="4312848" y="2592691"/>
            <a:ext cx="175297" cy="0"/>
          </a:xfrm>
          <a:prstGeom prst="line">
            <a:avLst/>
          </a:prstGeom>
          <a:ln w="38100">
            <a:solidFill>
              <a:srgbClr val="BEE9EE"/>
            </a:solidFill>
            <a:tailEnd type="triangle"/>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11" idx="3"/>
            <a:endCxn id="12" idx="1"/>
          </p:cNvCxnSpPr>
          <p:nvPr/>
        </p:nvCxnSpPr>
        <p:spPr bwMode="gray">
          <a:xfrm>
            <a:off x="8057585" y="2592691"/>
            <a:ext cx="175297" cy="0"/>
          </a:xfrm>
          <a:prstGeom prst="line">
            <a:avLst/>
          </a:prstGeom>
          <a:ln w="38100">
            <a:solidFill>
              <a:srgbClr val="BEE9EE"/>
            </a:solidFill>
            <a:tailEnd type="triangle"/>
          </a:ln>
        </p:spPr>
        <p:style>
          <a:lnRef idx="1">
            <a:schemeClr val="accent1"/>
          </a:lnRef>
          <a:fillRef idx="0">
            <a:schemeClr val="accent1"/>
          </a:fillRef>
          <a:effectRef idx="0">
            <a:schemeClr val="accent1"/>
          </a:effectRef>
          <a:fontRef idx="minor">
            <a:schemeClr val="tx1"/>
          </a:fontRef>
        </p:style>
      </p:cxnSp>
      <p:sp>
        <p:nvSpPr>
          <p:cNvPr id="19" name="文本占位符 2"/>
          <p:cNvSpPr txBox="1">
            <a:spLocks/>
          </p:cNvSpPr>
          <p:nvPr/>
        </p:nvSpPr>
        <p:spPr bwMode="gray">
          <a:xfrm>
            <a:off x="455612" y="3806784"/>
            <a:ext cx="11293476" cy="1944868"/>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600" dirty="0"/>
              <a:t>After an enterprise campus network completes dual-stack reconstruction, terminals on the network can access both IPv4 and IPv6 services.</a:t>
            </a:r>
          </a:p>
          <a:p>
            <a:r>
              <a:rPr lang="en-US" sz="1600" dirty="0"/>
              <a:t>Generally, the IPv6 capabilities of live network devices need to be evaluated during the reconstruction of existing networks. If their IPv6 capabilities do not meet the reconstruction requirements, these devices need to be replaced or upgraded.</a:t>
            </a:r>
          </a:p>
        </p:txBody>
      </p:sp>
      <p:sp>
        <p:nvSpPr>
          <p:cNvPr id="23" name="五边形 22"/>
          <p:cNvSpPr/>
          <p:nvPr/>
        </p:nvSpPr>
        <p:spPr bwMode="gray">
          <a:xfrm>
            <a:off x="6772324" y="124239"/>
            <a:ext cx="90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燕尾形 26"/>
          <p:cNvSpPr/>
          <p:nvPr/>
        </p:nvSpPr>
        <p:spPr bwMode="gray">
          <a:xfrm>
            <a:off x="7584515" y="124239"/>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DC</a:t>
            </a:r>
          </a:p>
        </p:txBody>
      </p:sp>
      <p:sp>
        <p:nvSpPr>
          <p:cNvPr id="28" name="燕尾形 27"/>
          <p:cNvSpPr/>
          <p:nvPr/>
        </p:nvSpPr>
        <p:spPr bwMode="gray">
          <a:xfrm>
            <a:off x="8216706" y="124239"/>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WAN</a:t>
            </a:r>
          </a:p>
        </p:txBody>
      </p:sp>
      <p:sp>
        <p:nvSpPr>
          <p:cNvPr id="29" name="燕尾形 28"/>
          <p:cNvSpPr/>
          <p:nvPr/>
        </p:nvSpPr>
        <p:spPr bwMode="gray">
          <a:xfrm>
            <a:off x="10309088" y="124239"/>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Other Systems</a:t>
            </a:r>
          </a:p>
        </p:txBody>
      </p:sp>
      <p:sp>
        <p:nvSpPr>
          <p:cNvPr id="30" name="燕尾形 29"/>
          <p:cNvSpPr/>
          <p:nvPr/>
        </p:nvSpPr>
        <p:spPr bwMode="gray">
          <a:xfrm>
            <a:off x="8848897" y="124239"/>
            <a:ext cx="1548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Campus Network</a:t>
            </a:r>
          </a:p>
        </p:txBody>
      </p:sp>
    </p:spTree>
    <p:extLst>
      <p:ext uri="{BB962C8B-B14F-4D97-AF65-F5344CB8AC3E}">
        <p14:creationId xmlns:p14="http://schemas.microsoft.com/office/powerpoint/2010/main" val="47403990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88598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云形 154"/>
          <p:cNvSpPr/>
          <p:nvPr/>
        </p:nvSpPr>
        <p:spPr bwMode="gray">
          <a:xfrm>
            <a:off x="1684486" y="1750042"/>
            <a:ext cx="998526" cy="493096"/>
          </a:xfrm>
          <a:prstGeom prst="cloud">
            <a:avLst/>
          </a:prstGeom>
          <a:solidFill>
            <a:schemeClr val="bg1">
              <a:lumMod val="95000"/>
            </a:schemeClr>
          </a:solidFill>
          <a:ln w="9525" cap="flat" cmpd="sng" algn="ctr">
            <a:solidFill>
              <a:schemeClr val="bg1">
                <a:lumMod val="7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1087927" eaLnBrk="0" fontAlgn="ctr" hangingPunct="0"/>
            <a:r>
              <a:rPr lang="en-US" sz="1200" dirty="0">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rPr>
              <a:t>DC</a:t>
            </a:r>
          </a:p>
        </p:txBody>
      </p:sp>
      <p:sp>
        <p:nvSpPr>
          <p:cNvPr id="115" name="云形 114"/>
          <p:cNvSpPr/>
          <p:nvPr/>
        </p:nvSpPr>
        <p:spPr bwMode="gray">
          <a:xfrm>
            <a:off x="3875187" y="1750042"/>
            <a:ext cx="998526" cy="493096"/>
          </a:xfrm>
          <a:prstGeom prst="cloud">
            <a:avLst/>
          </a:prstGeom>
          <a:solidFill>
            <a:schemeClr val="bg1">
              <a:lumMod val="95000"/>
            </a:schemeClr>
          </a:solidFill>
          <a:ln w="9525" cap="flat" cmpd="sng" algn="ctr">
            <a:solidFill>
              <a:schemeClr val="bg1">
                <a:lumMod val="7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1087927" eaLnBrk="0" fontAlgn="ctr" hangingPunct="0"/>
            <a:r>
              <a:rPr lang="en-US" sz="1200" dirty="0">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rPr>
              <a:t>Internet</a:t>
            </a:r>
          </a:p>
        </p:txBody>
      </p:sp>
      <p:sp>
        <p:nvSpPr>
          <p:cNvPr id="44" name="圆角矩形 43"/>
          <p:cNvSpPr/>
          <p:nvPr/>
        </p:nvSpPr>
        <p:spPr bwMode="gray">
          <a:xfrm>
            <a:off x="527911" y="3348195"/>
            <a:ext cx="1607833" cy="1924918"/>
          </a:xfrm>
          <a:prstGeom prst="roundRect">
            <a:avLst/>
          </a:prstGeom>
          <a:solidFill>
            <a:schemeClr val="bg1">
              <a:lumMod val="95000"/>
            </a:schemeClr>
          </a:solid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sz="1200" dirty="0">
              <a:latin typeface="Huawei Sans" panose="020C0503030203020204" pitchFamily="34" charset="0"/>
            </a:endParaRPr>
          </a:p>
        </p:txBody>
      </p:sp>
      <p:sp>
        <p:nvSpPr>
          <p:cNvPr id="2" name="标题 1"/>
          <p:cNvSpPr>
            <a:spLocks noGrp="1"/>
          </p:cNvSpPr>
          <p:nvPr>
            <p:ph type="title"/>
          </p:nvPr>
        </p:nvSpPr>
        <p:spPr bwMode="gray"/>
        <p:txBody>
          <a:bodyPr/>
          <a:lstStyle/>
          <a:p>
            <a:r>
              <a:rPr lang="en-US" smtClean="0"/>
              <a:t>Phase 1 IPv6 Evolution Strategy for Traditional Campus Networks</a:t>
            </a:r>
            <a:endParaRPr lang="en-US" dirty="0"/>
          </a:p>
        </p:txBody>
      </p:sp>
      <p:sp>
        <p:nvSpPr>
          <p:cNvPr id="4" name="圆角矩形 75"/>
          <p:cNvSpPr/>
          <p:nvPr/>
        </p:nvSpPr>
        <p:spPr bwMode="gray">
          <a:xfrm>
            <a:off x="6529974" y="1522578"/>
            <a:ext cx="5161963" cy="311361"/>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Evolution roadmap</a:t>
            </a:r>
          </a:p>
        </p:txBody>
      </p:sp>
      <p:sp>
        <p:nvSpPr>
          <p:cNvPr id="5" name="圆角矩形 75"/>
          <p:cNvSpPr/>
          <p:nvPr/>
        </p:nvSpPr>
        <p:spPr bwMode="gray">
          <a:xfrm>
            <a:off x="6529974" y="1920233"/>
            <a:ext cx="5161963" cy="3719782"/>
          </a:xfrm>
          <a:prstGeom prst="roundRect">
            <a:avLst>
              <a:gd name="adj" fmla="val 2049"/>
            </a:avLst>
          </a:prstGeom>
          <a:noFill/>
          <a:ln w="9525" cap="flat" cmpd="sng" algn="ctr">
            <a:solidFill>
              <a:sysClr val="window" lastClr="FFFFFF">
                <a:lumMod val="75000"/>
              </a:sysClr>
            </a:solidFill>
            <a:prstDash val="solid"/>
            <a:miter lim="800000"/>
          </a:ln>
          <a:effectLst/>
        </p:spPr>
        <p:txBody>
          <a:bodyPr wrap="square" lIns="72000" tIns="72000" rIns="72000" bIns="72000" rtlCol="0" anchor="t" anchorCtr="0"/>
          <a:lstStyle/>
          <a:p>
            <a:pPr marL="342900" lvl="0" indent="-342900" defTabSz="914400" fontAlgn="ctr">
              <a:lnSpc>
                <a:spcPct val="130000"/>
              </a:lnSpc>
              <a:buFont typeface="+mj-lt"/>
              <a:buAutoNum type="arabicPeriod"/>
              <a:defRPr/>
            </a:pPr>
            <a:r>
              <a:rPr lang="en-US"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Controller deployment: </a:t>
            </a: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Deploy an SDN controller in the DC.</a:t>
            </a:r>
          </a:p>
          <a:p>
            <a:pPr marL="342900" lvl="0" indent="-342900" defTabSz="914400" fontAlgn="ctr">
              <a:lnSpc>
                <a:spcPct val="130000"/>
              </a:lnSpc>
              <a:buFont typeface="+mj-lt"/>
              <a:buAutoNum type="arabicPeriod"/>
              <a:defRPr/>
            </a:pPr>
            <a:r>
              <a:rPr lang="en-US"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New core switch deployment: </a:t>
            </a: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Deploy new core switches in the campus core equipment room and connect them to other network areas. The connections are consistent with those of the existing core switches. In addition, establish temporary links to the legacy core network for service cutover.</a:t>
            </a:r>
          </a:p>
          <a:p>
            <a:pPr marL="342900" lvl="0" indent="-342900" defTabSz="914400" fontAlgn="ctr">
              <a:lnSpc>
                <a:spcPct val="130000"/>
              </a:lnSpc>
              <a:buFont typeface="+mj-lt"/>
              <a:buAutoNum type="arabicPeriod"/>
              <a:defRPr/>
            </a:pPr>
            <a:r>
              <a:rPr lang="en-US"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Basic route configuration: </a:t>
            </a: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Configure basic routes for future service interworking on core switches and interconnection devices.</a:t>
            </a:r>
          </a:p>
          <a:p>
            <a:pPr marL="342900" lvl="0" indent="-342900" defTabSz="914400" fontAlgn="ctr">
              <a:lnSpc>
                <a:spcPct val="130000"/>
              </a:lnSpc>
              <a:buFont typeface="+mj-lt"/>
              <a:buAutoNum type="arabicPeriod"/>
              <a:defRPr/>
            </a:pPr>
            <a:r>
              <a:rPr lang="en-US"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Building-by-building reconstruction: </a:t>
            </a: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Perform IPv6 and SDN reconstruction in a building. Connect aggregation switches in the building to new core switches and deliver services through SDN to </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devices </a:t>
            </a: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in this building. Meanwhile, add routes to this building on the new core switches and interconnection devices.</a:t>
            </a:r>
          </a:p>
          <a:p>
            <a:pPr marL="342900" lvl="0" indent="-342900" defTabSz="914400" fontAlgn="ctr">
              <a:lnSpc>
                <a:spcPct val="130000"/>
              </a:lnSpc>
              <a:buFont typeface="+mj-lt"/>
              <a:buAutoNum type="arabicPeriod"/>
              <a:defRPr/>
            </a:pPr>
            <a:r>
              <a:rPr lang="en-US"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After all buildings are reconstructed, the entire network has evolved to IPv6 and SDN.</a:t>
            </a:r>
          </a:p>
        </p:txBody>
      </p:sp>
      <p:cxnSp>
        <p:nvCxnSpPr>
          <p:cNvPr id="6" name="Straight Connector 30"/>
          <p:cNvCxnSpPr>
            <a:stCxn id="30" idx="2"/>
            <a:endCxn id="31" idx="0"/>
          </p:cNvCxnSpPr>
          <p:nvPr/>
        </p:nvCxnSpPr>
        <p:spPr bwMode="gray">
          <a:xfrm>
            <a:off x="946852" y="3848172"/>
            <a:ext cx="0" cy="376134"/>
          </a:xfrm>
          <a:prstGeom prst="line">
            <a:avLst/>
          </a:prstGeom>
          <a:noFill/>
          <a:ln w="12700" cap="flat" cmpd="sng" algn="ctr">
            <a:solidFill>
              <a:sysClr val="windowText" lastClr="000000"/>
            </a:solidFill>
            <a:prstDash val="solid"/>
            <a:miter lim="800000"/>
          </a:ln>
          <a:effectLst/>
        </p:spPr>
      </p:cxnSp>
      <p:pic>
        <p:nvPicPr>
          <p:cNvPr id="30" name="图片 29"/>
          <p:cNvPicPr>
            <a:picLocks/>
          </p:cNvPicPr>
          <p:nvPr/>
        </p:nvPicPr>
        <p:blipFill>
          <a:blip r:embed="rId3" cstate="print">
            <a:grayscl/>
            <a:extLst>
              <a:ext uri="{28A0092B-C50C-407E-A947-70E740481C1C}">
                <a14:useLocalDpi xmlns:a14="http://schemas.microsoft.com/office/drawing/2010/main" val="0"/>
              </a:ext>
            </a:extLst>
          </a:blip>
          <a:stretch>
            <a:fillRect/>
          </a:stretch>
        </p:blipFill>
        <p:spPr bwMode="gray">
          <a:xfrm>
            <a:off x="754353" y="3532474"/>
            <a:ext cx="384997" cy="315698"/>
          </a:xfrm>
          <a:prstGeom prst="rect">
            <a:avLst/>
          </a:prstGeom>
        </p:spPr>
      </p:pic>
      <p:pic>
        <p:nvPicPr>
          <p:cNvPr id="31" name="图片 30"/>
          <p:cNvPicPr>
            <a:picLocks/>
          </p:cNvPicPr>
          <p:nvPr/>
        </p:nvPicPr>
        <p:blipFill>
          <a:blip r:embed="rId4" cstate="print">
            <a:grayscl/>
            <a:extLst>
              <a:ext uri="{28A0092B-C50C-407E-A947-70E740481C1C}">
                <a14:useLocalDpi xmlns:a14="http://schemas.microsoft.com/office/drawing/2010/main" val="0"/>
              </a:ext>
            </a:extLst>
          </a:blip>
          <a:stretch>
            <a:fillRect/>
          </a:stretch>
        </p:blipFill>
        <p:spPr bwMode="gray">
          <a:xfrm>
            <a:off x="754353" y="4224306"/>
            <a:ext cx="384997" cy="315698"/>
          </a:xfrm>
          <a:prstGeom prst="rect">
            <a:avLst/>
          </a:prstGeom>
        </p:spPr>
      </p:pic>
      <p:pic>
        <p:nvPicPr>
          <p:cNvPr id="32" name="图片 31"/>
          <p:cNvPicPr>
            <a:picLocks/>
          </p:cNvPicPr>
          <p:nvPr/>
        </p:nvPicPr>
        <p:blipFill>
          <a:blip r:embed="rId5" cstate="print">
            <a:grayscl/>
            <a:extLst>
              <a:ext uri="{28A0092B-C50C-407E-A947-70E740481C1C}">
                <a14:useLocalDpi xmlns:a14="http://schemas.microsoft.com/office/drawing/2010/main" val="0"/>
              </a:ext>
            </a:extLst>
          </a:blip>
          <a:stretch>
            <a:fillRect/>
          </a:stretch>
        </p:blipFill>
        <p:spPr bwMode="gray">
          <a:xfrm>
            <a:off x="1541753" y="2810577"/>
            <a:ext cx="384997" cy="315698"/>
          </a:xfrm>
          <a:prstGeom prst="rect">
            <a:avLst/>
          </a:prstGeom>
        </p:spPr>
      </p:pic>
      <p:cxnSp>
        <p:nvCxnSpPr>
          <p:cNvPr id="35" name="Straight Connector 30"/>
          <p:cNvCxnSpPr>
            <a:stCxn id="36" idx="2"/>
            <a:endCxn id="37" idx="0"/>
          </p:cNvCxnSpPr>
          <p:nvPr/>
        </p:nvCxnSpPr>
        <p:spPr bwMode="gray">
          <a:xfrm>
            <a:off x="1739332" y="3848172"/>
            <a:ext cx="0" cy="376134"/>
          </a:xfrm>
          <a:prstGeom prst="line">
            <a:avLst/>
          </a:prstGeom>
          <a:noFill/>
          <a:ln w="12700" cap="flat" cmpd="sng" algn="ctr">
            <a:solidFill>
              <a:sysClr val="windowText" lastClr="000000"/>
            </a:solidFill>
            <a:prstDash val="solid"/>
            <a:miter lim="800000"/>
          </a:ln>
          <a:effectLst/>
        </p:spPr>
      </p:cxnSp>
      <p:pic>
        <p:nvPicPr>
          <p:cNvPr id="36" name="图片 35"/>
          <p:cNvPicPr>
            <a:picLocks/>
          </p:cNvPicPr>
          <p:nvPr/>
        </p:nvPicPr>
        <p:blipFill>
          <a:blip r:embed="rId3" cstate="print">
            <a:grayscl/>
            <a:extLst>
              <a:ext uri="{28A0092B-C50C-407E-A947-70E740481C1C}">
                <a14:useLocalDpi xmlns:a14="http://schemas.microsoft.com/office/drawing/2010/main" val="0"/>
              </a:ext>
            </a:extLst>
          </a:blip>
          <a:stretch>
            <a:fillRect/>
          </a:stretch>
        </p:blipFill>
        <p:spPr bwMode="gray">
          <a:xfrm>
            <a:off x="1546833" y="3532474"/>
            <a:ext cx="384997" cy="315698"/>
          </a:xfrm>
          <a:prstGeom prst="rect">
            <a:avLst/>
          </a:prstGeom>
        </p:spPr>
      </p:pic>
      <p:pic>
        <p:nvPicPr>
          <p:cNvPr id="37" name="图片 36"/>
          <p:cNvPicPr>
            <a:picLocks/>
          </p:cNvPicPr>
          <p:nvPr/>
        </p:nvPicPr>
        <p:blipFill>
          <a:blip r:embed="rId4" cstate="print">
            <a:grayscl/>
            <a:extLst>
              <a:ext uri="{28A0092B-C50C-407E-A947-70E740481C1C}">
                <a14:useLocalDpi xmlns:a14="http://schemas.microsoft.com/office/drawing/2010/main" val="0"/>
              </a:ext>
            </a:extLst>
          </a:blip>
          <a:stretch>
            <a:fillRect/>
          </a:stretch>
        </p:blipFill>
        <p:spPr bwMode="gray">
          <a:xfrm>
            <a:off x="1546833" y="4224306"/>
            <a:ext cx="384997" cy="315698"/>
          </a:xfrm>
          <a:prstGeom prst="rect">
            <a:avLst/>
          </a:prstGeom>
        </p:spPr>
      </p:pic>
      <p:cxnSp>
        <p:nvCxnSpPr>
          <p:cNvPr id="38" name="Straight Connector 30"/>
          <p:cNvCxnSpPr>
            <a:stCxn id="30" idx="2"/>
            <a:endCxn id="37" idx="0"/>
          </p:cNvCxnSpPr>
          <p:nvPr/>
        </p:nvCxnSpPr>
        <p:spPr bwMode="gray">
          <a:xfrm>
            <a:off x="946852" y="3848172"/>
            <a:ext cx="792480" cy="376134"/>
          </a:xfrm>
          <a:prstGeom prst="line">
            <a:avLst/>
          </a:prstGeom>
          <a:noFill/>
          <a:ln w="12700" cap="flat" cmpd="sng" algn="ctr">
            <a:solidFill>
              <a:sysClr val="windowText" lastClr="000000"/>
            </a:solidFill>
            <a:prstDash val="solid"/>
            <a:miter lim="800000"/>
          </a:ln>
          <a:effectLst/>
        </p:spPr>
      </p:cxnSp>
      <p:cxnSp>
        <p:nvCxnSpPr>
          <p:cNvPr id="41" name="Straight Connector 30"/>
          <p:cNvCxnSpPr>
            <a:stCxn id="36" idx="2"/>
            <a:endCxn id="31" idx="0"/>
          </p:cNvCxnSpPr>
          <p:nvPr/>
        </p:nvCxnSpPr>
        <p:spPr bwMode="gray">
          <a:xfrm flipH="1">
            <a:off x="946852" y="3848172"/>
            <a:ext cx="792480" cy="376134"/>
          </a:xfrm>
          <a:prstGeom prst="line">
            <a:avLst/>
          </a:prstGeom>
          <a:noFill/>
          <a:ln w="12700" cap="flat" cmpd="sng" algn="ctr">
            <a:solidFill>
              <a:sysClr val="windowText" lastClr="000000"/>
            </a:solidFill>
            <a:prstDash val="solid"/>
            <a:miter lim="800000"/>
          </a:ln>
          <a:effectLst/>
        </p:spPr>
      </p:cxnSp>
      <p:sp>
        <p:nvSpPr>
          <p:cNvPr id="19" name="矩形 18"/>
          <p:cNvSpPr/>
          <p:nvPr/>
        </p:nvSpPr>
        <p:spPr bwMode="gray">
          <a:xfrm>
            <a:off x="562968" y="4981222"/>
            <a:ext cx="1567034" cy="276999"/>
          </a:xfrm>
          <a:prstGeom prst="rect">
            <a:avLst/>
          </a:prstGeom>
        </p:spPr>
        <p:txBody>
          <a:bodyPr wrap="square">
            <a:spAutoFit/>
          </a:bodyPr>
          <a:lstStyle/>
          <a:p>
            <a:pPr algn="ctr" fontAlgn="ctr"/>
            <a:r>
              <a:rPr lang="en-US" sz="1200" b="1" dirty="0">
                <a:solidFill>
                  <a:srgbClr val="1D1D1A"/>
                </a:solidFill>
                <a:latin typeface="Huawei Sans" panose="020C0503030203020204" pitchFamily="34" charset="0"/>
              </a:rPr>
              <a:t>Building 1 (IPv4)</a:t>
            </a:r>
          </a:p>
        </p:txBody>
      </p:sp>
      <p:cxnSp>
        <p:nvCxnSpPr>
          <p:cNvPr id="45" name="Straight Connector 30"/>
          <p:cNvCxnSpPr>
            <a:stCxn id="30" idx="3"/>
            <a:endCxn id="36" idx="1"/>
          </p:cNvCxnSpPr>
          <p:nvPr/>
        </p:nvCxnSpPr>
        <p:spPr bwMode="gray">
          <a:xfrm>
            <a:off x="1139350" y="3690323"/>
            <a:ext cx="407483" cy="0"/>
          </a:xfrm>
          <a:prstGeom prst="line">
            <a:avLst/>
          </a:prstGeom>
          <a:noFill/>
          <a:ln w="12700" cap="flat" cmpd="sng" algn="ctr">
            <a:solidFill>
              <a:sysClr val="windowText" lastClr="000000"/>
            </a:solidFill>
            <a:prstDash val="solid"/>
            <a:miter lim="800000"/>
          </a:ln>
          <a:effectLst/>
        </p:spPr>
      </p:cxnSp>
      <p:sp>
        <p:nvSpPr>
          <p:cNvPr id="48" name="圆角矩形 47"/>
          <p:cNvSpPr/>
          <p:nvPr/>
        </p:nvSpPr>
        <p:spPr bwMode="gray">
          <a:xfrm>
            <a:off x="2237344" y="3348195"/>
            <a:ext cx="1607833" cy="1924918"/>
          </a:xfrm>
          <a:prstGeom prst="roundRect">
            <a:avLst/>
          </a:prstGeom>
          <a:solidFill>
            <a:schemeClr val="bg1">
              <a:lumMod val="95000"/>
            </a:schemeClr>
          </a:solid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sz="1200" dirty="0">
              <a:latin typeface="Huawei Sans" panose="020C0503030203020204" pitchFamily="34" charset="0"/>
            </a:endParaRPr>
          </a:p>
        </p:txBody>
      </p:sp>
      <p:cxnSp>
        <p:nvCxnSpPr>
          <p:cNvPr id="49" name="Straight Connector 30"/>
          <p:cNvCxnSpPr>
            <a:stCxn id="50" idx="2"/>
            <a:endCxn id="51" idx="0"/>
          </p:cNvCxnSpPr>
          <p:nvPr/>
        </p:nvCxnSpPr>
        <p:spPr bwMode="gray">
          <a:xfrm>
            <a:off x="2656285" y="3848172"/>
            <a:ext cx="0" cy="376134"/>
          </a:xfrm>
          <a:prstGeom prst="line">
            <a:avLst/>
          </a:prstGeom>
          <a:noFill/>
          <a:ln w="12700" cap="flat" cmpd="sng" algn="ctr">
            <a:solidFill>
              <a:sysClr val="windowText" lastClr="000000"/>
            </a:solidFill>
            <a:prstDash val="solid"/>
            <a:miter lim="800000"/>
          </a:ln>
          <a:effectLst/>
        </p:spPr>
      </p:cxnSp>
      <p:pic>
        <p:nvPicPr>
          <p:cNvPr id="50" name="图片 49"/>
          <p:cNvPicPr>
            <a:picLocks/>
          </p:cNvPicPr>
          <p:nvPr/>
        </p:nvPicPr>
        <p:blipFill>
          <a:blip r:embed="rId3" cstate="print">
            <a:grayscl/>
            <a:extLst>
              <a:ext uri="{28A0092B-C50C-407E-A947-70E740481C1C}">
                <a14:useLocalDpi xmlns:a14="http://schemas.microsoft.com/office/drawing/2010/main" val="0"/>
              </a:ext>
            </a:extLst>
          </a:blip>
          <a:stretch>
            <a:fillRect/>
          </a:stretch>
        </p:blipFill>
        <p:spPr bwMode="gray">
          <a:xfrm>
            <a:off x="2463786" y="3532474"/>
            <a:ext cx="384997" cy="315698"/>
          </a:xfrm>
          <a:prstGeom prst="rect">
            <a:avLst/>
          </a:prstGeom>
        </p:spPr>
      </p:pic>
      <p:pic>
        <p:nvPicPr>
          <p:cNvPr id="51" name="图片 50"/>
          <p:cNvPicPr>
            <a:picLocks/>
          </p:cNvPicPr>
          <p:nvPr/>
        </p:nvPicPr>
        <p:blipFill>
          <a:blip r:embed="rId4" cstate="print">
            <a:grayscl/>
            <a:extLst>
              <a:ext uri="{28A0092B-C50C-407E-A947-70E740481C1C}">
                <a14:useLocalDpi xmlns:a14="http://schemas.microsoft.com/office/drawing/2010/main" val="0"/>
              </a:ext>
            </a:extLst>
          </a:blip>
          <a:stretch>
            <a:fillRect/>
          </a:stretch>
        </p:blipFill>
        <p:spPr bwMode="gray">
          <a:xfrm>
            <a:off x="2463786" y="4224306"/>
            <a:ext cx="384997" cy="315698"/>
          </a:xfrm>
          <a:prstGeom prst="rect">
            <a:avLst/>
          </a:prstGeom>
        </p:spPr>
      </p:pic>
      <p:cxnSp>
        <p:nvCxnSpPr>
          <p:cNvPr id="52" name="Straight Connector 30"/>
          <p:cNvCxnSpPr>
            <a:stCxn id="53" idx="2"/>
            <a:endCxn id="54" idx="0"/>
          </p:cNvCxnSpPr>
          <p:nvPr/>
        </p:nvCxnSpPr>
        <p:spPr bwMode="gray">
          <a:xfrm>
            <a:off x="3448765" y="3848172"/>
            <a:ext cx="0" cy="376134"/>
          </a:xfrm>
          <a:prstGeom prst="line">
            <a:avLst/>
          </a:prstGeom>
          <a:noFill/>
          <a:ln w="12700" cap="flat" cmpd="sng" algn="ctr">
            <a:solidFill>
              <a:sysClr val="windowText" lastClr="000000"/>
            </a:solidFill>
            <a:prstDash val="solid"/>
            <a:miter lim="800000"/>
          </a:ln>
          <a:effectLst/>
        </p:spPr>
      </p:cxnSp>
      <p:pic>
        <p:nvPicPr>
          <p:cNvPr id="53" name="图片 52"/>
          <p:cNvPicPr>
            <a:picLocks/>
          </p:cNvPicPr>
          <p:nvPr/>
        </p:nvPicPr>
        <p:blipFill>
          <a:blip r:embed="rId3" cstate="print">
            <a:grayscl/>
            <a:extLst>
              <a:ext uri="{28A0092B-C50C-407E-A947-70E740481C1C}">
                <a14:useLocalDpi xmlns:a14="http://schemas.microsoft.com/office/drawing/2010/main" val="0"/>
              </a:ext>
            </a:extLst>
          </a:blip>
          <a:stretch>
            <a:fillRect/>
          </a:stretch>
        </p:blipFill>
        <p:spPr bwMode="gray">
          <a:xfrm>
            <a:off x="3256266" y="3532474"/>
            <a:ext cx="384997" cy="315698"/>
          </a:xfrm>
          <a:prstGeom prst="rect">
            <a:avLst/>
          </a:prstGeom>
        </p:spPr>
      </p:pic>
      <p:pic>
        <p:nvPicPr>
          <p:cNvPr id="54" name="图片 53"/>
          <p:cNvPicPr>
            <a:picLocks/>
          </p:cNvPicPr>
          <p:nvPr/>
        </p:nvPicPr>
        <p:blipFill>
          <a:blip r:embed="rId4" cstate="print">
            <a:grayscl/>
            <a:extLst>
              <a:ext uri="{28A0092B-C50C-407E-A947-70E740481C1C}">
                <a14:useLocalDpi xmlns:a14="http://schemas.microsoft.com/office/drawing/2010/main" val="0"/>
              </a:ext>
            </a:extLst>
          </a:blip>
          <a:stretch>
            <a:fillRect/>
          </a:stretch>
        </p:blipFill>
        <p:spPr bwMode="gray">
          <a:xfrm>
            <a:off x="3256266" y="4224306"/>
            <a:ext cx="384997" cy="315698"/>
          </a:xfrm>
          <a:prstGeom prst="rect">
            <a:avLst/>
          </a:prstGeom>
        </p:spPr>
      </p:pic>
      <p:cxnSp>
        <p:nvCxnSpPr>
          <p:cNvPr id="55" name="Straight Connector 30"/>
          <p:cNvCxnSpPr>
            <a:stCxn id="50" idx="2"/>
            <a:endCxn id="54" idx="0"/>
          </p:cNvCxnSpPr>
          <p:nvPr/>
        </p:nvCxnSpPr>
        <p:spPr bwMode="gray">
          <a:xfrm>
            <a:off x="2656285" y="3848172"/>
            <a:ext cx="792480" cy="376134"/>
          </a:xfrm>
          <a:prstGeom prst="line">
            <a:avLst/>
          </a:prstGeom>
          <a:noFill/>
          <a:ln w="12700" cap="flat" cmpd="sng" algn="ctr">
            <a:solidFill>
              <a:sysClr val="windowText" lastClr="000000"/>
            </a:solidFill>
            <a:prstDash val="solid"/>
            <a:miter lim="800000"/>
          </a:ln>
          <a:effectLst/>
        </p:spPr>
      </p:cxnSp>
      <p:cxnSp>
        <p:nvCxnSpPr>
          <p:cNvPr id="56" name="Straight Connector 30"/>
          <p:cNvCxnSpPr>
            <a:stCxn id="53" idx="2"/>
            <a:endCxn id="51" idx="0"/>
          </p:cNvCxnSpPr>
          <p:nvPr/>
        </p:nvCxnSpPr>
        <p:spPr bwMode="gray">
          <a:xfrm flipH="1">
            <a:off x="2656285" y="3848172"/>
            <a:ext cx="792480" cy="376134"/>
          </a:xfrm>
          <a:prstGeom prst="line">
            <a:avLst/>
          </a:prstGeom>
          <a:noFill/>
          <a:ln w="12700" cap="flat" cmpd="sng" algn="ctr">
            <a:solidFill>
              <a:sysClr val="windowText" lastClr="000000"/>
            </a:solidFill>
            <a:prstDash val="solid"/>
            <a:miter lim="800000"/>
          </a:ln>
          <a:effectLst/>
        </p:spPr>
      </p:cxnSp>
      <p:sp>
        <p:nvSpPr>
          <p:cNvPr id="57" name="矩形 56"/>
          <p:cNvSpPr/>
          <p:nvPr/>
        </p:nvSpPr>
        <p:spPr bwMode="gray">
          <a:xfrm>
            <a:off x="2159863" y="4998879"/>
            <a:ext cx="1785324" cy="276999"/>
          </a:xfrm>
          <a:prstGeom prst="rect">
            <a:avLst/>
          </a:prstGeom>
        </p:spPr>
        <p:txBody>
          <a:bodyPr wrap="square">
            <a:spAutoFit/>
          </a:bodyPr>
          <a:lstStyle/>
          <a:p>
            <a:pPr algn="ctr" fontAlgn="ctr"/>
            <a:r>
              <a:rPr lang="en-US" sz="1200" b="1" dirty="0">
                <a:solidFill>
                  <a:srgbClr val="1D1D1A"/>
                </a:solidFill>
                <a:latin typeface="Huawei Sans" panose="020C0503030203020204" pitchFamily="34" charset="0"/>
              </a:rPr>
              <a:t>Building 2 (IPv4)</a:t>
            </a:r>
          </a:p>
        </p:txBody>
      </p:sp>
      <p:cxnSp>
        <p:nvCxnSpPr>
          <p:cNvPr id="58" name="Straight Connector 30"/>
          <p:cNvCxnSpPr>
            <a:stCxn id="50" idx="3"/>
            <a:endCxn id="53" idx="1"/>
          </p:cNvCxnSpPr>
          <p:nvPr/>
        </p:nvCxnSpPr>
        <p:spPr bwMode="gray">
          <a:xfrm>
            <a:off x="2848783" y="3690323"/>
            <a:ext cx="407483" cy="0"/>
          </a:xfrm>
          <a:prstGeom prst="line">
            <a:avLst/>
          </a:prstGeom>
          <a:noFill/>
          <a:ln w="12700" cap="flat" cmpd="sng" algn="ctr">
            <a:solidFill>
              <a:sysClr val="windowText" lastClr="000000"/>
            </a:solidFill>
            <a:prstDash val="solid"/>
            <a:miter lim="800000"/>
          </a:ln>
          <a:effectLst/>
        </p:spPr>
      </p:cxnSp>
      <p:sp>
        <p:nvSpPr>
          <p:cNvPr id="59" name="圆角矩形 58"/>
          <p:cNvSpPr/>
          <p:nvPr/>
        </p:nvSpPr>
        <p:spPr bwMode="gray">
          <a:xfrm>
            <a:off x="4787483" y="3348195"/>
            <a:ext cx="1607833" cy="1924918"/>
          </a:xfrm>
          <a:prstGeom prst="roundRect">
            <a:avLst/>
          </a:prstGeom>
          <a:solidFill>
            <a:srgbClr val="FEF6DE"/>
          </a:solidFill>
          <a:ln w="9525" cap="flat" cmpd="sng" algn="ctr">
            <a:solidFill>
              <a:srgbClr val="FDE397"/>
            </a:solidFill>
            <a:prstDash val="solid"/>
            <a:round/>
            <a:headEnd type="none" w="med" len="med"/>
            <a:tailEnd type="none" w="med" len="med"/>
          </a:ln>
          <a:effectLst/>
        </p:spPr>
        <p:txBody>
          <a:bodyPr vert="horz" wrap="square" lIns="90000" tIns="0" rIns="0" bIns="0" numCol="1" rtlCol="0" anchor="b" anchorCtr="0" compatLnSpc="1">
            <a:prstTxWarp prst="textNoShape">
              <a:avLst/>
            </a:prstTxWarp>
            <a:noAutofit/>
          </a:bodyPr>
          <a:lstStyle/>
          <a:p>
            <a:pPr defTabSz="1087927" eaLnBrk="0" fontAlgn="ctr" hangingPunct="0"/>
            <a:endParaRPr lang="en-US" altLang="zh-CN" sz="1200" b="1" dirty="0">
              <a:solidFill>
                <a:schemeClr val="tx1"/>
              </a:solidFill>
              <a:latin typeface="Huawei Sans" panose="020C0503030203020204" pitchFamily="34" charset="0"/>
              <a:ea typeface="方正兰亭黑简体" panose="02000000000000000000" pitchFamily="2" charset="-122"/>
              <a:cs typeface="ＭＳ Ｐゴシック" charset="-128"/>
            </a:endParaRPr>
          </a:p>
        </p:txBody>
      </p:sp>
      <p:cxnSp>
        <p:nvCxnSpPr>
          <p:cNvPr id="60" name="Straight Connector 30"/>
          <p:cNvCxnSpPr>
            <a:stCxn id="61" idx="2"/>
            <a:endCxn id="62" idx="0"/>
          </p:cNvCxnSpPr>
          <p:nvPr/>
        </p:nvCxnSpPr>
        <p:spPr bwMode="gray">
          <a:xfrm>
            <a:off x="5205590" y="3848172"/>
            <a:ext cx="0" cy="376134"/>
          </a:xfrm>
          <a:prstGeom prst="line">
            <a:avLst/>
          </a:prstGeom>
          <a:noFill/>
          <a:ln w="12700" cap="flat" cmpd="sng" algn="ctr">
            <a:solidFill>
              <a:sysClr val="windowText" lastClr="000000"/>
            </a:solidFill>
            <a:prstDash val="solid"/>
            <a:miter lim="800000"/>
          </a:ln>
          <a:effectLst/>
        </p:spPr>
      </p:cxnSp>
      <p:pic>
        <p:nvPicPr>
          <p:cNvPr id="61" name="图片 6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13091" y="3532474"/>
            <a:ext cx="384997" cy="315698"/>
          </a:xfrm>
          <a:prstGeom prst="rect">
            <a:avLst/>
          </a:prstGeom>
        </p:spPr>
      </p:pic>
      <p:pic>
        <p:nvPicPr>
          <p:cNvPr id="62" name="图片 61"/>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013091" y="4224306"/>
            <a:ext cx="384997" cy="315698"/>
          </a:xfrm>
          <a:prstGeom prst="rect">
            <a:avLst/>
          </a:prstGeom>
        </p:spPr>
      </p:pic>
      <p:cxnSp>
        <p:nvCxnSpPr>
          <p:cNvPr id="63" name="Straight Connector 30"/>
          <p:cNvCxnSpPr>
            <a:stCxn id="64" idx="2"/>
            <a:endCxn id="65" idx="0"/>
          </p:cNvCxnSpPr>
          <p:nvPr/>
        </p:nvCxnSpPr>
        <p:spPr bwMode="gray">
          <a:xfrm>
            <a:off x="5998904" y="3848172"/>
            <a:ext cx="0" cy="376134"/>
          </a:xfrm>
          <a:prstGeom prst="line">
            <a:avLst/>
          </a:prstGeom>
          <a:noFill/>
          <a:ln w="12700" cap="flat" cmpd="sng" algn="ctr">
            <a:solidFill>
              <a:sysClr val="windowText" lastClr="000000"/>
            </a:solidFill>
            <a:prstDash val="solid"/>
            <a:miter lim="800000"/>
          </a:ln>
          <a:effectLst/>
        </p:spPr>
      </p:cxnSp>
      <p:pic>
        <p:nvPicPr>
          <p:cNvPr id="64" name="图片 6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806405" y="3532474"/>
            <a:ext cx="384997" cy="315698"/>
          </a:xfrm>
          <a:prstGeom prst="rect">
            <a:avLst/>
          </a:prstGeom>
        </p:spPr>
      </p:pic>
      <p:pic>
        <p:nvPicPr>
          <p:cNvPr id="65" name="图片 64"/>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806405" y="4224306"/>
            <a:ext cx="384997" cy="315698"/>
          </a:xfrm>
          <a:prstGeom prst="rect">
            <a:avLst/>
          </a:prstGeom>
        </p:spPr>
      </p:pic>
      <p:cxnSp>
        <p:nvCxnSpPr>
          <p:cNvPr id="66" name="Straight Connector 30"/>
          <p:cNvCxnSpPr>
            <a:stCxn id="61" idx="2"/>
            <a:endCxn id="65" idx="0"/>
          </p:cNvCxnSpPr>
          <p:nvPr/>
        </p:nvCxnSpPr>
        <p:spPr bwMode="gray">
          <a:xfrm>
            <a:off x="5205590" y="3848172"/>
            <a:ext cx="793314" cy="376134"/>
          </a:xfrm>
          <a:prstGeom prst="line">
            <a:avLst/>
          </a:prstGeom>
          <a:noFill/>
          <a:ln w="12700" cap="flat" cmpd="sng" algn="ctr">
            <a:solidFill>
              <a:sysClr val="windowText" lastClr="000000"/>
            </a:solidFill>
            <a:prstDash val="solid"/>
            <a:miter lim="800000"/>
          </a:ln>
          <a:effectLst/>
        </p:spPr>
      </p:cxnSp>
      <p:cxnSp>
        <p:nvCxnSpPr>
          <p:cNvPr id="67" name="Straight Connector 30"/>
          <p:cNvCxnSpPr>
            <a:stCxn id="64" idx="2"/>
            <a:endCxn id="62" idx="0"/>
          </p:cNvCxnSpPr>
          <p:nvPr/>
        </p:nvCxnSpPr>
        <p:spPr bwMode="gray">
          <a:xfrm flipH="1">
            <a:off x="5205590" y="3848172"/>
            <a:ext cx="793314" cy="376134"/>
          </a:xfrm>
          <a:prstGeom prst="line">
            <a:avLst/>
          </a:prstGeom>
          <a:noFill/>
          <a:ln w="12700" cap="flat" cmpd="sng" algn="ctr">
            <a:solidFill>
              <a:sysClr val="windowText" lastClr="000000"/>
            </a:solidFill>
            <a:prstDash val="solid"/>
            <a:miter lim="800000"/>
          </a:ln>
          <a:effectLst/>
        </p:spPr>
      </p:cxnSp>
      <p:sp>
        <p:nvSpPr>
          <p:cNvPr id="68" name="矩形 67"/>
          <p:cNvSpPr/>
          <p:nvPr/>
        </p:nvSpPr>
        <p:spPr bwMode="gray">
          <a:xfrm>
            <a:off x="4810011" y="4996114"/>
            <a:ext cx="1585306" cy="276999"/>
          </a:xfrm>
          <a:prstGeom prst="rect">
            <a:avLst/>
          </a:prstGeom>
        </p:spPr>
        <p:txBody>
          <a:bodyPr wrap="square">
            <a:spAutoFit/>
          </a:bodyPr>
          <a:lstStyle/>
          <a:p>
            <a:pPr algn="ctr" fontAlgn="ctr"/>
            <a:r>
              <a:rPr lang="en-US" sz="1200" b="1" dirty="0">
                <a:solidFill>
                  <a:srgbClr val="1D1D1A"/>
                </a:solidFill>
                <a:latin typeface="Huawei Sans" panose="020C0503030203020204" pitchFamily="34" charset="0"/>
              </a:rPr>
              <a:t>Building 2 (IPv6)</a:t>
            </a:r>
          </a:p>
        </p:txBody>
      </p:sp>
      <p:cxnSp>
        <p:nvCxnSpPr>
          <p:cNvPr id="69" name="Straight Connector 30"/>
          <p:cNvCxnSpPr>
            <a:stCxn id="61" idx="3"/>
            <a:endCxn id="64" idx="1"/>
          </p:cNvCxnSpPr>
          <p:nvPr/>
        </p:nvCxnSpPr>
        <p:spPr bwMode="gray">
          <a:xfrm>
            <a:off x="5398088" y="3690323"/>
            <a:ext cx="408317" cy="0"/>
          </a:xfrm>
          <a:prstGeom prst="line">
            <a:avLst/>
          </a:prstGeom>
          <a:noFill/>
          <a:ln w="12700" cap="flat" cmpd="sng" algn="ctr">
            <a:solidFill>
              <a:sysClr val="windowText" lastClr="000000"/>
            </a:solidFill>
            <a:prstDash val="solid"/>
            <a:miter lim="800000"/>
          </a:ln>
          <a:effectLst/>
        </p:spPr>
      </p:cxnSp>
      <p:pic>
        <p:nvPicPr>
          <p:cNvPr id="72" name="图片 71"/>
          <p:cNvPicPr>
            <a:picLocks/>
          </p:cNvPicPr>
          <p:nvPr/>
        </p:nvPicPr>
        <p:blipFill>
          <a:blip r:embed="rId5" cstate="print">
            <a:grayscl/>
            <a:extLst>
              <a:ext uri="{28A0092B-C50C-407E-A947-70E740481C1C}">
                <a14:useLocalDpi xmlns:a14="http://schemas.microsoft.com/office/drawing/2010/main" val="0"/>
              </a:ext>
            </a:extLst>
          </a:blip>
          <a:stretch>
            <a:fillRect/>
          </a:stretch>
        </p:blipFill>
        <p:spPr bwMode="gray">
          <a:xfrm>
            <a:off x="2463785" y="2810577"/>
            <a:ext cx="384997" cy="315698"/>
          </a:xfrm>
          <a:prstGeom prst="rect">
            <a:avLst/>
          </a:prstGeom>
        </p:spPr>
      </p:pic>
      <p:pic>
        <p:nvPicPr>
          <p:cNvPr id="73" name="图片 72"/>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5013091" y="2810577"/>
            <a:ext cx="384997" cy="315698"/>
          </a:xfrm>
          <a:prstGeom prst="rect">
            <a:avLst/>
          </a:prstGeom>
        </p:spPr>
      </p:pic>
      <p:pic>
        <p:nvPicPr>
          <p:cNvPr id="74" name="图片 7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5806405" y="2810577"/>
            <a:ext cx="384997" cy="315698"/>
          </a:xfrm>
          <a:prstGeom prst="rect">
            <a:avLst/>
          </a:prstGeom>
        </p:spPr>
      </p:pic>
      <p:cxnSp>
        <p:nvCxnSpPr>
          <p:cNvPr id="75" name="Straight Connector 30"/>
          <p:cNvCxnSpPr>
            <a:stCxn id="73" idx="2"/>
            <a:endCxn id="61" idx="0"/>
          </p:cNvCxnSpPr>
          <p:nvPr/>
        </p:nvCxnSpPr>
        <p:spPr bwMode="gray">
          <a:xfrm>
            <a:off x="5205590" y="3126275"/>
            <a:ext cx="0" cy="406199"/>
          </a:xfrm>
          <a:prstGeom prst="line">
            <a:avLst/>
          </a:prstGeom>
          <a:noFill/>
          <a:ln w="12700" cap="flat" cmpd="sng" algn="ctr">
            <a:solidFill>
              <a:sysClr val="windowText" lastClr="000000"/>
            </a:solidFill>
            <a:prstDash val="solid"/>
            <a:miter lim="800000"/>
          </a:ln>
          <a:effectLst/>
        </p:spPr>
      </p:cxnSp>
      <p:cxnSp>
        <p:nvCxnSpPr>
          <p:cNvPr id="78" name="Straight Connector 30"/>
          <p:cNvCxnSpPr>
            <a:stCxn id="74" idx="2"/>
            <a:endCxn id="64" idx="0"/>
          </p:cNvCxnSpPr>
          <p:nvPr/>
        </p:nvCxnSpPr>
        <p:spPr bwMode="gray">
          <a:xfrm>
            <a:off x="5998904" y="3126275"/>
            <a:ext cx="0" cy="406199"/>
          </a:xfrm>
          <a:prstGeom prst="line">
            <a:avLst/>
          </a:prstGeom>
          <a:noFill/>
          <a:ln w="12700" cap="flat" cmpd="sng" algn="ctr">
            <a:solidFill>
              <a:sysClr val="windowText" lastClr="000000"/>
            </a:solidFill>
            <a:prstDash val="solid"/>
            <a:miter lim="800000"/>
          </a:ln>
          <a:effectLst/>
        </p:spPr>
      </p:cxnSp>
      <p:cxnSp>
        <p:nvCxnSpPr>
          <p:cNvPr id="81" name="Straight Connector 30"/>
          <p:cNvCxnSpPr>
            <a:stCxn id="73" idx="3"/>
            <a:endCxn id="74" idx="1"/>
          </p:cNvCxnSpPr>
          <p:nvPr/>
        </p:nvCxnSpPr>
        <p:spPr bwMode="gray">
          <a:xfrm>
            <a:off x="5398088" y="2968426"/>
            <a:ext cx="408317" cy="0"/>
          </a:xfrm>
          <a:prstGeom prst="line">
            <a:avLst/>
          </a:prstGeom>
          <a:noFill/>
          <a:ln w="12700" cap="flat" cmpd="sng" algn="ctr">
            <a:solidFill>
              <a:sysClr val="windowText" lastClr="000000"/>
            </a:solidFill>
            <a:prstDash val="solid"/>
            <a:miter lim="800000"/>
          </a:ln>
          <a:effectLst/>
        </p:spPr>
      </p:cxnSp>
      <p:cxnSp>
        <p:nvCxnSpPr>
          <p:cNvPr id="84" name="Straight Connector 30"/>
          <p:cNvCxnSpPr>
            <a:stCxn id="30" idx="0"/>
            <a:endCxn id="32" idx="2"/>
          </p:cNvCxnSpPr>
          <p:nvPr/>
        </p:nvCxnSpPr>
        <p:spPr bwMode="gray">
          <a:xfrm flipV="1">
            <a:off x="946852" y="3126275"/>
            <a:ext cx="787400" cy="406199"/>
          </a:xfrm>
          <a:prstGeom prst="line">
            <a:avLst/>
          </a:prstGeom>
          <a:noFill/>
          <a:ln w="12700" cap="flat" cmpd="sng" algn="ctr">
            <a:solidFill>
              <a:sysClr val="windowText" lastClr="000000"/>
            </a:solidFill>
            <a:prstDash val="solid"/>
            <a:miter lim="800000"/>
          </a:ln>
          <a:effectLst/>
        </p:spPr>
      </p:cxnSp>
      <p:cxnSp>
        <p:nvCxnSpPr>
          <p:cNvPr id="89" name="Straight Connector 30"/>
          <p:cNvCxnSpPr>
            <a:stCxn id="36" idx="0"/>
            <a:endCxn id="72" idx="2"/>
          </p:cNvCxnSpPr>
          <p:nvPr/>
        </p:nvCxnSpPr>
        <p:spPr bwMode="gray">
          <a:xfrm flipV="1">
            <a:off x="1739332" y="3126275"/>
            <a:ext cx="916952" cy="406199"/>
          </a:xfrm>
          <a:prstGeom prst="line">
            <a:avLst/>
          </a:prstGeom>
          <a:noFill/>
          <a:ln w="12700" cap="flat" cmpd="sng" algn="ctr">
            <a:solidFill>
              <a:sysClr val="windowText" lastClr="000000"/>
            </a:solidFill>
            <a:prstDash val="solid"/>
            <a:miter lim="800000"/>
          </a:ln>
          <a:effectLst/>
        </p:spPr>
      </p:cxnSp>
      <p:cxnSp>
        <p:nvCxnSpPr>
          <p:cNvPr id="92" name="Straight Connector 30"/>
          <p:cNvCxnSpPr>
            <a:stCxn id="32" idx="2"/>
            <a:endCxn id="50" idx="0"/>
          </p:cNvCxnSpPr>
          <p:nvPr/>
        </p:nvCxnSpPr>
        <p:spPr bwMode="gray">
          <a:xfrm>
            <a:off x="1734252" y="3126275"/>
            <a:ext cx="922033" cy="406199"/>
          </a:xfrm>
          <a:prstGeom prst="line">
            <a:avLst/>
          </a:prstGeom>
          <a:noFill/>
          <a:ln w="12700" cap="flat" cmpd="sng" algn="ctr">
            <a:solidFill>
              <a:sysClr val="windowText" lastClr="000000"/>
            </a:solidFill>
            <a:prstDash val="solid"/>
            <a:miter lim="800000"/>
          </a:ln>
          <a:effectLst/>
        </p:spPr>
      </p:cxnSp>
      <p:cxnSp>
        <p:nvCxnSpPr>
          <p:cNvPr id="95" name="Straight Connector 30"/>
          <p:cNvCxnSpPr>
            <a:stCxn id="72" idx="2"/>
            <a:endCxn id="53" idx="0"/>
          </p:cNvCxnSpPr>
          <p:nvPr/>
        </p:nvCxnSpPr>
        <p:spPr bwMode="gray">
          <a:xfrm>
            <a:off x="2656284" y="3126275"/>
            <a:ext cx="792481" cy="406199"/>
          </a:xfrm>
          <a:prstGeom prst="line">
            <a:avLst/>
          </a:prstGeom>
          <a:noFill/>
          <a:ln w="12700" cap="flat" cmpd="sng" algn="ctr">
            <a:solidFill>
              <a:sysClr val="windowText" lastClr="000000"/>
            </a:solidFill>
            <a:prstDash val="solid"/>
            <a:miter lim="800000"/>
          </a:ln>
          <a:effectLst/>
        </p:spPr>
      </p:cxnSp>
      <p:pic>
        <p:nvPicPr>
          <p:cNvPr id="98" name="图片 97"/>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3760883" y="2136530"/>
            <a:ext cx="368606" cy="302257"/>
          </a:xfrm>
          <a:prstGeom prst="rect">
            <a:avLst/>
          </a:prstGeom>
        </p:spPr>
      </p:pic>
      <p:pic>
        <p:nvPicPr>
          <p:cNvPr id="99" name="图片 98"/>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4660559" y="2136530"/>
            <a:ext cx="368606" cy="302257"/>
          </a:xfrm>
          <a:prstGeom prst="rect">
            <a:avLst/>
          </a:prstGeom>
        </p:spPr>
      </p:pic>
      <p:cxnSp>
        <p:nvCxnSpPr>
          <p:cNvPr id="100" name="Straight Connector 30"/>
          <p:cNvCxnSpPr>
            <a:stCxn id="32" idx="3"/>
            <a:endCxn id="72" idx="1"/>
          </p:cNvCxnSpPr>
          <p:nvPr/>
        </p:nvCxnSpPr>
        <p:spPr bwMode="gray">
          <a:xfrm>
            <a:off x="1926750" y="2968426"/>
            <a:ext cx="537035" cy="0"/>
          </a:xfrm>
          <a:prstGeom prst="line">
            <a:avLst/>
          </a:prstGeom>
          <a:noFill/>
          <a:ln w="12700" cap="flat" cmpd="sng" algn="ctr">
            <a:solidFill>
              <a:sysClr val="windowText" lastClr="000000"/>
            </a:solidFill>
            <a:prstDash val="solid"/>
            <a:miter lim="800000"/>
          </a:ln>
          <a:effectLst/>
        </p:spPr>
      </p:cxnSp>
      <p:cxnSp>
        <p:nvCxnSpPr>
          <p:cNvPr id="103" name="Straight Connector 30"/>
          <p:cNvCxnSpPr>
            <a:stCxn id="32" idx="0"/>
            <a:endCxn id="98" idx="2"/>
          </p:cNvCxnSpPr>
          <p:nvPr/>
        </p:nvCxnSpPr>
        <p:spPr bwMode="gray">
          <a:xfrm flipV="1">
            <a:off x="1734252" y="2438787"/>
            <a:ext cx="2210934" cy="371790"/>
          </a:xfrm>
          <a:prstGeom prst="line">
            <a:avLst/>
          </a:prstGeom>
          <a:noFill/>
          <a:ln w="12700" cap="flat" cmpd="sng" algn="ctr">
            <a:solidFill>
              <a:sysClr val="windowText" lastClr="000000"/>
            </a:solidFill>
            <a:prstDash val="solid"/>
            <a:miter lim="800000"/>
          </a:ln>
          <a:effectLst/>
        </p:spPr>
      </p:cxnSp>
      <p:cxnSp>
        <p:nvCxnSpPr>
          <p:cNvPr id="106" name="Straight Connector 30"/>
          <p:cNvCxnSpPr>
            <a:stCxn id="72" idx="0"/>
            <a:endCxn id="99" idx="2"/>
          </p:cNvCxnSpPr>
          <p:nvPr/>
        </p:nvCxnSpPr>
        <p:spPr bwMode="gray">
          <a:xfrm flipV="1">
            <a:off x="2656284" y="2438787"/>
            <a:ext cx="2188578" cy="371790"/>
          </a:xfrm>
          <a:prstGeom prst="line">
            <a:avLst/>
          </a:prstGeom>
          <a:noFill/>
          <a:ln w="12700" cap="flat" cmpd="sng" algn="ctr">
            <a:solidFill>
              <a:sysClr val="windowText" lastClr="000000"/>
            </a:solidFill>
            <a:prstDash val="solid"/>
            <a:miter lim="800000"/>
          </a:ln>
          <a:effectLst/>
        </p:spPr>
      </p:cxnSp>
      <p:cxnSp>
        <p:nvCxnSpPr>
          <p:cNvPr id="109" name="Straight Connector 30"/>
          <p:cNvCxnSpPr>
            <a:stCxn id="73" idx="0"/>
            <a:endCxn id="98" idx="2"/>
          </p:cNvCxnSpPr>
          <p:nvPr/>
        </p:nvCxnSpPr>
        <p:spPr bwMode="gray">
          <a:xfrm flipH="1" flipV="1">
            <a:off x="3945186" y="2438787"/>
            <a:ext cx="1260404" cy="371790"/>
          </a:xfrm>
          <a:prstGeom prst="line">
            <a:avLst/>
          </a:prstGeom>
          <a:noFill/>
          <a:ln w="12700" cap="flat" cmpd="sng" algn="ctr">
            <a:solidFill>
              <a:sysClr val="windowText" lastClr="000000"/>
            </a:solidFill>
            <a:prstDash val="solid"/>
            <a:miter lim="800000"/>
          </a:ln>
          <a:effectLst/>
        </p:spPr>
      </p:cxnSp>
      <p:cxnSp>
        <p:nvCxnSpPr>
          <p:cNvPr id="112" name="Straight Connector 30"/>
          <p:cNvCxnSpPr>
            <a:stCxn id="74" idx="0"/>
            <a:endCxn id="99" idx="2"/>
          </p:cNvCxnSpPr>
          <p:nvPr/>
        </p:nvCxnSpPr>
        <p:spPr bwMode="gray">
          <a:xfrm flipH="1" flipV="1">
            <a:off x="4844862" y="2438787"/>
            <a:ext cx="1154042" cy="371790"/>
          </a:xfrm>
          <a:prstGeom prst="line">
            <a:avLst/>
          </a:prstGeom>
          <a:noFill/>
          <a:ln w="12700" cap="flat" cmpd="sng" algn="ctr">
            <a:solidFill>
              <a:sysClr val="windowText" lastClr="000000"/>
            </a:solidFill>
            <a:prstDash val="solid"/>
            <a:miter lim="800000"/>
          </a:ln>
          <a:effectLst/>
        </p:spPr>
      </p:cxnSp>
      <p:sp>
        <p:nvSpPr>
          <p:cNvPr id="70" name="椭圆 69"/>
          <p:cNvSpPr/>
          <p:nvPr/>
        </p:nvSpPr>
        <p:spPr bwMode="gray">
          <a:xfrm>
            <a:off x="4994657" y="2987594"/>
            <a:ext cx="1215177" cy="709992"/>
          </a:xfrm>
          <a:prstGeom prst="ellipse">
            <a:avLst/>
          </a:prstGeom>
          <a:solidFill>
            <a:srgbClr val="E7F7F9">
              <a:alpha val="90000"/>
            </a:srgbClr>
          </a:solidFill>
          <a:ln w="9525" cap="flat" cmpd="sng" algn="ctr">
            <a:solidFill>
              <a:srgbClr val="94DAE2"/>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1087927" eaLnBrk="0" fontAlgn="ctr" hangingPunct="0"/>
            <a:r>
              <a:rPr lang="en-US" sz="1200" dirty="0">
                <a:solidFill>
                  <a:srgbClr val="30B5C5"/>
                </a:solidFill>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rPr>
              <a:t>VXLAN</a:t>
            </a:r>
          </a:p>
          <a:p>
            <a:pPr algn="ctr" defTabSz="1087927" eaLnBrk="0" fontAlgn="ctr" hangingPunct="0"/>
            <a:r>
              <a:rPr lang="en-US" sz="1200" dirty="0">
                <a:solidFill>
                  <a:srgbClr val="30B5C5"/>
                </a:solidFill>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rPr>
              <a:t>(IPv6)</a:t>
            </a:r>
          </a:p>
        </p:txBody>
      </p:sp>
      <p:sp>
        <p:nvSpPr>
          <p:cNvPr id="71" name="TextBox 1722"/>
          <p:cNvSpPr txBox="1"/>
          <p:nvPr/>
        </p:nvSpPr>
        <p:spPr bwMode="gray">
          <a:xfrm>
            <a:off x="2141848" y="4565020"/>
            <a:ext cx="1733340" cy="461665"/>
          </a:xfrm>
          <a:prstGeom prst="rect">
            <a:avLst/>
          </a:prstGeom>
          <a:noFill/>
        </p:spPr>
        <p:txBody>
          <a:bodyPr wrap="square" rtlCol="0">
            <a:sp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IPv6 and SDN reconstruction</a:t>
            </a:r>
          </a:p>
        </p:txBody>
      </p:sp>
      <p:cxnSp>
        <p:nvCxnSpPr>
          <p:cNvPr id="116" name="Straight Connector 30"/>
          <p:cNvCxnSpPr>
            <a:stCxn id="99" idx="1"/>
            <a:endCxn id="98" idx="3"/>
          </p:cNvCxnSpPr>
          <p:nvPr/>
        </p:nvCxnSpPr>
        <p:spPr bwMode="gray">
          <a:xfrm flipH="1">
            <a:off x="4129489" y="2287659"/>
            <a:ext cx="531070" cy="0"/>
          </a:xfrm>
          <a:prstGeom prst="line">
            <a:avLst/>
          </a:prstGeom>
          <a:noFill/>
          <a:ln w="12700" cap="flat" cmpd="sng" algn="ctr">
            <a:solidFill>
              <a:sysClr val="windowText" lastClr="000000"/>
            </a:solidFill>
            <a:prstDash val="solid"/>
            <a:miter lim="800000"/>
          </a:ln>
          <a:effectLst/>
        </p:spPr>
      </p:cxnSp>
      <p:pic>
        <p:nvPicPr>
          <p:cNvPr id="138" name="图片 137"/>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541753" y="2132758"/>
            <a:ext cx="384997" cy="315698"/>
          </a:xfrm>
          <a:prstGeom prst="rect">
            <a:avLst/>
          </a:prstGeom>
        </p:spPr>
      </p:pic>
      <p:pic>
        <p:nvPicPr>
          <p:cNvPr id="139" name="图片 138"/>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2463785" y="2132758"/>
            <a:ext cx="384997" cy="315698"/>
          </a:xfrm>
          <a:prstGeom prst="rect">
            <a:avLst/>
          </a:prstGeom>
        </p:spPr>
      </p:pic>
      <p:cxnSp>
        <p:nvCxnSpPr>
          <p:cNvPr id="140" name="Straight Connector 30"/>
          <p:cNvCxnSpPr>
            <a:stCxn id="138" idx="2"/>
            <a:endCxn id="32" idx="0"/>
          </p:cNvCxnSpPr>
          <p:nvPr/>
        </p:nvCxnSpPr>
        <p:spPr bwMode="gray">
          <a:xfrm>
            <a:off x="1734252" y="2448456"/>
            <a:ext cx="0" cy="362121"/>
          </a:xfrm>
          <a:prstGeom prst="line">
            <a:avLst/>
          </a:prstGeom>
          <a:noFill/>
          <a:ln w="12700" cap="flat" cmpd="sng" algn="ctr">
            <a:solidFill>
              <a:sysClr val="windowText" lastClr="000000"/>
            </a:solidFill>
            <a:prstDash val="solid"/>
            <a:miter lim="800000"/>
          </a:ln>
          <a:effectLst/>
        </p:spPr>
      </p:cxnSp>
      <p:cxnSp>
        <p:nvCxnSpPr>
          <p:cNvPr id="143" name="Straight Connector 30"/>
          <p:cNvCxnSpPr>
            <a:stCxn id="139" idx="2"/>
            <a:endCxn id="72" idx="0"/>
          </p:cNvCxnSpPr>
          <p:nvPr/>
        </p:nvCxnSpPr>
        <p:spPr bwMode="gray">
          <a:xfrm>
            <a:off x="2656284" y="2448456"/>
            <a:ext cx="0" cy="362121"/>
          </a:xfrm>
          <a:prstGeom prst="line">
            <a:avLst/>
          </a:prstGeom>
          <a:noFill/>
          <a:ln w="12700" cap="flat" cmpd="sng" algn="ctr">
            <a:solidFill>
              <a:sysClr val="windowText" lastClr="000000"/>
            </a:solidFill>
            <a:prstDash val="solid"/>
            <a:miter lim="800000"/>
          </a:ln>
          <a:effectLst/>
        </p:spPr>
      </p:cxnSp>
      <p:cxnSp>
        <p:nvCxnSpPr>
          <p:cNvPr id="146" name="Straight Connector 30"/>
          <p:cNvCxnSpPr>
            <a:stCxn id="138" idx="2"/>
            <a:endCxn id="73" idx="0"/>
          </p:cNvCxnSpPr>
          <p:nvPr/>
        </p:nvCxnSpPr>
        <p:spPr bwMode="gray">
          <a:xfrm>
            <a:off x="1734252" y="2448456"/>
            <a:ext cx="3471338" cy="362121"/>
          </a:xfrm>
          <a:prstGeom prst="line">
            <a:avLst/>
          </a:prstGeom>
          <a:noFill/>
          <a:ln w="12700" cap="flat" cmpd="sng" algn="ctr">
            <a:solidFill>
              <a:sysClr val="windowText" lastClr="000000"/>
            </a:solidFill>
            <a:prstDash val="solid"/>
            <a:miter lim="800000"/>
          </a:ln>
          <a:effectLst/>
        </p:spPr>
      </p:cxnSp>
      <p:cxnSp>
        <p:nvCxnSpPr>
          <p:cNvPr id="149" name="Straight Connector 30"/>
          <p:cNvCxnSpPr>
            <a:stCxn id="139" idx="2"/>
            <a:endCxn id="74" idx="0"/>
          </p:cNvCxnSpPr>
          <p:nvPr/>
        </p:nvCxnSpPr>
        <p:spPr bwMode="gray">
          <a:xfrm>
            <a:off x="2656284" y="2448456"/>
            <a:ext cx="3342620" cy="362121"/>
          </a:xfrm>
          <a:prstGeom prst="line">
            <a:avLst/>
          </a:prstGeom>
          <a:noFill/>
          <a:ln w="12700" cap="flat" cmpd="sng" algn="ctr">
            <a:solidFill>
              <a:sysClr val="windowText" lastClr="000000"/>
            </a:solidFill>
            <a:prstDash val="solid"/>
            <a:miter lim="800000"/>
          </a:ln>
          <a:effectLst/>
        </p:spPr>
      </p:cxnSp>
      <p:cxnSp>
        <p:nvCxnSpPr>
          <p:cNvPr id="152" name="Straight Connector 30"/>
          <p:cNvCxnSpPr>
            <a:stCxn id="138" idx="3"/>
            <a:endCxn id="139" idx="1"/>
          </p:cNvCxnSpPr>
          <p:nvPr/>
        </p:nvCxnSpPr>
        <p:spPr bwMode="gray">
          <a:xfrm>
            <a:off x="1926750" y="2290607"/>
            <a:ext cx="537035" cy="0"/>
          </a:xfrm>
          <a:prstGeom prst="line">
            <a:avLst/>
          </a:prstGeom>
          <a:noFill/>
          <a:ln w="12700" cap="flat" cmpd="sng" algn="ctr">
            <a:solidFill>
              <a:sysClr val="windowText" lastClr="000000"/>
            </a:solidFill>
            <a:prstDash val="solid"/>
            <a:miter lim="800000"/>
          </a:ln>
          <a:effectLst/>
        </p:spPr>
      </p:cxnSp>
      <p:pic>
        <p:nvPicPr>
          <p:cNvPr id="156" name="图片 15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797497" y="1594859"/>
            <a:ext cx="1177831" cy="217224"/>
          </a:xfrm>
          <a:prstGeom prst="rect">
            <a:avLst/>
          </a:prstGeom>
        </p:spPr>
      </p:pic>
      <p:sp>
        <p:nvSpPr>
          <p:cNvPr id="158" name="文本框 157"/>
          <p:cNvSpPr txBox="1"/>
          <p:nvPr/>
        </p:nvSpPr>
        <p:spPr bwMode="gray">
          <a:xfrm>
            <a:off x="2825745" y="1676651"/>
            <a:ext cx="662362" cy="276999"/>
          </a:xfrm>
          <a:prstGeom prst="rect">
            <a:avLst/>
          </a:prstGeom>
          <a:noFill/>
        </p:spPr>
        <p:txBody>
          <a:bodyPr wrap="square" rtlCol="0">
            <a:spAutoFit/>
          </a:bodyPr>
          <a:lstStyle/>
          <a:p>
            <a:pPr algn="ctr" fontAlgn="ctr"/>
            <a:r>
              <a:rPr lang="en-US" sz="1200" dirty="0">
                <a:latin typeface="Huawei Sans" panose="020C0503030203020204" pitchFamily="34" charset="0"/>
                <a:cs typeface="Arial" panose="020B0604020202020204" pitchFamily="34" charset="0"/>
              </a:rPr>
              <a:t>NAT64</a:t>
            </a:r>
          </a:p>
        </p:txBody>
      </p:sp>
      <p:pic>
        <p:nvPicPr>
          <p:cNvPr id="159" name="图片 158"/>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2562754" y="1690294"/>
            <a:ext cx="299043" cy="245216"/>
          </a:xfrm>
          <a:prstGeom prst="rect">
            <a:avLst/>
          </a:prstGeom>
        </p:spPr>
      </p:pic>
      <p:sp>
        <p:nvSpPr>
          <p:cNvPr id="160" name="TextBox 1722"/>
          <p:cNvSpPr txBox="1"/>
          <p:nvPr/>
        </p:nvSpPr>
        <p:spPr bwMode="gray">
          <a:xfrm>
            <a:off x="4049581" y="2813273"/>
            <a:ext cx="971727" cy="276999"/>
          </a:xfrm>
          <a:prstGeom prst="rect">
            <a:avLst/>
          </a:prstGeom>
          <a:noFill/>
        </p:spPr>
        <p:txBody>
          <a:bodyPr wrap="square" rtlCol="0">
            <a:spAutoFit/>
          </a:bodyPr>
          <a:lstStyle/>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New core</a:t>
            </a:r>
          </a:p>
        </p:txBody>
      </p:sp>
      <p:cxnSp>
        <p:nvCxnSpPr>
          <p:cNvPr id="161" name="肘形连接符 160"/>
          <p:cNvCxnSpPr>
            <a:stCxn id="32" idx="0"/>
            <a:endCxn id="73" idx="0"/>
          </p:cNvCxnSpPr>
          <p:nvPr/>
        </p:nvCxnSpPr>
        <p:spPr bwMode="gray">
          <a:xfrm rot="5400000" flipH="1" flipV="1">
            <a:off x="3469921" y="1074908"/>
            <a:ext cx="12700" cy="3471338"/>
          </a:xfrm>
          <a:prstGeom prst="bentConnector3">
            <a:avLst>
              <a:gd name="adj1" fmla="val 1800000"/>
            </a:avLst>
          </a:prstGeom>
          <a:noFill/>
          <a:ln w="19050" cap="flat" cmpd="sng" algn="ctr">
            <a:solidFill>
              <a:srgbClr val="C7000B"/>
            </a:solidFill>
            <a:prstDash val="solid"/>
            <a:miter lim="800000"/>
          </a:ln>
          <a:effectLst/>
        </p:spPr>
      </p:cxnSp>
      <p:cxnSp>
        <p:nvCxnSpPr>
          <p:cNvPr id="164" name="肘形连接符 163"/>
          <p:cNvCxnSpPr>
            <a:stCxn id="72" idx="0"/>
            <a:endCxn id="74" idx="0"/>
          </p:cNvCxnSpPr>
          <p:nvPr/>
        </p:nvCxnSpPr>
        <p:spPr bwMode="gray">
          <a:xfrm rot="5400000" flipH="1" flipV="1">
            <a:off x="4327594" y="1139267"/>
            <a:ext cx="12700" cy="3342620"/>
          </a:xfrm>
          <a:prstGeom prst="bentConnector3">
            <a:avLst>
              <a:gd name="adj1" fmla="val 1800000"/>
            </a:avLst>
          </a:prstGeom>
          <a:noFill/>
          <a:ln w="19050" cap="flat" cmpd="sng" algn="ctr">
            <a:solidFill>
              <a:srgbClr val="C7000B"/>
            </a:solidFill>
            <a:prstDash val="solid"/>
            <a:miter lim="800000"/>
          </a:ln>
          <a:effectLst/>
        </p:spPr>
      </p:cxnSp>
      <p:sp>
        <p:nvSpPr>
          <p:cNvPr id="168" name="任意多边形 167"/>
          <p:cNvSpPr/>
          <p:nvPr/>
        </p:nvSpPr>
        <p:spPr bwMode="gray">
          <a:xfrm>
            <a:off x="771462" y="1782745"/>
            <a:ext cx="4596774" cy="3235210"/>
          </a:xfrm>
          <a:custGeom>
            <a:avLst/>
            <a:gdLst>
              <a:gd name="connsiteX0" fmla="*/ 4283155 w 4536466"/>
              <a:gd name="connsiteY0" fmla="*/ 2909704 h 3385954"/>
              <a:gd name="connsiteX1" fmla="*/ 4321255 w 4536466"/>
              <a:gd name="connsiteY1" fmla="*/ 1252354 h 3385954"/>
              <a:gd name="connsiteX2" fmla="*/ 1959055 w 4536466"/>
              <a:gd name="connsiteY2" fmla="*/ 528454 h 3385954"/>
              <a:gd name="connsiteX3" fmla="*/ 1901905 w 4536466"/>
              <a:gd name="connsiteY3" fmla="*/ 23629 h 3385954"/>
              <a:gd name="connsiteX4" fmla="*/ 720805 w 4536466"/>
              <a:gd name="connsiteY4" fmla="*/ 1299979 h 3385954"/>
              <a:gd name="connsiteX5" fmla="*/ 92155 w 4536466"/>
              <a:gd name="connsiteY5" fmla="*/ 2042929 h 3385954"/>
              <a:gd name="connsiteX6" fmla="*/ 15955 w 4536466"/>
              <a:gd name="connsiteY6" fmla="*/ 3385954 h 3385954"/>
              <a:gd name="connsiteX0" fmla="*/ 4283155 w 4536466"/>
              <a:gd name="connsiteY0" fmla="*/ 2886546 h 3362796"/>
              <a:gd name="connsiteX1" fmla="*/ 4321255 w 4536466"/>
              <a:gd name="connsiteY1" fmla="*/ 1229196 h 3362796"/>
              <a:gd name="connsiteX2" fmla="*/ 1959055 w 4536466"/>
              <a:gd name="connsiteY2" fmla="*/ 505296 h 3362796"/>
              <a:gd name="connsiteX3" fmla="*/ 1901905 w 4536466"/>
              <a:gd name="connsiteY3" fmla="*/ 471 h 3362796"/>
              <a:gd name="connsiteX4" fmla="*/ 720805 w 4536466"/>
              <a:gd name="connsiteY4" fmla="*/ 1276821 h 3362796"/>
              <a:gd name="connsiteX5" fmla="*/ 92155 w 4536466"/>
              <a:gd name="connsiteY5" fmla="*/ 2019771 h 3362796"/>
              <a:gd name="connsiteX6" fmla="*/ 15955 w 4536466"/>
              <a:gd name="connsiteY6" fmla="*/ 3362796 h 3362796"/>
              <a:gd name="connsiteX0" fmla="*/ 4343463 w 4596774"/>
              <a:gd name="connsiteY0" fmla="*/ 2886082 h 3362332"/>
              <a:gd name="connsiteX1" fmla="*/ 4381563 w 4596774"/>
              <a:gd name="connsiteY1" fmla="*/ 1228732 h 3362332"/>
              <a:gd name="connsiteX2" fmla="*/ 2019363 w 4596774"/>
              <a:gd name="connsiteY2" fmla="*/ 504832 h 3362332"/>
              <a:gd name="connsiteX3" fmla="*/ 1962213 w 4596774"/>
              <a:gd name="connsiteY3" fmla="*/ 7 h 3362332"/>
              <a:gd name="connsiteX4" fmla="*/ 1733613 w 4596774"/>
              <a:gd name="connsiteY4" fmla="*/ 514357 h 3362332"/>
              <a:gd name="connsiteX5" fmla="*/ 152463 w 4596774"/>
              <a:gd name="connsiteY5" fmla="*/ 2019307 h 3362332"/>
              <a:gd name="connsiteX6" fmla="*/ 76263 w 4596774"/>
              <a:gd name="connsiteY6" fmla="*/ 3362332 h 3362332"/>
              <a:gd name="connsiteX0" fmla="*/ 4343463 w 4596774"/>
              <a:gd name="connsiteY0" fmla="*/ 2886082 h 3362332"/>
              <a:gd name="connsiteX1" fmla="*/ 4381563 w 4596774"/>
              <a:gd name="connsiteY1" fmla="*/ 1228732 h 3362332"/>
              <a:gd name="connsiteX2" fmla="*/ 2019363 w 4596774"/>
              <a:gd name="connsiteY2" fmla="*/ 504832 h 3362332"/>
              <a:gd name="connsiteX3" fmla="*/ 1962213 w 4596774"/>
              <a:gd name="connsiteY3" fmla="*/ 7 h 3362332"/>
              <a:gd name="connsiteX4" fmla="*/ 1733613 w 4596774"/>
              <a:gd name="connsiteY4" fmla="*/ 514357 h 3362332"/>
              <a:gd name="connsiteX5" fmla="*/ 152463 w 4596774"/>
              <a:gd name="connsiteY5" fmla="*/ 2019307 h 3362332"/>
              <a:gd name="connsiteX6" fmla="*/ 76263 w 4596774"/>
              <a:gd name="connsiteY6" fmla="*/ 3362332 h 3362332"/>
              <a:gd name="connsiteX0" fmla="*/ 4343463 w 4596774"/>
              <a:gd name="connsiteY0" fmla="*/ 2886081 h 3362331"/>
              <a:gd name="connsiteX1" fmla="*/ 4381563 w 4596774"/>
              <a:gd name="connsiteY1" fmla="*/ 1228731 h 3362331"/>
              <a:gd name="connsiteX2" fmla="*/ 2019363 w 4596774"/>
              <a:gd name="connsiteY2" fmla="*/ 504831 h 3362331"/>
              <a:gd name="connsiteX3" fmla="*/ 1962213 w 4596774"/>
              <a:gd name="connsiteY3" fmla="*/ 6 h 3362331"/>
              <a:gd name="connsiteX4" fmla="*/ 1733613 w 4596774"/>
              <a:gd name="connsiteY4" fmla="*/ 514356 h 3362331"/>
              <a:gd name="connsiteX5" fmla="*/ 152463 w 4596774"/>
              <a:gd name="connsiteY5" fmla="*/ 2019306 h 3362331"/>
              <a:gd name="connsiteX6" fmla="*/ 76263 w 4596774"/>
              <a:gd name="connsiteY6" fmla="*/ 3362331 h 3362331"/>
              <a:gd name="connsiteX0" fmla="*/ 4343463 w 4596774"/>
              <a:gd name="connsiteY0" fmla="*/ 2886081 h 3362331"/>
              <a:gd name="connsiteX1" fmla="*/ 4381563 w 4596774"/>
              <a:gd name="connsiteY1" fmla="*/ 1228731 h 3362331"/>
              <a:gd name="connsiteX2" fmla="*/ 2019363 w 4596774"/>
              <a:gd name="connsiteY2" fmla="*/ 504831 h 3362331"/>
              <a:gd name="connsiteX3" fmla="*/ 1962213 w 4596774"/>
              <a:gd name="connsiteY3" fmla="*/ 6 h 3362331"/>
              <a:gd name="connsiteX4" fmla="*/ 1733613 w 4596774"/>
              <a:gd name="connsiteY4" fmla="*/ 514356 h 3362331"/>
              <a:gd name="connsiteX5" fmla="*/ 152463 w 4596774"/>
              <a:gd name="connsiteY5" fmla="*/ 2019306 h 3362331"/>
              <a:gd name="connsiteX6" fmla="*/ 76263 w 4596774"/>
              <a:gd name="connsiteY6" fmla="*/ 3362331 h 3362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96774" h="3362331">
                <a:moveTo>
                  <a:pt x="4343463" y="2886081"/>
                </a:moveTo>
                <a:cubicBezTo>
                  <a:pt x="4556188" y="2255843"/>
                  <a:pt x="4768913" y="1625606"/>
                  <a:pt x="4381563" y="1228731"/>
                </a:cubicBezTo>
                <a:cubicBezTo>
                  <a:pt x="3994213" y="831856"/>
                  <a:pt x="2089213" y="661993"/>
                  <a:pt x="2019363" y="504831"/>
                </a:cubicBezTo>
                <a:cubicBezTo>
                  <a:pt x="1949513" y="347669"/>
                  <a:pt x="2009838" y="-1581"/>
                  <a:pt x="1962213" y="6"/>
                </a:cubicBezTo>
                <a:cubicBezTo>
                  <a:pt x="1914588" y="1593"/>
                  <a:pt x="1930463" y="244481"/>
                  <a:pt x="1733613" y="514356"/>
                </a:cubicBezTo>
                <a:cubicBezTo>
                  <a:pt x="1536763" y="784231"/>
                  <a:pt x="428688" y="1544644"/>
                  <a:pt x="152463" y="2019306"/>
                </a:cubicBezTo>
                <a:cubicBezTo>
                  <a:pt x="-123762" y="2493968"/>
                  <a:pt x="55625" y="2864649"/>
                  <a:pt x="76263" y="3362331"/>
                </a:cubicBezTo>
              </a:path>
            </a:pathLst>
          </a:custGeom>
          <a:noFill/>
          <a:ln w="28575">
            <a:solidFill>
              <a:srgbClr val="62B230"/>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sz="1200" dirty="0">
              <a:latin typeface="Huawei Sans" panose="020C0503030203020204" pitchFamily="34" charset="0"/>
            </a:endParaRPr>
          </a:p>
        </p:txBody>
      </p:sp>
      <p:sp>
        <p:nvSpPr>
          <p:cNvPr id="169" name="文本框 168"/>
          <p:cNvSpPr txBox="1"/>
          <p:nvPr/>
        </p:nvSpPr>
        <p:spPr bwMode="gray">
          <a:xfrm>
            <a:off x="506692" y="5455349"/>
            <a:ext cx="3712224" cy="646331"/>
          </a:xfrm>
          <a:prstGeom prst="rect">
            <a:avLst/>
          </a:prstGeom>
          <a:noFill/>
        </p:spPr>
        <p:txBody>
          <a:bodyPr wrap="square" rtlCol="0">
            <a:spAutoFit/>
          </a:bodyPr>
          <a:lstStyle/>
          <a:p>
            <a:pPr fontAlgn="ctr"/>
            <a:r>
              <a:rPr lang="en-US" sz="1200" dirty="0">
                <a:latin typeface="Huawei Sans" panose="020C0503030203020204" pitchFamily="34" charset="0"/>
                <a:cs typeface="Arial" panose="020B0604020202020204" pitchFamily="34" charset="0"/>
              </a:rPr>
              <a:t>Note: The IPv6 devices in the new building and IPv4 devices in the old building need to communicate through NAT64 devices in the DC.</a:t>
            </a:r>
          </a:p>
        </p:txBody>
      </p:sp>
      <p:cxnSp>
        <p:nvCxnSpPr>
          <p:cNvPr id="170" name="Straight Connector 30"/>
          <p:cNvCxnSpPr/>
          <p:nvPr/>
        </p:nvCxnSpPr>
        <p:spPr bwMode="gray">
          <a:xfrm>
            <a:off x="4220710" y="5888953"/>
            <a:ext cx="451125" cy="0"/>
          </a:xfrm>
          <a:prstGeom prst="line">
            <a:avLst/>
          </a:prstGeom>
          <a:noFill/>
          <a:ln w="28575">
            <a:solidFill>
              <a:srgbClr val="62B230"/>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171" name="矩形 170"/>
          <p:cNvSpPr/>
          <p:nvPr/>
        </p:nvSpPr>
        <p:spPr bwMode="gray">
          <a:xfrm>
            <a:off x="4662782" y="5640015"/>
            <a:ext cx="4101534" cy="461665"/>
          </a:xfrm>
          <a:prstGeom prst="rect">
            <a:avLst/>
          </a:prstGeom>
        </p:spPr>
        <p:txBody>
          <a:bodyPr wrap="square">
            <a:spAutoFit/>
          </a:bodyPr>
          <a:lstStyle/>
          <a:p>
            <a:pPr fontAlgn="ctr"/>
            <a:r>
              <a:rPr lang="en-US" sz="1200" dirty="0">
                <a:solidFill>
                  <a:srgbClr val="1D1D1A"/>
                </a:solidFill>
                <a:latin typeface="Huawei Sans" panose="020C0503030203020204" pitchFamily="34" charset="0"/>
              </a:rPr>
              <a:t>Service interworking between the network after IPv6 reconstruction and network before IPv6 reconstruction</a:t>
            </a:r>
          </a:p>
        </p:txBody>
      </p:sp>
      <p:sp>
        <p:nvSpPr>
          <p:cNvPr id="87" name="五边形 86"/>
          <p:cNvSpPr/>
          <p:nvPr/>
        </p:nvSpPr>
        <p:spPr bwMode="gray">
          <a:xfrm>
            <a:off x="6772324" y="124239"/>
            <a:ext cx="90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燕尾形 87"/>
          <p:cNvSpPr/>
          <p:nvPr/>
        </p:nvSpPr>
        <p:spPr bwMode="gray">
          <a:xfrm>
            <a:off x="7584515" y="124239"/>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DC</a:t>
            </a:r>
          </a:p>
        </p:txBody>
      </p:sp>
      <p:sp>
        <p:nvSpPr>
          <p:cNvPr id="90" name="燕尾形 89"/>
          <p:cNvSpPr/>
          <p:nvPr/>
        </p:nvSpPr>
        <p:spPr bwMode="gray">
          <a:xfrm>
            <a:off x="8216706" y="124239"/>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WAN</a:t>
            </a:r>
          </a:p>
        </p:txBody>
      </p:sp>
      <p:sp>
        <p:nvSpPr>
          <p:cNvPr id="102" name="燕尾形 101"/>
          <p:cNvSpPr/>
          <p:nvPr/>
        </p:nvSpPr>
        <p:spPr bwMode="gray">
          <a:xfrm>
            <a:off x="10309088" y="124239"/>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Other Systems</a:t>
            </a:r>
          </a:p>
        </p:txBody>
      </p:sp>
      <p:sp>
        <p:nvSpPr>
          <p:cNvPr id="104" name="燕尾形 103"/>
          <p:cNvSpPr/>
          <p:nvPr/>
        </p:nvSpPr>
        <p:spPr bwMode="gray">
          <a:xfrm>
            <a:off x="8848897" y="124239"/>
            <a:ext cx="1548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Campus Network</a:t>
            </a:r>
          </a:p>
        </p:txBody>
      </p:sp>
    </p:spTree>
    <p:extLst>
      <p:ext uri="{BB962C8B-B14F-4D97-AF65-F5344CB8AC3E}">
        <p14:creationId xmlns:p14="http://schemas.microsoft.com/office/powerpoint/2010/main" val="321022497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IPv6 Reconstruction for Large- and Medium-Sized Traditional Campus </a:t>
            </a:r>
            <a:r>
              <a:rPr lang="en-US" altLang="zh-CN" dirty="0"/>
              <a:t>Networks</a:t>
            </a:r>
            <a:r>
              <a:rPr lang="en-US" dirty="0" smtClean="0"/>
              <a:t> (1)</a:t>
            </a:r>
            <a:endParaRPr lang="en-US" dirty="0"/>
          </a:p>
        </p:txBody>
      </p:sp>
      <p:sp>
        <p:nvSpPr>
          <p:cNvPr id="186" name="矩形 185"/>
          <p:cNvSpPr/>
          <p:nvPr/>
        </p:nvSpPr>
        <p:spPr bwMode="gray">
          <a:xfrm>
            <a:off x="5436289" y="2497556"/>
            <a:ext cx="1153082" cy="646331"/>
          </a:xfrm>
          <a:prstGeom prst="rect">
            <a:avLst/>
          </a:prstGeom>
        </p:spPr>
        <p:txBody>
          <a:bodyPr wrap="square">
            <a:spAutoFit/>
          </a:bodyPr>
          <a:lstStyle/>
          <a:p>
            <a:pPr fontAlgn="ctr"/>
            <a:r>
              <a:rPr lang="en-US" sz="1200" dirty="0">
                <a:solidFill>
                  <a:srgbClr val="1D1D1A"/>
                </a:solidFill>
                <a:latin typeface="Huawei Sans" panose="020C0503030203020204" pitchFamily="34" charset="0"/>
              </a:rPr>
              <a:t>Network management zone</a:t>
            </a:r>
          </a:p>
        </p:txBody>
      </p:sp>
      <p:pic>
        <p:nvPicPr>
          <p:cNvPr id="62" name="图片 61" descr="故障链路.png"/>
          <p:cNvPicPr>
            <a:picLocks noChangeAspect="1"/>
          </p:cNvPicPr>
          <p:nvPr/>
        </p:nvPicPr>
        <p:blipFill>
          <a:blip r:embed="rId3" cstate="print"/>
          <a:stretch>
            <a:fillRect/>
          </a:stretch>
        </p:blipFill>
        <p:spPr bwMode="gray">
          <a:xfrm>
            <a:off x="2616452" y="5409110"/>
            <a:ext cx="321178" cy="239496"/>
          </a:xfrm>
          <a:prstGeom prst="rect">
            <a:avLst/>
          </a:prstGeom>
        </p:spPr>
      </p:pic>
      <p:pic>
        <p:nvPicPr>
          <p:cNvPr id="63" name="图片 62" descr="SAN网络-蓝.png"/>
          <p:cNvPicPr>
            <a:picLocks noChangeAspect="1"/>
          </p:cNvPicPr>
          <p:nvPr/>
        </p:nvPicPr>
        <p:blipFill>
          <a:blip r:embed="rId4" cstate="print"/>
          <a:stretch>
            <a:fillRect/>
          </a:stretch>
        </p:blipFill>
        <p:spPr bwMode="gray">
          <a:xfrm>
            <a:off x="3221713" y="5409110"/>
            <a:ext cx="159126" cy="260697"/>
          </a:xfrm>
          <a:prstGeom prst="rect">
            <a:avLst/>
          </a:prstGeom>
        </p:spPr>
      </p:pic>
      <p:pic>
        <p:nvPicPr>
          <p:cNvPr id="64" name="图片 63" descr="PC.png"/>
          <p:cNvPicPr>
            <a:picLocks noChangeAspect="1"/>
          </p:cNvPicPr>
          <p:nvPr/>
        </p:nvPicPr>
        <p:blipFill>
          <a:blip r:embed="rId5" cstate="print"/>
          <a:stretch>
            <a:fillRect/>
          </a:stretch>
        </p:blipFill>
        <p:spPr bwMode="gray">
          <a:xfrm>
            <a:off x="3664922" y="5423570"/>
            <a:ext cx="320621" cy="246237"/>
          </a:xfrm>
          <a:prstGeom prst="rect">
            <a:avLst/>
          </a:prstGeom>
        </p:spPr>
      </p:pic>
      <p:pic>
        <p:nvPicPr>
          <p:cNvPr id="65" name="图片 64" descr="笔记本电脑.png"/>
          <p:cNvPicPr>
            <a:picLocks noChangeAspect="1"/>
          </p:cNvPicPr>
          <p:nvPr/>
        </p:nvPicPr>
        <p:blipFill>
          <a:blip r:embed="rId6" cstate="print"/>
          <a:stretch>
            <a:fillRect/>
          </a:stretch>
        </p:blipFill>
        <p:spPr bwMode="gray">
          <a:xfrm>
            <a:off x="4269626" y="5447334"/>
            <a:ext cx="321047" cy="201272"/>
          </a:xfrm>
          <a:prstGeom prst="rect">
            <a:avLst/>
          </a:prstGeom>
        </p:spPr>
      </p:pic>
      <p:sp>
        <p:nvSpPr>
          <p:cNvPr id="86" name="云形 85"/>
          <p:cNvSpPr/>
          <p:nvPr/>
        </p:nvSpPr>
        <p:spPr bwMode="gray">
          <a:xfrm>
            <a:off x="3045873" y="2016237"/>
            <a:ext cx="710945" cy="318071"/>
          </a:xfrm>
          <a:prstGeom prst="cloud">
            <a:avLst/>
          </a:prstGeom>
          <a:solidFill>
            <a:schemeClr val="bg1">
              <a:lumMod val="95000"/>
            </a:schemeClr>
          </a:solidFill>
          <a:ln w="9525" cap="flat" cmpd="sng" algn="ctr">
            <a:solidFill>
              <a:schemeClr val="bg1">
                <a:lumMod val="7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1087927" eaLnBrk="0" fontAlgn="ctr" hangingPunct="0"/>
            <a:endParaRPr lang="en-US" altLang="zh-CN" sz="1200" dirty="0">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endParaRPr>
          </a:p>
        </p:txBody>
      </p:sp>
      <p:cxnSp>
        <p:nvCxnSpPr>
          <p:cNvPr id="88" name="Straight Connector 30"/>
          <p:cNvCxnSpPr>
            <a:stCxn id="90" idx="2"/>
            <a:endCxn id="91" idx="0"/>
          </p:cNvCxnSpPr>
          <p:nvPr/>
        </p:nvCxnSpPr>
        <p:spPr bwMode="gray">
          <a:xfrm>
            <a:off x="2840969" y="4067069"/>
            <a:ext cx="0" cy="318201"/>
          </a:xfrm>
          <a:prstGeom prst="line">
            <a:avLst/>
          </a:prstGeom>
          <a:noFill/>
          <a:ln w="12700" cap="flat" cmpd="sng" algn="ctr">
            <a:solidFill>
              <a:sysClr val="windowText" lastClr="000000"/>
            </a:solidFill>
            <a:prstDash val="solid"/>
            <a:miter lim="800000"/>
          </a:ln>
          <a:effectLst/>
        </p:spPr>
      </p:cxnSp>
      <p:pic>
        <p:nvPicPr>
          <p:cNvPr id="90" name="图片 89"/>
          <p:cNvPicPr>
            <a:picLocks/>
          </p:cNvPicPr>
          <p:nvPr/>
        </p:nvPicPr>
        <p:blipFill>
          <a:blip r:embed="rId7" cstate="print">
            <a:grayscl/>
            <a:extLst>
              <a:ext uri="{28A0092B-C50C-407E-A947-70E740481C1C}">
                <a14:useLocalDpi xmlns:a14="http://schemas.microsoft.com/office/drawing/2010/main" val="0"/>
              </a:ext>
            </a:extLst>
          </a:blip>
          <a:stretch>
            <a:fillRect/>
          </a:stretch>
        </p:blipFill>
        <p:spPr bwMode="gray">
          <a:xfrm>
            <a:off x="2665963" y="3780059"/>
            <a:ext cx="350012" cy="287010"/>
          </a:xfrm>
          <a:prstGeom prst="rect">
            <a:avLst/>
          </a:prstGeom>
        </p:spPr>
      </p:pic>
      <p:pic>
        <p:nvPicPr>
          <p:cNvPr id="91" name="图片 90"/>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2665963" y="4385270"/>
            <a:ext cx="350012" cy="287010"/>
          </a:xfrm>
          <a:prstGeom prst="rect">
            <a:avLst/>
          </a:prstGeom>
        </p:spPr>
      </p:pic>
      <p:pic>
        <p:nvPicPr>
          <p:cNvPr id="93" name="图片 92"/>
          <p:cNvPicPr>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3384829" y="3187102"/>
            <a:ext cx="350012" cy="287010"/>
          </a:xfrm>
          <a:prstGeom prst="rect">
            <a:avLst/>
          </a:prstGeom>
        </p:spPr>
      </p:pic>
      <p:cxnSp>
        <p:nvCxnSpPr>
          <p:cNvPr id="94" name="Straight Connector 30"/>
          <p:cNvCxnSpPr>
            <a:stCxn id="96" idx="2"/>
            <a:endCxn id="97" idx="0"/>
          </p:cNvCxnSpPr>
          <p:nvPr/>
        </p:nvCxnSpPr>
        <p:spPr bwMode="gray">
          <a:xfrm>
            <a:off x="3559836" y="4067069"/>
            <a:ext cx="0" cy="318201"/>
          </a:xfrm>
          <a:prstGeom prst="line">
            <a:avLst/>
          </a:prstGeom>
          <a:noFill/>
          <a:ln w="12700" cap="flat" cmpd="sng" algn="ctr">
            <a:solidFill>
              <a:sysClr val="windowText" lastClr="000000"/>
            </a:solidFill>
            <a:prstDash val="solid"/>
            <a:miter lim="800000"/>
          </a:ln>
          <a:effectLst/>
        </p:spPr>
      </p:cxnSp>
      <p:pic>
        <p:nvPicPr>
          <p:cNvPr id="96" name="图片 95"/>
          <p:cNvPicPr>
            <a:picLocks/>
          </p:cNvPicPr>
          <p:nvPr/>
        </p:nvPicPr>
        <p:blipFill>
          <a:blip r:embed="rId7" cstate="print">
            <a:grayscl/>
            <a:extLst>
              <a:ext uri="{28A0092B-C50C-407E-A947-70E740481C1C}">
                <a14:useLocalDpi xmlns:a14="http://schemas.microsoft.com/office/drawing/2010/main" val="0"/>
              </a:ext>
            </a:extLst>
          </a:blip>
          <a:stretch>
            <a:fillRect/>
          </a:stretch>
        </p:blipFill>
        <p:spPr bwMode="gray">
          <a:xfrm>
            <a:off x="3384829" y="3780059"/>
            <a:ext cx="350012" cy="287010"/>
          </a:xfrm>
          <a:prstGeom prst="rect">
            <a:avLst/>
          </a:prstGeom>
        </p:spPr>
      </p:pic>
      <p:pic>
        <p:nvPicPr>
          <p:cNvPr id="97" name="图片 96"/>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3384829" y="4385270"/>
            <a:ext cx="350012" cy="287010"/>
          </a:xfrm>
          <a:prstGeom prst="rect">
            <a:avLst/>
          </a:prstGeom>
        </p:spPr>
      </p:pic>
      <p:cxnSp>
        <p:nvCxnSpPr>
          <p:cNvPr id="101" name="Straight Connector 30"/>
          <p:cNvCxnSpPr>
            <a:stCxn id="90" idx="2"/>
            <a:endCxn id="97" idx="0"/>
          </p:cNvCxnSpPr>
          <p:nvPr/>
        </p:nvCxnSpPr>
        <p:spPr bwMode="gray">
          <a:xfrm>
            <a:off x="2840969" y="4067069"/>
            <a:ext cx="718866" cy="318201"/>
          </a:xfrm>
          <a:prstGeom prst="line">
            <a:avLst/>
          </a:prstGeom>
          <a:noFill/>
          <a:ln w="12700" cap="flat" cmpd="sng" algn="ctr">
            <a:solidFill>
              <a:sysClr val="windowText" lastClr="000000"/>
            </a:solidFill>
            <a:prstDash val="solid"/>
            <a:miter lim="800000"/>
          </a:ln>
          <a:effectLst/>
        </p:spPr>
      </p:cxnSp>
      <p:cxnSp>
        <p:nvCxnSpPr>
          <p:cNvPr id="102" name="Straight Connector 30"/>
          <p:cNvCxnSpPr>
            <a:stCxn id="96" idx="2"/>
            <a:endCxn id="91" idx="0"/>
          </p:cNvCxnSpPr>
          <p:nvPr/>
        </p:nvCxnSpPr>
        <p:spPr bwMode="gray">
          <a:xfrm flipH="1">
            <a:off x="2840969" y="4067069"/>
            <a:ext cx="718866" cy="318201"/>
          </a:xfrm>
          <a:prstGeom prst="line">
            <a:avLst/>
          </a:prstGeom>
          <a:noFill/>
          <a:ln w="12700" cap="flat" cmpd="sng" algn="ctr">
            <a:solidFill>
              <a:sysClr val="windowText" lastClr="000000"/>
            </a:solidFill>
            <a:prstDash val="solid"/>
            <a:miter lim="800000"/>
          </a:ln>
          <a:effectLst/>
        </p:spPr>
      </p:cxnSp>
      <p:cxnSp>
        <p:nvCxnSpPr>
          <p:cNvPr id="105" name="Straight Connector 30"/>
          <p:cNvCxnSpPr>
            <a:stCxn id="90" idx="3"/>
            <a:endCxn id="96" idx="1"/>
          </p:cNvCxnSpPr>
          <p:nvPr/>
        </p:nvCxnSpPr>
        <p:spPr bwMode="gray">
          <a:xfrm>
            <a:off x="3015975" y="3923564"/>
            <a:ext cx="368854" cy="0"/>
          </a:xfrm>
          <a:prstGeom prst="line">
            <a:avLst/>
          </a:prstGeom>
          <a:noFill/>
          <a:ln w="12700" cap="flat" cmpd="sng" algn="ctr">
            <a:solidFill>
              <a:sysClr val="windowText" lastClr="000000"/>
            </a:solidFill>
            <a:prstDash val="solid"/>
            <a:miter lim="800000"/>
          </a:ln>
          <a:effectLst/>
        </p:spPr>
      </p:cxnSp>
      <p:cxnSp>
        <p:nvCxnSpPr>
          <p:cNvPr id="108" name="Straight Connector 30"/>
          <p:cNvCxnSpPr>
            <a:stCxn id="110" idx="2"/>
            <a:endCxn id="111" idx="0"/>
          </p:cNvCxnSpPr>
          <p:nvPr/>
        </p:nvCxnSpPr>
        <p:spPr bwMode="gray">
          <a:xfrm>
            <a:off x="4404761" y="4067069"/>
            <a:ext cx="0" cy="318201"/>
          </a:xfrm>
          <a:prstGeom prst="line">
            <a:avLst/>
          </a:prstGeom>
          <a:noFill/>
          <a:ln w="12700" cap="flat" cmpd="sng" algn="ctr">
            <a:solidFill>
              <a:sysClr val="windowText" lastClr="000000"/>
            </a:solidFill>
            <a:prstDash val="solid"/>
            <a:miter lim="800000"/>
          </a:ln>
          <a:effectLst/>
        </p:spPr>
      </p:cxnSp>
      <p:pic>
        <p:nvPicPr>
          <p:cNvPr id="110" name="图片 109"/>
          <p:cNvPicPr>
            <a:picLocks/>
          </p:cNvPicPr>
          <p:nvPr/>
        </p:nvPicPr>
        <p:blipFill>
          <a:blip r:embed="rId7" cstate="print">
            <a:grayscl/>
            <a:extLst>
              <a:ext uri="{28A0092B-C50C-407E-A947-70E740481C1C}">
                <a14:useLocalDpi xmlns:a14="http://schemas.microsoft.com/office/drawing/2010/main" val="0"/>
              </a:ext>
            </a:extLst>
          </a:blip>
          <a:stretch>
            <a:fillRect/>
          </a:stretch>
        </p:blipFill>
        <p:spPr bwMode="gray">
          <a:xfrm>
            <a:off x="4229755" y="3780059"/>
            <a:ext cx="350012" cy="287010"/>
          </a:xfrm>
          <a:prstGeom prst="rect">
            <a:avLst/>
          </a:prstGeom>
        </p:spPr>
      </p:pic>
      <p:pic>
        <p:nvPicPr>
          <p:cNvPr id="111" name="图片 110"/>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4229755" y="4385270"/>
            <a:ext cx="350012" cy="287010"/>
          </a:xfrm>
          <a:prstGeom prst="rect">
            <a:avLst/>
          </a:prstGeom>
        </p:spPr>
      </p:pic>
      <p:cxnSp>
        <p:nvCxnSpPr>
          <p:cNvPr id="113" name="Straight Connector 30"/>
          <p:cNvCxnSpPr>
            <a:stCxn id="114" idx="2"/>
            <a:endCxn id="117" idx="0"/>
          </p:cNvCxnSpPr>
          <p:nvPr/>
        </p:nvCxnSpPr>
        <p:spPr bwMode="gray">
          <a:xfrm>
            <a:off x="5115531" y="4067069"/>
            <a:ext cx="0" cy="318201"/>
          </a:xfrm>
          <a:prstGeom prst="line">
            <a:avLst/>
          </a:prstGeom>
          <a:noFill/>
          <a:ln w="12700" cap="flat" cmpd="sng" algn="ctr">
            <a:solidFill>
              <a:sysClr val="windowText" lastClr="000000"/>
            </a:solidFill>
            <a:prstDash val="solid"/>
            <a:miter lim="800000"/>
          </a:ln>
          <a:effectLst/>
        </p:spPr>
      </p:cxnSp>
      <p:pic>
        <p:nvPicPr>
          <p:cNvPr id="114" name="图片 113"/>
          <p:cNvPicPr>
            <a:picLocks/>
          </p:cNvPicPr>
          <p:nvPr/>
        </p:nvPicPr>
        <p:blipFill>
          <a:blip r:embed="rId7" cstate="print">
            <a:grayscl/>
            <a:extLst>
              <a:ext uri="{28A0092B-C50C-407E-A947-70E740481C1C}">
                <a14:useLocalDpi xmlns:a14="http://schemas.microsoft.com/office/drawing/2010/main" val="0"/>
              </a:ext>
            </a:extLst>
          </a:blip>
          <a:stretch>
            <a:fillRect/>
          </a:stretch>
        </p:blipFill>
        <p:spPr bwMode="gray">
          <a:xfrm>
            <a:off x="4940524" y="3780059"/>
            <a:ext cx="350012" cy="287010"/>
          </a:xfrm>
          <a:prstGeom prst="rect">
            <a:avLst/>
          </a:prstGeom>
        </p:spPr>
      </p:pic>
      <p:pic>
        <p:nvPicPr>
          <p:cNvPr id="117" name="图片 116"/>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4940524" y="4385270"/>
            <a:ext cx="350012" cy="287010"/>
          </a:xfrm>
          <a:prstGeom prst="rect">
            <a:avLst/>
          </a:prstGeom>
        </p:spPr>
      </p:pic>
      <p:cxnSp>
        <p:nvCxnSpPr>
          <p:cNvPr id="118" name="Straight Connector 30"/>
          <p:cNvCxnSpPr>
            <a:stCxn id="110" idx="2"/>
            <a:endCxn id="117" idx="0"/>
          </p:cNvCxnSpPr>
          <p:nvPr/>
        </p:nvCxnSpPr>
        <p:spPr bwMode="gray">
          <a:xfrm>
            <a:off x="4404761" y="4067069"/>
            <a:ext cx="710770" cy="318201"/>
          </a:xfrm>
          <a:prstGeom prst="line">
            <a:avLst/>
          </a:prstGeom>
          <a:noFill/>
          <a:ln w="12700" cap="flat" cmpd="sng" algn="ctr">
            <a:solidFill>
              <a:sysClr val="windowText" lastClr="000000"/>
            </a:solidFill>
            <a:prstDash val="solid"/>
            <a:miter lim="800000"/>
          </a:ln>
          <a:effectLst/>
        </p:spPr>
      </p:cxnSp>
      <p:cxnSp>
        <p:nvCxnSpPr>
          <p:cNvPr id="119" name="Straight Connector 30"/>
          <p:cNvCxnSpPr>
            <a:stCxn id="114" idx="2"/>
            <a:endCxn id="111" idx="0"/>
          </p:cNvCxnSpPr>
          <p:nvPr/>
        </p:nvCxnSpPr>
        <p:spPr bwMode="gray">
          <a:xfrm flipH="1">
            <a:off x="4404761" y="4067069"/>
            <a:ext cx="710770" cy="318201"/>
          </a:xfrm>
          <a:prstGeom prst="line">
            <a:avLst/>
          </a:prstGeom>
          <a:noFill/>
          <a:ln w="12700" cap="flat" cmpd="sng" algn="ctr">
            <a:solidFill>
              <a:sysClr val="windowText" lastClr="000000"/>
            </a:solidFill>
            <a:prstDash val="solid"/>
            <a:miter lim="800000"/>
          </a:ln>
          <a:effectLst/>
        </p:spPr>
      </p:cxnSp>
      <p:cxnSp>
        <p:nvCxnSpPr>
          <p:cNvPr id="121" name="Straight Connector 30"/>
          <p:cNvCxnSpPr>
            <a:stCxn id="110" idx="3"/>
            <a:endCxn id="114" idx="1"/>
          </p:cNvCxnSpPr>
          <p:nvPr/>
        </p:nvCxnSpPr>
        <p:spPr bwMode="gray">
          <a:xfrm>
            <a:off x="4579766" y="3923564"/>
            <a:ext cx="360758" cy="0"/>
          </a:xfrm>
          <a:prstGeom prst="line">
            <a:avLst/>
          </a:prstGeom>
          <a:noFill/>
          <a:ln w="12700" cap="flat" cmpd="sng" algn="ctr">
            <a:solidFill>
              <a:sysClr val="windowText" lastClr="000000"/>
            </a:solidFill>
            <a:prstDash val="solid"/>
            <a:miter lim="800000"/>
          </a:ln>
          <a:effectLst/>
        </p:spPr>
      </p:cxnSp>
      <p:pic>
        <p:nvPicPr>
          <p:cNvPr id="133" name="图片 132"/>
          <p:cNvPicPr>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4229755" y="3187102"/>
            <a:ext cx="350012" cy="287010"/>
          </a:xfrm>
          <a:prstGeom prst="rect">
            <a:avLst/>
          </a:prstGeom>
        </p:spPr>
      </p:pic>
      <p:cxnSp>
        <p:nvCxnSpPr>
          <p:cNvPr id="142" name="Straight Connector 30"/>
          <p:cNvCxnSpPr>
            <a:stCxn id="90" idx="0"/>
            <a:endCxn id="93" idx="2"/>
          </p:cNvCxnSpPr>
          <p:nvPr/>
        </p:nvCxnSpPr>
        <p:spPr bwMode="gray">
          <a:xfrm flipV="1">
            <a:off x="2840969" y="3474112"/>
            <a:ext cx="718866" cy="305946"/>
          </a:xfrm>
          <a:prstGeom prst="line">
            <a:avLst/>
          </a:prstGeom>
          <a:noFill/>
          <a:ln w="12700" cap="flat" cmpd="sng" algn="ctr">
            <a:solidFill>
              <a:sysClr val="windowText" lastClr="000000"/>
            </a:solidFill>
            <a:prstDash val="solid"/>
            <a:miter lim="800000"/>
          </a:ln>
          <a:effectLst/>
        </p:spPr>
      </p:cxnSp>
      <p:cxnSp>
        <p:nvCxnSpPr>
          <p:cNvPr id="144" name="Straight Connector 30"/>
          <p:cNvCxnSpPr>
            <a:stCxn id="96" idx="0"/>
            <a:endCxn id="133" idx="2"/>
          </p:cNvCxnSpPr>
          <p:nvPr/>
        </p:nvCxnSpPr>
        <p:spPr bwMode="gray">
          <a:xfrm flipV="1">
            <a:off x="3559836" y="3474112"/>
            <a:ext cx="844925" cy="305946"/>
          </a:xfrm>
          <a:prstGeom prst="line">
            <a:avLst/>
          </a:prstGeom>
          <a:noFill/>
          <a:ln w="12700" cap="flat" cmpd="sng" algn="ctr">
            <a:solidFill>
              <a:sysClr val="windowText" lastClr="000000"/>
            </a:solidFill>
            <a:prstDash val="solid"/>
            <a:miter lim="800000"/>
          </a:ln>
          <a:effectLst/>
        </p:spPr>
      </p:cxnSp>
      <p:cxnSp>
        <p:nvCxnSpPr>
          <p:cNvPr id="145" name="Straight Connector 30"/>
          <p:cNvCxnSpPr>
            <a:stCxn id="93" idx="2"/>
            <a:endCxn id="110" idx="0"/>
          </p:cNvCxnSpPr>
          <p:nvPr/>
        </p:nvCxnSpPr>
        <p:spPr bwMode="gray">
          <a:xfrm>
            <a:off x="3559836" y="3474112"/>
            <a:ext cx="844925" cy="305946"/>
          </a:xfrm>
          <a:prstGeom prst="line">
            <a:avLst/>
          </a:prstGeom>
          <a:noFill/>
          <a:ln w="12700" cap="flat" cmpd="sng" algn="ctr">
            <a:solidFill>
              <a:sysClr val="windowText" lastClr="000000"/>
            </a:solidFill>
            <a:prstDash val="solid"/>
            <a:miter lim="800000"/>
          </a:ln>
          <a:effectLst/>
        </p:spPr>
      </p:cxnSp>
      <p:cxnSp>
        <p:nvCxnSpPr>
          <p:cNvPr id="147" name="Straight Connector 30"/>
          <p:cNvCxnSpPr>
            <a:stCxn id="133" idx="2"/>
            <a:endCxn id="114" idx="0"/>
          </p:cNvCxnSpPr>
          <p:nvPr/>
        </p:nvCxnSpPr>
        <p:spPr bwMode="gray">
          <a:xfrm>
            <a:off x="4404761" y="3474112"/>
            <a:ext cx="710770" cy="305946"/>
          </a:xfrm>
          <a:prstGeom prst="line">
            <a:avLst/>
          </a:prstGeom>
          <a:noFill/>
          <a:ln w="12700" cap="flat" cmpd="sng" algn="ctr">
            <a:solidFill>
              <a:sysClr val="windowText" lastClr="000000"/>
            </a:solidFill>
            <a:prstDash val="solid"/>
            <a:miter lim="800000"/>
          </a:ln>
          <a:effectLst/>
        </p:spPr>
      </p:cxnSp>
      <p:pic>
        <p:nvPicPr>
          <p:cNvPr id="148" name="图片 147"/>
          <p:cNvPicPr>
            <a:picLocks/>
          </p:cNvPicPr>
          <p:nvPr/>
        </p:nvPicPr>
        <p:blipFill>
          <a:blip r:embed="rId10" cstate="print">
            <a:extLst>
              <a:ext uri="{28A0092B-C50C-407E-A947-70E740481C1C}">
                <a14:useLocalDpi xmlns:a14="http://schemas.microsoft.com/office/drawing/2010/main" val="0"/>
              </a:ext>
            </a:extLst>
          </a:blip>
          <a:stretch>
            <a:fillRect/>
          </a:stretch>
        </p:blipFill>
        <p:spPr bwMode="gray">
          <a:xfrm>
            <a:off x="3392280" y="2658231"/>
            <a:ext cx="335110" cy="274791"/>
          </a:xfrm>
          <a:prstGeom prst="rect">
            <a:avLst/>
          </a:prstGeom>
        </p:spPr>
      </p:pic>
      <p:pic>
        <p:nvPicPr>
          <p:cNvPr id="150" name="图片 149"/>
          <p:cNvPicPr>
            <a:picLocks/>
          </p:cNvPicPr>
          <p:nvPr/>
        </p:nvPicPr>
        <p:blipFill>
          <a:blip r:embed="rId10" cstate="print">
            <a:extLst>
              <a:ext uri="{28A0092B-C50C-407E-A947-70E740481C1C}">
                <a14:useLocalDpi xmlns:a14="http://schemas.microsoft.com/office/drawing/2010/main" val="0"/>
              </a:ext>
            </a:extLst>
          </a:blip>
          <a:stretch>
            <a:fillRect/>
          </a:stretch>
        </p:blipFill>
        <p:spPr bwMode="gray">
          <a:xfrm>
            <a:off x="4237205" y="2658231"/>
            <a:ext cx="335110" cy="274791"/>
          </a:xfrm>
          <a:prstGeom prst="rect">
            <a:avLst/>
          </a:prstGeom>
        </p:spPr>
      </p:pic>
      <p:cxnSp>
        <p:nvCxnSpPr>
          <p:cNvPr id="151" name="Straight Connector 30"/>
          <p:cNvCxnSpPr>
            <a:stCxn id="93" idx="3"/>
            <a:endCxn id="133" idx="1"/>
          </p:cNvCxnSpPr>
          <p:nvPr/>
        </p:nvCxnSpPr>
        <p:spPr bwMode="gray">
          <a:xfrm>
            <a:off x="3734841" y="3330607"/>
            <a:ext cx="494913" cy="0"/>
          </a:xfrm>
          <a:prstGeom prst="line">
            <a:avLst/>
          </a:prstGeom>
          <a:noFill/>
          <a:ln w="12700" cap="flat" cmpd="sng" algn="ctr">
            <a:solidFill>
              <a:sysClr val="windowText" lastClr="000000"/>
            </a:solidFill>
            <a:prstDash val="solid"/>
            <a:miter lim="800000"/>
          </a:ln>
          <a:effectLst/>
        </p:spPr>
      </p:cxnSp>
      <p:cxnSp>
        <p:nvCxnSpPr>
          <p:cNvPr id="153" name="Straight Connector 30"/>
          <p:cNvCxnSpPr>
            <a:stCxn id="93" idx="0"/>
            <a:endCxn id="148" idx="2"/>
          </p:cNvCxnSpPr>
          <p:nvPr/>
        </p:nvCxnSpPr>
        <p:spPr bwMode="gray">
          <a:xfrm flipV="1">
            <a:off x="3559835" y="2933022"/>
            <a:ext cx="0" cy="254080"/>
          </a:xfrm>
          <a:prstGeom prst="line">
            <a:avLst/>
          </a:prstGeom>
          <a:noFill/>
          <a:ln w="12700" cap="flat" cmpd="sng" algn="ctr">
            <a:solidFill>
              <a:sysClr val="windowText" lastClr="000000"/>
            </a:solidFill>
            <a:prstDash val="solid"/>
            <a:miter lim="800000"/>
          </a:ln>
          <a:effectLst/>
        </p:spPr>
      </p:cxnSp>
      <p:cxnSp>
        <p:nvCxnSpPr>
          <p:cNvPr id="154" name="Straight Connector 30"/>
          <p:cNvCxnSpPr>
            <a:stCxn id="133" idx="0"/>
            <a:endCxn id="150" idx="2"/>
          </p:cNvCxnSpPr>
          <p:nvPr/>
        </p:nvCxnSpPr>
        <p:spPr bwMode="gray">
          <a:xfrm flipH="1" flipV="1">
            <a:off x="4404760" y="2933022"/>
            <a:ext cx="1" cy="254080"/>
          </a:xfrm>
          <a:prstGeom prst="line">
            <a:avLst/>
          </a:prstGeom>
          <a:noFill/>
          <a:ln w="12700" cap="flat" cmpd="sng" algn="ctr">
            <a:solidFill>
              <a:sysClr val="windowText" lastClr="000000"/>
            </a:solidFill>
            <a:prstDash val="solid"/>
            <a:miter lim="800000"/>
          </a:ln>
          <a:effectLst/>
        </p:spPr>
      </p:cxnSp>
      <p:cxnSp>
        <p:nvCxnSpPr>
          <p:cNvPr id="166" name="Straight Connector 30"/>
          <p:cNvCxnSpPr>
            <a:stCxn id="150" idx="1"/>
            <a:endCxn id="148" idx="3"/>
          </p:cNvCxnSpPr>
          <p:nvPr/>
        </p:nvCxnSpPr>
        <p:spPr bwMode="gray">
          <a:xfrm flipH="1">
            <a:off x="3727390" y="2795627"/>
            <a:ext cx="509815" cy="0"/>
          </a:xfrm>
          <a:prstGeom prst="line">
            <a:avLst/>
          </a:prstGeom>
          <a:noFill/>
          <a:ln w="12700" cap="flat" cmpd="sng" algn="ctr">
            <a:solidFill>
              <a:sysClr val="windowText" lastClr="000000"/>
            </a:solidFill>
            <a:prstDash val="solid"/>
            <a:miter lim="800000"/>
          </a:ln>
          <a:effectLst/>
        </p:spPr>
      </p:cxnSp>
      <p:cxnSp>
        <p:nvCxnSpPr>
          <p:cNvPr id="41" name="Straight Connector 30"/>
          <p:cNvCxnSpPr>
            <a:stCxn id="148" idx="0"/>
            <a:endCxn id="86" idx="1"/>
          </p:cNvCxnSpPr>
          <p:nvPr/>
        </p:nvCxnSpPr>
        <p:spPr bwMode="gray">
          <a:xfrm flipH="1" flipV="1">
            <a:off x="3401346" y="2333969"/>
            <a:ext cx="158489" cy="324262"/>
          </a:xfrm>
          <a:prstGeom prst="line">
            <a:avLst/>
          </a:prstGeom>
          <a:noFill/>
          <a:ln w="12700" cap="flat" cmpd="sng" algn="ctr">
            <a:solidFill>
              <a:sysClr val="windowText" lastClr="000000"/>
            </a:solidFill>
            <a:prstDash val="solid"/>
            <a:miter lim="800000"/>
          </a:ln>
          <a:effectLst/>
        </p:spPr>
      </p:cxnSp>
      <p:sp>
        <p:nvSpPr>
          <p:cNvPr id="46" name="云形 45"/>
          <p:cNvSpPr/>
          <p:nvPr/>
        </p:nvSpPr>
        <p:spPr bwMode="gray">
          <a:xfrm>
            <a:off x="4180177" y="2016237"/>
            <a:ext cx="710945" cy="318071"/>
          </a:xfrm>
          <a:prstGeom prst="cloud">
            <a:avLst/>
          </a:prstGeom>
          <a:solidFill>
            <a:schemeClr val="bg1">
              <a:lumMod val="95000"/>
            </a:schemeClr>
          </a:solidFill>
          <a:ln w="9525" cap="flat" cmpd="sng" algn="ctr">
            <a:solidFill>
              <a:schemeClr val="bg1">
                <a:lumMod val="7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1087927" eaLnBrk="0" fontAlgn="ctr" hangingPunct="0"/>
            <a:endParaRPr lang="en-US" altLang="zh-CN" sz="1200" dirty="0">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endParaRPr>
          </a:p>
        </p:txBody>
      </p:sp>
      <p:cxnSp>
        <p:nvCxnSpPr>
          <p:cNvPr id="47" name="Straight Connector 30"/>
          <p:cNvCxnSpPr>
            <a:stCxn id="150" idx="0"/>
            <a:endCxn id="46" idx="1"/>
          </p:cNvCxnSpPr>
          <p:nvPr/>
        </p:nvCxnSpPr>
        <p:spPr bwMode="gray">
          <a:xfrm flipV="1">
            <a:off x="4404760" y="2333969"/>
            <a:ext cx="130890" cy="324262"/>
          </a:xfrm>
          <a:prstGeom prst="line">
            <a:avLst/>
          </a:prstGeom>
          <a:noFill/>
          <a:ln w="12700" cap="flat" cmpd="sng" algn="ctr">
            <a:solidFill>
              <a:sysClr val="windowText" lastClr="000000"/>
            </a:solidFill>
            <a:prstDash val="solid"/>
            <a:miter lim="800000"/>
          </a:ln>
          <a:effectLst/>
        </p:spPr>
      </p:cxnSp>
      <p:cxnSp>
        <p:nvCxnSpPr>
          <p:cNvPr id="51" name="Straight Connector 30"/>
          <p:cNvCxnSpPr>
            <a:stCxn id="148" idx="0"/>
            <a:endCxn id="46" idx="1"/>
          </p:cNvCxnSpPr>
          <p:nvPr/>
        </p:nvCxnSpPr>
        <p:spPr bwMode="gray">
          <a:xfrm flipV="1">
            <a:off x="3559835" y="2333969"/>
            <a:ext cx="975815" cy="324262"/>
          </a:xfrm>
          <a:prstGeom prst="line">
            <a:avLst/>
          </a:prstGeom>
          <a:noFill/>
          <a:ln w="12700" cap="flat" cmpd="sng" algn="ctr">
            <a:solidFill>
              <a:sysClr val="windowText" lastClr="000000"/>
            </a:solidFill>
            <a:prstDash val="solid"/>
            <a:miter lim="800000"/>
          </a:ln>
          <a:effectLst/>
        </p:spPr>
      </p:cxnSp>
      <p:cxnSp>
        <p:nvCxnSpPr>
          <p:cNvPr id="54" name="Straight Connector 30"/>
          <p:cNvCxnSpPr>
            <a:stCxn id="150" idx="0"/>
            <a:endCxn id="86" idx="1"/>
          </p:cNvCxnSpPr>
          <p:nvPr/>
        </p:nvCxnSpPr>
        <p:spPr bwMode="gray">
          <a:xfrm flipH="1" flipV="1">
            <a:off x="3401346" y="2333969"/>
            <a:ext cx="1003414" cy="324262"/>
          </a:xfrm>
          <a:prstGeom prst="line">
            <a:avLst/>
          </a:prstGeom>
          <a:noFill/>
          <a:ln w="12700" cap="flat" cmpd="sng" algn="ctr">
            <a:solidFill>
              <a:sysClr val="windowText" lastClr="000000"/>
            </a:solidFill>
            <a:prstDash val="solid"/>
            <a:miter lim="800000"/>
          </a:ln>
          <a:effectLst/>
        </p:spPr>
      </p:cxnSp>
      <p:pic>
        <p:nvPicPr>
          <p:cNvPr id="61" name="图片 60"/>
          <p:cNvPicPr>
            <a:picLocks/>
          </p:cNvPicPr>
          <p:nvPr/>
        </p:nvPicPr>
        <p:blipFill>
          <a:blip r:embed="rId11" cstate="print">
            <a:extLst>
              <a:ext uri="{28A0092B-C50C-407E-A947-70E740481C1C}">
                <a14:useLocalDpi xmlns:a14="http://schemas.microsoft.com/office/drawing/2010/main" val="0"/>
              </a:ext>
            </a:extLst>
          </a:blip>
          <a:stretch>
            <a:fillRect/>
          </a:stretch>
        </p:blipFill>
        <p:spPr bwMode="gray">
          <a:xfrm>
            <a:off x="2665963" y="4887437"/>
            <a:ext cx="350012" cy="287010"/>
          </a:xfrm>
          <a:prstGeom prst="rect">
            <a:avLst/>
          </a:prstGeom>
        </p:spPr>
      </p:pic>
      <p:cxnSp>
        <p:nvCxnSpPr>
          <p:cNvPr id="66" name="Straight Connector 30"/>
          <p:cNvCxnSpPr>
            <a:stCxn id="91" idx="2"/>
            <a:endCxn id="61" idx="0"/>
          </p:cNvCxnSpPr>
          <p:nvPr/>
        </p:nvCxnSpPr>
        <p:spPr bwMode="gray">
          <a:xfrm>
            <a:off x="2840969" y="4672281"/>
            <a:ext cx="0" cy="215156"/>
          </a:xfrm>
          <a:prstGeom prst="line">
            <a:avLst/>
          </a:prstGeom>
          <a:noFill/>
          <a:ln w="12700" cap="flat" cmpd="sng" algn="ctr">
            <a:solidFill>
              <a:sysClr val="windowText" lastClr="000000"/>
            </a:solidFill>
            <a:prstDash val="solid"/>
            <a:miter lim="800000"/>
          </a:ln>
          <a:effectLst/>
        </p:spPr>
      </p:cxnSp>
      <p:sp>
        <p:nvSpPr>
          <p:cNvPr id="81" name="矩形 80"/>
          <p:cNvSpPr/>
          <p:nvPr/>
        </p:nvSpPr>
        <p:spPr bwMode="gray">
          <a:xfrm>
            <a:off x="2998173" y="2026250"/>
            <a:ext cx="806344"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Internet</a:t>
            </a:r>
          </a:p>
        </p:txBody>
      </p:sp>
      <p:sp>
        <p:nvSpPr>
          <p:cNvPr id="84" name="矩形 83"/>
          <p:cNvSpPr/>
          <p:nvPr/>
        </p:nvSpPr>
        <p:spPr bwMode="gray">
          <a:xfrm>
            <a:off x="4132477" y="2026250"/>
            <a:ext cx="806344"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WAN</a:t>
            </a:r>
          </a:p>
        </p:txBody>
      </p:sp>
      <p:pic>
        <p:nvPicPr>
          <p:cNvPr id="85" name="图片 84"/>
          <p:cNvPicPr>
            <a:picLocks/>
          </p:cNvPicPr>
          <p:nvPr/>
        </p:nvPicPr>
        <p:blipFill>
          <a:blip r:embed="rId11" cstate="print">
            <a:extLst>
              <a:ext uri="{28A0092B-C50C-407E-A947-70E740481C1C}">
                <a14:useLocalDpi xmlns:a14="http://schemas.microsoft.com/office/drawing/2010/main" val="0"/>
              </a:ext>
            </a:extLst>
          </a:blip>
          <a:stretch>
            <a:fillRect/>
          </a:stretch>
        </p:blipFill>
        <p:spPr bwMode="gray">
          <a:xfrm>
            <a:off x="4940524" y="4887437"/>
            <a:ext cx="350012" cy="287010"/>
          </a:xfrm>
          <a:prstGeom prst="rect">
            <a:avLst/>
          </a:prstGeom>
        </p:spPr>
      </p:pic>
      <p:cxnSp>
        <p:nvCxnSpPr>
          <p:cNvPr id="89" name="Straight Connector 30"/>
          <p:cNvCxnSpPr>
            <a:stCxn id="117" idx="2"/>
            <a:endCxn id="85" idx="0"/>
          </p:cNvCxnSpPr>
          <p:nvPr/>
        </p:nvCxnSpPr>
        <p:spPr bwMode="gray">
          <a:xfrm>
            <a:off x="5115530" y="4672280"/>
            <a:ext cx="0" cy="215157"/>
          </a:xfrm>
          <a:prstGeom prst="line">
            <a:avLst/>
          </a:prstGeom>
          <a:noFill/>
          <a:ln w="12700" cap="flat" cmpd="sng" algn="ctr">
            <a:solidFill>
              <a:sysClr val="windowText" lastClr="000000"/>
            </a:solidFill>
            <a:prstDash val="solid"/>
            <a:miter lim="800000"/>
          </a:ln>
          <a:effectLst/>
        </p:spPr>
      </p:cxnSp>
      <p:pic>
        <p:nvPicPr>
          <p:cNvPr id="92" name="图片 91" descr="故障链路.png"/>
          <p:cNvPicPr>
            <a:picLocks noChangeAspect="1"/>
          </p:cNvPicPr>
          <p:nvPr/>
        </p:nvPicPr>
        <p:blipFill>
          <a:blip r:embed="rId3" cstate="print"/>
          <a:stretch>
            <a:fillRect/>
          </a:stretch>
        </p:blipFill>
        <p:spPr bwMode="gray">
          <a:xfrm>
            <a:off x="4874757" y="5409110"/>
            <a:ext cx="321178" cy="239496"/>
          </a:xfrm>
          <a:prstGeom prst="rect">
            <a:avLst/>
          </a:prstGeom>
        </p:spPr>
      </p:pic>
      <p:pic>
        <p:nvPicPr>
          <p:cNvPr id="95" name="图片 94"/>
          <p:cNvPicPr>
            <a:picLocks/>
          </p:cNvPicPr>
          <p:nvPr/>
        </p:nvPicPr>
        <p:blipFill>
          <a:blip r:embed="rId12" cstate="print">
            <a:extLst>
              <a:ext uri="{28A0092B-C50C-407E-A947-70E740481C1C}">
                <a14:useLocalDpi xmlns:a14="http://schemas.microsoft.com/office/drawing/2010/main" val="0"/>
              </a:ext>
            </a:extLst>
          </a:blip>
          <a:stretch>
            <a:fillRect/>
          </a:stretch>
        </p:blipFill>
        <p:spPr bwMode="gray">
          <a:xfrm>
            <a:off x="5148003" y="2887318"/>
            <a:ext cx="335111" cy="274791"/>
          </a:xfrm>
          <a:prstGeom prst="rect">
            <a:avLst/>
          </a:prstGeom>
        </p:spPr>
      </p:pic>
      <p:cxnSp>
        <p:nvCxnSpPr>
          <p:cNvPr id="98" name="Straight Connector 30"/>
          <p:cNvCxnSpPr>
            <a:stCxn id="93" idx="0"/>
            <a:endCxn id="95" idx="1"/>
          </p:cNvCxnSpPr>
          <p:nvPr/>
        </p:nvCxnSpPr>
        <p:spPr bwMode="gray">
          <a:xfrm flipV="1">
            <a:off x="3559835" y="3024714"/>
            <a:ext cx="1588168" cy="162388"/>
          </a:xfrm>
          <a:prstGeom prst="line">
            <a:avLst/>
          </a:prstGeom>
          <a:noFill/>
          <a:ln w="12700" cap="flat" cmpd="sng" algn="ctr">
            <a:solidFill>
              <a:sysClr val="windowText" lastClr="000000"/>
            </a:solidFill>
            <a:prstDash val="solid"/>
            <a:miter lim="800000"/>
          </a:ln>
          <a:effectLst/>
        </p:spPr>
      </p:cxnSp>
      <p:cxnSp>
        <p:nvCxnSpPr>
          <p:cNvPr id="99" name="Straight Connector 30"/>
          <p:cNvCxnSpPr>
            <a:stCxn id="133" idx="0"/>
            <a:endCxn id="95" idx="1"/>
          </p:cNvCxnSpPr>
          <p:nvPr/>
        </p:nvCxnSpPr>
        <p:spPr bwMode="gray">
          <a:xfrm flipV="1">
            <a:off x="4404761" y="3024714"/>
            <a:ext cx="743242" cy="162388"/>
          </a:xfrm>
          <a:prstGeom prst="line">
            <a:avLst/>
          </a:prstGeom>
          <a:noFill/>
          <a:ln w="12700" cap="flat" cmpd="sng" algn="ctr">
            <a:solidFill>
              <a:sysClr val="windowText" lastClr="000000"/>
            </a:solidFill>
            <a:prstDash val="solid"/>
            <a:miter lim="800000"/>
          </a:ln>
          <a:effectLst/>
        </p:spPr>
      </p:cxnSp>
      <p:sp>
        <p:nvSpPr>
          <p:cNvPr id="100" name="矩形 99"/>
          <p:cNvSpPr/>
          <p:nvPr/>
        </p:nvSpPr>
        <p:spPr bwMode="gray">
          <a:xfrm>
            <a:off x="613416" y="2656023"/>
            <a:ext cx="1431536" cy="276999"/>
          </a:xfrm>
          <a:prstGeom prst="rect">
            <a:avLst/>
          </a:prstGeom>
        </p:spPr>
        <p:txBody>
          <a:bodyPr wrap="square">
            <a:spAutoFit/>
          </a:bodyPr>
          <a:lstStyle/>
          <a:p>
            <a:pPr fontAlgn="ctr"/>
            <a:r>
              <a:rPr lang="en-US" sz="1200" dirty="0">
                <a:solidFill>
                  <a:srgbClr val="1D1D1A"/>
                </a:solidFill>
                <a:latin typeface="Huawei Sans" panose="020C0503030203020204" pitchFamily="34" charset="0"/>
              </a:rPr>
              <a:t>Egress zone</a:t>
            </a:r>
          </a:p>
        </p:txBody>
      </p:sp>
      <p:sp>
        <p:nvSpPr>
          <p:cNvPr id="103" name="矩形 102"/>
          <p:cNvSpPr/>
          <p:nvPr/>
        </p:nvSpPr>
        <p:spPr bwMode="gray">
          <a:xfrm>
            <a:off x="613416" y="3196801"/>
            <a:ext cx="1431536" cy="276999"/>
          </a:xfrm>
          <a:prstGeom prst="rect">
            <a:avLst/>
          </a:prstGeom>
        </p:spPr>
        <p:txBody>
          <a:bodyPr wrap="square">
            <a:spAutoFit/>
          </a:bodyPr>
          <a:lstStyle/>
          <a:p>
            <a:pPr fontAlgn="ctr"/>
            <a:r>
              <a:rPr lang="en-US" sz="1200" dirty="0">
                <a:solidFill>
                  <a:srgbClr val="1D1D1A"/>
                </a:solidFill>
                <a:latin typeface="Huawei Sans" panose="020C0503030203020204" pitchFamily="34" charset="0"/>
              </a:rPr>
              <a:t>Core layer</a:t>
            </a:r>
          </a:p>
        </p:txBody>
      </p:sp>
      <p:sp>
        <p:nvSpPr>
          <p:cNvPr id="104" name="矩形 103"/>
          <p:cNvSpPr/>
          <p:nvPr/>
        </p:nvSpPr>
        <p:spPr bwMode="gray">
          <a:xfrm>
            <a:off x="613416" y="3780059"/>
            <a:ext cx="1431536" cy="276999"/>
          </a:xfrm>
          <a:prstGeom prst="rect">
            <a:avLst/>
          </a:prstGeom>
        </p:spPr>
        <p:txBody>
          <a:bodyPr wrap="square">
            <a:spAutoFit/>
          </a:bodyPr>
          <a:lstStyle/>
          <a:p>
            <a:pPr fontAlgn="ctr"/>
            <a:r>
              <a:rPr lang="en-US" sz="1200" dirty="0">
                <a:solidFill>
                  <a:srgbClr val="1D1D1A"/>
                </a:solidFill>
                <a:latin typeface="Huawei Sans" panose="020C0503030203020204" pitchFamily="34" charset="0"/>
              </a:rPr>
              <a:t>Aggregation layer</a:t>
            </a:r>
          </a:p>
        </p:txBody>
      </p:sp>
      <p:sp>
        <p:nvSpPr>
          <p:cNvPr id="106" name="矩形 105"/>
          <p:cNvSpPr/>
          <p:nvPr/>
        </p:nvSpPr>
        <p:spPr bwMode="gray">
          <a:xfrm>
            <a:off x="613416" y="4395282"/>
            <a:ext cx="1431536" cy="276999"/>
          </a:xfrm>
          <a:prstGeom prst="rect">
            <a:avLst/>
          </a:prstGeom>
        </p:spPr>
        <p:txBody>
          <a:bodyPr wrap="square">
            <a:spAutoFit/>
          </a:bodyPr>
          <a:lstStyle/>
          <a:p>
            <a:pPr fontAlgn="ctr"/>
            <a:r>
              <a:rPr lang="en-US" sz="1200" dirty="0">
                <a:solidFill>
                  <a:srgbClr val="1D1D1A"/>
                </a:solidFill>
                <a:latin typeface="Huawei Sans" panose="020C0503030203020204" pitchFamily="34" charset="0"/>
              </a:rPr>
              <a:t>Access layer</a:t>
            </a:r>
          </a:p>
        </p:txBody>
      </p:sp>
      <p:sp>
        <p:nvSpPr>
          <p:cNvPr id="107" name="矩形 106"/>
          <p:cNvSpPr/>
          <p:nvPr/>
        </p:nvSpPr>
        <p:spPr bwMode="gray">
          <a:xfrm>
            <a:off x="1184916" y="5408188"/>
            <a:ext cx="1481047" cy="276999"/>
          </a:xfrm>
          <a:prstGeom prst="rect">
            <a:avLst/>
          </a:prstGeom>
        </p:spPr>
        <p:txBody>
          <a:bodyPr wrap="square">
            <a:spAutoFit/>
          </a:bodyPr>
          <a:lstStyle/>
          <a:p>
            <a:pPr fontAlgn="ctr"/>
            <a:r>
              <a:rPr lang="en-US" sz="1200" dirty="0">
                <a:solidFill>
                  <a:srgbClr val="1D1D1A"/>
                </a:solidFill>
                <a:latin typeface="Huawei Sans" panose="020C0503030203020204" pitchFamily="34" charset="0"/>
              </a:rPr>
              <a:t>Terminal layer</a:t>
            </a:r>
          </a:p>
        </p:txBody>
      </p:sp>
      <p:cxnSp>
        <p:nvCxnSpPr>
          <p:cNvPr id="109" name="Straight Connector 30"/>
          <p:cNvCxnSpPr/>
          <p:nvPr/>
        </p:nvCxnSpPr>
        <p:spPr bwMode="gray">
          <a:xfrm>
            <a:off x="3734841" y="3284843"/>
            <a:ext cx="494913" cy="0"/>
          </a:xfrm>
          <a:prstGeom prst="line">
            <a:avLst/>
          </a:prstGeom>
          <a:noFill/>
          <a:ln w="12700" cap="flat" cmpd="sng" algn="ctr">
            <a:solidFill>
              <a:sysClr val="windowText" lastClr="000000"/>
            </a:solidFill>
            <a:prstDash val="solid"/>
            <a:miter lim="800000"/>
          </a:ln>
          <a:effectLst/>
        </p:spPr>
      </p:cxnSp>
      <p:sp>
        <p:nvSpPr>
          <p:cNvPr id="40" name="椭圆 39"/>
          <p:cNvSpPr/>
          <p:nvPr/>
        </p:nvSpPr>
        <p:spPr bwMode="gray">
          <a:xfrm>
            <a:off x="3963007" y="3244621"/>
            <a:ext cx="66895" cy="1529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pic>
        <p:nvPicPr>
          <p:cNvPr id="112" name="图片 111" descr="AC-蓝.png"/>
          <p:cNvPicPr>
            <a:picLocks noChangeAspect="1"/>
          </p:cNvPicPr>
          <p:nvPr/>
        </p:nvPicPr>
        <p:blipFill>
          <a:blip r:embed="rId13" cstate="print"/>
          <a:stretch>
            <a:fillRect/>
          </a:stretch>
        </p:blipFill>
        <p:spPr bwMode="gray">
          <a:xfrm>
            <a:off x="2391489" y="2888461"/>
            <a:ext cx="335111" cy="274182"/>
          </a:xfrm>
          <a:prstGeom prst="rect">
            <a:avLst/>
          </a:prstGeom>
        </p:spPr>
      </p:pic>
      <p:cxnSp>
        <p:nvCxnSpPr>
          <p:cNvPr id="115" name="Straight Connector 30"/>
          <p:cNvCxnSpPr>
            <a:stCxn id="93" idx="0"/>
            <a:endCxn id="112" idx="3"/>
          </p:cNvCxnSpPr>
          <p:nvPr/>
        </p:nvCxnSpPr>
        <p:spPr bwMode="gray">
          <a:xfrm flipH="1" flipV="1">
            <a:off x="2726600" y="3025552"/>
            <a:ext cx="833235" cy="161550"/>
          </a:xfrm>
          <a:prstGeom prst="line">
            <a:avLst/>
          </a:prstGeom>
          <a:noFill/>
          <a:ln w="12700" cap="flat" cmpd="sng" algn="ctr">
            <a:solidFill>
              <a:sysClr val="windowText" lastClr="000000"/>
            </a:solidFill>
            <a:prstDash val="solid"/>
            <a:miter lim="800000"/>
          </a:ln>
          <a:effectLst/>
        </p:spPr>
      </p:cxnSp>
      <p:cxnSp>
        <p:nvCxnSpPr>
          <p:cNvPr id="116" name="Straight Connector 30"/>
          <p:cNvCxnSpPr>
            <a:stCxn id="133" idx="0"/>
            <a:endCxn id="112" idx="3"/>
          </p:cNvCxnSpPr>
          <p:nvPr/>
        </p:nvCxnSpPr>
        <p:spPr bwMode="gray">
          <a:xfrm flipH="1" flipV="1">
            <a:off x="2726600" y="3025552"/>
            <a:ext cx="1678161" cy="161550"/>
          </a:xfrm>
          <a:prstGeom prst="line">
            <a:avLst/>
          </a:prstGeom>
          <a:noFill/>
          <a:ln w="12700" cap="flat" cmpd="sng" algn="ctr">
            <a:solidFill>
              <a:sysClr val="windowText" lastClr="000000"/>
            </a:solidFill>
            <a:prstDash val="solid"/>
            <a:miter lim="800000"/>
          </a:ln>
          <a:effectLst/>
        </p:spPr>
      </p:cxnSp>
      <p:sp>
        <p:nvSpPr>
          <p:cNvPr id="120" name="矩形 119"/>
          <p:cNvSpPr/>
          <p:nvPr/>
        </p:nvSpPr>
        <p:spPr bwMode="gray">
          <a:xfrm>
            <a:off x="1944131" y="2897606"/>
            <a:ext cx="536981"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AC</a:t>
            </a:r>
          </a:p>
        </p:txBody>
      </p:sp>
      <p:sp>
        <p:nvSpPr>
          <p:cNvPr id="127" name="矩形 126"/>
          <p:cNvSpPr/>
          <p:nvPr/>
        </p:nvSpPr>
        <p:spPr bwMode="gray">
          <a:xfrm>
            <a:off x="5198730" y="3766582"/>
            <a:ext cx="1259392" cy="276999"/>
          </a:xfrm>
          <a:prstGeom prst="rect">
            <a:avLst/>
          </a:prstGeom>
        </p:spPr>
        <p:txBody>
          <a:bodyPr wrap="square">
            <a:spAutoFit/>
          </a:bodyPr>
          <a:lstStyle/>
          <a:p>
            <a:pPr algn="ctr" fontAlgn="ctr"/>
            <a:r>
              <a:rPr lang="en-US" sz="1200" dirty="0" smtClean="0">
                <a:solidFill>
                  <a:srgbClr val="30B5C5"/>
                </a:solidFill>
                <a:latin typeface="Huawei Sans" panose="020C0503030203020204" pitchFamily="34" charset="0"/>
              </a:rPr>
              <a:t>DHCPv6 relay</a:t>
            </a:r>
            <a:endParaRPr lang="en-US" sz="1200" dirty="0">
              <a:solidFill>
                <a:srgbClr val="30B5C5"/>
              </a:solidFill>
              <a:latin typeface="Huawei Sans" panose="020C0503030203020204" pitchFamily="34" charset="0"/>
            </a:endParaRPr>
          </a:p>
        </p:txBody>
      </p:sp>
      <p:sp>
        <p:nvSpPr>
          <p:cNvPr id="128" name="矩形 127"/>
          <p:cNvSpPr/>
          <p:nvPr/>
        </p:nvSpPr>
        <p:spPr bwMode="gray">
          <a:xfrm>
            <a:off x="5340712" y="3090242"/>
            <a:ext cx="1386234" cy="276999"/>
          </a:xfrm>
          <a:prstGeom prst="rect">
            <a:avLst/>
          </a:prstGeom>
        </p:spPr>
        <p:txBody>
          <a:bodyPr wrap="square">
            <a:spAutoFit/>
          </a:bodyPr>
          <a:lstStyle/>
          <a:p>
            <a:pPr algn="ctr" fontAlgn="ctr"/>
            <a:r>
              <a:rPr lang="en-US" sz="1200" dirty="0">
                <a:solidFill>
                  <a:srgbClr val="30B5C5"/>
                </a:solidFill>
                <a:latin typeface="Huawei Sans" panose="020C0503030203020204" pitchFamily="34" charset="0"/>
              </a:rPr>
              <a:t>DHCPv6 </a:t>
            </a:r>
            <a:r>
              <a:rPr lang="en-US" sz="1200" dirty="0" smtClean="0">
                <a:solidFill>
                  <a:srgbClr val="30B5C5"/>
                </a:solidFill>
                <a:latin typeface="Huawei Sans" panose="020C0503030203020204" pitchFamily="34" charset="0"/>
              </a:rPr>
              <a:t>server</a:t>
            </a:r>
            <a:endParaRPr lang="en-US" sz="1200" dirty="0">
              <a:solidFill>
                <a:srgbClr val="30B5C5"/>
              </a:solidFill>
              <a:latin typeface="Huawei Sans" panose="020C0503030203020204" pitchFamily="34" charset="0"/>
            </a:endParaRPr>
          </a:p>
        </p:txBody>
      </p:sp>
      <p:cxnSp>
        <p:nvCxnSpPr>
          <p:cNvPr id="129" name="Straight Connector 30"/>
          <p:cNvCxnSpPr/>
          <p:nvPr/>
        </p:nvCxnSpPr>
        <p:spPr bwMode="gray">
          <a:xfrm flipH="1">
            <a:off x="2009170" y="3925095"/>
            <a:ext cx="336829" cy="0"/>
          </a:xfrm>
          <a:prstGeom prst="line">
            <a:avLst/>
          </a:prstGeom>
          <a:noFill/>
          <a:ln w="19050" cap="flat" cmpd="sng" algn="ctr">
            <a:solidFill>
              <a:srgbClr val="30B5C5"/>
            </a:solidFill>
            <a:prstDash val="solid"/>
            <a:miter lim="800000"/>
          </a:ln>
          <a:effectLst/>
        </p:spPr>
      </p:cxnSp>
      <p:sp>
        <p:nvSpPr>
          <p:cNvPr id="130" name="矩形 129"/>
          <p:cNvSpPr/>
          <p:nvPr/>
        </p:nvSpPr>
        <p:spPr bwMode="gray">
          <a:xfrm>
            <a:off x="1909094" y="3646565"/>
            <a:ext cx="536981"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L3</a:t>
            </a:r>
          </a:p>
        </p:txBody>
      </p:sp>
      <p:sp>
        <p:nvSpPr>
          <p:cNvPr id="131" name="矩形 130"/>
          <p:cNvSpPr/>
          <p:nvPr/>
        </p:nvSpPr>
        <p:spPr bwMode="gray">
          <a:xfrm>
            <a:off x="1909094" y="3933804"/>
            <a:ext cx="536981"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L2</a:t>
            </a:r>
          </a:p>
        </p:txBody>
      </p:sp>
      <p:sp>
        <p:nvSpPr>
          <p:cNvPr id="132" name="圆角矩形 75"/>
          <p:cNvSpPr/>
          <p:nvPr/>
        </p:nvSpPr>
        <p:spPr bwMode="gray">
          <a:xfrm>
            <a:off x="6420658" y="1655811"/>
            <a:ext cx="5328429" cy="4029375"/>
          </a:xfrm>
          <a:prstGeom prst="roundRect">
            <a:avLst>
              <a:gd name="adj" fmla="val 2049"/>
            </a:avLst>
          </a:prstGeom>
          <a:noFill/>
          <a:ln w="9525" cap="flat" cmpd="sng" algn="ctr">
            <a:noFill/>
            <a:prstDash val="solid"/>
            <a:miter lim="800000"/>
          </a:ln>
          <a:effectLst/>
        </p:spPr>
        <p:txBody>
          <a:bodyPr wrap="square" lIns="72000" tIns="72000" rIns="72000" bIns="72000" rtlCol="0" anchor="t" anchorCtr="0"/>
          <a:lstStyle/>
          <a:p>
            <a:pPr marL="171450" lvl="0" indent="-171450" defTabSz="914400" fontAlgn="ctr">
              <a:lnSpc>
                <a:spcPct val="140000"/>
              </a:lnSpc>
              <a:buFont typeface="Arial" panose="020B0604020202020204" pitchFamily="34" charset="0"/>
              <a:buChar char="•"/>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Address allocation:</a:t>
            </a:r>
          </a:p>
          <a:p>
            <a:pPr marL="360000" indent="-180000" defTabSz="914400" fontAlgn="ctr">
              <a:lnSpc>
                <a:spcPct val="140000"/>
              </a:lnSpc>
              <a:buFont typeface="Huawei Sans" panose="020C0503030203020204" pitchFamily="34" charset="0"/>
              <a:buChar cha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Before considering the address allocation solution, you must determine the address types and planning for the enterprise campus network. A large enterprise group has a large number of users and a large network scale and can apply for GUA PI addresses independently. Therefore, it is recommended that the enterprise group apply for GUA PI addresses independently and allocate campus addresses uniformly.</a:t>
            </a:r>
          </a:p>
          <a:p>
            <a:pPr marL="360000" indent="-180000" defTabSz="914400" fontAlgn="ctr">
              <a:lnSpc>
                <a:spcPct val="140000"/>
              </a:lnSpc>
              <a:buFont typeface="Huawei Sans" panose="020C0503030203020204" pitchFamily="34" charset="0"/>
              <a:buChar cha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Campus terminals can obtain IPv6 addresses through DHCPv6, SLAAC, or manual configuration. Generally, the DHCPv6 or SLAAC solution can be used to obtain addresses for wired terminals. If the DHCPv6 solution uses the centralized server mode, DHCPv6 relay needs to be deployed gradually to relay DHCPv6 packets. Android terminals do not support DHCPv6 and must use the SLAAC solution to obtain addresses.</a:t>
            </a:r>
          </a:p>
        </p:txBody>
      </p:sp>
      <p:cxnSp>
        <p:nvCxnSpPr>
          <p:cNvPr id="136" name="Straight Connector 30"/>
          <p:cNvCxnSpPr/>
          <p:nvPr/>
        </p:nvCxnSpPr>
        <p:spPr bwMode="gray">
          <a:xfrm>
            <a:off x="3015975" y="3853895"/>
            <a:ext cx="368854" cy="0"/>
          </a:xfrm>
          <a:prstGeom prst="line">
            <a:avLst/>
          </a:prstGeom>
          <a:noFill/>
          <a:ln w="12700" cap="flat" cmpd="sng" algn="ctr">
            <a:solidFill>
              <a:sysClr val="windowText" lastClr="000000"/>
            </a:solidFill>
            <a:prstDash val="solid"/>
            <a:miter lim="800000"/>
          </a:ln>
          <a:effectLst/>
        </p:spPr>
      </p:cxnSp>
      <p:cxnSp>
        <p:nvCxnSpPr>
          <p:cNvPr id="137" name="Straight Connector 30"/>
          <p:cNvCxnSpPr/>
          <p:nvPr/>
        </p:nvCxnSpPr>
        <p:spPr bwMode="gray">
          <a:xfrm>
            <a:off x="4572315" y="3853895"/>
            <a:ext cx="368854" cy="0"/>
          </a:xfrm>
          <a:prstGeom prst="line">
            <a:avLst/>
          </a:prstGeom>
          <a:noFill/>
          <a:ln w="12700" cap="flat" cmpd="sng" algn="ctr">
            <a:solidFill>
              <a:sysClr val="windowText" lastClr="000000"/>
            </a:solidFill>
            <a:prstDash val="solid"/>
            <a:miter lim="800000"/>
          </a:ln>
          <a:effectLst/>
        </p:spPr>
      </p:cxnSp>
      <p:sp>
        <p:nvSpPr>
          <p:cNvPr id="138" name="椭圆 137"/>
          <p:cNvSpPr/>
          <p:nvPr/>
        </p:nvSpPr>
        <p:spPr bwMode="gray">
          <a:xfrm>
            <a:off x="3169448" y="3810125"/>
            <a:ext cx="66895" cy="1529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139" name="椭圆 138"/>
          <p:cNvSpPr/>
          <p:nvPr/>
        </p:nvSpPr>
        <p:spPr bwMode="gray">
          <a:xfrm>
            <a:off x="4717659" y="3810125"/>
            <a:ext cx="66895" cy="1529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87" name="五边形 86"/>
          <p:cNvSpPr/>
          <p:nvPr/>
        </p:nvSpPr>
        <p:spPr bwMode="gray">
          <a:xfrm>
            <a:off x="6772324" y="124239"/>
            <a:ext cx="90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燕尾形 121"/>
          <p:cNvSpPr/>
          <p:nvPr/>
        </p:nvSpPr>
        <p:spPr bwMode="gray">
          <a:xfrm>
            <a:off x="7584515" y="124239"/>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DC</a:t>
            </a:r>
          </a:p>
        </p:txBody>
      </p:sp>
      <p:sp>
        <p:nvSpPr>
          <p:cNvPr id="123" name="燕尾形 122"/>
          <p:cNvSpPr/>
          <p:nvPr/>
        </p:nvSpPr>
        <p:spPr bwMode="gray">
          <a:xfrm>
            <a:off x="8216706" y="124239"/>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WAN</a:t>
            </a:r>
          </a:p>
        </p:txBody>
      </p:sp>
      <p:sp>
        <p:nvSpPr>
          <p:cNvPr id="124" name="燕尾形 123"/>
          <p:cNvSpPr/>
          <p:nvPr/>
        </p:nvSpPr>
        <p:spPr bwMode="gray">
          <a:xfrm>
            <a:off x="10309088" y="124239"/>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Other Systems</a:t>
            </a:r>
          </a:p>
        </p:txBody>
      </p:sp>
      <p:sp>
        <p:nvSpPr>
          <p:cNvPr id="125" name="燕尾形 124"/>
          <p:cNvSpPr/>
          <p:nvPr/>
        </p:nvSpPr>
        <p:spPr bwMode="gray">
          <a:xfrm>
            <a:off x="8848897" y="124239"/>
            <a:ext cx="1548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Campus Network</a:t>
            </a:r>
          </a:p>
        </p:txBody>
      </p:sp>
    </p:spTree>
    <p:extLst>
      <p:ext uri="{BB962C8B-B14F-4D97-AF65-F5344CB8AC3E}">
        <p14:creationId xmlns:p14="http://schemas.microsoft.com/office/powerpoint/2010/main" val="23645619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altLang="zh-CN" b="1" smtClean="0"/>
              <a:t>Technical Background of IPE</a:t>
            </a:r>
          </a:p>
          <a:p>
            <a:r>
              <a:rPr lang="en-US" altLang="zh-CN" smtClean="0">
                <a:solidFill>
                  <a:schemeClr val="bg1">
                    <a:lumMod val="50000"/>
                  </a:schemeClr>
                </a:solidFill>
              </a:rPr>
              <a:t>Key Technical Applications of IPE</a:t>
            </a:r>
          </a:p>
          <a:p>
            <a:r>
              <a:rPr lang="en-US" altLang="zh-CN" smtClean="0">
                <a:solidFill>
                  <a:schemeClr val="bg1">
                    <a:lumMod val="50000"/>
                  </a:schemeClr>
                </a:solidFill>
              </a:rPr>
              <a:t>IPv6 Network Evolution Solutions</a:t>
            </a:r>
            <a:endParaRPr lang="en-US" altLang="zh-CN" dirty="0">
              <a:solidFill>
                <a:schemeClr val="bg1">
                  <a:lumMod val="50000"/>
                </a:schemeClr>
              </a:solidFill>
            </a:endParaRPr>
          </a:p>
        </p:txBody>
      </p:sp>
    </p:spTree>
    <p:extLst>
      <p:ext uri="{BB962C8B-B14F-4D97-AF65-F5344CB8AC3E}">
        <p14:creationId xmlns:p14="http://schemas.microsoft.com/office/powerpoint/2010/main" val="82697391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IPv6 Reconstruction for Large- and Medium-Sized Traditional Campus Networks (2)</a:t>
            </a:r>
            <a:endParaRPr lang="en-US" dirty="0"/>
          </a:p>
        </p:txBody>
      </p:sp>
      <p:sp>
        <p:nvSpPr>
          <p:cNvPr id="186" name="矩形 185"/>
          <p:cNvSpPr/>
          <p:nvPr/>
        </p:nvSpPr>
        <p:spPr bwMode="gray">
          <a:xfrm>
            <a:off x="5255297" y="2576871"/>
            <a:ext cx="1145486" cy="646331"/>
          </a:xfrm>
          <a:prstGeom prst="rect">
            <a:avLst/>
          </a:prstGeom>
        </p:spPr>
        <p:txBody>
          <a:bodyPr wrap="square">
            <a:spAutoFit/>
          </a:bodyPr>
          <a:lstStyle/>
          <a:p>
            <a:pPr fontAlgn="ctr"/>
            <a:r>
              <a:rPr lang="en-US" sz="1200" dirty="0">
                <a:solidFill>
                  <a:srgbClr val="1D1D1A"/>
                </a:solidFill>
                <a:latin typeface="Huawei Sans" panose="020C0503030203020204" pitchFamily="34" charset="0"/>
              </a:rPr>
              <a:t>Network management zone</a:t>
            </a:r>
          </a:p>
        </p:txBody>
      </p:sp>
      <p:pic>
        <p:nvPicPr>
          <p:cNvPr id="62" name="图片 61" descr="故障链路.png"/>
          <p:cNvPicPr>
            <a:picLocks noChangeAspect="1"/>
          </p:cNvPicPr>
          <p:nvPr/>
        </p:nvPicPr>
        <p:blipFill>
          <a:blip r:embed="rId3" cstate="print"/>
          <a:stretch>
            <a:fillRect/>
          </a:stretch>
        </p:blipFill>
        <p:spPr bwMode="gray">
          <a:xfrm>
            <a:off x="2580240" y="5656226"/>
            <a:ext cx="321178" cy="239496"/>
          </a:xfrm>
          <a:prstGeom prst="rect">
            <a:avLst/>
          </a:prstGeom>
        </p:spPr>
      </p:pic>
      <p:pic>
        <p:nvPicPr>
          <p:cNvPr id="63" name="图片 62" descr="SAN网络-蓝.png"/>
          <p:cNvPicPr>
            <a:picLocks noChangeAspect="1"/>
          </p:cNvPicPr>
          <p:nvPr/>
        </p:nvPicPr>
        <p:blipFill>
          <a:blip r:embed="rId4" cstate="print"/>
          <a:stretch>
            <a:fillRect/>
          </a:stretch>
        </p:blipFill>
        <p:spPr bwMode="gray">
          <a:xfrm>
            <a:off x="3185501" y="5656226"/>
            <a:ext cx="159126" cy="260697"/>
          </a:xfrm>
          <a:prstGeom prst="rect">
            <a:avLst/>
          </a:prstGeom>
        </p:spPr>
      </p:pic>
      <p:pic>
        <p:nvPicPr>
          <p:cNvPr id="64" name="图片 63" descr="PC.png"/>
          <p:cNvPicPr>
            <a:picLocks noChangeAspect="1"/>
          </p:cNvPicPr>
          <p:nvPr/>
        </p:nvPicPr>
        <p:blipFill>
          <a:blip r:embed="rId5" cstate="print"/>
          <a:stretch>
            <a:fillRect/>
          </a:stretch>
        </p:blipFill>
        <p:spPr bwMode="gray">
          <a:xfrm>
            <a:off x="3628710" y="5670686"/>
            <a:ext cx="320621" cy="246237"/>
          </a:xfrm>
          <a:prstGeom prst="rect">
            <a:avLst/>
          </a:prstGeom>
        </p:spPr>
      </p:pic>
      <p:pic>
        <p:nvPicPr>
          <p:cNvPr id="65" name="图片 64" descr="笔记本电脑.png"/>
          <p:cNvPicPr>
            <a:picLocks noChangeAspect="1"/>
          </p:cNvPicPr>
          <p:nvPr/>
        </p:nvPicPr>
        <p:blipFill>
          <a:blip r:embed="rId6" cstate="print"/>
          <a:stretch>
            <a:fillRect/>
          </a:stretch>
        </p:blipFill>
        <p:spPr bwMode="gray">
          <a:xfrm>
            <a:off x="4233414" y="5694450"/>
            <a:ext cx="321047" cy="201272"/>
          </a:xfrm>
          <a:prstGeom prst="rect">
            <a:avLst/>
          </a:prstGeom>
        </p:spPr>
      </p:pic>
      <p:sp>
        <p:nvSpPr>
          <p:cNvPr id="86" name="云形 85"/>
          <p:cNvSpPr/>
          <p:nvPr/>
        </p:nvSpPr>
        <p:spPr bwMode="gray">
          <a:xfrm>
            <a:off x="2791592" y="1644809"/>
            <a:ext cx="710945" cy="318071"/>
          </a:xfrm>
          <a:prstGeom prst="cloud">
            <a:avLst/>
          </a:prstGeom>
          <a:solidFill>
            <a:schemeClr val="bg1">
              <a:lumMod val="95000"/>
            </a:schemeClr>
          </a:solidFill>
          <a:ln w="9525" cap="flat" cmpd="sng" algn="ctr">
            <a:solidFill>
              <a:schemeClr val="bg1">
                <a:lumMod val="7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1087927" eaLnBrk="0" fontAlgn="ctr" hangingPunct="0"/>
            <a:endParaRPr lang="en-US" altLang="zh-CN" sz="1200" dirty="0">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endParaRPr>
          </a:p>
        </p:txBody>
      </p:sp>
      <p:cxnSp>
        <p:nvCxnSpPr>
          <p:cNvPr id="88" name="Straight Connector 30"/>
          <p:cNvCxnSpPr>
            <a:stCxn id="90" idx="2"/>
            <a:endCxn id="91" idx="0"/>
          </p:cNvCxnSpPr>
          <p:nvPr/>
        </p:nvCxnSpPr>
        <p:spPr bwMode="gray">
          <a:xfrm>
            <a:off x="2804757" y="4314185"/>
            <a:ext cx="0" cy="318201"/>
          </a:xfrm>
          <a:prstGeom prst="line">
            <a:avLst/>
          </a:prstGeom>
          <a:noFill/>
          <a:ln w="12700" cap="flat" cmpd="sng" algn="ctr">
            <a:solidFill>
              <a:sysClr val="windowText" lastClr="000000"/>
            </a:solidFill>
            <a:prstDash val="solid"/>
            <a:miter lim="800000"/>
          </a:ln>
          <a:effectLst/>
        </p:spPr>
      </p:cxnSp>
      <p:pic>
        <p:nvPicPr>
          <p:cNvPr id="90" name="图片 89"/>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2629751" y="4027175"/>
            <a:ext cx="350012" cy="287010"/>
          </a:xfrm>
          <a:prstGeom prst="rect">
            <a:avLst/>
          </a:prstGeom>
        </p:spPr>
      </p:pic>
      <p:pic>
        <p:nvPicPr>
          <p:cNvPr id="91" name="图片 90"/>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2629751" y="4632386"/>
            <a:ext cx="350012" cy="287010"/>
          </a:xfrm>
          <a:prstGeom prst="rect">
            <a:avLst/>
          </a:prstGeom>
        </p:spPr>
      </p:pic>
      <p:pic>
        <p:nvPicPr>
          <p:cNvPr id="93" name="图片 92"/>
          <p:cNvPicPr>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3348617" y="3242626"/>
            <a:ext cx="350012" cy="287010"/>
          </a:xfrm>
          <a:prstGeom prst="rect">
            <a:avLst/>
          </a:prstGeom>
        </p:spPr>
      </p:pic>
      <p:cxnSp>
        <p:nvCxnSpPr>
          <p:cNvPr id="94" name="Straight Connector 30"/>
          <p:cNvCxnSpPr>
            <a:stCxn id="96" idx="2"/>
            <a:endCxn id="97" idx="0"/>
          </p:cNvCxnSpPr>
          <p:nvPr/>
        </p:nvCxnSpPr>
        <p:spPr bwMode="gray">
          <a:xfrm>
            <a:off x="3523624" y="4314185"/>
            <a:ext cx="0" cy="318201"/>
          </a:xfrm>
          <a:prstGeom prst="line">
            <a:avLst/>
          </a:prstGeom>
          <a:noFill/>
          <a:ln w="12700" cap="flat" cmpd="sng" algn="ctr">
            <a:solidFill>
              <a:sysClr val="windowText" lastClr="000000"/>
            </a:solidFill>
            <a:prstDash val="solid"/>
            <a:miter lim="800000"/>
          </a:ln>
          <a:effectLst/>
        </p:spPr>
      </p:cxnSp>
      <p:pic>
        <p:nvPicPr>
          <p:cNvPr id="96" name="图片 95"/>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3348617" y="4027175"/>
            <a:ext cx="350012" cy="287010"/>
          </a:xfrm>
          <a:prstGeom prst="rect">
            <a:avLst/>
          </a:prstGeom>
        </p:spPr>
      </p:pic>
      <p:pic>
        <p:nvPicPr>
          <p:cNvPr id="97" name="图片 96"/>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3348617" y="4632386"/>
            <a:ext cx="350012" cy="287010"/>
          </a:xfrm>
          <a:prstGeom prst="rect">
            <a:avLst/>
          </a:prstGeom>
        </p:spPr>
      </p:pic>
      <p:cxnSp>
        <p:nvCxnSpPr>
          <p:cNvPr id="101" name="Straight Connector 30"/>
          <p:cNvCxnSpPr>
            <a:stCxn id="90" idx="2"/>
            <a:endCxn id="97" idx="0"/>
          </p:cNvCxnSpPr>
          <p:nvPr/>
        </p:nvCxnSpPr>
        <p:spPr bwMode="gray">
          <a:xfrm>
            <a:off x="2804757" y="4314185"/>
            <a:ext cx="718866" cy="318201"/>
          </a:xfrm>
          <a:prstGeom prst="line">
            <a:avLst/>
          </a:prstGeom>
          <a:noFill/>
          <a:ln w="12700" cap="flat" cmpd="sng" algn="ctr">
            <a:solidFill>
              <a:sysClr val="windowText" lastClr="000000"/>
            </a:solidFill>
            <a:prstDash val="solid"/>
            <a:miter lim="800000"/>
          </a:ln>
          <a:effectLst/>
        </p:spPr>
      </p:cxnSp>
      <p:cxnSp>
        <p:nvCxnSpPr>
          <p:cNvPr id="102" name="Straight Connector 30"/>
          <p:cNvCxnSpPr>
            <a:stCxn id="96" idx="2"/>
            <a:endCxn id="91" idx="0"/>
          </p:cNvCxnSpPr>
          <p:nvPr/>
        </p:nvCxnSpPr>
        <p:spPr bwMode="gray">
          <a:xfrm flipH="1">
            <a:off x="2804757" y="4314185"/>
            <a:ext cx="718866" cy="318201"/>
          </a:xfrm>
          <a:prstGeom prst="line">
            <a:avLst/>
          </a:prstGeom>
          <a:noFill/>
          <a:ln w="12700" cap="flat" cmpd="sng" algn="ctr">
            <a:solidFill>
              <a:sysClr val="windowText" lastClr="000000"/>
            </a:solidFill>
            <a:prstDash val="solid"/>
            <a:miter lim="800000"/>
          </a:ln>
          <a:effectLst/>
        </p:spPr>
      </p:cxnSp>
      <p:cxnSp>
        <p:nvCxnSpPr>
          <p:cNvPr id="105" name="Straight Connector 30"/>
          <p:cNvCxnSpPr>
            <a:stCxn id="90" idx="3"/>
            <a:endCxn id="96" idx="1"/>
          </p:cNvCxnSpPr>
          <p:nvPr/>
        </p:nvCxnSpPr>
        <p:spPr bwMode="gray">
          <a:xfrm>
            <a:off x="2979763" y="4170680"/>
            <a:ext cx="368854" cy="0"/>
          </a:xfrm>
          <a:prstGeom prst="line">
            <a:avLst/>
          </a:prstGeom>
          <a:noFill/>
          <a:ln w="12700" cap="flat" cmpd="sng" algn="ctr">
            <a:solidFill>
              <a:sysClr val="windowText" lastClr="000000"/>
            </a:solidFill>
            <a:prstDash val="solid"/>
            <a:miter lim="800000"/>
          </a:ln>
          <a:effectLst/>
        </p:spPr>
      </p:cxnSp>
      <p:cxnSp>
        <p:nvCxnSpPr>
          <p:cNvPr id="108" name="Straight Connector 30"/>
          <p:cNvCxnSpPr>
            <a:stCxn id="110" idx="2"/>
            <a:endCxn id="111" idx="0"/>
          </p:cNvCxnSpPr>
          <p:nvPr/>
        </p:nvCxnSpPr>
        <p:spPr bwMode="gray">
          <a:xfrm>
            <a:off x="4368549" y="4314185"/>
            <a:ext cx="0" cy="318201"/>
          </a:xfrm>
          <a:prstGeom prst="line">
            <a:avLst/>
          </a:prstGeom>
          <a:noFill/>
          <a:ln w="12700" cap="flat" cmpd="sng" algn="ctr">
            <a:solidFill>
              <a:sysClr val="windowText" lastClr="000000"/>
            </a:solidFill>
            <a:prstDash val="solid"/>
            <a:miter lim="800000"/>
          </a:ln>
          <a:effectLst/>
        </p:spPr>
      </p:cxnSp>
      <p:pic>
        <p:nvPicPr>
          <p:cNvPr id="110" name="图片 109"/>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4193543" y="4027175"/>
            <a:ext cx="350012" cy="287010"/>
          </a:xfrm>
          <a:prstGeom prst="rect">
            <a:avLst/>
          </a:prstGeom>
        </p:spPr>
      </p:pic>
      <p:pic>
        <p:nvPicPr>
          <p:cNvPr id="111" name="图片 110"/>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4193543" y="4632386"/>
            <a:ext cx="350012" cy="287010"/>
          </a:xfrm>
          <a:prstGeom prst="rect">
            <a:avLst/>
          </a:prstGeom>
        </p:spPr>
      </p:pic>
      <p:cxnSp>
        <p:nvCxnSpPr>
          <p:cNvPr id="113" name="Straight Connector 30"/>
          <p:cNvCxnSpPr>
            <a:stCxn id="114" idx="2"/>
            <a:endCxn id="117" idx="0"/>
          </p:cNvCxnSpPr>
          <p:nvPr/>
        </p:nvCxnSpPr>
        <p:spPr bwMode="gray">
          <a:xfrm>
            <a:off x="5079319" y="4314185"/>
            <a:ext cx="0" cy="318201"/>
          </a:xfrm>
          <a:prstGeom prst="line">
            <a:avLst/>
          </a:prstGeom>
          <a:noFill/>
          <a:ln w="12700" cap="flat" cmpd="sng" algn="ctr">
            <a:solidFill>
              <a:sysClr val="windowText" lastClr="000000"/>
            </a:solidFill>
            <a:prstDash val="solid"/>
            <a:miter lim="800000"/>
          </a:ln>
          <a:effectLst/>
        </p:spPr>
      </p:cxnSp>
      <p:pic>
        <p:nvPicPr>
          <p:cNvPr id="114" name="图片 113"/>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4904312" y="4027175"/>
            <a:ext cx="350012" cy="287010"/>
          </a:xfrm>
          <a:prstGeom prst="rect">
            <a:avLst/>
          </a:prstGeom>
        </p:spPr>
      </p:pic>
      <p:pic>
        <p:nvPicPr>
          <p:cNvPr id="117" name="图片 116"/>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4904312" y="4632386"/>
            <a:ext cx="350012" cy="287010"/>
          </a:xfrm>
          <a:prstGeom prst="rect">
            <a:avLst/>
          </a:prstGeom>
        </p:spPr>
      </p:pic>
      <p:cxnSp>
        <p:nvCxnSpPr>
          <p:cNvPr id="118" name="Straight Connector 30"/>
          <p:cNvCxnSpPr>
            <a:stCxn id="110" idx="2"/>
            <a:endCxn id="117" idx="0"/>
          </p:cNvCxnSpPr>
          <p:nvPr/>
        </p:nvCxnSpPr>
        <p:spPr bwMode="gray">
          <a:xfrm>
            <a:off x="4368549" y="4314185"/>
            <a:ext cx="710770" cy="318201"/>
          </a:xfrm>
          <a:prstGeom prst="line">
            <a:avLst/>
          </a:prstGeom>
          <a:noFill/>
          <a:ln w="12700" cap="flat" cmpd="sng" algn="ctr">
            <a:solidFill>
              <a:sysClr val="windowText" lastClr="000000"/>
            </a:solidFill>
            <a:prstDash val="solid"/>
            <a:miter lim="800000"/>
          </a:ln>
          <a:effectLst/>
        </p:spPr>
      </p:cxnSp>
      <p:cxnSp>
        <p:nvCxnSpPr>
          <p:cNvPr id="119" name="Straight Connector 30"/>
          <p:cNvCxnSpPr>
            <a:stCxn id="114" idx="2"/>
            <a:endCxn id="111" idx="0"/>
          </p:cNvCxnSpPr>
          <p:nvPr/>
        </p:nvCxnSpPr>
        <p:spPr bwMode="gray">
          <a:xfrm flipH="1">
            <a:off x="4368549" y="4314185"/>
            <a:ext cx="710770" cy="318201"/>
          </a:xfrm>
          <a:prstGeom prst="line">
            <a:avLst/>
          </a:prstGeom>
          <a:noFill/>
          <a:ln w="12700" cap="flat" cmpd="sng" algn="ctr">
            <a:solidFill>
              <a:sysClr val="windowText" lastClr="000000"/>
            </a:solidFill>
            <a:prstDash val="solid"/>
            <a:miter lim="800000"/>
          </a:ln>
          <a:effectLst/>
        </p:spPr>
      </p:cxnSp>
      <p:cxnSp>
        <p:nvCxnSpPr>
          <p:cNvPr id="121" name="Straight Connector 30"/>
          <p:cNvCxnSpPr>
            <a:stCxn id="110" idx="3"/>
            <a:endCxn id="114" idx="1"/>
          </p:cNvCxnSpPr>
          <p:nvPr/>
        </p:nvCxnSpPr>
        <p:spPr bwMode="gray">
          <a:xfrm>
            <a:off x="4543554" y="4170680"/>
            <a:ext cx="360758" cy="0"/>
          </a:xfrm>
          <a:prstGeom prst="line">
            <a:avLst/>
          </a:prstGeom>
          <a:noFill/>
          <a:ln w="12700" cap="flat" cmpd="sng" algn="ctr">
            <a:solidFill>
              <a:sysClr val="windowText" lastClr="000000"/>
            </a:solidFill>
            <a:prstDash val="solid"/>
            <a:miter lim="800000"/>
          </a:ln>
          <a:effectLst/>
        </p:spPr>
      </p:cxnSp>
      <p:pic>
        <p:nvPicPr>
          <p:cNvPr id="133" name="图片 132"/>
          <p:cNvPicPr>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4193543" y="3242626"/>
            <a:ext cx="350012" cy="287010"/>
          </a:xfrm>
          <a:prstGeom prst="rect">
            <a:avLst/>
          </a:prstGeom>
        </p:spPr>
      </p:pic>
      <p:cxnSp>
        <p:nvCxnSpPr>
          <p:cNvPr id="142" name="Straight Connector 30"/>
          <p:cNvCxnSpPr>
            <a:stCxn id="90" idx="0"/>
            <a:endCxn id="93" idx="2"/>
          </p:cNvCxnSpPr>
          <p:nvPr/>
        </p:nvCxnSpPr>
        <p:spPr bwMode="gray">
          <a:xfrm flipV="1">
            <a:off x="2804757" y="3529636"/>
            <a:ext cx="718866" cy="497539"/>
          </a:xfrm>
          <a:prstGeom prst="line">
            <a:avLst/>
          </a:prstGeom>
          <a:noFill/>
          <a:ln w="12700" cap="flat" cmpd="sng" algn="ctr">
            <a:solidFill>
              <a:sysClr val="windowText" lastClr="000000"/>
            </a:solidFill>
            <a:prstDash val="solid"/>
            <a:miter lim="800000"/>
          </a:ln>
          <a:effectLst/>
        </p:spPr>
      </p:cxnSp>
      <p:cxnSp>
        <p:nvCxnSpPr>
          <p:cNvPr id="144" name="Straight Connector 30"/>
          <p:cNvCxnSpPr>
            <a:stCxn id="96" idx="0"/>
            <a:endCxn id="133" idx="2"/>
          </p:cNvCxnSpPr>
          <p:nvPr/>
        </p:nvCxnSpPr>
        <p:spPr bwMode="gray">
          <a:xfrm flipV="1">
            <a:off x="3523623" y="3529636"/>
            <a:ext cx="844926" cy="497539"/>
          </a:xfrm>
          <a:prstGeom prst="line">
            <a:avLst/>
          </a:prstGeom>
          <a:noFill/>
          <a:ln w="12700" cap="flat" cmpd="sng" algn="ctr">
            <a:solidFill>
              <a:sysClr val="windowText" lastClr="000000"/>
            </a:solidFill>
            <a:prstDash val="solid"/>
            <a:miter lim="800000"/>
          </a:ln>
          <a:effectLst/>
        </p:spPr>
      </p:cxnSp>
      <p:cxnSp>
        <p:nvCxnSpPr>
          <p:cNvPr id="145" name="Straight Connector 30"/>
          <p:cNvCxnSpPr>
            <a:stCxn id="93" idx="2"/>
            <a:endCxn id="110" idx="0"/>
          </p:cNvCxnSpPr>
          <p:nvPr/>
        </p:nvCxnSpPr>
        <p:spPr bwMode="gray">
          <a:xfrm>
            <a:off x="3523623" y="3529636"/>
            <a:ext cx="844926" cy="497539"/>
          </a:xfrm>
          <a:prstGeom prst="line">
            <a:avLst/>
          </a:prstGeom>
          <a:noFill/>
          <a:ln w="12700" cap="flat" cmpd="sng" algn="ctr">
            <a:solidFill>
              <a:sysClr val="windowText" lastClr="000000"/>
            </a:solidFill>
            <a:prstDash val="solid"/>
            <a:miter lim="800000"/>
          </a:ln>
          <a:effectLst/>
        </p:spPr>
      </p:cxnSp>
      <p:cxnSp>
        <p:nvCxnSpPr>
          <p:cNvPr id="147" name="Straight Connector 30"/>
          <p:cNvCxnSpPr>
            <a:stCxn id="133" idx="2"/>
            <a:endCxn id="114" idx="0"/>
          </p:cNvCxnSpPr>
          <p:nvPr/>
        </p:nvCxnSpPr>
        <p:spPr bwMode="gray">
          <a:xfrm>
            <a:off x="4368549" y="3529636"/>
            <a:ext cx="710769" cy="497539"/>
          </a:xfrm>
          <a:prstGeom prst="line">
            <a:avLst/>
          </a:prstGeom>
          <a:noFill/>
          <a:ln w="12700" cap="flat" cmpd="sng" algn="ctr">
            <a:solidFill>
              <a:sysClr val="windowText" lastClr="000000"/>
            </a:solidFill>
            <a:prstDash val="solid"/>
            <a:miter lim="800000"/>
          </a:ln>
          <a:effectLst/>
        </p:spPr>
      </p:cxnSp>
      <p:pic>
        <p:nvPicPr>
          <p:cNvPr id="148" name="图片 147"/>
          <p:cNvPicPr>
            <a:picLocks/>
          </p:cNvPicPr>
          <p:nvPr/>
        </p:nvPicPr>
        <p:blipFill>
          <a:blip r:embed="rId10" cstate="print">
            <a:extLst>
              <a:ext uri="{28A0092B-C50C-407E-A947-70E740481C1C}">
                <a14:useLocalDpi xmlns:a14="http://schemas.microsoft.com/office/drawing/2010/main" val="0"/>
              </a:ext>
            </a:extLst>
          </a:blip>
          <a:stretch>
            <a:fillRect/>
          </a:stretch>
        </p:blipFill>
        <p:spPr bwMode="gray">
          <a:xfrm>
            <a:off x="3356068" y="2522163"/>
            <a:ext cx="335110" cy="274791"/>
          </a:xfrm>
          <a:prstGeom prst="rect">
            <a:avLst/>
          </a:prstGeom>
        </p:spPr>
      </p:pic>
      <p:pic>
        <p:nvPicPr>
          <p:cNvPr id="150" name="图片 149"/>
          <p:cNvPicPr>
            <a:picLocks/>
          </p:cNvPicPr>
          <p:nvPr/>
        </p:nvPicPr>
        <p:blipFill>
          <a:blip r:embed="rId10" cstate="print">
            <a:extLst>
              <a:ext uri="{28A0092B-C50C-407E-A947-70E740481C1C}">
                <a14:useLocalDpi xmlns:a14="http://schemas.microsoft.com/office/drawing/2010/main" val="0"/>
              </a:ext>
            </a:extLst>
          </a:blip>
          <a:stretch>
            <a:fillRect/>
          </a:stretch>
        </p:blipFill>
        <p:spPr bwMode="gray">
          <a:xfrm>
            <a:off x="4200993" y="2522163"/>
            <a:ext cx="335110" cy="274791"/>
          </a:xfrm>
          <a:prstGeom prst="rect">
            <a:avLst/>
          </a:prstGeom>
        </p:spPr>
      </p:pic>
      <p:cxnSp>
        <p:nvCxnSpPr>
          <p:cNvPr id="151" name="Straight Connector 30"/>
          <p:cNvCxnSpPr>
            <a:stCxn id="93" idx="3"/>
            <a:endCxn id="133" idx="1"/>
          </p:cNvCxnSpPr>
          <p:nvPr/>
        </p:nvCxnSpPr>
        <p:spPr bwMode="gray">
          <a:xfrm>
            <a:off x="3698629" y="3386131"/>
            <a:ext cx="494913" cy="0"/>
          </a:xfrm>
          <a:prstGeom prst="line">
            <a:avLst/>
          </a:prstGeom>
          <a:noFill/>
          <a:ln w="12700" cap="flat" cmpd="sng" algn="ctr">
            <a:solidFill>
              <a:sysClr val="windowText" lastClr="000000"/>
            </a:solidFill>
            <a:prstDash val="solid"/>
            <a:miter lim="800000"/>
          </a:ln>
          <a:effectLst/>
        </p:spPr>
      </p:cxnSp>
      <p:cxnSp>
        <p:nvCxnSpPr>
          <p:cNvPr id="153" name="Straight Connector 30"/>
          <p:cNvCxnSpPr>
            <a:stCxn id="93" idx="0"/>
            <a:endCxn id="148" idx="2"/>
          </p:cNvCxnSpPr>
          <p:nvPr/>
        </p:nvCxnSpPr>
        <p:spPr bwMode="gray">
          <a:xfrm flipV="1">
            <a:off x="3523623" y="2796954"/>
            <a:ext cx="0" cy="445672"/>
          </a:xfrm>
          <a:prstGeom prst="line">
            <a:avLst/>
          </a:prstGeom>
          <a:noFill/>
          <a:ln w="12700" cap="flat" cmpd="sng" algn="ctr">
            <a:solidFill>
              <a:sysClr val="windowText" lastClr="000000"/>
            </a:solidFill>
            <a:prstDash val="solid"/>
            <a:miter lim="800000"/>
          </a:ln>
          <a:effectLst/>
        </p:spPr>
      </p:cxnSp>
      <p:cxnSp>
        <p:nvCxnSpPr>
          <p:cNvPr id="154" name="Straight Connector 30"/>
          <p:cNvCxnSpPr>
            <a:stCxn id="133" idx="0"/>
            <a:endCxn id="150" idx="2"/>
          </p:cNvCxnSpPr>
          <p:nvPr/>
        </p:nvCxnSpPr>
        <p:spPr bwMode="gray">
          <a:xfrm flipH="1" flipV="1">
            <a:off x="4368548" y="2796954"/>
            <a:ext cx="1" cy="445672"/>
          </a:xfrm>
          <a:prstGeom prst="line">
            <a:avLst/>
          </a:prstGeom>
          <a:noFill/>
          <a:ln w="12700" cap="flat" cmpd="sng" algn="ctr">
            <a:solidFill>
              <a:sysClr val="windowText" lastClr="000000"/>
            </a:solidFill>
            <a:prstDash val="solid"/>
            <a:miter lim="800000"/>
          </a:ln>
          <a:effectLst/>
        </p:spPr>
      </p:cxnSp>
      <p:cxnSp>
        <p:nvCxnSpPr>
          <p:cNvPr id="166" name="Straight Connector 30"/>
          <p:cNvCxnSpPr>
            <a:stCxn id="150" idx="1"/>
            <a:endCxn id="148" idx="3"/>
          </p:cNvCxnSpPr>
          <p:nvPr/>
        </p:nvCxnSpPr>
        <p:spPr bwMode="gray">
          <a:xfrm flipH="1">
            <a:off x="3691178" y="2659559"/>
            <a:ext cx="509815" cy="0"/>
          </a:xfrm>
          <a:prstGeom prst="line">
            <a:avLst/>
          </a:prstGeom>
          <a:noFill/>
          <a:ln w="12700" cap="flat" cmpd="sng" algn="ctr">
            <a:solidFill>
              <a:sysClr val="windowText" lastClr="000000"/>
            </a:solidFill>
            <a:prstDash val="solid"/>
            <a:miter lim="800000"/>
          </a:ln>
          <a:effectLst/>
        </p:spPr>
      </p:cxnSp>
      <p:cxnSp>
        <p:nvCxnSpPr>
          <p:cNvPr id="41" name="Straight Connector 30"/>
          <p:cNvCxnSpPr>
            <a:stCxn id="148" idx="0"/>
            <a:endCxn id="86" idx="1"/>
          </p:cNvCxnSpPr>
          <p:nvPr/>
        </p:nvCxnSpPr>
        <p:spPr bwMode="gray">
          <a:xfrm flipH="1" flipV="1">
            <a:off x="3147065" y="1962541"/>
            <a:ext cx="376558" cy="559622"/>
          </a:xfrm>
          <a:prstGeom prst="line">
            <a:avLst/>
          </a:prstGeom>
          <a:noFill/>
          <a:ln w="12700" cap="flat" cmpd="sng" algn="ctr">
            <a:solidFill>
              <a:sysClr val="windowText" lastClr="000000"/>
            </a:solidFill>
            <a:prstDash val="solid"/>
            <a:miter lim="800000"/>
          </a:ln>
          <a:effectLst/>
        </p:spPr>
      </p:cxnSp>
      <p:sp>
        <p:nvSpPr>
          <p:cNvPr id="46" name="云形 45"/>
          <p:cNvSpPr/>
          <p:nvPr/>
        </p:nvSpPr>
        <p:spPr bwMode="gray">
          <a:xfrm>
            <a:off x="4337511" y="1644809"/>
            <a:ext cx="710945" cy="318071"/>
          </a:xfrm>
          <a:prstGeom prst="cloud">
            <a:avLst/>
          </a:prstGeom>
          <a:solidFill>
            <a:schemeClr val="bg1">
              <a:lumMod val="95000"/>
            </a:schemeClr>
          </a:solidFill>
          <a:ln w="9525" cap="flat" cmpd="sng" algn="ctr">
            <a:solidFill>
              <a:schemeClr val="bg1">
                <a:lumMod val="7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1087927" eaLnBrk="0" fontAlgn="ctr" hangingPunct="0"/>
            <a:endParaRPr lang="en-US" altLang="zh-CN" sz="1200" dirty="0">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endParaRPr>
          </a:p>
        </p:txBody>
      </p:sp>
      <p:cxnSp>
        <p:nvCxnSpPr>
          <p:cNvPr id="47" name="Straight Connector 30"/>
          <p:cNvCxnSpPr>
            <a:stCxn id="150" idx="0"/>
            <a:endCxn id="46" idx="1"/>
          </p:cNvCxnSpPr>
          <p:nvPr/>
        </p:nvCxnSpPr>
        <p:spPr bwMode="gray">
          <a:xfrm flipV="1">
            <a:off x="4368548" y="1962541"/>
            <a:ext cx="324436" cy="559622"/>
          </a:xfrm>
          <a:prstGeom prst="line">
            <a:avLst/>
          </a:prstGeom>
          <a:noFill/>
          <a:ln w="12700" cap="flat" cmpd="sng" algn="ctr">
            <a:solidFill>
              <a:sysClr val="windowText" lastClr="000000"/>
            </a:solidFill>
            <a:prstDash val="solid"/>
            <a:miter lim="800000"/>
          </a:ln>
          <a:effectLst/>
        </p:spPr>
      </p:cxnSp>
      <p:cxnSp>
        <p:nvCxnSpPr>
          <p:cNvPr id="51" name="Straight Connector 30"/>
          <p:cNvCxnSpPr>
            <a:stCxn id="148" idx="0"/>
            <a:endCxn id="46" idx="1"/>
          </p:cNvCxnSpPr>
          <p:nvPr/>
        </p:nvCxnSpPr>
        <p:spPr bwMode="gray">
          <a:xfrm flipV="1">
            <a:off x="3523623" y="1962541"/>
            <a:ext cx="1169361" cy="559622"/>
          </a:xfrm>
          <a:prstGeom prst="line">
            <a:avLst/>
          </a:prstGeom>
          <a:noFill/>
          <a:ln w="12700" cap="flat" cmpd="sng" algn="ctr">
            <a:solidFill>
              <a:sysClr val="windowText" lastClr="000000"/>
            </a:solidFill>
            <a:prstDash val="solid"/>
            <a:miter lim="800000"/>
          </a:ln>
          <a:effectLst/>
        </p:spPr>
      </p:cxnSp>
      <p:cxnSp>
        <p:nvCxnSpPr>
          <p:cNvPr id="54" name="Straight Connector 30"/>
          <p:cNvCxnSpPr>
            <a:stCxn id="150" idx="0"/>
            <a:endCxn id="86" idx="1"/>
          </p:cNvCxnSpPr>
          <p:nvPr/>
        </p:nvCxnSpPr>
        <p:spPr bwMode="gray">
          <a:xfrm flipH="1" flipV="1">
            <a:off x="3147065" y="1962541"/>
            <a:ext cx="1221483" cy="559622"/>
          </a:xfrm>
          <a:prstGeom prst="line">
            <a:avLst/>
          </a:prstGeom>
          <a:noFill/>
          <a:ln w="12700" cap="flat" cmpd="sng" algn="ctr">
            <a:solidFill>
              <a:sysClr val="windowText" lastClr="000000"/>
            </a:solidFill>
            <a:prstDash val="solid"/>
            <a:miter lim="800000"/>
          </a:ln>
          <a:effectLst/>
        </p:spPr>
      </p:cxnSp>
      <p:pic>
        <p:nvPicPr>
          <p:cNvPr id="61" name="图片 60"/>
          <p:cNvPicPr>
            <a:picLocks/>
          </p:cNvPicPr>
          <p:nvPr/>
        </p:nvPicPr>
        <p:blipFill>
          <a:blip r:embed="rId11" cstate="print">
            <a:extLst>
              <a:ext uri="{28A0092B-C50C-407E-A947-70E740481C1C}">
                <a14:useLocalDpi xmlns:a14="http://schemas.microsoft.com/office/drawing/2010/main" val="0"/>
              </a:ext>
            </a:extLst>
          </a:blip>
          <a:stretch>
            <a:fillRect/>
          </a:stretch>
        </p:blipFill>
        <p:spPr bwMode="gray">
          <a:xfrm>
            <a:off x="2629751" y="5134553"/>
            <a:ext cx="350012" cy="287010"/>
          </a:xfrm>
          <a:prstGeom prst="rect">
            <a:avLst/>
          </a:prstGeom>
        </p:spPr>
      </p:pic>
      <p:cxnSp>
        <p:nvCxnSpPr>
          <p:cNvPr id="66" name="Straight Connector 30"/>
          <p:cNvCxnSpPr>
            <a:stCxn id="91" idx="2"/>
            <a:endCxn id="61" idx="0"/>
          </p:cNvCxnSpPr>
          <p:nvPr/>
        </p:nvCxnSpPr>
        <p:spPr bwMode="gray">
          <a:xfrm>
            <a:off x="2804757" y="4919397"/>
            <a:ext cx="0" cy="215156"/>
          </a:xfrm>
          <a:prstGeom prst="line">
            <a:avLst/>
          </a:prstGeom>
          <a:noFill/>
          <a:ln w="12700" cap="flat" cmpd="sng" algn="ctr">
            <a:solidFill>
              <a:sysClr val="windowText" lastClr="000000"/>
            </a:solidFill>
            <a:prstDash val="solid"/>
            <a:miter lim="800000"/>
          </a:ln>
          <a:effectLst/>
        </p:spPr>
      </p:cxnSp>
      <p:sp>
        <p:nvSpPr>
          <p:cNvPr id="81" name="矩形 80"/>
          <p:cNvSpPr/>
          <p:nvPr/>
        </p:nvSpPr>
        <p:spPr bwMode="gray">
          <a:xfrm>
            <a:off x="2743892" y="1654822"/>
            <a:ext cx="806344"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Internet</a:t>
            </a:r>
          </a:p>
        </p:txBody>
      </p:sp>
      <p:sp>
        <p:nvSpPr>
          <p:cNvPr id="84" name="矩形 83"/>
          <p:cNvSpPr/>
          <p:nvPr/>
        </p:nvSpPr>
        <p:spPr bwMode="gray">
          <a:xfrm>
            <a:off x="4289811" y="1654822"/>
            <a:ext cx="806344"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WAN</a:t>
            </a:r>
          </a:p>
        </p:txBody>
      </p:sp>
      <p:pic>
        <p:nvPicPr>
          <p:cNvPr id="85" name="图片 84"/>
          <p:cNvPicPr>
            <a:picLocks/>
          </p:cNvPicPr>
          <p:nvPr/>
        </p:nvPicPr>
        <p:blipFill>
          <a:blip r:embed="rId11" cstate="print">
            <a:extLst>
              <a:ext uri="{28A0092B-C50C-407E-A947-70E740481C1C}">
                <a14:useLocalDpi xmlns:a14="http://schemas.microsoft.com/office/drawing/2010/main" val="0"/>
              </a:ext>
            </a:extLst>
          </a:blip>
          <a:stretch>
            <a:fillRect/>
          </a:stretch>
        </p:blipFill>
        <p:spPr bwMode="gray">
          <a:xfrm>
            <a:off x="4904312" y="5134553"/>
            <a:ext cx="350012" cy="287010"/>
          </a:xfrm>
          <a:prstGeom prst="rect">
            <a:avLst/>
          </a:prstGeom>
        </p:spPr>
      </p:pic>
      <p:cxnSp>
        <p:nvCxnSpPr>
          <p:cNvPr id="89" name="Straight Connector 30"/>
          <p:cNvCxnSpPr>
            <a:stCxn id="117" idx="2"/>
            <a:endCxn id="85" idx="0"/>
          </p:cNvCxnSpPr>
          <p:nvPr/>
        </p:nvCxnSpPr>
        <p:spPr bwMode="gray">
          <a:xfrm>
            <a:off x="5079318" y="4919396"/>
            <a:ext cx="0" cy="215157"/>
          </a:xfrm>
          <a:prstGeom prst="line">
            <a:avLst/>
          </a:prstGeom>
          <a:noFill/>
          <a:ln w="12700" cap="flat" cmpd="sng" algn="ctr">
            <a:solidFill>
              <a:sysClr val="windowText" lastClr="000000"/>
            </a:solidFill>
            <a:prstDash val="solid"/>
            <a:miter lim="800000"/>
          </a:ln>
          <a:effectLst/>
        </p:spPr>
      </p:cxnSp>
      <p:pic>
        <p:nvPicPr>
          <p:cNvPr id="92" name="图片 91" descr="故障链路.png"/>
          <p:cNvPicPr>
            <a:picLocks noChangeAspect="1"/>
          </p:cNvPicPr>
          <p:nvPr/>
        </p:nvPicPr>
        <p:blipFill>
          <a:blip r:embed="rId3" cstate="print"/>
          <a:stretch>
            <a:fillRect/>
          </a:stretch>
        </p:blipFill>
        <p:spPr bwMode="gray">
          <a:xfrm>
            <a:off x="4838545" y="5656226"/>
            <a:ext cx="321178" cy="239496"/>
          </a:xfrm>
          <a:prstGeom prst="rect">
            <a:avLst/>
          </a:prstGeom>
        </p:spPr>
      </p:pic>
      <p:pic>
        <p:nvPicPr>
          <p:cNvPr id="95" name="图片 94"/>
          <p:cNvPicPr>
            <a:picLocks/>
          </p:cNvPicPr>
          <p:nvPr/>
        </p:nvPicPr>
        <p:blipFill>
          <a:blip r:embed="rId12" cstate="print">
            <a:extLst>
              <a:ext uri="{28A0092B-C50C-407E-A947-70E740481C1C}">
                <a14:useLocalDpi xmlns:a14="http://schemas.microsoft.com/office/drawing/2010/main" val="0"/>
              </a:ext>
            </a:extLst>
          </a:blip>
          <a:stretch>
            <a:fillRect/>
          </a:stretch>
        </p:blipFill>
        <p:spPr bwMode="gray">
          <a:xfrm>
            <a:off x="4949866" y="2751250"/>
            <a:ext cx="335111" cy="274791"/>
          </a:xfrm>
          <a:prstGeom prst="rect">
            <a:avLst/>
          </a:prstGeom>
        </p:spPr>
      </p:pic>
      <p:cxnSp>
        <p:nvCxnSpPr>
          <p:cNvPr id="98" name="Straight Connector 30"/>
          <p:cNvCxnSpPr>
            <a:stCxn id="93" idx="0"/>
            <a:endCxn id="95" idx="1"/>
          </p:cNvCxnSpPr>
          <p:nvPr/>
        </p:nvCxnSpPr>
        <p:spPr bwMode="gray">
          <a:xfrm flipV="1">
            <a:off x="3523623" y="2888646"/>
            <a:ext cx="1426243" cy="353980"/>
          </a:xfrm>
          <a:prstGeom prst="line">
            <a:avLst/>
          </a:prstGeom>
          <a:noFill/>
          <a:ln w="12700" cap="flat" cmpd="sng" algn="ctr">
            <a:solidFill>
              <a:sysClr val="windowText" lastClr="000000"/>
            </a:solidFill>
            <a:prstDash val="solid"/>
            <a:miter lim="800000"/>
          </a:ln>
          <a:effectLst/>
        </p:spPr>
      </p:cxnSp>
      <p:cxnSp>
        <p:nvCxnSpPr>
          <p:cNvPr id="99" name="Straight Connector 30"/>
          <p:cNvCxnSpPr>
            <a:stCxn id="133" idx="0"/>
            <a:endCxn id="95" idx="1"/>
          </p:cNvCxnSpPr>
          <p:nvPr/>
        </p:nvCxnSpPr>
        <p:spPr bwMode="gray">
          <a:xfrm flipV="1">
            <a:off x="4368549" y="2888646"/>
            <a:ext cx="581317" cy="353980"/>
          </a:xfrm>
          <a:prstGeom prst="line">
            <a:avLst/>
          </a:prstGeom>
          <a:noFill/>
          <a:ln w="12700" cap="flat" cmpd="sng" algn="ctr">
            <a:solidFill>
              <a:sysClr val="windowText" lastClr="000000"/>
            </a:solidFill>
            <a:prstDash val="solid"/>
            <a:miter lim="800000"/>
          </a:ln>
          <a:effectLst/>
        </p:spPr>
      </p:cxnSp>
      <p:sp>
        <p:nvSpPr>
          <p:cNvPr id="100" name="矩形 99"/>
          <p:cNvSpPr/>
          <p:nvPr/>
        </p:nvSpPr>
        <p:spPr bwMode="gray">
          <a:xfrm>
            <a:off x="548629" y="2519955"/>
            <a:ext cx="1541684" cy="276999"/>
          </a:xfrm>
          <a:prstGeom prst="rect">
            <a:avLst/>
          </a:prstGeom>
        </p:spPr>
        <p:txBody>
          <a:bodyPr wrap="square">
            <a:spAutoFit/>
          </a:bodyPr>
          <a:lstStyle/>
          <a:p>
            <a:pPr fontAlgn="ctr"/>
            <a:r>
              <a:rPr lang="en-US" sz="1200" dirty="0">
                <a:solidFill>
                  <a:srgbClr val="1D1D1A"/>
                </a:solidFill>
                <a:latin typeface="Huawei Sans" panose="020C0503030203020204" pitchFamily="34" charset="0"/>
              </a:rPr>
              <a:t>Egress zone</a:t>
            </a:r>
          </a:p>
        </p:txBody>
      </p:sp>
      <p:sp>
        <p:nvSpPr>
          <p:cNvPr id="103" name="矩形 102"/>
          <p:cNvSpPr/>
          <p:nvPr/>
        </p:nvSpPr>
        <p:spPr bwMode="gray">
          <a:xfrm>
            <a:off x="548629" y="3252325"/>
            <a:ext cx="1541684" cy="276999"/>
          </a:xfrm>
          <a:prstGeom prst="rect">
            <a:avLst/>
          </a:prstGeom>
        </p:spPr>
        <p:txBody>
          <a:bodyPr wrap="square">
            <a:spAutoFit/>
          </a:bodyPr>
          <a:lstStyle/>
          <a:p>
            <a:pPr fontAlgn="ctr"/>
            <a:r>
              <a:rPr lang="en-US" sz="1200" dirty="0">
                <a:solidFill>
                  <a:srgbClr val="1D1D1A"/>
                </a:solidFill>
                <a:latin typeface="Huawei Sans" panose="020C0503030203020204" pitchFamily="34" charset="0"/>
              </a:rPr>
              <a:t>Core layer</a:t>
            </a:r>
          </a:p>
        </p:txBody>
      </p:sp>
      <p:sp>
        <p:nvSpPr>
          <p:cNvPr id="104" name="矩形 103"/>
          <p:cNvSpPr/>
          <p:nvPr/>
        </p:nvSpPr>
        <p:spPr bwMode="gray">
          <a:xfrm>
            <a:off x="548629" y="4027175"/>
            <a:ext cx="1541684" cy="276999"/>
          </a:xfrm>
          <a:prstGeom prst="rect">
            <a:avLst/>
          </a:prstGeom>
        </p:spPr>
        <p:txBody>
          <a:bodyPr wrap="square">
            <a:spAutoFit/>
          </a:bodyPr>
          <a:lstStyle/>
          <a:p>
            <a:pPr fontAlgn="ctr"/>
            <a:r>
              <a:rPr lang="en-US" sz="1200" dirty="0">
                <a:solidFill>
                  <a:srgbClr val="1D1D1A"/>
                </a:solidFill>
                <a:latin typeface="Huawei Sans" panose="020C0503030203020204" pitchFamily="34" charset="0"/>
              </a:rPr>
              <a:t>Aggregation layer</a:t>
            </a:r>
          </a:p>
        </p:txBody>
      </p:sp>
      <p:sp>
        <p:nvSpPr>
          <p:cNvPr id="106" name="矩形 105"/>
          <p:cNvSpPr/>
          <p:nvPr/>
        </p:nvSpPr>
        <p:spPr bwMode="gray">
          <a:xfrm>
            <a:off x="548629" y="4642398"/>
            <a:ext cx="1541684" cy="276999"/>
          </a:xfrm>
          <a:prstGeom prst="rect">
            <a:avLst/>
          </a:prstGeom>
        </p:spPr>
        <p:txBody>
          <a:bodyPr wrap="square">
            <a:spAutoFit/>
          </a:bodyPr>
          <a:lstStyle/>
          <a:p>
            <a:pPr fontAlgn="ctr"/>
            <a:r>
              <a:rPr lang="en-US" sz="1200" dirty="0">
                <a:solidFill>
                  <a:srgbClr val="1D1D1A"/>
                </a:solidFill>
                <a:latin typeface="Huawei Sans" panose="020C0503030203020204" pitchFamily="34" charset="0"/>
              </a:rPr>
              <a:t>Access layer</a:t>
            </a:r>
          </a:p>
        </p:txBody>
      </p:sp>
      <p:sp>
        <p:nvSpPr>
          <p:cNvPr id="107" name="矩形 106"/>
          <p:cNvSpPr/>
          <p:nvPr/>
        </p:nvSpPr>
        <p:spPr bwMode="gray">
          <a:xfrm>
            <a:off x="548629" y="5655304"/>
            <a:ext cx="1541684" cy="276999"/>
          </a:xfrm>
          <a:prstGeom prst="rect">
            <a:avLst/>
          </a:prstGeom>
        </p:spPr>
        <p:txBody>
          <a:bodyPr wrap="square">
            <a:spAutoFit/>
          </a:bodyPr>
          <a:lstStyle/>
          <a:p>
            <a:pPr fontAlgn="ctr"/>
            <a:r>
              <a:rPr lang="en-US" sz="1200" dirty="0">
                <a:solidFill>
                  <a:srgbClr val="1D1D1A"/>
                </a:solidFill>
                <a:latin typeface="Huawei Sans" panose="020C0503030203020204" pitchFamily="34" charset="0"/>
              </a:rPr>
              <a:t>Terminal layer</a:t>
            </a:r>
          </a:p>
        </p:txBody>
      </p:sp>
      <p:cxnSp>
        <p:nvCxnSpPr>
          <p:cNvPr id="109" name="Straight Connector 30"/>
          <p:cNvCxnSpPr/>
          <p:nvPr/>
        </p:nvCxnSpPr>
        <p:spPr bwMode="gray">
          <a:xfrm>
            <a:off x="3698629" y="3340367"/>
            <a:ext cx="494913" cy="0"/>
          </a:xfrm>
          <a:prstGeom prst="line">
            <a:avLst/>
          </a:prstGeom>
          <a:noFill/>
          <a:ln w="12700" cap="flat" cmpd="sng" algn="ctr">
            <a:solidFill>
              <a:sysClr val="windowText" lastClr="000000"/>
            </a:solidFill>
            <a:prstDash val="solid"/>
            <a:miter lim="800000"/>
          </a:ln>
          <a:effectLst/>
        </p:spPr>
      </p:cxnSp>
      <p:sp>
        <p:nvSpPr>
          <p:cNvPr id="40" name="椭圆 39"/>
          <p:cNvSpPr/>
          <p:nvPr/>
        </p:nvSpPr>
        <p:spPr bwMode="gray">
          <a:xfrm>
            <a:off x="3926795" y="3300145"/>
            <a:ext cx="66895" cy="1529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pic>
        <p:nvPicPr>
          <p:cNvPr id="112" name="图片 111" descr="AC-蓝.png"/>
          <p:cNvPicPr>
            <a:picLocks noChangeAspect="1"/>
          </p:cNvPicPr>
          <p:nvPr/>
        </p:nvPicPr>
        <p:blipFill>
          <a:blip r:embed="rId13" cstate="print"/>
          <a:stretch>
            <a:fillRect/>
          </a:stretch>
        </p:blipFill>
        <p:spPr bwMode="gray">
          <a:xfrm>
            <a:off x="2355277" y="2752393"/>
            <a:ext cx="335111" cy="274182"/>
          </a:xfrm>
          <a:prstGeom prst="rect">
            <a:avLst/>
          </a:prstGeom>
        </p:spPr>
      </p:pic>
      <p:cxnSp>
        <p:nvCxnSpPr>
          <p:cNvPr id="115" name="Straight Connector 30"/>
          <p:cNvCxnSpPr>
            <a:stCxn id="93" idx="0"/>
            <a:endCxn id="112" idx="3"/>
          </p:cNvCxnSpPr>
          <p:nvPr/>
        </p:nvCxnSpPr>
        <p:spPr bwMode="gray">
          <a:xfrm flipH="1" flipV="1">
            <a:off x="2690388" y="2889484"/>
            <a:ext cx="833235" cy="353142"/>
          </a:xfrm>
          <a:prstGeom prst="line">
            <a:avLst/>
          </a:prstGeom>
          <a:noFill/>
          <a:ln w="12700" cap="flat" cmpd="sng" algn="ctr">
            <a:solidFill>
              <a:sysClr val="windowText" lastClr="000000"/>
            </a:solidFill>
            <a:prstDash val="solid"/>
            <a:miter lim="800000"/>
          </a:ln>
          <a:effectLst/>
        </p:spPr>
      </p:cxnSp>
      <p:cxnSp>
        <p:nvCxnSpPr>
          <p:cNvPr id="116" name="Straight Connector 30"/>
          <p:cNvCxnSpPr>
            <a:stCxn id="133" idx="0"/>
            <a:endCxn id="112" idx="3"/>
          </p:cNvCxnSpPr>
          <p:nvPr/>
        </p:nvCxnSpPr>
        <p:spPr bwMode="gray">
          <a:xfrm flipH="1" flipV="1">
            <a:off x="2690388" y="2889484"/>
            <a:ext cx="1678161" cy="353142"/>
          </a:xfrm>
          <a:prstGeom prst="line">
            <a:avLst/>
          </a:prstGeom>
          <a:noFill/>
          <a:ln w="12700" cap="flat" cmpd="sng" algn="ctr">
            <a:solidFill>
              <a:sysClr val="windowText" lastClr="000000"/>
            </a:solidFill>
            <a:prstDash val="solid"/>
            <a:miter lim="800000"/>
          </a:ln>
          <a:effectLst/>
        </p:spPr>
      </p:cxnSp>
      <p:sp>
        <p:nvSpPr>
          <p:cNvPr id="120" name="矩形 119"/>
          <p:cNvSpPr/>
          <p:nvPr/>
        </p:nvSpPr>
        <p:spPr bwMode="gray">
          <a:xfrm>
            <a:off x="1907919" y="2761538"/>
            <a:ext cx="536981"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AC</a:t>
            </a:r>
          </a:p>
        </p:txBody>
      </p:sp>
      <p:sp>
        <p:nvSpPr>
          <p:cNvPr id="123" name="椭圆 122"/>
          <p:cNvSpPr/>
          <p:nvPr/>
        </p:nvSpPr>
        <p:spPr bwMode="gray">
          <a:xfrm>
            <a:off x="4050107" y="3430688"/>
            <a:ext cx="1330920" cy="681894"/>
          </a:xfrm>
          <a:prstGeom prst="ellipse">
            <a:avLst/>
          </a:prstGeom>
          <a:solidFill>
            <a:srgbClr val="ECF9FA">
              <a:alpha val="90000"/>
            </a:srgbClr>
          </a:solidFill>
          <a:ln>
            <a:solidFill>
              <a:srgbClr val="94DAE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122" name="椭圆 121"/>
          <p:cNvSpPr/>
          <p:nvPr/>
        </p:nvSpPr>
        <p:spPr bwMode="gray">
          <a:xfrm>
            <a:off x="2501867" y="3430688"/>
            <a:ext cx="1330920" cy="681894"/>
          </a:xfrm>
          <a:prstGeom prst="ellipse">
            <a:avLst/>
          </a:prstGeom>
          <a:solidFill>
            <a:srgbClr val="ECF9FA">
              <a:alpha val="90000"/>
            </a:srgbClr>
          </a:solidFill>
          <a:ln>
            <a:solidFill>
              <a:srgbClr val="94DAE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87" name="椭圆 86"/>
          <p:cNvSpPr/>
          <p:nvPr/>
        </p:nvSpPr>
        <p:spPr bwMode="gray">
          <a:xfrm>
            <a:off x="3142050" y="2593681"/>
            <a:ext cx="1614561" cy="725463"/>
          </a:xfrm>
          <a:prstGeom prst="ellipse">
            <a:avLst/>
          </a:prstGeom>
          <a:solidFill>
            <a:srgbClr val="ECF9FA">
              <a:alpha val="90000"/>
            </a:srgbClr>
          </a:solidFill>
          <a:ln>
            <a:solidFill>
              <a:srgbClr val="94DAE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124" name="矩形 123"/>
          <p:cNvSpPr/>
          <p:nvPr/>
        </p:nvSpPr>
        <p:spPr bwMode="auto">
          <a:xfrm>
            <a:off x="3304759" y="2731686"/>
            <a:ext cx="1310965" cy="461665"/>
          </a:xfrm>
          <a:prstGeom prst="rect">
            <a:avLst/>
          </a:prstGeom>
        </p:spPr>
        <p:txBody>
          <a:bodyPr wrap="square">
            <a:spAutoFit/>
          </a:bodyPr>
          <a:lstStyle/>
          <a:p>
            <a:pPr algn="ctr" fontAlgn="ctr"/>
            <a:r>
              <a:rPr lang="en-US" sz="1200" dirty="0">
                <a:solidFill>
                  <a:srgbClr val="30B5C5"/>
                </a:solidFill>
                <a:latin typeface="Huawei Sans" panose="020C0503030203020204" pitchFamily="34" charset="0"/>
              </a:rPr>
              <a:t>OSPFv3</a:t>
            </a:r>
          </a:p>
          <a:p>
            <a:pPr algn="ctr" fontAlgn="ctr"/>
            <a:r>
              <a:rPr lang="en-US" sz="1200" dirty="0">
                <a:solidFill>
                  <a:srgbClr val="30B5C5"/>
                </a:solidFill>
                <a:latin typeface="Huawei Sans" panose="020C0503030203020204" pitchFamily="34" charset="0"/>
              </a:rPr>
              <a:t>a</a:t>
            </a:r>
            <a:r>
              <a:rPr lang="en-US" sz="1200" dirty="0" smtClean="0">
                <a:solidFill>
                  <a:srgbClr val="30B5C5"/>
                </a:solidFill>
                <a:latin typeface="Huawei Sans" panose="020C0503030203020204" pitchFamily="34" charset="0"/>
              </a:rPr>
              <a:t>rea </a:t>
            </a:r>
            <a:r>
              <a:rPr lang="en-US" sz="1200" dirty="0">
                <a:solidFill>
                  <a:srgbClr val="30B5C5"/>
                </a:solidFill>
                <a:latin typeface="Huawei Sans" panose="020C0503030203020204" pitchFamily="34" charset="0"/>
              </a:rPr>
              <a:t>0</a:t>
            </a:r>
          </a:p>
        </p:txBody>
      </p:sp>
      <p:sp>
        <p:nvSpPr>
          <p:cNvPr id="125" name="矩形 124"/>
          <p:cNvSpPr/>
          <p:nvPr/>
        </p:nvSpPr>
        <p:spPr bwMode="auto">
          <a:xfrm>
            <a:off x="2654373" y="3527663"/>
            <a:ext cx="1000791" cy="461665"/>
          </a:xfrm>
          <a:prstGeom prst="rect">
            <a:avLst/>
          </a:prstGeom>
        </p:spPr>
        <p:txBody>
          <a:bodyPr wrap="square">
            <a:spAutoFit/>
          </a:bodyPr>
          <a:lstStyle/>
          <a:p>
            <a:pPr algn="ctr" fontAlgn="ctr"/>
            <a:r>
              <a:rPr lang="en-US" sz="1200" dirty="0">
                <a:solidFill>
                  <a:srgbClr val="30B5C5"/>
                </a:solidFill>
                <a:latin typeface="Huawei Sans" panose="020C0503030203020204" pitchFamily="34" charset="0"/>
              </a:rPr>
              <a:t>OSPFv3</a:t>
            </a:r>
          </a:p>
          <a:p>
            <a:pPr algn="ctr" fontAlgn="ctr"/>
            <a:r>
              <a:rPr lang="en-US" sz="1200" dirty="0" smtClean="0">
                <a:solidFill>
                  <a:srgbClr val="30B5C5"/>
                </a:solidFill>
                <a:latin typeface="Huawei Sans" panose="020C0503030203020204" pitchFamily="34" charset="0"/>
              </a:rPr>
              <a:t>area </a:t>
            </a:r>
            <a:r>
              <a:rPr lang="en-US" sz="1200" dirty="0">
                <a:solidFill>
                  <a:srgbClr val="30B5C5"/>
                </a:solidFill>
                <a:latin typeface="Huawei Sans" panose="020C0503030203020204" pitchFamily="34" charset="0"/>
              </a:rPr>
              <a:t>1</a:t>
            </a:r>
          </a:p>
        </p:txBody>
      </p:sp>
      <p:sp>
        <p:nvSpPr>
          <p:cNvPr id="126" name="矩形 125"/>
          <p:cNvSpPr/>
          <p:nvPr/>
        </p:nvSpPr>
        <p:spPr bwMode="auto">
          <a:xfrm>
            <a:off x="4223537" y="3527663"/>
            <a:ext cx="1000791" cy="461665"/>
          </a:xfrm>
          <a:prstGeom prst="rect">
            <a:avLst/>
          </a:prstGeom>
        </p:spPr>
        <p:txBody>
          <a:bodyPr wrap="square">
            <a:spAutoFit/>
          </a:bodyPr>
          <a:lstStyle/>
          <a:p>
            <a:pPr algn="ctr" fontAlgn="ctr"/>
            <a:r>
              <a:rPr lang="en-US" sz="1200" dirty="0">
                <a:solidFill>
                  <a:srgbClr val="30B5C5"/>
                </a:solidFill>
                <a:latin typeface="Huawei Sans" panose="020C0503030203020204" pitchFamily="34" charset="0"/>
              </a:rPr>
              <a:t>OSPFv3</a:t>
            </a:r>
          </a:p>
          <a:p>
            <a:pPr algn="ctr" fontAlgn="ctr"/>
            <a:r>
              <a:rPr lang="en-US" sz="1200" dirty="0">
                <a:solidFill>
                  <a:srgbClr val="30B5C5"/>
                </a:solidFill>
                <a:latin typeface="Huawei Sans" panose="020C0503030203020204" pitchFamily="34" charset="0"/>
              </a:rPr>
              <a:t>a</a:t>
            </a:r>
            <a:r>
              <a:rPr lang="en-US" sz="1200" dirty="0" smtClean="0">
                <a:solidFill>
                  <a:srgbClr val="30B5C5"/>
                </a:solidFill>
                <a:latin typeface="Huawei Sans" panose="020C0503030203020204" pitchFamily="34" charset="0"/>
              </a:rPr>
              <a:t>rea </a:t>
            </a:r>
            <a:r>
              <a:rPr lang="en-US" sz="1200" dirty="0">
                <a:solidFill>
                  <a:srgbClr val="30B5C5"/>
                </a:solidFill>
                <a:latin typeface="Huawei Sans" panose="020C0503030203020204" pitchFamily="34" charset="0"/>
              </a:rPr>
              <a:t>2</a:t>
            </a:r>
          </a:p>
        </p:txBody>
      </p:sp>
      <p:cxnSp>
        <p:nvCxnSpPr>
          <p:cNvPr id="129" name="Straight Connector 30"/>
          <p:cNvCxnSpPr/>
          <p:nvPr/>
        </p:nvCxnSpPr>
        <p:spPr bwMode="gray">
          <a:xfrm flipH="1">
            <a:off x="1972958" y="4172211"/>
            <a:ext cx="336829" cy="0"/>
          </a:xfrm>
          <a:prstGeom prst="line">
            <a:avLst/>
          </a:prstGeom>
          <a:noFill/>
          <a:ln w="19050" cap="flat" cmpd="sng" algn="ctr">
            <a:solidFill>
              <a:srgbClr val="30B5C5"/>
            </a:solidFill>
            <a:prstDash val="solid"/>
            <a:miter lim="800000"/>
          </a:ln>
          <a:effectLst/>
        </p:spPr>
      </p:cxnSp>
      <p:sp>
        <p:nvSpPr>
          <p:cNvPr id="130" name="矩形 129"/>
          <p:cNvSpPr/>
          <p:nvPr/>
        </p:nvSpPr>
        <p:spPr bwMode="gray">
          <a:xfrm>
            <a:off x="1872882" y="3885211"/>
            <a:ext cx="536981"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L3</a:t>
            </a:r>
          </a:p>
        </p:txBody>
      </p:sp>
      <p:sp>
        <p:nvSpPr>
          <p:cNvPr id="131" name="矩形 130"/>
          <p:cNvSpPr/>
          <p:nvPr/>
        </p:nvSpPr>
        <p:spPr bwMode="gray">
          <a:xfrm>
            <a:off x="1872882" y="4180920"/>
            <a:ext cx="536981"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L2</a:t>
            </a:r>
          </a:p>
        </p:txBody>
      </p:sp>
      <p:sp>
        <p:nvSpPr>
          <p:cNvPr id="132" name="圆角矩形 75"/>
          <p:cNvSpPr/>
          <p:nvPr/>
        </p:nvSpPr>
        <p:spPr bwMode="gray">
          <a:xfrm>
            <a:off x="6429144" y="1707831"/>
            <a:ext cx="5319943" cy="4145167"/>
          </a:xfrm>
          <a:prstGeom prst="roundRect">
            <a:avLst>
              <a:gd name="adj" fmla="val 2049"/>
            </a:avLst>
          </a:prstGeom>
          <a:noFill/>
          <a:ln w="9525" cap="flat" cmpd="sng" algn="ctr">
            <a:noFill/>
            <a:prstDash val="solid"/>
            <a:miter lim="800000"/>
          </a:ln>
          <a:effectLst/>
        </p:spPr>
        <p:txBody>
          <a:bodyPr wrap="square" lIns="72000" tIns="72000" rIns="72000" bIns="72000" rtlCol="0" anchor="t" anchorCtr="0"/>
          <a:lstStyle/>
          <a:p>
            <a:pPr marL="171450" lvl="0" indent="-171450" defTabSz="914400" fontAlgn="ctr">
              <a:lnSpc>
                <a:spcPct val="130000"/>
              </a:lnSpc>
              <a:buFont typeface="Arial" panose="020B0604020202020204" pitchFamily="34" charset="0"/>
              <a:buChar char="•"/>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Interconnection between internal networks:</a:t>
            </a:r>
          </a:p>
          <a:p>
            <a:pPr marL="360000" indent="-180000" defTabSz="914400" fontAlgn="ctr">
              <a:lnSpc>
                <a:spcPct val="130000"/>
              </a:lnSpc>
              <a:buFont typeface="Huawei Sans" panose="020C0503030203020204" pitchFamily="34" charset="0"/>
              <a:buChar cha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The Layer 3 network of the campus network is upgraded and reconstructed to support IPv4/IPv6 dual-stack communication. Considering the scale of the enterprise campus network and the general user habits of the original IPv4 network, OSPFv3 is enabled as the IGP, and OSPFv3 area settings are the same as those of OSPFv2 to ensure Layer 3 route reachability in the campus network.</a:t>
            </a:r>
          </a:p>
          <a:p>
            <a:pPr marL="360000" indent="-180000" defTabSz="914400" fontAlgn="ctr">
              <a:lnSpc>
                <a:spcPct val="130000"/>
              </a:lnSpc>
              <a:buFont typeface="Huawei Sans" panose="020C0503030203020204" pitchFamily="34" charset="0"/>
              <a:buChar cha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An enterprise campus network can communicate with a WAN in multiple modes. For example, static default routes, IGP routes, or BGP routes can be used for interconnection.</a:t>
            </a:r>
          </a:p>
          <a:p>
            <a:pPr marL="360000" indent="-180000" defTabSz="914400" fontAlgn="ctr">
              <a:lnSpc>
                <a:spcPct val="130000"/>
              </a:lnSpc>
              <a:buFont typeface="Huawei Sans" panose="020C0503030203020204" pitchFamily="34" charset="0"/>
              <a:buChar cha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The interconnection mode between the campus network and WAN depends on factors such as the capabilities of the campus egress devices, the number of campus egress paths, and campus egress traffic. This scenario is not closely related to IPv6. Therefore, it is recommended that the IPv4 network interconnection policy still be used</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椭圆 133"/>
          <p:cNvSpPr/>
          <p:nvPr/>
        </p:nvSpPr>
        <p:spPr bwMode="gray">
          <a:xfrm>
            <a:off x="4151960" y="1917319"/>
            <a:ext cx="911621" cy="691220"/>
          </a:xfrm>
          <a:prstGeom prst="ellipse">
            <a:avLst/>
          </a:prstGeom>
          <a:solidFill>
            <a:srgbClr val="ECF9FA">
              <a:alpha val="90000"/>
            </a:srgbClr>
          </a:solidFill>
          <a:ln>
            <a:solidFill>
              <a:srgbClr val="94DAE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135" name="矩形 134"/>
          <p:cNvSpPr/>
          <p:nvPr/>
        </p:nvSpPr>
        <p:spPr bwMode="auto">
          <a:xfrm>
            <a:off x="4089932" y="1958792"/>
            <a:ext cx="1078667" cy="646331"/>
          </a:xfrm>
          <a:prstGeom prst="rect">
            <a:avLst/>
          </a:prstGeom>
        </p:spPr>
        <p:txBody>
          <a:bodyPr wrap="square">
            <a:spAutoFit/>
          </a:bodyPr>
          <a:lstStyle/>
          <a:p>
            <a:pPr algn="ctr" fontAlgn="ctr"/>
            <a:r>
              <a:rPr lang="en-US" sz="1200" dirty="0">
                <a:solidFill>
                  <a:srgbClr val="30B5C5"/>
                </a:solidFill>
                <a:latin typeface="Huawei Sans" panose="020C0503030203020204" pitchFamily="34" charset="0"/>
              </a:rPr>
              <a:t>Static routing/IGP</a:t>
            </a:r>
          </a:p>
          <a:p>
            <a:pPr algn="ctr" fontAlgn="ctr"/>
            <a:r>
              <a:rPr lang="en-US" sz="1200" dirty="0">
                <a:solidFill>
                  <a:srgbClr val="30B5C5"/>
                </a:solidFill>
                <a:latin typeface="Huawei Sans" panose="020C0503030203020204" pitchFamily="34" charset="0"/>
              </a:rPr>
              <a:t>/BGP</a:t>
            </a:r>
          </a:p>
        </p:txBody>
      </p:sp>
      <p:sp>
        <p:nvSpPr>
          <p:cNvPr id="139" name="椭圆 138"/>
          <p:cNvSpPr/>
          <p:nvPr/>
        </p:nvSpPr>
        <p:spPr bwMode="gray">
          <a:xfrm>
            <a:off x="2854409" y="1917319"/>
            <a:ext cx="911621" cy="691220"/>
          </a:xfrm>
          <a:prstGeom prst="ellipse">
            <a:avLst/>
          </a:prstGeom>
          <a:solidFill>
            <a:schemeClr val="accent6">
              <a:lumMod val="20000"/>
              <a:lumOff val="80000"/>
              <a:alpha val="90000"/>
            </a:schemeClr>
          </a:solidFill>
          <a:ln>
            <a:solidFill>
              <a:schemeClr val="accent6">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140" name="矩形 139"/>
          <p:cNvSpPr/>
          <p:nvPr/>
        </p:nvSpPr>
        <p:spPr bwMode="gray">
          <a:xfrm>
            <a:off x="2856387" y="1953068"/>
            <a:ext cx="913371" cy="646331"/>
          </a:xfrm>
          <a:prstGeom prst="rect">
            <a:avLst/>
          </a:prstGeom>
        </p:spPr>
        <p:txBody>
          <a:bodyPr wrap="square">
            <a:spAutoFit/>
          </a:bodyPr>
          <a:lstStyle/>
          <a:p>
            <a:pPr algn="ctr" fontAlgn="ctr"/>
            <a:r>
              <a:rPr lang="en-US" sz="1200" dirty="0">
                <a:solidFill>
                  <a:schemeClr val="accent6">
                    <a:lumMod val="50000"/>
                  </a:schemeClr>
                </a:solidFill>
                <a:latin typeface="Huawei Sans" panose="020C0503030203020204" pitchFamily="34" charset="0"/>
              </a:rPr>
              <a:t>Static routing</a:t>
            </a:r>
            <a:r>
              <a:rPr lang="en-US" sz="1200" dirty="0" smtClean="0">
                <a:solidFill>
                  <a:schemeClr val="accent6">
                    <a:lumMod val="50000"/>
                  </a:schemeClr>
                </a:solidFill>
                <a:latin typeface="Huawei Sans" panose="020C0503030203020204" pitchFamily="34" charset="0"/>
              </a:rPr>
              <a:t>/</a:t>
            </a:r>
          </a:p>
          <a:p>
            <a:pPr algn="ctr" fontAlgn="ctr"/>
            <a:r>
              <a:rPr lang="en-US" sz="1200" dirty="0" smtClean="0">
                <a:solidFill>
                  <a:schemeClr val="accent6">
                    <a:lumMod val="50000"/>
                  </a:schemeClr>
                </a:solidFill>
                <a:latin typeface="Huawei Sans" panose="020C0503030203020204" pitchFamily="34" charset="0"/>
              </a:rPr>
              <a:t>BGP</a:t>
            </a:r>
            <a:endParaRPr lang="en-US" sz="1200" dirty="0">
              <a:solidFill>
                <a:schemeClr val="accent6">
                  <a:lumMod val="50000"/>
                </a:schemeClr>
              </a:solidFill>
              <a:latin typeface="Huawei Sans" panose="020C0503030203020204" pitchFamily="34" charset="0"/>
            </a:endParaRPr>
          </a:p>
        </p:txBody>
      </p:sp>
      <p:sp>
        <p:nvSpPr>
          <p:cNvPr id="141" name="矩形 140"/>
          <p:cNvSpPr/>
          <p:nvPr/>
        </p:nvSpPr>
        <p:spPr bwMode="gray">
          <a:xfrm>
            <a:off x="1276844" y="2034310"/>
            <a:ext cx="1608897" cy="646331"/>
          </a:xfrm>
          <a:prstGeom prst="rect">
            <a:avLst/>
          </a:prstGeom>
        </p:spPr>
        <p:txBody>
          <a:bodyPr wrap="square">
            <a:spAutoFit/>
          </a:bodyPr>
          <a:lstStyle/>
          <a:p>
            <a:pPr algn="ctr" fontAlgn="ctr"/>
            <a:r>
              <a:rPr lang="en-US" altLang="zh-CN" sz="1200" dirty="0" smtClean="0">
                <a:solidFill>
                  <a:schemeClr val="accent6">
                    <a:lumMod val="50000"/>
                  </a:schemeClr>
                </a:solidFill>
                <a:latin typeface="Huawei Sans" panose="020C0503030203020204" pitchFamily="34" charset="0"/>
              </a:rPr>
              <a:t>IGP-based i</a:t>
            </a:r>
            <a:r>
              <a:rPr lang="en-US" sz="1200" dirty="0" smtClean="0">
                <a:solidFill>
                  <a:schemeClr val="accent6">
                    <a:lumMod val="50000"/>
                  </a:schemeClr>
                </a:solidFill>
                <a:latin typeface="Huawei Sans" panose="020C0503030203020204" pitchFamily="34" charset="0"/>
              </a:rPr>
              <a:t>nternal</a:t>
            </a:r>
            <a:endParaRPr lang="en-US" sz="1200" dirty="0">
              <a:solidFill>
                <a:schemeClr val="accent6">
                  <a:lumMod val="50000"/>
                </a:schemeClr>
              </a:solidFill>
              <a:latin typeface="Huawei Sans" panose="020C0503030203020204" pitchFamily="34" charset="0"/>
            </a:endParaRPr>
          </a:p>
          <a:p>
            <a:pPr algn="ctr" fontAlgn="ctr"/>
            <a:r>
              <a:rPr lang="en-US" sz="1200" dirty="0" smtClean="0">
                <a:solidFill>
                  <a:schemeClr val="accent6">
                    <a:lumMod val="50000"/>
                  </a:schemeClr>
                </a:solidFill>
                <a:latin typeface="Huawei Sans" panose="020C0503030203020204" pitchFamily="34" charset="0"/>
              </a:rPr>
              <a:t>default </a:t>
            </a:r>
            <a:r>
              <a:rPr lang="en-US" sz="1200" dirty="0">
                <a:solidFill>
                  <a:schemeClr val="accent6">
                    <a:lumMod val="50000"/>
                  </a:schemeClr>
                </a:solidFill>
                <a:latin typeface="Huawei Sans" panose="020C0503030203020204" pitchFamily="34" charset="0"/>
              </a:rPr>
              <a:t>route advertisement</a:t>
            </a:r>
          </a:p>
        </p:txBody>
      </p:sp>
      <p:cxnSp>
        <p:nvCxnSpPr>
          <p:cNvPr id="73" name="直接箭头连接符 72"/>
          <p:cNvCxnSpPr>
            <a:stCxn id="148" idx="1"/>
          </p:cNvCxnSpPr>
          <p:nvPr/>
        </p:nvCxnSpPr>
        <p:spPr bwMode="gray">
          <a:xfrm flipH="1" flipV="1">
            <a:off x="2654374" y="2466000"/>
            <a:ext cx="701694" cy="193559"/>
          </a:xfrm>
          <a:prstGeom prst="straightConnector1">
            <a:avLst/>
          </a:prstGeom>
          <a:ln w="19050">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27" name="五边形 126"/>
          <p:cNvSpPr/>
          <p:nvPr/>
        </p:nvSpPr>
        <p:spPr bwMode="gray">
          <a:xfrm>
            <a:off x="6772324" y="124239"/>
            <a:ext cx="90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燕尾形 127"/>
          <p:cNvSpPr/>
          <p:nvPr/>
        </p:nvSpPr>
        <p:spPr bwMode="gray">
          <a:xfrm>
            <a:off x="7584515" y="124239"/>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DC</a:t>
            </a:r>
          </a:p>
        </p:txBody>
      </p:sp>
      <p:sp>
        <p:nvSpPr>
          <p:cNvPr id="136" name="燕尾形 135"/>
          <p:cNvSpPr/>
          <p:nvPr/>
        </p:nvSpPr>
        <p:spPr bwMode="gray">
          <a:xfrm>
            <a:off x="8216706" y="124239"/>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WAN</a:t>
            </a:r>
          </a:p>
        </p:txBody>
      </p:sp>
      <p:sp>
        <p:nvSpPr>
          <p:cNvPr id="137" name="燕尾形 136"/>
          <p:cNvSpPr/>
          <p:nvPr/>
        </p:nvSpPr>
        <p:spPr bwMode="gray">
          <a:xfrm>
            <a:off x="10309088" y="124239"/>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Other Systems</a:t>
            </a:r>
          </a:p>
        </p:txBody>
      </p:sp>
      <p:sp>
        <p:nvSpPr>
          <p:cNvPr id="138" name="燕尾形 137"/>
          <p:cNvSpPr/>
          <p:nvPr/>
        </p:nvSpPr>
        <p:spPr bwMode="gray">
          <a:xfrm>
            <a:off x="8848897" y="124239"/>
            <a:ext cx="1548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Campus Network</a:t>
            </a:r>
          </a:p>
        </p:txBody>
      </p:sp>
    </p:spTree>
    <p:extLst>
      <p:ext uri="{BB962C8B-B14F-4D97-AF65-F5344CB8AC3E}">
        <p14:creationId xmlns:p14="http://schemas.microsoft.com/office/powerpoint/2010/main" val="175704611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IPv6 Reconstruction for Large- and Medium-Sized Virtual</a:t>
            </a:r>
            <a:r>
              <a:rPr lang="en-US" altLang="zh-CN" dirty="0" smtClean="0"/>
              <a:t>ized</a:t>
            </a:r>
            <a:r>
              <a:rPr lang="en-US" dirty="0" smtClean="0"/>
              <a:t> Campus Networks (1)</a:t>
            </a:r>
            <a:endParaRPr lang="en-US" dirty="0"/>
          </a:p>
        </p:txBody>
      </p:sp>
      <p:sp>
        <p:nvSpPr>
          <p:cNvPr id="3" name="文本占位符 2"/>
          <p:cNvSpPr>
            <a:spLocks noGrp="1"/>
          </p:cNvSpPr>
          <p:nvPr>
            <p:ph type="body" sz="quarter" idx="10"/>
          </p:nvPr>
        </p:nvSpPr>
        <p:spPr bwMode="gray">
          <a:xfrm>
            <a:off x="455613" y="1484313"/>
            <a:ext cx="11293476" cy="1609208"/>
          </a:xfrm>
        </p:spPr>
        <p:txBody>
          <a:bodyPr/>
          <a:lstStyle/>
          <a:p>
            <a:r>
              <a:rPr lang="en-US" sz="1400" dirty="0" smtClean="0"/>
              <a:t>Currently, the virtualized network solution (VXLAN) is deployed on some large- and medium-sized campus networks to meet the requirements of these networks, such as one network for multiple purposes and fast, automated service provisioning.</a:t>
            </a:r>
          </a:p>
          <a:p>
            <a:r>
              <a:rPr lang="en-US" sz="1400" dirty="0" smtClean="0"/>
              <a:t>VXLAN underlay IPv4 + overlay dual stack can be used for the IPv6 evolution of virtualized campus networks. The horizontal traffic between networks in an enterprise campus is light. The centralized gateway mode is generally used in the virtual</a:t>
            </a:r>
            <a:r>
              <a:rPr lang="en-US" altLang="zh-CN" sz="1400" dirty="0" smtClean="0"/>
              <a:t>ized</a:t>
            </a:r>
            <a:r>
              <a:rPr lang="en-US" sz="1400" dirty="0" smtClean="0"/>
              <a:t> network VXLAN solution. Therefore, the centralized gateway mode is used in the following examples.</a:t>
            </a:r>
            <a:endParaRPr lang="en-US" sz="1400" dirty="0"/>
          </a:p>
        </p:txBody>
      </p:sp>
      <p:pic>
        <p:nvPicPr>
          <p:cNvPr id="188" name="图片 187" descr="故障链路.png"/>
          <p:cNvPicPr>
            <a:picLocks noChangeAspect="1"/>
          </p:cNvPicPr>
          <p:nvPr/>
        </p:nvPicPr>
        <p:blipFill>
          <a:blip r:embed="rId3" cstate="print"/>
          <a:stretch>
            <a:fillRect/>
          </a:stretch>
        </p:blipFill>
        <p:spPr bwMode="gray">
          <a:xfrm>
            <a:off x="2616452" y="5912500"/>
            <a:ext cx="321178" cy="239496"/>
          </a:xfrm>
          <a:prstGeom prst="rect">
            <a:avLst/>
          </a:prstGeom>
        </p:spPr>
      </p:pic>
      <p:pic>
        <p:nvPicPr>
          <p:cNvPr id="189" name="图片 188" descr="SAN网络-蓝.png"/>
          <p:cNvPicPr>
            <a:picLocks noChangeAspect="1"/>
          </p:cNvPicPr>
          <p:nvPr/>
        </p:nvPicPr>
        <p:blipFill>
          <a:blip r:embed="rId4" cstate="print"/>
          <a:stretch>
            <a:fillRect/>
          </a:stretch>
        </p:blipFill>
        <p:spPr bwMode="gray">
          <a:xfrm>
            <a:off x="3221713" y="5912500"/>
            <a:ext cx="159126" cy="260697"/>
          </a:xfrm>
          <a:prstGeom prst="rect">
            <a:avLst/>
          </a:prstGeom>
        </p:spPr>
      </p:pic>
      <p:pic>
        <p:nvPicPr>
          <p:cNvPr id="190" name="图片 189" descr="PC.png"/>
          <p:cNvPicPr>
            <a:picLocks noChangeAspect="1"/>
          </p:cNvPicPr>
          <p:nvPr/>
        </p:nvPicPr>
        <p:blipFill>
          <a:blip r:embed="rId5" cstate="print"/>
          <a:stretch>
            <a:fillRect/>
          </a:stretch>
        </p:blipFill>
        <p:spPr bwMode="gray">
          <a:xfrm>
            <a:off x="3664922" y="5926960"/>
            <a:ext cx="320621" cy="246237"/>
          </a:xfrm>
          <a:prstGeom prst="rect">
            <a:avLst/>
          </a:prstGeom>
        </p:spPr>
      </p:pic>
      <p:pic>
        <p:nvPicPr>
          <p:cNvPr id="191" name="图片 190" descr="笔记本电脑.png"/>
          <p:cNvPicPr>
            <a:picLocks noChangeAspect="1"/>
          </p:cNvPicPr>
          <p:nvPr/>
        </p:nvPicPr>
        <p:blipFill>
          <a:blip r:embed="rId6" cstate="print"/>
          <a:stretch>
            <a:fillRect/>
          </a:stretch>
        </p:blipFill>
        <p:spPr bwMode="gray">
          <a:xfrm>
            <a:off x="4269626" y="5950724"/>
            <a:ext cx="321047" cy="201272"/>
          </a:xfrm>
          <a:prstGeom prst="rect">
            <a:avLst/>
          </a:prstGeom>
        </p:spPr>
      </p:pic>
      <p:sp>
        <p:nvSpPr>
          <p:cNvPr id="192" name="云形 191"/>
          <p:cNvSpPr/>
          <p:nvPr/>
        </p:nvSpPr>
        <p:spPr bwMode="gray">
          <a:xfrm>
            <a:off x="3045873" y="3099121"/>
            <a:ext cx="710945" cy="318071"/>
          </a:xfrm>
          <a:prstGeom prst="cloud">
            <a:avLst/>
          </a:prstGeom>
          <a:solidFill>
            <a:schemeClr val="bg1">
              <a:lumMod val="95000"/>
            </a:schemeClr>
          </a:solidFill>
          <a:ln w="9525" cap="flat" cmpd="sng" algn="ctr">
            <a:solidFill>
              <a:schemeClr val="bg1">
                <a:lumMod val="7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1087927" eaLnBrk="0" fontAlgn="ctr" hangingPunct="0"/>
            <a:endParaRPr lang="en-US" altLang="zh-CN" sz="1200" dirty="0">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endParaRPr>
          </a:p>
        </p:txBody>
      </p:sp>
      <p:cxnSp>
        <p:nvCxnSpPr>
          <p:cNvPr id="193" name="Straight Connector 30"/>
          <p:cNvCxnSpPr>
            <a:stCxn id="194" idx="2"/>
            <a:endCxn id="195" idx="0"/>
          </p:cNvCxnSpPr>
          <p:nvPr/>
        </p:nvCxnSpPr>
        <p:spPr bwMode="gray">
          <a:xfrm>
            <a:off x="2840969" y="4936468"/>
            <a:ext cx="0" cy="200512"/>
          </a:xfrm>
          <a:prstGeom prst="line">
            <a:avLst/>
          </a:prstGeom>
          <a:noFill/>
          <a:ln w="12700" cap="flat" cmpd="sng" algn="ctr">
            <a:solidFill>
              <a:sysClr val="windowText" lastClr="000000"/>
            </a:solidFill>
            <a:prstDash val="solid"/>
            <a:miter lim="800000"/>
          </a:ln>
          <a:effectLst/>
        </p:spPr>
      </p:cxnSp>
      <p:pic>
        <p:nvPicPr>
          <p:cNvPr id="194" name="图片 193"/>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2665963" y="4649458"/>
            <a:ext cx="350012" cy="287010"/>
          </a:xfrm>
          <a:prstGeom prst="rect">
            <a:avLst/>
          </a:prstGeom>
        </p:spPr>
      </p:pic>
      <p:pic>
        <p:nvPicPr>
          <p:cNvPr id="195" name="图片 194"/>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2665963" y="5136980"/>
            <a:ext cx="350012" cy="287010"/>
          </a:xfrm>
          <a:prstGeom prst="rect">
            <a:avLst/>
          </a:prstGeom>
        </p:spPr>
      </p:pic>
      <p:pic>
        <p:nvPicPr>
          <p:cNvPr id="196" name="图片 195"/>
          <p:cNvPicPr>
            <a:picLocks/>
          </p:cNvPicPr>
          <p:nvPr/>
        </p:nvPicPr>
        <p:blipFill>
          <a:blip r:embed="rId9" cstate="print">
            <a:grayscl/>
            <a:extLst>
              <a:ext uri="{28A0092B-C50C-407E-A947-70E740481C1C}">
                <a14:useLocalDpi xmlns:a14="http://schemas.microsoft.com/office/drawing/2010/main" val="0"/>
              </a:ext>
            </a:extLst>
          </a:blip>
          <a:stretch>
            <a:fillRect/>
          </a:stretch>
        </p:blipFill>
        <p:spPr bwMode="gray">
          <a:xfrm>
            <a:off x="3384829" y="4174191"/>
            <a:ext cx="350012" cy="287010"/>
          </a:xfrm>
          <a:prstGeom prst="rect">
            <a:avLst/>
          </a:prstGeom>
        </p:spPr>
      </p:pic>
      <p:cxnSp>
        <p:nvCxnSpPr>
          <p:cNvPr id="197" name="Straight Connector 30"/>
          <p:cNvCxnSpPr>
            <a:stCxn id="198" idx="2"/>
            <a:endCxn id="199" idx="0"/>
          </p:cNvCxnSpPr>
          <p:nvPr/>
        </p:nvCxnSpPr>
        <p:spPr bwMode="gray">
          <a:xfrm>
            <a:off x="3559835" y="4936468"/>
            <a:ext cx="0" cy="200512"/>
          </a:xfrm>
          <a:prstGeom prst="line">
            <a:avLst/>
          </a:prstGeom>
          <a:noFill/>
          <a:ln w="12700" cap="flat" cmpd="sng" algn="ctr">
            <a:solidFill>
              <a:sysClr val="windowText" lastClr="000000"/>
            </a:solidFill>
            <a:prstDash val="solid"/>
            <a:miter lim="800000"/>
          </a:ln>
          <a:effectLst/>
        </p:spPr>
      </p:cxnSp>
      <p:pic>
        <p:nvPicPr>
          <p:cNvPr id="198" name="图片 197"/>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3384829" y="4649458"/>
            <a:ext cx="350012" cy="287010"/>
          </a:xfrm>
          <a:prstGeom prst="rect">
            <a:avLst/>
          </a:prstGeom>
        </p:spPr>
      </p:pic>
      <p:pic>
        <p:nvPicPr>
          <p:cNvPr id="199" name="图片 198"/>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3384829" y="5136980"/>
            <a:ext cx="350012" cy="287010"/>
          </a:xfrm>
          <a:prstGeom prst="rect">
            <a:avLst/>
          </a:prstGeom>
        </p:spPr>
      </p:pic>
      <p:cxnSp>
        <p:nvCxnSpPr>
          <p:cNvPr id="200" name="Straight Connector 30"/>
          <p:cNvCxnSpPr>
            <a:stCxn id="194" idx="2"/>
            <a:endCxn id="199" idx="0"/>
          </p:cNvCxnSpPr>
          <p:nvPr/>
        </p:nvCxnSpPr>
        <p:spPr bwMode="gray">
          <a:xfrm>
            <a:off x="2840969" y="4936468"/>
            <a:ext cx="718866" cy="200512"/>
          </a:xfrm>
          <a:prstGeom prst="line">
            <a:avLst/>
          </a:prstGeom>
          <a:noFill/>
          <a:ln w="12700" cap="flat" cmpd="sng" algn="ctr">
            <a:solidFill>
              <a:sysClr val="windowText" lastClr="000000"/>
            </a:solidFill>
            <a:prstDash val="solid"/>
            <a:miter lim="800000"/>
          </a:ln>
          <a:effectLst/>
        </p:spPr>
      </p:cxnSp>
      <p:cxnSp>
        <p:nvCxnSpPr>
          <p:cNvPr id="201" name="Straight Connector 30"/>
          <p:cNvCxnSpPr>
            <a:stCxn id="198" idx="2"/>
            <a:endCxn id="195" idx="0"/>
          </p:cNvCxnSpPr>
          <p:nvPr/>
        </p:nvCxnSpPr>
        <p:spPr bwMode="gray">
          <a:xfrm flipH="1">
            <a:off x="2840969" y="4936468"/>
            <a:ext cx="718866" cy="200512"/>
          </a:xfrm>
          <a:prstGeom prst="line">
            <a:avLst/>
          </a:prstGeom>
          <a:noFill/>
          <a:ln w="12700" cap="flat" cmpd="sng" algn="ctr">
            <a:solidFill>
              <a:sysClr val="windowText" lastClr="000000"/>
            </a:solidFill>
            <a:prstDash val="solid"/>
            <a:miter lim="800000"/>
          </a:ln>
          <a:effectLst/>
        </p:spPr>
      </p:cxnSp>
      <p:cxnSp>
        <p:nvCxnSpPr>
          <p:cNvPr id="202" name="Straight Connector 30"/>
          <p:cNvCxnSpPr>
            <a:stCxn id="194" idx="3"/>
            <a:endCxn id="198" idx="1"/>
          </p:cNvCxnSpPr>
          <p:nvPr/>
        </p:nvCxnSpPr>
        <p:spPr bwMode="gray">
          <a:xfrm>
            <a:off x="3015975" y="4792963"/>
            <a:ext cx="368854" cy="0"/>
          </a:xfrm>
          <a:prstGeom prst="line">
            <a:avLst/>
          </a:prstGeom>
          <a:noFill/>
          <a:ln w="12700" cap="flat" cmpd="sng" algn="ctr">
            <a:solidFill>
              <a:sysClr val="windowText" lastClr="000000"/>
            </a:solidFill>
            <a:prstDash val="solid"/>
            <a:miter lim="800000"/>
          </a:ln>
          <a:effectLst/>
        </p:spPr>
      </p:cxnSp>
      <p:cxnSp>
        <p:nvCxnSpPr>
          <p:cNvPr id="203" name="Straight Connector 30"/>
          <p:cNvCxnSpPr>
            <a:stCxn id="204" idx="2"/>
            <a:endCxn id="205" idx="0"/>
          </p:cNvCxnSpPr>
          <p:nvPr/>
        </p:nvCxnSpPr>
        <p:spPr bwMode="gray">
          <a:xfrm>
            <a:off x="4404761" y="4936468"/>
            <a:ext cx="0" cy="200512"/>
          </a:xfrm>
          <a:prstGeom prst="line">
            <a:avLst/>
          </a:prstGeom>
          <a:noFill/>
          <a:ln w="12700" cap="flat" cmpd="sng" algn="ctr">
            <a:solidFill>
              <a:sysClr val="windowText" lastClr="000000"/>
            </a:solidFill>
            <a:prstDash val="solid"/>
            <a:miter lim="800000"/>
          </a:ln>
          <a:effectLst/>
        </p:spPr>
      </p:cxnSp>
      <p:pic>
        <p:nvPicPr>
          <p:cNvPr id="204" name="图片 203"/>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4229755" y="4649458"/>
            <a:ext cx="350012" cy="287010"/>
          </a:xfrm>
          <a:prstGeom prst="rect">
            <a:avLst/>
          </a:prstGeom>
        </p:spPr>
      </p:pic>
      <p:pic>
        <p:nvPicPr>
          <p:cNvPr id="205" name="图片 204"/>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4229755" y="5136980"/>
            <a:ext cx="350012" cy="287010"/>
          </a:xfrm>
          <a:prstGeom prst="rect">
            <a:avLst/>
          </a:prstGeom>
        </p:spPr>
      </p:pic>
      <p:cxnSp>
        <p:nvCxnSpPr>
          <p:cNvPr id="206" name="Straight Connector 30"/>
          <p:cNvCxnSpPr>
            <a:stCxn id="207" idx="2"/>
            <a:endCxn id="208" idx="0"/>
          </p:cNvCxnSpPr>
          <p:nvPr/>
        </p:nvCxnSpPr>
        <p:spPr bwMode="gray">
          <a:xfrm>
            <a:off x="5115530" y="4936468"/>
            <a:ext cx="0" cy="200512"/>
          </a:xfrm>
          <a:prstGeom prst="line">
            <a:avLst/>
          </a:prstGeom>
          <a:noFill/>
          <a:ln w="12700" cap="flat" cmpd="sng" algn="ctr">
            <a:solidFill>
              <a:sysClr val="windowText" lastClr="000000"/>
            </a:solidFill>
            <a:prstDash val="solid"/>
            <a:miter lim="800000"/>
          </a:ln>
          <a:effectLst/>
        </p:spPr>
      </p:cxnSp>
      <p:pic>
        <p:nvPicPr>
          <p:cNvPr id="207" name="图片 206"/>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4940524" y="4649458"/>
            <a:ext cx="350012" cy="287010"/>
          </a:xfrm>
          <a:prstGeom prst="rect">
            <a:avLst/>
          </a:prstGeom>
        </p:spPr>
      </p:pic>
      <p:pic>
        <p:nvPicPr>
          <p:cNvPr id="208" name="图片 207"/>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4940524" y="5136980"/>
            <a:ext cx="350012" cy="287010"/>
          </a:xfrm>
          <a:prstGeom prst="rect">
            <a:avLst/>
          </a:prstGeom>
        </p:spPr>
      </p:pic>
      <p:cxnSp>
        <p:nvCxnSpPr>
          <p:cNvPr id="209" name="Straight Connector 30"/>
          <p:cNvCxnSpPr>
            <a:stCxn id="204" idx="2"/>
            <a:endCxn id="208" idx="0"/>
          </p:cNvCxnSpPr>
          <p:nvPr/>
        </p:nvCxnSpPr>
        <p:spPr bwMode="gray">
          <a:xfrm>
            <a:off x="4404761" y="4936468"/>
            <a:ext cx="710769" cy="200512"/>
          </a:xfrm>
          <a:prstGeom prst="line">
            <a:avLst/>
          </a:prstGeom>
          <a:noFill/>
          <a:ln w="12700" cap="flat" cmpd="sng" algn="ctr">
            <a:solidFill>
              <a:sysClr val="windowText" lastClr="000000"/>
            </a:solidFill>
            <a:prstDash val="solid"/>
            <a:miter lim="800000"/>
          </a:ln>
          <a:effectLst/>
        </p:spPr>
      </p:cxnSp>
      <p:cxnSp>
        <p:nvCxnSpPr>
          <p:cNvPr id="210" name="Straight Connector 30"/>
          <p:cNvCxnSpPr>
            <a:stCxn id="207" idx="2"/>
            <a:endCxn id="205" idx="0"/>
          </p:cNvCxnSpPr>
          <p:nvPr/>
        </p:nvCxnSpPr>
        <p:spPr bwMode="gray">
          <a:xfrm flipH="1">
            <a:off x="4404761" y="4936468"/>
            <a:ext cx="710769" cy="200512"/>
          </a:xfrm>
          <a:prstGeom prst="line">
            <a:avLst/>
          </a:prstGeom>
          <a:noFill/>
          <a:ln w="12700" cap="flat" cmpd="sng" algn="ctr">
            <a:solidFill>
              <a:sysClr val="windowText" lastClr="000000"/>
            </a:solidFill>
            <a:prstDash val="solid"/>
            <a:miter lim="800000"/>
          </a:ln>
          <a:effectLst/>
        </p:spPr>
      </p:cxnSp>
      <p:cxnSp>
        <p:nvCxnSpPr>
          <p:cNvPr id="211" name="Straight Connector 30"/>
          <p:cNvCxnSpPr>
            <a:stCxn id="204" idx="3"/>
            <a:endCxn id="207" idx="1"/>
          </p:cNvCxnSpPr>
          <p:nvPr/>
        </p:nvCxnSpPr>
        <p:spPr bwMode="gray">
          <a:xfrm>
            <a:off x="4579766" y="4792963"/>
            <a:ext cx="360758" cy="0"/>
          </a:xfrm>
          <a:prstGeom prst="line">
            <a:avLst/>
          </a:prstGeom>
          <a:noFill/>
          <a:ln w="12700" cap="flat" cmpd="sng" algn="ctr">
            <a:solidFill>
              <a:sysClr val="windowText" lastClr="000000"/>
            </a:solidFill>
            <a:prstDash val="solid"/>
            <a:miter lim="800000"/>
          </a:ln>
          <a:effectLst/>
        </p:spPr>
      </p:cxnSp>
      <p:pic>
        <p:nvPicPr>
          <p:cNvPr id="212" name="图片 211"/>
          <p:cNvPicPr>
            <a:picLocks/>
          </p:cNvPicPr>
          <p:nvPr/>
        </p:nvPicPr>
        <p:blipFill>
          <a:blip r:embed="rId9" cstate="print">
            <a:grayscl/>
            <a:extLst>
              <a:ext uri="{28A0092B-C50C-407E-A947-70E740481C1C}">
                <a14:useLocalDpi xmlns:a14="http://schemas.microsoft.com/office/drawing/2010/main" val="0"/>
              </a:ext>
            </a:extLst>
          </a:blip>
          <a:stretch>
            <a:fillRect/>
          </a:stretch>
        </p:blipFill>
        <p:spPr bwMode="gray">
          <a:xfrm>
            <a:off x="4229755" y="4174191"/>
            <a:ext cx="350012" cy="287010"/>
          </a:xfrm>
          <a:prstGeom prst="rect">
            <a:avLst/>
          </a:prstGeom>
        </p:spPr>
      </p:pic>
      <p:cxnSp>
        <p:nvCxnSpPr>
          <p:cNvPr id="213" name="Straight Connector 30"/>
          <p:cNvCxnSpPr>
            <a:stCxn id="194" idx="0"/>
            <a:endCxn id="196" idx="2"/>
          </p:cNvCxnSpPr>
          <p:nvPr/>
        </p:nvCxnSpPr>
        <p:spPr bwMode="gray">
          <a:xfrm flipV="1">
            <a:off x="2840969" y="4461201"/>
            <a:ext cx="718866" cy="188257"/>
          </a:xfrm>
          <a:prstGeom prst="line">
            <a:avLst/>
          </a:prstGeom>
          <a:noFill/>
          <a:ln w="12700" cap="flat" cmpd="sng" algn="ctr">
            <a:solidFill>
              <a:sysClr val="windowText" lastClr="000000"/>
            </a:solidFill>
            <a:prstDash val="solid"/>
            <a:miter lim="800000"/>
          </a:ln>
          <a:effectLst/>
        </p:spPr>
      </p:cxnSp>
      <p:cxnSp>
        <p:nvCxnSpPr>
          <p:cNvPr id="214" name="Straight Connector 30"/>
          <p:cNvCxnSpPr>
            <a:stCxn id="198" idx="0"/>
            <a:endCxn id="212" idx="2"/>
          </p:cNvCxnSpPr>
          <p:nvPr/>
        </p:nvCxnSpPr>
        <p:spPr bwMode="gray">
          <a:xfrm flipV="1">
            <a:off x="3559835" y="4461201"/>
            <a:ext cx="844926" cy="188257"/>
          </a:xfrm>
          <a:prstGeom prst="line">
            <a:avLst/>
          </a:prstGeom>
          <a:noFill/>
          <a:ln w="12700" cap="flat" cmpd="sng" algn="ctr">
            <a:solidFill>
              <a:sysClr val="windowText" lastClr="000000"/>
            </a:solidFill>
            <a:prstDash val="solid"/>
            <a:miter lim="800000"/>
          </a:ln>
          <a:effectLst/>
        </p:spPr>
      </p:cxnSp>
      <p:cxnSp>
        <p:nvCxnSpPr>
          <p:cNvPr id="215" name="Straight Connector 30"/>
          <p:cNvCxnSpPr>
            <a:stCxn id="196" idx="2"/>
            <a:endCxn id="204" idx="0"/>
          </p:cNvCxnSpPr>
          <p:nvPr/>
        </p:nvCxnSpPr>
        <p:spPr bwMode="gray">
          <a:xfrm>
            <a:off x="3559835" y="4461201"/>
            <a:ext cx="844926" cy="188257"/>
          </a:xfrm>
          <a:prstGeom prst="line">
            <a:avLst/>
          </a:prstGeom>
          <a:noFill/>
          <a:ln w="12700" cap="flat" cmpd="sng" algn="ctr">
            <a:solidFill>
              <a:sysClr val="windowText" lastClr="000000"/>
            </a:solidFill>
            <a:prstDash val="solid"/>
            <a:miter lim="800000"/>
          </a:ln>
          <a:effectLst/>
        </p:spPr>
      </p:cxnSp>
      <p:cxnSp>
        <p:nvCxnSpPr>
          <p:cNvPr id="216" name="Straight Connector 30"/>
          <p:cNvCxnSpPr>
            <a:stCxn id="212" idx="2"/>
            <a:endCxn id="207" idx="0"/>
          </p:cNvCxnSpPr>
          <p:nvPr/>
        </p:nvCxnSpPr>
        <p:spPr bwMode="gray">
          <a:xfrm>
            <a:off x="4404761" y="4461201"/>
            <a:ext cx="710769" cy="188257"/>
          </a:xfrm>
          <a:prstGeom prst="line">
            <a:avLst/>
          </a:prstGeom>
          <a:noFill/>
          <a:ln w="12700" cap="flat" cmpd="sng" algn="ctr">
            <a:solidFill>
              <a:sysClr val="windowText" lastClr="000000"/>
            </a:solidFill>
            <a:prstDash val="solid"/>
            <a:miter lim="800000"/>
          </a:ln>
          <a:effectLst/>
        </p:spPr>
      </p:cxnSp>
      <p:pic>
        <p:nvPicPr>
          <p:cNvPr id="217" name="图片 216"/>
          <p:cNvPicPr>
            <a:picLocks/>
          </p:cNvPicPr>
          <p:nvPr/>
        </p:nvPicPr>
        <p:blipFill>
          <a:blip r:embed="rId10" cstate="print">
            <a:extLst>
              <a:ext uri="{28A0092B-C50C-407E-A947-70E740481C1C}">
                <a14:useLocalDpi xmlns:a14="http://schemas.microsoft.com/office/drawing/2010/main" val="0"/>
              </a:ext>
            </a:extLst>
          </a:blip>
          <a:stretch>
            <a:fillRect/>
          </a:stretch>
        </p:blipFill>
        <p:spPr bwMode="gray">
          <a:xfrm>
            <a:off x="3392280" y="3645320"/>
            <a:ext cx="335110" cy="274791"/>
          </a:xfrm>
          <a:prstGeom prst="rect">
            <a:avLst/>
          </a:prstGeom>
        </p:spPr>
      </p:pic>
      <p:pic>
        <p:nvPicPr>
          <p:cNvPr id="218" name="图片 217"/>
          <p:cNvPicPr>
            <a:picLocks/>
          </p:cNvPicPr>
          <p:nvPr/>
        </p:nvPicPr>
        <p:blipFill>
          <a:blip r:embed="rId10" cstate="print">
            <a:extLst>
              <a:ext uri="{28A0092B-C50C-407E-A947-70E740481C1C}">
                <a14:useLocalDpi xmlns:a14="http://schemas.microsoft.com/office/drawing/2010/main" val="0"/>
              </a:ext>
            </a:extLst>
          </a:blip>
          <a:stretch>
            <a:fillRect/>
          </a:stretch>
        </p:blipFill>
        <p:spPr bwMode="gray">
          <a:xfrm>
            <a:off x="4237205" y="3645320"/>
            <a:ext cx="335110" cy="274791"/>
          </a:xfrm>
          <a:prstGeom prst="rect">
            <a:avLst/>
          </a:prstGeom>
        </p:spPr>
      </p:pic>
      <p:cxnSp>
        <p:nvCxnSpPr>
          <p:cNvPr id="219" name="Straight Connector 30"/>
          <p:cNvCxnSpPr>
            <a:stCxn id="196" idx="3"/>
            <a:endCxn id="212" idx="1"/>
          </p:cNvCxnSpPr>
          <p:nvPr/>
        </p:nvCxnSpPr>
        <p:spPr bwMode="gray">
          <a:xfrm>
            <a:off x="3734841" y="4317696"/>
            <a:ext cx="494913" cy="0"/>
          </a:xfrm>
          <a:prstGeom prst="line">
            <a:avLst/>
          </a:prstGeom>
          <a:noFill/>
          <a:ln w="12700" cap="flat" cmpd="sng" algn="ctr">
            <a:solidFill>
              <a:sysClr val="windowText" lastClr="000000"/>
            </a:solidFill>
            <a:prstDash val="solid"/>
            <a:miter lim="800000"/>
          </a:ln>
          <a:effectLst/>
        </p:spPr>
      </p:cxnSp>
      <p:cxnSp>
        <p:nvCxnSpPr>
          <p:cNvPr id="220" name="Straight Connector 30"/>
          <p:cNvCxnSpPr>
            <a:stCxn id="196" idx="0"/>
            <a:endCxn id="217" idx="2"/>
          </p:cNvCxnSpPr>
          <p:nvPr/>
        </p:nvCxnSpPr>
        <p:spPr bwMode="gray">
          <a:xfrm flipV="1">
            <a:off x="3559835" y="3920111"/>
            <a:ext cx="0" cy="254080"/>
          </a:xfrm>
          <a:prstGeom prst="line">
            <a:avLst/>
          </a:prstGeom>
          <a:noFill/>
          <a:ln w="12700" cap="flat" cmpd="sng" algn="ctr">
            <a:solidFill>
              <a:sysClr val="windowText" lastClr="000000"/>
            </a:solidFill>
            <a:prstDash val="solid"/>
            <a:miter lim="800000"/>
          </a:ln>
          <a:effectLst/>
        </p:spPr>
      </p:cxnSp>
      <p:cxnSp>
        <p:nvCxnSpPr>
          <p:cNvPr id="221" name="Straight Connector 30"/>
          <p:cNvCxnSpPr>
            <a:stCxn id="212" idx="0"/>
            <a:endCxn id="218" idx="2"/>
          </p:cNvCxnSpPr>
          <p:nvPr/>
        </p:nvCxnSpPr>
        <p:spPr bwMode="gray">
          <a:xfrm flipH="1" flipV="1">
            <a:off x="4404760" y="3920111"/>
            <a:ext cx="1" cy="254080"/>
          </a:xfrm>
          <a:prstGeom prst="line">
            <a:avLst/>
          </a:prstGeom>
          <a:noFill/>
          <a:ln w="12700" cap="flat" cmpd="sng" algn="ctr">
            <a:solidFill>
              <a:sysClr val="windowText" lastClr="000000"/>
            </a:solidFill>
            <a:prstDash val="solid"/>
            <a:miter lim="800000"/>
          </a:ln>
          <a:effectLst/>
        </p:spPr>
      </p:cxnSp>
      <p:cxnSp>
        <p:nvCxnSpPr>
          <p:cNvPr id="222" name="Straight Connector 30"/>
          <p:cNvCxnSpPr>
            <a:stCxn id="218" idx="1"/>
            <a:endCxn id="217" idx="3"/>
          </p:cNvCxnSpPr>
          <p:nvPr/>
        </p:nvCxnSpPr>
        <p:spPr bwMode="gray">
          <a:xfrm flipH="1">
            <a:off x="3727390" y="3782716"/>
            <a:ext cx="509815" cy="0"/>
          </a:xfrm>
          <a:prstGeom prst="line">
            <a:avLst/>
          </a:prstGeom>
          <a:noFill/>
          <a:ln w="12700" cap="flat" cmpd="sng" algn="ctr">
            <a:solidFill>
              <a:sysClr val="windowText" lastClr="000000"/>
            </a:solidFill>
            <a:prstDash val="solid"/>
            <a:miter lim="800000"/>
          </a:ln>
          <a:effectLst/>
        </p:spPr>
      </p:cxnSp>
      <p:cxnSp>
        <p:nvCxnSpPr>
          <p:cNvPr id="223" name="Straight Connector 30"/>
          <p:cNvCxnSpPr>
            <a:stCxn id="217" idx="0"/>
            <a:endCxn id="192" idx="1"/>
          </p:cNvCxnSpPr>
          <p:nvPr/>
        </p:nvCxnSpPr>
        <p:spPr bwMode="gray">
          <a:xfrm flipH="1" flipV="1">
            <a:off x="3401346" y="3416853"/>
            <a:ext cx="158489" cy="228467"/>
          </a:xfrm>
          <a:prstGeom prst="line">
            <a:avLst/>
          </a:prstGeom>
          <a:noFill/>
          <a:ln w="12700" cap="flat" cmpd="sng" algn="ctr">
            <a:solidFill>
              <a:sysClr val="windowText" lastClr="000000"/>
            </a:solidFill>
            <a:prstDash val="solid"/>
            <a:miter lim="800000"/>
          </a:ln>
          <a:effectLst/>
        </p:spPr>
      </p:cxnSp>
      <p:sp>
        <p:nvSpPr>
          <p:cNvPr id="224" name="云形 223"/>
          <p:cNvSpPr/>
          <p:nvPr/>
        </p:nvSpPr>
        <p:spPr bwMode="gray">
          <a:xfrm>
            <a:off x="4180177" y="3099121"/>
            <a:ext cx="710945" cy="318071"/>
          </a:xfrm>
          <a:prstGeom prst="cloud">
            <a:avLst/>
          </a:prstGeom>
          <a:solidFill>
            <a:schemeClr val="bg1">
              <a:lumMod val="95000"/>
            </a:schemeClr>
          </a:solidFill>
          <a:ln w="9525" cap="flat" cmpd="sng" algn="ctr">
            <a:solidFill>
              <a:schemeClr val="bg1">
                <a:lumMod val="7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1087927" eaLnBrk="0" fontAlgn="ctr" hangingPunct="0"/>
            <a:endParaRPr lang="en-US" altLang="zh-CN" sz="1200" dirty="0">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endParaRPr>
          </a:p>
        </p:txBody>
      </p:sp>
      <p:cxnSp>
        <p:nvCxnSpPr>
          <p:cNvPr id="225" name="Straight Connector 30"/>
          <p:cNvCxnSpPr>
            <a:stCxn id="218" idx="0"/>
            <a:endCxn id="224" idx="1"/>
          </p:cNvCxnSpPr>
          <p:nvPr/>
        </p:nvCxnSpPr>
        <p:spPr bwMode="gray">
          <a:xfrm flipV="1">
            <a:off x="4404760" y="3416853"/>
            <a:ext cx="130890" cy="228467"/>
          </a:xfrm>
          <a:prstGeom prst="line">
            <a:avLst/>
          </a:prstGeom>
          <a:noFill/>
          <a:ln w="12700" cap="flat" cmpd="sng" algn="ctr">
            <a:solidFill>
              <a:sysClr val="windowText" lastClr="000000"/>
            </a:solidFill>
            <a:prstDash val="solid"/>
            <a:miter lim="800000"/>
          </a:ln>
          <a:effectLst/>
        </p:spPr>
      </p:cxnSp>
      <p:cxnSp>
        <p:nvCxnSpPr>
          <p:cNvPr id="226" name="Straight Connector 30"/>
          <p:cNvCxnSpPr>
            <a:stCxn id="217" idx="0"/>
            <a:endCxn id="224" idx="1"/>
          </p:cNvCxnSpPr>
          <p:nvPr/>
        </p:nvCxnSpPr>
        <p:spPr bwMode="gray">
          <a:xfrm flipV="1">
            <a:off x="3559835" y="3416853"/>
            <a:ext cx="975815" cy="228467"/>
          </a:xfrm>
          <a:prstGeom prst="line">
            <a:avLst/>
          </a:prstGeom>
          <a:noFill/>
          <a:ln w="12700" cap="flat" cmpd="sng" algn="ctr">
            <a:solidFill>
              <a:sysClr val="windowText" lastClr="000000"/>
            </a:solidFill>
            <a:prstDash val="solid"/>
            <a:miter lim="800000"/>
          </a:ln>
          <a:effectLst/>
        </p:spPr>
      </p:cxnSp>
      <p:cxnSp>
        <p:nvCxnSpPr>
          <p:cNvPr id="227" name="Straight Connector 30"/>
          <p:cNvCxnSpPr>
            <a:stCxn id="218" idx="0"/>
            <a:endCxn id="192" idx="1"/>
          </p:cNvCxnSpPr>
          <p:nvPr/>
        </p:nvCxnSpPr>
        <p:spPr bwMode="gray">
          <a:xfrm flipH="1" flipV="1">
            <a:off x="3401346" y="3416853"/>
            <a:ext cx="1003414" cy="228467"/>
          </a:xfrm>
          <a:prstGeom prst="line">
            <a:avLst/>
          </a:prstGeom>
          <a:noFill/>
          <a:ln w="12700" cap="flat" cmpd="sng" algn="ctr">
            <a:solidFill>
              <a:sysClr val="windowText" lastClr="000000"/>
            </a:solidFill>
            <a:prstDash val="solid"/>
            <a:miter lim="800000"/>
          </a:ln>
          <a:effectLst/>
        </p:spPr>
      </p:cxnSp>
      <p:pic>
        <p:nvPicPr>
          <p:cNvPr id="228" name="图片 227"/>
          <p:cNvPicPr>
            <a:picLocks/>
          </p:cNvPicPr>
          <p:nvPr/>
        </p:nvPicPr>
        <p:blipFill>
          <a:blip r:embed="rId11" cstate="print">
            <a:extLst>
              <a:ext uri="{28A0092B-C50C-407E-A947-70E740481C1C}">
                <a14:useLocalDpi xmlns:a14="http://schemas.microsoft.com/office/drawing/2010/main" val="0"/>
              </a:ext>
            </a:extLst>
          </a:blip>
          <a:stretch>
            <a:fillRect/>
          </a:stretch>
        </p:blipFill>
        <p:spPr bwMode="gray">
          <a:xfrm>
            <a:off x="2665963" y="5540252"/>
            <a:ext cx="350012" cy="287010"/>
          </a:xfrm>
          <a:prstGeom prst="rect">
            <a:avLst/>
          </a:prstGeom>
        </p:spPr>
      </p:pic>
      <p:cxnSp>
        <p:nvCxnSpPr>
          <p:cNvPr id="229" name="Straight Connector 30"/>
          <p:cNvCxnSpPr>
            <a:stCxn id="195" idx="2"/>
            <a:endCxn id="228" idx="0"/>
          </p:cNvCxnSpPr>
          <p:nvPr/>
        </p:nvCxnSpPr>
        <p:spPr bwMode="gray">
          <a:xfrm>
            <a:off x="2840969" y="5423990"/>
            <a:ext cx="0" cy="116262"/>
          </a:xfrm>
          <a:prstGeom prst="line">
            <a:avLst/>
          </a:prstGeom>
          <a:noFill/>
          <a:ln w="12700" cap="flat" cmpd="sng" algn="ctr">
            <a:solidFill>
              <a:sysClr val="windowText" lastClr="000000"/>
            </a:solidFill>
            <a:prstDash val="solid"/>
            <a:miter lim="800000"/>
          </a:ln>
          <a:effectLst/>
        </p:spPr>
      </p:cxnSp>
      <p:sp>
        <p:nvSpPr>
          <p:cNvPr id="230" name="矩形 229"/>
          <p:cNvSpPr/>
          <p:nvPr/>
        </p:nvSpPr>
        <p:spPr bwMode="gray">
          <a:xfrm>
            <a:off x="2998173" y="3109134"/>
            <a:ext cx="806344"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Internet</a:t>
            </a:r>
          </a:p>
        </p:txBody>
      </p:sp>
      <p:sp>
        <p:nvSpPr>
          <p:cNvPr id="231" name="矩形 230"/>
          <p:cNvSpPr/>
          <p:nvPr/>
        </p:nvSpPr>
        <p:spPr bwMode="gray">
          <a:xfrm>
            <a:off x="4132477" y="3109134"/>
            <a:ext cx="806344"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WAN</a:t>
            </a:r>
          </a:p>
        </p:txBody>
      </p:sp>
      <p:pic>
        <p:nvPicPr>
          <p:cNvPr id="232" name="图片 231"/>
          <p:cNvPicPr>
            <a:picLocks/>
          </p:cNvPicPr>
          <p:nvPr/>
        </p:nvPicPr>
        <p:blipFill>
          <a:blip r:embed="rId11" cstate="print">
            <a:extLst>
              <a:ext uri="{28A0092B-C50C-407E-A947-70E740481C1C}">
                <a14:useLocalDpi xmlns:a14="http://schemas.microsoft.com/office/drawing/2010/main" val="0"/>
              </a:ext>
            </a:extLst>
          </a:blip>
          <a:stretch>
            <a:fillRect/>
          </a:stretch>
        </p:blipFill>
        <p:spPr bwMode="gray">
          <a:xfrm>
            <a:off x="4940524" y="5540252"/>
            <a:ext cx="350012" cy="287010"/>
          </a:xfrm>
          <a:prstGeom prst="rect">
            <a:avLst/>
          </a:prstGeom>
        </p:spPr>
      </p:pic>
      <p:cxnSp>
        <p:nvCxnSpPr>
          <p:cNvPr id="233" name="Straight Connector 30"/>
          <p:cNvCxnSpPr>
            <a:stCxn id="208" idx="2"/>
            <a:endCxn id="232" idx="0"/>
          </p:cNvCxnSpPr>
          <p:nvPr/>
        </p:nvCxnSpPr>
        <p:spPr bwMode="gray">
          <a:xfrm>
            <a:off x="5115530" y="5423990"/>
            <a:ext cx="0" cy="116262"/>
          </a:xfrm>
          <a:prstGeom prst="line">
            <a:avLst/>
          </a:prstGeom>
          <a:noFill/>
          <a:ln w="12700" cap="flat" cmpd="sng" algn="ctr">
            <a:solidFill>
              <a:sysClr val="windowText" lastClr="000000"/>
            </a:solidFill>
            <a:prstDash val="solid"/>
            <a:miter lim="800000"/>
          </a:ln>
          <a:effectLst/>
        </p:spPr>
      </p:cxnSp>
      <p:pic>
        <p:nvPicPr>
          <p:cNvPr id="234" name="图片 233" descr="故障链路.png"/>
          <p:cNvPicPr>
            <a:picLocks noChangeAspect="1"/>
          </p:cNvPicPr>
          <p:nvPr/>
        </p:nvPicPr>
        <p:blipFill>
          <a:blip r:embed="rId3" cstate="print"/>
          <a:stretch>
            <a:fillRect/>
          </a:stretch>
        </p:blipFill>
        <p:spPr bwMode="gray">
          <a:xfrm>
            <a:off x="4874757" y="5912500"/>
            <a:ext cx="321178" cy="239496"/>
          </a:xfrm>
          <a:prstGeom prst="rect">
            <a:avLst/>
          </a:prstGeom>
        </p:spPr>
      </p:pic>
      <p:cxnSp>
        <p:nvCxnSpPr>
          <p:cNvPr id="236" name="Straight Connector 30"/>
          <p:cNvCxnSpPr>
            <a:stCxn id="196" idx="0"/>
            <a:endCxn id="81" idx="1"/>
          </p:cNvCxnSpPr>
          <p:nvPr/>
        </p:nvCxnSpPr>
        <p:spPr bwMode="gray">
          <a:xfrm flipV="1">
            <a:off x="3559835" y="4024299"/>
            <a:ext cx="1588168" cy="149892"/>
          </a:xfrm>
          <a:prstGeom prst="line">
            <a:avLst/>
          </a:prstGeom>
          <a:noFill/>
          <a:ln w="12700" cap="flat" cmpd="sng" algn="ctr">
            <a:solidFill>
              <a:sysClr val="windowText" lastClr="000000"/>
            </a:solidFill>
            <a:prstDash val="solid"/>
            <a:miter lim="800000"/>
          </a:ln>
          <a:effectLst/>
        </p:spPr>
      </p:cxnSp>
      <p:cxnSp>
        <p:nvCxnSpPr>
          <p:cNvPr id="237" name="Straight Connector 30"/>
          <p:cNvCxnSpPr>
            <a:stCxn id="212" idx="0"/>
            <a:endCxn id="81" idx="1"/>
          </p:cNvCxnSpPr>
          <p:nvPr/>
        </p:nvCxnSpPr>
        <p:spPr bwMode="gray">
          <a:xfrm flipV="1">
            <a:off x="4404761" y="4024299"/>
            <a:ext cx="743242" cy="149892"/>
          </a:xfrm>
          <a:prstGeom prst="line">
            <a:avLst/>
          </a:prstGeom>
          <a:noFill/>
          <a:ln w="12700" cap="flat" cmpd="sng" algn="ctr">
            <a:solidFill>
              <a:sysClr val="windowText" lastClr="000000"/>
            </a:solidFill>
            <a:prstDash val="solid"/>
            <a:miter lim="800000"/>
          </a:ln>
          <a:effectLst/>
        </p:spPr>
      </p:cxnSp>
      <p:sp>
        <p:nvSpPr>
          <p:cNvPr id="238" name="矩形 237"/>
          <p:cNvSpPr/>
          <p:nvPr/>
        </p:nvSpPr>
        <p:spPr bwMode="gray">
          <a:xfrm>
            <a:off x="613416" y="3643112"/>
            <a:ext cx="1481047" cy="276999"/>
          </a:xfrm>
          <a:prstGeom prst="rect">
            <a:avLst/>
          </a:prstGeom>
        </p:spPr>
        <p:txBody>
          <a:bodyPr wrap="square">
            <a:spAutoFit/>
          </a:bodyPr>
          <a:lstStyle/>
          <a:p>
            <a:pPr fontAlgn="ctr"/>
            <a:r>
              <a:rPr lang="en-US" sz="1200" dirty="0">
                <a:solidFill>
                  <a:srgbClr val="1D1D1A"/>
                </a:solidFill>
                <a:latin typeface="Huawei Sans" panose="020C0503030203020204" pitchFamily="34" charset="0"/>
              </a:rPr>
              <a:t>Egress zone</a:t>
            </a:r>
          </a:p>
        </p:txBody>
      </p:sp>
      <p:sp>
        <p:nvSpPr>
          <p:cNvPr id="239" name="矩形 238"/>
          <p:cNvSpPr/>
          <p:nvPr/>
        </p:nvSpPr>
        <p:spPr bwMode="gray">
          <a:xfrm>
            <a:off x="613416" y="4183890"/>
            <a:ext cx="1481047" cy="276999"/>
          </a:xfrm>
          <a:prstGeom prst="rect">
            <a:avLst/>
          </a:prstGeom>
        </p:spPr>
        <p:txBody>
          <a:bodyPr wrap="square">
            <a:spAutoFit/>
          </a:bodyPr>
          <a:lstStyle/>
          <a:p>
            <a:pPr fontAlgn="ctr"/>
            <a:r>
              <a:rPr lang="en-US" sz="1200" dirty="0">
                <a:solidFill>
                  <a:srgbClr val="1D1D1A"/>
                </a:solidFill>
                <a:latin typeface="Huawei Sans" panose="020C0503030203020204" pitchFamily="34" charset="0"/>
              </a:rPr>
              <a:t>Core layer</a:t>
            </a:r>
          </a:p>
        </p:txBody>
      </p:sp>
      <p:sp>
        <p:nvSpPr>
          <p:cNvPr id="240" name="矩形 239"/>
          <p:cNvSpPr/>
          <p:nvPr/>
        </p:nvSpPr>
        <p:spPr bwMode="gray">
          <a:xfrm>
            <a:off x="613416" y="4649458"/>
            <a:ext cx="1481047" cy="276999"/>
          </a:xfrm>
          <a:prstGeom prst="rect">
            <a:avLst/>
          </a:prstGeom>
        </p:spPr>
        <p:txBody>
          <a:bodyPr wrap="square">
            <a:spAutoFit/>
          </a:bodyPr>
          <a:lstStyle/>
          <a:p>
            <a:pPr fontAlgn="ctr"/>
            <a:r>
              <a:rPr lang="en-US" sz="1200" dirty="0">
                <a:solidFill>
                  <a:srgbClr val="1D1D1A"/>
                </a:solidFill>
                <a:latin typeface="Huawei Sans" panose="020C0503030203020204" pitchFamily="34" charset="0"/>
              </a:rPr>
              <a:t>Aggregation layer</a:t>
            </a:r>
          </a:p>
        </p:txBody>
      </p:sp>
      <p:sp>
        <p:nvSpPr>
          <p:cNvPr id="241" name="矩形 240"/>
          <p:cNvSpPr/>
          <p:nvPr/>
        </p:nvSpPr>
        <p:spPr bwMode="gray">
          <a:xfrm>
            <a:off x="613416" y="5146992"/>
            <a:ext cx="1481047" cy="276999"/>
          </a:xfrm>
          <a:prstGeom prst="rect">
            <a:avLst/>
          </a:prstGeom>
        </p:spPr>
        <p:txBody>
          <a:bodyPr wrap="square">
            <a:spAutoFit/>
          </a:bodyPr>
          <a:lstStyle/>
          <a:p>
            <a:pPr fontAlgn="ctr"/>
            <a:r>
              <a:rPr lang="en-US" sz="1200" dirty="0">
                <a:solidFill>
                  <a:srgbClr val="1D1D1A"/>
                </a:solidFill>
                <a:latin typeface="Huawei Sans" panose="020C0503030203020204" pitchFamily="34" charset="0"/>
              </a:rPr>
              <a:t>Access layer</a:t>
            </a:r>
          </a:p>
        </p:txBody>
      </p:sp>
      <p:sp>
        <p:nvSpPr>
          <p:cNvPr id="242" name="矩形 241"/>
          <p:cNvSpPr/>
          <p:nvPr/>
        </p:nvSpPr>
        <p:spPr bwMode="gray">
          <a:xfrm>
            <a:off x="613416" y="5911578"/>
            <a:ext cx="1481047" cy="276999"/>
          </a:xfrm>
          <a:prstGeom prst="rect">
            <a:avLst/>
          </a:prstGeom>
        </p:spPr>
        <p:txBody>
          <a:bodyPr wrap="square">
            <a:spAutoFit/>
          </a:bodyPr>
          <a:lstStyle/>
          <a:p>
            <a:pPr fontAlgn="ctr"/>
            <a:r>
              <a:rPr lang="en-US" sz="1200" dirty="0">
                <a:solidFill>
                  <a:srgbClr val="1D1D1A"/>
                </a:solidFill>
                <a:latin typeface="Huawei Sans" panose="020C0503030203020204" pitchFamily="34" charset="0"/>
              </a:rPr>
              <a:t>Terminal layer</a:t>
            </a:r>
          </a:p>
        </p:txBody>
      </p:sp>
      <p:cxnSp>
        <p:nvCxnSpPr>
          <p:cNvPr id="243" name="Straight Connector 30"/>
          <p:cNvCxnSpPr/>
          <p:nvPr/>
        </p:nvCxnSpPr>
        <p:spPr bwMode="gray">
          <a:xfrm>
            <a:off x="3734841" y="4271932"/>
            <a:ext cx="494913" cy="0"/>
          </a:xfrm>
          <a:prstGeom prst="line">
            <a:avLst/>
          </a:prstGeom>
          <a:noFill/>
          <a:ln w="12700" cap="flat" cmpd="sng" algn="ctr">
            <a:solidFill>
              <a:sysClr val="windowText" lastClr="000000"/>
            </a:solidFill>
            <a:prstDash val="solid"/>
            <a:miter lim="800000"/>
          </a:ln>
          <a:effectLst/>
        </p:spPr>
      </p:cxnSp>
      <p:sp>
        <p:nvSpPr>
          <p:cNvPr id="244" name="椭圆 243"/>
          <p:cNvSpPr/>
          <p:nvPr/>
        </p:nvSpPr>
        <p:spPr bwMode="gray">
          <a:xfrm>
            <a:off x="3963007" y="4231710"/>
            <a:ext cx="66895" cy="1529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pic>
        <p:nvPicPr>
          <p:cNvPr id="245" name="图片 244" descr="AC-蓝.png"/>
          <p:cNvPicPr>
            <a:picLocks noChangeAspect="1"/>
          </p:cNvPicPr>
          <p:nvPr/>
        </p:nvPicPr>
        <p:blipFill>
          <a:blip r:embed="rId12" cstate="print"/>
          <a:stretch>
            <a:fillRect/>
          </a:stretch>
        </p:blipFill>
        <p:spPr bwMode="gray">
          <a:xfrm>
            <a:off x="2391489" y="3875550"/>
            <a:ext cx="335111" cy="274182"/>
          </a:xfrm>
          <a:prstGeom prst="rect">
            <a:avLst/>
          </a:prstGeom>
        </p:spPr>
      </p:pic>
      <p:cxnSp>
        <p:nvCxnSpPr>
          <p:cNvPr id="246" name="Straight Connector 30"/>
          <p:cNvCxnSpPr>
            <a:stCxn id="196" idx="0"/>
            <a:endCxn id="245" idx="3"/>
          </p:cNvCxnSpPr>
          <p:nvPr/>
        </p:nvCxnSpPr>
        <p:spPr bwMode="gray">
          <a:xfrm flipH="1" flipV="1">
            <a:off x="2726600" y="4012641"/>
            <a:ext cx="833235" cy="161550"/>
          </a:xfrm>
          <a:prstGeom prst="line">
            <a:avLst/>
          </a:prstGeom>
          <a:noFill/>
          <a:ln w="12700" cap="flat" cmpd="sng" algn="ctr">
            <a:solidFill>
              <a:sysClr val="windowText" lastClr="000000"/>
            </a:solidFill>
            <a:prstDash val="solid"/>
            <a:miter lim="800000"/>
          </a:ln>
          <a:effectLst/>
        </p:spPr>
      </p:cxnSp>
      <p:cxnSp>
        <p:nvCxnSpPr>
          <p:cNvPr id="247" name="Straight Connector 30"/>
          <p:cNvCxnSpPr>
            <a:stCxn id="212" idx="0"/>
            <a:endCxn id="245" idx="3"/>
          </p:cNvCxnSpPr>
          <p:nvPr/>
        </p:nvCxnSpPr>
        <p:spPr bwMode="gray">
          <a:xfrm flipH="1" flipV="1">
            <a:off x="2726600" y="4012641"/>
            <a:ext cx="1678161" cy="161550"/>
          </a:xfrm>
          <a:prstGeom prst="line">
            <a:avLst/>
          </a:prstGeom>
          <a:noFill/>
          <a:ln w="12700" cap="flat" cmpd="sng" algn="ctr">
            <a:solidFill>
              <a:sysClr val="windowText" lastClr="000000"/>
            </a:solidFill>
            <a:prstDash val="solid"/>
            <a:miter lim="800000"/>
          </a:ln>
          <a:effectLst/>
        </p:spPr>
      </p:cxnSp>
      <p:sp>
        <p:nvSpPr>
          <p:cNvPr id="248" name="矩形 247"/>
          <p:cNvSpPr/>
          <p:nvPr/>
        </p:nvSpPr>
        <p:spPr bwMode="gray">
          <a:xfrm>
            <a:off x="1944131" y="3884695"/>
            <a:ext cx="536981"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AC</a:t>
            </a:r>
          </a:p>
        </p:txBody>
      </p:sp>
      <p:sp>
        <p:nvSpPr>
          <p:cNvPr id="249" name="矩形 248"/>
          <p:cNvSpPr/>
          <p:nvPr/>
        </p:nvSpPr>
        <p:spPr bwMode="gray">
          <a:xfrm>
            <a:off x="4529709" y="4100574"/>
            <a:ext cx="791004" cy="461665"/>
          </a:xfrm>
          <a:prstGeom prst="rect">
            <a:avLst/>
          </a:prstGeom>
        </p:spPr>
        <p:txBody>
          <a:bodyPr wrap="square">
            <a:spAutoFit/>
          </a:bodyPr>
          <a:lstStyle/>
          <a:p>
            <a:pPr fontAlgn="ctr"/>
            <a:r>
              <a:rPr lang="en-US" sz="1200" dirty="0">
                <a:solidFill>
                  <a:srgbClr val="30B5C5"/>
                </a:solidFill>
                <a:latin typeface="Huawei Sans" panose="020C0503030203020204" pitchFamily="34" charset="0"/>
              </a:rPr>
              <a:t>DHCPv6</a:t>
            </a:r>
          </a:p>
          <a:p>
            <a:pPr fontAlgn="ctr"/>
            <a:r>
              <a:rPr lang="en-US" sz="1200" dirty="0">
                <a:solidFill>
                  <a:srgbClr val="30B5C5"/>
                </a:solidFill>
                <a:latin typeface="Huawei Sans" panose="020C0503030203020204" pitchFamily="34" charset="0"/>
              </a:rPr>
              <a:t>r</a:t>
            </a:r>
            <a:r>
              <a:rPr lang="en-US" sz="1200" dirty="0" smtClean="0">
                <a:solidFill>
                  <a:srgbClr val="30B5C5"/>
                </a:solidFill>
                <a:latin typeface="Huawei Sans" panose="020C0503030203020204" pitchFamily="34" charset="0"/>
              </a:rPr>
              <a:t>elay</a:t>
            </a:r>
            <a:endParaRPr lang="en-US" sz="1200" dirty="0">
              <a:solidFill>
                <a:srgbClr val="30B5C5"/>
              </a:solidFill>
              <a:latin typeface="Huawei Sans" panose="020C0503030203020204" pitchFamily="34" charset="0"/>
            </a:endParaRPr>
          </a:p>
        </p:txBody>
      </p:sp>
      <p:sp>
        <p:nvSpPr>
          <p:cNvPr id="250" name="矩形 249"/>
          <p:cNvSpPr/>
          <p:nvPr/>
        </p:nvSpPr>
        <p:spPr bwMode="gray">
          <a:xfrm>
            <a:off x="5442440" y="3793466"/>
            <a:ext cx="795285" cy="461665"/>
          </a:xfrm>
          <a:prstGeom prst="rect">
            <a:avLst/>
          </a:prstGeom>
        </p:spPr>
        <p:txBody>
          <a:bodyPr wrap="square">
            <a:spAutoFit/>
          </a:bodyPr>
          <a:lstStyle/>
          <a:p>
            <a:pPr fontAlgn="ctr"/>
            <a:r>
              <a:rPr lang="en-US" sz="1200" dirty="0">
                <a:solidFill>
                  <a:srgbClr val="30B5C5"/>
                </a:solidFill>
                <a:latin typeface="Huawei Sans" panose="020C0503030203020204" pitchFamily="34" charset="0"/>
              </a:rPr>
              <a:t>DHCPv6 </a:t>
            </a:r>
            <a:r>
              <a:rPr lang="en-US" sz="1200" dirty="0" smtClean="0">
                <a:solidFill>
                  <a:srgbClr val="30B5C5"/>
                </a:solidFill>
                <a:latin typeface="Huawei Sans" panose="020C0503030203020204" pitchFamily="34" charset="0"/>
              </a:rPr>
              <a:t>server</a:t>
            </a:r>
            <a:endParaRPr lang="en-US" sz="1200" dirty="0">
              <a:solidFill>
                <a:srgbClr val="30B5C5"/>
              </a:solidFill>
              <a:latin typeface="Huawei Sans" panose="020C0503030203020204" pitchFamily="34" charset="0"/>
            </a:endParaRPr>
          </a:p>
        </p:txBody>
      </p:sp>
      <p:cxnSp>
        <p:nvCxnSpPr>
          <p:cNvPr id="251" name="Straight Connector 30"/>
          <p:cNvCxnSpPr/>
          <p:nvPr/>
        </p:nvCxnSpPr>
        <p:spPr bwMode="gray">
          <a:xfrm flipH="1">
            <a:off x="2009170" y="4794494"/>
            <a:ext cx="336829" cy="0"/>
          </a:xfrm>
          <a:prstGeom prst="line">
            <a:avLst/>
          </a:prstGeom>
          <a:noFill/>
          <a:ln w="19050" cap="flat" cmpd="sng" algn="ctr">
            <a:solidFill>
              <a:srgbClr val="30B5C5"/>
            </a:solidFill>
            <a:prstDash val="solid"/>
            <a:miter lim="800000"/>
          </a:ln>
          <a:effectLst/>
        </p:spPr>
      </p:cxnSp>
      <p:sp>
        <p:nvSpPr>
          <p:cNvPr id="252" name="矩形 251"/>
          <p:cNvSpPr/>
          <p:nvPr/>
        </p:nvSpPr>
        <p:spPr bwMode="gray">
          <a:xfrm>
            <a:off x="1909094" y="4571157"/>
            <a:ext cx="536981"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L3</a:t>
            </a:r>
          </a:p>
        </p:txBody>
      </p:sp>
      <p:sp>
        <p:nvSpPr>
          <p:cNvPr id="253" name="矩形 252"/>
          <p:cNvSpPr/>
          <p:nvPr/>
        </p:nvSpPr>
        <p:spPr bwMode="gray">
          <a:xfrm>
            <a:off x="1909094" y="4740706"/>
            <a:ext cx="536981"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L2</a:t>
            </a:r>
          </a:p>
        </p:txBody>
      </p:sp>
      <p:sp>
        <p:nvSpPr>
          <p:cNvPr id="254" name="圆角矩形 75"/>
          <p:cNvSpPr/>
          <p:nvPr/>
        </p:nvSpPr>
        <p:spPr bwMode="gray">
          <a:xfrm>
            <a:off x="6129458" y="3093521"/>
            <a:ext cx="5619630" cy="3067935"/>
          </a:xfrm>
          <a:prstGeom prst="roundRect">
            <a:avLst>
              <a:gd name="adj" fmla="val 2049"/>
            </a:avLst>
          </a:prstGeom>
          <a:noFill/>
          <a:ln w="9525" cap="flat" cmpd="sng" algn="ctr">
            <a:noFill/>
            <a:prstDash val="solid"/>
            <a:miter lim="800000"/>
          </a:ln>
          <a:effectLst/>
        </p:spPr>
        <p:txBody>
          <a:bodyPr wrap="square" lIns="72000" tIns="72000" rIns="72000" bIns="72000" rtlCol="0" anchor="t" anchorCtr="0"/>
          <a:lstStyle/>
          <a:p>
            <a:pPr marL="171450" lvl="0" indent="-171450" defTabSz="914400" fontAlgn="ctr">
              <a:lnSpc>
                <a:spcPct val="120000"/>
              </a:lnSpc>
              <a:buFont typeface="Arial" panose="020B0604020202020204" pitchFamily="34" charset="0"/>
              <a:buChar char="•"/>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Address allocation:</a:t>
            </a:r>
          </a:p>
          <a:p>
            <a:pPr marL="360000" indent="-180000" defTabSz="914400" fontAlgn="ctr">
              <a:lnSpc>
                <a:spcPct val="120000"/>
              </a:lnSpc>
              <a:buFont typeface="Huawei Sans" panose="020C0503030203020204" pitchFamily="34" charset="0"/>
              <a:buChar cha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There are three network address allocation modes: DHCPv6, SLAAC, and manual configuration. If the DHCPv6 or SLAAC mode is used for automatic address allocation, the </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virtual</a:t>
            </a:r>
            <a:r>
              <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ized</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network design is different from that of the traditional network.</a:t>
            </a:r>
          </a:p>
          <a:p>
            <a:pPr marL="360000" indent="-180000" defTabSz="914400" fontAlgn="ctr">
              <a:lnSpc>
                <a:spcPct val="120000"/>
              </a:lnSpc>
              <a:buFont typeface="Huawei Sans" panose="020C0503030203020204" pitchFamily="34" charset="0"/>
              <a:buChar cha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In DHCPv6 address allocation mode, the DHCPv6 server needs to be deployed in centralized mode, and DHCPv6 relay needs to be enabled on the VBDIF interface serving as the centralized VXLAN IPv6 gateway to relay DHCPv6 packets. Android terminals do not support DHCPv6 and must use the SLAAC solution to obtain addresses.</a:t>
            </a:r>
          </a:p>
          <a:p>
            <a:pPr marL="360000" indent="-180000" defTabSz="914400" fontAlgn="ctr">
              <a:lnSpc>
                <a:spcPct val="120000"/>
              </a:lnSpc>
              <a:buFont typeface="Huawei Sans" panose="020C0503030203020204" pitchFamily="34" charset="0"/>
              <a:buChar cha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In SLAAC address allocation mode, RA parameters need to be configured on the centralized gateway, so that the centralized gateway pushes RA messages carrying address prefixes and DNS information to terminals.</a:t>
            </a:r>
          </a:p>
        </p:txBody>
      </p:sp>
      <p:cxnSp>
        <p:nvCxnSpPr>
          <p:cNvPr id="255" name="Straight Connector 30"/>
          <p:cNvCxnSpPr/>
          <p:nvPr/>
        </p:nvCxnSpPr>
        <p:spPr bwMode="gray">
          <a:xfrm>
            <a:off x="3015975" y="4740706"/>
            <a:ext cx="368854" cy="0"/>
          </a:xfrm>
          <a:prstGeom prst="line">
            <a:avLst/>
          </a:prstGeom>
          <a:noFill/>
          <a:ln w="12700" cap="flat" cmpd="sng" algn="ctr">
            <a:solidFill>
              <a:sysClr val="windowText" lastClr="000000"/>
            </a:solidFill>
            <a:prstDash val="solid"/>
            <a:miter lim="800000"/>
          </a:ln>
          <a:effectLst/>
        </p:spPr>
      </p:cxnSp>
      <p:cxnSp>
        <p:nvCxnSpPr>
          <p:cNvPr id="256" name="Straight Connector 30"/>
          <p:cNvCxnSpPr/>
          <p:nvPr/>
        </p:nvCxnSpPr>
        <p:spPr bwMode="gray">
          <a:xfrm>
            <a:off x="4572315" y="4740706"/>
            <a:ext cx="368854" cy="0"/>
          </a:xfrm>
          <a:prstGeom prst="line">
            <a:avLst/>
          </a:prstGeom>
          <a:noFill/>
          <a:ln w="12700" cap="flat" cmpd="sng" algn="ctr">
            <a:solidFill>
              <a:sysClr val="windowText" lastClr="000000"/>
            </a:solidFill>
            <a:prstDash val="solid"/>
            <a:miter lim="800000"/>
          </a:ln>
          <a:effectLst/>
        </p:spPr>
      </p:cxnSp>
      <p:sp>
        <p:nvSpPr>
          <p:cNvPr id="257" name="椭圆 256"/>
          <p:cNvSpPr/>
          <p:nvPr/>
        </p:nvSpPr>
        <p:spPr bwMode="gray">
          <a:xfrm>
            <a:off x="3169448" y="4696936"/>
            <a:ext cx="66895" cy="1529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258" name="椭圆 257"/>
          <p:cNvSpPr/>
          <p:nvPr/>
        </p:nvSpPr>
        <p:spPr bwMode="gray">
          <a:xfrm>
            <a:off x="4717659" y="4696936"/>
            <a:ext cx="66895" cy="1529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pic>
        <p:nvPicPr>
          <p:cNvPr id="259" name="图片 258"/>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bwMode="gray">
          <a:xfrm>
            <a:off x="4947541" y="3566529"/>
            <a:ext cx="1118702" cy="206319"/>
          </a:xfrm>
          <a:prstGeom prst="rect">
            <a:avLst/>
          </a:prstGeom>
        </p:spPr>
      </p:pic>
      <p:pic>
        <p:nvPicPr>
          <p:cNvPr id="81" name="图片 80"/>
          <p:cNvPicPr>
            <a:picLocks/>
          </p:cNvPicPr>
          <p:nvPr/>
        </p:nvPicPr>
        <p:blipFill>
          <a:blip r:embed="rId14" cstate="print">
            <a:extLst>
              <a:ext uri="{28A0092B-C50C-407E-A947-70E740481C1C}">
                <a14:useLocalDpi xmlns:a14="http://schemas.microsoft.com/office/drawing/2010/main" val="0"/>
              </a:ext>
            </a:extLst>
          </a:blip>
          <a:stretch>
            <a:fillRect/>
          </a:stretch>
        </p:blipFill>
        <p:spPr bwMode="gray">
          <a:xfrm>
            <a:off x="5148003" y="3886903"/>
            <a:ext cx="335111" cy="274791"/>
          </a:xfrm>
          <a:prstGeom prst="rect">
            <a:avLst/>
          </a:prstGeom>
        </p:spPr>
      </p:pic>
      <p:sp>
        <p:nvSpPr>
          <p:cNvPr id="87" name="五边形 86"/>
          <p:cNvSpPr/>
          <p:nvPr/>
        </p:nvSpPr>
        <p:spPr bwMode="gray">
          <a:xfrm>
            <a:off x="6772324" y="124239"/>
            <a:ext cx="90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燕尾形 87"/>
          <p:cNvSpPr/>
          <p:nvPr/>
        </p:nvSpPr>
        <p:spPr bwMode="gray">
          <a:xfrm>
            <a:off x="7584515" y="124239"/>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DC</a:t>
            </a:r>
          </a:p>
        </p:txBody>
      </p:sp>
      <p:sp>
        <p:nvSpPr>
          <p:cNvPr id="93" name="燕尾形 92"/>
          <p:cNvSpPr/>
          <p:nvPr/>
        </p:nvSpPr>
        <p:spPr bwMode="gray">
          <a:xfrm>
            <a:off x="8216706" y="124239"/>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WAN</a:t>
            </a:r>
          </a:p>
        </p:txBody>
      </p:sp>
      <p:sp>
        <p:nvSpPr>
          <p:cNvPr id="94" name="燕尾形 93"/>
          <p:cNvSpPr/>
          <p:nvPr/>
        </p:nvSpPr>
        <p:spPr bwMode="gray">
          <a:xfrm>
            <a:off x="10309088" y="124239"/>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Other Systems</a:t>
            </a:r>
          </a:p>
        </p:txBody>
      </p:sp>
      <p:sp>
        <p:nvSpPr>
          <p:cNvPr id="95" name="燕尾形 94"/>
          <p:cNvSpPr/>
          <p:nvPr/>
        </p:nvSpPr>
        <p:spPr bwMode="gray">
          <a:xfrm>
            <a:off x="8848897" y="124239"/>
            <a:ext cx="1548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Campus Network</a:t>
            </a:r>
          </a:p>
        </p:txBody>
      </p:sp>
    </p:spTree>
    <p:extLst>
      <p:ext uri="{BB962C8B-B14F-4D97-AF65-F5344CB8AC3E}">
        <p14:creationId xmlns:p14="http://schemas.microsoft.com/office/powerpoint/2010/main" val="381058753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IPv6 Reconstruction for Large- and Medium-Sized Virtual</a:t>
            </a:r>
            <a:r>
              <a:rPr lang="en-US" altLang="zh-CN" dirty="0" smtClean="0"/>
              <a:t>ized</a:t>
            </a:r>
            <a:r>
              <a:rPr lang="en-US" dirty="0" smtClean="0"/>
              <a:t> Campus </a:t>
            </a:r>
            <a:r>
              <a:rPr lang="en-US" altLang="zh-CN" dirty="0"/>
              <a:t>Networks</a:t>
            </a:r>
            <a:r>
              <a:rPr lang="en-US" dirty="0" smtClean="0"/>
              <a:t> (2)</a:t>
            </a:r>
            <a:endParaRPr lang="en-US" dirty="0"/>
          </a:p>
        </p:txBody>
      </p:sp>
      <p:pic>
        <p:nvPicPr>
          <p:cNvPr id="62" name="图片 61" descr="故障链路.png"/>
          <p:cNvPicPr>
            <a:picLocks noChangeAspect="1"/>
          </p:cNvPicPr>
          <p:nvPr/>
        </p:nvPicPr>
        <p:blipFill>
          <a:blip r:embed="rId3" cstate="print"/>
          <a:stretch>
            <a:fillRect/>
          </a:stretch>
        </p:blipFill>
        <p:spPr bwMode="gray">
          <a:xfrm>
            <a:off x="2629021" y="5932381"/>
            <a:ext cx="321178" cy="239496"/>
          </a:xfrm>
          <a:prstGeom prst="rect">
            <a:avLst/>
          </a:prstGeom>
        </p:spPr>
      </p:pic>
      <p:pic>
        <p:nvPicPr>
          <p:cNvPr id="63" name="图片 62" descr="SAN网络-蓝.png"/>
          <p:cNvPicPr>
            <a:picLocks noChangeAspect="1"/>
          </p:cNvPicPr>
          <p:nvPr/>
        </p:nvPicPr>
        <p:blipFill>
          <a:blip r:embed="rId4" cstate="print"/>
          <a:stretch>
            <a:fillRect/>
          </a:stretch>
        </p:blipFill>
        <p:spPr bwMode="gray">
          <a:xfrm>
            <a:off x="3234282" y="5932381"/>
            <a:ext cx="159126" cy="260697"/>
          </a:xfrm>
          <a:prstGeom prst="rect">
            <a:avLst/>
          </a:prstGeom>
        </p:spPr>
      </p:pic>
      <p:pic>
        <p:nvPicPr>
          <p:cNvPr id="64" name="图片 63" descr="PC.png"/>
          <p:cNvPicPr>
            <a:picLocks noChangeAspect="1"/>
          </p:cNvPicPr>
          <p:nvPr/>
        </p:nvPicPr>
        <p:blipFill>
          <a:blip r:embed="rId5" cstate="print"/>
          <a:stretch>
            <a:fillRect/>
          </a:stretch>
        </p:blipFill>
        <p:spPr bwMode="gray">
          <a:xfrm>
            <a:off x="3677491" y="5946841"/>
            <a:ext cx="320621" cy="246237"/>
          </a:xfrm>
          <a:prstGeom prst="rect">
            <a:avLst/>
          </a:prstGeom>
        </p:spPr>
      </p:pic>
      <p:pic>
        <p:nvPicPr>
          <p:cNvPr id="65" name="图片 64" descr="笔记本电脑.png"/>
          <p:cNvPicPr>
            <a:picLocks noChangeAspect="1"/>
          </p:cNvPicPr>
          <p:nvPr/>
        </p:nvPicPr>
        <p:blipFill>
          <a:blip r:embed="rId6" cstate="print"/>
          <a:stretch>
            <a:fillRect/>
          </a:stretch>
        </p:blipFill>
        <p:spPr bwMode="gray">
          <a:xfrm>
            <a:off x="4282195" y="5970605"/>
            <a:ext cx="321047" cy="201272"/>
          </a:xfrm>
          <a:prstGeom prst="rect">
            <a:avLst/>
          </a:prstGeom>
        </p:spPr>
      </p:pic>
      <p:sp>
        <p:nvSpPr>
          <p:cNvPr id="86" name="云形 85"/>
          <p:cNvSpPr/>
          <p:nvPr/>
        </p:nvSpPr>
        <p:spPr bwMode="gray">
          <a:xfrm>
            <a:off x="2840373" y="1920964"/>
            <a:ext cx="710945" cy="318071"/>
          </a:xfrm>
          <a:prstGeom prst="cloud">
            <a:avLst/>
          </a:prstGeom>
          <a:solidFill>
            <a:schemeClr val="bg1">
              <a:lumMod val="95000"/>
            </a:schemeClr>
          </a:solidFill>
          <a:ln w="9525" cap="flat" cmpd="sng" algn="ctr">
            <a:solidFill>
              <a:schemeClr val="bg1">
                <a:lumMod val="7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1087927" eaLnBrk="0" fontAlgn="ctr" hangingPunct="0"/>
            <a:endParaRPr lang="en-US" altLang="zh-CN" sz="1200" dirty="0">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endParaRPr>
          </a:p>
        </p:txBody>
      </p:sp>
      <p:cxnSp>
        <p:nvCxnSpPr>
          <p:cNvPr id="88" name="Straight Connector 30"/>
          <p:cNvCxnSpPr>
            <a:stCxn id="90" idx="2"/>
            <a:endCxn id="91" idx="0"/>
          </p:cNvCxnSpPr>
          <p:nvPr/>
        </p:nvCxnSpPr>
        <p:spPr bwMode="gray">
          <a:xfrm>
            <a:off x="2853538" y="4590340"/>
            <a:ext cx="0" cy="318201"/>
          </a:xfrm>
          <a:prstGeom prst="line">
            <a:avLst/>
          </a:prstGeom>
          <a:noFill/>
          <a:ln w="12700" cap="flat" cmpd="sng" algn="ctr">
            <a:solidFill>
              <a:sysClr val="windowText" lastClr="000000"/>
            </a:solidFill>
            <a:prstDash val="solid"/>
            <a:miter lim="800000"/>
          </a:ln>
          <a:effectLst/>
        </p:spPr>
      </p:cxnSp>
      <p:pic>
        <p:nvPicPr>
          <p:cNvPr id="90" name="图片 89"/>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2678532" y="4303330"/>
            <a:ext cx="350012" cy="287010"/>
          </a:xfrm>
          <a:prstGeom prst="rect">
            <a:avLst/>
          </a:prstGeom>
        </p:spPr>
      </p:pic>
      <p:pic>
        <p:nvPicPr>
          <p:cNvPr id="91" name="图片 90"/>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2678532" y="4908541"/>
            <a:ext cx="350012" cy="287010"/>
          </a:xfrm>
          <a:prstGeom prst="rect">
            <a:avLst/>
          </a:prstGeom>
        </p:spPr>
      </p:pic>
      <p:pic>
        <p:nvPicPr>
          <p:cNvPr id="93" name="图片 92"/>
          <p:cNvPicPr>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3397398" y="3518781"/>
            <a:ext cx="350012" cy="287010"/>
          </a:xfrm>
          <a:prstGeom prst="rect">
            <a:avLst/>
          </a:prstGeom>
        </p:spPr>
      </p:pic>
      <p:cxnSp>
        <p:nvCxnSpPr>
          <p:cNvPr id="94" name="Straight Connector 30"/>
          <p:cNvCxnSpPr>
            <a:stCxn id="96" idx="2"/>
            <a:endCxn id="97" idx="0"/>
          </p:cNvCxnSpPr>
          <p:nvPr/>
        </p:nvCxnSpPr>
        <p:spPr bwMode="gray">
          <a:xfrm>
            <a:off x="3572405" y="4590340"/>
            <a:ext cx="0" cy="318201"/>
          </a:xfrm>
          <a:prstGeom prst="line">
            <a:avLst/>
          </a:prstGeom>
          <a:noFill/>
          <a:ln w="12700" cap="flat" cmpd="sng" algn="ctr">
            <a:solidFill>
              <a:sysClr val="windowText" lastClr="000000"/>
            </a:solidFill>
            <a:prstDash val="solid"/>
            <a:miter lim="800000"/>
          </a:ln>
          <a:effectLst/>
        </p:spPr>
      </p:cxnSp>
      <p:pic>
        <p:nvPicPr>
          <p:cNvPr id="96" name="图片 95"/>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3397398" y="4303330"/>
            <a:ext cx="350012" cy="287010"/>
          </a:xfrm>
          <a:prstGeom prst="rect">
            <a:avLst/>
          </a:prstGeom>
        </p:spPr>
      </p:pic>
      <p:pic>
        <p:nvPicPr>
          <p:cNvPr id="97" name="图片 96"/>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3397398" y="4908541"/>
            <a:ext cx="350012" cy="287010"/>
          </a:xfrm>
          <a:prstGeom prst="rect">
            <a:avLst/>
          </a:prstGeom>
        </p:spPr>
      </p:pic>
      <p:cxnSp>
        <p:nvCxnSpPr>
          <p:cNvPr id="101" name="Straight Connector 30"/>
          <p:cNvCxnSpPr>
            <a:stCxn id="90" idx="2"/>
            <a:endCxn id="97" idx="0"/>
          </p:cNvCxnSpPr>
          <p:nvPr/>
        </p:nvCxnSpPr>
        <p:spPr bwMode="gray">
          <a:xfrm>
            <a:off x="2853538" y="4590340"/>
            <a:ext cx="718866" cy="318201"/>
          </a:xfrm>
          <a:prstGeom prst="line">
            <a:avLst/>
          </a:prstGeom>
          <a:noFill/>
          <a:ln w="12700" cap="flat" cmpd="sng" algn="ctr">
            <a:solidFill>
              <a:sysClr val="windowText" lastClr="000000"/>
            </a:solidFill>
            <a:prstDash val="solid"/>
            <a:miter lim="800000"/>
          </a:ln>
          <a:effectLst/>
        </p:spPr>
      </p:cxnSp>
      <p:cxnSp>
        <p:nvCxnSpPr>
          <p:cNvPr id="102" name="Straight Connector 30"/>
          <p:cNvCxnSpPr>
            <a:stCxn id="96" idx="2"/>
            <a:endCxn id="91" idx="0"/>
          </p:cNvCxnSpPr>
          <p:nvPr/>
        </p:nvCxnSpPr>
        <p:spPr bwMode="gray">
          <a:xfrm flipH="1">
            <a:off x="2853538" y="4590340"/>
            <a:ext cx="718866" cy="318201"/>
          </a:xfrm>
          <a:prstGeom prst="line">
            <a:avLst/>
          </a:prstGeom>
          <a:noFill/>
          <a:ln w="12700" cap="flat" cmpd="sng" algn="ctr">
            <a:solidFill>
              <a:sysClr val="windowText" lastClr="000000"/>
            </a:solidFill>
            <a:prstDash val="solid"/>
            <a:miter lim="800000"/>
          </a:ln>
          <a:effectLst/>
        </p:spPr>
      </p:cxnSp>
      <p:cxnSp>
        <p:nvCxnSpPr>
          <p:cNvPr id="105" name="Straight Connector 30"/>
          <p:cNvCxnSpPr>
            <a:stCxn id="90" idx="3"/>
            <a:endCxn id="96" idx="1"/>
          </p:cNvCxnSpPr>
          <p:nvPr/>
        </p:nvCxnSpPr>
        <p:spPr bwMode="gray">
          <a:xfrm>
            <a:off x="3028544" y="4446835"/>
            <a:ext cx="368854" cy="0"/>
          </a:xfrm>
          <a:prstGeom prst="line">
            <a:avLst/>
          </a:prstGeom>
          <a:noFill/>
          <a:ln w="12700" cap="flat" cmpd="sng" algn="ctr">
            <a:solidFill>
              <a:sysClr val="windowText" lastClr="000000"/>
            </a:solidFill>
            <a:prstDash val="solid"/>
            <a:miter lim="800000"/>
          </a:ln>
          <a:effectLst/>
        </p:spPr>
      </p:cxnSp>
      <p:cxnSp>
        <p:nvCxnSpPr>
          <p:cNvPr id="108" name="Straight Connector 30"/>
          <p:cNvCxnSpPr>
            <a:stCxn id="110" idx="2"/>
            <a:endCxn id="111" idx="0"/>
          </p:cNvCxnSpPr>
          <p:nvPr/>
        </p:nvCxnSpPr>
        <p:spPr bwMode="gray">
          <a:xfrm>
            <a:off x="4417330" y="4590340"/>
            <a:ext cx="0" cy="318201"/>
          </a:xfrm>
          <a:prstGeom prst="line">
            <a:avLst/>
          </a:prstGeom>
          <a:noFill/>
          <a:ln w="12700" cap="flat" cmpd="sng" algn="ctr">
            <a:solidFill>
              <a:sysClr val="windowText" lastClr="000000"/>
            </a:solidFill>
            <a:prstDash val="solid"/>
            <a:miter lim="800000"/>
          </a:ln>
          <a:effectLst/>
        </p:spPr>
      </p:cxnSp>
      <p:pic>
        <p:nvPicPr>
          <p:cNvPr id="110" name="图片 109"/>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4242324" y="4303330"/>
            <a:ext cx="350012" cy="287010"/>
          </a:xfrm>
          <a:prstGeom prst="rect">
            <a:avLst/>
          </a:prstGeom>
        </p:spPr>
      </p:pic>
      <p:pic>
        <p:nvPicPr>
          <p:cNvPr id="111" name="图片 110"/>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4242324" y="4908541"/>
            <a:ext cx="350012" cy="287010"/>
          </a:xfrm>
          <a:prstGeom prst="rect">
            <a:avLst/>
          </a:prstGeom>
        </p:spPr>
      </p:pic>
      <p:cxnSp>
        <p:nvCxnSpPr>
          <p:cNvPr id="113" name="Straight Connector 30"/>
          <p:cNvCxnSpPr>
            <a:stCxn id="114" idx="2"/>
            <a:endCxn id="117" idx="0"/>
          </p:cNvCxnSpPr>
          <p:nvPr/>
        </p:nvCxnSpPr>
        <p:spPr bwMode="gray">
          <a:xfrm>
            <a:off x="5128100" y="4590340"/>
            <a:ext cx="0" cy="318201"/>
          </a:xfrm>
          <a:prstGeom prst="line">
            <a:avLst/>
          </a:prstGeom>
          <a:noFill/>
          <a:ln w="12700" cap="flat" cmpd="sng" algn="ctr">
            <a:solidFill>
              <a:sysClr val="windowText" lastClr="000000"/>
            </a:solidFill>
            <a:prstDash val="solid"/>
            <a:miter lim="800000"/>
          </a:ln>
          <a:effectLst/>
        </p:spPr>
      </p:cxnSp>
      <p:pic>
        <p:nvPicPr>
          <p:cNvPr id="114" name="图片 113"/>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4953093" y="4303330"/>
            <a:ext cx="350012" cy="287010"/>
          </a:xfrm>
          <a:prstGeom prst="rect">
            <a:avLst/>
          </a:prstGeom>
        </p:spPr>
      </p:pic>
      <p:pic>
        <p:nvPicPr>
          <p:cNvPr id="117" name="图片 116"/>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4953093" y="4908541"/>
            <a:ext cx="350012" cy="287010"/>
          </a:xfrm>
          <a:prstGeom prst="rect">
            <a:avLst/>
          </a:prstGeom>
        </p:spPr>
      </p:pic>
      <p:cxnSp>
        <p:nvCxnSpPr>
          <p:cNvPr id="118" name="Straight Connector 30"/>
          <p:cNvCxnSpPr>
            <a:stCxn id="110" idx="2"/>
            <a:endCxn id="117" idx="0"/>
          </p:cNvCxnSpPr>
          <p:nvPr/>
        </p:nvCxnSpPr>
        <p:spPr bwMode="gray">
          <a:xfrm>
            <a:off x="4417330" y="4590340"/>
            <a:ext cx="710770" cy="318201"/>
          </a:xfrm>
          <a:prstGeom prst="line">
            <a:avLst/>
          </a:prstGeom>
          <a:noFill/>
          <a:ln w="12700" cap="flat" cmpd="sng" algn="ctr">
            <a:solidFill>
              <a:sysClr val="windowText" lastClr="000000"/>
            </a:solidFill>
            <a:prstDash val="solid"/>
            <a:miter lim="800000"/>
          </a:ln>
          <a:effectLst/>
        </p:spPr>
      </p:cxnSp>
      <p:cxnSp>
        <p:nvCxnSpPr>
          <p:cNvPr id="119" name="Straight Connector 30"/>
          <p:cNvCxnSpPr>
            <a:stCxn id="114" idx="2"/>
            <a:endCxn id="111" idx="0"/>
          </p:cNvCxnSpPr>
          <p:nvPr/>
        </p:nvCxnSpPr>
        <p:spPr bwMode="gray">
          <a:xfrm flipH="1">
            <a:off x="4417330" y="4590340"/>
            <a:ext cx="710770" cy="318201"/>
          </a:xfrm>
          <a:prstGeom prst="line">
            <a:avLst/>
          </a:prstGeom>
          <a:noFill/>
          <a:ln w="12700" cap="flat" cmpd="sng" algn="ctr">
            <a:solidFill>
              <a:sysClr val="windowText" lastClr="000000"/>
            </a:solidFill>
            <a:prstDash val="solid"/>
            <a:miter lim="800000"/>
          </a:ln>
          <a:effectLst/>
        </p:spPr>
      </p:cxnSp>
      <p:cxnSp>
        <p:nvCxnSpPr>
          <p:cNvPr id="121" name="Straight Connector 30"/>
          <p:cNvCxnSpPr>
            <a:stCxn id="110" idx="3"/>
            <a:endCxn id="114" idx="1"/>
          </p:cNvCxnSpPr>
          <p:nvPr/>
        </p:nvCxnSpPr>
        <p:spPr bwMode="gray">
          <a:xfrm>
            <a:off x="4592335" y="4446835"/>
            <a:ext cx="360758" cy="0"/>
          </a:xfrm>
          <a:prstGeom prst="line">
            <a:avLst/>
          </a:prstGeom>
          <a:noFill/>
          <a:ln w="12700" cap="flat" cmpd="sng" algn="ctr">
            <a:solidFill>
              <a:sysClr val="windowText" lastClr="000000"/>
            </a:solidFill>
            <a:prstDash val="solid"/>
            <a:miter lim="800000"/>
          </a:ln>
          <a:effectLst/>
        </p:spPr>
      </p:cxnSp>
      <p:pic>
        <p:nvPicPr>
          <p:cNvPr id="133" name="图片 132"/>
          <p:cNvPicPr>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4242324" y="3518781"/>
            <a:ext cx="350012" cy="287010"/>
          </a:xfrm>
          <a:prstGeom prst="rect">
            <a:avLst/>
          </a:prstGeom>
        </p:spPr>
      </p:pic>
      <p:cxnSp>
        <p:nvCxnSpPr>
          <p:cNvPr id="142" name="Straight Connector 30"/>
          <p:cNvCxnSpPr>
            <a:stCxn id="90" idx="0"/>
            <a:endCxn id="93" idx="2"/>
          </p:cNvCxnSpPr>
          <p:nvPr/>
        </p:nvCxnSpPr>
        <p:spPr bwMode="gray">
          <a:xfrm flipV="1">
            <a:off x="2853538" y="3805791"/>
            <a:ext cx="718866" cy="497539"/>
          </a:xfrm>
          <a:prstGeom prst="line">
            <a:avLst/>
          </a:prstGeom>
          <a:noFill/>
          <a:ln w="12700" cap="flat" cmpd="sng" algn="ctr">
            <a:solidFill>
              <a:sysClr val="windowText" lastClr="000000"/>
            </a:solidFill>
            <a:prstDash val="solid"/>
            <a:miter lim="800000"/>
          </a:ln>
          <a:effectLst/>
        </p:spPr>
      </p:cxnSp>
      <p:cxnSp>
        <p:nvCxnSpPr>
          <p:cNvPr id="144" name="Straight Connector 30"/>
          <p:cNvCxnSpPr>
            <a:stCxn id="96" idx="0"/>
            <a:endCxn id="133" idx="2"/>
          </p:cNvCxnSpPr>
          <p:nvPr/>
        </p:nvCxnSpPr>
        <p:spPr bwMode="gray">
          <a:xfrm flipV="1">
            <a:off x="3572404" y="3805791"/>
            <a:ext cx="844926" cy="497539"/>
          </a:xfrm>
          <a:prstGeom prst="line">
            <a:avLst/>
          </a:prstGeom>
          <a:noFill/>
          <a:ln w="12700" cap="flat" cmpd="sng" algn="ctr">
            <a:solidFill>
              <a:sysClr val="windowText" lastClr="000000"/>
            </a:solidFill>
            <a:prstDash val="solid"/>
            <a:miter lim="800000"/>
          </a:ln>
          <a:effectLst/>
        </p:spPr>
      </p:cxnSp>
      <p:cxnSp>
        <p:nvCxnSpPr>
          <p:cNvPr id="145" name="Straight Connector 30"/>
          <p:cNvCxnSpPr>
            <a:stCxn id="93" idx="2"/>
            <a:endCxn id="110" idx="0"/>
          </p:cNvCxnSpPr>
          <p:nvPr/>
        </p:nvCxnSpPr>
        <p:spPr bwMode="gray">
          <a:xfrm>
            <a:off x="3572404" y="3805791"/>
            <a:ext cx="844926" cy="497539"/>
          </a:xfrm>
          <a:prstGeom prst="line">
            <a:avLst/>
          </a:prstGeom>
          <a:noFill/>
          <a:ln w="12700" cap="flat" cmpd="sng" algn="ctr">
            <a:solidFill>
              <a:sysClr val="windowText" lastClr="000000"/>
            </a:solidFill>
            <a:prstDash val="solid"/>
            <a:miter lim="800000"/>
          </a:ln>
          <a:effectLst/>
        </p:spPr>
      </p:cxnSp>
      <p:cxnSp>
        <p:nvCxnSpPr>
          <p:cNvPr id="147" name="Straight Connector 30"/>
          <p:cNvCxnSpPr>
            <a:stCxn id="133" idx="2"/>
            <a:endCxn id="114" idx="0"/>
          </p:cNvCxnSpPr>
          <p:nvPr/>
        </p:nvCxnSpPr>
        <p:spPr bwMode="gray">
          <a:xfrm>
            <a:off x="4417330" y="3805791"/>
            <a:ext cx="710769" cy="497539"/>
          </a:xfrm>
          <a:prstGeom prst="line">
            <a:avLst/>
          </a:prstGeom>
          <a:noFill/>
          <a:ln w="12700" cap="flat" cmpd="sng" algn="ctr">
            <a:solidFill>
              <a:sysClr val="windowText" lastClr="000000"/>
            </a:solidFill>
            <a:prstDash val="solid"/>
            <a:miter lim="800000"/>
          </a:ln>
          <a:effectLst/>
        </p:spPr>
      </p:cxnSp>
      <p:pic>
        <p:nvPicPr>
          <p:cNvPr id="148" name="图片 147"/>
          <p:cNvPicPr>
            <a:picLocks/>
          </p:cNvPicPr>
          <p:nvPr/>
        </p:nvPicPr>
        <p:blipFill>
          <a:blip r:embed="rId10" cstate="print">
            <a:extLst>
              <a:ext uri="{28A0092B-C50C-407E-A947-70E740481C1C}">
                <a14:useLocalDpi xmlns:a14="http://schemas.microsoft.com/office/drawing/2010/main" val="0"/>
              </a:ext>
            </a:extLst>
          </a:blip>
          <a:stretch>
            <a:fillRect/>
          </a:stretch>
        </p:blipFill>
        <p:spPr bwMode="gray">
          <a:xfrm>
            <a:off x="3404849" y="2798318"/>
            <a:ext cx="335110" cy="274791"/>
          </a:xfrm>
          <a:prstGeom prst="rect">
            <a:avLst/>
          </a:prstGeom>
        </p:spPr>
      </p:pic>
      <p:pic>
        <p:nvPicPr>
          <p:cNvPr id="150" name="图片 149"/>
          <p:cNvPicPr>
            <a:picLocks/>
          </p:cNvPicPr>
          <p:nvPr/>
        </p:nvPicPr>
        <p:blipFill>
          <a:blip r:embed="rId10" cstate="print">
            <a:extLst>
              <a:ext uri="{28A0092B-C50C-407E-A947-70E740481C1C}">
                <a14:useLocalDpi xmlns:a14="http://schemas.microsoft.com/office/drawing/2010/main" val="0"/>
              </a:ext>
            </a:extLst>
          </a:blip>
          <a:stretch>
            <a:fillRect/>
          </a:stretch>
        </p:blipFill>
        <p:spPr bwMode="gray">
          <a:xfrm>
            <a:off x="4249774" y="2798318"/>
            <a:ext cx="335110" cy="274791"/>
          </a:xfrm>
          <a:prstGeom prst="rect">
            <a:avLst/>
          </a:prstGeom>
        </p:spPr>
      </p:pic>
      <p:cxnSp>
        <p:nvCxnSpPr>
          <p:cNvPr id="151" name="Straight Connector 30"/>
          <p:cNvCxnSpPr>
            <a:stCxn id="93" idx="3"/>
            <a:endCxn id="133" idx="1"/>
          </p:cNvCxnSpPr>
          <p:nvPr/>
        </p:nvCxnSpPr>
        <p:spPr bwMode="gray">
          <a:xfrm>
            <a:off x="3747410" y="3662286"/>
            <a:ext cx="494913" cy="0"/>
          </a:xfrm>
          <a:prstGeom prst="line">
            <a:avLst/>
          </a:prstGeom>
          <a:noFill/>
          <a:ln w="12700" cap="flat" cmpd="sng" algn="ctr">
            <a:solidFill>
              <a:sysClr val="windowText" lastClr="000000"/>
            </a:solidFill>
            <a:prstDash val="solid"/>
            <a:miter lim="800000"/>
          </a:ln>
          <a:effectLst/>
        </p:spPr>
      </p:cxnSp>
      <p:cxnSp>
        <p:nvCxnSpPr>
          <p:cNvPr id="153" name="Straight Connector 30"/>
          <p:cNvCxnSpPr>
            <a:stCxn id="93" idx="0"/>
            <a:endCxn id="148" idx="2"/>
          </p:cNvCxnSpPr>
          <p:nvPr/>
        </p:nvCxnSpPr>
        <p:spPr bwMode="gray">
          <a:xfrm flipV="1">
            <a:off x="3572404" y="3073109"/>
            <a:ext cx="0" cy="445672"/>
          </a:xfrm>
          <a:prstGeom prst="line">
            <a:avLst/>
          </a:prstGeom>
          <a:noFill/>
          <a:ln w="12700" cap="flat" cmpd="sng" algn="ctr">
            <a:solidFill>
              <a:sysClr val="windowText" lastClr="000000"/>
            </a:solidFill>
            <a:prstDash val="solid"/>
            <a:miter lim="800000"/>
          </a:ln>
          <a:effectLst/>
        </p:spPr>
      </p:cxnSp>
      <p:cxnSp>
        <p:nvCxnSpPr>
          <p:cNvPr id="154" name="Straight Connector 30"/>
          <p:cNvCxnSpPr>
            <a:stCxn id="133" idx="0"/>
            <a:endCxn id="150" idx="2"/>
          </p:cNvCxnSpPr>
          <p:nvPr/>
        </p:nvCxnSpPr>
        <p:spPr bwMode="gray">
          <a:xfrm flipH="1" flipV="1">
            <a:off x="4417329" y="3073109"/>
            <a:ext cx="1" cy="445672"/>
          </a:xfrm>
          <a:prstGeom prst="line">
            <a:avLst/>
          </a:prstGeom>
          <a:noFill/>
          <a:ln w="12700" cap="flat" cmpd="sng" algn="ctr">
            <a:solidFill>
              <a:sysClr val="windowText" lastClr="000000"/>
            </a:solidFill>
            <a:prstDash val="solid"/>
            <a:miter lim="800000"/>
          </a:ln>
          <a:effectLst/>
        </p:spPr>
      </p:cxnSp>
      <p:cxnSp>
        <p:nvCxnSpPr>
          <p:cNvPr id="166" name="Straight Connector 30"/>
          <p:cNvCxnSpPr>
            <a:stCxn id="150" idx="1"/>
            <a:endCxn id="148" idx="3"/>
          </p:cNvCxnSpPr>
          <p:nvPr/>
        </p:nvCxnSpPr>
        <p:spPr bwMode="gray">
          <a:xfrm flipH="1">
            <a:off x="3739959" y="2935714"/>
            <a:ext cx="509815" cy="0"/>
          </a:xfrm>
          <a:prstGeom prst="line">
            <a:avLst/>
          </a:prstGeom>
          <a:noFill/>
          <a:ln w="12700" cap="flat" cmpd="sng" algn="ctr">
            <a:solidFill>
              <a:sysClr val="windowText" lastClr="000000"/>
            </a:solidFill>
            <a:prstDash val="solid"/>
            <a:miter lim="800000"/>
          </a:ln>
          <a:effectLst/>
        </p:spPr>
      </p:cxnSp>
      <p:cxnSp>
        <p:nvCxnSpPr>
          <p:cNvPr id="41" name="Straight Connector 30"/>
          <p:cNvCxnSpPr>
            <a:stCxn id="148" idx="0"/>
            <a:endCxn id="86" idx="1"/>
          </p:cNvCxnSpPr>
          <p:nvPr/>
        </p:nvCxnSpPr>
        <p:spPr bwMode="gray">
          <a:xfrm flipH="1" flipV="1">
            <a:off x="3195846" y="2238696"/>
            <a:ext cx="376558" cy="559622"/>
          </a:xfrm>
          <a:prstGeom prst="line">
            <a:avLst/>
          </a:prstGeom>
          <a:noFill/>
          <a:ln w="12700" cap="flat" cmpd="sng" algn="ctr">
            <a:solidFill>
              <a:sysClr val="windowText" lastClr="000000"/>
            </a:solidFill>
            <a:prstDash val="solid"/>
            <a:miter lim="800000"/>
          </a:ln>
          <a:effectLst/>
        </p:spPr>
      </p:cxnSp>
      <p:sp>
        <p:nvSpPr>
          <p:cNvPr id="46" name="云形 45"/>
          <p:cNvSpPr/>
          <p:nvPr/>
        </p:nvSpPr>
        <p:spPr bwMode="gray">
          <a:xfrm>
            <a:off x="4386292" y="1920964"/>
            <a:ext cx="710945" cy="318071"/>
          </a:xfrm>
          <a:prstGeom prst="cloud">
            <a:avLst/>
          </a:prstGeom>
          <a:solidFill>
            <a:schemeClr val="bg1">
              <a:lumMod val="95000"/>
            </a:schemeClr>
          </a:solidFill>
          <a:ln w="9525" cap="flat" cmpd="sng" algn="ctr">
            <a:solidFill>
              <a:schemeClr val="bg1">
                <a:lumMod val="7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1087927" eaLnBrk="0" fontAlgn="ctr" hangingPunct="0"/>
            <a:endParaRPr lang="en-US" altLang="zh-CN" sz="1200" dirty="0">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endParaRPr>
          </a:p>
        </p:txBody>
      </p:sp>
      <p:cxnSp>
        <p:nvCxnSpPr>
          <p:cNvPr id="47" name="Straight Connector 30"/>
          <p:cNvCxnSpPr>
            <a:stCxn id="150" idx="0"/>
            <a:endCxn id="46" idx="1"/>
          </p:cNvCxnSpPr>
          <p:nvPr/>
        </p:nvCxnSpPr>
        <p:spPr bwMode="gray">
          <a:xfrm flipV="1">
            <a:off x="4417329" y="2238696"/>
            <a:ext cx="324436" cy="559622"/>
          </a:xfrm>
          <a:prstGeom prst="line">
            <a:avLst/>
          </a:prstGeom>
          <a:noFill/>
          <a:ln w="12700" cap="flat" cmpd="sng" algn="ctr">
            <a:solidFill>
              <a:sysClr val="windowText" lastClr="000000"/>
            </a:solidFill>
            <a:prstDash val="solid"/>
            <a:miter lim="800000"/>
          </a:ln>
          <a:effectLst/>
        </p:spPr>
      </p:cxnSp>
      <p:cxnSp>
        <p:nvCxnSpPr>
          <p:cNvPr id="51" name="Straight Connector 30"/>
          <p:cNvCxnSpPr>
            <a:stCxn id="148" idx="0"/>
            <a:endCxn id="46" idx="1"/>
          </p:cNvCxnSpPr>
          <p:nvPr/>
        </p:nvCxnSpPr>
        <p:spPr bwMode="gray">
          <a:xfrm flipV="1">
            <a:off x="3572404" y="2238696"/>
            <a:ext cx="1169361" cy="559622"/>
          </a:xfrm>
          <a:prstGeom prst="line">
            <a:avLst/>
          </a:prstGeom>
          <a:noFill/>
          <a:ln w="12700" cap="flat" cmpd="sng" algn="ctr">
            <a:solidFill>
              <a:sysClr val="windowText" lastClr="000000"/>
            </a:solidFill>
            <a:prstDash val="solid"/>
            <a:miter lim="800000"/>
          </a:ln>
          <a:effectLst/>
        </p:spPr>
      </p:cxnSp>
      <p:cxnSp>
        <p:nvCxnSpPr>
          <p:cNvPr id="54" name="Straight Connector 30"/>
          <p:cNvCxnSpPr>
            <a:stCxn id="150" idx="0"/>
            <a:endCxn id="86" idx="1"/>
          </p:cNvCxnSpPr>
          <p:nvPr/>
        </p:nvCxnSpPr>
        <p:spPr bwMode="gray">
          <a:xfrm flipH="1" flipV="1">
            <a:off x="3195846" y="2238696"/>
            <a:ext cx="1221483" cy="559622"/>
          </a:xfrm>
          <a:prstGeom prst="line">
            <a:avLst/>
          </a:prstGeom>
          <a:noFill/>
          <a:ln w="12700" cap="flat" cmpd="sng" algn="ctr">
            <a:solidFill>
              <a:sysClr val="windowText" lastClr="000000"/>
            </a:solidFill>
            <a:prstDash val="solid"/>
            <a:miter lim="800000"/>
          </a:ln>
          <a:effectLst/>
        </p:spPr>
      </p:cxnSp>
      <p:pic>
        <p:nvPicPr>
          <p:cNvPr id="61" name="图片 60"/>
          <p:cNvPicPr>
            <a:picLocks/>
          </p:cNvPicPr>
          <p:nvPr/>
        </p:nvPicPr>
        <p:blipFill>
          <a:blip r:embed="rId11" cstate="print">
            <a:extLst>
              <a:ext uri="{28A0092B-C50C-407E-A947-70E740481C1C}">
                <a14:useLocalDpi xmlns:a14="http://schemas.microsoft.com/office/drawing/2010/main" val="0"/>
              </a:ext>
            </a:extLst>
          </a:blip>
          <a:stretch>
            <a:fillRect/>
          </a:stretch>
        </p:blipFill>
        <p:spPr bwMode="gray">
          <a:xfrm>
            <a:off x="2678532" y="5410708"/>
            <a:ext cx="350012" cy="287010"/>
          </a:xfrm>
          <a:prstGeom prst="rect">
            <a:avLst/>
          </a:prstGeom>
        </p:spPr>
      </p:pic>
      <p:cxnSp>
        <p:nvCxnSpPr>
          <p:cNvPr id="66" name="Straight Connector 30"/>
          <p:cNvCxnSpPr>
            <a:stCxn id="91" idx="2"/>
            <a:endCxn id="61" idx="0"/>
          </p:cNvCxnSpPr>
          <p:nvPr/>
        </p:nvCxnSpPr>
        <p:spPr bwMode="gray">
          <a:xfrm>
            <a:off x="2853538" y="5195552"/>
            <a:ext cx="0" cy="215156"/>
          </a:xfrm>
          <a:prstGeom prst="line">
            <a:avLst/>
          </a:prstGeom>
          <a:noFill/>
          <a:ln w="12700" cap="flat" cmpd="sng" algn="ctr">
            <a:solidFill>
              <a:sysClr val="windowText" lastClr="000000"/>
            </a:solidFill>
            <a:prstDash val="solid"/>
            <a:miter lim="800000"/>
          </a:ln>
          <a:effectLst/>
        </p:spPr>
      </p:cxnSp>
      <p:sp>
        <p:nvSpPr>
          <p:cNvPr id="81" name="矩形 80"/>
          <p:cNvSpPr/>
          <p:nvPr/>
        </p:nvSpPr>
        <p:spPr bwMode="gray">
          <a:xfrm>
            <a:off x="2792673" y="1930977"/>
            <a:ext cx="806344"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Internet</a:t>
            </a:r>
          </a:p>
        </p:txBody>
      </p:sp>
      <p:sp>
        <p:nvSpPr>
          <p:cNvPr id="84" name="矩形 83"/>
          <p:cNvSpPr/>
          <p:nvPr/>
        </p:nvSpPr>
        <p:spPr bwMode="gray">
          <a:xfrm>
            <a:off x="4338592" y="1930977"/>
            <a:ext cx="806344"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WAN</a:t>
            </a:r>
          </a:p>
        </p:txBody>
      </p:sp>
      <p:pic>
        <p:nvPicPr>
          <p:cNvPr id="85" name="图片 84"/>
          <p:cNvPicPr>
            <a:picLocks/>
          </p:cNvPicPr>
          <p:nvPr/>
        </p:nvPicPr>
        <p:blipFill>
          <a:blip r:embed="rId11" cstate="print">
            <a:extLst>
              <a:ext uri="{28A0092B-C50C-407E-A947-70E740481C1C}">
                <a14:useLocalDpi xmlns:a14="http://schemas.microsoft.com/office/drawing/2010/main" val="0"/>
              </a:ext>
            </a:extLst>
          </a:blip>
          <a:stretch>
            <a:fillRect/>
          </a:stretch>
        </p:blipFill>
        <p:spPr bwMode="gray">
          <a:xfrm>
            <a:off x="4953093" y="5410708"/>
            <a:ext cx="350012" cy="287010"/>
          </a:xfrm>
          <a:prstGeom prst="rect">
            <a:avLst/>
          </a:prstGeom>
        </p:spPr>
      </p:pic>
      <p:cxnSp>
        <p:nvCxnSpPr>
          <p:cNvPr id="89" name="Straight Connector 30"/>
          <p:cNvCxnSpPr>
            <a:stCxn id="117" idx="2"/>
            <a:endCxn id="85" idx="0"/>
          </p:cNvCxnSpPr>
          <p:nvPr/>
        </p:nvCxnSpPr>
        <p:spPr bwMode="gray">
          <a:xfrm>
            <a:off x="5128099" y="5195551"/>
            <a:ext cx="0" cy="215157"/>
          </a:xfrm>
          <a:prstGeom prst="line">
            <a:avLst/>
          </a:prstGeom>
          <a:noFill/>
          <a:ln w="12700" cap="flat" cmpd="sng" algn="ctr">
            <a:solidFill>
              <a:sysClr val="windowText" lastClr="000000"/>
            </a:solidFill>
            <a:prstDash val="solid"/>
            <a:miter lim="800000"/>
          </a:ln>
          <a:effectLst/>
        </p:spPr>
      </p:cxnSp>
      <p:pic>
        <p:nvPicPr>
          <p:cNvPr id="92" name="图片 91" descr="故障链路.png"/>
          <p:cNvPicPr>
            <a:picLocks noChangeAspect="1"/>
          </p:cNvPicPr>
          <p:nvPr/>
        </p:nvPicPr>
        <p:blipFill>
          <a:blip r:embed="rId3" cstate="print"/>
          <a:stretch>
            <a:fillRect/>
          </a:stretch>
        </p:blipFill>
        <p:spPr bwMode="gray">
          <a:xfrm>
            <a:off x="4887326" y="5932381"/>
            <a:ext cx="321178" cy="239496"/>
          </a:xfrm>
          <a:prstGeom prst="rect">
            <a:avLst/>
          </a:prstGeom>
        </p:spPr>
      </p:pic>
      <p:cxnSp>
        <p:nvCxnSpPr>
          <p:cNvPr id="98" name="Straight Connector 30"/>
          <p:cNvCxnSpPr>
            <a:stCxn id="93" idx="0"/>
            <a:endCxn id="95" idx="1"/>
          </p:cNvCxnSpPr>
          <p:nvPr/>
        </p:nvCxnSpPr>
        <p:spPr bwMode="gray">
          <a:xfrm flipV="1">
            <a:off x="3572404" y="3159341"/>
            <a:ext cx="1588168" cy="359440"/>
          </a:xfrm>
          <a:prstGeom prst="line">
            <a:avLst/>
          </a:prstGeom>
          <a:noFill/>
          <a:ln w="12700" cap="flat" cmpd="sng" algn="ctr">
            <a:solidFill>
              <a:sysClr val="windowText" lastClr="000000"/>
            </a:solidFill>
            <a:prstDash val="solid"/>
            <a:miter lim="800000"/>
          </a:ln>
          <a:effectLst/>
        </p:spPr>
      </p:cxnSp>
      <p:cxnSp>
        <p:nvCxnSpPr>
          <p:cNvPr id="99" name="Straight Connector 30"/>
          <p:cNvCxnSpPr>
            <a:stCxn id="133" idx="0"/>
            <a:endCxn id="95" idx="1"/>
          </p:cNvCxnSpPr>
          <p:nvPr/>
        </p:nvCxnSpPr>
        <p:spPr bwMode="gray">
          <a:xfrm flipV="1">
            <a:off x="4417330" y="3159341"/>
            <a:ext cx="743242" cy="359440"/>
          </a:xfrm>
          <a:prstGeom prst="line">
            <a:avLst/>
          </a:prstGeom>
          <a:noFill/>
          <a:ln w="12700" cap="flat" cmpd="sng" algn="ctr">
            <a:solidFill>
              <a:sysClr val="windowText" lastClr="000000"/>
            </a:solidFill>
            <a:prstDash val="solid"/>
            <a:miter lim="800000"/>
          </a:ln>
          <a:effectLst/>
        </p:spPr>
      </p:cxnSp>
      <p:sp>
        <p:nvSpPr>
          <p:cNvPr id="100" name="矩形 99"/>
          <p:cNvSpPr/>
          <p:nvPr/>
        </p:nvSpPr>
        <p:spPr bwMode="gray">
          <a:xfrm>
            <a:off x="635510" y="2710385"/>
            <a:ext cx="1465883" cy="276999"/>
          </a:xfrm>
          <a:prstGeom prst="rect">
            <a:avLst/>
          </a:prstGeom>
        </p:spPr>
        <p:txBody>
          <a:bodyPr wrap="square">
            <a:spAutoFit/>
          </a:bodyPr>
          <a:lstStyle/>
          <a:p>
            <a:pPr fontAlgn="ctr"/>
            <a:r>
              <a:rPr lang="en-US" sz="1200" dirty="0">
                <a:solidFill>
                  <a:srgbClr val="1D1D1A"/>
                </a:solidFill>
                <a:latin typeface="Huawei Sans" panose="020C0503030203020204" pitchFamily="34" charset="0"/>
              </a:rPr>
              <a:t>Egress zone</a:t>
            </a:r>
          </a:p>
        </p:txBody>
      </p:sp>
      <p:sp>
        <p:nvSpPr>
          <p:cNvPr id="103" name="矩形 102"/>
          <p:cNvSpPr/>
          <p:nvPr/>
        </p:nvSpPr>
        <p:spPr bwMode="gray">
          <a:xfrm>
            <a:off x="635510" y="3442755"/>
            <a:ext cx="1465883" cy="276999"/>
          </a:xfrm>
          <a:prstGeom prst="rect">
            <a:avLst/>
          </a:prstGeom>
        </p:spPr>
        <p:txBody>
          <a:bodyPr wrap="square">
            <a:spAutoFit/>
          </a:bodyPr>
          <a:lstStyle/>
          <a:p>
            <a:pPr fontAlgn="ctr"/>
            <a:r>
              <a:rPr lang="en-US" sz="1200" dirty="0">
                <a:solidFill>
                  <a:srgbClr val="1D1D1A"/>
                </a:solidFill>
                <a:latin typeface="Huawei Sans" panose="020C0503030203020204" pitchFamily="34" charset="0"/>
              </a:rPr>
              <a:t>Core layer</a:t>
            </a:r>
          </a:p>
        </p:txBody>
      </p:sp>
      <p:sp>
        <p:nvSpPr>
          <p:cNvPr id="104" name="矩形 103"/>
          <p:cNvSpPr/>
          <p:nvPr/>
        </p:nvSpPr>
        <p:spPr bwMode="gray">
          <a:xfrm>
            <a:off x="635510" y="4217605"/>
            <a:ext cx="1465883" cy="276999"/>
          </a:xfrm>
          <a:prstGeom prst="rect">
            <a:avLst/>
          </a:prstGeom>
        </p:spPr>
        <p:txBody>
          <a:bodyPr wrap="square">
            <a:spAutoFit/>
          </a:bodyPr>
          <a:lstStyle/>
          <a:p>
            <a:pPr fontAlgn="ctr"/>
            <a:r>
              <a:rPr lang="en-US" sz="1200" dirty="0">
                <a:solidFill>
                  <a:srgbClr val="1D1D1A"/>
                </a:solidFill>
                <a:latin typeface="Huawei Sans" panose="020C0503030203020204" pitchFamily="34" charset="0"/>
              </a:rPr>
              <a:t>Aggregation layer</a:t>
            </a:r>
          </a:p>
        </p:txBody>
      </p:sp>
      <p:sp>
        <p:nvSpPr>
          <p:cNvPr id="106" name="矩形 105"/>
          <p:cNvSpPr/>
          <p:nvPr/>
        </p:nvSpPr>
        <p:spPr bwMode="gray">
          <a:xfrm>
            <a:off x="635510" y="4832828"/>
            <a:ext cx="1465883" cy="276999"/>
          </a:xfrm>
          <a:prstGeom prst="rect">
            <a:avLst/>
          </a:prstGeom>
        </p:spPr>
        <p:txBody>
          <a:bodyPr wrap="square">
            <a:spAutoFit/>
          </a:bodyPr>
          <a:lstStyle/>
          <a:p>
            <a:pPr fontAlgn="ctr"/>
            <a:r>
              <a:rPr lang="en-US" sz="1200" dirty="0">
                <a:solidFill>
                  <a:srgbClr val="1D1D1A"/>
                </a:solidFill>
                <a:latin typeface="Huawei Sans" panose="020C0503030203020204" pitchFamily="34" charset="0"/>
              </a:rPr>
              <a:t>Access layer</a:t>
            </a:r>
          </a:p>
        </p:txBody>
      </p:sp>
      <p:sp>
        <p:nvSpPr>
          <p:cNvPr id="107" name="矩形 106"/>
          <p:cNvSpPr/>
          <p:nvPr/>
        </p:nvSpPr>
        <p:spPr bwMode="gray">
          <a:xfrm>
            <a:off x="635510" y="5845734"/>
            <a:ext cx="1465883" cy="276999"/>
          </a:xfrm>
          <a:prstGeom prst="rect">
            <a:avLst/>
          </a:prstGeom>
        </p:spPr>
        <p:txBody>
          <a:bodyPr wrap="square">
            <a:spAutoFit/>
          </a:bodyPr>
          <a:lstStyle/>
          <a:p>
            <a:pPr fontAlgn="ctr"/>
            <a:r>
              <a:rPr lang="en-US" sz="1200" dirty="0">
                <a:solidFill>
                  <a:srgbClr val="1D1D1A"/>
                </a:solidFill>
                <a:latin typeface="Huawei Sans" panose="020C0503030203020204" pitchFamily="34" charset="0"/>
              </a:rPr>
              <a:t>Terminal layer</a:t>
            </a:r>
          </a:p>
        </p:txBody>
      </p:sp>
      <p:cxnSp>
        <p:nvCxnSpPr>
          <p:cNvPr id="109" name="Straight Connector 30"/>
          <p:cNvCxnSpPr/>
          <p:nvPr/>
        </p:nvCxnSpPr>
        <p:spPr bwMode="gray">
          <a:xfrm>
            <a:off x="3747410" y="3616522"/>
            <a:ext cx="494913" cy="0"/>
          </a:xfrm>
          <a:prstGeom prst="line">
            <a:avLst/>
          </a:prstGeom>
          <a:noFill/>
          <a:ln w="12700" cap="flat" cmpd="sng" algn="ctr">
            <a:solidFill>
              <a:sysClr val="windowText" lastClr="000000"/>
            </a:solidFill>
            <a:prstDash val="solid"/>
            <a:miter lim="800000"/>
          </a:ln>
          <a:effectLst/>
        </p:spPr>
      </p:cxnSp>
      <p:sp>
        <p:nvSpPr>
          <p:cNvPr id="40" name="椭圆 39"/>
          <p:cNvSpPr/>
          <p:nvPr/>
        </p:nvSpPr>
        <p:spPr bwMode="gray">
          <a:xfrm>
            <a:off x="3975576" y="3576300"/>
            <a:ext cx="66895" cy="1529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pic>
        <p:nvPicPr>
          <p:cNvPr id="112" name="图片 111" descr="AC-蓝.png"/>
          <p:cNvPicPr>
            <a:picLocks noChangeAspect="1"/>
          </p:cNvPicPr>
          <p:nvPr/>
        </p:nvPicPr>
        <p:blipFill>
          <a:blip r:embed="rId12" cstate="print"/>
          <a:stretch>
            <a:fillRect/>
          </a:stretch>
        </p:blipFill>
        <p:spPr bwMode="gray">
          <a:xfrm>
            <a:off x="2404058" y="3028548"/>
            <a:ext cx="335111" cy="274182"/>
          </a:xfrm>
          <a:prstGeom prst="rect">
            <a:avLst/>
          </a:prstGeom>
        </p:spPr>
      </p:pic>
      <p:cxnSp>
        <p:nvCxnSpPr>
          <p:cNvPr id="115" name="Straight Connector 30"/>
          <p:cNvCxnSpPr>
            <a:stCxn id="93" idx="0"/>
            <a:endCxn id="112" idx="3"/>
          </p:cNvCxnSpPr>
          <p:nvPr/>
        </p:nvCxnSpPr>
        <p:spPr bwMode="gray">
          <a:xfrm flipH="1" flipV="1">
            <a:off x="2739169" y="3165639"/>
            <a:ext cx="833235" cy="353142"/>
          </a:xfrm>
          <a:prstGeom prst="line">
            <a:avLst/>
          </a:prstGeom>
          <a:noFill/>
          <a:ln w="12700" cap="flat" cmpd="sng" algn="ctr">
            <a:solidFill>
              <a:sysClr val="windowText" lastClr="000000"/>
            </a:solidFill>
            <a:prstDash val="solid"/>
            <a:miter lim="800000"/>
          </a:ln>
          <a:effectLst/>
        </p:spPr>
      </p:cxnSp>
      <p:cxnSp>
        <p:nvCxnSpPr>
          <p:cNvPr id="116" name="Straight Connector 30"/>
          <p:cNvCxnSpPr>
            <a:stCxn id="133" idx="0"/>
            <a:endCxn id="112" idx="3"/>
          </p:cNvCxnSpPr>
          <p:nvPr/>
        </p:nvCxnSpPr>
        <p:spPr bwMode="gray">
          <a:xfrm flipH="1" flipV="1">
            <a:off x="2739169" y="3165639"/>
            <a:ext cx="1678161" cy="353142"/>
          </a:xfrm>
          <a:prstGeom prst="line">
            <a:avLst/>
          </a:prstGeom>
          <a:noFill/>
          <a:ln w="12700" cap="flat" cmpd="sng" algn="ctr">
            <a:solidFill>
              <a:sysClr val="windowText" lastClr="000000"/>
            </a:solidFill>
            <a:prstDash val="solid"/>
            <a:miter lim="800000"/>
          </a:ln>
          <a:effectLst/>
        </p:spPr>
      </p:cxnSp>
      <p:sp>
        <p:nvSpPr>
          <p:cNvPr id="120" name="矩形 119"/>
          <p:cNvSpPr/>
          <p:nvPr/>
        </p:nvSpPr>
        <p:spPr bwMode="gray">
          <a:xfrm>
            <a:off x="1956700" y="3037693"/>
            <a:ext cx="536981"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AC</a:t>
            </a:r>
          </a:p>
        </p:txBody>
      </p:sp>
      <p:sp>
        <p:nvSpPr>
          <p:cNvPr id="87" name="椭圆 86"/>
          <p:cNvSpPr/>
          <p:nvPr/>
        </p:nvSpPr>
        <p:spPr bwMode="gray">
          <a:xfrm>
            <a:off x="2691948" y="3741549"/>
            <a:ext cx="2605747" cy="838780"/>
          </a:xfrm>
          <a:prstGeom prst="ellipse">
            <a:avLst/>
          </a:prstGeom>
          <a:solidFill>
            <a:srgbClr val="ECF9FA">
              <a:alpha val="90000"/>
            </a:srgbClr>
          </a:solidFill>
          <a:ln>
            <a:solidFill>
              <a:srgbClr val="94DAE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124" name="矩形 123"/>
          <p:cNvSpPr/>
          <p:nvPr/>
        </p:nvSpPr>
        <p:spPr bwMode="auto">
          <a:xfrm>
            <a:off x="2939956" y="3752332"/>
            <a:ext cx="2055488" cy="830997"/>
          </a:xfrm>
          <a:prstGeom prst="rect">
            <a:avLst/>
          </a:prstGeom>
        </p:spPr>
        <p:txBody>
          <a:bodyPr wrap="square">
            <a:spAutoFit/>
          </a:bodyPr>
          <a:lstStyle/>
          <a:p>
            <a:pPr algn="ctr" fontAlgn="ctr"/>
            <a:r>
              <a:rPr lang="en-US" sz="1200" dirty="0">
                <a:solidFill>
                  <a:srgbClr val="30B5C5"/>
                </a:solidFill>
                <a:latin typeface="Huawei Sans" panose="020C0503030203020204" pitchFamily="34" charset="0"/>
              </a:rPr>
              <a:t>Fabric</a:t>
            </a:r>
          </a:p>
          <a:p>
            <a:pPr algn="ctr" fontAlgn="ctr"/>
            <a:r>
              <a:rPr lang="en-US" sz="1200" dirty="0">
                <a:latin typeface="Huawei Sans" panose="020C0503030203020204" pitchFamily="34" charset="0"/>
              </a:rPr>
              <a:t>VXLAN </a:t>
            </a:r>
            <a:r>
              <a:rPr lang="en-US" sz="1200" dirty="0" smtClean="0">
                <a:latin typeface="Huawei Sans" panose="020C0503030203020204" pitchFamily="34" charset="0"/>
              </a:rPr>
              <a:t>underlay </a:t>
            </a:r>
            <a:r>
              <a:rPr lang="en-US" sz="1200" dirty="0">
                <a:latin typeface="Huawei Sans" panose="020C0503030203020204" pitchFamily="34" charset="0"/>
              </a:rPr>
              <a:t>IPv4 (OSPFv2)</a:t>
            </a:r>
          </a:p>
          <a:p>
            <a:pPr algn="ctr" fontAlgn="ctr"/>
            <a:r>
              <a:rPr lang="en-US" sz="1200" dirty="0">
                <a:solidFill>
                  <a:srgbClr val="30B5C5"/>
                </a:solidFill>
                <a:latin typeface="Huawei Sans" panose="020C0503030203020204" pitchFamily="34" charset="0"/>
              </a:rPr>
              <a:t>Overlay dual stack</a:t>
            </a:r>
          </a:p>
        </p:txBody>
      </p:sp>
      <p:cxnSp>
        <p:nvCxnSpPr>
          <p:cNvPr id="129" name="Straight Connector 30"/>
          <p:cNvCxnSpPr/>
          <p:nvPr/>
        </p:nvCxnSpPr>
        <p:spPr bwMode="gray">
          <a:xfrm flipH="1">
            <a:off x="2021739" y="4448366"/>
            <a:ext cx="336829" cy="0"/>
          </a:xfrm>
          <a:prstGeom prst="line">
            <a:avLst/>
          </a:prstGeom>
          <a:noFill/>
          <a:ln w="19050" cap="flat" cmpd="sng" algn="ctr">
            <a:solidFill>
              <a:srgbClr val="30B5C5"/>
            </a:solidFill>
            <a:prstDash val="solid"/>
            <a:miter lim="800000"/>
          </a:ln>
          <a:effectLst/>
        </p:spPr>
      </p:cxnSp>
      <p:sp>
        <p:nvSpPr>
          <p:cNvPr id="130" name="矩形 129"/>
          <p:cNvSpPr/>
          <p:nvPr/>
        </p:nvSpPr>
        <p:spPr bwMode="gray">
          <a:xfrm>
            <a:off x="1921663" y="4161366"/>
            <a:ext cx="536981"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L3</a:t>
            </a:r>
          </a:p>
        </p:txBody>
      </p:sp>
      <p:sp>
        <p:nvSpPr>
          <p:cNvPr id="131" name="矩形 130"/>
          <p:cNvSpPr/>
          <p:nvPr/>
        </p:nvSpPr>
        <p:spPr bwMode="gray">
          <a:xfrm>
            <a:off x="1921663" y="4457075"/>
            <a:ext cx="536981"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L2</a:t>
            </a:r>
          </a:p>
        </p:txBody>
      </p:sp>
      <p:sp>
        <p:nvSpPr>
          <p:cNvPr id="132" name="圆角矩形 75"/>
          <p:cNvSpPr/>
          <p:nvPr/>
        </p:nvSpPr>
        <p:spPr bwMode="gray">
          <a:xfrm>
            <a:off x="6667912" y="2686568"/>
            <a:ext cx="5043564" cy="2001048"/>
          </a:xfrm>
          <a:prstGeom prst="roundRect">
            <a:avLst>
              <a:gd name="adj" fmla="val 2049"/>
            </a:avLst>
          </a:prstGeom>
          <a:noFill/>
          <a:ln w="9525" cap="flat" cmpd="sng" algn="ctr">
            <a:noFill/>
            <a:prstDash val="solid"/>
            <a:miter lim="800000"/>
          </a:ln>
          <a:effectLst/>
        </p:spPr>
        <p:txBody>
          <a:bodyPr wrap="square" lIns="72000" tIns="72000" rIns="72000" bIns="72000" rtlCol="0" anchor="t" anchorCtr="0"/>
          <a:lstStyle/>
          <a:p>
            <a:pPr marL="171450" lvl="0" indent="-171450" defTabSz="914400" fontAlgn="ctr">
              <a:lnSpc>
                <a:spcPct val="120000"/>
              </a:lnSpc>
              <a:buFont typeface="Arial" panose="020B0604020202020204" pitchFamily="34" charset="0"/>
              <a:buChar char="•"/>
              <a:defRPr/>
            </a:pPr>
            <a:r>
              <a:rPr lang="en-US" sz="16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If enterprise campus networks use the virtualization solution (VXLAN underlay IPv4 </a:t>
            </a:r>
            <a:r>
              <a:rPr lang="en-US" sz="16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6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overlay IPv4), we only need to enable IPv6 at the overlay layer and configure the dual-stack capability in the egress zone to upgrade these networks to support IPv6</a:t>
            </a:r>
            <a:r>
              <a:rPr lang="en-US" sz="16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sz="16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椭圆 133"/>
          <p:cNvSpPr/>
          <p:nvPr/>
        </p:nvSpPr>
        <p:spPr bwMode="gray">
          <a:xfrm>
            <a:off x="3529262" y="2899314"/>
            <a:ext cx="911621" cy="750498"/>
          </a:xfrm>
          <a:prstGeom prst="ellipse">
            <a:avLst/>
          </a:prstGeom>
          <a:solidFill>
            <a:srgbClr val="ECF9FA">
              <a:alpha val="90000"/>
            </a:srgbClr>
          </a:solidFill>
          <a:ln>
            <a:solidFill>
              <a:srgbClr val="94DAE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135" name="矩形 134"/>
          <p:cNvSpPr/>
          <p:nvPr/>
        </p:nvSpPr>
        <p:spPr bwMode="auto">
          <a:xfrm>
            <a:off x="3488096" y="2944214"/>
            <a:ext cx="1000791" cy="646331"/>
          </a:xfrm>
          <a:prstGeom prst="rect">
            <a:avLst/>
          </a:prstGeom>
        </p:spPr>
        <p:txBody>
          <a:bodyPr wrap="square">
            <a:spAutoFit/>
          </a:bodyPr>
          <a:lstStyle/>
          <a:p>
            <a:pPr algn="ctr" fontAlgn="ctr"/>
            <a:r>
              <a:rPr lang="en-US" sz="1200" dirty="0">
                <a:solidFill>
                  <a:srgbClr val="30B5C5"/>
                </a:solidFill>
                <a:latin typeface="Huawei Sans" panose="020C0503030203020204" pitchFamily="34" charset="0"/>
              </a:rPr>
              <a:t>OSPFv2/</a:t>
            </a:r>
          </a:p>
          <a:p>
            <a:pPr algn="ctr" fontAlgn="ctr"/>
            <a:r>
              <a:rPr lang="en-US" sz="1200" dirty="0">
                <a:solidFill>
                  <a:srgbClr val="30B5C5"/>
                </a:solidFill>
                <a:latin typeface="Huawei Sans" panose="020C0503030203020204" pitchFamily="34" charset="0"/>
              </a:rPr>
              <a:t>OSPFv3</a:t>
            </a:r>
          </a:p>
          <a:p>
            <a:pPr algn="ctr" fontAlgn="ctr"/>
            <a:r>
              <a:rPr lang="en-US" sz="1200" dirty="0">
                <a:solidFill>
                  <a:srgbClr val="30B5C5"/>
                </a:solidFill>
                <a:latin typeface="Huawei Sans" panose="020C0503030203020204" pitchFamily="34" charset="0"/>
              </a:rPr>
              <a:t>a</a:t>
            </a:r>
            <a:r>
              <a:rPr lang="en-US" sz="1200" dirty="0" smtClean="0">
                <a:solidFill>
                  <a:srgbClr val="30B5C5"/>
                </a:solidFill>
                <a:latin typeface="Huawei Sans" panose="020C0503030203020204" pitchFamily="34" charset="0"/>
              </a:rPr>
              <a:t>rea </a:t>
            </a:r>
            <a:r>
              <a:rPr lang="en-US" sz="1200" dirty="0">
                <a:solidFill>
                  <a:srgbClr val="30B5C5"/>
                </a:solidFill>
                <a:latin typeface="Huawei Sans" panose="020C0503030203020204" pitchFamily="34" charset="0"/>
              </a:rPr>
              <a:t>0</a:t>
            </a:r>
          </a:p>
        </p:txBody>
      </p:sp>
      <p:sp>
        <p:nvSpPr>
          <p:cNvPr id="127" name="矩形 126"/>
          <p:cNvSpPr/>
          <p:nvPr/>
        </p:nvSpPr>
        <p:spPr bwMode="auto">
          <a:xfrm>
            <a:off x="4565076" y="3522004"/>
            <a:ext cx="1937500" cy="276999"/>
          </a:xfrm>
          <a:prstGeom prst="rect">
            <a:avLst/>
          </a:prstGeom>
        </p:spPr>
        <p:txBody>
          <a:bodyPr wrap="square">
            <a:spAutoFit/>
          </a:bodyPr>
          <a:lstStyle/>
          <a:p>
            <a:pPr fontAlgn="ctr"/>
            <a:r>
              <a:rPr lang="en-US" sz="1200" dirty="0">
                <a:solidFill>
                  <a:srgbClr val="30B5C5"/>
                </a:solidFill>
                <a:latin typeface="Huawei Sans" panose="020C0503030203020204" pitchFamily="34" charset="0"/>
              </a:rPr>
              <a:t>Centralized gateway</a:t>
            </a:r>
          </a:p>
        </p:txBody>
      </p:sp>
      <p:sp>
        <p:nvSpPr>
          <p:cNvPr id="128" name="椭圆 127"/>
          <p:cNvSpPr/>
          <p:nvPr/>
        </p:nvSpPr>
        <p:spPr bwMode="gray">
          <a:xfrm>
            <a:off x="4200741" y="2193474"/>
            <a:ext cx="911621" cy="691220"/>
          </a:xfrm>
          <a:prstGeom prst="ellipse">
            <a:avLst/>
          </a:prstGeom>
          <a:solidFill>
            <a:srgbClr val="ECF9FA">
              <a:alpha val="90000"/>
            </a:srgbClr>
          </a:solidFill>
          <a:ln>
            <a:solidFill>
              <a:srgbClr val="94DAE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136" name="矩形 135"/>
          <p:cNvSpPr/>
          <p:nvPr/>
        </p:nvSpPr>
        <p:spPr bwMode="auto">
          <a:xfrm>
            <a:off x="4155163" y="2204289"/>
            <a:ext cx="1000791" cy="646331"/>
          </a:xfrm>
          <a:prstGeom prst="rect">
            <a:avLst/>
          </a:prstGeom>
        </p:spPr>
        <p:txBody>
          <a:bodyPr wrap="square">
            <a:spAutoFit/>
          </a:bodyPr>
          <a:lstStyle/>
          <a:p>
            <a:pPr algn="ctr" fontAlgn="ctr"/>
            <a:r>
              <a:rPr lang="en-US" sz="1200" dirty="0">
                <a:solidFill>
                  <a:srgbClr val="30B5C5"/>
                </a:solidFill>
                <a:latin typeface="Huawei Sans" panose="020C0503030203020204" pitchFamily="34" charset="0"/>
              </a:rPr>
              <a:t>Static routing/IGP</a:t>
            </a:r>
          </a:p>
          <a:p>
            <a:pPr algn="ctr" fontAlgn="ctr"/>
            <a:r>
              <a:rPr lang="en-US" sz="1200" dirty="0">
                <a:solidFill>
                  <a:srgbClr val="30B5C5"/>
                </a:solidFill>
                <a:latin typeface="Huawei Sans" panose="020C0503030203020204" pitchFamily="34" charset="0"/>
              </a:rPr>
              <a:t>/BGP</a:t>
            </a:r>
          </a:p>
        </p:txBody>
      </p:sp>
      <p:sp>
        <p:nvSpPr>
          <p:cNvPr id="137" name="椭圆 136"/>
          <p:cNvSpPr/>
          <p:nvPr/>
        </p:nvSpPr>
        <p:spPr bwMode="gray">
          <a:xfrm>
            <a:off x="2903190" y="2193474"/>
            <a:ext cx="911621" cy="691220"/>
          </a:xfrm>
          <a:prstGeom prst="ellipse">
            <a:avLst/>
          </a:prstGeom>
          <a:solidFill>
            <a:schemeClr val="accent6">
              <a:lumMod val="20000"/>
              <a:lumOff val="80000"/>
              <a:alpha val="90000"/>
            </a:schemeClr>
          </a:solidFill>
          <a:ln>
            <a:solidFill>
              <a:schemeClr val="accent6">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138" name="矩形 137"/>
          <p:cNvSpPr/>
          <p:nvPr/>
        </p:nvSpPr>
        <p:spPr bwMode="gray">
          <a:xfrm>
            <a:off x="2850739" y="2285755"/>
            <a:ext cx="1041646" cy="461665"/>
          </a:xfrm>
          <a:prstGeom prst="rect">
            <a:avLst/>
          </a:prstGeom>
        </p:spPr>
        <p:txBody>
          <a:bodyPr wrap="square">
            <a:spAutoFit/>
          </a:bodyPr>
          <a:lstStyle/>
          <a:p>
            <a:pPr algn="ctr" fontAlgn="ctr"/>
            <a:r>
              <a:rPr lang="en-US" sz="1200" dirty="0">
                <a:solidFill>
                  <a:schemeClr val="accent6">
                    <a:lumMod val="50000"/>
                  </a:schemeClr>
                </a:solidFill>
                <a:latin typeface="Huawei Sans" panose="020C0503030203020204" pitchFamily="34" charset="0"/>
              </a:rPr>
              <a:t>Static routing/BGP</a:t>
            </a:r>
          </a:p>
        </p:txBody>
      </p:sp>
      <p:sp>
        <p:nvSpPr>
          <p:cNvPr id="143" name="矩形 142"/>
          <p:cNvSpPr/>
          <p:nvPr/>
        </p:nvSpPr>
        <p:spPr bwMode="gray">
          <a:xfrm>
            <a:off x="1562100" y="2348909"/>
            <a:ext cx="1214597" cy="646331"/>
          </a:xfrm>
          <a:prstGeom prst="rect">
            <a:avLst/>
          </a:prstGeom>
        </p:spPr>
        <p:txBody>
          <a:bodyPr wrap="square">
            <a:spAutoFit/>
          </a:bodyPr>
          <a:lstStyle/>
          <a:p>
            <a:pPr algn="ctr" fontAlgn="ctr"/>
            <a:r>
              <a:rPr lang="en-US" sz="1200" dirty="0" smtClean="0">
                <a:solidFill>
                  <a:schemeClr val="accent6">
                    <a:lumMod val="50000"/>
                  </a:schemeClr>
                </a:solidFill>
                <a:latin typeface="Huawei Sans" panose="020C0503030203020204" pitchFamily="34" charset="0"/>
              </a:rPr>
              <a:t>IGP-based default </a:t>
            </a:r>
            <a:r>
              <a:rPr lang="en-US" sz="1200" dirty="0">
                <a:solidFill>
                  <a:schemeClr val="accent6">
                    <a:lumMod val="50000"/>
                  </a:schemeClr>
                </a:solidFill>
                <a:latin typeface="Huawei Sans" panose="020C0503030203020204" pitchFamily="34" charset="0"/>
              </a:rPr>
              <a:t>route advertisement</a:t>
            </a:r>
          </a:p>
        </p:txBody>
      </p:sp>
      <p:cxnSp>
        <p:nvCxnSpPr>
          <p:cNvPr id="146" name="直接箭头连接符 145"/>
          <p:cNvCxnSpPr/>
          <p:nvPr/>
        </p:nvCxnSpPr>
        <p:spPr bwMode="gray">
          <a:xfrm flipH="1" flipV="1">
            <a:off x="2703155" y="2742155"/>
            <a:ext cx="701694" cy="193559"/>
          </a:xfrm>
          <a:prstGeom prst="straightConnector1">
            <a:avLst/>
          </a:prstGeom>
          <a:ln w="19050">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149" name="图片 148"/>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bwMode="gray">
          <a:xfrm>
            <a:off x="5067047" y="2775995"/>
            <a:ext cx="1118702" cy="206319"/>
          </a:xfrm>
          <a:prstGeom prst="rect">
            <a:avLst/>
          </a:prstGeom>
        </p:spPr>
      </p:pic>
      <p:sp>
        <p:nvSpPr>
          <p:cNvPr id="152" name="圆角矩形 75"/>
          <p:cNvSpPr/>
          <p:nvPr/>
        </p:nvSpPr>
        <p:spPr bwMode="gray">
          <a:xfrm>
            <a:off x="1824682" y="1511908"/>
            <a:ext cx="4381259" cy="360000"/>
          </a:xfrm>
          <a:prstGeom prst="roundRect">
            <a:avLst>
              <a:gd name="adj" fmla="val 1060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VXLAN underlay IPv4 + overlay dual stack</a:t>
            </a:r>
          </a:p>
        </p:txBody>
      </p:sp>
      <p:pic>
        <p:nvPicPr>
          <p:cNvPr id="95" name="图片 94"/>
          <p:cNvPicPr>
            <a:picLocks/>
          </p:cNvPicPr>
          <p:nvPr/>
        </p:nvPicPr>
        <p:blipFill>
          <a:blip r:embed="rId14" cstate="print">
            <a:extLst>
              <a:ext uri="{28A0092B-C50C-407E-A947-70E740481C1C}">
                <a14:useLocalDpi xmlns:a14="http://schemas.microsoft.com/office/drawing/2010/main" val="0"/>
              </a:ext>
            </a:extLst>
          </a:blip>
          <a:stretch>
            <a:fillRect/>
          </a:stretch>
        </p:blipFill>
        <p:spPr bwMode="gray">
          <a:xfrm>
            <a:off x="5160572" y="3021945"/>
            <a:ext cx="335111" cy="274791"/>
          </a:xfrm>
          <a:prstGeom prst="rect">
            <a:avLst/>
          </a:prstGeom>
        </p:spPr>
      </p:pic>
      <p:sp>
        <p:nvSpPr>
          <p:cNvPr id="122" name="矩形 121"/>
          <p:cNvSpPr/>
          <p:nvPr/>
        </p:nvSpPr>
        <p:spPr bwMode="gray">
          <a:xfrm>
            <a:off x="2225190" y="5470904"/>
            <a:ext cx="536981" cy="276999"/>
          </a:xfrm>
          <a:prstGeom prst="rect">
            <a:avLst/>
          </a:prstGeom>
        </p:spPr>
        <p:txBody>
          <a:bodyPr wrap="square">
            <a:spAutoFit/>
          </a:bodyPr>
          <a:lstStyle/>
          <a:p>
            <a:pPr algn="ctr" fontAlgn="ctr"/>
            <a:r>
              <a:rPr lang="en-US" sz="1200" dirty="0" smtClean="0">
                <a:solidFill>
                  <a:srgbClr val="1D1D1A"/>
                </a:solidFill>
                <a:latin typeface="Huawei Sans" panose="020C0503030203020204" pitchFamily="34" charset="0"/>
              </a:rPr>
              <a:t>AP</a:t>
            </a:r>
            <a:endParaRPr lang="en-US" sz="1200" dirty="0">
              <a:solidFill>
                <a:srgbClr val="1D1D1A"/>
              </a:solidFill>
              <a:latin typeface="Huawei Sans" panose="020C0503030203020204" pitchFamily="34" charset="0"/>
            </a:endParaRPr>
          </a:p>
        </p:txBody>
      </p:sp>
      <p:sp>
        <p:nvSpPr>
          <p:cNvPr id="123" name="矩形 122"/>
          <p:cNvSpPr/>
          <p:nvPr/>
        </p:nvSpPr>
        <p:spPr bwMode="gray">
          <a:xfrm>
            <a:off x="5227192" y="5470904"/>
            <a:ext cx="536981" cy="276999"/>
          </a:xfrm>
          <a:prstGeom prst="rect">
            <a:avLst/>
          </a:prstGeom>
        </p:spPr>
        <p:txBody>
          <a:bodyPr wrap="square">
            <a:spAutoFit/>
          </a:bodyPr>
          <a:lstStyle/>
          <a:p>
            <a:pPr algn="ctr" fontAlgn="ctr"/>
            <a:r>
              <a:rPr lang="en-US" sz="1200" dirty="0" smtClean="0">
                <a:solidFill>
                  <a:srgbClr val="1D1D1A"/>
                </a:solidFill>
                <a:latin typeface="Huawei Sans" panose="020C0503030203020204" pitchFamily="34" charset="0"/>
              </a:rPr>
              <a:t>AP</a:t>
            </a:r>
            <a:endParaRPr lang="en-US" sz="1200" dirty="0">
              <a:solidFill>
                <a:srgbClr val="1D1D1A"/>
              </a:solidFill>
              <a:latin typeface="Huawei Sans" panose="020C0503030203020204" pitchFamily="34" charset="0"/>
            </a:endParaRPr>
          </a:p>
        </p:txBody>
      </p:sp>
      <p:sp>
        <p:nvSpPr>
          <p:cNvPr id="125" name="五边形 124"/>
          <p:cNvSpPr/>
          <p:nvPr/>
        </p:nvSpPr>
        <p:spPr bwMode="gray">
          <a:xfrm>
            <a:off x="6772324" y="124239"/>
            <a:ext cx="90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燕尾形 125"/>
          <p:cNvSpPr/>
          <p:nvPr/>
        </p:nvSpPr>
        <p:spPr bwMode="gray">
          <a:xfrm>
            <a:off x="7584515" y="124239"/>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DC</a:t>
            </a:r>
          </a:p>
        </p:txBody>
      </p:sp>
      <p:sp>
        <p:nvSpPr>
          <p:cNvPr id="139" name="燕尾形 138"/>
          <p:cNvSpPr/>
          <p:nvPr/>
        </p:nvSpPr>
        <p:spPr bwMode="gray">
          <a:xfrm>
            <a:off x="8216706" y="124239"/>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WAN</a:t>
            </a:r>
          </a:p>
        </p:txBody>
      </p:sp>
      <p:sp>
        <p:nvSpPr>
          <p:cNvPr id="159" name="燕尾形 158"/>
          <p:cNvSpPr/>
          <p:nvPr/>
        </p:nvSpPr>
        <p:spPr bwMode="gray">
          <a:xfrm>
            <a:off x="10309088" y="124239"/>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Other Systems</a:t>
            </a:r>
          </a:p>
        </p:txBody>
      </p:sp>
      <p:sp>
        <p:nvSpPr>
          <p:cNvPr id="160" name="燕尾形 159"/>
          <p:cNvSpPr/>
          <p:nvPr/>
        </p:nvSpPr>
        <p:spPr bwMode="gray">
          <a:xfrm>
            <a:off x="8848897" y="124239"/>
            <a:ext cx="1548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Campus Network</a:t>
            </a:r>
          </a:p>
        </p:txBody>
      </p:sp>
    </p:spTree>
    <p:extLst>
      <p:ext uri="{BB962C8B-B14F-4D97-AF65-F5344CB8AC3E}">
        <p14:creationId xmlns:p14="http://schemas.microsoft.com/office/powerpoint/2010/main" val="159483070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WLAN IPv6 Access</a:t>
            </a:r>
            <a:endParaRPr lang="en-US" dirty="0"/>
          </a:p>
        </p:txBody>
      </p:sp>
      <p:sp>
        <p:nvSpPr>
          <p:cNvPr id="3" name="文本占位符 2"/>
          <p:cNvSpPr>
            <a:spLocks noGrp="1"/>
          </p:cNvSpPr>
          <p:nvPr>
            <p:ph type="body" sz="quarter" idx="10"/>
          </p:nvPr>
        </p:nvSpPr>
        <p:spPr bwMode="gray">
          <a:xfrm>
            <a:off x="455612" y="1052514"/>
            <a:ext cx="11293476" cy="1427048"/>
          </a:xfrm>
        </p:spPr>
        <p:txBody>
          <a:bodyPr/>
          <a:lstStyle/>
          <a:p>
            <a:r>
              <a:rPr lang="en-US" sz="1600" dirty="0" smtClean="0"/>
              <a:t>IPv6 evolution and upgrade of campus networks involves WLAN reconstruction. Currently, WLANs in large- and medium-sized single campus networks usually use AC+ FIT AP networking. The IPv6 upgrade and reconstruction of WLANs mainly focus on the management between ACs and APs and the address obtaining modes of access wireless terminals. Other WLAN designs are not affected by IPv6 upgrade and reconstruction.</a:t>
            </a:r>
            <a:endParaRPr lang="en-US" sz="1600" dirty="0"/>
          </a:p>
        </p:txBody>
      </p:sp>
      <p:pic>
        <p:nvPicPr>
          <p:cNvPr id="4" name="图片 3" descr="故障链路.png"/>
          <p:cNvPicPr>
            <a:picLocks noChangeAspect="1"/>
          </p:cNvPicPr>
          <p:nvPr/>
        </p:nvPicPr>
        <p:blipFill>
          <a:blip r:embed="rId3" cstate="print"/>
          <a:stretch>
            <a:fillRect/>
          </a:stretch>
        </p:blipFill>
        <p:spPr bwMode="gray">
          <a:xfrm>
            <a:off x="2571404" y="5654259"/>
            <a:ext cx="321178" cy="239496"/>
          </a:xfrm>
          <a:prstGeom prst="rect">
            <a:avLst/>
          </a:prstGeom>
        </p:spPr>
      </p:pic>
      <p:pic>
        <p:nvPicPr>
          <p:cNvPr id="5" name="图片 4" descr="SAN网络-蓝.png"/>
          <p:cNvPicPr>
            <a:picLocks noChangeAspect="1"/>
          </p:cNvPicPr>
          <p:nvPr/>
        </p:nvPicPr>
        <p:blipFill>
          <a:blip r:embed="rId4" cstate="print"/>
          <a:stretch>
            <a:fillRect/>
          </a:stretch>
        </p:blipFill>
        <p:spPr bwMode="gray">
          <a:xfrm>
            <a:off x="3176665" y="5654259"/>
            <a:ext cx="159126" cy="260697"/>
          </a:xfrm>
          <a:prstGeom prst="rect">
            <a:avLst/>
          </a:prstGeom>
        </p:spPr>
      </p:pic>
      <p:pic>
        <p:nvPicPr>
          <p:cNvPr id="6" name="图片 5" descr="PC.png"/>
          <p:cNvPicPr>
            <a:picLocks noChangeAspect="1"/>
          </p:cNvPicPr>
          <p:nvPr/>
        </p:nvPicPr>
        <p:blipFill>
          <a:blip r:embed="rId5" cstate="print"/>
          <a:stretch>
            <a:fillRect/>
          </a:stretch>
        </p:blipFill>
        <p:spPr bwMode="gray">
          <a:xfrm>
            <a:off x="3619874" y="5668719"/>
            <a:ext cx="320621" cy="246237"/>
          </a:xfrm>
          <a:prstGeom prst="rect">
            <a:avLst/>
          </a:prstGeom>
        </p:spPr>
      </p:pic>
      <p:pic>
        <p:nvPicPr>
          <p:cNvPr id="7" name="图片 6" descr="笔记本电脑.png"/>
          <p:cNvPicPr>
            <a:picLocks noChangeAspect="1"/>
          </p:cNvPicPr>
          <p:nvPr/>
        </p:nvPicPr>
        <p:blipFill>
          <a:blip r:embed="rId6" cstate="print"/>
          <a:stretch>
            <a:fillRect/>
          </a:stretch>
        </p:blipFill>
        <p:spPr bwMode="gray">
          <a:xfrm>
            <a:off x="4224578" y="5692483"/>
            <a:ext cx="321047" cy="201272"/>
          </a:xfrm>
          <a:prstGeom prst="rect">
            <a:avLst/>
          </a:prstGeom>
        </p:spPr>
      </p:pic>
      <p:sp>
        <p:nvSpPr>
          <p:cNvPr id="8" name="云形 7"/>
          <p:cNvSpPr/>
          <p:nvPr/>
        </p:nvSpPr>
        <p:spPr bwMode="gray">
          <a:xfrm>
            <a:off x="3000825" y="2487812"/>
            <a:ext cx="710945" cy="318071"/>
          </a:xfrm>
          <a:prstGeom prst="cloud">
            <a:avLst/>
          </a:prstGeom>
          <a:solidFill>
            <a:schemeClr val="bg1">
              <a:lumMod val="95000"/>
            </a:schemeClr>
          </a:solidFill>
          <a:ln w="9525" cap="flat" cmpd="sng" algn="ctr">
            <a:solidFill>
              <a:schemeClr val="bg1">
                <a:lumMod val="7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1087927" eaLnBrk="0" fontAlgn="ctr" hangingPunct="0"/>
            <a:endParaRPr lang="en-US" altLang="zh-CN" sz="1200" dirty="0">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endParaRPr>
          </a:p>
        </p:txBody>
      </p:sp>
      <p:cxnSp>
        <p:nvCxnSpPr>
          <p:cNvPr id="9" name="Straight Connector 30"/>
          <p:cNvCxnSpPr>
            <a:stCxn id="10" idx="2"/>
            <a:endCxn id="11" idx="0"/>
          </p:cNvCxnSpPr>
          <p:nvPr/>
        </p:nvCxnSpPr>
        <p:spPr bwMode="gray">
          <a:xfrm>
            <a:off x="2795921" y="4442849"/>
            <a:ext cx="0" cy="318201"/>
          </a:xfrm>
          <a:prstGeom prst="line">
            <a:avLst/>
          </a:prstGeom>
          <a:noFill/>
          <a:ln w="12700" cap="flat" cmpd="sng" algn="ctr">
            <a:solidFill>
              <a:sysClr val="windowText" lastClr="000000"/>
            </a:solidFill>
            <a:prstDash val="solid"/>
            <a:miter lim="800000"/>
          </a:ln>
          <a:effectLst/>
        </p:spPr>
      </p:cxnSp>
      <p:pic>
        <p:nvPicPr>
          <p:cNvPr id="10" name="图片 9"/>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2620915" y="4155839"/>
            <a:ext cx="350012" cy="287010"/>
          </a:xfrm>
          <a:prstGeom prst="rect">
            <a:avLst/>
          </a:prstGeom>
        </p:spPr>
      </p:pic>
      <p:pic>
        <p:nvPicPr>
          <p:cNvPr id="11" name="图片 10"/>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2620915" y="4761050"/>
            <a:ext cx="350012" cy="287010"/>
          </a:xfrm>
          <a:prstGeom prst="rect">
            <a:avLst/>
          </a:prstGeom>
        </p:spPr>
      </p:pic>
      <p:pic>
        <p:nvPicPr>
          <p:cNvPr id="12" name="图片 11"/>
          <p:cNvPicPr>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3339781" y="3562882"/>
            <a:ext cx="350012" cy="287010"/>
          </a:xfrm>
          <a:prstGeom prst="rect">
            <a:avLst/>
          </a:prstGeom>
        </p:spPr>
      </p:pic>
      <p:cxnSp>
        <p:nvCxnSpPr>
          <p:cNvPr id="13" name="Straight Connector 30"/>
          <p:cNvCxnSpPr>
            <a:stCxn id="14" idx="2"/>
            <a:endCxn id="15" idx="0"/>
          </p:cNvCxnSpPr>
          <p:nvPr/>
        </p:nvCxnSpPr>
        <p:spPr bwMode="gray">
          <a:xfrm>
            <a:off x="3514788" y="4442849"/>
            <a:ext cx="0" cy="318201"/>
          </a:xfrm>
          <a:prstGeom prst="line">
            <a:avLst/>
          </a:prstGeom>
          <a:noFill/>
          <a:ln w="12700" cap="flat" cmpd="sng" algn="ctr">
            <a:solidFill>
              <a:sysClr val="windowText" lastClr="000000"/>
            </a:solidFill>
            <a:prstDash val="solid"/>
            <a:miter lim="800000"/>
          </a:ln>
          <a:effectLst/>
        </p:spPr>
      </p:cxnSp>
      <p:pic>
        <p:nvPicPr>
          <p:cNvPr id="14" name="图片 13"/>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3339781" y="4155839"/>
            <a:ext cx="350012" cy="287010"/>
          </a:xfrm>
          <a:prstGeom prst="rect">
            <a:avLst/>
          </a:prstGeom>
        </p:spPr>
      </p:pic>
      <p:pic>
        <p:nvPicPr>
          <p:cNvPr id="15" name="图片 14"/>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3339781" y="4761050"/>
            <a:ext cx="350012" cy="287010"/>
          </a:xfrm>
          <a:prstGeom prst="rect">
            <a:avLst/>
          </a:prstGeom>
        </p:spPr>
      </p:pic>
      <p:cxnSp>
        <p:nvCxnSpPr>
          <p:cNvPr id="16" name="Straight Connector 30"/>
          <p:cNvCxnSpPr>
            <a:stCxn id="10" idx="2"/>
            <a:endCxn id="15" idx="0"/>
          </p:cNvCxnSpPr>
          <p:nvPr/>
        </p:nvCxnSpPr>
        <p:spPr bwMode="gray">
          <a:xfrm>
            <a:off x="2795921" y="4442849"/>
            <a:ext cx="718866" cy="318201"/>
          </a:xfrm>
          <a:prstGeom prst="line">
            <a:avLst/>
          </a:prstGeom>
          <a:noFill/>
          <a:ln w="12700" cap="flat" cmpd="sng" algn="ctr">
            <a:solidFill>
              <a:sysClr val="windowText" lastClr="000000"/>
            </a:solidFill>
            <a:prstDash val="solid"/>
            <a:miter lim="800000"/>
          </a:ln>
          <a:effectLst/>
        </p:spPr>
      </p:cxnSp>
      <p:cxnSp>
        <p:nvCxnSpPr>
          <p:cNvPr id="17" name="Straight Connector 30"/>
          <p:cNvCxnSpPr>
            <a:stCxn id="14" idx="2"/>
            <a:endCxn id="11" idx="0"/>
          </p:cNvCxnSpPr>
          <p:nvPr/>
        </p:nvCxnSpPr>
        <p:spPr bwMode="gray">
          <a:xfrm flipH="1">
            <a:off x="2795921" y="4442849"/>
            <a:ext cx="718866" cy="318201"/>
          </a:xfrm>
          <a:prstGeom prst="line">
            <a:avLst/>
          </a:prstGeom>
          <a:noFill/>
          <a:ln w="12700" cap="flat" cmpd="sng" algn="ctr">
            <a:solidFill>
              <a:sysClr val="windowText" lastClr="000000"/>
            </a:solidFill>
            <a:prstDash val="solid"/>
            <a:miter lim="800000"/>
          </a:ln>
          <a:effectLst/>
        </p:spPr>
      </p:cxnSp>
      <p:cxnSp>
        <p:nvCxnSpPr>
          <p:cNvPr id="18" name="Straight Connector 30"/>
          <p:cNvCxnSpPr>
            <a:stCxn id="10" idx="3"/>
            <a:endCxn id="14" idx="1"/>
          </p:cNvCxnSpPr>
          <p:nvPr/>
        </p:nvCxnSpPr>
        <p:spPr bwMode="gray">
          <a:xfrm>
            <a:off x="2970927" y="4299344"/>
            <a:ext cx="368854" cy="0"/>
          </a:xfrm>
          <a:prstGeom prst="line">
            <a:avLst/>
          </a:prstGeom>
          <a:noFill/>
          <a:ln w="12700" cap="flat" cmpd="sng" algn="ctr">
            <a:solidFill>
              <a:sysClr val="windowText" lastClr="000000"/>
            </a:solidFill>
            <a:prstDash val="solid"/>
            <a:miter lim="800000"/>
          </a:ln>
          <a:effectLst/>
        </p:spPr>
      </p:cxnSp>
      <p:cxnSp>
        <p:nvCxnSpPr>
          <p:cNvPr id="19" name="Straight Connector 30"/>
          <p:cNvCxnSpPr>
            <a:stCxn id="20" idx="2"/>
            <a:endCxn id="21" idx="0"/>
          </p:cNvCxnSpPr>
          <p:nvPr/>
        </p:nvCxnSpPr>
        <p:spPr bwMode="gray">
          <a:xfrm>
            <a:off x="4359713" y="4442849"/>
            <a:ext cx="0" cy="318201"/>
          </a:xfrm>
          <a:prstGeom prst="line">
            <a:avLst/>
          </a:prstGeom>
          <a:noFill/>
          <a:ln w="12700" cap="flat" cmpd="sng" algn="ctr">
            <a:solidFill>
              <a:sysClr val="windowText" lastClr="000000"/>
            </a:solidFill>
            <a:prstDash val="solid"/>
            <a:miter lim="800000"/>
          </a:ln>
          <a:effectLst/>
        </p:spPr>
      </p:cxnSp>
      <p:pic>
        <p:nvPicPr>
          <p:cNvPr id="20" name="图片 19"/>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4184707" y="4155839"/>
            <a:ext cx="350012" cy="287010"/>
          </a:xfrm>
          <a:prstGeom prst="rect">
            <a:avLst/>
          </a:prstGeom>
        </p:spPr>
      </p:pic>
      <p:pic>
        <p:nvPicPr>
          <p:cNvPr id="21" name="图片 20"/>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4184707" y="4761050"/>
            <a:ext cx="350012" cy="287010"/>
          </a:xfrm>
          <a:prstGeom prst="rect">
            <a:avLst/>
          </a:prstGeom>
        </p:spPr>
      </p:pic>
      <p:cxnSp>
        <p:nvCxnSpPr>
          <p:cNvPr id="22" name="Straight Connector 30"/>
          <p:cNvCxnSpPr>
            <a:stCxn id="23" idx="2"/>
            <a:endCxn id="24" idx="0"/>
          </p:cNvCxnSpPr>
          <p:nvPr/>
        </p:nvCxnSpPr>
        <p:spPr bwMode="gray">
          <a:xfrm>
            <a:off x="5070483" y="4442849"/>
            <a:ext cx="0" cy="318201"/>
          </a:xfrm>
          <a:prstGeom prst="line">
            <a:avLst/>
          </a:prstGeom>
          <a:noFill/>
          <a:ln w="12700" cap="flat" cmpd="sng" algn="ctr">
            <a:solidFill>
              <a:sysClr val="windowText" lastClr="000000"/>
            </a:solidFill>
            <a:prstDash val="solid"/>
            <a:miter lim="800000"/>
          </a:ln>
          <a:effectLst/>
        </p:spPr>
      </p:cxnSp>
      <p:pic>
        <p:nvPicPr>
          <p:cNvPr id="23" name="图片 22"/>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4895476" y="4155839"/>
            <a:ext cx="350012" cy="287010"/>
          </a:xfrm>
          <a:prstGeom prst="rect">
            <a:avLst/>
          </a:prstGeom>
        </p:spPr>
      </p:pic>
      <p:pic>
        <p:nvPicPr>
          <p:cNvPr id="24" name="图片 23"/>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4895476" y="4761050"/>
            <a:ext cx="350012" cy="287010"/>
          </a:xfrm>
          <a:prstGeom prst="rect">
            <a:avLst/>
          </a:prstGeom>
        </p:spPr>
      </p:pic>
      <p:cxnSp>
        <p:nvCxnSpPr>
          <p:cNvPr id="25" name="Straight Connector 30"/>
          <p:cNvCxnSpPr>
            <a:stCxn id="20" idx="2"/>
            <a:endCxn id="24" idx="0"/>
          </p:cNvCxnSpPr>
          <p:nvPr/>
        </p:nvCxnSpPr>
        <p:spPr bwMode="gray">
          <a:xfrm>
            <a:off x="4359713" y="4442849"/>
            <a:ext cx="710770" cy="318201"/>
          </a:xfrm>
          <a:prstGeom prst="line">
            <a:avLst/>
          </a:prstGeom>
          <a:noFill/>
          <a:ln w="12700" cap="flat" cmpd="sng" algn="ctr">
            <a:solidFill>
              <a:sysClr val="windowText" lastClr="000000"/>
            </a:solidFill>
            <a:prstDash val="solid"/>
            <a:miter lim="800000"/>
          </a:ln>
          <a:effectLst/>
        </p:spPr>
      </p:cxnSp>
      <p:cxnSp>
        <p:nvCxnSpPr>
          <p:cNvPr id="26" name="Straight Connector 30"/>
          <p:cNvCxnSpPr>
            <a:stCxn id="23" idx="2"/>
            <a:endCxn id="21" idx="0"/>
          </p:cNvCxnSpPr>
          <p:nvPr/>
        </p:nvCxnSpPr>
        <p:spPr bwMode="gray">
          <a:xfrm flipH="1">
            <a:off x="4359713" y="4442849"/>
            <a:ext cx="710770" cy="318201"/>
          </a:xfrm>
          <a:prstGeom prst="line">
            <a:avLst/>
          </a:prstGeom>
          <a:noFill/>
          <a:ln w="12700" cap="flat" cmpd="sng" algn="ctr">
            <a:solidFill>
              <a:sysClr val="windowText" lastClr="000000"/>
            </a:solidFill>
            <a:prstDash val="solid"/>
            <a:miter lim="800000"/>
          </a:ln>
          <a:effectLst/>
        </p:spPr>
      </p:cxnSp>
      <p:cxnSp>
        <p:nvCxnSpPr>
          <p:cNvPr id="27" name="Straight Connector 30"/>
          <p:cNvCxnSpPr>
            <a:stCxn id="20" idx="3"/>
            <a:endCxn id="23" idx="1"/>
          </p:cNvCxnSpPr>
          <p:nvPr/>
        </p:nvCxnSpPr>
        <p:spPr bwMode="gray">
          <a:xfrm>
            <a:off x="4534718" y="4299344"/>
            <a:ext cx="360758" cy="0"/>
          </a:xfrm>
          <a:prstGeom prst="line">
            <a:avLst/>
          </a:prstGeom>
          <a:noFill/>
          <a:ln w="12700" cap="flat" cmpd="sng" algn="ctr">
            <a:solidFill>
              <a:sysClr val="windowText" lastClr="000000"/>
            </a:solidFill>
            <a:prstDash val="solid"/>
            <a:miter lim="800000"/>
          </a:ln>
          <a:effectLst/>
        </p:spPr>
      </p:cxnSp>
      <p:pic>
        <p:nvPicPr>
          <p:cNvPr id="28" name="图片 27"/>
          <p:cNvPicPr>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4184707" y="3562882"/>
            <a:ext cx="350012" cy="287010"/>
          </a:xfrm>
          <a:prstGeom prst="rect">
            <a:avLst/>
          </a:prstGeom>
        </p:spPr>
      </p:pic>
      <p:cxnSp>
        <p:nvCxnSpPr>
          <p:cNvPr id="29" name="Straight Connector 30"/>
          <p:cNvCxnSpPr>
            <a:stCxn id="10" idx="0"/>
            <a:endCxn id="12" idx="2"/>
          </p:cNvCxnSpPr>
          <p:nvPr/>
        </p:nvCxnSpPr>
        <p:spPr bwMode="gray">
          <a:xfrm flipV="1">
            <a:off x="2795921" y="3849892"/>
            <a:ext cx="718866" cy="305946"/>
          </a:xfrm>
          <a:prstGeom prst="line">
            <a:avLst/>
          </a:prstGeom>
          <a:noFill/>
          <a:ln w="12700" cap="flat" cmpd="sng" algn="ctr">
            <a:solidFill>
              <a:sysClr val="windowText" lastClr="000000"/>
            </a:solidFill>
            <a:prstDash val="solid"/>
            <a:miter lim="800000"/>
          </a:ln>
          <a:effectLst/>
        </p:spPr>
      </p:cxnSp>
      <p:cxnSp>
        <p:nvCxnSpPr>
          <p:cNvPr id="30" name="Straight Connector 30"/>
          <p:cNvCxnSpPr>
            <a:stCxn id="14" idx="0"/>
            <a:endCxn id="28" idx="2"/>
          </p:cNvCxnSpPr>
          <p:nvPr/>
        </p:nvCxnSpPr>
        <p:spPr bwMode="gray">
          <a:xfrm flipV="1">
            <a:off x="3514788" y="3849892"/>
            <a:ext cx="844925" cy="305946"/>
          </a:xfrm>
          <a:prstGeom prst="line">
            <a:avLst/>
          </a:prstGeom>
          <a:noFill/>
          <a:ln w="12700" cap="flat" cmpd="sng" algn="ctr">
            <a:solidFill>
              <a:sysClr val="windowText" lastClr="000000"/>
            </a:solidFill>
            <a:prstDash val="solid"/>
            <a:miter lim="800000"/>
          </a:ln>
          <a:effectLst/>
        </p:spPr>
      </p:cxnSp>
      <p:cxnSp>
        <p:nvCxnSpPr>
          <p:cNvPr id="31" name="Straight Connector 30"/>
          <p:cNvCxnSpPr>
            <a:stCxn id="12" idx="2"/>
            <a:endCxn id="20" idx="0"/>
          </p:cNvCxnSpPr>
          <p:nvPr/>
        </p:nvCxnSpPr>
        <p:spPr bwMode="gray">
          <a:xfrm>
            <a:off x="3514788" y="3849892"/>
            <a:ext cx="844925" cy="305946"/>
          </a:xfrm>
          <a:prstGeom prst="line">
            <a:avLst/>
          </a:prstGeom>
          <a:noFill/>
          <a:ln w="12700" cap="flat" cmpd="sng" algn="ctr">
            <a:solidFill>
              <a:sysClr val="windowText" lastClr="000000"/>
            </a:solidFill>
            <a:prstDash val="solid"/>
            <a:miter lim="800000"/>
          </a:ln>
          <a:effectLst/>
        </p:spPr>
      </p:cxnSp>
      <p:cxnSp>
        <p:nvCxnSpPr>
          <p:cNvPr id="32" name="Straight Connector 30"/>
          <p:cNvCxnSpPr>
            <a:stCxn id="28" idx="2"/>
            <a:endCxn id="23" idx="0"/>
          </p:cNvCxnSpPr>
          <p:nvPr/>
        </p:nvCxnSpPr>
        <p:spPr bwMode="gray">
          <a:xfrm>
            <a:off x="4359713" y="3849892"/>
            <a:ext cx="710770" cy="305946"/>
          </a:xfrm>
          <a:prstGeom prst="line">
            <a:avLst/>
          </a:prstGeom>
          <a:noFill/>
          <a:ln w="12700" cap="flat" cmpd="sng" algn="ctr">
            <a:solidFill>
              <a:sysClr val="windowText" lastClr="000000"/>
            </a:solidFill>
            <a:prstDash val="solid"/>
            <a:miter lim="800000"/>
          </a:ln>
          <a:effectLst/>
        </p:spPr>
      </p:cxnSp>
      <p:pic>
        <p:nvPicPr>
          <p:cNvPr id="33" name="图片 32"/>
          <p:cNvPicPr>
            <a:picLocks/>
          </p:cNvPicPr>
          <p:nvPr/>
        </p:nvPicPr>
        <p:blipFill>
          <a:blip r:embed="rId10" cstate="print">
            <a:extLst>
              <a:ext uri="{28A0092B-C50C-407E-A947-70E740481C1C}">
                <a14:useLocalDpi xmlns:a14="http://schemas.microsoft.com/office/drawing/2010/main" val="0"/>
              </a:ext>
            </a:extLst>
          </a:blip>
          <a:stretch>
            <a:fillRect/>
          </a:stretch>
        </p:blipFill>
        <p:spPr bwMode="gray">
          <a:xfrm>
            <a:off x="3347232" y="3034011"/>
            <a:ext cx="335110" cy="274791"/>
          </a:xfrm>
          <a:prstGeom prst="rect">
            <a:avLst/>
          </a:prstGeom>
        </p:spPr>
      </p:pic>
      <p:pic>
        <p:nvPicPr>
          <p:cNvPr id="34" name="图片 33"/>
          <p:cNvPicPr>
            <a:picLocks/>
          </p:cNvPicPr>
          <p:nvPr/>
        </p:nvPicPr>
        <p:blipFill>
          <a:blip r:embed="rId10" cstate="print">
            <a:extLst>
              <a:ext uri="{28A0092B-C50C-407E-A947-70E740481C1C}">
                <a14:useLocalDpi xmlns:a14="http://schemas.microsoft.com/office/drawing/2010/main" val="0"/>
              </a:ext>
            </a:extLst>
          </a:blip>
          <a:stretch>
            <a:fillRect/>
          </a:stretch>
        </p:blipFill>
        <p:spPr bwMode="gray">
          <a:xfrm>
            <a:off x="4192157" y="3034011"/>
            <a:ext cx="335110" cy="274791"/>
          </a:xfrm>
          <a:prstGeom prst="rect">
            <a:avLst/>
          </a:prstGeom>
        </p:spPr>
      </p:pic>
      <p:cxnSp>
        <p:nvCxnSpPr>
          <p:cNvPr id="35" name="Straight Connector 30"/>
          <p:cNvCxnSpPr>
            <a:stCxn id="12" idx="3"/>
            <a:endCxn id="28" idx="1"/>
          </p:cNvCxnSpPr>
          <p:nvPr/>
        </p:nvCxnSpPr>
        <p:spPr bwMode="gray">
          <a:xfrm>
            <a:off x="3689793" y="3706387"/>
            <a:ext cx="494913" cy="0"/>
          </a:xfrm>
          <a:prstGeom prst="line">
            <a:avLst/>
          </a:prstGeom>
          <a:noFill/>
          <a:ln w="12700" cap="flat" cmpd="sng" algn="ctr">
            <a:solidFill>
              <a:sysClr val="windowText" lastClr="000000"/>
            </a:solidFill>
            <a:prstDash val="solid"/>
            <a:miter lim="800000"/>
          </a:ln>
          <a:effectLst/>
        </p:spPr>
      </p:cxnSp>
      <p:cxnSp>
        <p:nvCxnSpPr>
          <p:cNvPr id="36" name="Straight Connector 30"/>
          <p:cNvCxnSpPr>
            <a:stCxn id="12" idx="0"/>
            <a:endCxn id="33" idx="2"/>
          </p:cNvCxnSpPr>
          <p:nvPr/>
        </p:nvCxnSpPr>
        <p:spPr bwMode="gray">
          <a:xfrm flipV="1">
            <a:off x="3514787" y="3308802"/>
            <a:ext cx="0" cy="254080"/>
          </a:xfrm>
          <a:prstGeom prst="line">
            <a:avLst/>
          </a:prstGeom>
          <a:noFill/>
          <a:ln w="12700" cap="flat" cmpd="sng" algn="ctr">
            <a:solidFill>
              <a:sysClr val="windowText" lastClr="000000"/>
            </a:solidFill>
            <a:prstDash val="solid"/>
            <a:miter lim="800000"/>
          </a:ln>
          <a:effectLst/>
        </p:spPr>
      </p:cxnSp>
      <p:cxnSp>
        <p:nvCxnSpPr>
          <p:cNvPr id="37" name="Straight Connector 30"/>
          <p:cNvCxnSpPr>
            <a:stCxn id="28" idx="0"/>
            <a:endCxn id="34" idx="2"/>
          </p:cNvCxnSpPr>
          <p:nvPr/>
        </p:nvCxnSpPr>
        <p:spPr bwMode="gray">
          <a:xfrm flipH="1" flipV="1">
            <a:off x="4359712" y="3308802"/>
            <a:ext cx="1" cy="254080"/>
          </a:xfrm>
          <a:prstGeom prst="line">
            <a:avLst/>
          </a:prstGeom>
          <a:noFill/>
          <a:ln w="12700" cap="flat" cmpd="sng" algn="ctr">
            <a:solidFill>
              <a:sysClr val="windowText" lastClr="000000"/>
            </a:solidFill>
            <a:prstDash val="solid"/>
            <a:miter lim="800000"/>
          </a:ln>
          <a:effectLst/>
        </p:spPr>
      </p:cxnSp>
      <p:cxnSp>
        <p:nvCxnSpPr>
          <p:cNvPr id="38" name="Straight Connector 30"/>
          <p:cNvCxnSpPr>
            <a:stCxn id="34" idx="1"/>
            <a:endCxn id="33" idx="3"/>
          </p:cNvCxnSpPr>
          <p:nvPr/>
        </p:nvCxnSpPr>
        <p:spPr bwMode="gray">
          <a:xfrm flipH="1">
            <a:off x="3682342" y="3171407"/>
            <a:ext cx="509815" cy="0"/>
          </a:xfrm>
          <a:prstGeom prst="line">
            <a:avLst/>
          </a:prstGeom>
          <a:noFill/>
          <a:ln w="12700" cap="flat" cmpd="sng" algn="ctr">
            <a:solidFill>
              <a:sysClr val="windowText" lastClr="000000"/>
            </a:solidFill>
            <a:prstDash val="solid"/>
            <a:miter lim="800000"/>
          </a:ln>
          <a:effectLst/>
        </p:spPr>
      </p:cxnSp>
      <p:cxnSp>
        <p:nvCxnSpPr>
          <p:cNvPr id="39" name="Straight Connector 30"/>
          <p:cNvCxnSpPr>
            <a:stCxn id="33" idx="0"/>
            <a:endCxn id="8" idx="1"/>
          </p:cNvCxnSpPr>
          <p:nvPr/>
        </p:nvCxnSpPr>
        <p:spPr bwMode="gray">
          <a:xfrm flipH="1" flipV="1">
            <a:off x="3356298" y="2805544"/>
            <a:ext cx="158489" cy="228467"/>
          </a:xfrm>
          <a:prstGeom prst="line">
            <a:avLst/>
          </a:prstGeom>
          <a:noFill/>
          <a:ln w="12700" cap="flat" cmpd="sng" algn="ctr">
            <a:solidFill>
              <a:sysClr val="windowText" lastClr="000000"/>
            </a:solidFill>
            <a:prstDash val="solid"/>
            <a:miter lim="800000"/>
          </a:ln>
          <a:effectLst/>
        </p:spPr>
      </p:cxnSp>
      <p:sp>
        <p:nvSpPr>
          <p:cNvPr id="40" name="云形 39"/>
          <p:cNvSpPr/>
          <p:nvPr/>
        </p:nvSpPr>
        <p:spPr bwMode="gray">
          <a:xfrm>
            <a:off x="4135129" y="2487812"/>
            <a:ext cx="710945" cy="318071"/>
          </a:xfrm>
          <a:prstGeom prst="cloud">
            <a:avLst/>
          </a:prstGeom>
          <a:solidFill>
            <a:schemeClr val="bg1">
              <a:lumMod val="95000"/>
            </a:schemeClr>
          </a:solidFill>
          <a:ln w="9525" cap="flat" cmpd="sng" algn="ctr">
            <a:solidFill>
              <a:schemeClr val="bg1">
                <a:lumMod val="7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1087927" eaLnBrk="0" fontAlgn="ctr" hangingPunct="0"/>
            <a:endParaRPr lang="en-US" altLang="zh-CN" sz="1200" dirty="0">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endParaRPr>
          </a:p>
        </p:txBody>
      </p:sp>
      <p:cxnSp>
        <p:nvCxnSpPr>
          <p:cNvPr id="41" name="Straight Connector 30"/>
          <p:cNvCxnSpPr>
            <a:stCxn id="34" idx="0"/>
            <a:endCxn id="40" idx="1"/>
          </p:cNvCxnSpPr>
          <p:nvPr/>
        </p:nvCxnSpPr>
        <p:spPr bwMode="gray">
          <a:xfrm flipV="1">
            <a:off x="4359712" y="2805544"/>
            <a:ext cx="130890" cy="228467"/>
          </a:xfrm>
          <a:prstGeom prst="line">
            <a:avLst/>
          </a:prstGeom>
          <a:noFill/>
          <a:ln w="12700" cap="flat" cmpd="sng" algn="ctr">
            <a:solidFill>
              <a:sysClr val="windowText" lastClr="000000"/>
            </a:solidFill>
            <a:prstDash val="solid"/>
            <a:miter lim="800000"/>
          </a:ln>
          <a:effectLst/>
        </p:spPr>
      </p:cxnSp>
      <p:cxnSp>
        <p:nvCxnSpPr>
          <p:cNvPr id="42" name="Straight Connector 30"/>
          <p:cNvCxnSpPr>
            <a:stCxn id="33" idx="0"/>
            <a:endCxn id="40" idx="1"/>
          </p:cNvCxnSpPr>
          <p:nvPr/>
        </p:nvCxnSpPr>
        <p:spPr bwMode="gray">
          <a:xfrm flipV="1">
            <a:off x="3514787" y="2805544"/>
            <a:ext cx="975815" cy="228467"/>
          </a:xfrm>
          <a:prstGeom prst="line">
            <a:avLst/>
          </a:prstGeom>
          <a:noFill/>
          <a:ln w="12700" cap="flat" cmpd="sng" algn="ctr">
            <a:solidFill>
              <a:sysClr val="windowText" lastClr="000000"/>
            </a:solidFill>
            <a:prstDash val="solid"/>
            <a:miter lim="800000"/>
          </a:ln>
          <a:effectLst/>
        </p:spPr>
      </p:cxnSp>
      <p:cxnSp>
        <p:nvCxnSpPr>
          <p:cNvPr id="43" name="Straight Connector 30"/>
          <p:cNvCxnSpPr>
            <a:stCxn id="34" idx="0"/>
            <a:endCxn id="8" idx="1"/>
          </p:cNvCxnSpPr>
          <p:nvPr/>
        </p:nvCxnSpPr>
        <p:spPr bwMode="gray">
          <a:xfrm flipH="1" flipV="1">
            <a:off x="3356298" y="2805544"/>
            <a:ext cx="1003414" cy="228467"/>
          </a:xfrm>
          <a:prstGeom prst="line">
            <a:avLst/>
          </a:prstGeom>
          <a:noFill/>
          <a:ln w="12700" cap="flat" cmpd="sng" algn="ctr">
            <a:solidFill>
              <a:sysClr val="windowText" lastClr="000000"/>
            </a:solidFill>
            <a:prstDash val="solid"/>
            <a:miter lim="800000"/>
          </a:ln>
          <a:effectLst/>
        </p:spPr>
      </p:cxnSp>
      <p:pic>
        <p:nvPicPr>
          <p:cNvPr id="44" name="图片 43"/>
          <p:cNvPicPr>
            <a:picLocks/>
          </p:cNvPicPr>
          <p:nvPr/>
        </p:nvPicPr>
        <p:blipFill>
          <a:blip r:embed="rId11" cstate="print">
            <a:extLst>
              <a:ext uri="{28A0092B-C50C-407E-A947-70E740481C1C}">
                <a14:useLocalDpi xmlns:a14="http://schemas.microsoft.com/office/drawing/2010/main" val="0"/>
              </a:ext>
            </a:extLst>
          </a:blip>
          <a:stretch>
            <a:fillRect/>
          </a:stretch>
        </p:blipFill>
        <p:spPr bwMode="gray">
          <a:xfrm>
            <a:off x="2620915" y="5245799"/>
            <a:ext cx="350012" cy="287010"/>
          </a:xfrm>
          <a:prstGeom prst="rect">
            <a:avLst/>
          </a:prstGeom>
        </p:spPr>
      </p:pic>
      <p:cxnSp>
        <p:nvCxnSpPr>
          <p:cNvPr id="45" name="Straight Connector 30"/>
          <p:cNvCxnSpPr>
            <a:stCxn id="11" idx="2"/>
            <a:endCxn id="44" idx="0"/>
          </p:cNvCxnSpPr>
          <p:nvPr/>
        </p:nvCxnSpPr>
        <p:spPr bwMode="gray">
          <a:xfrm>
            <a:off x="2795921" y="5048060"/>
            <a:ext cx="0" cy="197739"/>
          </a:xfrm>
          <a:prstGeom prst="line">
            <a:avLst/>
          </a:prstGeom>
          <a:noFill/>
          <a:ln w="12700" cap="flat" cmpd="sng" algn="ctr">
            <a:solidFill>
              <a:sysClr val="windowText" lastClr="000000"/>
            </a:solidFill>
            <a:prstDash val="solid"/>
            <a:miter lim="800000"/>
          </a:ln>
          <a:effectLst/>
        </p:spPr>
      </p:cxnSp>
      <p:sp>
        <p:nvSpPr>
          <p:cNvPr id="46" name="矩形 45"/>
          <p:cNvSpPr/>
          <p:nvPr/>
        </p:nvSpPr>
        <p:spPr bwMode="gray">
          <a:xfrm>
            <a:off x="2953125" y="2497825"/>
            <a:ext cx="806344"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Internet</a:t>
            </a:r>
          </a:p>
        </p:txBody>
      </p:sp>
      <p:sp>
        <p:nvSpPr>
          <p:cNvPr id="47" name="矩形 46"/>
          <p:cNvSpPr/>
          <p:nvPr/>
        </p:nvSpPr>
        <p:spPr bwMode="gray">
          <a:xfrm>
            <a:off x="4087429" y="2497825"/>
            <a:ext cx="806344"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WAN</a:t>
            </a:r>
          </a:p>
        </p:txBody>
      </p:sp>
      <p:pic>
        <p:nvPicPr>
          <p:cNvPr id="48" name="图片 47"/>
          <p:cNvPicPr>
            <a:picLocks/>
          </p:cNvPicPr>
          <p:nvPr/>
        </p:nvPicPr>
        <p:blipFill>
          <a:blip r:embed="rId11" cstate="print">
            <a:extLst>
              <a:ext uri="{28A0092B-C50C-407E-A947-70E740481C1C}">
                <a14:useLocalDpi xmlns:a14="http://schemas.microsoft.com/office/drawing/2010/main" val="0"/>
              </a:ext>
            </a:extLst>
          </a:blip>
          <a:stretch>
            <a:fillRect/>
          </a:stretch>
        </p:blipFill>
        <p:spPr bwMode="gray">
          <a:xfrm>
            <a:off x="4895476" y="5245799"/>
            <a:ext cx="350012" cy="287010"/>
          </a:xfrm>
          <a:prstGeom prst="rect">
            <a:avLst/>
          </a:prstGeom>
        </p:spPr>
      </p:pic>
      <p:cxnSp>
        <p:nvCxnSpPr>
          <p:cNvPr id="49" name="Straight Connector 30"/>
          <p:cNvCxnSpPr>
            <a:stCxn id="24" idx="2"/>
            <a:endCxn id="48" idx="0"/>
          </p:cNvCxnSpPr>
          <p:nvPr/>
        </p:nvCxnSpPr>
        <p:spPr bwMode="gray">
          <a:xfrm>
            <a:off x="5070482" y="5048060"/>
            <a:ext cx="0" cy="197739"/>
          </a:xfrm>
          <a:prstGeom prst="line">
            <a:avLst/>
          </a:prstGeom>
          <a:noFill/>
          <a:ln w="12700" cap="flat" cmpd="sng" algn="ctr">
            <a:solidFill>
              <a:sysClr val="windowText" lastClr="000000"/>
            </a:solidFill>
            <a:prstDash val="solid"/>
            <a:miter lim="800000"/>
          </a:ln>
          <a:effectLst/>
        </p:spPr>
      </p:cxnSp>
      <p:pic>
        <p:nvPicPr>
          <p:cNvPr id="50" name="图片 49" descr="故障链路.png"/>
          <p:cNvPicPr>
            <a:picLocks noChangeAspect="1"/>
          </p:cNvPicPr>
          <p:nvPr/>
        </p:nvPicPr>
        <p:blipFill>
          <a:blip r:embed="rId3" cstate="print"/>
          <a:stretch>
            <a:fillRect/>
          </a:stretch>
        </p:blipFill>
        <p:spPr bwMode="gray">
          <a:xfrm>
            <a:off x="4829709" y="5654259"/>
            <a:ext cx="321178" cy="239496"/>
          </a:xfrm>
          <a:prstGeom prst="rect">
            <a:avLst/>
          </a:prstGeom>
        </p:spPr>
      </p:pic>
      <p:cxnSp>
        <p:nvCxnSpPr>
          <p:cNvPr id="51" name="Straight Connector 30"/>
          <p:cNvCxnSpPr>
            <a:stCxn id="12" idx="0"/>
          </p:cNvCxnSpPr>
          <p:nvPr/>
        </p:nvCxnSpPr>
        <p:spPr bwMode="gray">
          <a:xfrm flipV="1">
            <a:off x="3514787" y="3400494"/>
            <a:ext cx="1588168" cy="162388"/>
          </a:xfrm>
          <a:prstGeom prst="line">
            <a:avLst/>
          </a:prstGeom>
          <a:noFill/>
          <a:ln w="12700" cap="flat" cmpd="sng" algn="ctr">
            <a:solidFill>
              <a:sysClr val="windowText" lastClr="000000"/>
            </a:solidFill>
            <a:prstDash val="solid"/>
            <a:miter lim="800000"/>
          </a:ln>
          <a:effectLst/>
        </p:spPr>
      </p:cxnSp>
      <p:cxnSp>
        <p:nvCxnSpPr>
          <p:cNvPr id="52" name="Straight Connector 30"/>
          <p:cNvCxnSpPr>
            <a:stCxn id="28" idx="0"/>
          </p:cNvCxnSpPr>
          <p:nvPr/>
        </p:nvCxnSpPr>
        <p:spPr bwMode="gray">
          <a:xfrm flipV="1">
            <a:off x="4359713" y="3400494"/>
            <a:ext cx="743242" cy="162388"/>
          </a:xfrm>
          <a:prstGeom prst="line">
            <a:avLst/>
          </a:prstGeom>
          <a:noFill/>
          <a:ln w="12700" cap="flat" cmpd="sng" algn="ctr">
            <a:solidFill>
              <a:sysClr val="windowText" lastClr="000000"/>
            </a:solidFill>
            <a:prstDash val="solid"/>
            <a:miter lim="800000"/>
          </a:ln>
          <a:effectLst/>
        </p:spPr>
      </p:cxnSp>
      <p:sp>
        <p:nvSpPr>
          <p:cNvPr id="53" name="矩形 52"/>
          <p:cNvSpPr/>
          <p:nvPr/>
        </p:nvSpPr>
        <p:spPr bwMode="gray">
          <a:xfrm>
            <a:off x="558583" y="3022278"/>
            <a:ext cx="1476514" cy="276999"/>
          </a:xfrm>
          <a:prstGeom prst="rect">
            <a:avLst/>
          </a:prstGeom>
        </p:spPr>
        <p:txBody>
          <a:bodyPr wrap="square">
            <a:spAutoFit/>
          </a:bodyPr>
          <a:lstStyle/>
          <a:p>
            <a:pPr fontAlgn="ctr"/>
            <a:r>
              <a:rPr lang="en-US" sz="1200" dirty="0">
                <a:solidFill>
                  <a:srgbClr val="1D1D1A"/>
                </a:solidFill>
                <a:latin typeface="Huawei Sans" panose="020C0503030203020204" pitchFamily="34" charset="0"/>
              </a:rPr>
              <a:t>Egress zone</a:t>
            </a:r>
          </a:p>
        </p:txBody>
      </p:sp>
      <p:sp>
        <p:nvSpPr>
          <p:cNvPr id="54" name="矩形 53"/>
          <p:cNvSpPr/>
          <p:nvPr/>
        </p:nvSpPr>
        <p:spPr bwMode="gray">
          <a:xfrm>
            <a:off x="558583" y="3563056"/>
            <a:ext cx="1476514" cy="276999"/>
          </a:xfrm>
          <a:prstGeom prst="rect">
            <a:avLst/>
          </a:prstGeom>
        </p:spPr>
        <p:txBody>
          <a:bodyPr wrap="square">
            <a:spAutoFit/>
          </a:bodyPr>
          <a:lstStyle/>
          <a:p>
            <a:pPr fontAlgn="ctr"/>
            <a:r>
              <a:rPr lang="en-US" sz="1200" dirty="0">
                <a:solidFill>
                  <a:srgbClr val="1D1D1A"/>
                </a:solidFill>
                <a:latin typeface="Huawei Sans" panose="020C0503030203020204" pitchFamily="34" charset="0"/>
              </a:rPr>
              <a:t>Core layer</a:t>
            </a:r>
          </a:p>
        </p:txBody>
      </p:sp>
      <p:sp>
        <p:nvSpPr>
          <p:cNvPr id="55" name="矩形 54"/>
          <p:cNvSpPr/>
          <p:nvPr/>
        </p:nvSpPr>
        <p:spPr bwMode="gray">
          <a:xfrm>
            <a:off x="558583" y="4146314"/>
            <a:ext cx="1476514" cy="276999"/>
          </a:xfrm>
          <a:prstGeom prst="rect">
            <a:avLst/>
          </a:prstGeom>
        </p:spPr>
        <p:txBody>
          <a:bodyPr wrap="square">
            <a:spAutoFit/>
          </a:bodyPr>
          <a:lstStyle/>
          <a:p>
            <a:pPr fontAlgn="ctr"/>
            <a:r>
              <a:rPr lang="en-US" sz="1200" dirty="0">
                <a:solidFill>
                  <a:srgbClr val="1D1D1A"/>
                </a:solidFill>
                <a:latin typeface="Huawei Sans" panose="020C0503030203020204" pitchFamily="34" charset="0"/>
              </a:rPr>
              <a:t>Aggregation layer</a:t>
            </a:r>
          </a:p>
        </p:txBody>
      </p:sp>
      <p:sp>
        <p:nvSpPr>
          <p:cNvPr id="56" name="矩形 55"/>
          <p:cNvSpPr/>
          <p:nvPr/>
        </p:nvSpPr>
        <p:spPr bwMode="gray">
          <a:xfrm>
            <a:off x="558583" y="4761537"/>
            <a:ext cx="1476514" cy="276999"/>
          </a:xfrm>
          <a:prstGeom prst="rect">
            <a:avLst/>
          </a:prstGeom>
        </p:spPr>
        <p:txBody>
          <a:bodyPr wrap="square">
            <a:spAutoFit/>
          </a:bodyPr>
          <a:lstStyle/>
          <a:p>
            <a:pPr fontAlgn="ctr"/>
            <a:r>
              <a:rPr lang="en-US" sz="1200" dirty="0">
                <a:solidFill>
                  <a:srgbClr val="1D1D1A"/>
                </a:solidFill>
                <a:latin typeface="Huawei Sans" panose="020C0503030203020204" pitchFamily="34" charset="0"/>
              </a:rPr>
              <a:t>Access layer</a:t>
            </a:r>
          </a:p>
        </p:txBody>
      </p:sp>
      <p:sp>
        <p:nvSpPr>
          <p:cNvPr id="57" name="矩形 56"/>
          <p:cNvSpPr/>
          <p:nvPr/>
        </p:nvSpPr>
        <p:spPr bwMode="gray">
          <a:xfrm>
            <a:off x="558583" y="5643812"/>
            <a:ext cx="1476514" cy="276999"/>
          </a:xfrm>
          <a:prstGeom prst="rect">
            <a:avLst/>
          </a:prstGeom>
        </p:spPr>
        <p:txBody>
          <a:bodyPr wrap="square">
            <a:spAutoFit/>
          </a:bodyPr>
          <a:lstStyle/>
          <a:p>
            <a:pPr fontAlgn="ctr"/>
            <a:r>
              <a:rPr lang="en-US" sz="1200" dirty="0">
                <a:solidFill>
                  <a:srgbClr val="1D1D1A"/>
                </a:solidFill>
                <a:latin typeface="Huawei Sans" panose="020C0503030203020204" pitchFamily="34" charset="0"/>
              </a:rPr>
              <a:t>Terminal layer</a:t>
            </a:r>
          </a:p>
        </p:txBody>
      </p:sp>
      <p:cxnSp>
        <p:nvCxnSpPr>
          <p:cNvPr id="58" name="Straight Connector 30"/>
          <p:cNvCxnSpPr/>
          <p:nvPr/>
        </p:nvCxnSpPr>
        <p:spPr bwMode="gray">
          <a:xfrm>
            <a:off x="3689793" y="3660623"/>
            <a:ext cx="494913" cy="0"/>
          </a:xfrm>
          <a:prstGeom prst="line">
            <a:avLst/>
          </a:prstGeom>
          <a:noFill/>
          <a:ln w="12700" cap="flat" cmpd="sng" algn="ctr">
            <a:solidFill>
              <a:sysClr val="windowText" lastClr="000000"/>
            </a:solidFill>
            <a:prstDash val="solid"/>
            <a:miter lim="800000"/>
          </a:ln>
          <a:effectLst/>
        </p:spPr>
      </p:cxnSp>
      <p:sp>
        <p:nvSpPr>
          <p:cNvPr id="59" name="椭圆 58"/>
          <p:cNvSpPr/>
          <p:nvPr/>
        </p:nvSpPr>
        <p:spPr bwMode="gray">
          <a:xfrm>
            <a:off x="3917959" y="3620401"/>
            <a:ext cx="66895" cy="1529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pic>
        <p:nvPicPr>
          <p:cNvPr id="60" name="图片 59" descr="AC-蓝.png"/>
          <p:cNvPicPr>
            <a:picLocks noChangeAspect="1"/>
          </p:cNvPicPr>
          <p:nvPr/>
        </p:nvPicPr>
        <p:blipFill>
          <a:blip r:embed="rId12" cstate="print"/>
          <a:stretch>
            <a:fillRect/>
          </a:stretch>
        </p:blipFill>
        <p:spPr bwMode="gray">
          <a:xfrm>
            <a:off x="2346441" y="3264241"/>
            <a:ext cx="335111" cy="274182"/>
          </a:xfrm>
          <a:prstGeom prst="rect">
            <a:avLst/>
          </a:prstGeom>
        </p:spPr>
      </p:pic>
      <p:cxnSp>
        <p:nvCxnSpPr>
          <p:cNvPr id="61" name="Straight Connector 30"/>
          <p:cNvCxnSpPr>
            <a:stCxn id="12" idx="0"/>
            <a:endCxn id="60" idx="3"/>
          </p:cNvCxnSpPr>
          <p:nvPr/>
        </p:nvCxnSpPr>
        <p:spPr bwMode="gray">
          <a:xfrm flipH="1" flipV="1">
            <a:off x="2681552" y="3401332"/>
            <a:ext cx="833235" cy="161550"/>
          </a:xfrm>
          <a:prstGeom prst="line">
            <a:avLst/>
          </a:prstGeom>
          <a:noFill/>
          <a:ln w="12700" cap="flat" cmpd="sng" algn="ctr">
            <a:solidFill>
              <a:sysClr val="windowText" lastClr="000000"/>
            </a:solidFill>
            <a:prstDash val="solid"/>
            <a:miter lim="800000"/>
          </a:ln>
          <a:effectLst/>
        </p:spPr>
      </p:cxnSp>
      <p:cxnSp>
        <p:nvCxnSpPr>
          <p:cNvPr id="62" name="Straight Connector 30"/>
          <p:cNvCxnSpPr>
            <a:stCxn id="28" idx="0"/>
            <a:endCxn id="60" idx="3"/>
          </p:cNvCxnSpPr>
          <p:nvPr/>
        </p:nvCxnSpPr>
        <p:spPr bwMode="gray">
          <a:xfrm flipH="1" flipV="1">
            <a:off x="2681552" y="3401332"/>
            <a:ext cx="1678161" cy="161550"/>
          </a:xfrm>
          <a:prstGeom prst="line">
            <a:avLst/>
          </a:prstGeom>
          <a:noFill/>
          <a:ln w="12700" cap="flat" cmpd="sng" algn="ctr">
            <a:solidFill>
              <a:sysClr val="windowText" lastClr="000000"/>
            </a:solidFill>
            <a:prstDash val="solid"/>
            <a:miter lim="800000"/>
          </a:ln>
          <a:effectLst/>
        </p:spPr>
      </p:cxnSp>
      <p:sp>
        <p:nvSpPr>
          <p:cNvPr id="63" name="矩形 62"/>
          <p:cNvSpPr/>
          <p:nvPr/>
        </p:nvSpPr>
        <p:spPr bwMode="gray">
          <a:xfrm>
            <a:off x="1899083" y="3273386"/>
            <a:ext cx="536981"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AC</a:t>
            </a:r>
          </a:p>
        </p:txBody>
      </p:sp>
      <p:cxnSp>
        <p:nvCxnSpPr>
          <p:cNvPr id="66" name="Straight Connector 30"/>
          <p:cNvCxnSpPr/>
          <p:nvPr/>
        </p:nvCxnSpPr>
        <p:spPr bwMode="gray">
          <a:xfrm flipH="1">
            <a:off x="1964122" y="4300875"/>
            <a:ext cx="336829" cy="0"/>
          </a:xfrm>
          <a:prstGeom prst="line">
            <a:avLst/>
          </a:prstGeom>
          <a:noFill/>
          <a:ln w="19050" cap="flat" cmpd="sng" algn="ctr">
            <a:solidFill>
              <a:srgbClr val="30B5C5"/>
            </a:solidFill>
            <a:prstDash val="solid"/>
            <a:miter lim="800000"/>
          </a:ln>
          <a:effectLst/>
        </p:spPr>
      </p:cxnSp>
      <p:sp>
        <p:nvSpPr>
          <p:cNvPr id="67" name="矩形 66"/>
          <p:cNvSpPr/>
          <p:nvPr/>
        </p:nvSpPr>
        <p:spPr bwMode="gray">
          <a:xfrm>
            <a:off x="1864046" y="4022345"/>
            <a:ext cx="536981"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L3</a:t>
            </a:r>
          </a:p>
        </p:txBody>
      </p:sp>
      <p:sp>
        <p:nvSpPr>
          <p:cNvPr id="68" name="矩形 67"/>
          <p:cNvSpPr/>
          <p:nvPr/>
        </p:nvSpPr>
        <p:spPr bwMode="gray">
          <a:xfrm>
            <a:off x="1864046" y="4309584"/>
            <a:ext cx="536981" cy="276999"/>
          </a:xfrm>
          <a:prstGeom prst="rect">
            <a:avLst/>
          </a:prstGeom>
        </p:spPr>
        <p:txBody>
          <a:bodyPr wrap="square">
            <a:spAutoFit/>
          </a:bodyPr>
          <a:lstStyle/>
          <a:p>
            <a:pPr algn="ctr" fontAlgn="ctr"/>
            <a:r>
              <a:rPr lang="en-US" sz="1200" dirty="0">
                <a:solidFill>
                  <a:srgbClr val="1D1D1A"/>
                </a:solidFill>
                <a:latin typeface="Huawei Sans" panose="020C0503030203020204" pitchFamily="34" charset="0"/>
              </a:rPr>
              <a:t>L2</a:t>
            </a:r>
          </a:p>
        </p:txBody>
      </p:sp>
      <p:cxnSp>
        <p:nvCxnSpPr>
          <p:cNvPr id="69" name="Straight Connector 30"/>
          <p:cNvCxnSpPr/>
          <p:nvPr/>
        </p:nvCxnSpPr>
        <p:spPr bwMode="gray">
          <a:xfrm>
            <a:off x="2970927" y="4247087"/>
            <a:ext cx="368854" cy="0"/>
          </a:xfrm>
          <a:prstGeom prst="line">
            <a:avLst/>
          </a:prstGeom>
          <a:noFill/>
          <a:ln w="12700" cap="flat" cmpd="sng" algn="ctr">
            <a:solidFill>
              <a:sysClr val="windowText" lastClr="000000"/>
            </a:solidFill>
            <a:prstDash val="solid"/>
            <a:miter lim="800000"/>
          </a:ln>
          <a:effectLst/>
        </p:spPr>
      </p:cxnSp>
      <p:cxnSp>
        <p:nvCxnSpPr>
          <p:cNvPr id="70" name="Straight Connector 30"/>
          <p:cNvCxnSpPr/>
          <p:nvPr/>
        </p:nvCxnSpPr>
        <p:spPr bwMode="gray">
          <a:xfrm>
            <a:off x="4527267" y="4247087"/>
            <a:ext cx="368854" cy="0"/>
          </a:xfrm>
          <a:prstGeom prst="line">
            <a:avLst/>
          </a:prstGeom>
          <a:noFill/>
          <a:ln w="12700" cap="flat" cmpd="sng" algn="ctr">
            <a:solidFill>
              <a:sysClr val="windowText" lastClr="000000"/>
            </a:solidFill>
            <a:prstDash val="solid"/>
            <a:miter lim="800000"/>
          </a:ln>
          <a:effectLst/>
        </p:spPr>
      </p:cxnSp>
      <p:sp>
        <p:nvSpPr>
          <p:cNvPr id="71" name="椭圆 70"/>
          <p:cNvSpPr/>
          <p:nvPr/>
        </p:nvSpPr>
        <p:spPr bwMode="gray">
          <a:xfrm>
            <a:off x="3124400" y="4203317"/>
            <a:ext cx="66895" cy="1529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72" name="椭圆 71"/>
          <p:cNvSpPr/>
          <p:nvPr/>
        </p:nvSpPr>
        <p:spPr bwMode="gray">
          <a:xfrm>
            <a:off x="4672611" y="4203317"/>
            <a:ext cx="66895" cy="1529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pic>
        <p:nvPicPr>
          <p:cNvPr id="74" name="图片 73"/>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bwMode="gray">
          <a:xfrm>
            <a:off x="5132594" y="3273386"/>
            <a:ext cx="1118702" cy="206319"/>
          </a:xfrm>
          <a:prstGeom prst="rect">
            <a:avLst/>
          </a:prstGeom>
        </p:spPr>
      </p:pic>
      <p:sp>
        <p:nvSpPr>
          <p:cNvPr id="75" name="任意多边形 74"/>
          <p:cNvSpPr/>
          <p:nvPr/>
        </p:nvSpPr>
        <p:spPr bwMode="gray">
          <a:xfrm>
            <a:off x="2699902" y="3478210"/>
            <a:ext cx="558272" cy="1767589"/>
          </a:xfrm>
          <a:custGeom>
            <a:avLst/>
            <a:gdLst>
              <a:gd name="connsiteX0" fmla="*/ 0 w 558272"/>
              <a:gd name="connsiteY0" fmla="*/ 1876927 h 1876927"/>
              <a:gd name="connsiteX1" fmla="*/ 558266 w 558272"/>
              <a:gd name="connsiteY1" fmla="*/ 452388 h 1876927"/>
              <a:gd name="connsiteX2" fmla="*/ 9626 w 558272"/>
              <a:gd name="connsiteY2" fmla="*/ 0 h 1876927"/>
            </a:gdLst>
            <a:ahLst/>
            <a:cxnLst>
              <a:cxn ang="0">
                <a:pos x="connsiteX0" y="connsiteY0"/>
              </a:cxn>
              <a:cxn ang="0">
                <a:pos x="connsiteX1" y="connsiteY1"/>
              </a:cxn>
              <a:cxn ang="0">
                <a:pos x="connsiteX2" y="connsiteY2"/>
              </a:cxn>
            </a:cxnLst>
            <a:rect l="l" t="t" r="r" b="b"/>
            <a:pathLst>
              <a:path w="558272" h="1876927">
                <a:moveTo>
                  <a:pt x="0" y="1876927"/>
                </a:moveTo>
                <a:cubicBezTo>
                  <a:pt x="278331" y="1321068"/>
                  <a:pt x="556662" y="765209"/>
                  <a:pt x="558266" y="452388"/>
                </a:cubicBezTo>
                <a:cubicBezTo>
                  <a:pt x="559870" y="139567"/>
                  <a:pt x="284748" y="69783"/>
                  <a:pt x="9626" y="0"/>
                </a:cubicBezTo>
              </a:path>
            </a:pathLst>
          </a:custGeom>
          <a:noFill/>
          <a:ln w="76200">
            <a:solidFill>
              <a:srgbClr val="30B5C5">
                <a:alpha val="46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cxnSp>
        <p:nvCxnSpPr>
          <p:cNvPr id="76" name="Straight Connector 30"/>
          <p:cNvCxnSpPr/>
          <p:nvPr/>
        </p:nvCxnSpPr>
        <p:spPr bwMode="gray">
          <a:xfrm flipH="1">
            <a:off x="5070482" y="6034878"/>
            <a:ext cx="336829" cy="0"/>
          </a:xfrm>
          <a:prstGeom prst="line">
            <a:avLst/>
          </a:prstGeom>
          <a:noFill/>
          <a:ln w="76200">
            <a:solidFill>
              <a:srgbClr val="30B5C5">
                <a:alpha val="46000"/>
              </a:srgbClr>
            </a:solidFill>
          </a:ln>
        </p:spPr>
        <p:style>
          <a:lnRef idx="2">
            <a:schemeClr val="accent1">
              <a:shade val="50000"/>
            </a:schemeClr>
          </a:lnRef>
          <a:fillRef idx="1">
            <a:schemeClr val="accent1"/>
          </a:fillRef>
          <a:effectRef idx="0">
            <a:schemeClr val="accent1"/>
          </a:effectRef>
          <a:fontRef idx="minor">
            <a:schemeClr val="lt1"/>
          </a:fontRef>
        </p:style>
      </p:cxnSp>
      <p:sp>
        <p:nvSpPr>
          <p:cNvPr id="77" name="矩形 76"/>
          <p:cNvSpPr/>
          <p:nvPr/>
        </p:nvSpPr>
        <p:spPr bwMode="gray">
          <a:xfrm>
            <a:off x="5411224" y="5914956"/>
            <a:ext cx="1452907" cy="276999"/>
          </a:xfrm>
          <a:prstGeom prst="rect">
            <a:avLst/>
          </a:prstGeom>
        </p:spPr>
        <p:txBody>
          <a:bodyPr wrap="square">
            <a:spAutoFit/>
          </a:bodyPr>
          <a:lstStyle/>
          <a:p>
            <a:pPr fontAlgn="ctr"/>
            <a:r>
              <a:rPr lang="en-US" sz="1200" dirty="0">
                <a:solidFill>
                  <a:srgbClr val="1D1D1A"/>
                </a:solidFill>
                <a:latin typeface="Huawei Sans" panose="020C0503030203020204" pitchFamily="34" charset="0"/>
              </a:rPr>
              <a:t>CAPWAP6 tunnel</a:t>
            </a:r>
          </a:p>
        </p:txBody>
      </p:sp>
      <p:sp>
        <p:nvSpPr>
          <p:cNvPr id="78" name="圆角矩形 75"/>
          <p:cNvSpPr/>
          <p:nvPr/>
        </p:nvSpPr>
        <p:spPr bwMode="gray">
          <a:xfrm>
            <a:off x="6824139" y="3264333"/>
            <a:ext cx="4634549" cy="1821326"/>
          </a:xfrm>
          <a:prstGeom prst="roundRect">
            <a:avLst>
              <a:gd name="adj" fmla="val 2049"/>
            </a:avLst>
          </a:prstGeom>
          <a:noFill/>
          <a:ln w="9525" cap="flat" cmpd="sng" algn="ctr">
            <a:noFill/>
            <a:prstDash val="solid"/>
            <a:miter lim="800000"/>
          </a:ln>
          <a:effectLst/>
        </p:spPr>
        <p:txBody>
          <a:bodyPr wrap="square" lIns="72000" tIns="72000" rIns="72000" bIns="72000" rtlCol="0" anchor="t" anchorCtr="0"/>
          <a:lstStyle/>
          <a:p>
            <a:pPr marL="171450" lvl="0" indent="-171450" defTabSz="914400" fontAlgn="ctr">
              <a:lnSpc>
                <a:spcPct val="130000"/>
              </a:lnSpc>
              <a:buFont typeface="Arial" panose="020B0604020202020204" pitchFamily="34" charset="0"/>
              <a:buChar char="•"/>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As shown in the figure, an AC connects to core switches in bypass mode, and APs connect to access switches. The APs are configured with multiple SSIDs for IPv6 single-stack users using internal office terminals and guest terminals to access the wireless network. The authentication point is on the AC</a:t>
            </a:r>
            <a:r>
              <a:rPr lang="en-US"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矩形 85"/>
          <p:cNvSpPr/>
          <p:nvPr/>
        </p:nvSpPr>
        <p:spPr bwMode="gray">
          <a:xfrm>
            <a:off x="2157569" y="5237704"/>
            <a:ext cx="536981" cy="276999"/>
          </a:xfrm>
          <a:prstGeom prst="rect">
            <a:avLst/>
          </a:prstGeom>
        </p:spPr>
        <p:txBody>
          <a:bodyPr wrap="square">
            <a:spAutoFit/>
          </a:bodyPr>
          <a:lstStyle/>
          <a:p>
            <a:pPr algn="ctr" fontAlgn="ctr"/>
            <a:r>
              <a:rPr lang="en-US" sz="1200" smtClean="0">
                <a:solidFill>
                  <a:srgbClr val="1D1D1A"/>
                </a:solidFill>
                <a:latin typeface="Huawei Sans" panose="020C0503030203020204" pitchFamily="34" charset="0"/>
              </a:rPr>
              <a:t>A</a:t>
            </a:r>
            <a:r>
              <a:rPr lang="en-US" altLang="zh-CN" sz="1200" smtClean="0">
                <a:solidFill>
                  <a:srgbClr val="1D1D1A"/>
                </a:solidFill>
                <a:latin typeface="Huawei Sans" panose="020C0503030203020204" pitchFamily="34" charset="0"/>
              </a:rPr>
              <a:t>P</a:t>
            </a:r>
            <a:endParaRPr lang="en-US" sz="1200" dirty="0">
              <a:solidFill>
                <a:srgbClr val="1D1D1A"/>
              </a:solidFill>
              <a:latin typeface="Huawei Sans" panose="020C0503030203020204" pitchFamily="34" charset="0"/>
            </a:endParaRPr>
          </a:p>
        </p:txBody>
      </p:sp>
      <p:sp>
        <p:nvSpPr>
          <p:cNvPr id="92" name="五边形 91"/>
          <p:cNvSpPr/>
          <p:nvPr/>
        </p:nvSpPr>
        <p:spPr bwMode="gray">
          <a:xfrm>
            <a:off x="6772324" y="124239"/>
            <a:ext cx="90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燕尾形 92"/>
          <p:cNvSpPr/>
          <p:nvPr/>
        </p:nvSpPr>
        <p:spPr bwMode="gray">
          <a:xfrm>
            <a:off x="7584515" y="124239"/>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DC</a:t>
            </a:r>
          </a:p>
        </p:txBody>
      </p:sp>
      <p:sp>
        <p:nvSpPr>
          <p:cNvPr id="94" name="燕尾形 93"/>
          <p:cNvSpPr/>
          <p:nvPr/>
        </p:nvSpPr>
        <p:spPr bwMode="gray">
          <a:xfrm>
            <a:off x="8216706" y="124239"/>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WAN</a:t>
            </a:r>
          </a:p>
        </p:txBody>
      </p:sp>
      <p:sp>
        <p:nvSpPr>
          <p:cNvPr id="95" name="燕尾形 94"/>
          <p:cNvSpPr/>
          <p:nvPr/>
        </p:nvSpPr>
        <p:spPr bwMode="gray">
          <a:xfrm>
            <a:off x="10309088" y="124239"/>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Other Systems</a:t>
            </a:r>
          </a:p>
        </p:txBody>
      </p:sp>
      <p:sp>
        <p:nvSpPr>
          <p:cNvPr id="96" name="燕尾形 95"/>
          <p:cNvSpPr/>
          <p:nvPr/>
        </p:nvSpPr>
        <p:spPr bwMode="gray">
          <a:xfrm>
            <a:off x="8848897" y="124239"/>
            <a:ext cx="1548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Campus Network</a:t>
            </a:r>
          </a:p>
        </p:txBody>
      </p:sp>
    </p:spTree>
    <p:extLst>
      <p:ext uri="{BB962C8B-B14F-4D97-AF65-F5344CB8AC3E}">
        <p14:creationId xmlns:p14="http://schemas.microsoft.com/office/powerpoint/2010/main" val="4132013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IPv6 Reconstruction of Other Related Systems (1)</a:t>
            </a:r>
            <a:endParaRPr lang="en-US" dirty="0"/>
          </a:p>
        </p:txBody>
      </p:sp>
      <p:sp>
        <p:nvSpPr>
          <p:cNvPr id="3" name="文本占位符 2"/>
          <p:cNvSpPr>
            <a:spLocks noGrp="1"/>
          </p:cNvSpPr>
          <p:nvPr>
            <p:ph type="body" sz="quarter" idx="10"/>
          </p:nvPr>
        </p:nvSpPr>
        <p:spPr bwMode="gray">
          <a:xfrm>
            <a:off x="455612" y="1052514"/>
            <a:ext cx="11293476" cy="431799"/>
          </a:xfrm>
        </p:spPr>
        <p:txBody>
          <a:bodyPr/>
          <a:lstStyle/>
          <a:p>
            <a:r>
              <a:rPr lang="en-US" sz="1600" smtClean="0"/>
              <a:t>The key to internal application system reconstruction is to adjust address-related modules.</a:t>
            </a:r>
            <a:endParaRPr lang="en-US" sz="1600" dirty="0"/>
          </a:p>
        </p:txBody>
      </p:sp>
      <p:sp>
        <p:nvSpPr>
          <p:cNvPr id="5" name="圆角矩形 75"/>
          <p:cNvSpPr/>
          <p:nvPr/>
        </p:nvSpPr>
        <p:spPr bwMode="gray">
          <a:xfrm>
            <a:off x="851507" y="1503534"/>
            <a:ext cx="4550978" cy="538615"/>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IPv6 reconstruction of application systems mainly involves the network layer.</a:t>
            </a:r>
          </a:p>
        </p:txBody>
      </p:sp>
      <p:sp>
        <p:nvSpPr>
          <p:cNvPr id="6" name="圆角矩形 75"/>
          <p:cNvSpPr/>
          <p:nvPr/>
        </p:nvSpPr>
        <p:spPr bwMode="gray">
          <a:xfrm>
            <a:off x="851507" y="2101284"/>
            <a:ext cx="4550978" cy="3880688"/>
          </a:xfrm>
          <a:prstGeom prst="roundRect">
            <a:avLst>
              <a:gd name="adj" fmla="val 2049"/>
            </a:avLst>
          </a:prstGeom>
          <a:noFill/>
          <a:ln w="9525" cap="flat" cmpd="sng" algn="ctr">
            <a:solidFill>
              <a:sysClr val="window" lastClr="FFFFFF">
                <a:lumMod val="75000"/>
              </a:sysClr>
            </a:solidFill>
            <a:prstDash val="solid"/>
            <a:miter lim="800000"/>
          </a:ln>
          <a:effectLst/>
        </p:spPr>
        <p:txBody>
          <a:bodyPr wrap="square" lIns="72000" tIns="72000" rIns="72000" bIns="72000" rtlCol="0" anchor="t" anchorCtr="0"/>
          <a:lstStyle/>
          <a:p>
            <a:pPr marL="171450" indent="-171450" defTabSz="914400" fontAlgn="ctr">
              <a:lnSpc>
                <a:spcPct val="150000"/>
              </a:lnSpc>
              <a:buFont typeface="Arial" panose="020B0604020202020204" pitchFamily="34" charset="0"/>
              <a:buChar char="•"/>
              <a:defRPr/>
            </a:pPr>
            <a:endParaRPr lang="en-US" altLang="zh-CN" sz="14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75"/>
          <p:cNvSpPr/>
          <p:nvPr/>
        </p:nvSpPr>
        <p:spPr bwMode="gray">
          <a:xfrm>
            <a:off x="851508" y="4588495"/>
            <a:ext cx="4550978" cy="1431576"/>
          </a:xfrm>
          <a:prstGeom prst="roundRect">
            <a:avLst>
              <a:gd name="adj" fmla="val 2049"/>
            </a:avLst>
          </a:prstGeom>
          <a:noFill/>
          <a:ln w="9525" cap="flat" cmpd="sng" algn="ctr">
            <a:noFill/>
            <a:prstDash val="solid"/>
            <a:miter lim="800000"/>
          </a:ln>
          <a:effectLst/>
        </p:spPr>
        <p:txBody>
          <a:bodyPr wrap="square" lIns="72000" tIns="72000" rIns="72000" bIns="72000" rtlCol="0" anchor="t" anchorCtr="0"/>
          <a:lstStyle/>
          <a:p>
            <a:pPr marL="171450" indent="-171450" defTabSz="914400" fontAlgn="ctr">
              <a:buFont typeface="Arial" panose="020B0604020202020204" pitchFamily="34" charset="0"/>
              <a:buChar cha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The network layer is used to transparently transmit data between two end systems and is a channel for communication between application systems. </a:t>
            </a:r>
            <a:endPar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defTabSz="914400" fontAlgn="ctr">
              <a:buFont typeface="Arial" panose="020B0604020202020204" pitchFamily="34" charset="0"/>
              <a:buChar char="•"/>
              <a:defRPr/>
            </a:pP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Application </a:t>
            </a: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programs connect to application processes and network protocol stacks through sockets to implement binding between application programs and network protocol interfaces.</a:t>
            </a:r>
          </a:p>
        </p:txBody>
      </p:sp>
      <p:sp>
        <p:nvSpPr>
          <p:cNvPr id="4" name="矩形 3"/>
          <p:cNvSpPr/>
          <p:nvPr/>
        </p:nvSpPr>
        <p:spPr bwMode="gray">
          <a:xfrm>
            <a:off x="1302009" y="2187009"/>
            <a:ext cx="1184366" cy="401489"/>
          </a:xfrm>
          <a:prstGeom prst="rect">
            <a:avLst/>
          </a:prstGeom>
          <a:solidFill>
            <a:schemeClr val="bg1">
              <a:lumMod val="9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IPv4 application</a:t>
            </a:r>
          </a:p>
        </p:txBody>
      </p:sp>
      <p:sp>
        <p:nvSpPr>
          <p:cNvPr id="9" name="矩形 8"/>
          <p:cNvSpPr/>
          <p:nvPr/>
        </p:nvSpPr>
        <p:spPr bwMode="gray">
          <a:xfrm>
            <a:off x="3478143" y="2187009"/>
            <a:ext cx="1184366" cy="401489"/>
          </a:xfrm>
          <a:prstGeom prst="rect">
            <a:avLst/>
          </a:prstGeom>
          <a:solidFill>
            <a:srgbClr val="ECF9FA"/>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IPv4/IPv6 application</a:t>
            </a:r>
          </a:p>
        </p:txBody>
      </p:sp>
      <p:sp>
        <p:nvSpPr>
          <p:cNvPr id="10" name="矩形 9"/>
          <p:cNvSpPr/>
          <p:nvPr/>
        </p:nvSpPr>
        <p:spPr bwMode="gray">
          <a:xfrm>
            <a:off x="1302009" y="2770251"/>
            <a:ext cx="505097" cy="248071"/>
          </a:xfrm>
          <a:prstGeom prst="rect">
            <a:avLst/>
          </a:prstGeom>
          <a:solidFill>
            <a:schemeClr val="bg1">
              <a:lumMod val="9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TCP</a:t>
            </a:r>
          </a:p>
        </p:txBody>
      </p:sp>
      <p:sp>
        <p:nvSpPr>
          <p:cNvPr id="11" name="矩形 10"/>
          <p:cNvSpPr/>
          <p:nvPr/>
        </p:nvSpPr>
        <p:spPr bwMode="gray">
          <a:xfrm>
            <a:off x="3478143" y="2770251"/>
            <a:ext cx="505097" cy="248071"/>
          </a:xfrm>
          <a:prstGeom prst="rect">
            <a:avLst/>
          </a:prstGeom>
          <a:solidFill>
            <a:srgbClr val="ECF9FA"/>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TCP</a:t>
            </a:r>
          </a:p>
        </p:txBody>
      </p:sp>
      <p:sp>
        <p:nvSpPr>
          <p:cNvPr id="13" name="矩形 12"/>
          <p:cNvSpPr/>
          <p:nvPr/>
        </p:nvSpPr>
        <p:spPr bwMode="gray">
          <a:xfrm>
            <a:off x="1981278" y="2770251"/>
            <a:ext cx="505097" cy="248071"/>
          </a:xfrm>
          <a:prstGeom prst="rect">
            <a:avLst/>
          </a:prstGeom>
          <a:solidFill>
            <a:schemeClr val="bg1">
              <a:lumMod val="9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UDP</a:t>
            </a:r>
          </a:p>
        </p:txBody>
      </p:sp>
      <p:sp>
        <p:nvSpPr>
          <p:cNvPr id="14" name="矩形 13"/>
          <p:cNvSpPr/>
          <p:nvPr/>
        </p:nvSpPr>
        <p:spPr bwMode="gray">
          <a:xfrm>
            <a:off x="4157412" y="2770251"/>
            <a:ext cx="505097" cy="248071"/>
          </a:xfrm>
          <a:prstGeom prst="rect">
            <a:avLst/>
          </a:prstGeom>
          <a:solidFill>
            <a:srgbClr val="ECF9FA"/>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UDP</a:t>
            </a:r>
          </a:p>
        </p:txBody>
      </p:sp>
      <p:sp>
        <p:nvSpPr>
          <p:cNvPr id="15" name="矩形 14"/>
          <p:cNvSpPr/>
          <p:nvPr/>
        </p:nvSpPr>
        <p:spPr bwMode="gray">
          <a:xfrm>
            <a:off x="1302009" y="3228650"/>
            <a:ext cx="505097" cy="248071"/>
          </a:xfrm>
          <a:prstGeom prst="rect">
            <a:avLst/>
          </a:prstGeom>
          <a:solidFill>
            <a:schemeClr val="bg1">
              <a:lumMod val="9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IPv4</a:t>
            </a:r>
          </a:p>
        </p:txBody>
      </p:sp>
      <p:sp>
        <p:nvSpPr>
          <p:cNvPr id="16" name="矩形 15"/>
          <p:cNvSpPr/>
          <p:nvPr/>
        </p:nvSpPr>
        <p:spPr bwMode="gray">
          <a:xfrm>
            <a:off x="3478143" y="3228650"/>
            <a:ext cx="505097" cy="248071"/>
          </a:xfrm>
          <a:prstGeom prst="rect">
            <a:avLst/>
          </a:prstGeom>
          <a:solidFill>
            <a:schemeClr val="bg1">
              <a:lumMod val="9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IPv4</a:t>
            </a:r>
          </a:p>
        </p:txBody>
      </p:sp>
      <p:sp>
        <p:nvSpPr>
          <p:cNvPr id="18" name="矩形 17"/>
          <p:cNvSpPr/>
          <p:nvPr/>
        </p:nvSpPr>
        <p:spPr bwMode="gray">
          <a:xfrm>
            <a:off x="4157412" y="3228650"/>
            <a:ext cx="505097" cy="248071"/>
          </a:xfrm>
          <a:prstGeom prst="rect">
            <a:avLst/>
          </a:prstGeom>
          <a:solidFill>
            <a:srgbClr val="ECF9FA"/>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IPv6</a:t>
            </a:r>
          </a:p>
        </p:txBody>
      </p:sp>
      <p:sp>
        <p:nvSpPr>
          <p:cNvPr id="19" name="矩形 18"/>
          <p:cNvSpPr/>
          <p:nvPr/>
        </p:nvSpPr>
        <p:spPr bwMode="gray">
          <a:xfrm>
            <a:off x="1302009" y="3906517"/>
            <a:ext cx="1184366" cy="248071"/>
          </a:xfrm>
          <a:prstGeom prst="rect">
            <a:avLst/>
          </a:prstGeom>
          <a:solidFill>
            <a:schemeClr val="bg1">
              <a:lumMod val="9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Ethernet</a:t>
            </a:r>
          </a:p>
        </p:txBody>
      </p:sp>
      <p:sp>
        <p:nvSpPr>
          <p:cNvPr id="20" name="矩形 19"/>
          <p:cNvSpPr/>
          <p:nvPr/>
        </p:nvSpPr>
        <p:spPr bwMode="gray">
          <a:xfrm>
            <a:off x="3478143" y="3906517"/>
            <a:ext cx="1184366" cy="248071"/>
          </a:xfrm>
          <a:prstGeom prst="rect">
            <a:avLst/>
          </a:prstGeom>
          <a:solidFill>
            <a:schemeClr val="bg1">
              <a:lumMod val="9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Ethernet</a:t>
            </a:r>
          </a:p>
        </p:txBody>
      </p:sp>
      <p:cxnSp>
        <p:nvCxnSpPr>
          <p:cNvPr id="21" name="直接箭头连接符 20"/>
          <p:cNvCxnSpPr>
            <a:stCxn id="10" idx="0"/>
          </p:cNvCxnSpPr>
          <p:nvPr/>
        </p:nvCxnSpPr>
        <p:spPr bwMode="gray">
          <a:xfrm flipV="1">
            <a:off x="1554558" y="2559923"/>
            <a:ext cx="0" cy="210328"/>
          </a:xfrm>
          <a:prstGeom prst="straightConnector1">
            <a:avLst/>
          </a:prstGeom>
          <a:ln w="12700">
            <a:solidFill>
              <a:schemeClr val="bg1">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bwMode="gray">
          <a:xfrm flipV="1">
            <a:off x="2233827" y="2559923"/>
            <a:ext cx="0" cy="210328"/>
          </a:xfrm>
          <a:prstGeom prst="straightConnector1">
            <a:avLst/>
          </a:prstGeom>
          <a:ln w="12700">
            <a:solidFill>
              <a:schemeClr val="bg1">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p:nvPr/>
        </p:nvCxnSpPr>
        <p:spPr bwMode="gray">
          <a:xfrm flipV="1">
            <a:off x="3730692" y="2559923"/>
            <a:ext cx="0" cy="210328"/>
          </a:xfrm>
          <a:prstGeom prst="straightConnector1">
            <a:avLst/>
          </a:prstGeom>
          <a:ln w="12700">
            <a:solidFill>
              <a:schemeClr val="bg1">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bwMode="gray">
          <a:xfrm flipV="1">
            <a:off x="4409961" y="2559923"/>
            <a:ext cx="0" cy="210328"/>
          </a:xfrm>
          <a:prstGeom prst="straightConnector1">
            <a:avLst/>
          </a:prstGeom>
          <a:ln w="12700">
            <a:solidFill>
              <a:schemeClr val="bg1">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bwMode="gray">
          <a:xfrm flipV="1">
            <a:off x="1554558" y="3018322"/>
            <a:ext cx="0" cy="210328"/>
          </a:xfrm>
          <a:prstGeom prst="straightConnector1">
            <a:avLst/>
          </a:prstGeom>
          <a:ln w="12700">
            <a:solidFill>
              <a:schemeClr val="bg1">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bwMode="gray">
          <a:xfrm flipV="1">
            <a:off x="3730692" y="3018322"/>
            <a:ext cx="0" cy="210328"/>
          </a:xfrm>
          <a:prstGeom prst="straightConnector1">
            <a:avLst/>
          </a:prstGeom>
          <a:ln w="12700">
            <a:solidFill>
              <a:schemeClr val="bg1">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p:nvPr/>
        </p:nvCxnSpPr>
        <p:spPr bwMode="gray">
          <a:xfrm flipV="1">
            <a:off x="4409961" y="3018322"/>
            <a:ext cx="0" cy="210328"/>
          </a:xfrm>
          <a:prstGeom prst="straightConnector1">
            <a:avLst/>
          </a:prstGeom>
          <a:ln w="12700">
            <a:solidFill>
              <a:srgbClr val="94DAE2"/>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a:stCxn id="15" idx="0"/>
            <a:endCxn id="13" idx="2"/>
          </p:cNvCxnSpPr>
          <p:nvPr/>
        </p:nvCxnSpPr>
        <p:spPr bwMode="gray">
          <a:xfrm flipV="1">
            <a:off x="1554558" y="3018322"/>
            <a:ext cx="679269" cy="210328"/>
          </a:xfrm>
          <a:prstGeom prst="straightConnector1">
            <a:avLst/>
          </a:prstGeom>
          <a:ln w="12700">
            <a:solidFill>
              <a:schemeClr val="bg1">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a:stCxn id="16" idx="0"/>
            <a:endCxn id="14" idx="2"/>
          </p:cNvCxnSpPr>
          <p:nvPr/>
        </p:nvCxnSpPr>
        <p:spPr bwMode="gray">
          <a:xfrm flipV="1">
            <a:off x="3730692" y="3018322"/>
            <a:ext cx="679269" cy="210328"/>
          </a:xfrm>
          <a:prstGeom prst="straightConnector1">
            <a:avLst/>
          </a:prstGeom>
          <a:ln w="12700">
            <a:solidFill>
              <a:schemeClr val="bg1">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a:stCxn id="18" idx="0"/>
            <a:endCxn id="11" idx="2"/>
          </p:cNvCxnSpPr>
          <p:nvPr/>
        </p:nvCxnSpPr>
        <p:spPr bwMode="gray">
          <a:xfrm flipH="1" flipV="1">
            <a:off x="3730692" y="3018322"/>
            <a:ext cx="679269" cy="210328"/>
          </a:xfrm>
          <a:prstGeom prst="straightConnector1">
            <a:avLst/>
          </a:prstGeom>
          <a:ln w="12700">
            <a:solidFill>
              <a:srgbClr val="94DAE2"/>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p:nvPr/>
        </p:nvCxnSpPr>
        <p:spPr bwMode="gray">
          <a:xfrm flipH="1" flipV="1">
            <a:off x="1554558" y="3476722"/>
            <a:ext cx="0" cy="424049"/>
          </a:xfrm>
          <a:prstGeom prst="straightConnector1">
            <a:avLst/>
          </a:prstGeom>
          <a:ln w="12700">
            <a:solidFill>
              <a:schemeClr val="bg1">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1" name="矩形 40"/>
          <p:cNvSpPr/>
          <p:nvPr/>
        </p:nvSpPr>
        <p:spPr bwMode="gray">
          <a:xfrm>
            <a:off x="1546863" y="3453561"/>
            <a:ext cx="782757" cy="461665"/>
          </a:xfrm>
          <a:prstGeom prst="rect">
            <a:avLst/>
          </a:prstGeom>
        </p:spPr>
        <p:txBody>
          <a:bodyPr wrap="square">
            <a:spAutoFit/>
          </a:bodyPr>
          <a:lstStyle/>
          <a:p>
            <a:pPr fontAlgn="ctr"/>
            <a:r>
              <a:rPr lang="en-US" sz="1200" dirty="0">
                <a:solidFill>
                  <a:srgbClr val="1D1D1A"/>
                </a:solidFill>
                <a:latin typeface="Huawei Sans" panose="020C0503030203020204" pitchFamily="34" charset="0"/>
              </a:rPr>
              <a:t>Protocol</a:t>
            </a:r>
          </a:p>
          <a:p>
            <a:pPr fontAlgn="ctr"/>
            <a:r>
              <a:rPr lang="en-US" sz="1200" dirty="0">
                <a:solidFill>
                  <a:srgbClr val="1D1D1A"/>
                </a:solidFill>
                <a:latin typeface="Huawei Sans" panose="020C0503030203020204" pitchFamily="34" charset="0"/>
              </a:rPr>
              <a:t>0x0800</a:t>
            </a:r>
          </a:p>
        </p:txBody>
      </p:sp>
      <p:sp>
        <p:nvSpPr>
          <p:cNvPr id="45" name="矩形 44"/>
          <p:cNvSpPr/>
          <p:nvPr/>
        </p:nvSpPr>
        <p:spPr bwMode="gray">
          <a:xfrm>
            <a:off x="4409960" y="3453561"/>
            <a:ext cx="775063" cy="461665"/>
          </a:xfrm>
          <a:prstGeom prst="rect">
            <a:avLst/>
          </a:prstGeom>
        </p:spPr>
        <p:txBody>
          <a:bodyPr wrap="square">
            <a:spAutoFit/>
          </a:bodyPr>
          <a:lstStyle/>
          <a:p>
            <a:pPr fontAlgn="ctr"/>
            <a:r>
              <a:rPr lang="en-US" sz="1200" dirty="0">
                <a:solidFill>
                  <a:srgbClr val="1D1D1A"/>
                </a:solidFill>
                <a:latin typeface="Huawei Sans" panose="020C0503030203020204" pitchFamily="34" charset="0"/>
              </a:rPr>
              <a:t>Protocol</a:t>
            </a:r>
          </a:p>
          <a:p>
            <a:pPr fontAlgn="ctr"/>
            <a:r>
              <a:rPr lang="en-US" sz="1200" dirty="0">
                <a:solidFill>
                  <a:srgbClr val="1D1D1A"/>
                </a:solidFill>
                <a:latin typeface="Huawei Sans" panose="020C0503030203020204" pitchFamily="34" charset="0"/>
              </a:rPr>
              <a:t>0x86DD</a:t>
            </a:r>
          </a:p>
        </p:txBody>
      </p:sp>
      <p:sp>
        <p:nvSpPr>
          <p:cNvPr id="46" name="矩形 45"/>
          <p:cNvSpPr/>
          <p:nvPr/>
        </p:nvSpPr>
        <p:spPr bwMode="gray">
          <a:xfrm>
            <a:off x="2930009" y="3453561"/>
            <a:ext cx="782757" cy="461665"/>
          </a:xfrm>
          <a:prstGeom prst="rect">
            <a:avLst/>
          </a:prstGeom>
        </p:spPr>
        <p:txBody>
          <a:bodyPr wrap="square">
            <a:spAutoFit/>
          </a:bodyPr>
          <a:lstStyle/>
          <a:p>
            <a:pPr algn="r" fontAlgn="ctr"/>
            <a:r>
              <a:rPr lang="en-US" sz="1200" dirty="0">
                <a:solidFill>
                  <a:srgbClr val="1D1D1A"/>
                </a:solidFill>
                <a:latin typeface="Huawei Sans" panose="020C0503030203020204" pitchFamily="34" charset="0"/>
              </a:rPr>
              <a:t>Protocol</a:t>
            </a:r>
          </a:p>
          <a:p>
            <a:pPr algn="r" fontAlgn="ctr"/>
            <a:r>
              <a:rPr lang="en-US" sz="1200" dirty="0">
                <a:solidFill>
                  <a:srgbClr val="1D1D1A"/>
                </a:solidFill>
                <a:latin typeface="Huawei Sans" panose="020C0503030203020204" pitchFamily="34" charset="0"/>
              </a:rPr>
              <a:t>0x0800</a:t>
            </a:r>
          </a:p>
        </p:txBody>
      </p:sp>
      <p:cxnSp>
        <p:nvCxnSpPr>
          <p:cNvPr id="48" name="直接箭头连接符 47"/>
          <p:cNvCxnSpPr/>
          <p:nvPr/>
        </p:nvCxnSpPr>
        <p:spPr bwMode="gray">
          <a:xfrm flipH="1" flipV="1">
            <a:off x="3730692" y="3476722"/>
            <a:ext cx="0" cy="424049"/>
          </a:xfrm>
          <a:prstGeom prst="straightConnector1">
            <a:avLst/>
          </a:prstGeom>
          <a:ln w="12700">
            <a:solidFill>
              <a:schemeClr val="bg1">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9" name="直接箭头连接符 48"/>
          <p:cNvCxnSpPr/>
          <p:nvPr/>
        </p:nvCxnSpPr>
        <p:spPr bwMode="gray">
          <a:xfrm flipH="1" flipV="1">
            <a:off x="4409961" y="3476722"/>
            <a:ext cx="0" cy="424049"/>
          </a:xfrm>
          <a:prstGeom prst="straightConnector1">
            <a:avLst/>
          </a:prstGeom>
          <a:ln w="12700">
            <a:solidFill>
              <a:schemeClr val="bg1">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2" name="任意多边形 51"/>
          <p:cNvSpPr/>
          <p:nvPr/>
        </p:nvSpPr>
        <p:spPr bwMode="gray">
          <a:xfrm rot="21222717">
            <a:off x="3366484" y="2796498"/>
            <a:ext cx="1408971" cy="636554"/>
          </a:xfrm>
          <a:custGeom>
            <a:avLst/>
            <a:gdLst>
              <a:gd name="connsiteX0" fmla="*/ 1634 w 1406708"/>
              <a:gd name="connsiteY0" fmla="*/ 57151 h 588374"/>
              <a:gd name="connsiteX1" fmla="*/ 1342754 w 1406708"/>
              <a:gd name="connsiteY1" fmla="*/ 74568 h 588374"/>
              <a:gd name="connsiteX2" fmla="*/ 1072788 w 1406708"/>
              <a:gd name="connsiteY2" fmla="*/ 588374 h 588374"/>
              <a:gd name="connsiteX3" fmla="*/ 1634 w 1406708"/>
              <a:gd name="connsiteY3" fmla="*/ 57151 h 588374"/>
              <a:gd name="connsiteX0" fmla="*/ 3897 w 1408971"/>
              <a:gd name="connsiteY0" fmla="*/ 105331 h 636554"/>
              <a:gd name="connsiteX1" fmla="*/ 1345017 w 1408971"/>
              <a:gd name="connsiteY1" fmla="*/ 122748 h 636554"/>
              <a:gd name="connsiteX2" fmla="*/ 1075051 w 1408971"/>
              <a:gd name="connsiteY2" fmla="*/ 636554 h 636554"/>
              <a:gd name="connsiteX3" fmla="*/ 3897 w 1408971"/>
              <a:gd name="connsiteY3" fmla="*/ 105331 h 636554"/>
            </a:gdLst>
            <a:ahLst/>
            <a:cxnLst>
              <a:cxn ang="0">
                <a:pos x="connsiteX0" y="connsiteY0"/>
              </a:cxn>
              <a:cxn ang="0">
                <a:pos x="connsiteX1" y="connsiteY1"/>
              </a:cxn>
              <a:cxn ang="0">
                <a:pos x="connsiteX2" y="connsiteY2"/>
              </a:cxn>
              <a:cxn ang="0">
                <a:pos x="connsiteX3" y="connsiteY3"/>
              </a:cxn>
            </a:cxnLst>
            <a:rect l="l" t="t" r="r" b="b"/>
            <a:pathLst>
              <a:path w="1408971" h="636554">
                <a:moveTo>
                  <a:pt x="3897" y="105331"/>
                </a:moveTo>
                <a:cubicBezTo>
                  <a:pt x="75017" y="-93515"/>
                  <a:pt x="1166491" y="34211"/>
                  <a:pt x="1345017" y="122748"/>
                </a:cubicBezTo>
                <a:cubicBezTo>
                  <a:pt x="1523543" y="211285"/>
                  <a:pt x="1294217" y="636554"/>
                  <a:pt x="1075051" y="636554"/>
                </a:cubicBezTo>
                <a:cubicBezTo>
                  <a:pt x="855885" y="636554"/>
                  <a:pt x="-67223" y="304177"/>
                  <a:pt x="3897" y="105331"/>
                </a:cubicBezTo>
                <a:close/>
              </a:path>
            </a:pathLst>
          </a:custGeom>
          <a:noFill/>
          <a:ln w="19050">
            <a:solidFill>
              <a:srgbClr val="F6B78C">
                <a:alpha val="80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矩形 52"/>
          <p:cNvSpPr/>
          <p:nvPr/>
        </p:nvSpPr>
        <p:spPr bwMode="gray">
          <a:xfrm>
            <a:off x="1446585" y="4203256"/>
            <a:ext cx="895214" cy="276999"/>
          </a:xfrm>
          <a:prstGeom prst="rect">
            <a:avLst/>
          </a:prstGeom>
        </p:spPr>
        <p:txBody>
          <a:bodyPr wrap="square">
            <a:spAutoFit/>
          </a:bodyPr>
          <a:lstStyle/>
          <a:p>
            <a:pPr algn="ctr" fontAlgn="ctr"/>
            <a:r>
              <a:rPr lang="en-US" sz="1200" b="1" dirty="0">
                <a:solidFill>
                  <a:srgbClr val="1D1D1A"/>
                </a:solidFill>
                <a:latin typeface="Huawei Sans" panose="020C0503030203020204" pitchFamily="34" charset="0"/>
              </a:rPr>
              <a:t>IPv4 only</a:t>
            </a:r>
          </a:p>
        </p:txBody>
      </p:sp>
      <p:sp>
        <p:nvSpPr>
          <p:cNvPr id="54" name="矩形 53"/>
          <p:cNvSpPr/>
          <p:nvPr/>
        </p:nvSpPr>
        <p:spPr bwMode="gray">
          <a:xfrm>
            <a:off x="3465460" y="4203256"/>
            <a:ext cx="1209731" cy="461665"/>
          </a:xfrm>
          <a:prstGeom prst="rect">
            <a:avLst/>
          </a:prstGeom>
        </p:spPr>
        <p:txBody>
          <a:bodyPr wrap="square">
            <a:spAutoFit/>
          </a:bodyPr>
          <a:lstStyle/>
          <a:p>
            <a:pPr algn="ctr" fontAlgn="ctr"/>
            <a:r>
              <a:rPr lang="en-US" sz="1200" b="1" dirty="0">
                <a:solidFill>
                  <a:srgbClr val="1D1D1A"/>
                </a:solidFill>
                <a:latin typeface="Huawei Sans" panose="020C0503030203020204" pitchFamily="34" charset="0"/>
              </a:rPr>
              <a:t>IPv4/IPv6 dual stack</a:t>
            </a:r>
          </a:p>
        </p:txBody>
      </p:sp>
      <p:sp>
        <p:nvSpPr>
          <p:cNvPr id="55" name="圆角矩形 75"/>
          <p:cNvSpPr/>
          <p:nvPr/>
        </p:nvSpPr>
        <p:spPr bwMode="gray">
          <a:xfrm>
            <a:off x="6081752" y="1912165"/>
            <a:ext cx="5667335" cy="4021112"/>
          </a:xfrm>
          <a:prstGeom prst="roundRect">
            <a:avLst>
              <a:gd name="adj" fmla="val 2049"/>
            </a:avLst>
          </a:prstGeom>
          <a:noFill/>
          <a:ln w="9525" cap="flat" cmpd="sng" algn="ctr">
            <a:noFill/>
            <a:prstDash val="solid"/>
            <a:miter lim="800000"/>
          </a:ln>
          <a:effectLst/>
        </p:spPr>
        <p:txBody>
          <a:bodyPr wrap="square" lIns="72000" tIns="72000" rIns="72000" bIns="72000" rtlCol="0" anchor="t" anchorCtr="0"/>
          <a:lstStyle/>
          <a:p>
            <a:pPr marL="171450" indent="-171450" defTabSz="914400" fontAlgn="ctr">
              <a:lnSpc>
                <a:spcPct val="130000"/>
              </a:lnSpc>
              <a:buFont typeface="Arial" panose="020B0604020202020204" pitchFamily="34" charset="0"/>
              <a:buChar char="•"/>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General suggestions on IPv6 reconstruction of application systems:</a:t>
            </a:r>
          </a:p>
          <a:p>
            <a:pPr marL="360000" indent="-180000" defTabSz="914400" fontAlgn="ctr">
              <a:lnSpc>
                <a:spcPct val="130000"/>
              </a:lnSpc>
              <a:buFont typeface="Huawei Sans" panose="020C0503030203020204" pitchFamily="34" charset="0"/>
              <a:buChar cha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Deploy an IPv6-capable DNS system and add AAAA records to the system. All service systems identify remote hosts by domain names instead of using IP addresses as host identifiers. Check whether applications can correctly parse the AAAA records of URLs.</a:t>
            </a:r>
          </a:p>
          <a:p>
            <a:pPr marL="360000" indent="-180000" defTabSz="914400" fontAlgn="ctr">
              <a:lnSpc>
                <a:spcPct val="130000"/>
              </a:lnSpc>
              <a:buFont typeface="Huawei Sans" panose="020C0503030203020204" pitchFamily="34" charset="0"/>
              <a:buChar cha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Check whether the application system directly uses IP addresses. Ensure that IP addresses are used only as addresses, not as user IDs or key service attributes, and ensure that services are independent of IP address types.</a:t>
            </a:r>
          </a:p>
          <a:p>
            <a:pPr marL="360000" indent="-180000" defTabSz="914400" fontAlgn="ctr">
              <a:lnSpc>
                <a:spcPct val="130000"/>
              </a:lnSpc>
              <a:buFont typeface="Huawei Sans" panose="020C0503030203020204" pitchFamily="34" charset="0"/>
              <a:buChar cha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Check the socket communication interface. Ensure that this interface has shifted from an IPv4-oriented programming interface to one that supports IPv4&amp;IPv6 compatibility. Use IPv6-oriented functions, macros, and libraries to check whether the code for verifying IP address validity needs to be modified.</a:t>
            </a:r>
          </a:p>
        </p:txBody>
      </p:sp>
      <p:sp>
        <p:nvSpPr>
          <p:cNvPr id="56" name="五边形 55"/>
          <p:cNvSpPr/>
          <p:nvPr/>
        </p:nvSpPr>
        <p:spPr bwMode="gray">
          <a:xfrm>
            <a:off x="6772324" y="124239"/>
            <a:ext cx="90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燕尾形 56"/>
          <p:cNvSpPr/>
          <p:nvPr/>
        </p:nvSpPr>
        <p:spPr bwMode="gray">
          <a:xfrm>
            <a:off x="7584515" y="124239"/>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DC</a:t>
            </a:r>
          </a:p>
        </p:txBody>
      </p:sp>
      <p:sp>
        <p:nvSpPr>
          <p:cNvPr id="58" name="燕尾形 57"/>
          <p:cNvSpPr/>
          <p:nvPr/>
        </p:nvSpPr>
        <p:spPr bwMode="gray">
          <a:xfrm>
            <a:off x="8216706" y="124239"/>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WAN</a:t>
            </a:r>
          </a:p>
        </p:txBody>
      </p:sp>
      <p:sp>
        <p:nvSpPr>
          <p:cNvPr id="59" name="燕尾形 58"/>
          <p:cNvSpPr/>
          <p:nvPr/>
        </p:nvSpPr>
        <p:spPr bwMode="gray">
          <a:xfrm>
            <a:off x="10309088" y="124239"/>
            <a:ext cx="144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Other Systems</a:t>
            </a:r>
          </a:p>
        </p:txBody>
      </p:sp>
      <p:sp>
        <p:nvSpPr>
          <p:cNvPr id="60" name="燕尾形 59"/>
          <p:cNvSpPr/>
          <p:nvPr/>
        </p:nvSpPr>
        <p:spPr bwMode="gray">
          <a:xfrm>
            <a:off x="8848897" y="124239"/>
            <a:ext cx="154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Campus Network</a:t>
            </a:r>
          </a:p>
        </p:txBody>
      </p:sp>
    </p:spTree>
    <p:extLst>
      <p:ext uri="{BB962C8B-B14F-4D97-AF65-F5344CB8AC3E}">
        <p14:creationId xmlns:p14="http://schemas.microsoft.com/office/powerpoint/2010/main" val="162499308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IPv6 Reconstruction of Other Related Systems (2)</a:t>
            </a:r>
            <a:endParaRPr lang="en-US" dirty="0"/>
          </a:p>
        </p:txBody>
      </p:sp>
      <p:sp>
        <p:nvSpPr>
          <p:cNvPr id="4" name="圆角矩形 75"/>
          <p:cNvSpPr/>
          <p:nvPr/>
        </p:nvSpPr>
        <p:spPr bwMode="gray">
          <a:xfrm>
            <a:off x="604496" y="996300"/>
            <a:ext cx="3505949" cy="270763"/>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NMS</a:t>
            </a:r>
          </a:p>
        </p:txBody>
      </p:sp>
      <p:sp>
        <p:nvSpPr>
          <p:cNvPr id="5" name="圆角矩形 75"/>
          <p:cNvSpPr/>
          <p:nvPr/>
        </p:nvSpPr>
        <p:spPr bwMode="gray">
          <a:xfrm>
            <a:off x="604496" y="1317145"/>
            <a:ext cx="3505949" cy="1773485"/>
          </a:xfrm>
          <a:prstGeom prst="roundRect">
            <a:avLst>
              <a:gd name="adj" fmla="val 2049"/>
            </a:avLst>
          </a:prstGeom>
          <a:noFill/>
          <a:ln w="9525" cap="flat" cmpd="sng" algn="ctr">
            <a:solidFill>
              <a:sysClr val="window" lastClr="FFFFFF">
                <a:lumMod val="75000"/>
              </a:sysClr>
            </a:solidFill>
            <a:prstDash val="solid"/>
            <a:miter lim="800000"/>
          </a:ln>
          <a:effectLst/>
        </p:spPr>
        <p:txBody>
          <a:bodyPr wrap="square" lIns="72000" tIns="72000" rIns="72000" bIns="72000" rtlCol="0" anchor="t" anchorCtr="0"/>
          <a:lstStyle/>
          <a:p>
            <a:pPr marL="171450" indent="-171450" defTabSz="914400" fontAlgn="ctr">
              <a:buFont typeface="Arial" panose="020B0604020202020204" pitchFamily="34" charset="0"/>
              <a:buChar cha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The management and control planes of the NMS can still use the IPv4 solution. IPv6 reconstruction can be performed after </a:t>
            </a: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network-wide </a:t>
            </a: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reconstruction.</a:t>
            </a:r>
          </a:p>
          <a:p>
            <a:pPr marL="171450" indent="-171450" defTabSz="914400" fontAlgn="ctr">
              <a:buFont typeface="Arial" panose="020B0604020202020204" pitchFamily="34" charset="0"/>
              <a:buChar cha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Currently, </a:t>
            </a:r>
            <a:r>
              <a:rPr lang="en-US" sz="1200" dirty="0" err="1">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iMaster</a:t>
            </a: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NCE does not require special licenses for delivering IPv6 services. Currently, mainstream functions such as user management and free mobility support both IPv4 and IPv6 services.</a:t>
            </a:r>
          </a:p>
        </p:txBody>
      </p:sp>
      <p:sp>
        <p:nvSpPr>
          <p:cNvPr id="6" name="圆角矩形 75"/>
          <p:cNvSpPr/>
          <p:nvPr/>
        </p:nvSpPr>
        <p:spPr bwMode="gray">
          <a:xfrm>
            <a:off x="604496" y="3140712"/>
            <a:ext cx="3505949" cy="270763"/>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DNS server</a:t>
            </a:r>
          </a:p>
        </p:txBody>
      </p:sp>
      <p:sp>
        <p:nvSpPr>
          <p:cNvPr id="7" name="圆角矩形 75"/>
          <p:cNvSpPr/>
          <p:nvPr/>
        </p:nvSpPr>
        <p:spPr bwMode="gray">
          <a:xfrm>
            <a:off x="604496" y="3461558"/>
            <a:ext cx="3505949" cy="2732316"/>
          </a:xfrm>
          <a:prstGeom prst="roundRect">
            <a:avLst>
              <a:gd name="adj" fmla="val 2049"/>
            </a:avLst>
          </a:prstGeom>
          <a:noFill/>
          <a:ln w="9525" cap="flat" cmpd="sng" algn="ctr">
            <a:solidFill>
              <a:sysClr val="window" lastClr="FFFFFF">
                <a:lumMod val="75000"/>
              </a:sysClr>
            </a:solidFill>
            <a:prstDash val="solid"/>
            <a:miter lim="800000"/>
          </a:ln>
          <a:effectLst/>
        </p:spPr>
        <p:txBody>
          <a:bodyPr wrap="square" lIns="72000" tIns="72000" rIns="72000" bIns="72000" rtlCol="0" anchor="t" anchorCtr="0"/>
          <a:lstStyle/>
          <a:p>
            <a:pPr marL="171450" indent="-171450" defTabSz="914400" fontAlgn="ctr">
              <a:buFont typeface="Arial" panose="020B0604020202020204" pitchFamily="34" charset="0"/>
              <a:buChar cha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The DNS servers provided by BIND and Microsoft are mainstream DNS servers in the market.</a:t>
            </a:r>
          </a:p>
          <a:p>
            <a:pPr marL="360000" indent="-180000" defTabSz="914400" fontAlgn="ctr">
              <a:buFont typeface="Huawei Sans" panose="020C0503030203020204" pitchFamily="34" charset="0"/>
              <a:buChar cha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BIND9 and later versions support IPv6 address resolution. Microsoft Server 2003 and later versions support IPv6.</a:t>
            </a:r>
          </a:p>
          <a:p>
            <a:pPr marL="360000" indent="-180000" defTabSz="914400" fontAlgn="ctr">
              <a:buFont typeface="Huawei Sans" panose="020C0503030203020204" pitchFamily="34" charset="0"/>
              <a:buChar cha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If the current service version is later than the preceding version, we only need to add IPv6 address resolution through simple configurations.</a:t>
            </a:r>
          </a:p>
          <a:p>
            <a:pPr marL="171450" indent="-171450" defTabSz="914400" fontAlgn="ctr">
              <a:buFont typeface="Arial" panose="020B0604020202020204" pitchFamily="34" charset="0"/>
              <a:buChar cha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Note: If Internet domain name resolution is involved, ensure that the upper-level DNS server provides the IPv6 capability before the reconstruction.</a:t>
            </a:r>
          </a:p>
        </p:txBody>
      </p:sp>
      <p:sp>
        <p:nvSpPr>
          <p:cNvPr id="8" name="圆角矩形 75"/>
          <p:cNvSpPr/>
          <p:nvPr/>
        </p:nvSpPr>
        <p:spPr bwMode="gray">
          <a:xfrm>
            <a:off x="4343025" y="996300"/>
            <a:ext cx="3505949" cy="270763"/>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Portal web system</a:t>
            </a:r>
          </a:p>
        </p:txBody>
      </p:sp>
      <p:sp>
        <p:nvSpPr>
          <p:cNvPr id="9" name="圆角矩形 75"/>
          <p:cNvSpPr/>
          <p:nvPr/>
        </p:nvSpPr>
        <p:spPr bwMode="gray">
          <a:xfrm>
            <a:off x="4343025" y="1317145"/>
            <a:ext cx="3505949" cy="4876729"/>
          </a:xfrm>
          <a:prstGeom prst="roundRect">
            <a:avLst>
              <a:gd name="adj" fmla="val 2049"/>
            </a:avLst>
          </a:prstGeom>
          <a:noFill/>
          <a:ln w="9525" cap="flat" cmpd="sng" algn="ctr">
            <a:solidFill>
              <a:sysClr val="window" lastClr="FFFFFF">
                <a:lumMod val="75000"/>
              </a:sysClr>
            </a:solidFill>
            <a:prstDash val="solid"/>
            <a:miter lim="800000"/>
          </a:ln>
          <a:effectLst/>
        </p:spPr>
        <p:txBody>
          <a:bodyPr wrap="square" lIns="72000" tIns="72000" rIns="72000" bIns="72000" rtlCol="0" anchor="t" anchorCtr="0"/>
          <a:lstStyle/>
          <a:p>
            <a:pPr marL="171450" indent="-171450" defTabSz="914400" fontAlgn="ctr">
              <a:lnSpc>
                <a:spcPct val="130000"/>
              </a:lnSpc>
              <a:buFont typeface="Arial" panose="020B0604020202020204" pitchFamily="34" charset="0"/>
              <a:buChar cha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The web server mainly provides the Internet browsing service, which is the most widely used service on the Internet. Currently, the commonly used web server software includes Apache, Nginx, and Microsoft IIS.</a:t>
            </a:r>
          </a:p>
          <a:p>
            <a:pPr marL="360000" indent="-180000" defTabSz="914400" fontAlgn="ctr">
              <a:lnSpc>
                <a:spcPct val="130000"/>
              </a:lnSpc>
              <a:buFont typeface="Huawei Sans" panose="020C0503030203020204" pitchFamily="34" charset="0"/>
              <a:buChar cha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Apache provides IPv6 support since version 2.0.11.</a:t>
            </a:r>
          </a:p>
          <a:p>
            <a:pPr marL="360000" indent="-180000" defTabSz="914400" fontAlgn="ctr">
              <a:lnSpc>
                <a:spcPct val="130000"/>
              </a:lnSpc>
              <a:buFont typeface="Huawei Sans" panose="020C0503030203020204" pitchFamily="34" charset="0"/>
              <a:buChar cha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Nginx 0.7.36 and later versions support IPv6.</a:t>
            </a:r>
          </a:p>
          <a:p>
            <a:pPr marL="360000" indent="-180000" defTabSz="914400" fontAlgn="ctr">
              <a:lnSpc>
                <a:spcPct val="130000"/>
              </a:lnSpc>
              <a:buFont typeface="Huawei Sans" panose="020C0503030203020204" pitchFamily="34" charset="0"/>
              <a:buChar cha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Microsoft's IIS service has supported IPv6 since IIS 6.0 was released in 2003.</a:t>
            </a:r>
          </a:p>
          <a:p>
            <a:pPr marL="171450" indent="-171450" defTabSz="914400" fontAlgn="ctr">
              <a:lnSpc>
                <a:spcPct val="130000"/>
              </a:lnSpc>
              <a:buFont typeface="Arial" panose="020B0604020202020204" pitchFamily="34" charset="0"/>
              <a:buChar cha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If the current service version is later than the preceding version, we can enable the IPv6 service through simple configurations.</a:t>
            </a:r>
          </a:p>
          <a:p>
            <a:pPr marL="171450" indent="-171450" defTabSz="914400" fontAlgn="ctr">
              <a:lnSpc>
                <a:spcPct val="130000"/>
              </a:lnSpc>
              <a:buFont typeface="Arial" panose="020B0604020202020204" pitchFamily="34" charset="0"/>
              <a:buChar cha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Check whether the code for using IP addresses for communication exists in the portal's front-end implementation. If yes, change the IP addresses to URLs or absolute addresses.</a:t>
            </a:r>
          </a:p>
        </p:txBody>
      </p:sp>
      <p:sp>
        <p:nvSpPr>
          <p:cNvPr id="10" name="圆角矩形 75"/>
          <p:cNvSpPr/>
          <p:nvPr/>
        </p:nvSpPr>
        <p:spPr bwMode="gray">
          <a:xfrm>
            <a:off x="8081554" y="996300"/>
            <a:ext cx="3667533" cy="270763"/>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Server operating system</a:t>
            </a:r>
          </a:p>
        </p:txBody>
      </p:sp>
      <p:sp>
        <p:nvSpPr>
          <p:cNvPr id="11" name="圆角矩形 75"/>
          <p:cNvSpPr/>
          <p:nvPr/>
        </p:nvSpPr>
        <p:spPr bwMode="gray">
          <a:xfrm>
            <a:off x="8081554" y="1317145"/>
            <a:ext cx="3667533" cy="1773485"/>
          </a:xfrm>
          <a:prstGeom prst="roundRect">
            <a:avLst>
              <a:gd name="adj" fmla="val 2049"/>
            </a:avLst>
          </a:prstGeom>
          <a:noFill/>
          <a:ln w="9525" cap="flat" cmpd="sng" algn="ctr">
            <a:solidFill>
              <a:sysClr val="window" lastClr="FFFFFF">
                <a:lumMod val="75000"/>
              </a:sysClr>
            </a:solidFill>
            <a:prstDash val="solid"/>
            <a:miter lim="800000"/>
          </a:ln>
          <a:effectLst/>
        </p:spPr>
        <p:txBody>
          <a:bodyPr wrap="square" lIns="72000" tIns="72000" rIns="72000" bIns="72000" rtlCol="0" anchor="t" anchorCtr="0"/>
          <a:lstStyle/>
          <a:p>
            <a:pPr marL="171450" indent="-171450" defTabSz="914400" fontAlgn="ctr">
              <a:lnSpc>
                <a:spcPct val="130000"/>
              </a:lnSpc>
              <a:buFont typeface="Arial" panose="020B0604020202020204" pitchFamily="34" charset="0"/>
              <a:buChar cha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The common operating systems of servers include Linux, Unix, and Windows Server.</a:t>
            </a:r>
          </a:p>
          <a:p>
            <a:pPr marL="171450" indent="-171450" defTabSz="914400" fontAlgn="ctr">
              <a:lnSpc>
                <a:spcPct val="130000"/>
              </a:lnSpc>
              <a:buFont typeface="Arial" panose="020B0604020202020204" pitchFamily="34" charset="0"/>
              <a:buChar cha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If the operating system does not meet the version requirements (supporting IPv6), upgrade the operating system.</a:t>
            </a:r>
          </a:p>
        </p:txBody>
      </p:sp>
      <p:sp>
        <p:nvSpPr>
          <p:cNvPr id="13" name="圆角矩形 75"/>
          <p:cNvSpPr/>
          <p:nvPr/>
        </p:nvSpPr>
        <p:spPr bwMode="gray">
          <a:xfrm>
            <a:off x="8081554" y="3140711"/>
            <a:ext cx="3667533" cy="270763"/>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Database system</a:t>
            </a:r>
          </a:p>
        </p:txBody>
      </p:sp>
      <p:sp>
        <p:nvSpPr>
          <p:cNvPr id="14" name="圆角矩形 75"/>
          <p:cNvSpPr/>
          <p:nvPr/>
        </p:nvSpPr>
        <p:spPr bwMode="gray">
          <a:xfrm>
            <a:off x="8081554" y="3461558"/>
            <a:ext cx="3667533" cy="2739217"/>
          </a:xfrm>
          <a:prstGeom prst="roundRect">
            <a:avLst>
              <a:gd name="adj" fmla="val 2049"/>
            </a:avLst>
          </a:prstGeom>
          <a:noFill/>
          <a:ln w="9525" cap="flat" cmpd="sng" algn="ctr">
            <a:solidFill>
              <a:sysClr val="window" lastClr="FFFFFF">
                <a:lumMod val="75000"/>
              </a:sysClr>
            </a:solidFill>
            <a:prstDash val="solid"/>
            <a:miter lim="800000"/>
          </a:ln>
          <a:effectLst/>
        </p:spPr>
        <p:txBody>
          <a:bodyPr wrap="square" lIns="72000" tIns="72000" rIns="72000" bIns="72000" rtlCol="0" anchor="t" anchorCtr="0"/>
          <a:lstStyle/>
          <a:p>
            <a:pPr marL="171450" indent="-171450" defTabSz="914400" fontAlgn="ctr">
              <a:lnSpc>
                <a:spcPct val="130000"/>
              </a:lnSpc>
              <a:buFont typeface="Arial" panose="020B0604020202020204" pitchFamily="34" charset="0"/>
              <a:buChar cha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Common database systems support IPv6 as follows. If the current version of a database system is earlier than the following, we need to upgrade it.</a:t>
            </a:r>
          </a:p>
          <a:p>
            <a:pPr marL="360000" indent="-180000" defTabSz="914400" fontAlgn="ctr">
              <a:lnSpc>
                <a:spcPct val="130000"/>
              </a:lnSpc>
              <a:buFont typeface="Huawei Sans" panose="020C0503030203020204" pitchFamily="34" charset="0"/>
              <a:buChar cha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MySQL 5.7.17, Microsoft SQL Server 2016, Oracle Database 12.1.0.2.0, </a:t>
            </a:r>
            <a:r>
              <a:rPr lang="en-US" sz="1200" dirty="0" err="1">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MariaDB</a:t>
            </a: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10.2.9, IBM DB2 10.5, FileMaker Pro 16.0.2.205, FileMaker Server 16.0.1.185, PostgreSQL 10, IBM Informix Dynamic Server (IDS) 11.5, Sybase </a:t>
            </a:r>
            <a:r>
              <a:rPr lang="en-US" sz="1200" dirty="0" err="1">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OpenSwitch</a:t>
            </a: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15.1, etc.</a:t>
            </a:r>
          </a:p>
        </p:txBody>
      </p:sp>
      <p:sp>
        <p:nvSpPr>
          <p:cNvPr id="19" name="五边形 18"/>
          <p:cNvSpPr/>
          <p:nvPr/>
        </p:nvSpPr>
        <p:spPr bwMode="gray">
          <a:xfrm>
            <a:off x="6772324" y="124239"/>
            <a:ext cx="90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燕尾形 25"/>
          <p:cNvSpPr/>
          <p:nvPr/>
        </p:nvSpPr>
        <p:spPr bwMode="gray">
          <a:xfrm>
            <a:off x="7584515" y="124239"/>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DC</a:t>
            </a:r>
          </a:p>
        </p:txBody>
      </p:sp>
      <p:sp>
        <p:nvSpPr>
          <p:cNvPr id="27" name="燕尾形 26"/>
          <p:cNvSpPr/>
          <p:nvPr/>
        </p:nvSpPr>
        <p:spPr bwMode="gray">
          <a:xfrm>
            <a:off x="8216706" y="124239"/>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WAN</a:t>
            </a:r>
          </a:p>
        </p:txBody>
      </p:sp>
      <p:sp>
        <p:nvSpPr>
          <p:cNvPr id="28" name="燕尾形 27"/>
          <p:cNvSpPr/>
          <p:nvPr/>
        </p:nvSpPr>
        <p:spPr bwMode="gray">
          <a:xfrm>
            <a:off x="10309088" y="124239"/>
            <a:ext cx="144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Other Systems</a:t>
            </a:r>
          </a:p>
        </p:txBody>
      </p:sp>
      <p:sp>
        <p:nvSpPr>
          <p:cNvPr id="29" name="燕尾形 28"/>
          <p:cNvSpPr/>
          <p:nvPr/>
        </p:nvSpPr>
        <p:spPr bwMode="gray">
          <a:xfrm>
            <a:off x="8848897" y="124239"/>
            <a:ext cx="154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Campus Network</a:t>
            </a:r>
          </a:p>
        </p:txBody>
      </p:sp>
    </p:spTree>
    <p:extLst>
      <p:ext uri="{BB962C8B-B14F-4D97-AF65-F5344CB8AC3E}">
        <p14:creationId xmlns:p14="http://schemas.microsoft.com/office/powerpoint/2010/main" val="71301276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ltLang="zh-CN" sz="1600" dirty="0" smtClean="0"/>
              <a:t>(Multiple-answer question) Which of the following deployment solutions may be used during WAN IPv6 evolution? (     )</a:t>
            </a:r>
          </a:p>
          <a:p>
            <a:pPr lvl="1"/>
            <a:r>
              <a:rPr lang="en-US" altLang="zh-CN" sz="1400" dirty="0" smtClean="0"/>
              <a:t>Dual stack</a:t>
            </a:r>
          </a:p>
          <a:p>
            <a:pPr lvl="1"/>
            <a:r>
              <a:rPr lang="en-US" altLang="zh-CN" sz="1400" dirty="0" smtClean="0"/>
              <a:t>6VPE</a:t>
            </a:r>
          </a:p>
          <a:p>
            <a:pPr lvl="1"/>
            <a:r>
              <a:rPr lang="en-US" altLang="zh-CN" sz="1400" dirty="0" smtClean="0"/>
              <a:t>SRv6</a:t>
            </a:r>
          </a:p>
          <a:p>
            <a:pPr lvl="1"/>
            <a:r>
              <a:rPr lang="en-US" altLang="zh-CN" sz="1400" dirty="0" smtClean="0"/>
              <a:t>VXLAN underlay IPv4 + overlay dual stack</a:t>
            </a:r>
          </a:p>
          <a:p>
            <a:r>
              <a:rPr lang="en-US" altLang="zh-CN" sz="1600" dirty="0" smtClean="0"/>
              <a:t>(True or false) IPE technologies include network programming, network slicing, deterministic networking, in-band flow measurement, new multicast, and application awareness. (     )</a:t>
            </a:r>
          </a:p>
          <a:p>
            <a:pPr lvl="1"/>
            <a:r>
              <a:rPr lang="en-US" altLang="zh-CN" sz="1400" dirty="0" smtClean="0"/>
              <a:t>True</a:t>
            </a:r>
          </a:p>
          <a:p>
            <a:pPr lvl="1"/>
            <a:r>
              <a:rPr lang="en-US" altLang="zh-CN" sz="1400" dirty="0" smtClean="0"/>
              <a:t>False</a:t>
            </a:r>
          </a:p>
          <a:p>
            <a:endParaRPr lang="zh-CN" altLang="en-US" sz="1600" dirty="0"/>
          </a:p>
        </p:txBody>
      </p:sp>
    </p:spTree>
    <p:extLst>
      <p:ext uri="{BB962C8B-B14F-4D97-AF65-F5344CB8AC3E}">
        <p14:creationId xmlns:p14="http://schemas.microsoft.com/office/powerpoint/2010/main" val="276237466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p:txBody>
          <a:bodyPr/>
          <a:lstStyle/>
          <a:p>
            <a:r>
              <a:rPr lang="en-US" altLang="zh-CN" sz="1800" dirty="0" smtClean="0"/>
              <a:t>Enterprise networks generally involve DCNs, WANs, and campus networks. IPv6 evolution needs to take into consideration the overall capability upgrade and coordination of applications, terminals, and networks to ensure that the user experience of existing services is not affected during IPv6 evolution. IPv6 solution design must ensure smooth and continuous network evolution. During the solution design, consider using the optimal IPv6 technologies to build next-generation IPv6 </a:t>
            </a:r>
            <a:r>
              <a:rPr lang="en-US" altLang="zh-CN" sz="1800" dirty="0" err="1" smtClean="0"/>
              <a:t>informatization</a:t>
            </a:r>
            <a:r>
              <a:rPr lang="en-US" altLang="zh-CN" sz="1800" dirty="0" smtClean="0"/>
              <a:t> infrastructure and facilitate sustainable service development.</a:t>
            </a:r>
          </a:p>
          <a:p>
            <a:r>
              <a:rPr lang="en-US" altLang="zh-CN" sz="1800" dirty="0" smtClean="0"/>
              <a:t>This course describes the evolution trends of IPv6 networks in scenarios such as DCs, WANs, and campus networks and the technical application of IPE technologies.</a:t>
            </a:r>
            <a:endParaRPr lang="en-US" altLang="zh-CN" sz="1800" dirty="0"/>
          </a:p>
        </p:txBody>
      </p:sp>
    </p:spTree>
    <p:extLst>
      <p:ext uri="{BB962C8B-B14F-4D97-AF65-F5344CB8AC3E}">
        <p14:creationId xmlns:p14="http://schemas.microsoft.com/office/powerpoint/2010/main" val="140838171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721264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Datacom Network: Cornerstone for Digitalization</a:t>
            </a:r>
            <a:endParaRPr lang="en-US" dirty="0"/>
          </a:p>
        </p:txBody>
      </p:sp>
      <p:sp>
        <p:nvSpPr>
          <p:cNvPr id="3" name="任意多边形 2"/>
          <p:cNvSpPr/>
          <p:nvPr/>
        </p:nvSpPr>
        <p:spPr bwMode="gray">
          <a:xfrm>
            <a:off x="4916150" y="2307576"/>
            <a:ext cx="1640326" cy="1750060"/>
          </a:xfrm>
          <a:custGeom>
            <a:avLst/>
            <a:gdLst>
              <a:gd name="connsiteX0" fmla="*/ 317500 w 317500"/>
              <a:gd name="connsiteY0" fmla="*/ 0 h 995680"/>
              <a:gd name="connsiteX1" fmla="*/ 0 w 317500"/>
              <a:gd name="connsiteY1" fmla="*/ 990600 h 995680"/>
              <a:gd name="connsiteX2" fmla="*/ 127000 w 317500"/>
              <a:gd name="connsiteY2" fmla="*/ 995680 h 995680"/>
              <a:gd name="connsiteX0" fmla="*/ 317500 w 317500"/>
              <a:gd name="connsiteY0" fmla="*/ 0 h 995680"/>
              <a:gd name="connsiteX1" fmla="*/ 0 w 317500"/>
              <a:gd name="connsiteY1" fmla="*/ 990600 h 995680"/>
              <a:gd name="connsiteX2" fmla="*/ 127000 w 317500"/>
              <a:gd name="connsiteY2" fmla="*/ 995680 h 995680"/>
              <a:gd name="connsiteX3" fmla="*/ 317500 w 317500"/>
              <a:gd name="connsiteY3" fmla="*/ 0 h 995680"/>
              <a:gd name="connsiteX0" fmla="*/ 231140 w 231140"/>
              <a:gd name="connsiteY0" fmla="*/ 0 h 995680"/>
              <a:gd name="connsiteX1" fmla="*/ 0 w 231140"/>
              <a:gd name="connsiteY1" fmla="*/ 990600 h 995680"/>
              <a:gd name="connsiteX2" fmla="*/ 127000 w 231140"/>
              <a:gd name="connsiteY2" fmla="*/ 995680 h 995680"/>
              <a:gd name="connsiteX3" fmla="*/ 231140 w 231140"/>
              <a:gd name="connsiteY3" fmla="*/ 0 h 995680"/>
              <a:gd name="connsiteX0" fmla="*/ 231140 w 231140"/>
              <a:gd name="connsiteY0" fmla="*/ 0 h 995680"/>
              <a:gd name="connsiteX1" fmla="*/ 0 w 231140"/>
              <a:gd name="connsiteY1" fmla="*/ 990600 h 995680"/>
              <a:gd name="connsiteX2" fmla="*/ 127000 w 231140"/>
              <a:gd name="connsiteY2" fmla="*/ 995680 h 995680"/>
              <a:gd name="connsiteX3" fmla="*/ 231140 w 231140"/>
              <a:gd name="connsiteY3" fmla="*/ 0 h 995680"/>
              <a:gd name="connsiteX0" fmla="*/ 231140 w 231140"/>
              <a:gd name="connsiteY0" fmla="*/ 0 h 995680"/>
              <a:gd name="connsiteX1" fmla="*/ 0 w 231140"/>
              <a:gd name="connsiteY1" fmla="*/ 990600 h 995680"/>
              <a:gd name="connsiteX2" fmla="*/ 127000 w 231140"/>
              <a:gd name="connsiteY2" fmla="*/ 995680 h 995680"/>
              <a:gd name="connsiteX3" fmla="*/ 231140 w 231140"/>
              <a:gd name="connsiteY3" fmla="*/ 0 h 995680"/>
              <a:gd name="connsiteX0" fmla="*/ 231140 w 231140"/>
              <a:gd name="connsiteY0" fmla="*/ 0 h 995680"/>
              <a:gd name="connsiteX1" fmla="*/ 0 w 231140"/>
              <a:gd name="connsiteY1" fmla="*/ 990600 h 995680"/>
              <a:gd name="connsiteX2" fmla="*/ 127000 w 231140"/>
              <a:gd name="connsiteY2" fmla="*/ 995680 h 995680"/>
              <a:gd name="connsiteX3" fmla="*/ 231140 w 231140"/>
              <a:gd name="connsiteY3" fmla="*/ 0 h 995680"/>
              <a:gd name="connsiteX0" fmla="*/ 238760 w 238760"/>
              <a:gd name="connsiteY0" fmla="*/ 0 h 1026160"/>
              <a:gd name="connsiteX1" fmla="*/ 0 w 238760"/>
              <a:gd name="connsiteY1" fmla="*/ 1026160 h 1026160"/>
              <a:gd name="connsiteX2" fmla="*/ 134620 w 238760"/>
              <a:gd name="connsiteY2" fmla="*/ 995680 h 1026160"/>
              <a:gd name="connsiteX3" fmla="*/ 238760 w 238760"/>
              <a:gd name="connsiteY3" fmla="*/ 0 h 1026160"/>
              <a:gd name="connsiteX0" fmla="*/ 238760 w 238760"/>
              <a:gd name="connsiteY0" fmla="*/ 0 h 1026160"/>
              <a:gd name="connsiteX1" fmla="*/ 0 w 238760"/>
              <a:gd name="connsiteY1" fmla="*/ 1026160 h 1026160"/>
              <a:gd name="connsiteX2" fmla="*/ 134620 w 238760"/>
              <a:gd name="connsiteY2" fmla="*/ 995680 h 1026160"/>
              <a:gd name="connsiteX3" fmla="*/ 238760 w 238760"/>
              <a:gd name="connsiteY3" fmla="*/ 0 h 1026160"/>
              <a:gd name="connsiteX0" fmla="*/ 238760 w 238760"/>
              <a:gd name="connsiteY0" fmla="*/ 0 h 1026160"/>
              <a:gd name="connsiteX1" fmla="*/ 0 w 238760"/>
              <a:gd name="connsiteY1" fmla="*/ 1026160 h 1026160"/>
              <a:gd name="connsiteX2" fmla="*/ 185420 w 238760"/>
              <a:gd name="connsiteY2" fmla="*/ 1016000 h 1026160"/>
              <a:gd name="connsiteX3" fmla="*/ 238760 w 238760"/>
              <a:gd name="connsiteY3" fmla="*/ 0 h 1026160"/>
              <a:gd name="connsiteX0" fmla="*/ 238760 w 244979"/>
              <a:gd name="connsiteY0" fmla="*/ 0 h 1026160"/>
              <a:gd name="connsiteX1" fmla="*/ 0 w 244979"/>
              <a:gd name="connsiteY1" fmla="*/ 1026160 h 1026160"/>
              <a:gd name="connsiteX2" fmla="*/ 185420 w 244979"/>
              <a:gd name="connsiteY2" fmla="*/ 1016000 h 1026160"/>
              <a:gd name="connsiteX3" fmla="*/ 238760 w 244979"/>
              <a:gd name="connsiteY3" fmla="*/ 0 h 1026160"/>
              <a:gd name="connsiteX0" fmla="*/ 238760 w 238760"/>
              <a:gd name="connsiteY0" fmla="*/ 0 h 1026160"/>
              <a:gd name="connsiteX1" fmla="*/ 0 w 238760"/>
              <a:gd name="connsiteY1" fmla="*/ 1026160 h 1026160"/>
              <a:gd name="connsiteX2" fmla="*/ 104140 w 238760"/>
              <a:gd name="connsiteY2" fmla="*/ 1023620 h 1026160"/>
              <a:gd name="connsiteX3" fmla="*/ 238760 w 238760"/>
              <a:gd name="connsiteY3" fmla="*/ 0 h 1026160"/>
              <a:gd name="connsiteX0" fmla="*/ 238760 w 238760"/>
              <a:gd name="connsiteY0" fmla="*/ 0 h 1026160"/>
              <a:gd name="connsiteX1" fmla="*/ 0 w 238760"/>
              <a:gd name="connsiteY1" fmla="*/ 1026160 h 1026160"/>
              <a:gd name="connsiteX2" fmla="*/ 96520 w 238760"/>
              <a:gd name="connsiteY2" fmla="*/ 1013460 h 1026160"/>
              <a:gd name="connsiteX3" fmla="*/ 238760 w 238760"/>
              <a:gd name="connsiteY3" fmla="*/ 0 h 1026160"/>
              <a:gd name="connsiteX0" fmla="*/ 238760 w 238760"/>
              <a:gd name="connsiteY0" fmla="*/ 0 h 1026160"/>
              <a:gd name="connsiteX1" fmla="*/ 0 w 238760"/>
              <a:gd name="connsiteY1" fmla="*/ 1026160 h 1026160"/>
              <a:gd name="connsiteX2" fmla="*/ 96520 w 238760"/>
              <a:gd name="connsiteY2" fmla="*/ 1013460 h 1026160"/>
              <a:gd name="connsiteX3" fmla="*/ 238760 w 238760"/>
              <a:gd name="connsiteY3" fmla="*/ 0 h 1026160"/>
              <a:gd name="connsiteX0" fmla="*/ 259080 w 259080"/>
              <a:gd name="connsiteY0" fmla="*/ 0 h 1016000"/>
              <a:gd name="connsiteX1" fmla="*/ 0 w 259080"/>
              <a:gd name="connsiteY1" fmla="*/ 1016000 h 1016000"/>
              <a:gd name="connsiteX2" fmla="*/ 116840 w 259080"/>
              <a:gd name="connsiteY2" fmla="*/ 1013460 h 1016000"/>
              <a:gd name="connsiteX3" fmla="*/ 259080 w 259080"/>
              <a:gd name="connsiteY3" fmla="*/ 0 h 1016000"/>
              <a:gd name="connsiteX0" fmla="*/ 116840 w 259080"/>
              <a:gd name="connsiteY0" fmla="*/ 1013460 h 1104900"/>
              <a:gd name="connsiteX1" fmla="*/ 259080 w 259080"/>
              <a:gd name="connsiteY1" fmla="*/ 0 h 1104900"/>
              <a:gd name="connsiteX2" fmla="*/ 0 w 259080"/>
              <a:gd name="connsiteY2" fmla="*/ 1016000 h 1104900"/>
              <a:gd name="connsiteX3" fmla="*/ 208280 w 259080"/>
              <a:gd name="connsiteY3" fmla="*/ 1104900 h 1104900"/>
              <a:gd name="connsiteX0" fmla="*/ 116840 w 259080"/>
              <a:gd name="connsiteY0" fmla="*/ 1013460 h 1016000"/>
              <a:gd name="connsiteX1" fmla="*/ 259080 w 259080"/>
              <a:gd name="connsiteY1" fmla="*/ 0 h 1016000"/>
              <a:gd name="connsiteX2" fmla="*/ 0 w 259080"/>
              <a:gd name="connsiteY2" fmla="*/ 1016000 h 1016000"/>
              <a:gd name="connsiteX0" fmla="*/ 116840 w 259080"/>
              <a:gd name="connsiteY0" fmla="*/ 1013460 h 1016000"/>
              <a:gd name="connsiteX1" fmla="*/ 259080 w 259080"/>
              <a:gd name="connsiteY1" fmla="*/ 0 h 1016000"/>
              <a:gd name="connsiteX2" fmla="*/ 0 w 259080"/>
              <a:gd name="connsiteY2" fmla="*/ 1016000 h 1016000"/>
              <a:gd name="connsiteX0" fmla="*/ 116840 w 267424"/>
              <a:gd name="connsiteY0" fmla="*/ 1013460 h 1016000"/>
              <a:gd name="connsiteX1" fmla="*/ 259080 w 267424"/>
              <a:gd name="connsiteY1" fmla="*/ 0 h 1016000"/>
              <a:gd name="connsiteX2" fmla="*/ 0 w 267424"/>
              <a:gd name="connsiteY2" fmla="*/ 1016000 h 1016000"/>
              <a:gd name="connsiteX0" fmla="*/ 142240 w 267424"/>
              <a:gd name="connsiteY0" fmla="*/ 1013460 h 1016000"/>
              <a:gd name="connsiteX1" fmla="*/ 259080 w 267424"/>
              <a:gd name="connsiteY1" fmla="*/ 0 h 1016000"/>
              <a:gd name="connsiteX2" fmla="*/ 0 w 267424"/>
              <a:gd name="connsiteY2" fmla="*/ 1016000 h 1016000"/>
              <a:gd name="connsiteX0" fmla="*/ 142240 w 303862"/>
              <a:gd name="connsiteY0" fmla="*/ 1013460 h 1016000"/>
              <a:gd name="connsiteX1" fmla="*/ 259080 w 303862"/>
              <a:gd name="connsiteY1" fmla="*/ 0 h 1016000"/>
              <a:gd name="connsiteX2" fmla="*/ 0 w 303862"/>
              <a:gd name="connsiteY2" fmla="*/ 1016000 h 1016000"/>
              <a:gd name="connsiteX0" fmla="*/ 142240 w 275596"/>
              <a:gd name="connsiteY0" fmla="*/ 1003300 h 1005840"/>
              <a:gd name="connsiteX1" fmla="*/ 124460 w 275596"/>
              <a:gd name="connsiteY1" fmla="*/ 0 h 1005840"/>
              <a:gd name="connsiteX2" fmla="*/ 0 w 275596"/>
              <a:gd name="connsiteY2" fmla="*/ 1005840 h 1005840"/>
              <a:gd name="connsiteX0" fmla="*/ 194176 w 327532"/>
              <a:gd name="connsiteY0" fmla="*/ 1003300 h 1005840"/>
              <a:gd name="connsiteX1" fmla="*/ 176396 w 327532"/>
              <a:gd name="connsiteY1" fmla="*/ 0 h 1005840"/>
              <a:gd name="connsiteX2" fmla="*/ 51936 w 327532"/>
              <a:gd name="connsiteY2" fmla="*/ 1005840 h 1005840"/>
              <a:gd name="connsiteX0" fmla="*/ 156076 w 296336"/>
              <a:gd name="connsiteY0" fmla="*/ 1003300 h 1005840"/>
              <a:gd name="connsiteX1" fmla="*/ 176396 w 296336"/>
              <a:gd name="connsiteY1" fmla="*/ 0 h 1005840"/>
              <a:gd name="connsiteX2" fmla="*/ 51936 w 296336"/>
              <a:gd name="connsiteY2" fmla="*/ 1005840 h 1005840"/>
              <a:gd name="connsiteX0" fmla="*/ 156076 w 255811"/>
              <a:gd name="connsiteY0" fmla="*/ 1003300 h 1005840"/>
              <a:gd name="connsiteX1" fmla="*/ 176396 w 255811"/>
              <a:gd name="connsiteY1" fmla="*/ 0 h 1005840"/>
              <a:gd name="connsiteX2" fmla="*/ 51936 w 255811"/>
              <a:gd name="connsiteY2" fmla="*/ 1005840 h 1005840"/>
              <a:gd name="connsiteX0" fmla="*/ 156076 w 291209"/>
              <a:gd name="connsiteY0" fmla="*/ 1003300 h 1005840"/>
              <a:gd name="connsiteX1" fmla="*/ 176396 w 291209"/>
              <a:gd name="connsiteY1" fmla="*/ 0 h 1005840"/>
              <a:gd name="connsiteX2" fmla="*/ 51936 w 291209"/>
              <a:gd name="connsiteY2" fmla="*/ 1005840 h 1005840"/>
              <a:gd name="connsiteX0" fmla="*/ 156076 w 287201"/>
              <a:gd name="connsiteY0" fmla="*/ 1003300 h 1005840"/>
              <a:gd name="connsiteX1" fmla="*/ 176396 w 287201"/>
              <a:gd name="connsiteY1" fmla="*/ 0 h 1005840"/>
              <a:gd name="connsiteX2" fmla="*/ 51936 w 287201"/>
              <a:gd name="connsiteY2" fmla="*/ 1005840 h 1005840"/>
              <a:gd name="connsiteX0" fmla="*/ 156076 w 285204"/>
              <a:gd name="connsiteY0" fmla="*/ 1003300 h 1005840"/>
              <a:gd name="connsiteX1" fmla="*/ 176396 w 285204"/>
              <a:gd name="connsiteY1" fmla="*/ 0 h 1005840"/>
              <a:gd name="connsiteX2" fmla="*/ 51936 w 285204"/>
              <a:gd name="connsiteY2" fmla="*/ 1005840 h 1005840"/>
              <a:gd name="connsiteX0" fmla="*/ 156076 w 278247"/>
              <a:gd name="connsiteY0" fmla="*/ 1003300 h 1005840"/>
              <a:gd name="connsiteX1" fmla="*/ 176396 w 278247"/>
              <a:gd name="connsiteY1" fmla="*/ 0 h 1005840"/>
              <a:gd name="connsiteX2" fmla="*/ 51936 w 278247"/>
              <a:gd name="connsiteY2" fmla="*/ 1005840 h 1005840"/>
              <a:gd name="connsiteX0" fmla="*/ 156076 w 279283"/>
              <a:gd name="connsiteY0" fmla="*/ 1003300 h 1005840"/>
              <a:gd name="connsiteX1" fmla="*/ 176396 w 279283"/>
              <a:gd name="connsiteY1" fmla="*/ 0 h 1005840"/>
              <a:gd name="connsiteX2" fmla="*/ 51936 w 279283"/>
              <a:gd name="connsiteY2" fmla="*/ 1005840 h 1005840"/>
              <a:gd name="connsiteX0" fmla="*/ 156076 w 282221"/>
              <a:gd name="connsiteY0" fmla="*/ 1003300 h 1005840"/>
              <a:gd name="connsiteX1" fmla="*/ 176396 w 282221"/>
              <a:gd name="connsiteY1" fmla="*/ 0 h 1005840"/>
              <a:gd name="connsiteX2" fmla="*/ 51936 w 282221"/>
              <a:gd name="connsiteY2" fmla="*/ 1005840 h 1005840"/>
              <a:gd name="connsiteX0" fmla="*/ 156076 w 279545"/>
              <a:gd name="connsiteY0" fmla="*/ 1003300 h 1005840"/>
              <a:gd name="connsiteX1" fmla="*/ 176396 w 279545"/>
              <a:gd name="connsiteY1" fmla="*/ 0 h 1005840"/>
              <a:gd name="connsiteX2" fmla="*/ 51936 w 279545"/>
              <a:gd name="connsiteY2" fmla="*/ 1005840 h 1005840"/>
              <a:gd name="connsiteX0" fmla="*/ 156076 w 286539"/>
              <a:gd name="connsiteY0" fmla="*/ 1003300 h 1005840"/>
              <a:gd name="connsiteX1" fmla="*/ 176396 w 286539"/>
              <a:gd name="connsiteY1" fmla="*/ 0 h 1005840"/>
              <a:gd name="connsiteX2" fmla="*/ 51936 w 286539"/>
              <a:gd name="connsiteY2" fmla="*/ 1005840 h 1005840"/>
              <a:gd name="connsiteX0" fmla="*/ 156076 w 281849"/>
              <a:gd name="connsiteY0" fmla="*/ 1003300 h 1005840"/>
              <a:gd name="connsiteX1" fmla="*/ 176396 w 281849"/>
              <a:gd name="connsiteY1" fmla="*/ 0 h 1005840"/>
              <a:gd name="connsiteX2" fmla="*/ 51936 w 281849"/>
              <a:gd name="connsiteY2" fmla="*/ 1005840 h 1005840"/>
              <a:gd name="connsiteX0" fmla="*/ 155031 w 280804"/>
              <a:gd name="connsiteY0" fmla="*/ 1003300 h 1005840"/>
              <a:gd name="connsiteX1" fmla="*/ 175351 w 280804"/>
              <a:gd name="connsiteY1" fmla="*/ 0 h 1005840"/>
              <a:gd name="connsiteX2" fmla="*/ 50891 w 280804"/>
              <a:gd name="connsiteY2" fmla="*/ 1005840 h 1005840"/>
              <a:gd name="connsiteX0" fmla="*/ 152941 w 278714"/>
              <a:gd name="connsiteY0" fmla="*/ 1003300 h 1005840"/>
              <a:gd name="connsiteX1" fmla="*/ 173261 w 278714"/>
              <a:gd name="connsiteY1" fmla="*/ 0 h 1005840"/>
              <a:gd name="connsiteX2" fmla="*/ 48801 w 278714"/>
              <a:gd name="connsiteY2" fmla="*/ 1005840 h 1005840"/>
              <a:gd name="connsiteX0" fmla="*/ 149811 w 275584"/>
              <a:gd name="connsiteY0" fmla="*/ 1003300 h 1005840"/>
              <a:gd name="connsiteX1" fmla="*/ 170131 w 275584"/>
              <a:gd name="connsiteY1" fmla="*/ 0 h 1005840"/>
              <a:gd name="connsiteX2" fmla="*/ 45671 w 275584"/>
              <a:gd name="connsiteY2" fmla="*/ 1005840 h 1005840"/>
              <a:gd name="connsiteX0" fmla="*/ 161346 w 285702"/>
              <a:gd name="connsiteY0" fmla="*/ 1014730 h 1017270"/>
              <a:gd name="connsiteX1" fmla="*/ 168331 w 285702"/>
              <a:gd name="connsiteY1" fmla="*/ 0 h 1017270"/>
              <a:gd name="connsiteX2" fmla="*/ 57206 w 285702"/>
              <a:gd name="connsiteY2" fmla="*/ 1017270 h 1017270"/>
              <a:gd name="connsiteX0" fmla="*/ 233041 w 349373"/>
              <a:gd name="connsiteY0" fmla="*/ 1020445 h 1022985"/>
              <a:gd name="connsiteX1" fmla="*/ 158111 w 349373"/>
              <a:gd name="connsiteY1" fmla="*/ 0 h 1022985"/>
              <a:gd name="connsiteX2" fmla="*/ 128901 w 349373"/>
              <a:gd name="connsiteY2" fmla="*/ 1022985 h 1022985"/>
              <a:gd name="connsiteX0" fmla="*/ 240604 w 356936"/>
              <a:gd name="connsiteY0" fmla="*/ 1020445 h 1022985"/>
              <a:gd name="connsiteX1" fmla="*/ 165674 w 356936"/>
              <a:gd name="connsiteY1" fmla="*/ 0 h 1022985"/>
              <a:gd name="connsiteX2" fmla="*/ 136464 w 356936"/>
              <a:gd name="connsiteY2" fmla="*/ 1022985 h 1022985"/>
              <a:gd name="connsiteX0" fmla="*/ 240604 w 355340"/>
              <a:gd name="connsiteY0" fmla="*/ 1020445 h 1022985"/>
              <a:gd name="connsiteX1" fmla="*/ 165674 w 355340"/>
              <a:gd name="connsiteY1" fmla="*/ 0 h 1022985"/>
              <a:gd name="connsiteX2" fmla="*/ 136464 w 355340"/>
              <a:gd name="connsiteY2" fmla="*/ 1022985 h 1022985"/>
              <a:gd name="connsiteX0" fmla="*/ 245981 w 360717"/>
              <a:gd name="connsiteY0" fmla="*/ 1020445 h 1022985"/>
              <a:gd name="connsiteX1" fmla="*/ 171051 w 360717"/>
              <a:gd name="connsiteY1" fmla="*/ 0 h 1022985"/>
              <a:gd name="connsiteX2" fmla="*/ 141841 w 360717"/>
              <a:gd name="connsiteY2" fmla="*/ 1022985 h 1022985"/>
              <a:gd name="connsiteX0" fmla="*/ 245981 w 362151"/>
              <a:gd name="connsiteY0" fmla="*/ 1020445 h 1022985"/>
              <a:gd name="connsiteX1" fmla="*/ 171051 w 362151"/>
              <a:gd name="connsiteY1" fmla="*/ 0 h 1022985"/>
              <a:gd name="connsiteX2" fmla="*/ 141841 w 362151"/>
              <a:gd name="connsiteY2" fmla="*/ 1022985 h 1022985"/>
              <a:gd name="connsiteX0" fmla="*/ 318082 w 427254"/>
              <a:gd name="connsiteY0" fmla="*/ 1026160 h 1028700"/>
              <a:gd name="connsiteX1" fmla="*/ 161237 w 427254"/>
              <a:gd name="connsiteY1" fmla="*/ 0 h 1028700"/>
              <a:gd name="connsiteX2" fmla="*/ 213942 w 427254"/>
              <a:gd name="connsiteY2" fmla="*/ 1028700 h 1028700"/>
              <a:gd name="connsiteX0" fmla="*/ 344752 w 451830"/>
              <a:gd name="connsiteY0" fmla="*/ 1024255 h 1028700"/>
              <a:gd name="connsiteX1" fmla="*/ 161237 w 451830"/>
              <a:gd name="connsiteY1" fmla="*/ 0 h 1028700"/>
              <a:gd name="connsiteX2" fmla="*/ 213942 w 451830"/>
              <a:gd name="connsiteY2" fmla="*/ 1028700 h 1028700"/>
              <a:gd name="connsiteX0" fmla="*/ 344752 w 434086"/>
              <a:gd name="connsiteY0" fmla="*/ 1024255 h 1028700"/>
              <a:gd name="connsiteX1" fmla="*/ 161237 w 434086"/>
              <a:gd name="connsiteY1" fmla="*/ 0 h 1028700"/>
              <a:gd name="connsiteX2" fmla="*/ 213942 w 434086"/>
              <a:gd name="connsiteY2" fmla="*/ 1028700 h 1028700"/>
              <a:gd name="connsiteX0" fmla="*/ 361897 w 450077"/>
              <a:gd name="connsiteY0" fmla="*/ 1029970 h 1029970"/>
              <a:gd name="connsiteX1" fmla="*/ 161237 w 450077"/>
              <a:gd name="connsiteY1" fmla="*/ 0 h 1029970"/>
              <a:gd name="connsiteX2" fmla="*/ 213942 w 450077"/>
              <a:gd name="connsiteY2" fmla="*/ 1028700 h 1029970"/>
              <a:gd name="connsiteX0" fmla="*/ 361897 w 442495"/>
              <a:gd name="connsiteY0" fmla="*/ 1029970 h 1029970"/>
              <a:gd name="connsiteX1" fmla="*/ 161237 w 442495"/>
              <a:gd name="connsiteY1" fmla="*/ 0 h 1029970"/>
              <a:gd name="connsiteX2" fmla="*/ 213942 w 442495"/>
              <a:gd name="connsiteY2" fmla="*/ 1028700 h 1029970"/>
              <a:gd name="connsiteX0" fmla="*/ 392377 w 471118"/>
              <a:gd name="connsiteY0" fmla="*/ 1026160 h 1028700"/>
              <a:gd name="connsiteX1" fmla="*/ 161237 w 471118"/>
              <a:gd name="connsiteY1" fmla="*/ 0 h 1028700"/>
              <a:gd name="connsiteX2" fmla="*/ 213942 w 471118"/>
              <a:gd name="connsiteY2" fmla="*/ 1028700 h 1028700"/>
              <a:gd name="connsiteX0" fmla="*/ 392377 w 453239"/>
              <a:gd name="connsiteY0" fmla="*/ 1026160 h 1028700"/>
              <a:gd name="connsiteX1" fmla="*/ 161237 w 453239"/>
              <a:gd name="connsiteY1" fmla="*/ 0 h 1028700"/>
              <a:gd name="connsiteX2" fmla="*/ 213942 w 453239"/>
              <a:gd name="connsiteY2" fmla="*/ 1028700 h 1028700"/>
              <a:gd name="connsiteX0" fmla="*/ 392377 w 453239"/>
              <a:gd name="connsiteY0" fmla="*/ 1026160 h 1028700"/>
              <a:gd name="connsiteX1" fmla="*/ 161237 w 453239"/>
              <a:gd name="connsiteY1" fmla="*/ 0 h 1028700"/>
              <a:gd name="connsiteX2" fmla="*/ 213942 w 453239"/>
              <a:gd name="connsiteY2" fmla="*/ 1028700 h 1028700"/>
              <a:gd name="connsiteX0" fmla="*/ 400856 w 461718"/>
              <a:gd name="connsiteY0" fmla="*/ 1026160 h 1028700"/>
              <a:gd name="connsiteX1" fmla="*/ 169716 w 461718"/>
              <a:gd name="connsiteY1" fmla="*/ 0 h 1028700"/>
              <a:gd name="connsiteX2" fmla="*/ 222421 w 461718"/>
              <a:gd name="connsiteY2" fmla="*/ 1028700 h 1028700"/>
              <a:gd name="connsiteX0" fmla="*/ 568327 w 621165"/>
              <a:gd name="connsiteY0" fmla="*/ 1381760 h 1384300"/>
              <a:gd name="connsiteX1" fmla="*/ 149227 w 621165"/>
              <a:gd name="connsiteY1" fmla="*/ 0 h 1384300"/>
              <a:gd name="connsiteX2" fmla="*/ 389892 w 621165"/>
              <a:gd name="connsiteY2" fmla="*/ 1384300 h 1384300"/>
              <a:gd name="connsiteX0" fmla="*/ 568327 w 724637"/>
              <a:gd name="connsiteY0" fmla="*/ 1381760 h 1384300"/>
              <a:gd name="connsiteX1" fmla="*/ 149227 w 724637"/>
              <a:gd name="connsiteY1" fmla="*/ 0 h 1384300"/>
              <a:gd name="connsiteX2" fmla="*/ 389892 w 724637"/>
              <a:gd name="connsiteY2" fmla="*/ 1384300 h 1384300"/>
              <a:gd name="connsiteX0" fmla="*/ 419100 w 575410"/>
              <a:gd name="connsiteY0" fmla="*/ 1381760 h 1384300"/>
              <a:gd name="connsiteX1" fmla="*/ 0 w 575410"/>
              <a:gd name="connsiteY1" fmla="*/ 0 h 1384300"/>
              <a:gd name="connsiteX2" fmla="*/ 240665 w 575410"/>
              <a:gd name="connsiteY2" fmla="*/ 1384300 h 1384300"/>
              <a:gd name="connsiteX0" fmla="*/ 820686 w 976996"/>
              <a:gd name="connsiteY0" fmla="*/ 1401616 h 1404156"/>
              <a:gd name="connsiteX1" fmla="*/ 401586 w 976996"/>
              <a:gd name="connsiteY1" fmla="*/ 19856 h 1404156"/>
              <a:gd name="connsiteX2" fmla="*/ 2632 w 976996"/>
              <a:gd name="connsiteY2" fmla="*/ 680159 h 1404156"/>
              <a:gd name="connsiteX3" fmla="*/ 642251 w 976996"/>
              <a:gd name="connsiteY3" fmla="*/ 1404156 h 1404156"/>
              <a:gd name="connsiteX0" fmla="*/ 820686 w 821154"/>
              <a:gd name="connsiteY0" fmla="*/ 1401616 h 1404156"/>
              <a:gd name="connsiteX1" fmla="*/ 276952 w 821154"/>
              <a:gd name="connsiteY1" fmla="*/ 659839 h 1404156"/>
              <a:gd name="connsiteX2" fmla="*/ 401586 w 821154"/>
              <a:gd name="connsiteY2" fmla="*/ 19856 h 1404156"/>
              <a:gd name="connsiteX3" fmla="*/ 2632 w 821154"/>
              <a:gd name="connsiteY3" fmla="*/ 680159 h 1404156"/>
              <a:gd name="connsiteX4" fmla="*/ 642251 w 821154"/>
              <a:gd name="connsiteY4" fmla="*/ 1404156 h 1404156"/>
              <a:gd name="connsiteX0" fmla="*/ 820686 w 821154"/>
              <a:gd name="connsiteY0" fmla="*/ 1401616 h 1404156"/>
              <a:gd name="connsiteX1" fmla="*/ 276952 w 821154"/>
              <a:gd name="connsiteY1" fmla="*/ 659839 h 1404156"/>
              <a:gd name="connsiteX2" fmla="*/ 401586 w 821154"/>
              <a:gd name="connsiteY2" fmla="*/ 19856 h 1404156"/>
              <a:gd name="connsiteX3" fmla="*/ 2632 w 821154"/>
              <a:gd name="connsiteY3" fmla="*/ 680159 h 1404156"/>
              <a:gd name="connsiteX4" fmla="*/ 642251 w 821154"/>
              <a:gd name="connsiteY4" fmla="*/ 1404156 h 1404156"/>
              <a:gd name="connsiteX0" fmla="*/ 820158 w 820626"/>
              <a:gd name="connsiteY0" fmla="*/ 1382041 h 1384581"/>
              <a:gd name="connsiteX1" fmla="*/ 276424 w 820626"/>
              <a:gd name="connsiteY1" fmla="*/ 640264 h 1384581"/>
              <a:gd name="connsiteX2" fmla="*/ 401058 w 820626"/>
              <a:gd name="connsiteY2" fmla="*/ 281 h 1384581"/>
              <a:gd name="connsiteX3" fmla="*/ 2104 w 820626"/>
              <a:gd name="connsiteY3" fmla="*/ 660584 h 1384581"/>
              <a:gd name="connsiteX4" fmla="*/ 641723 w 820626"/>
              <a:gd name="connsiteY4" fmla="*/ 1384581 h 1384581"/>
              <a:gd name="connsiteX0" fmla="*/ 820158 w 820626"/>
              <a:gd name="connsiteY0" fmla="*/ 1381760 h 1384300"/>
              <a:gd name="connsiteX1" fmla="*/ 276424 w 820626"/>
              <a:gd name="connsiteY1" fmla="*/ 639983 h 1384300"/>
              <a:gd name="connsiteX2" fmla="*/ 401058 w 820626"/>
              <a:gd name="connsiteY2" fmla="*/ 0 h 1384300"/>
              <a:gd name="connsiteX3" fmla="*/ 2104 w 820626"/>
              <a:gd name="connsiteY3" fmla="*/ 660303 h 1384300"/>
              <a:gd name="connsiteX4" fmla="*/ 641723 w 820626"/>
              <a:gd name="connsiteY4" fmla="*/ 1384300 h 1384300"/>
              <a:gd name="connsiteX0" fmla="*/ 820583 w 821051"/>
              <a:gd name="connsiteY0" fmla="*/ 1483360 h 1485900"/>
              <a:gd name="connsiteX1" fmla="*/ 276849 w 821051"/>
              <a:gd name="connsiteY1" fmla="*/ 741583 h 1485900"/>
              <a:gd name="connsiteX2" fmla="*/ 304963 w 821051"/>
              <a:gd name="connsiteY2" fmla="*/ 0 h 1485900"/>
              <a:gd name="connsiteX3" fmla="*/ 2529 w 821051"/>
              <a:gd name="connsiteY3" fmla="*/ 761903 h 1485900"/>
              <a:gd name="connsiteX4" fmla="*/ 642148 w 821051"/>
              <a:gd name="connsiteY4" fmla="*/ 1485900 h 1485900"/>
              <a:gd name="connsiteX0" fmla="*/ 820583 w 821051"/>
              <a:gd name="connsiteY0" fmla="*/ 1483360 h 1485900"/>
              <a:gd name="connsiteX1" fmla="*/ 276849 w 821051"/>
              <a:gd name="connsiteY1" fmla="*/ 741583 h 1485900"/>
              <a:gd name="connsiteX2" fmla="*/ 304963 w 821051"/>
              <a:gd name="connsiteY2" fmla="*/ 0 h 1485900"/>
              <a:gd name="connsiteX3" fmla="*/ 2529 w 821051"/>
              <a:gd name="connsiteY3" fmla="*/ 761903 h 1485900"/>
              <a:gd name="connsiteX4" fmla="*/ 642148 w 821051"/>
              <a:gd name="connsiteY4" fmla="*/ 1485900 h 1485900"/>
              <a:gd name="connsiteX0" fmla="*/ 819633 w 820101"/>
              <a:gd name="connsiteY0" fmla="*/ 1483360 h 1485900"/>
              <a:gd name="connsiteX1" fmla="*/ 275899 w 820101"/>
              <a:gd name="connsiteY1" fmla="*/ 741583 h 1485900"/>
              <a:gd name="connsiteX2" fmla="*/ 304013 w 820101"/>
              <a:gd name="connsiteY2" fmla="*/ 0 h 1485900"/>
              <a:gd name="connsiteX3" fmla="*/ 1579 w 820101"/>
              <a:gd name="connsiteY3" fmla="*/ 761903 h 1485900"/>
              <a:gd name="connsiteX4" fmla="*/ 641198 w 820101"/>
              <a:gd name="connsiteY4" fmla="*/ 1485900 h 1485900"/>
              <a:gd name="connsiteX0" fmla="*/ 819633 w 820101"/>
              <a:gd name="connsiteY0" fmla="*/ 1483360 h 1485900"/>
              <a:gd name="connsiteX1" fmla="*/ 275899 w 820101"/>
              <a:gd name="connsiteY1" fmla="*/ 741583 h 1485900"/>
              <a:gd name="connsiteX2" fmla="*/ 304013 w 820101"/>
              <a:gd name="connsiteY2" fmla="*/ 0 h 1485900"/>
              <a:gd name="connsiteX3" fmla="*/ 1579 w 820101"/>
              <a:gd name="connsiteY3" fmla="*/ 761903 h 1485900"/>
              <a:gd name="connsiteX4" fmla="*/ 641198 w 820101"/>
              <a:gd name="connsiteY4" fmla="*/ 1485900 h 1485900"/>
              <a:gd name="connsiteX0" fmla="*/ 834841 w 835309"/>
              <a:gd name="connsiteY0" fmla="*/ 1483360 h 1485900"/>
              <a:gd name="connsiteX1" fmla="*/ 291107 w 835309"/>
              <a:gd name="connsiteY1" fmla="*/ 741583 h 1485900"/>
              <a:gd name="connsiteX2" fmla="*/ 319221 w 835309"/>
              <a:gd name="connsiteY2" fmla="*/ 0 h 1485900"/>
              <a:gd name="connsiteX3" fmla="*/ 1547 w 835309"/>
              <a:gd name="connsiteY3" fmla="*/ 761903 h 1485900"/>
              <a:gd name="connsiteX4" fmla="*/ 656406 w 835309"/>
              <a:gd name="connsiteY4" fmla="*/ 1485900 h 1485900"/>
              <a:gd name="connsiteX0" fmla="*/ 834841 w 835263"/>
              <a:gd name="connsiteY0" fmla="*/ 1483360 h 1485900"/>
              <a:gd name="connsiteX1" fmla="*/ 235227 w 835263"/>
              <a:gd name="connsiteY1" fmla="*/ 777143 h 1485900"/>
              <a:gd name="connsiteX2" fmla="*/ 319221 w 835263"/>
              <a:gd name="connsiteY2" fmla="*/ 0 h 1485900"/>
              <a:gd name="connsiteX3" fmla="*/ 1547 w 835263"/>
              <a:gd name="connsiteY3" fmla="*/ 761903 h 1485900"/>
              <a:gd name="connsiteX4" fmla="*/ 656406 w 835263"/>
              <a:gd name="connsiteY4" fmla="*/ 1485900 h 1485900"/>
              <a:gd name="connsiteX0" fmla="*/ 834841 w 835263"/>
              <a:gd name="connsiteY0" fmla="*/ 1483360 h 1483360"/>
              <a:gd name="connsiteX1" fmla="*/ 235227 w 835263"/>
              <a:gd name="connsiteY1" fmla="*/ 777143 h 1483360"/>
              <a:gd name="connsiteX2" fmla="*/ 319221 w 835263"/>
              <a:gd name="connsiteY2" fmla="*/ 0 h 1483360"/>
              <a:gd name="connsiteX3" fmla="*/ 1547 w 835263"/>
              <a:gd name="connsiteY3" fmla="*/ 761903 h 1483360"/>
              <a:gd name="connsiteX4" fmla="*/ 346526 w 835263"/>
              <a:gd name="connsiteY4" fmla="*/ 1460500 h 1483360"/>
              <a:gd name="connsiteX0" fmla="*/ 834841 w 835263"/>
              <a:gd name="connsiteY0" fmla="*/ 1483360 h 1483360"/>
              <a:gd name="connsiteX1" fmla="*/ 235227 w 835263"/>
              <a:gd name="connsiteY1" fmla="*/ 777143 h 1483360"/>
              <a:gd name="connsiteX2" fmla="*/ 319221 w 835263"/>
              <a:gd name="connsiteY2" fmla="*/ 0 h 1483360"/>
              <a:gd name="connsiteX3" fmla="*/ 1547 w 835263"/>
              <a:gd name="connsiteY3" fmla="*/ 761903 h 1483360"/>
              <a:gd name="connsiteX4" fmla="*/ 346526 w 835263"/>
              <a:gd name="connsiteY4" fmla="*/ 1460500 h 1483360"/>
              <a:gd name="connsiteX0" fmla="*/ 1007561 w 1007883"/>
              <a:gd name="connsiteY0" fmla="*/ 1473200 h 1473200"/>
              <a:gd name="connsiteX1" fmla="*/ 235227 w 1007883"/>
              <a:gd name="connsiteY1" fmla="*/ 777143 h 1473200"/>
              <a:gd name="connsiteX2" fmla="*/ 319221 w 1007883"/>
              <a:gd name="connsiteY2" fmla="*/ 0 h 1473200"/>
              <a:gd name="connsiteX3" fmla="*/ 1547 w 1007883"/>
              <a:gd name="connsiteY3" fmla="*/ 761903 h 1473200"/>
              <a:gd name="connsiteX4" fmla="*/ 346526 w 1007883"/>
              <a:gd name="connsiteY4" fmla="*/ 1460500 h 1473200"/>
              <a:gd name="connsiteX0" fmla="*/ 1007561 w 1022182"/>
              <a:gd name="connsiteY0" fmla="*/ 1473200 h 1473200"/>
              <a:gd name="connsiteX1" fmla="*/ 235227 w 1022182"/>
              <a:gd name="connsiteY1" fmla="*/ 777143 h 1473200"/>
              <a:gd name="connsiteX2" fmla="*/ 319221 w 1022182"/>
              <a:gd name="connsiteY2" fmla="*/ 0 h 1473200"/>
              <a:gd name="connsiteX3" fmla="*/ 1547 w 1022182"/>
              <a:gd name="connsiteY3" fmla="*/ 761903 h 1473200"/>
              <a:gd name="connsiteX4" fmla="*/ 346526 w 1022182"/>
              <a:gd name="connsiteY4" fmla="*/ 1460500 h 1473200"/>
              <a:gd name="connsiteX0" fmla="*/ 1007561 w 1021214"/>
              <a:gd name="connsiteY0" fmla="*/ 1473200 h 1473200"/>
              <a:gd name="connsiteX1" fmla="*/ 169187 w 1021214"/>
              <a:gd name="connsiteY1" fmla="*/ 741583 h 1473200"/>
              <a:gd name="connsiteX2" fmla="*/ 319221 w 1021214"/>
              <a:gd name="connsiteY2" fmla="*/ 0 h 1473200"/>
              <a:gd name="connsiteX3" fmla="*/ 1547 w 1021214"/>
              <a:gd name="connsiteY3" fmla="*/ 761903 h 1473200"/>
              <a:gd name="connsiteX4" fmla="*/ 346526 w 1021214"/>
              <a:gd name="connsiteY4" fmla="*/ 1460500 h 1473200"/>
              <a:gd name="connsiteX0" fmla="*/ 1007561 w 1021644"/>
              <a:gd name="connsiteY0" fmla="*/ 1473200 h 1473200"/>
              <a:gd name="connsiteX1" fmla="*/ 199667 w 1021644"/>
              <a:gd name="connsiteY1" fmla="*/ 761903 h 1473200"/>
              <a:gd name="connsiteX2" fmla="*/ 319221 w 1021644"/>
              <a:gd name="connsiteY2" fmla="*/ 0 h 1473200"/>
              <a:gd name="connsiteX3" fmla="*/ 1547 w 1021644"/>
              <a:gd name="connsiteY3" fmla="*/ 761903 h 1473200"/>
              <a:gd name="connsiteX4" fmla="*/ 346526 w 1021644"/>
              <a:gd name="connsiteY4" fmla="*/ 1460500 h 1473200"/>
              <a:gd name="connsiteX0" fmla="*/ 997401 w 1011634"/>
              <a:gd name="connsiteY0" fmla="*/ 1488440 h 1488440"/>
              <a:gd name="connsiteX1" fmla="*/ 199667 w 1011634"/>
              <a:gd name="connsiteY1" fmla="*/ 761903 h 1488440"/>
              <a:gd name="connsiteX2" fmla="*/ 319221 w 1011634"/>
              <a:gd name="connsiteY2" fmla="*/ 0 h 1488440"/>
              <a:gd name="connsiteX3" fmla="*/ 1547 w 1011634"/>
              <a:gd name="connsiteY3" fmla="*/ 761903 h 1488440"/>
              <a:gd name="connsiteX4" fmla="*/ 346526 w 1011634"/>
              <a:gd name="connsiteY4" fmla="*/ 1460500 h 1488440"/>
              <a:gd name="connsiteX0" fmla="*/ 997401 w 1013574"/>
              <a:gd name="connsiteY0" fmla="*/ 1488440 h 1488440"/>
              <a:gd name="connsiteX1" fmla="*/ 199667 w 1013574"/>
              <a:gd name="connsiteY1" fmla="*/ 761903 h 1488440"/>
              <a:gd name="connsiteX2" fmla="*/ 319221 w 1013574"/>
              <a:gd name="connsiteY2" fmla="*/ 0 h 1488440"/>
              <a:gd name="connsiteX3" fmla="*/ 1547 w 1013574"/>
              <a:gd name="connsiteY3" fmla="*/ 761903 h 1488440"/>
              <a:gd name="connsiteX4" fmla="*/ 346526 w 1013574"/>
              <a:gd name="connsiteY4" fmla="*/ 1460500 h 1488440"/>
              <a:gd name="connsiteX0" fmla="*/ 1280795 w 1296968"/>
              <a:gd name="connsiteY0" fmla="*/ 1488440 h 1488440"/>
              <a:gd name="connsiteX1" fmla="*/ 483061 w 1296968"/>
              <a:gd name="connsiteY1" fmla="*/ 761903 h 1488440"/>
              <a:gd name="connsiteX2" fmla="*/ 602615 w 1296968"/>
              <a:gd name="connsiteY2" fmla="*/ 0 h 1488440"/>
              <a:gd name="connsiteX3" fmla="*/ 284941 w 1296968"/>
              <a:gd name="connsiteY3" fmla="*/ 761903 h 1488440"/>
              <a:gd name="connsiteX4" fmla="*/ 0 w 1296968"/>
              <a:gd name="connsiteY4" fmla="*/ 1455420 h 1488440"/>
              <a:gd name="connsiteX0" fmla="*/ 752475 w 792228"/>
              <a:gd name="connsiteY0" fmla="*/ 1473200 h 1473200"/>
              <a:gd name="connsiteX1" fmla="*/ 483061 w 792228"/>
              <a:gd name="connsiteY1" fmla="*/ 761903 h 1473200"/>
              <a:gd name="connsiteX2" fmla="*/ 602615 w 792228"/>
              <a:gd name="connsiteY2" fmla="*/ 0 h 1473200"/>
              <a:gd name="connsiteX3" fmla="*/ 284941 w 792228"/>
              <a:gd name="connsiteY3" fmla="*/ 761903 h 1473200"/>
              <a:gd name="connsiteX4" fmla="*/ 0 w 792228"/>
              <a:gd name="connsiteY4" fmla="*/ 1455420 h 1473200"/>
              <a:gd name="connsiteX0" fmla="*/ 1453736 w 1493489"/>
              <a:gd name="connsiteY0" fmla="*/ 1473200 h 1473200"/>
              <a:gd name="connsiteX1" fmla="*/ 1184322 w 1493489"/>
              <a:gd name="connsiteY1" fmla="*/ 761903 h 1473200"/>
              <a:gd name="connsiteX2" fmla="*/ 1303876 w 1493489"/>
              <a:gd name="connsiteY2" fmla="*/ 0 h 1473200"/>
              <a:gd name="connsiteX3" fmla="*/ 682 w 1493489"/>
              <a:gd name="connsiteY3" fmla="*/ 507903 h 1473200"/>
              <a:gd name="connsiteX4" fmla="*/ 701261 w 1493489"/>
              <a:gd name="connsiteY4" fmla="*/ 1455420 h 1473200"/>
              <a:gd name="connsiteX0" fmla="*/ 1453736 w 1466510"/>
              <a:gd name="connsiteY0" fmla="*/ 1473200 h 1473200"/>
              <a:gd name="connsiteX1" fmla="*/ 396922 w 1466510"/>
              <a:gd name="connsiteY1" fmla="*/ 502823 h 1473200"/>
              <a:gd name="connsiteX2" fmla="*/ 1303876 w 1466510"/>
              <a:gd name="connsiteY2" fmla="*/ 0 h 1473200"/>
              <a:gd name="connsiteX3" fmla="*/ 682 w 1466510"/>
              <a:gd name="connsiteY3" fmla="*/ 507903 h 1473200"/>
              <a:gd name="connsiteX4" fmla="*/ 701261 w 1466510"/>
              <a:gd name="connsiteY4" fmla="*/ 1455420 h 1473200"/>
              <a:gd name="connsiteX0" fmla="*/ 1453997 w 1466771"/>
              <a:gd name="connsiteY0" fmla="*/ 1569720 h 1569720"/>
              <a:gd name="connsiteX1" fmla="*/ 397183 w 1466771"/>
              <a:gd name="connsiteY1" fmla="*/ 599343 h 1569720"/>
              <a:gd name="connsiteX2" fmla="*/ 816457 w 1466771"/>
              <a:gd name="connsiteY2" fmla="*/ 0 h 1569720"/>
              <a:gd name="connsiteX3" fmla="*/ 943 w 1466771"/>
              <a:gd name="connsiteY3" fmla="*/ 604423 h 1569720"/>
              <a:gd name="connsiteX4" fmla="*/ 701522 w 1466771"/>
              <a:gd name="connsiteY4" fmla="*/ 1551940 h 1569720"/>
              <a:gd name="connsiteX0" fmla="*/ 1455495 w 1468269"/>
              <a:gd name="connsiteY0" fmla="*/ 1569720 h 1569720"/>
              <a:gd name="connsiteX1" fmla="*/ 398681 w 1468269"/>
              <a:gd name="connsiteY1" fmla="*/ 599343 h 1569720"/>
              <a:gd name="connsiteX2" fmla="*/ 817955 w 1468269"/>
              <a:gd name="connsiteY2" fmla="*/ 0 h 1569720"/>
              <a:gd name="connsiteX3" fmla="*/ 2441 w 1468269"/>
              <a:gd name="connsiteY3" fmla="*/ 604423 h 1569720"/>
              <a:gd name="connsiteX4" fmla="*/ 703020 w 1468269"/>
              <a:gd name="connsiteY4" fmla="*/ 1551940 h 1569720"/>
              <a:gd name="connsiteX0" fmla="*/ 1455000 w 1467774"/>
              <a:gd name="connsiteY0" fmla="*/ 1518920 h 1518920"/>
              <a:gd name="connsiteX1" fmla="*/ 398186 w 1467774"/>
              <a:gd name="connsiteY1" fmla="*/ 548543 h 1518920"/>
              <a:gd name="connsiteX2" fmla="*/ 944460 w 1467774"/>
              <a:gd name="connsiteY2" fmla="*/ 0 h 1518920"/>
              <a:gd name="connsiteX3" fmla="*/ 1946 w 1467774"/>
              <a:gd name="connsiteY3" fmla="*/ 553623 h 1518920"/>
              <a:gd name="connsiteX4" fmla="*/ 702525 w 1467774"/>
              <a:gd name="connsiteY4" fmla="*/ 1501140 h 1518920"/>
              <a:gd name="connsiteX0" fmla="*/ 1455000 w 1467774"/>
              <a:gd name="connsiteY0" fmla="*/ 1518920 h 1518920"/>
              <a:gd name="connsiteX1" fmla="*/ 398186 w 1467774"/>
              <a:gd name="connsiteY1" fmla="*/ 548543 h 1518920"/>
              <a:gd name="connsiteX2" fmla="*/ 944460 w 1467774"/>
              <a:gd name="connsiteY2" fmla="*/ 0 h 1518920"/>
              <a:gd name="connsiteX3" fmla="*/ 1946 w 1467774"/>
              <a:gd name="connsiteY3" fmla="*/ 553623 h 1518920"/>
              <a:gd name="connsiteX4" fmla="*/ 702525 w 1467774"/>
              <a:gd name="connsiteY4" fmla="*/ 1501140 h 1518920"/>
              <a:gd name="connsiteX0" fmla="*/ 1455099 w 1467873"/>
              <a:gd name="connsiteY0" fmla="*/ 1529080 h 1529080"/>
              <a:gd name="connsiteX1" fmla="*/ 398285 w 1467873"/>
              <a:gd name="connsiteY1" fmla="*/ 558703 h 1529080"/>
              <a:gd name="connsiteX2" fmla="*/ 914079 w 1467873"/>
              <a:gd name="connsiteY2" fmla="*/ 0 h 1529080"/>
              <a:gd name="connsiteX3" fmla="*/ 2045 w 1467873"/>
              <a:gd name="connsiteY3" fmla="*/ 563783 h 1529080"/>
              <a:gd name="connsiteX4" fmla="*/ 702624 w 1467873"/>
              <a:gd name="connsiteY4" fmla="*/ 1511300 h 1529080"/>
              <a:gd name="connsiteX0" fmla="*/ 1455099 w 1467873"/>
              <a:gd name="connsiteY0" fmla="*/ 1529080 h 1529080"/>
              <a:gd name="connsiteX1" fmla="*/ 398285 w 1467873"/>
              <a:gd name="connsiteY1" fmla="*/ 558703 h 1529080"/>
              <a:gd name="connsiteX2" fmla="*/ 914079 w 1467873"/>
              <a:gd name="connsiteY2" fmla="*/ 0 h 1529080"/>
              <a:gd name="connsiteX3" fmla="*/ 2045 w 1467873"/>
              <a:gd name="connsiteY3" fmla="*/ 563783 h 1529080"/>
              <a:gd name="connsiteX4" fmla="*/ 702624 w 1467873"/>
              <a:gd name="connsiteY4" fmla="*/ 1511300 h 1529080"/>
              <a:gd name="connsiteX5" fmla="*/ 1455099 w 1467873"/>
              <a:gd name="connsiteY5" fmla="*/ 1529080 h 1529080"/>
              <a:gd name="connsiteX0" fmla="*/ 914079 w 1467873"/>
              <a:gd name="connsiteY0" fmla="*/ 0 h 1529080"/>
              <a:gd name="connsiteX1" fmla="*/ 2045 w 1467873"/>
              <a:gd name="connsiteY1" fmla="*/ 563783 h 1529080"/>
              <a:gd name="connsiteX2" fmla="*/ 702624 w 1467873"/>
              <a:gd name="connsiteY2" fmla="*/ 1511300 h 1529080"/>
              <a:gd name="connsiteX3" fmla="*/ 1455099 w 1467873"/>
              <a:gd name="connsiteY3" fmla="*/ 1529080 h 1529080"/>
              <a:gd name="connsiteX4" fmla="*/ 398285 w 1467873"/>
              <a:gd name="connsiteY4" fmla="*/ 558703 h 1529080"/>
              <a:gd name="connsiteX5" fmla="*/ 1005519 w 1467873"/>
              <a:gd name="connsiteY5" fmla="*/ 91440 h 1529080"/>
              <a:gd name="connsiteX0" fmla="*/ 914079 w 1467873"/>
              <a:gd name="connsiteY0" fmla="*/ 0 h 1529080"/>
              <a:gd name="connsiteX1" fmla="*/ 2045 w 1467873"/>
              <a:gd name="connsiteY1" fmla="*/ 563783 h 1529080"/>
              <a:gd name="connsiteX2" fmla="*/ 702624 w 1467873"/>
              <a:gd name="connsiteY2" fmla="*/ 1511300 h 1529080"/>
              <a:gd name="connsiteX3" fmla="*/ 1455099 w 1467873"/>
              <a:gd name="connsiteY3" fmla="*/ 1529080 h 1529080"/>
              <a:gd name="connsiteX4" fmla="*/ 398285 w 1467873"/>
              <a:gd name="connsiteY4" fmla="*/ 558703 h 1529080"/>
              <a:gd name="connsiteX5" fmla="*/ 1147759 w 1467873"/>
              <a:gd name="connsiteY5" fmla="*/ 25400 h 1529080"/>
              <a:gd name="connsiteX0" fmla="*/ 914079 w 1467873"/>
              <a:gd name="connsiteY0" fmla="*/ 0 h 1529080"/>
              <a:gd name="connsiteX1" fmla="*/ 2045 w 1467873"/>
              <a:gd name="connsiteY1" fmla="*/ 563783 h 1529080"/>
              <a:gd name="connsiteX2" fmla="*/ 702624 w 1467873"/>
              <a:gd name="connsiteY2" fmla="*/ 1511300 h 1529080"/>
              <a:gd name="connsiteX3" fmla="*/ 1455099 w 1467873"/>
              <a:gd name="connsiteY3" fmla="*/ 1529080 h 1529080"/>
              <a:gd name="connsiteX4" fmla="*/ 398285 w 1467873"/>
              <a:gd name="connsiteY4" fmla="*/ 558703 h 1529080"/>
              <a:gd name="connsiteX5" fmla="*/ 1010599 w 1467873"/>
              <a:gd name="connsiteY5" fmla="*/ 25400 h 1529080"/>
              <a:gd name="connsiteX0" fmla="*/ 914079 w 1467873"/>
              <a:gd name="connsiteY0" fmla="*/ 0 h 1529080"/>
              <a:gd name="connsiteX1" fmla="*/ 2045 w 1467873"/>
              <a:gd name="connsiteY1" fmla="*/ 563783 h 1529080"/>
              <a:gd name="connsiteX2" fmla="*/ 702624 w 1467873"/>
              <a:gd name="connsiteY2" fmla="*/ 1511300 h 1529080"/>
              <a:gd name="connsiteX3" fmla="*/ 1455099 w 1467873"/>
              <a:gd name="connsiteY3" fmla="*/ 1529080 h 1529080"/>
              <a:gd name="connsiteX4" fmla="*/ 398285 w 1467873"/>
              <a:gd name="connsiteY4" fmla="*/ 558703 h 1529080"/>
              <a:gd name="connsiteX5" fmla="*/ 1010599 w 1467873"/>
              <a:gd name="connsiteY5" fmla="*/ 25400 h 1529080"/>
              <a:gd name="connsiteX0" fmla="*/ 914079 w 1467873"/>
              <a:gd name="connsiteY0" fmla="*/ 0 h 1529080"/>
              <a:gd name="connsiteX1" fmla="*/ 2045 w 1467873"/>
              <a:gd name="connsiteY1" fmla="*/ 563783 h 1529080"/>
              <a:gd name="connsiteX2" fmla="*/ 702624 w 1467873"/>
              <a:gd name="connsiteY2" fmla="*/ 1511300 h 1529080"/>
              <a:gd name="connsiteX3" fmla="*/ 1455099 w 1467873"/>
              <a:gd name="connsiteY3" fmla="*/ 1529080 h 1529080"/>
              <a:gd name="connsiteX4" fmla="*/ 398285 w 1467873"/>
              <a:gd name="connsiteY4" fmla="*/ 558703 h 1529080"/>
              <a:gd name="connsiteX5" fmla="*/ 1193479 w 1467873"/>
              <a:gd name="connsiteY5" fmla="*/ 35560 h 1529080"/>
              <a:gd name="connsiteX0" fmla="*/ 914079 w 1467873"/>
              <a:gd name="connsiteY0" fmla="*/ 0 h 1529080"/>
              <a:gd name="connsiteX1" fmla="*/ 2045 w 1467873"/>
              <a:gd name="connsiteY1" fmla="*/ 563783 h 1529080"/>
              <a:gd name="connsiteX2" fmla="*/ 702624 w 1467873"/>
              <a:gd name="connsiteY2" fmla="*/ 1511300 h 1529080"/>
              <a:gd name="connsiteX3" fmla="*/ 1455099 w 1467873"/>
              <a:gd name="connsiteY3" fmla="*/ 1529080 h 1529080"/>
              <a:gd name="connsiteX4" fmla="*/ 398285 w 1467873"/>
              <a:gd name="connsiteY4" fmla="*/ 558703 h 1529080"/>
              <a:gd name="connsiteX5" fmla="*/ 1193479 w 1467873"/>
              <a:gd name="connsiteY5" fmla="*/ 35560 h 1529080"/>
              <a:gd name="connsiteX0" fmla="*/ 914079 w 1455099"/>
              <a:gd name="connsiteY0" fmla="*/ 0 h 1529080"/>
              <a:gd name="connsiteX1" fmla="*/ 2045 w 1455099"/>
              <a:gd name="connsiteY1" fmla="*/ 563783 h 1529080"/>
              <a:gd name="connsiteX2" fmla="*/ 702624 w 1455099"/>
              <a:gd name="connsiteY2" fmla="*/ 1511300 h 1529080"/>
              <a:gd name="connsiteX3" fmla="*/ 1455099 w 1455099"/>
              <a:gd name="connsiteY3" fmla="*/ 1529080 h 1529080"/>
              <a:gd name="connsiteX4" fmla="*/ 398285 w 1455099"/>
              <a:gd name="connsiteY4" fmla="*/ 558703 h 1529080"/>
              <a:gd name="connsiteX5" fmla="*/ 1193479 w 1455099"/>
              <a:gd name="connsiteY5" fmla="*/ 35560 h 1529080"/>
              <a:gd name="connsiteX0" fmla="*/ 914079 w 1455099"/>
              <a:gd name="connsiteY0" fmla="*/ 0 h 1529080"/>
              <a:gd name="connsiteX1" fmla="*/ 2045 w 1455099"/>
              <a:gd name="connsiteY1" fmla="*/ 563783 h 1529080"/>
              <a:gd name="connsiteX2" fmla="*/ 702624 w 1455099"/>
              <a:gd name="connsiteY2" fmla="*/ 1511300 h 1529080"/>
              <a:gd name="connsiteX3" fmla="*/ 1455099 w 1455099"/>
              <a:gd name="connsiteY3" fmla="*/ 1529080 h 1529080"/>
              <a:gd name="connsiteX4" fmla="*/ 398285 w 1455099"/>
              <a:gd name="connsiteY4" fmla="*/ 558703 h 1529080"/>
              <a:gd name="connsiteX5" fmla="*/ 1193479 w 1455099"/>
              <a:gd name="connsiteY5" fmla="*/ 35560 h 1529080"/>
              <a:gd name="connsiteX0" fmla="*/ 914079 w 1455099"/>
              <a:gd name="connsiteY0" fmla="*/ 0 h 1529080"/>
              <a:gd name="connsiteX1" fmla="*/ 2045 w 1455099"/>
              <a:gd name="connsiteY1" fmla="*/ 563783 h 1529080"/>
              <a:gd name="connsiteX2" fmla="*/ 702624 w 1455099"/>
              <a:gd name="connsiteY2" fmla="*/ 1511300 h 1529080"/>
              <a:gd name="connsiteX3" fmla="*/ 1455099 w 1455099"/>
              <a:gd name="connsiteY3" fmla="*/ 1529080 h 1529080"/>
              <a:gd name="connsiteX4" fmla="*/ 377965 w 1455099"/>
              <a:gd name="connsiteY4" fmla="*/ 543463 h 1529080"/>
              <a:gd name="connsiteX5" fmla="*/ 1193479 w 1455099"/>
              <a:gd name="connsiteY5" fmla="*/ 35560 h 1529080"/>
              <a:gd name="connsiteX0" fmla="*/ 914079 w 1604333"/>
              <a:gd name="connsiteY0" fmla="*/ 0 h 1529080"/>
              <a:gd name="connsiteX1" fmla="*/ 2045 w 1604333"/>
              <a:gd name="connsiteY1" fmla="*/ 563783 h 1529080"/>
              <a:gd name="connsiteX2" fmla="*/ 702624 w 1604333"/>
              <a:gd name="connsiteY2" fmla="*/ 1511300 h 1529080"/>
              <a:gd name="connsiteX3" fmla="*/ 1455099 w 1604333"/>
              <a:gd name="connsiteY3" fmla="*/ 1529080 h 1529080"/>
              <a:gd name="connsiteX4" fmla="*/ 377965 w 1604333"/>
              <a:gd name="connsiteY4" fmla="*/ 543463 h 1529080"/>
              <a:gd name="connsiteX5" fmla="*/ 1193479 w 1604333"/>
              <a:gd name="connsiteY5" fmla="*/ 35560 h 1529080"/>
              <a:gd name="connsiteX0" fmla="*/ 914079 w 1604333"/>
              <a:gd name="connsiteY0" fmla="*/ 0 h 1529080"/>
              <a:gd name="connsiteX1" fmla="*/ 2045 w 1604333"/>
              <a:gd name="connsiteY1" fmla="*/ 563783 h 1529080"/>
              <a:gd name="connsiteX2" fmla="*/ 702624 w 1604333"/>
              <a:gd name="connsiteY2" fmla="*/ 1511300 h 1529080"/>
              <a:gd name="connsiteX3" fmla="*/ 1455099 w 1604333"/>
              <a:gd name="connsiteY3" fmla="*/ 1529080 h 1529080"/>
              <a:gd name="connsiteX4" fmla="*/ 377965 w 1604333"/>
              <a:gd name="connsiteY4" fmla="*/ 543463 h 1529080"/>
              <a:gd name="connsiteX5" fmla="*/ 1193479 w 1604333"/>
              <a:gd name="connsiteY5" fmla="*/ 35560 h 1529080"/>
              <a:gd name="connsiteX0" fmla="*/ 914079 w 1484948"/>
              <a:gd name="connsiteY0" fmla="*/ 0 h 1529080"/>
              <a:gd name="connsiteX1" fmla="*/ 2045 w 1484948"/>
              <a:gd name="connsiteY1" fmla="*/ 563783 h 1529080"/>
              <a:gd name="connsiteX2" fmla="*/ 702624 w 1484948"/>
              <a:gd name="connsiteY2" fmla="*/ 1511300 h 1529080"/>
              <a:gd name="connsiteX3" fmla="*/ 1455099 w 1484948"/>
              <a:gd name="connsiteY3" fmla="*/ 1529080 h 1529080"/>
              <a:gd name="connsiteX4" fmla="*/ 377965 w 1484948"/>
              <a:gd name="connsiteY4" fmla="*/ 543463 h 1529080"/>
              <a:gd name="connsiteX5" fmla="*/ 1193479 w 1484948"/>
              <a:gd name="connsiteY5" fmla="*/ 35560 h 1529080"/>
              <a:gd name="connsiteX0" fmla="*/ 914079 w 1689980"/>
              <a:gd name="connsiteY0" fmla="*/ 0 h 1511300"/>
              <a:gd name="connsiteX1" fmla="*/ 2045 w 1689980"/>
              <a:gd name="connsiteY1" fmla="*/ 563783 h 1511300"/>
              <a:gd name="connsiteX2" fmla="*/ 702624 w 1689980"/>
              <a:gd name="connsiteY2" fmla="*/ 1511300 h 1511300"/>
              <a:gd name="connsiteX3" fmla="*/ 1663379 w 1689980"/>
              <a:gd name="connsiteY3" fmla="*/ 1498600 h 1511300"/>
              <a:gd name="connsiteX4" fmla="*/ 377965 w 1689980"/>
              <a:gd name="connsiteY4" fmla="*/ 543463 h 1511300"/>
              <a:gd name="connsiteX5" fmla="*/ 1193479 w 1689980"/>
              <a:gd name="connsiteY5" fmla="*/ 35560 h 1511300"/>
              <a:gd name="connsiteX0" fmla="*/ 914079 w 1693787"/>
              <a:gd name="connsiteY0" fmla="*/ 0 h 1511300"/>
              <a:gd name="connsiteX1" fmla="*/ 2045 w 1693787"/>
              <a:gd name="connsiteY1" fmla="*/ 563783 h 1511300"/>
              <a:gd name="connsiteX2" fmla="*/ 702624 w 1693787"/>
              <a:gd name="connsiteY2" fmla="*/ 1511300 h 1511300"/>
              <a:gd name="connsiteX3" fmla="*/ 1663379 w 1693787"/>
              <a:gd name="connsiteY3" fmla="*/ 1498600 h 1511300"/>
              <a:gd name="connsiteX4" fmla="*/ 377965 w 1693787"/>
              <a:gd name="connsiteY4" fmla="*/ 543463 h 1511300"/>
              <a:gd name="connsiteX5" fmla="*/ 1193479 w 1693787"/>
              <a:gd name="connsiteY5" fmla="*/ 35560 h 1511300"/>
              <a:gd name="connsiteX0" fmla="*/ 914079 w 1696132"/>
              <a:gd name="connsiteY0" fmla="*/ 0 h 1511300"/>
              <a:gd name="connsiteX1" fmla="*/ 2045 w 1696132"/>
              <a:gd name="connsiteY1" fmla="*/ 563783 h 1511300"/>
              <a:gd name="connsiteX2" fmla="*/ 702624 w 1696132"/>
              <a:gd name="connsiteY2" fmla="*/ 1511300 h 1511300"/>
              <a:gd name="connsiteX3" fmla="*/ 1663379 w 1696132"/>
              <a:gd name="connsiteY3" fmla="*/ 1498600 h 1511300"/>
              <a:gd name="connsiteX4" fmla="*/ 479565 w 1696132"/>
              <a:gd name="connsiteY4" fmla="*/ 624743 h 1511300"/>
              <a:gd name="connsiteX5" fmla="*/ 1193479 w 1696132"/>
              <a:gd name="connsiteY5" fmla="*/ 35560 h 1511300"/>
              <a:gd name="connsiteX0" fmla="*/ 915184 w 1697237"/>
              <a:gd name="connsiteY0" fmla="*/ 0 h 1511300"/>
              <a:gd name="connsiteX1" fmla="*/ 3150 w 1697237"/>
              <a:gd name="connsiteY1" fmla="*/ 563783 h 1511300"/>
              <a:gd name="connsiteX2" fmla="*/ 703729 w 1697237"/>
              <a:gd name="connsiteY2" fmla="*/ 1511300 h 1511300"/>
              <a:gd name="connsiteX3" fmla="*/ 1664484 w 1697237"/>
              <a:gd name="connsiteY3" fmla="*/ 1498600 h 1511300"/>
              <a:gd name="connsiteX4" fmla="*/ 480670 w 1697237"/>
              <a:gd name="connsiteY4" fmla="*/ 624743 h 1511300"/>
              <a:gd name="connsiteX5" fmla="*/ 1194584 w 1697237"/>
              <a:gd name="connsiteY5" fmla="*/ 35560 h 1511300"/>
              <a:gd name="connsiteX0" fmla="*/ 915184 w 1697237"/>
              <a:gd name="connsiteY0" fmla="*/ 0 h 1511300"/>
              <a:gd name="connsiteX1" fmla="*/ 3150 w 1697237"/>
              <a:gd name="connsiteY1" fmla="*/ 563783 h 1511300"/>
              <a:gd name="connsiteX2" fmla="*/ 703729 w 1697237"/>
              <a:gd name="connsiteY2" fmla="*/ 1511300 h 1511300"/>
              <a:gd name="connsiteX3" fmla="*/ 1664484 w 1697237"/>
              <a:gd name="connsiteY3" fmla="*/ 1498600 h 1511300"/>
              <a:gd name="connsiteX4" fmla="*/ 480670 w 1697237"/>
              <a:gd name="connsiteY4" fmla="*/ 624743 h 1511300"/>
              <a:gd name="connsiteX5" fmla="*/ 1194584 w 1697237"/>
              <a:gd name="connsiteY5" fmla="*/ 35560 h 1511300"/>
              <a:gd name="connsiteX0" fmla="*/ 913562 w 1695615"/>
              <a:gd name="connsiteY0" fmla="*/ 0 h 1511300"/>
              <a:gd name="connsiteX1" fmla="*/ 1528 w 1695615"/>
              <a:gd name="connsiteY1" fmla="*/ 563783 h 1511300"/>
              <a:gd name="connsiteX2" fmla="*/ 702107 w 1695615"/>
              <a:gd name="connsiteY2" fmla="*/ 1511300 h 1511300"/>
              <a:gd name="connsiteX3" fmla="*/ 1662862 w 1695615"/>
              <a:gd name="connsiteY3" fmla="*/ 1498600 h 1511300"/>
              <a:gd name="connsiteX4" fmla="*/ 479048 w 1695615"/>
              <a:gd name="connsiteY4" fmla="*/ 624743 h 1511300"/>
              <a:gd name="connsiteX5" fmla="*/ 1192962 w 1695615"/>
              <a:gd name="connsiteY5" fmla="*/ 35560 h 1511300"/>
              <a:gd name="connsiteX0" fmla="*/ 994734 w 1695507"/>
              <a:gd name="connsiteY0" fmla="*/ 0 h 1475740"/>
              <a:gd name="connsiteX1" fmla="*/ 1420 w 1695507"/>
              <a:gd name="connsiteY1" fmla="*/ 528223 h 1475740"/>
              <a:gd name="connsiteX2" fmla="*/ 701999 w 1695507"/>
              <a:gd name="connsiteY2" fmla="*/ 1475740 h 1475740"/>
              <a:gd name="connsiteX3" fmla="*/ 1662754 w 1695507"/>
              <a:gd name="connsiteY3" fmla="*/ 1463040 h 1475740"/>
              <a:gd name="connsiteX4" fmla="*/ 478940 w 1695507"/>
              <a:gd name="connsiteY4" fmla="*/ 589183 h 1475740"/>
              <a:gd name="connsiteX5" fmla="*/ 1192854 w 1695507"/>
              <a:gd name="connsiteY5" fmla="*/ 0 h 1475740"/>
              <a:gd name="connsiteX0" fmla="*/ 994734 w 1695507"/>
              <a:gd name="connsiteY0" fmla="*/ 0 h 1475740"/>
              <a:gd name="connsiteX1" fmla="*/ 1420 w 1695507"/>
              <a:gd name="connsiteY1" fmla="*/ 528223 h 1475740"/>
              <a:gd name="connsiteX2" fmla="*/ 701999 w 1695507"/>
              <a:gd name="connsiteY2" fmla="*/ 1475740 h 1475740"/>
              <a:gd name="connsiteX3" fmla="*/ 1662754 w 1695507"/>
              <a:gd name="connsiteY3" fmla="*/ 1463040 h 1475740"/>
              <a:gd name="connsiteX4" fmla="*/ 478940 w 1695507"/>
              <a:gd name="connsiteY4" fmla="*/ 589183 h 1475740"/>
              <a:gd name="connsiteX5" fmla="*/ 1192854 w 1695507"/>
              <a:gd name="connsiteY5" fmla="*/ 0 h 1475740"/>
              <a:gd name="connsiteX0" fmla="*/ 1011707 w 1712480"/>
              <a:gd name="connsiteY0" fmla="*/ 0 h 1475740"/>
              <a:gd name="connsiteX1" fmla="*/ 18393 w 1712480"/>
              <a:gd name="connsiteY1" fmla="*/ 528223 h 1475740"/>
              <a:gd name="connsiteX2" fmla="*/ 718972 w 1712480"/>
              <a:gd name="connsiteY2" fmla="*/ 1475740 h 1475740"/>
              <a:gd name="connsiteX3" fmla="*/ 1679727 w 1712480"/>
              <a:gd name="connsiteY3" fmla="*/ 1463040 h 1475740"/>
              <a:gd name="connsiteX4" fmla="*/ 495913 w 1712480"/>
              <a:gd name="connsiteY4" fmla="*/ 589183 h 1475740"/>
              <a:gd name="connsiteX5" fmla="*/ 1209827 w 1712480"/>
              <a:gd name="connsiteY5" fmla="*/ 0 h 1475740"/>
              <a:gd name="connsiteX0" fmla="*/ 1013492 w 1714265"/>
              <a:gd name="connsiteY0" fmla="*/ 0 h 1475740"/>
              <a:gd name="connsiteX1" fmla="*/ 20178 w 1714265"/>
              <a:gd name="connsiteY1" fmla="*/ 528223 h 1475740"/>
              <a:gd name="connsiteX2" fmla="*/ 720757 w 1714265"/>
              <a:gd name="connsiteY2" fmla="*/ 1475740 h 1475740"/>
              <a:gd name="connsiteX3" fmla="*/ 1681512 w 1714265"/>
              <a:gd name="connsiteY3" fmla="*/ 1463040 h 1475740"/>
              <a:gd name="connsiteX4" fmla="*/ 497698 w 1714265"/>
              <a:gd name="connsiteY4" fmla="*/ 589183 h 1475740"/>
              <a:gd name="connsiteX5" fmla="*/ 1211612 w 1714265"/>
              <a:gd name="connsiteY5" fmla="*/ 0 h 1475740"/>
              <a:gd name="connsiteX0" fmla="*/ 993451 w 1694224"/>
              <a:gd name="connsiteY0" fmla="*/ 0 h 1475740"/>
              <a:gd name="connsiteX1" fmla="*/ 20457 w 1694224"/>
              <a:gd name="connsiteY1" fmla="*/ 462183 h 1475740"/>
              <a:gd name="connsiteX2" fmla="*/ 700716 w 1694224"/>
              <a:gd name="connsiteY2" fmla="*/ 1475740 h 1475740"/>
              <a:gd name="connsiteX3" fmla="*/ 1661471 w 1694224"/>
              <a:gd name="connsiteY3" fmla="*/ 1463040 h 1475740"/>
              <a:gd name="connsiteX4" fmla="*/ 477657 w 1694224"/>
              <a:gd name="connsiteY4" fmla="*/ 589183 h 1475740"/>
              <a:gd name="connsiteX5" fmla="*/ 1191571 w 1694224"/>
              <a:gd name="connsiteY5" fmla="*/ 0 h 1475740"/>
              <a:gd name="connsiteX0" fmla="*/ 975469 w 1676242"/>
              <a:gd name="connsiteY0" fmla="*/ 0 h 1475740"/>
              <a:gd name="connsiteX1" fmla="*/ 2475 w 1676242"/>
              <a:gd name="connsiteY1" fmla="*/ 462183 h 1475740"/>
              <a:gd name="connsiteX2" fmla="*/ 601454 w 1676242"/>
              <a:gd name="connsiteY2" fmla="*/ 1475740 h 1475740"/>
              <a:gd name="connsiteX3" fmla="*/ 1643489 w 1676242"/>
              <a:gd name="connsiteY3" fmla="*/ 1463040 h 1475740"/>
              <a:gd name="connsiteX4" fmla="*/ 459675 w 1676242"/>
              <a:gd name="connsiteY4" fmla="*/ 589183 h 1475740"/>
              <a:gd name="connsiteX5" fmla="*/ 1173589 w 1676242"/>
              <a:gd name="connsiteY5" fmla="*/ 0 h 1475740"/>
              <a:gd name="connsiteX0" fmla="*/ 960261 w 1661034"/>
              <a:gd name="connsiteY0" fmla="*/ 0 h 1475740"/>
              <a:gd name="connsiteX1" fmla="*/ 2507 w 1661034"/>
              <a:gd name="connsiteY1" fmla="*/ 528223 h 1475740"/>
              <a:gd name="connsiteX2" fmla="*/ 586246 w 1661034"/>
              <a:gd name="connsiteY2" fmla="*/ 1475740 h 1475740"/>
              <a:gd name="connsiteX3" fmla="*/ 1628281 w 1661034"/>
              <a:gd name="connsiteY3" fmla="*/ 1463040 h 1475740"/>
              <a:gd name="connsiteX4" fmla="*/ 444467 w 1661034"/>
              <a:gd name="connsiteY4" fmla="*/ 589183 h 1475740"/>
              <a:gd name="connsiteX5" fmla="*/ 1158381 w 1661034"/>
              <a:gd name="connsiteY5" fmla="*/ 0 h 1475740"/>
              <a:gd name="connsiteX0" fmla="*/ 945055 w 1645828"/>
              <a:gd name="connsiteY0" fmla="*/ 0 h 1475740"/>
              <a:gd name="connsiteX1" fmla="*/ 2541 w 1645828"/>
              <a:gd name="connsiteY1" fmla="*/ 497743 h 1475740"/>
              <a:gd name="connsiteX2" fmla="*/ 571040 w 1645828"/>
              <a:gd name="connsiteY2" fmla="*/ 1475740 h 1475740"/>
              <a:gd name="connsiteX3" fmla="*/ 1613075 w 1645828"/>
              <a:gd name="connsiteY3" fmla="*/ 1463040 h 1475740"/>
              <a:gd name="connsiteX4" fmla="*/ 429261 w 1645828"/>
              <a:gd name="connsiteY4" fmla="*/ 589183 h 1475740"/>
              <a:gd name="connsiteX5" fmla="*/ 1143175 w 1645828"/>
              <a:gd name="connsiteY5" fmla="*/ 0 h 1475740"/>
              <a:gd name="connsiteX0" fmla="*/ 569135 w 1643288"/>
              <a:gd name="connsiteY0" fmla="*/ 0 h 1689100"/>
              <a:gd name="connsiteX1" fmla="*/ 1 w 1643288"/>
              <a:gd name="connsiteY1" fmla="*/ 711103 h 1689100"/>
              <a:gd name="connsiteX2" fmla="*/ 568500 w 1643288"/>
              <a:gd name="connsiteY2" fmla="*/ 1689100 h 1689100"/>
              <a:gd name="connsiteX3" fmla="*/ 1610535 w 1643288"/>
              <a:gd name="connsiteY3" fmla="*/ 1676400 h 1689100"/>
              <a:gd name="connsiteX4" fmla="*/ 426721 w 1643288"/>
              <a:gd name="connsiteY4" fmla="*/ 802543 h 1689100"/>
              <a:gd name="connsiteX5" fmla="*/ 1140635 w 1643288"/>
              <a:gd name="connsiteY5" fmla="*/ 213360 h 1689100"/>
              <a:gd name="connsiteX0" fmla="*/ 569135 w 1643288"/>
              <a:gd name="connsiteY0" fmla="*/ 0 h 1689100"/>
              <a:gd name="connsiteX1" fmla="*/ 1 w 1643288"/>
              <a:gd name="connsiteY1" fmla="*/ 711103 h 1689100"/>
              <a:gd name="connsiteX2" fmla="*/ 568500 w 1643288"/>
              <a:gd name="connsiteY2" fmla="*/ 1689100 h 1689100"/>
              <a:gd name="connsiteX3" fmla="*/ 1610535 w 1643288"/>
              <a:gd name="connsiteY3" fmla="*/ 1676400 h 1689100"/>
              <a:gd name="connsiteX4" fmla="*/ 426721 w 1643288"/>
              <a:gd name="connsiteY4" fmla="*/ 802543 h 1689100"/>
              <a:gd name="connsiteX5" fmla="*/ 1140635 w 1643288"/>
              <a:gd name="connsiteY5" fmla="*/ 213360 h 1689100"/>
              <a:gd name="connsiteX0" fmla="*/ 569135 w 1639206"/>
              <a:gd name="connsiteY0" fmla="*/ 0 h 1689100"/>
              <a:gd name="connsiteX1" fmla="*/ 1 w 1639206"/>
              <a:gd name="connsiteY1" fmla="*/ 711103 h 1689100"/>
              <a:gd name="connsiteX2" fmla="*/ 568500 w 1639206"/>
              <a:gd name="connsiteY2" fmla="*/ 1689100 h 1689100"/>
              <a:gd name="connsiteX3" fmla="*/ 1610535 w 1639206"/>
              <a:gd name="connsiteY3" fmla="*/ 1676400 h 1689100"/>
              <a:gd name="connsiteX4" fmla="*/ 426721 w 1639206"/>
              <a:gd name="connsiteY4" fmla="*/ 802543 h 1689100"/>
              <a:gd name="connsiteX5" fmla="*/ 1049195 w 1639206"/>
              <a:gd name="connsiteY5" fmla="*/ 114300 h 1689100"/>
              <a:gd name="connsiteX0" fmla="*/ 569135 w 1639206"/>
              <a:gd name="connsiteY0" fmla="*/ 0 h 1689100"/>
              <a:gd name="connsiteX1" fmla="*/ 1 w 1639206"/>
              <a:gd name="connsiteY1" fmla="*/ 711103 h 1689100"/>
              <a:gd name="connsiteX2" fmla="*/ 568500 w 1639206"/>
              <a:gd name="connsiteY2" fmla="*/ 1689100 h 1689100"/>
              <a:gd name="connsiteX3" fmla="*/ 1610535 w 1639206"/>
              <a:gd name="connsiteY3" fmla="*/ 1676400 h 1689100"/>
              <a:gd name="connsiteX4" fmla="*/ 426721 w 1639206"/>
              <a:gd name="connsiteY4" fmla="*/ 802543 h 1689100"/>
              <a:gd name="connsiteX5" fmla="*/ 1049195 w 1639206"/>
              <a:gd name="connsiteY5" fmla="*/ 114300 h 1689100"/>
              <a:gd name="connsiteX0" fmla="*/ 569135 w 1639565"/>
              <a:gd name="connsiteY0" fmla="*/ 0 h 1689100"/>
              <a:gd name="connsiteX1" fmla="*/ 1 w 1639565"/>
              <a:gd name="connsiteY1" fmla="*/ 711103 h 1689100"/>
              <a:gd name="connsiteX2" fmla="*/ 568500 w 1639565"/>
              <a:gd name="connsiteY2" fmla="*/ 1689100 h 1689100"/>
              <a:gd name="connsiteX3" fmla="*/ 1610535 w 1639565"/>
              <a:gd name="connsiteY3" fmla="*/ 1676400 h 1689100"/>
              <a:gd name="connsiteX4" fmla="*/ 426721 w 1639565"/>
              <a:gd name="connsiteY4" fmla="*/ 802543 h 1689100"/>
              <a:gd name="connsiteX5" fmla="*/ 934895 w 1639565"/>
              <a:gd name="connsiteY5" fmla="*/ 152400 h 1689100"/>
              <a:gd name="connsiteX0" fmla="*/ 569135 w 1639565"/>
              <a:gd name="connsiteY0" fmla="*/ 0 h 1689100"/>
              <a:gd name="connsiteX1" fmla="*/ 1 w 1639565"/>
              <a:gd name="connsiteY1" fmla="*/ 711103 h 1689100"/>
              <a:gd name="connsiteX2" fmla="*/ 568500 w 1639565"/>
              <a:gd name="connsiteY2" fmla="*/ 1689100 h 1689100"/>
              <a:gd name="connsiteX3" fmla="*/ 1610535 w 1639565"/>
              <a:gd name="connsiteY3" fmla="*/ 1676400 h 1689100"/>
              <a:gd name="connsiteX4" fmla="*/ 426721 w 1639565"/>
              <a:gd name="connsiteY4" fmla="*/ 802543 h 1689100"/>
              <a:gd name="connsiteX5" fmla="*/ 934895 w 1639565"/>
              <a:gd name="connsiteY5" fmla="*/ 152400 h 1689100"/>
              <a:gd name="connsiteX0" fmla="*/ 569135 w 1639123"/>
              <a:gd name="connsiteY0" fmla="*/ 0 h 1689100"/>
              <a:gd name="connsiteX1" fmla="*/ 1 w 1639123"/>
              <a:gd name="connsiteY1" fmla="*/ 711103 h 1689100"/>
              <a:gd name="connsiteX2" fmla="*/ 568500 w 1639123"/>
              <a:gd name="connsiteY2" fmla="*/ 1689100 h 1689100"/>
              <a:gd name="connsiteX3" fmla="*/ 1610535 w 1639123"/>
              <a:gd name="connsiteY3" fmla="*/ 1676400 h 1689100"/>
              <a:gd name="connsiteX4" fmla="*/ 403861 w 1639123"/>
              <a:gd name="connsiteY4" fmla="*/ 733963 h 1689100"/>
              <a:gd name="connsiteX5" fmla="*/ 934895 w 1639123"/>
              <a:gd name="connsiteY5" fmla="*/ 152400 h 1689100"/>
              <a:gd name="connsiteX0" fmla="*/ 571632 w 1641620"/>
              <a:gd name="connsiteY0" fmla="*/ 0 h 1719580"/>
              <a:gd name="connsiteX1" fmla="*/ 2498 w 1641620"/>
              <a:gd name="connsiteY1" fmla="*/ 711103 h 1719580"/>
              <a:gd name="connsiteX2" fmla="*/ 258577 w 1641620"/>
              <a:gd name="connsiteY2" fmla="*/ 1719580 h 1719580"/>
              <a:gd name="connsiteX3" fmla="*/ 1613032 w 1641620"/>
              <a:gd name="connsiteY3" fmla="*/ 1676400 h 1719580"/>
              <a:gd name="connsiteX4" fmla="*/ 406358 w 1641620"/>
              <a:gd name="connsiteY4" fmla="*/ 733963 h 1719580"/>
              <a:gd name="connsiteX5" fmla="*/ 937392 w 1641620"/>
              <a:gd name="connsiteY5" fmla="*/ 152400 h 1719580"/>
              <a:gd name="connsiteX0" fmla="*/ 571242 w 1641230"/>
              <a:gd name="connsiteY0" fmla="*/ 0 h 1719580"/>
              <a:gd name="connsiteX1" fmla="*/ 2108 w 1641230"/>
              <a:gd name="connsiteY1" fmla="*/ 711103 h 1719580"/>
              <a:gd name="connsiteX2" fmla="*/ 258187 w 1641230"/>
              <a:gd name="connsiteY2" fmla="*/ 1719580 h 1719580"/>
              <a:gd name="connsiteX3" fmla="*/ 1612642 w 1641230"/>
              <a:gd name="connsiteY3" fmla="*/ 1676400 h 1719580"/>
              <a:gd name="connsiteX4" fmla="*/ 405968 w 1641230"/>
              <a:gd name="connsiteY4" fmla="*/ 733963 h 1719580"/>
              <a:gd name="connsiteX5" fmla="*/ 937002 w 1641230"/>
              <a:gd name="connsiteY5" fmla="*/ 152400 h 1719580"/>
              <a:gd name="connsiteX0" fmla="*/ 386638 w 1639506"/>
              <a:gd name="connsiteY0" fmla="*/ 0 h 1750060"/>
              <a:gd name="connsiteX1" fmla="*/ 384 w 1639506"/>
              <a:gd name="connsiteY1" fmla="*/ 741583 h 1750060"/>
              <a:gd name="connsiteX2" fmla="*/ 256463 w 1639506"/>
              <a:gd name="connsiteY2" fmla="*/ 1750060 h 1750060"/>
              <a:gd name="connsiteX3" fmla="*/ 1610918 w 1639506"/>
              <a:gd name="connsiteY3" fmla="*/ 1706880 h 1750060"/>
              <a:gd name="connsiteX4" fmla="*/ 404244 w 1639506"/>
              <a:gd name="connsiteY4" fmla="*/ 764443 h 1750060"/>
              <a:gd name="connsiteX5" fmla="*/ 935278 w 1639506"/>
              <a:gd name="connsiteY5" fmla="*/ 182880 h 1750060"/>
              <a:gd name="connsiteX0" fmla="*/ 386638 w 1639506"/>
              <a:gd name="connsiteY0" fmla="*/ 0 h 1750060"/>
              <a:gd name="connsiteX1" fmla="*/ 384 w 1639506"/>
              <a:gd name="connsiteY1" fmla="*/ 741583 h 1750060"/>
              <a:gd name="connsiteX2" fmla="*/ 256463 w 1639506"/>
              <a:gd name="connsiteY2" fmla="*/ 1750060 h 1750060"/>
              <a:gd name="connsiteX3" fmla="*/ 1610918 w 1639506"/>
              <a:gd name="connsiteY3" fmla="*/ 1706880 h 1750060"/>
              <a:gd name="connsiteX4" fmla="*/ 404244 w 1639506"/>
              <a:gd name="connsiteY4" fmla="*/ 764443 h 1750060"/>
              <a:gd name="connsiteX5" fmla="*/ 935278 w 1639506"/>
              <a:gd name="connsiteY5" fmla="*/ 182880 h 1750060"/>
              <a:gd name="connsiteX0" fmla="*/ 386638 w 1640326"/>
              <a:gd name="connsiteY0" fmla="*/ 0 h 1750060"/>
              <a:gd name="connsiteX1" fmla="*/ 384 w 1640326"/>
              <a:gd name="connsiteY1" fmla="*/ 741583 h 1750060"/>
              <a:gd name="connsiteX2" fmla="*/ 256463 w 1640326"/>
              <a:gd name="connsiteY2" fmla="*/ 1750060 h 1750060"/>
              <a:gd name="connsiteX3" fmla="*/ 1610918 w 1640326"/>
              <a:gd name="connsiteY3" fmla="*/ 1706880 h 1750060"/>
              <a:gd name="connsiteX4" fmla="*/ 404244 w 1640326"/>
              <a:gd name="connsiteY4" fmla="*/ 764443 h 1750060"/>
              <a:gd name="connsiteX5" fmla="*/ 676198 w 1640326"/>
              <a:gd name="connsiteY5" fmla="*/ 60960 h 1750060"/>
              <a:gd name="connsiteX0" fmla="*/ 386638 w 1640326"/>
              <a:gd name="connsiteY0" fmla="*/ 0 h 1750060"/>
              <a:gd name="connsiteX1" fmla="*/ 384 w 1640326"/>
              <a:gd name="connsiteY1" fmla="*/ 741583 h 1750060"/>
              <a:gd name="connsiteX2" fmla="*/ 256463 w 1640326"/>
              <a:gd name="connsiteY2" fmla="*/ 1750060 h 1750060"/>
              <a:gd name="connsiteX3" fmla="*/ 1610918 w 1640326"/>
              <a:gd name="connsiteY3" fmla="*/ 1706880 h 1750060"/>
              <a:gd name="connsiteX4" fmla="*/ 404244 w 1640326"/>
              <a:gd name="connsiteY4" fmla="*/ 764443 h 1750060"/>
              <a:gd name="connsiteX5" fmla="*/ 676198 w 1640326"/>
              <a:gd name="connsiteY5" fmla="*/ 60960 h 175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0326" h="1750060">
                <a:moveTo>
                  <a:pt x="386638" y="0"/>
                </a:moveTo>
                <a:cubicBezTo>
                  <a:pt x="955569" y="579104"/>
                  <a:pt x="22080" y="449906"/>
                  <a:pt x="384" y="741583"/>
                </a:cubicBezTo>
                <a:cubicBezTo>
                  <a:pt x="-21312" y="1033260"/>
                  <a:pt x="888153" y="1353381"/>
                  <a:pt x="256463" y="1750060"/>
                </a:cubicBezTo>
                <a:lnTo>
                  <a:pt x="1610918" y="1706880"/>
                </a:lnTo>
                <a:cubicBezTo>
                  <a:pt x="1849755" y="1207754"/>
                  <a:pt x="560031" y="1038763"/>
                  <a:pt x="404244" y="764443"/>
                </a:cubicBezTo>
                <a:cubicBezTo>
                  <a:pt x="248457" y="490123"/>
                  <a:pt x="919191" y="551180"/>
                  <a:pt x="676198" y="60960"/>
                </a:cubicBezTo>
              </a:path>
            </a:pathLst>
          </a:custGeom>
          <a:gradFill flip="none" rotWithShape="1">
            <a:gsLst>
              <a:gs pos="54000">
                <a:schemeClr val="bg1">
                  <a:lumMod val="85000"/>
                </a:schemeClr>
              </a:gs>
              <a:gs pos="100000">
                <a:schemeClr val="bg1"/>
              </a:gs>
              <a:gs pos="0">
                <a:schemeClr val="bg1"/>
              </a:gs>
            </a:gsLst>
            <a:lin ang="5400000" scaled="1"/>
            <a:tileRect/>
          </a:gradFill>
          <a:ln w="3175">
            <a:gradFill>
              <a:gsLst>
                <a:gs pos="0">
                  <a:schemeClr val="accent1">
                    <a:lumMod val="5000"/>
                    <a:lumOff val="95000"/>
                  </a:schemeClr>
                </a:gs>
                <a:gs pos="100000">
                  <a:schemeClr val="bg1">
                    <a:lumMod val="8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梯形 3">
            <a:extLst>
              <a:ext uri="{FF2B5EF4-FFF2-40B4-BE49-F238E27FC236}">
                <a16:creationId xmlns="" xmlns:a16="http://schemas.microsoft.com/office/drawing/2014/main" id="{5BE39BA0-1E55-44D9-988D-D91CF2A7F200}"/>
              </a:ext>
            </a:extLst>
          </p:cNvPr>
          <p:cNvSpPr/>
          <p:nvPr/>
        </p:nvSpPr>
        <p:spPr bwMode="gray">
          <a:xfrm>
            <a:off x="1388225" y="4945830"/>
            <a:ext cx="2993335" cy="390253"/>
          </a:xfrm>
          <a:prstGeom prst="trapezoid">
            <a:avLst>
              <a:gd name="adj" fmla="val 136912"/>
            </a:avLst>
          </a:prstGeom>
          <a:gradFill flip="none" rotWithShape="1">
            <a:gsLst>
              <a:gs pos="0">
                <a:schemeClr val="tx2">
                  <a:alpha val="20000"/>
                </a:schemeClr>
              </a:gs>
              <a:gs pos="100000">
                <a:schemeClr val="bg1">
                  <a:alpha val="0"/>
                </a:schemeClr>
              </a:gs>
            </a:gsLst>
            <a:lin ang="16200000" scaled="1"/>
            <a:tileRect/>
          </a:gradFill>
          <a:ln w="9525">
            <a:gradFill flip="none" rotWithShape="1">
              <a:gsLst>
                <a:gs pos="0">
                  <a:schemeClr val="bg2">
                    <a:lumMod val="85000"/>
                    <a:alpha val="55000"/>
                  </a:schemeClr>
                </a:gs>
                <a:gs pos="100000">
                  <a:schemeClr val="bg1">
                    <a:alpha val="0"/>
                  </a:schemeClr>
                </a:gs>
              </a:gsLst>
              <a:lin ang="16200000" scaled="1"/>
              <a:tileRect/>
            </a:gra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defTabSz="1649730" fontAlgn="ct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 name="梯形 4">
            <a:extLst>
              <a:ext uri="{FF2B5EF4-FFF2-40B4-BE49-F238E27FC236}">
                <a16:creationId xmlns="" xmlns:a16="http://schemas.microsoft.com/office/drawing/2014/main" id="{CB5B542F-75A5-4040-9496-C193B9E2A2C0}"/>
              </a:ext>
            </a:extLst>
          </p:cNvPr>
          <p:cNvSpPr/>
          <p:nvPr/>
        </p:nvSpPr>
        <p:spPr bwMode="gray">
          <a:xfrm>
            <a:off x="1388225" y="4892404"/>
            <a:ext cx="2993335" cy="390253"/>
          </a:xfrm>
          <a:prstGeom prst="trapezoid">
            <a:avLst>
              <a:gd name="adj" fmla="val 120669"/>
            </a:avLst>
          </a:prstGeom>
          <a:gradFill flip="none" rotWithShape="1">
            <a:gsLst>
              <a:gs pos="0">
                <a:schemeClr val="tx2">
                  <a:alpha val="20000"/>
                </a:schemeClr>
              </a:gs>
              <a:gs pos="100000">
                <a:schemeClr val="bg1">
                  <a:alpha val="0"/>
                </a:schemeClr>
              </a:gs>
            </a:gsLst>
            <a:lin ang="16200000" scaled="1"/>
            <a:tileRect/>
          </a:gradFill>
          <a:ln w="9525">
            <a:gradFill flip="none" rotWithShape="1">
              <a:gsLst>
                <a:gs pos="0">
                  <a:schemeClr val="bg2">
                    <a:lumMod val="85000"/>
                    <a:alpha val="55000"/>
                  </a:schemeClr>
                </a:gs>
                <a:gs pos="100000">
                  <a:schemeClr val="bg1">
                    <a:alpha val="0"/>
                  </a:schemeClr>
                </a:gs>
              </a:gsLst>
              <a:lin ang="16200000" scaled="1"/>
              <a:tileRect/>
            </a:gra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defTabSz="1649730" fontAlgn="ct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 name="文本框 6"/>
          <p:cNvSpPr txBox="1"/>
          <p:nvPr/>
        </p:nvSpPr>
        <p:spPr bwMode="gray">
          <a:xfrm>
            <a:off x="1697508" y="4830308"/>
            <a:ext cx="419987" cy="369332"/>
          </a:xfrm>
          <a:prstGeom prst="rect">
            <a:avLst/>
          </a:prstGeom>
          <a:noFill/>
        </p:spPr>
        <p:txBody>
          <a:bodyPr wrap="square" lIns="0" tIns="0" rIns="0" bIns="0" rtlCol="0">
            <a:spAutoFit/>
          </a:bodyPr>
          <a:lstStyle>
            <a:defPPr>
              <a:defRPr lang="en-US"/>
            </a:defPPr>
            <a:lvl1pPr algn="ctr">
              <a:defRPr kumimoji="1" sz="1050">
                <a:solidFill>
                  <a:srgbClr val="000000"/>
                </a:solidFill>
                <a:latin typeface="Microsoft YaHei" panose="020B0503020204020204" pitchFamily="34" charset="-122"/>
                <a:ea typeface="Microsoft YaHei" panose="020B0503020204020204" pitchFamily="34" charset="-122"/>
              </a:defRPr>
            </a:lvl1pPr>
          </a:lstStyle>
          <a:p>
            <a:pPr defTabSz="480101" fontAlgn="ctr">
              <a:defRPr/>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Office</a:t>
            </a:r>
          </a:p>
          <a:p>
            <a:pPr defTabSz="480101" fontAlgn="ctr">
              <a:defRPr/>
            </a:pP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文本框 7"/>
          <p:cNvSpPr txBox="1"/>
          <p:nvPr/>
        </p:nvSpPr>
        <p:spPr bwMode="gray">
          <a:xfrm>
            <a:off x="2368294" y="4792208"/>
            <a:ext cx="880968" cy="553998"/>
          </a:xfrm>
          <a:prstGeom prst="rect">
            <a:avLst/>
          </a:prstGeom>
          <a:noFill/>
        </p:spPr>
        <p:txBody>
          <a:bodyPr wrap="square" lIns="0" tIns="0" rIns="0" bIns="0" rtlCol="0">
            <a:spAutoFit/>
          </a:bodyPr>
          <a:lstStyle>
            <a:defPPr>
              <a:defRPr lang="en-US"/>
            </a:defPPr>
            <a:lvl1pPr algn="ctr">
              <a:defRPr kumimoji="1" sz="1050">
                <a:solidFill>
                  <a:srgbClr val="000000"/>
                </a:solidFill>
                <a:latin typeface="Microsoft YaHei" panose="020B0503020204020204" pitchFamily="34" charset="-122"/>
                <a:ea typeface="Microsoft YaHei" panose="020B0503020204020204" pitchFamily="34" charset="-122"/>
              </a:defRPr>
            </a:lvl1pPr>
          </a:lstStyle>
          <a:p>
            <a:pPr defTabSz="960120" fontAlgn="ctr">
              <a:defRPr/>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Online meeting</a:t>
            </a:r>
          </a:p>
          <a:p>
            <a:pPr defTabSz="960120" fontAlgn="ctr">
              <a:defRPr/>
            </a:pP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文本框 8"/>
          <p:cNvSpPr txBox="1"/>
          <p:nvPr/>
        </p:nvSpPr>
        <p:spPr bwMode="gray">
          <a:xfrm>
            <a:off x="3377458" y="4830308"/>
            <a:ext cx="1037143" cy="369332"/>
          </a:xfrm>
          <a:prstGeom prst="rect">
            <a:avLst/>
          </a:prstGeom>
          <a:noFill/>
        </p:spPr>
        <p:txBody>
          <a:bodyPr wrap="square" lIns="0" tIns="0" rIns="0" bIns="0" rtlCol="0">
            <a:spAutoFit/>
          </a:bodyPr>
          <a:lstStyle>
            <a:defPPr>
              <a:defRPr lang="en-US"/>
            </a:defPPr>
            <a:lvl1pPr algn="ctr">
              <a:defRPr kumimoji="1" sz="1050">
                <a:solidFill>
                  <a:srgbClr val="000000"/>
                </a:solidFill>
                <a:latin typeface="Microsoft YaHei" panose="020B0503020204020204" pitchFamily="34" charset="-122"/>
                <a:ea typeface="Microsoft YaHei" panose="020B0503020204020204" pitchFamily="34" charset="-122"/>
              </a:defRPr>
            </a:lvl1pPr>
          </a:lstStyle>
          <a:p>
            <a:pPr defTabSz="480101" fontAlgn="ctr">
              <a:defRPr/>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Manufacturing</a:t>
            </a:r>
          </a:p>
          <a:p>
            <a:pPr defTabSz="480101" fontAlgn="ctr">
              <a:defRPr/>
            </a:pP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梯形 17">
            <a:extLst>
              <a:ext uri="{FF2B5EF4-FFF2-40B4-BE49-F238E27FC236}">
                <a16:creationId xmlns="" xmlns:a16="http://schemas.microsoft.com/office/drawing/2014/main" id="{73D526C0-27A2-471E-81D8-54A72C2EAB46}"/>
              </a:ext>
            </a:extLst>
          </p:cNvPr>
          <p:cNvSpPr/>
          <p:nvPr/>
        </p:nvSpPr>
        <p:spPr bwMode="gray">
          <a:xfrm>
            <a:off x="4655141" y="4945830"/>
            <a:ext cx="2473831" cy="390253"/>
          </a:xfrm>
          <a:prstGeom prst="trapezoid">
            <a:avLst>
              <a:gd name="adj" fmla="val 107675"/>
            </a:avLst>
          </a:prstGeom>
          <a:gradFill flip="none" rotWithShape="1">
            <a:gsLst>
              <a:gs pos="0">
                <a:schemeClr val="tx2">
                  <a:alpha val="20000"/>
                </a:schemeClr>
              </a:gs>
              <a:gs pos="100000">
                <a:schemeClr val="bg1">
                  <a:alpha val="0"/>
                </a:schemeClr>
              </a:gs>
            </a:gsLst>
            <a:lin ang="16200000" scaled="1"/>
            <a:tileRect/>
          </a:gradFill>
          <a:ln w="9525">
            <a:gradFill flip="none" rotWithShape="1">
              <a:gsLst>
                <a:gs pos="0">
                  <a:schemeClr val="bg2">
                    <a:lumMod val="85000"/>
                    <a:alpha val="55000"/>
                  </a:schemeClr>
                </a:gs>
                <a:gs pos="100000">
                  <a:schemeClr val="bg1">
                    <a:alpha val="0"/>
                  </a:schemeClr>
                </a:gs>
              </a:gsLst>
              <a:lin ang="16200000" scaled="1"/>
              <a:tileRect/>
            </a:gra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defTabSz="1649730" fontAlgn="ct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9" name="梯形 18">
            <a:extLst>
              <a:ext uri="{FF2B5EF4-FFF2-40B4-BE49-F238E27FC236}">
                <a16:creationId xmlns="" xmlns:a16="http://schemas.microsoft.com/office/drawing/2014/main" id="{DB2A056D-4F1A-43D3-B96A-F049EEC458F0}"/>
              </a:ext>
            </a:extLst>
          </p:cNvPr>
          <p:cNvSpPr/>
          <p:nvPr/>
        </p:nvSpPr>
        <p:spPr bwMode="gray">
          <a:xfrm>
            <a:off x="2838279" y="1800730"/>
            <a:ext cx="2667920" cy="331290"/>
          </a:xfrm>
          <a:prstGeom prst="trapezoid">
            <a:avLst>
              <a:gd name="adj" fmla="val 244483"/>
            </a:avLst>
          </a:prstGeom>
          <a:gradFill flip="none" rotWithShape="1">
            <a:gsLst>
              <a:gs pos="0">
                <a:schemeClr val="tx2">
                  <a:alpha val="20000"/>
                </a:schemeClr>
              </a:gs>
              <a:gs pos="100000">
                <a:schemeClr val="bg1">
                  <a:alpha val="0"/>
                </a:schemeClr>
              </a:gs>
            </a:gsLst>
            <a:lin ang="16200000" scaled="1"/>
            <a:tileRect/>
          </a:gradFill>
          <a:ln w="9525">
            <a:gradFill flip="none" rotWithShape="1">
              <a:gsLst>
                <a:gs pos="0">
                  <a:schemeClr val="bg2">
                    <a:lumMod val="85000"/>
                    <a:alpha val="55000"/>
                  </a:schemeClr>
                </a:gs>
                <a:gs pos="100000">
                  <a:schemeClr val="bg1">
                    <a:alpha val="0"/>
                  </a:schemeClr>
                </a:gs>
              </a:gsLst>
              <a:lin ang="16200000" scaled="1"/>
              <a:tileRect/>
            </a:gra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defTabSz="1649730" fontAlgn="ct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0" name="文本框 19">
            <a:extLst>
              <a:ext uri="{FF2B5EF4-FFF2-40B4-BE49-F238E27FC236}">
                <a16:creationId xmlns="" xmlns:a16="http://schemas.microsoft.com/office/drawing/2014/main" id="{4CD5B228-D3F4-44CB-8896-D476F2247CEC}"/>
              </a:ext>
            </a:extLst>
          </p:cNvPr>
          <p:cNvSpPr txBox="1"/>
          <p:nvPr/>
        </p:nvSpPr>
        <p:spPr bwMode="gray">
          <a:xfrm>
            <a:off x="3292725" y="2190073"/>
            <a:ext cx="1780937" cy="246221"/>
          </a:xfrm>
          <a:prstGeom prst="rect">
            <a:avLst/>
          </a:prstGeom>
          <a:noFill/>
        </p:spPr>
        <p:txBody>
          <a:bodyPr wrap="square" lIns="0" tIns="0" rIns="0" bIns="0" rtlCol="0">
            <a:spAutoFit/>
          </a:bodyPr>
          <a:lstStyle/>
          <a:p>
            <a:pPr algn="ctr" defTabSz="960120" fontAlgn="ctr">
              <a:defRPr/>
            </a:pPr>
            <a:r>
              <a:rPr kumimoji="1" lang="en-US" sz="16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Computing power</a:t>
            </a:r>
          </a:p>
        </p:txBody>
      </p:sp>
      <p:sp>
        <p:nvSpPr>
          <p:cNvPr id="21" name="文本框 20">
            <a:extLst>
              <a:ext uri="{FF2B5EF4-FFF2-40B4-BE49-F238E27FC236}">
                <a16:creationId xmlns="" xmlns:a16="http://schemas.microsoft.com/office/drawing/2014/main" id="{6F2D13B9-8A92-4A37-8E4B-614E6681944B}"/>
              </a:ext>
            </a:extLst>
          </p:cNvPr>
          <p:cNvSpPr txBox="1"/>
          <p:nvPr/>
        </p:nvSpPr>
        <p:spPr bwMode="gray">
          <a:xfrm>
            <a:off x="4286374" y="2471984"/>
            <a:ext cx="64" cy="184666"/>
          </a:xfrm>
          <a:prstGeom prst="rect">
            <a:avLst/>
          </a:prstGeom>
          <a:noFill/>
        </p:spPr>
        <p:txBody>
          <a:bodyPr wrap="square" lIns="0" tIns="0" rIns="0" bIns="0" rtlCol="0">
            <a:spAutoFit/>
          </a:bodyPr>
          <a:lstStyle/>
          <a:p>
            <a:pPr algn="ctr" defTabSz="960120" fontAlgn="ctr">
              <a:defRPr/>
            </a:pPr>
            <a:endParaRPr lang="en-US" sz="1200" dirty="0">
              <a:latin typeface="Huawei Sans" panose="020C0503030203020204" pitchFamily="34" charset="0"/>
            </a:endParaRPr>
          </a:p>
        </p:txBody>
      </p:sp>
      <p:sp>
        <p:nvSpPr>
          <p:cNvPr id="22" name="文本框 21">
            <a:extLst>
              <a:ext uri="{FF2B5EF4-FFF2-40B4-BE49-F238E27FC236}">
                <a16:creationId xmlns="" xmlns:a16="http://schemas.microsoft.com/office/drawing/2014/main" id="{8BE55600-8C97-446A-8FCB-BFF8A1A4E3DC}"/>
              </a:ext>
            </a:extLst>
          </p:cNvPr>
          <p:cNvSpPr txBox="1"/>
          <p:nvPr/>
        </p:nvSpPr>
        <p:spPr bwMode="gray">
          <a:xfrm>
            <a:off x="2307811" y="5450727"/>
            <a:ext cx="1094852" cy="246221"/>
          </a:xfrm>
          <a:prstGeom prst="rect">
            <a:avLst/>
          </a:prstGeom>
          <a:noFill/>
        </p:spPr>
        <p:txBody>
          <a:bodyPr wrap="square" lIns="0" tIns="0" rIns="0" bIns="0" rtlCol="0">
            <a:spAutoFit/>
          </a:bodyPr>
          <a:lstStyle/>
          <a:p>
            <a:pPr algn="ctr" defTabSz="960120" fontAlgn="ctr">
              <a:defRPr/>
            </a:pPr>
            <a:r>
              <a:rPr kumimoji="1" lang="en-US" sz="16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Enterprises</a:t>
            </a:r>
          </a:p>
        </p:txBody>
      </p:sp>
      <p:sp>
        <p:nvSpPr>
          <p:cNvPr id="24" name="文本框 23">
            <a:extLst>
              <a:ext uri="{FF2B5EF4-FFF2-40B4-BE49-F238E27FC236}">
                <a16:creationId xmlns="" xmlns:a16="http://schemas.microsoft.com/office/drawing/2014/main" id="{14492AC5-C6C2-4ABE-A249-2B7DF27CFD68}"/>
              </a:ext>
            </a:extLst>
          </p:cNvPr>
          <p:cNvSpPr txBox="1"/>
          <p:nvPr/>
        </p:nvSpPr>
        <p:spPr bwMode="gray">
          <a:xfrm>
            <a:off x="5399611" y="5460252"/>
            <a:ext cx="1074012" cy="246221"/>
          </a:xfrm>
          <a:prstGeom prst="rect">
            <a:avLst/>
          </a:prstGeom>
          <a:noFill/>
        </p:spPr>
        <p:txBody>
          <a:bodyPr wrap="square" lIns="0" tIns="0" rIns="0" bIns="0" rtlCol="0">
            <a:spAutoFit/>
          </a:bodyPr>
          <a:lstStyle/>
          <a:p>
            <a:pPr algn="ctr" defTabSz="960120" fontAlgn="ctr">
              <a:defRPr/>
            </a:pPr>
            <a:r>
              <a:rPr kumimoji="1" lang="en-US" sz="16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Individuals</a:t>
            </a:r>
          </a:p>
        </p:txBody>
      </p:sp>
      <p:sp>
        <p:nvSpPr>
          <p:cNvPr id="26" name="文本框 25"/>
          <p:cNvSpPr txBox="1"/>
          <p:nvPr/>
        </p:nvSpPr>
        <p:spPr bwMode="gray">
          <a:xfrm>
            <a:off x="4691842" y="3655389"/>
            <a:ext cx="2456289" cy="369332"/>
          </a:xfrm>
          <a:prstGeom prst="rect">
            <a:avLst/>
          </a:prstGeom>
          <a:noFill/>
        </p:spPr>
        <p:txBody>
          <a:bodyPr wrap="square" lIns="0" tIns="0" rIns="0" bIns="0" rtlCol="0">
            <a:spAutoFit/>
          </a:bodyPr>
          <a:lstStyle/>
          <a:p>
            <a:pPr algn="ctr" defTabSz="480101" fontAlgn="ctr">
              <a:defRPr/>
            </a:pPr>
            <a:r>
              <a:rPr kumimoji="1" lang="en-US" sz="1200" b="1" dirty="0">
                <a:latin typeface="Huawei Sans" panose="020C0503030203020204" pitchFamily="34" charset="0"/>
                <a:ea typeface="方正兰亭黑简体" panose="02000000000000000000" pitchFamily="2" charset="-122"/>
                <a:sym typeface="Huawei Sans" panose="020C0503030203020204" pitchFamily="34" charset="0"/>
              </a:rPr>
              <a:t>Carrier metro</a:t>
            </a:r>
            <a:r>
              <a:rPr kumimoji="1"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t>
            </a:r>
          </a:p>
          <a:p>
            <a:pPr algn="ctr" defTabSz="480101" fontAlgn="ctr">
              <a:defRPr/>
            </a:pPr>
            <a:r>
              <a:rPr kumimoji="1"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backbone network</a:t>
            </a:r>
            <a:endParaRPr kumimoji="1"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梯形 26">
            <a:extLst>
              <a:ext uri="{FF2B5EF4-FFF2-40B4-BE49-F238E27FC236}">
                <a16:creationId xmlns="" xmlns:a16="http://schemas.microsoft.com/office/drawing/2014/main" id="{6385F1F8-55C1-43C3-807E-D66BA0CE0A6A}"/>
              </a:ext>
            </a:extLst>
          </p:cNvPr>
          <p:cNvSpPr/>
          <p:nvPr/>
        </p:nvSpPr>
        <p:spPr bwMode="gray">
          <a:xfrm>
            <a:off x="4655141" y="4892404"/>
            <a:ext cx="2473831" cy="390253"/>
          </a:xfrm>
          <a:prstGeom prst="trapezoid">
            <a:avLst>
              <a:gd name="adj" fmla="val 110923"/>
            </a:avLst>
          </a:prstGeom>
          <a:gradFill flip="none" rotWithShape="1">
            <a:gsLst>
              <a:gs pos="0">
                <a:schemeClr val="tx2">
                  <a:alpha val="20000"/>
                </a:schemeClr>
              </a:gs>
              <a:gs pos="100000">
                <a:schemeClr val="bg1">
                  <a:alpha val="0"/>
                </a:schemeClr>
              </a:gs>
            </a:gsLst>
            <a:lin ang="16200000" scaled="1"/>
            <a:tileRect/>
          </a:gradFill>
          <a:ln w="9525">
            <a:gradFill flip="none" rotWithShape="1">
              <a:gsLst>
                <a:gs pos="0">
                  <a:schemeClr val="bg2">
                    <a:lumMod val="85000"/>
                    <a:alpha val="55000"/>
                  </a:schemeClr>
                </a:gs>
                <a:gs pos="100000">
                  <a:schemeClr val="bg1">
                    <a:alpha val="0"/>
                  </a:schemeClr>
                </a:gs>
              </a:gsLst>
              <a:lin ang="16200000" scaled="1"/>
              <a:tileRect/>
            </a:gra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defTabSz="1649730" fontAlgn="ct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8" name="梯形 27">
            <a:extLst>
              <a:ext uri="{FF2B5EF4-FFF2-40B4-BE49-F238E27FC236}">
                <a16:creationId xmlns="" xmlns:a16="http://schemas.microsoft.com/office/drawing/2014/main" id="{343F7553-38B3-4CAF-B479-F0EE2F78E193}"/>
              </a:ext>
            </a:extLst>
          </p:cNvPr>
          <p:cNvSpPr/>
          <p:nvPr/>
        </p:nvSpPr>
        <p:spPr bwMode="gray">
          <a:xfrm>
            <a:off x="2838279" y="1756379"/>
            <a:ext cx="2667920" cy="331290"/>
          </a:xfrm>
          <a:prstGeom prst="trapezoid">
            <a:avLst>
              <a:gd name="adj" fmla="val 244483"/>
            </a:avLst>
          </a:prstGeom>
          <a:gradFill flip="none" rotWithShape="1">
            <a:gsLst>
              <a:gs pos="0">
                <a:schemeClr val="tx2">
                  <a:alpha val="20000"/>
                </a:schemeClr>
              </a:gs>
              <a:gs pos="100000">
                <a:schemeClr val="bg1">
                  <a:alpha val="0"/>
                </a:schemeClr>
              </a:gs>
            </a:gsLst>
            <a:lin ang="16200000" scaled="1"/>
            <a:tileRect/>
          </a:gradFill>
          <a:ln w="9525">
            <a:gradFill flip="none" rotWithShape="1">
              <a:gsLst>
                <a:gs pos="0">
                  <a:schemeClr val="bg2">
                    <a:lumMod val="85000"/>
                    <a:alpha val="55000"/>
                  </a:schemeClr>
                </a:gs>
                <a:gs pos="100000">
                  <a:schemeClr val="bg1">
                    <a:alpha val="0"/>
                  </a:schemeClr>
                </a:gs>
              </a:gsLst>
              <a:lin ang="16200000" scaled="1"/>
              <a:tileRect/>
            </a:gra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defTabSz="1649730" fontAlgn="ctr"/>
            <a:endParaRPr lang="en-US" altLang="zh-CN" sz="12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9" name="文本框 28">
            <a:extLst>
              <a:ext uri="{FF2B5EF4-FFF2-40B4-BE49-F238E27FC236}">
                <a16:creationId xmlns="" xmlns:a16="http://schemas.microsoft.com/office/drawing/2014/main" id="{58621F22-08FD-4080-980E-D055DEE95C84}"/>
              </a:ext>
            </a:extLst>
          </p:cNvPr>
          <p:cNvSpPr txBox="1"/>
          <p:nvPr/>
        </p:nvSpPr>
        <p:spPr bwMode="gray">
          <a:xfrm>
            <a:off x="7461493" y="3558584"/>
            <a:ext cx="389529" cy="369332"/>
          </a:xfrm>
          <a:prstGeom prst="rect">
            <a:avLst/>
          </a:prstGeom>
          <a:noFill/>
        </p:spPr>
        <p:txBody>
          <a:bodyPr wrap="square" lIns="0" tIns="0" rIns="0" bIns="0" rtlCol="0">
            <a:spAutoFit/>
          </a:bodyPr>
          <a:lstStyle/>
          <a:p>
            <a:pPr algn="ctr" defTabSz="960010" fontAlgn="ctr">
              <a:defRPr/>
            </a:pPr>
            <a:r>
              <a:rPr kumimoji="1" lang="en-US" sz="1200" b="1" dirty="0">
                <a:latin typeface="Huawei Sans" panose="020C0503030203020204" pitchFamily="34" charset="0"/>
                <a:ea typeface="方正兰亭黑简体" panose="02000000000000000000" pitchFamily="2" charset="-122"/>
                <a:sym typeface="Huawei Sans" panose="020C0503030203020204" pitchFamily="34" charset="0"/>
              </a:rPr>
              <a:t>O&amp;M</a:t>
            </a:r>
          </a:p>
          <a:p>
            <a:pPr algn="ctr" defTabSz="960010" fontAlgn="ctr">
              <a:defRPr/>
            </a:pPr>
            <a:r>
              <a:rPr kumimoji="1" lang="en-US" sz="1200" dirty="0">
                <a:latin typeface="Huawei Sans" panose="020C0503030203020204" pitchFamily="34" charset="0"/>
                <a:ea typeface="方正兰亭黑简体" panose="02000000000000000000" pitchFamily="2" charset="-122"/>
                <a:sym typeface="Huawei Sans" panose="020C0503030203020204" pitchFamily="34" charset="0"/>
              </a:rPr>
              <a:t> </a:t>
            </a:r>
          </a:p>
        </p:txBody>
      </p:sp>
      <p:sp>
        <p:nvSpPr>
          <p:cNvPr id="30" name="文本框 29">
            <a:extLst>
              <a:ext uri="{FF2B5EF4-FFF2-40B4-BE49-F238E27FC236}">
                <a16:creationId xmlns="" xmlns:a16="http://schemas.microsoft.com/office/drawing/2014/main" id="{6642AFDD-C7BB-4C20-A41D-6D1D25B32E85}"/>
              </a:ext>
            </a:extLst>
          </p:cNvPr>
          <p:cNvSpPr txBox="1"/>
          <p:nvPr/>
        </p:nvSpPr>
        <p:spPr bwMode="gray">
          <a:xfrm>
            <a:off x="522123" y="3505422"/>
            <a:ext cx="685650" cy="460267"/>
          </a:xfrm>
          <a:prstGeom prst="rect">
            <a:avLst/>
          </a:prstGeom>
          <a:noFill/>
          <a:ln w="6350">
            <a:noFill/>
            <a:miter lim="400000"/>
          </a:ln>
        </p:spPr>
        <p:txBody>
          <a:bodyPr wrap="square" lIns="45028" tIns="45028" rIns="45028" bIns="45028" anchor="ctr">
            <a:spAutoFit/>
          </a:bodyPr>
          <a:lstStyle>
            <a:defPPr>
              <a:defRPr lang="en-US"/>
            </a:defPPr>
            <a:lvl1pPr algn="ctr" defTabSz="762635" fontAlgn="base" hangingPunct="0">
              <a:lnSpc>
                <a:spcPct val="130000"/>
              </a:lnSpc>
              <a:spcBef>
                <a:spcPct val="0"/>
              </a:spcBef>
              <a:spcAft>
                <a:spcPct val="0"/>
              </a:spcAft>
              <a:defRPr sz="800" kern="0">
                <a:solidFill>
                  <a:srgbClr val="FFFFFF"/>
                </a:solidFill>
                <a:latin typeface="微软雅黑" panose="020B0503020204020204" pitchFamily="34" charset="-122"/>
                <a:ea typeface="微软雅黑" panose="020B0503020204020204" pitchFamily="34" charset="-122"/>
                <a:cs typeface="Arial" panose="020B0604020202020204" pitchFamily="34" charset="0"/>
              </a:defRPr>
            </a:lvl1pPr>
          </a:lstStyle>
          <a:p>
            <a:pPr defTabSz="960010" fontAlgn="ctr" hangingPunct="1">
              <a:lnSpc>
                <a:spcPct val="100000"/>
              </a:lnSpc>
              <a:spcBef>
                <a:spcPts val="0"/>
              </a:spcBef>
              <a:spcAft>
                <a:spcPts val="0"/>
              </a:spcAft>
            </a:pPr>
            <a:r>
              <a:rPr kumimoji="1"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Security</a:t>
            </a:r>
          </a:p>
          <a:p>
            <a:pPr defTabSz="960010" fontAlgn="ctr" hangingPunct="1">
              <a:lnSpc>
                <a:spcPct val="100000"/>
              </a:lnSpc>
              <a:spcBef>
                <a:spcPts val="0"/>
              </a:spcBef>
              <a:spcAft>
                <a:spcPts val="0"/>
              </a:spcAft>
            </a:pPr>
            <a:endParaRPr kumimoji="1"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p:cNvSpPr txBox="1"/>
          <p:nvPr/>
        </p:nvSpPr>
        <p:spPr bwMode="gray">
          <a:xfrm>
            <a:off x="5050433" y="4830308"/>
            <a:ext cx="258084" cy="369332"/>
          </a:xfrm>
          <a:prstGeom prst="rect">
            <a:avLst/>
          </a:prstGeom>
          <a:noFill/>
        </p:spPr>
        <p:txBody>
          <a:bodyPr wrap="square" lIns="0" tIns="0" rIns="0" bIns="0" rtlCol="0">
            <a:spAutoFit/>
          </a:bodyPr>
          <a:lstStyle>
            <a:defPPr>
              <a:defRPr lang="en-US"/>
            </a:defPPr>
            <a:lvl1pPr algn="ctr">
              <a:defRPr kumimoji="1" sz="1050">
                <a:solidFill>
                  <a:srgbClr val="000000"/>
                </a:solidFill>
                <a:latin typeface="Microsoft YaHei" panose="020B0503020204020204" pitchFamily="34" charset="-122"/>
                <a:ea typeface="Microsoft YaHei" panose="020B0503020204020204" pitchFamily="34" charset="-122"/>
              </a:defRPr>
            </a:lvl1pPr>
          </a:lstStyle>
          <a:p>
            <a:pPr defTabSz="480101" fontAlgn="ctr">
              <a:defRPr/>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Site</a:t>
            </a:r>
          </a:p>
          <a:p>
            <a:pPr defTabSz="480101" fontAlgn="ctr">
              <a:defRPr/>
            </a:pP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p:cNvSpPr txBox="1"/>
          <p:nvPr/>
        </p:nvSpPr>
        <p:spPr bwMode="gray">
          <a:xfrm>
            <a:off x="5669648" y="4830308"/>
            <a:ext cx="426399" cy="369332"/>
          </a:xfrm>
          <a:prstGeom prst="rect">
            <a:avLst/>
          </a:prstGeom>
          <a:noFill/>
        </p:spPr>
        <p:txBody>
          <a:bodyPr wrap="square" lIns="0" tIns="0" rIns="0" bIns="0" rtlCol="0">
            <a:spAutoFit/>
          </a:bodyPr>
          <a:lstStyle>
            <a:defPPr>
              <a:defRPr lang="en-US"/>
            </a:defPPr>
            <a:lvl1pPr algn="ctr">
              <a:defRPr kumimoji="1" sz="1050">
                <a:solidFill>
                  <a:srgbClr val="000000"/>
                </a:solidFill>
                <a:latin typeface="Microsoft YaHei" panose="020B0503020204020204" pitchFamily="34" charset="-122"/>
                <a:ea typeface="Microsoft YaHei" panose="020B0503020204020204" pitchFamily="34" charset="-122"/>
              </a:defRPr>
            </a:lvl1pPr>
          </a:lstStyle>
          <a:p>
            <a:pPr defTabSz="960120" fontAlgn="ctr">
              <a:defRPr/>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Home</a:t>
            </a:r>
          </a:p>
          <a:p>
            <a:pPr defTabSz="960120" fontAlgn="ctr">
              <a:defRPr/>
            </a:pP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a:off x="6305730" y="4830308"/>
            <a:ext cx="620363" cy="369332"/>
          </a:xfrm>
          <a:prstGeom prst="rect">
            <a:avLst/>
          </a:prstGeom>
          <a:noFill/>
        </p:spPr>
        <p:txBody>
          <a:bodyPr wrap="square" lIns="0" tIns="0" rIns="0" bIns="0" rtlCol="0">
            <a:spAutoFit/>
          </a:bodyPr>
          <a:lstStyle>
            <a:defPPr>
              <a:defRPr lang="en-US"/>
            </a:defPPr>
            <a:lvl1pPr algn="ctr">
              <a:defRPr kumimoji="1" sz="1050">
                <a:solidFill>
                  <a:srgbClr val="000000"/>
                </a:solidFill>
                <a:latin typeface="Microsoft YaHei" panose="020B0503020204020204" pitchFamily="34" charset="-122"/>
                <a:ea typeface="Microsoft YaHei" panose="020B0503020204020204" pitchFamily="34" charset="-122"/>
              </a:defRPr>
            </a:lvl1pPr>
          </a:lstStyle>
          <a:p>
            <a:pPr defTabSz="480101" fontAlgn="ctr">
              <a:defRPr/>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Terminal</a:t>
            </a:r>
          </a:p>
          <a:p>
            <a:pPr defTabSz="480101" fontAlgn="ctr">
              <a:defRPr/>
            </a:pP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p:cNvSpPr/>
          <p:nvPr/>
        </p:nvSpPr>
        <p:spPr bwMode="gray">
          <a:xfrm>
            <a:off x="4049629" y="1380276"/>
            <a:ext cx="394660" cy="276999"/>
          </a:xfrm>
          <a:prstGeom prst="rect">
            <a:avLst/>
          </a:prstGeom>
        </p:spPr>
        <p:txBody>
          <a:bodyPr wrap="square">
            <a:spAutoFit/>
          </a:bodyPr>
          <a:lstStyle/>
          <a:p>
            <a:pPr defTabSz="480101" fontAlgn="ctr">
              <a:defRPr/>
            </a:pPr>
            <a:r>
              <a:rPr kumimoji="1"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DC</a:t>
            </a:r>
            <a:endParaRPr kumimoji="1"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5" name="组合 34"/>
          <p:cNvGrpSpPr/>
          <p:nvPr/>
        </p:nvGrpSpPr>
        <p:grpSpPr bwMode="gray">
          <a:xfrm>
            <a:off x="856454" y="2015918"/>
            <a:ext cx="1879248" cy="839250"/>
            <a:chOff x="152400" y="1919790"/>
            <a:chExt cx="1226170" cy="685910"/>
          </a:xfrm>
        </p:grpSpPr>
        <p:cxnSp>
          <p:nvCxnSpPr>
            <p:cNvPr id="36" name="直接连接符 35"/>
            <p:cNvCxnSpPr/>
            <p:nvPr/>
          </p:nvCxnSpPr>
          <p:spPr bwMode="gray">
            <a:xfrm>
              <a:off x="152400" y="1919790"/>
              <a:ext cx="0" cy="6859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bwMode="gray">
            <a:xfrm flipH="1">
              <a:off x="152403" y="1919790"/>
              <a:ext cx="122616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8" name="组合 22041"/>
          <p:cNvGrpSpPr>
            <a:grpSpLocks noChangeAspect="1"/>
          </p:cNvGrpSpPr>
          <p:nvPr/>
        </p:nvGrpSpPr>
        <p:grpSpPr bwMode="gray">
          <a:xfrm>
            <a:off x="655875" y="3063184"/>
            <a:ext cx="411577" cy="361219"/>
            <a:chOff x="4057651" y="911226"/>
            <a:chExt cx="674688" cy="592137"/>
          </a:xfrm>
          <a:solidFill>
            <a:srgbClr val="56C4D2"/>
          </a:solidFill>
        </p:grpSpPr>
        <p:sp>
          <p:nvSpPr>
            <p:cNvPr id="39" name="Freeform 433"/>
            <p:cNvSpPr>
              <a:spLocks noEditPoints="1"/>
            </p:cNvSpPr>
            <p:nvPr/>
          </p:nvSpPr>
          <p:spPr bwMode="gray">
            <a:xfrm>
              <a:off x="4225926" y="990601"/>
              <a:ext cx="336550" cy="350837"/>
            </a:xfrm>
            <a:custGeom>
              <a:avLst/>
              <a:gdLst>
                <a:gd name="T0" fmla="*/ 2147483646 w 215"/>
                <a:gd name="T1" fmla="*/ 2147483646 h 224"/>
                <a:gd name="T2" fmla="*/ 2147483646 w 215"/>
                <a:gd name="T3" fmla="*/ 2147483646 h 224"/>
                <a:gd name="T4" fmla="*/ 0 w 215"/>
                <a:gd name="T5" fmla="*/ 2147483646 h 224"/>
                <a:gd name="T6" fmla="*/ 0 w 215"/>
                <a:gd name="T7" fmla="*/ 2147483646 h 224"/>
                <a:gd name="T8" fmla="*/ 2147483646 w 215"/>
                <a:gd name="T9" fmla="*/ 0 h 224"/>
                <a:gd name="T10" fmla="*/ 2147483646 w 215"/>
                <a:gd name="T11" fmla="*/ 2147483646 h 224"/>
                <a:gd name="T12" fmla="*/ 2147483646 w 215"/>
                <a:gd name="T13" fmla="*/ 2147483646 h 224"/>
                <a:gd name="T14" fmla="*/ 2147483646 w 215"/>
                <a:gd name="T15" fmla="*/ 2147483646 h 224"/>
                <a:gd name="T16" fmla="*/ 2147483646 w 215"/>
                <a:gd name="T17" fmla="*/ 2147483646 h 224"/>
                <a:gd name="T18" fmla="*/ 2147483646 w 215"/>
                <a:gd name="T19" fmla="*/ 2147483646 h 224"/>
                <a:gd name="T20" fmla="*/ 2147483646 w 215"/>
                <a:gd name="T21" fmla="*/ 2147483646 h 224"/>
                <a:gd name="T22" fmla="*/ 2147483646 w 215"/>
                <a:gd name="T23" fmla="*/ 2147483646 h 224"/>
                <a:gd name="T24" fmla="*/ 2147483646 w 215"/>
                <a:gd name="T25" fmla="*/ 2147483646 h 2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5" h="224">
                  <a:moveTo>
                    <a:pt x="108" y="224"/>
                  </a:moveTo>
                  <a:cubicBezTo>
                    <a:pt x="107" y="224"/>
                    <a:pt x="107" y="224"/>
                    <a:pt x="107" y="224"/>
                  </a:cubicBezTo>
                  <a:cubicBezTo>
                    <a:pt x="106" y="224"/>
                    <a:pt x="0" y="215"/>
                    <a:pt x="0" y="42"/>
                  </a:cubicBezTo>
                  <a:cubicBezTo>
                    <a:pt x="0" y="37"/>
                    <a:pt x="0" y="37"/>
                    <a:pt x="0" y="37"/>
                  </a:cubicBezTo>
                  <a:cubicBezTo>
                    <a:pt x="108" y="0"/>
                    <a:pt x="108" y="0"/>
                    <a:pt x="108" y="0"/>
                  </a:cubicBezTo>
                  <a:cubicBezTo>
                    <a:pt x="215" y="37"/>
                    <a:pt x="215" y="37"/>
                    <a:pt x="215" y="37"/>
                  </a:cubicBezTo>
                  <a:cubicBezTo>
                    <a:pt x="215" y="42"/>
                    <a:pt x="215" y="42"/>
                    <a:pt x="215" y="42"/>
                  </a:cubicBezTo>
                  <a:cubicBezTo>
                    <a:pt x="215" y="215"/>
                    <a:pt x="109" y="224"/>
                    <a:pt x="108" y="224"/>
                  </a:cubicBezTo>
                  <a:close/>
                  <a:moveTo>
                    <a:pt x="16" y="48"/>
                  </a:moveTo>
                  <a:cubicBezTo>
                    <a:pt x="18" y="195"/>
                    <a:pt x="99" y="207"/>
                    <a:pt x="108" y="208"/>
                  </a:cubicBezTo>
                  <a:cubicBezTo>
                    <a:pt x="116" y="207"/>
                    <a:pt x="197" y="195"/>
                    <a:pt x="199" y="48"/>
                  </a:cubicBezTo>
                  <a:cubicBezTo>
                    <a:pt x="108" y="17"/>
                    <a:pt x="108" y="17"/>
                    <a:pt x="108" y="17"/>
                  </a:cubicBezTo>
                  <a:lnTo>
                    <a:pt x="16"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Freeform 434"/>
            <p:cNvSpPr>
              <a:spLocks/>
            </p:cNvSpPr>
            <p:nvPr/>
          </p:nvSpPr>
          <p:spPr bwMode="gray">
            <a:xfrm>
              <a:off x="4057651" y="911226"/>
              <a:ext cx="674688" cy="503237"/>
            </a:xfrm>
            <a:custGeom>
              <a:avLst/>
              <a:gdLst>
                <a:gd name="T0" fmla="*/ 2147483646 w 432"/>
                <a:gd name="T1" fmla="*/ 2147483646 h 322"/>
                <a:gd name="T2" fmla="*/ 2147483646 w 432"/>
                <a:gd name="T3" fmla="*/ 2147483646 h 322"/>
                <a:gd name="T4" fmla="*/ 2147483646 w 432"/>
                <a:gd name="T5" fmla="*/ 2147483646 h 322"/>
                <a:gd name="T6" fmla="*/ 2147483646 w 432"/>
                <a:gd name="T7" fmla="*/ 2147483646 h 322"/>
                <a:gd name="T8" fmla="*/ 2147483646 w 432"/>
                <a:gd name="T9" fmla="*/ 2147483646 h 322"/>
                <a:gd name="T10" fmla="*/ 2147483646 w 432"/>
                <a:gd name="T11" fmla="*/ 2147483646 h 322"/>
                <a:gd name="T12" fmla="*/ 2147483646 w 432"/>
                <a:gd name="T13" fmla="*/ 2147483646 h 322"/>
                <a:gd name="T14" fmla="*/ 2147483646 w 432"/>
                <a:gd name="T15" fmla="*/ 2147483646 h 322"/>
                <a:gd name="T16" fmla="*/ 2147483646 w 432"/>
                <a:gd name="T17" fmla="*/ 2147483646 h 322"/>
                <a:gd name="T18" fmla="*/ 2147483646 w 432"/>
                <a:gd name="T19" fmla="*/ 2147483646 h 322"/>
                <a:gd name="T20" fmla="*/ 2147483646 w 432"/>
                <a:gd name="T21" fmla="*/ 2147483646 h 322"/>
                <a:gd name="T22" fmla="*/ 2147483646 w 432"/>
                <a:gd name="T23" fmla="*/ 2147483646 h 322"/>
                <a:gd name="T24" fmla="*/ 2147483646 w 432"/>
                <a:gd name="T25" fmla="*/ 2147483646 h 322"/>
                <a:gd name="T26" fmla="*/ 2147483646 w 432"/>
                <a:gd name="T27" fmla="*/ 2147483646 h 322"/>
                <a:gd name="T28" fmla="*/ 0 w 432"/>
                <a:gd name="T29" fmla="*/ 2147483646 h 322"/>
                <a:gd name="T30" fmla="*/ 0 w 432"/>
                <a:gd name="T31" fmla="*/ 2147483646 h 322"/>
                <a:gd name="T32" fmla="*/ 2147483646 w 432"/>
                <a:gd name="T33" fmla="*/ 0 h 322"/>
                <a:gd name="T34" fmla="*/ 2147483646 w 432"/>
                <a:gd name="T35" fmla="*/ 0 h 322"/>
                <a:gd name="T36" fmla="*/ 2147483646 w 432"/>
                <a:gd name="T37" fmla="*/ 2147483646 h 322"/>
                <a:gd name="T38" fmla="*/ 2147483646 w 432"/>
                <a:gd name="T39" fmla="*/ 2147483646 h 322"/>
                <a:gd name="T40" fmla="*/ 2147483646 w 432"/>
                <a:gd name="T41" fmla="*/ 2147483646 h 32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32" h="322">
                  <a:moveTo>
                    <a:pt x="385" y="322"/>
                  </a:moveTo>
                  <a:cubicBezTo>
                    <a:pt x="346" y="322"/>
                    <a:pt x="346" y="322"/>
                    <a:pt x="346" y="322"/>
                  </a:cubicBezTo>
                  <a:cubicBezTo>
                    <a:pt x="346" y="302"/>
                    <a:pt x="346" y="302"/>
                    <a:pt x="346" y="302"/>
                  </a:cubicBezTo>
                  <a:cubicBezTo>
                    <a:pt x="385" y="302"/>
                    <a:pt x="385" y="302"/>
                    <a:pt x="385" y="302"/>
                  </a:cubicBezTo>
                  <a:cubicBezTo>
                    <a:pt x="400" y="302"/>
                    <a:pt x="412" y="290"/>
                    <a:pt x="412" y="275"/>
                  </a:cubicBezTo>
                  <a:cubicBezTo>
                    <a:pt x="412" y="47"/>
                    <a:pt x="412" y="47"/>
                    <a:pt x="412" y="47"/>
                  </a:cubicBezTo>
                  <a:cubicBezTo>
                    <a:pt x="412" y="32"/>
                    <a:pt x="400" y="20"/>
                    <a:pt x="385" y="20"/>
                  </a:cubicBezTo>
                  <a:cubicBezTo>
                    <a:pt x="47" y="20"/>
                    <a:pt x="47" y="20"/>
                    <a:pt x="47" y="20"/>
                  </a:cubicBezTo>
                  <a:cubicBezTo>
                    <a:pt x="32" y="20"/>
                    <a:pt x="20" y="32"/>
                    <a:pt x="20" y="47"/>
                  </a:cubicBezTo>
                  <a:cubicBezTo>
                    <a:pt x="20" y="275"/>
                    <a:pt x="20" y="275"/>
                    <a:pt x="20" y="275"/>
                  </a:cubicBezTo>
                  <a:cubicBezTo>
                    <a:pt x="20" y="290"/>
                    <a:pt x="32" y="302"/>
                    <a:pt x="47" y="302"/>
                  </a:cubicBezTo>
                  <a:cubicBezTo>
                    <a:pt x="290" y="302"/>
                    <a:pt x="290" y="302"/>
                    <a:pt x="290" y="302"/>
                  </a:cubicBezTo>
                  <a:cubicBezTo>
                    <a:pt x="290" y="322"/>
                    <a:pt x="290" y="322"/>
                    <a:pt x="290" y="322"/>
                  </a:cubicBezTo>
                  <a:cubicBezTo>
                    <a:pt x="47" y="322"/>
                    <a:pt x="47" y="322"/>
                    <a:pt x="47" y="322"/>
                  </a:cubicBezTo>
                  <a:cubicBezTo>
                    <a:pt x="21" y="322"/>
                    <a:pt x="0" y="301"/>
                    <a:pt x="0" y="275"/>
                  </a:cubicBezTo>
                  <a:cubicBezTo>
                    <a:pt x="0" y="47"/>
                    <a:pt x="0" y="47"/>
                    <a:pt x="0" y="47"/>
                  </a:cubicBezTo>
                  <a:cubicBezTo>
                    <a:pt x="0" y="21"/>
                    <a:pt x="21" y="0"/>
                    <a:pt x="47" y="0"/>
                  </a:cubicBezTo>
                  <a:cubicBezTo>
                    <a:pt x="385" y="0"/>
                    <a:pt x="385" y="0"/>
                    <a:pt x="385" y="0"/>
                  </a:cubicBezTo>
                  <a:cubicBezTo>
                    <a:pt x="411" y="0"/>
                    <a:pt x="432" y="21"/>
                    <a:pt x="432" y="47"/>
                  </a:cubicBezTo>
                  <a:cubicBezTo>
                    <a:pt x="432" y="275"/>
                    <a:pt x="432" y="275"/>
                    <a:pt x="432" y="275"/>
                  </a:cubicBezTo>
                  <a:cubicBezTo>
                    <a:pt x="432" y="301"/>
                    <a:pt x="411" y="322"/>
                    <a:pt x="385" y="3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Freeform 435"/>
            <p:cNvSpPr>
              <a:spLocks/>
            </p:cNvSpPr>
            <p:nvPr/>
          </p:nvSpPr>
          <p:spPr bwMode="gray">
            <a:xfrm>
              <a:off x="4284663" y="1392238"/>
              <a:ext cx="73025" cy="111125"/>
            </a:xfrm>
            <a:custGeom>
              <a:avLst/>
              <a:gdLst>
                <a:gd name="T0" fmla="*/ 2147483646 w 46"/>
                <a:gd name="T1" fmla="*/ 2147483646 h 70"/>
                <a:gd name="T2" fmla="*/ 0 w 46"/>
                <a:gd name="T3" fmla="*/ 2147483646 h 70"/>
                <a:gd name="T4" fmla="*/ 2147483646 w 46"/>
                <a:gd name="T5" fmla="*/ 0 h 70"/>
                <a:gd name="T6" fmla="*/ 2147483646 w 46"/>
                <a:gd name="T7" fmla="*/ 2147483646 h 70"/>
                <a:gd name="T8" fmla="*/ 2147483646 w 46"/>
                <a:gd name="T9" fmla="*/ 2147483646 h 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 h="70">
                  <a:moveTo>
                    <a:pt x="17" y="70"/>
                  </a:moveTo>
                  <a:lnTo>
                    <a:pt x="0" y="61"/>
                  </a:lnTo>
                  <a:lnTo>
                    <a:pt x="28" y="0"/>
                  </a:lnTo>
                  <a:lnTo>
                    <a:pt x="46" y="9"/>
                  </a:lnTo>
                  <a:lnTo>
                    <a:pt x="17"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Freeform 436"/>
            <p:cNvSpPr>
              <a:spLocks/>
            </p:cNvSpPr>
            <p:nvPr/>
          </p:nvSpPr>
          <p:spPr bwMode="gray">
            <a:xfrm>
              <a:off x="4429126" y="1392238"/>
              <a:ext cx="74613" cy="111125"/>
            </a:xfrm>
            <a:custGeom>
              <a:avLst/>
              <a:gdLst>
                <a:gd name="T0" fmla="*/ 2147483646 w 47"/>
                <a:gd name="T1" fmla="*/ 2147483646 h 70"/>
                <a:gd name="T2" fmla="*/ 0 w 47"/>
                <a:gd name="T3" fmla="*/ 2147483646 h 70"/>
                <a:gd name="T4" fmla="*/ 2147483646 w 47"/>
                <a:gd name="T5" fmla="*/ 0 h 70"/>
                <a:gd name="T6" fmla="*/ 2147483646 w 47"/>
                <a:gd name="T7" fmla="*/ 2147483646 h 70"/>
                <a:gd name="T8" fmla="*/ 2147483646 w 47"/>
                <a:gd name="T9" fmla="*/ 2147483646 h 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 h="70">
                  <a:moveTo>
                    <a:pt x="30" y="70"/>
                  </a:moveTo>
                  <a:lnTo>
                    <a:pt x="0" y="9"/>
                  </a:lnTo>
                  <a:lnTo>
                    <a:pt x="18" y="0"/>
                  </a:lnTo>
                  <a:lnTo>
                    <a:pt x="47" y="61"/>
                  </a:lnTo>
                  <a:lnTo>
                    <a:pt x="30"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Line 437"/>
            <p:cNvSpPr>
              <a:spLocks noChangeShapeType="1"/>
            </p:cNvSpPr>
            <p:nvPr/>
          </p:nvSpPr>
          <p:spPr bwMode="gray">
            <a:xfrm>
              <a:off x="4265614" y="1495426"/>
              <a:ext cx="260350" cy="0"/>
            </a:xfrm>
            <a:prstGeom prst="line">
              <a:avLst/>
            </a:prstGeom>
            <a:grpFill/>
            <a:ln w="31750" cap="rnd">
              <a:solidFill>
                <a:srgbClr val="56C4D2"/>
              </a:solidFill>
              <a:round/>
              <a:headEnd/>
              <a:tailEnd/>
            </a:ln>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Oval 438"/>
            <p:cNvSpPr>
              <a:spLocks noChangeArrowheads="1"/>
            </p:cNvSpPr>
            <p:nvPr/>
          </p:nvSpPr>
          <p:spPr bwMode="gray">
            <a:xfrm>
              <a:off x="4479926" y="1368426"/>
              <a:ext cx="61913" cy="619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eaLnBrk="1" fontAlgn="ctr" hangingPunct="1">
                <a:buFont typeface="Arial" panose="020B0604020202020204" pitchFamily="34" charset="0"/>
                <a:buNone/>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Oval 439"/>
            <p:cNvSpPr>
              <a:spLocks noChangeArrowheads="1"/>
            </p:cNvSpPr>
            <p:nvPr/>
          </p:nvSpPr>
          <p:spPr bwMode="gray">
            <a:xfrm>
              <a:off x="4575176" y="1368426"/>
              <a:ext cx="61913" cy="619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eaLnBrk="1" fontAlgn="ctr" hangingPunct="1">
                <a:buFont typeface="Arial" panose="020B0604020202020204" pitchFamily="34" charset="0"/>
                <a:buNone/>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Rectangle 440"/>
            <p:cNvSpPr>
              <a:spLocks noChangeArrowheads="1"/>
            </p:cNvSpPr>
            <p:nvPr/>
          </p:nvSpPr>
          <p:spPr bwMode="gray">
            <a:xfrm>
              <a:off x="4306888" y="1154113"/>
              <a:ext cx="174625" cy="174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lstStyle/>
            <a:p>
              <a:pPr eaLnBrk="1" fontAlgn="ctr" hangingPunct="1">
                <a:buFont typeface="Arial" panose="020B0604020202020204" pitchFamily="34" charset="0"/>
                <a:buNone/>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Oval 441"/>
            <p:cNvSpPr>
              <a:spLocks noChangeArrowheads="1"/>
            </p:cNvSpPr>
            <p:nvPr/>
          </p:nvSpPr>
          <p:spPr bwMode="gray">
            <a:xfrm>
              <a:off x="4418013" y="1141413"/>
              <a:ext cx="44450" cy="428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eaLnBrk="1" fontAlgn="ctr" hangingPunct="1">
                <a:buFont typeface="Arial" panose="020B0604020202020204" pitchFamily="34" charset="0"/>
                <a:buNone/>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Rectangle 442"/>
            <p:cNvSpPr>
              <a:spLocks noChangeArrowheads="1"/>
            </p:cNvSpPr>
            <p:nvPr/>
          </p:nvSpPr>
          <p:spPr bwMode="gray">
            <a:xfrm>
              <a:off x="4306888" y="1101726"/>
              <a:ext cx="1746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lstStyle/>
            <a:p>
              <a:pPr eaLnBrk="1" fontAlgn="ctr" hangingPunct="1">
                <a:buFont typeface="Arial" panose="020B0604020202020204" pitchFamily="34" charset="0"/>
                <a:buNone/>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Oval 443"/>
            <p:cNvSpPr>
              <a:spLocks noChangeArrowheads="1"/>
            </p:cNvSpPr>
            <p:nvPr/>
          </p:nvSpPr>
          <p:spPr bwMode="gray">
            <a:xfrm>
              <a:off x="4325938" y="1089026"/>
              <a:ext cx="44450" cy="444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eaLnBrk="1" fontAlgn="ctr" hangingPunct="1">
                <a:buFont typeface="Arial" panose="020B0604020202020204" pitchFamily="34" charset="0"/>
                <a:buNone/>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Rectangle 444"/>
            <p:cNvSpPr>
              <a:spLocks noChangeArrowheads="1"/>
            </p:cNvSpPr>
            <p:nvPr/>
          </p:nvSpPr>
          <p:spPr bwMode="gray">
            <a:xfrm>
              <a:off x="4306888" y="1204913"/>
              <a:ext cx="1746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lstStyle/>
            <a:p>
              <a:pPr eaLnBrk="1" fontAlgn="ctr" hangingPunct="1">
                <a:buFont typeface="Arial" panose="020B0604020202020204" pitchFamily="34" charset="0"/>
                <a:buNone/>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Oval 445"/>
            <p:cNvSpPr>
              <a:spLocks noChangeArrowheads="1"/>
            </p:cNvSpPr>
            <p:nvPr/>
          </p:nvSpPr>
          <p:spPr bwMode="gray">
            <a:xfrm>
              <a:off x="4371976" y="1192213"/>
              <a:ext cx="42863" cy="444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eaLnBrk="1" fontAlgn="ctr" hangingPunct="1">
                <a:buFont typeface="Arial" panose="020B0604020202020204" pitchFamily="34" charset="0"/>
                <a:buNone/>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2" name="组合 249">
            <a:extLst>
              <a:ext uri="{FF2B5EF4-FFF2-40B4-BE49-F238E27FC236}">
                <a16:creationId xmlns="" xmlns:a16="http://schemas.microsoft.com/office/drawing/2014/main" id="{D3CD66CF-CFDA-8942-AF8F-68B3B68B3179}"/>
              </a:ext>
            </a:extLst>
          </p:cNvPr>
          <p:cNvGrpSpPr>
            <a:grpSpLocks noChangeAspect="1"/>
          </p:cNvGrpSpPr>
          <p:nvPr/>
        </p:nvGrpSpPr>
        <p:grpSpPr bwMode="gray">
          <a:xfrm>
            <a:off x="7429908" y="3062344"/>
            <a:ext cx="452698" cy="362059"/>
            <a:chOff x="3871913" y="1820863"/>
            <a:chExt cx="4448175" cy="3219450"/>
          </a:xfrm>
          <a:solidFill>
            <a:srgbClr val="56C4D2"/>
          </a:solidFill>
        </p:grpSpPr>
        <p:sp>
          <p:nvSpPr>
            <p:cNvPr id="53" name="Freeform 5">
              <a:extLst>
                <a:ext uri="{FF2B5EF4-FFF2-40B4-BE49-F238E27FC236}">
                  <a16:creationId xmlns="" xmlns:a16="http://schemas.microsoft.com/office/drawing/2014/main" id="{D2D4656A-9F8D-0A4D-BCE5-231F99B2ACAE}"/>
                </a:ext>
              </a:extLst>
            </p:cNvPr>
            <p:cNvSpPr>
              <a:spLocks/>
            </p:cNvSpPr>
            <p:nvPr/>
          </p:nvSpPr>
          <p:spPr bwMode="gray">
            <a:xfrm>
              <a:off x="3871913" y="1820863"/>
              <a:ext cx="3970338" cy="3021013"/>
            </a:xfrm>
            <a:custGeom>
              <a:avLst/>
              <a:gdLst>
                <a:gd name="T0" fmla="*/ 542 w 1056"/>
                <a:gd name="T1" fmla="*/ 758 h 803"/>
                <a:gd name="T2" fmla="*/ 439 w 1056"/>
                <a:gd name="T3" fmla="*/ 758 h 803"/>
                <a:gd name="T4" fmla="*/ 439 w 1056"/>
                <a:gd name="T5" fmla="*/ 664 h 803"/>
                <a:gd name="T6" fmla="*/ 522 w 1056"/>
                <a:gd name="T7" fmla="*/ 664 h 803"/>
                <a:gd name="T8" fmla="*/ 549 w 1056"/>
                <a:gd name="T9" fmla="*/ 619 h 803"/>
                <a:gd name="T10" fmla="*/ 54 w 1056"/>
                <a:gd name="T11" fmla="*/ 619 h 803"/>
                <a:gd name="T12" fmla="*/ 45 w 1056"/>
                <a:gd name="T13" fmla="*/ 610 h 803"/>
                <a:gd name="T14" fmla="*/ 45 w 1056"/>
                <a:gd name="T15" fmla="*/ 55 h 803"/>
                <a:gd name="T16" fmla="*/ 54 w 1056"/>
                <a:gd name="T17" fmla="*/ 45 h 803"/>
                <a:gd name="T18" fmla="*/ 1001 w 1056"/>
                <a:gd name="T19" fmla="*/ 45 h 803"/>
                <a:gd name="T20" fmla="*/ 1011 w 1056"/>
                <a:gd name="T21" fmla="*/ 55 h 803"/>
                <a:gd name="T22" fmla="*/ 1011 w 1056"/>
                <a:gd name="T23" fmla="*/ 466 h 803"/>
                <a:gd name="T24" fmla="*/ 1056 w 1056"/>
                <a:gd name="T25" fmla="*/ 521 h 803"/>
                <a:gd name="T26" fmla="*/ 1056 w 1056"/>
                <a:gd name="T27" fmla="*/ 55 h 803"/>
                <a:gd name="T28" fmla="*/ 1001 w 1056"/>
                <a:gd name="T29" fmla="*/ 0 h 803"/>
                <a:gd name="T30" fmla="*/ 54 w 1056"/>
                <a:gd name="T31" fmla="*/ 0 h 803"/>
                <a:gd name="T32" fmla="*/ 0 w 1056"/>
                <a:gd name="T33" fmla="*/ 55 h 803"/>
                <a:gd name="T34" fmla="*/ 0 w 1056"/>
                <a:gd name="T35" fmla="*/ 610 h 803"/>
                <a:gd name="T36" fmla="*/ 54 w 1056"/>
                <a:gd name="T37" fmla="*/ 664 h 803"/>
                <a:gd name="T38" fmla="*/ 394 w 1056"/>
                <a:gd name="T39" fmla="*/ 664 h 803"/>
                <a:gd name="T40" fmla="*/ 394 w 1056"/>
                <a:gd name="T41" fmla="*/ 758 h 803"/>
                <a:gd name="T42" fmla="*/ 141 w 1056"/>
                <a:gd name="T43" fmla="*/ 758 h 803"/>
                <a:gd name="T44" fmla="*/ 119 w 1056"/>
                <a:gd name="T45" fmla="*/ 781 h 803"/>
                <a:gd name="T46" fmla="*/ 141 w 1056"/>
                <a:gd name="T47" fmla="*/ 803 h 803"/>
                <a:gd name="T48" fmla="*/ 575 w 1056"/>
                <a:gd name="T49" fmla="*/ 803 h 803"/>
                <a:gd name="T50" fmla="*/ 576 w 1056"/>
                <a:gd name="T51" fmla="*/ 792 h 803"/>
                <a:gd name="T52" fmla="*/ 542 w 1056"/>
                <a:gd name="T53" fmla="*/ 758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56" h="803">
                  <a:moveTo>
                    <a:pt x="542" y="758"/>
                  </a:moveTo>
                  <a:cubicBezTo>
                    <a:pt x="439" y="758"/>
                    <a:pt x="439" y="758"/>
                    <a:pt x="439" y="758"/>
                  </a:cubicBezTo>
                  <a:cubicBezTo>
                    <a:pt x="439" y="664"/>
                    <a:pt x="439" y="664"/>
                    <a:pt x="439" y="664"/>
                  </a:cubicBezTo>
                  <a:cubicBezTo>
                    <a:pt x="522" y="664"/>
                    <a:pt x="522" y="664"/>
                    <a:pt x="522" y="664"/>
                  </a:cubicBezTo>
                  <a:cubicBezTo>
                    <a:pt x="528" y="646"/>
                    <a:pt x="537" y="632"/>
                    <a:pt x="549" y="619"/>
                  </a:cubicBezTo>
                  <a:cubicBezTo>
                    <a:pt x="54" y="619"/>
                    <a:pt x="54" y="619"/>
                    <a:pt x="54" y="619"/>
                  </a:cubicBezTo>
                  <a:cubicBezTo>
                    <a:pt x="49" y="619"/>
                    <a:pt x="45" y="615"/>
                    <a:pt x="45" y="610"/>
                  </a:cubicBezTo>
                  <a:cubicBezTo>
                    <a:pt x="45" y="55"/>
                    <a:pt x="45" y="55"/>
                    <a:pt x="45" y="55"/>
                  </a:cubicBezTo>
                  <a:cubicBezTo>
                    <a:pt x="45" y="49"/>
                    <a:pt x="49" y="45"/>
                    <a:pt x="54" y="45"/>
                  </a:cubicBezTo>
                  <a:cubicBezTo>
                    <a:pt x="1001" y="45"/>
                    <a:pt x="1001" y="45"/>
                    <a:pt x="1001" y="45"/>
                  </a:cubicBezTo>
                  <a:cubicBezTo>
                    <a:pt x="1007" y="45"/>
                    <a:pt x="1011" y="49"/>
                    <a:pt x="1011" y="55"/>
                  </a:cubicBezTo>
                  <a:cubicBezTo>
                    <a:pt x="1011" y="466"/>
                    <a:pt x="1011" y="466"/>
                    <a:pt x="1011" y="466"/>
                  </a:cubicBezTo>
                  <a:cubicBezTo>
                    <a:pt x="1029" y="481"/>
                    <a:pt x="1044" y="500"/>
                    <a:pt x="1056" y="521"/>
                  </a:cubicBezTo>
                  <a:cubicBezTo>
                    <a:pt x="1056" y="55"/>
                    <a:pt x="1056" y="55"/>
                    <a:pt x="1056" y="55"/>
                  </a:cubicBezTo>
                  <a:cubicBezTo>
                    <a:pt x="1056" y="25"/>
                    <a:pt x="1031" y="0"/>
                    <a:pt x="1001" y="0"/>
                  </a:cubicBezTo>
                  <a:cubicBezTo>
                    <a:pt x="54" y="0"/>
                    <a:pt x="54" y="0"/>
                    <a:pt x="54" y="0"/>
                  </a:cubicBezTo>
                  <a:cubicBezTo>
                    <a:pt x="24" y="0"/>
                    <a:pt x="0" y="25"/>
                    <a:pt x="0" y="55"/>
                  </a:cubicBezTo>
                  <a:cubicBezTo>
                    <a:pt x="0" y="610"/>
                    <a:pt x="0" y="610"/>
                    <a:pt x="0" y="610"/>
                  </a:cubicBezTo>
                  <a:cubicBezTo>
                    <a:pt x="0" y="640"/>
                    <a:pt x="24" y="664"/>
                    <a:pt x="54" y="664"/>
                  </a:cubicBezTo>
                  <a:cubicBezTo>
                    <a:pt x="394" y="664"/>
                    <a:pt x="394" y="664"/>
                    <a:pt x="394" y="664"/>
                  </a:cubicBezTo>
                  <a:cubicBezTo>
                    <a:pt x="394" y="758"/>
                    <a:pt x="394" y="758"/>
                    <a:pt x="394" y="758"/>
                  </a:cubicBezTo>
                  <a:cubicBezTo>
                    <a:pt x="141" y="758"/>
                    <a:pt x="141" y="758"/>
                    <a:pt x="141" y="758"/>
                  </a:cubicBezTo>
                  <a:cubicBezTo>
                    <a:pt x="129" y="758"/>
                    <a:pt x="119" y="768"/>
                    <a:pt x="119" y="781"/>
                  </a:cubicBezTo>
                  <a:cubicBezTo>
                    <a:pt x="119" y="793"/>
                    <a:pt x="129" y="803"/>
                    <a:pt x="141" y="803"/>
                  </a:cubicBezTo>
                  <a:cubicBezTo>
                    <a:pt x="575" y="803"/>
                    <a:pt x="575" y="803"/>
                    <a:pt x="575" y="803"/>
                  </a:cubicBezTo>
                  <a:cubicBezTo>
                    <a:pt x="576" y="792"/>
                    <a:pt x="576" y="792"/>
                    <a:pt x="576" y="792"/>
                  </a:cubicBezTo>
                  <a:cubicBezTo>
                    <a:pt x="564" y="783"/>
                    <a:pt x="549" y="771"/>
                    <a:pt x="542" y="75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wrap="square"/>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Freeform 6">
              <a:extLst>
                <a:ext uri="{FF2B5EF4-FFF2-40B4-BE49-F238E27FC236}">
                  <a16:creationId xmlns="" xmlns:a16="http://schemas.microsoft.com/office/drawing/2014/main" id="{D42E48F3-309F-834D-A1D7-78C93337DF5D}"/>
                </a:ext>
              </a:extLst>
            </p:cNvPr>
            <p:cNvSpPr>
              <a:spLocks/>
            </p:cNvSpPr>
            <p:nvPr/>
          </p:nvSpPr>
          <p:spPr bwMode="gray">
            <a:xfrm>
              <a:off x="4165601" y="2103438"/>
              <a:ext cx="3379788" cy="1906588"/>
            </a:xfrm>
            <a:custGeom>
              <a:avLst/>
              <a:gdLst>
                <a:gd name="T0" fmla="*/ 43 w 2129"/>
                <a:gd name="T1" fmla="*/ 1158 h 1201"/>
                <a:gd name="T2" fmla="*/ 43 w 2129"/>
                <a:gd name="T3" fmla="*/ 42 h 1201"/>
                <a:gd name="T4" fmla="*/ 2086 w 2129"/>
                <a:gd name="T5" fmla="*/ 42 h 1201"/>
                <a:gd name="T6" fmla="*/ 2086 w 2129"/>
                <a:gd name="T7" fmla="*/ 746 h 1201"/>
                <a:gd name="T8" fmla="*/ 2129 w 2129"/>
                <a:gd name="T9" fmla="*/ 746 h 1201"/>
                <a:gd name="T10" fmla="*/ 2129 w 2129"/>
                <a:gd name="T11" fmla="*/ 0 h 1201"/>
                <a:gd name="T12" fmla="*/ 0 w 2129"/>
                <a:gd name="T13" fmla="*/ 0 h 1201"/>
                <a:gd name="T14" fmla="*/ 0 w 2129"/>
                <a:gd name="T15" fmla="*/ 1201 h 1201"/>
                <a:gd name="T16" fmla="*/ 1253 w 2129"/>
                <a:gd name="T17" fmla="*/ 1201 h 1201"/>
                <a:gd name="T18" fmla="*/ 1257 w 2129"/>
                <a:gd name="T19" fmla="*/ 1158 h 1201"/>
                <a:gd name="T20" fmla="*/ 43 w 2129"/>
                <a:gd name="T21" fmla="*/ 1158 h 1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29" h="1201">
                  <a:moveTo>
                    <a:pt x="43" y="1158"/>
                  </a:moveTo>
                  <a:lnTo>
                    <a:pt x="43" y="42"/>
                  </a:lnTo>
                  <a:lnTo>
                    <a:pt x="2086" y="42"/>
                  </a:lnTo>
                  <a:lnTo>
                    <a:pt x="2086" y="746"/>
                  </a:lnTo>
                  <a:lnTo>
                    <a:pt x="2129" y="746"/>
                  </a:lnTo>
                  <a:lnTo>
                    <a:pt x="2129" y="0"/>
                  </a:lnTo>
                  <a:lnTo>
                    <a:pt x="0" y="0"/>
                  </a:lnTo>
                  <a:lnTo>
                    <a:pt x="0" y="1201"/>
                  </a:lnTo>
                  <a:lnTo>
                    <a:pt x="1253" y="1201"/>
                  </a:lnTo>
                  <a:lnTo>
                    <a:pt x="1257" y="1158"/>
                  </a:lnTo>
                  <a:lnTo>
                    <a:pt x="43" y="115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wrap="square"/>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Freeform 7">
              <a:extLst>
                <a:ext uri="{FF2B5EF4-FFF2-40B4-BE49-F238E27FC236}">
                  <a16:creationId xmlns="" xmlns:a16="http://schemas.microsoft.com/office/drawing/2014/main" id="{6643DA42-B613-854F-B7D9-9CCAB2CCCA9F}"/>
                </a:ext>
              </a:extLst>
            </p:cNvPr>
            <p:cNvSpPr>
              <a:spLocks/>
            </p:cNvSpPr>
            <p:nvPr/>
          </p:nvSpPr>
          <p:spPr bwMode="gray">
            <a:xfrm>
              <a:off x="7672388" y="3573463"/>
              <a:ext cx="169863" cy="241300"/>
            </a:xfrm>
            <a:custGeom>
              <a:avLst/>
              <a:gdLst>
                <a:gd name="T0" fmla="*/ 0 w 45"/>
                <a:gd name="T1" fmla="*/ 0 h 64"/>
                <a:gd name="T2" fmla="*/ 0 w 45"/>
                <a:gd name="T3" fmla="*/ 13 h 64"/>
                <a:gd name="T4" fmla="*/ 45 w 45"/>
                <a:gd name="T5" fmla="*/ 64 h 64"/>
                <a:gd name="T6" fmla="*/ 45 w 45"/>
                <a:gd name="T7" fmla="*/ 55 h 64"/>
                <a:gd name="T8" fmla="*/ 0 w 45"/>
                <a:gd name="T9" fmla="*/ 0 h 64"/>
              </a:gdLst>
              <a:ahLst/>
              <a:cxnLst>
                <a:cxn ang="0">
                  <a:pos x="T0" y="T1"/>
                </a:cxn>
                <a:cxn ang="0">
                  <a:pos x="T2" y="T3"/>
                </a:cxn>
                <a:cxn ang="0">
                  <a:pos x="T4" y="T5"/>
                </a:cxn>
                <a:cxn ang="0">
                  <a:pos x="T6" y="T7"/>
                </a:cxn>
                <a:cxn ang="0">
                  <a:pos x="T8" y="T9"/>
                </a:cxn>
              </a:cxnLst>
              <a:rect l="0" t="0" r="r" b="b"/>
              <a:pathLst>
                <a:path w="45" h="64">
                  <a:moveTo>
                    <a:pt x="0" y="0"/>
                  </a:moveTo>
                  <a:cubicBezTo>
                    <a:pt x="0" y="13"/>
                    <a:pt x="0" y="13"/>
                    <a:pt x="0" y="13"/>
                  </a:cubicBezTo>
                  <a:cubicBezTo>
                    <a:pt x="45" y="64"/>
                    <a:pt x="45" y="64"/>
                    <a:pt x="45" y="64"/>
                  </a:cubicBezTo>
                  <a:cubicBezTo>
                    <a:pt x="45" y="55"/>
                    <a:pt x="45" y="55"/>
                    <a:pt x="45" y="55"/>
                  </a:cubicBezTo>
                  <a:cubicBezTo>
                    <a:pt x="33" y="34"/>
                    <a:pt x="18" y="15"/>
                    <a:pt x="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wrap="square"/>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Freeform 8">
              <a:extLst>
                <a:ext uri="{FF2B5EF4-FFF2-40B4-BE49-F238E27FC236}">
                  <a16:creationId xmlns="" xmlns:a16="http://schemas.microsoft.com/office/drawing/2014/main" id="{20C0EE14-4D7A-CE4F-85DF-C87B22FEBC77}"/>
                </a:ext>
              </a:extLst>
            </p:cNvPr>
            <p:cNvSpPr>
              <a:spLocks noEditPoints="1"/>
            </p:cNvSpPr>
            <p:nvPr/>
          </p:nvSpPr>
          <p:spPr bwMode="gray">
            <a:xfrm>
              <a:off x="4797426" y="2320926"/>
              <a:ext cx="2112963" cy="1531938"/>
            </a:xfrm>
            <a:custGeom>
              <a:avLst/>
              <a:gdLst>
                <a:gd name="T0" fmla="*/ 464 w 562"/>
                <a:gd name="T1" fmla="*/ 328 h 407"/>
                <a:gd name="T2" fmla="*/ 562 w 562"/>
                <a:gd name="T3" fmla="*/ 255 h 407"/>
                <a:gd name="T4" fmla="*/ 562 w 562"/>
                <a:gd name="T5" fmla="*/ 155 h 407"/>
                <a:gd name="T6" fmla="*/ 464 w 562"/>
                <a:gd name="T7" fmla="*/ 155 h 407"/>
                <a:gd name="T8" fmla="*/ 464 w 562"/>
                <a:gd name="T9" fmla="*/ 328 h 407"/>
                <a:gd name="T10" fmla="*/ 318 w 562"/>
                <a:gd name="T11" fmla="*/ 400 h 407"/>
                <a:gd name="T12" fmla="*/ 416 w 562"/>
                <a:gd name="T13" fmla="*/ 336 h 407"/>
                <a:gd name="T14" fmla="*/ 416 w 562"/>
                <a:gd name="T15" fmla="*/ 250 h 407"/>
                <a:gd name="T16" fmla="*/ 318 w 562"/>
                <a:gd name="T17" fmla="*/ 250 h 407"/>
                <a:gd name="T18" fmla="*/ 318 w 562"/>
                <a:gd name="T19" fmla="*/ 400 h 407"/>
                <a:gd name="T20" fmla="*/ 27 w 562"/>
                <a:gd name="T21" fmla="*/ 407 h 407"/>
                <a:gd name="T22" fmla="*/ 122 w 562"/>
                <a:gd name="T23" fmla="*/ 407 h 407"/>
                <a:gd name="T24" fmla="*/ 122 w 562"/>
                <a:gd name="T25" fmla="*/ 311 h 407"/>
                <a:gd name="T26" fmla="*/ 27 w 562"/>
                <a:gd name="T27" fmla="*/ 311 h 407"/>
                <a:gd name="T28" fmla="*/ 27 w 562"/>
                <a:gd name="T29" fmla="*/ 407 h 407"/>
                <a:gd name="T30" fmla="*/ 172 w 562"/>
                <a:gd name="T31" fmla="*/ 407 h 407"/>
                <a:gd name="T32" fmla="*/ 271 w 562"/>
                <a:gd name="T33" fmla="*/ 407 h 407"/>
                <a:gd name="T34" fmla="*/ 271 w 562"/>
                <a:gd name="T35" fmla="*/ 212 h 407"/>
                <a:gd name="T36" fmla="*/ 172 w 562"/>
                <a:gd name="T37" fmla="*/ 212 h 407"/>
                <a:gd name="T38" fmla="*/ 172 w 562"/>
                <a:gd name="T39" fmla="*/ 407 h 407"/>
                <a:gd name="T40" fmla="*/ 436 w 562"/>
                <a:gd name="T41" fmla="*/ 0 h 407"/>
                <a:gd name="T42" fmla="*/ 481 w 562"/>
                <a:gd name="T43" fmla="*/ 38 h 407"/>
                <a:gd name="T44" fmla="*/ 358 w 562"/>
                <a:gd name="T45" fmla="*/ 151 h 407"/>
                <a:gd name="T46" fmla="*/ 227 w 562"/>
                <a:gd name="T47" fmla="*/ 50 h 407"/>
                <a:gd name="T48" fmla="*/ 0 w 562"/>
                <a:gd name="T49" fmla="*/ 216 h 407"/>
                <a:gd name="T50" fmla="*/ 32 w 562"/>
                <a:gd name="T51" fmla="*/ 251 h 407"/>
                <a:gd name="T52" fmla="*/ 226 w 562"/>
                <a:gd name="T53" fmla="*/ 108 h 407"/>
                <a:gd name="T54" fmla="*/ 358 w 562"/>
                <a:gd name="T55" fmla="*/ 215 h 407"/>
                <a:gd name="T56" fmla="*/ 518 w 562"/>
                <a:gd name="T57" fmla="*/ 61 h 407"/>
                <a:gd name="T58" fmla="*/ 562 w 562"/>
                <a:gd name="T59" fmla="*/ 97 h 407"/>
                <a:gd name="T60" fmla="*/ 562 w 562"/>
                <a:gd name="T61" fmla="*/ 0 h 407"/>
                <a:gd name="T62" fmla="*/ 436 w 562"/>
                <a:gd name="T63"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62" h="407">
                  <a:moveTo>
                    <a:pt x="464" y="328"/>
                  </a:moveTo>
                  <a:cubicBezTo>
                    <a:pt x="491" y="295"/>
                    <a:pt x="524" y="271"/>
                    <a:pt x="562" y="255"/>
                  </a:cubicBezTo>
                  <a:cubicBezTo>
                    <a:pt x="562" y="155"/>
                    <a:pt x="562" y="155"/>
                    <a:pt x="562" y="155"/>
                  </a:cubicBezTo>
                  <a:cubicBezTo>
                    <a:pt x="464" y="155"/>
                    <a:pt x="464" y="155"/>
                    <a:pt x="464" y="155"/>
                  </a:cubicBezTo>
                  <a:lnTo>
                    <a:pt x="464" y="328"/>
                  </a:lnTo>
                  <a:close/>
                  <a:moveTo>
                    <a:pt x="318" y="400"/>
                  </a:moveTo>
                  <a:cubicBezTo>
                    <a:pt x="341" y="366"/>
                    <a:pt x="376" y="343"/>
                    <a:pt x="416" y="336"/>
                  </a:cubicBezTo>
                  <a:cubicBezTo>
                    <a:pt x="416" y="250"/>
                    <a:pt x="416" y="250"/>
                    <a:pt x="416" y="250"/>
                  </a:cubicBezTo>
                  <a:cubicBezTo>
                    <a:pt x="318" y="250"/>
                    <a:pt x="318" y="250"/>
                    <a:pt x="318" y="250"/>
                  </a:cubicBezTo>
                  <a:lnTo>
                    <a:pt x="318" y="400"/>
                  </a:lnTo>
                  <a:close/>
                  <a:moveTo>
                    <a:pt x="27" y="407"/>
                  </a:moveTo>
                  <a:cubicBezTo>
                    <a:pt x="122" y="407"/>
                    <a:pt x="122" y="407"/>
                    <a:pt x="122" y="407"/>
                  </a:cubicBezTo>
                  <a:cubicBezTo>
                    <a:pt x="122" y="311"/>
                    <a:pt x="122" y="311"/>
                    <a:pt x="122" y="311"/>
                  </a:cubicBezTo>
                  <a:cubicBezTo>
                    <a:pt x="27" y="311"/>
                    <a:pt x="27" y="311"/>
                    <a:pt x="27" y="311"/>
                  </a:cubicBezTo>
                  <a:lnTo>
                    <a:pt x="27" y="407"/>
                  </a:lnTo>
                  <a:close/>
                  <a:moveTo>
                    <a:pt x="172" y="407"/>
                  </a:moveTo>
                  <a:cubicBezTo>
                    <a:pt x="271" y="407"/>
                    <a:pt x="271" y="407"/>
                    <a:pt x="271" y="407"/>
                  </a:cubicBezTo>
                  <a:cubicBezTo>
                    <a:pt x="271" y="212"/>
                    <a:pt x="271" y="212"/>
                    <a:pt x="271" y="212"/>
                  </a:cubicBezTo>
                  <a:cubicBezTo>
                    <a:pt x="172" y="212"/>
                    <a:pt x="172" y="212"/>
                    <a:pt x="172" y="212"/>
                  </a:cubicBezTo>
                  <a:lnTo>
                    <a:pt x="172" y="407"/>
                  </a:lnTo>
                  <a:close/>
                  <a:moveTo>
                    <a:pt x="436" y="0"/>
                  </a:moveTo>
                  <a:cubicBezTo>
                    <a:pt x="481" y="38"/>
                    <a:pt x="481" y="38"/>
                    <a:pt x="481" y="38"/>
                  </a:cubicBezTo>
                  <a:cubicBezTo>
                    <a:pt x="358" y="151"/>
                    <a:pt x="358" y="151"/>
                    <a:pt x="358" y="151"/>
                  </a:cubicBezTo>
                  <a:cubicBezTo>
                    <a:pt x="227" y="50"/>
                    <a:pt x="227" y="50"/>
                    <a:pt x="227" y="50"/>
                  </a:cubicBezTo>
                  <a:cubicBezTo>
                    <a:pt x="0" y="216"/>
                    <a:pt x="0" y="216"/>
                    <a:pt x="0" y="216"/>
                  </a:cubicBezTo>
                  <a:cubicBezTo>
                    <a:pt x="32" y="251"/>
                    <a:pt x="32" y="251"/>
                    <a:pt x="32" y="251"/>
                  </a:cubicBezTo>
                  <a:cubicBezTo>
                    <a:pt x="226" y="108"/>
                    <a:pt x="226" y="108"/>
                    <a:pt x="226" y="108"/>
                  </a:cubicBezTo>
                  <a:cubicBezTo>
                    <a:pt x="358" y="215"/>
                    <a:pt x="358" y="215"/>
                    <a:pt x="358" y="215"/>
                  </a:cubicBezTo>
                  <a:cubicBezTo>
                    <a:pt x="518" y="61"/>
                    <a:pt x="518" y="61"/>
                    <a:pt x="518" y="61"/>
                  </a:cubicBezTo>
                  <a:cubicBezTo>
                    <a:pt x="562" y="97"/>
                    <a:pt x="562" y="97"/>
                    <a:pt x="562" y="97"/>
                  </a:cubicBezTo>
                  <a:cubicBezTo>
                    <a:pt x="562" y="0"/>
                    <a:pt x="562" y="0"/>
                    <a:pt x="562" y="0"/>
                  </a:cubicBezTo>
                  <a:lnTo>
                    <a:pt x="436"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wrap="square"/>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Freeform 9">
              <a:extLst>
                <a:ext uri="{FF2B5EF4-FFF2-40B4-BE49-F238E27FC236}">
                  <a16:creationId xmlns="" xmlns:a16="http://schemas.microsoft.com/office/drawing/2014/main" id="{A57BC384-840B-0848-85C4-86457F7D06C7}"/>
                </a:ext>
              </a:extLst>
            </p:cNvPr>
            <p:cNvSpPr>
              <a:spLocks/>
            </p:cNvSpPr>
            <p:nvPr/>
          </p:nvSpPr>
          <p:spPr bwMode="gray">
            <a:xfrm>
              <a:off x="5808663" y="3386138"/>
              <a:ext cx="2511425" cy="1654175"/>
            </a:xfrm>
            <a:custGeom>
              <a:avLst/>
              <a:gdLst>
                <a:gd name="T0" fmla="*/ 667 w 668"/>
                <a:gd name="T1" fmla="*/ 270 h 440"/>
                <a:gd name="T2" fmla="*/ 665 w 668"/>
                <a:gd name="T3" fmla="*/ 258 h 440"/>
                <a:gd name="T4" fmla="*/ 569 w 668"/>
                <a:gd name="T5" fmla="*/ 158 h 440"/>
                <a:gd name="T6" fmla="*/ 414 w 668"/>
                <a:gd name="T7" fmla="*/ 4 h 440"/>
                <a:gd name="T8" fmla="*/ 397 w 668"/>
                <a:gd name="T9" fmla="*/ 2 h 440"/>
                <a:gd name="T10" fmla="*/ 365 w 668"/>
                <a:gd name="T11" fmla="*/ 0 h 440"/>
                <a:gd name="T12" fmla="*/ 357 w 668"/>
                <a:gd name="T13" fmla="*/ 1 h 440"/>
                <a:gd name="T14" fmla="*/ 345 w 668"/>
                <a:gd name="T15" fmla="*/ 3 h 440"/>
                <a:gd name="T16" fmla="*/ 216 w 668"/>
                <a:gd name="T17" fmla="*/ 80 h 440"/>
                <a:gd name="T18" fmla="*/ 86 w 668"/>
                <a:gd name="T19" fmla="*/ 162 h 440"/>
                <a:gd name="T20" fmla="*/ 2 w 668"/>
                <a:gd name="T21" fmla="*/ 266 h 440"/>
                <a:gd name="T22" fmla="*/ 1 w 668"/>
                <a:gd name="T23" fmla="*/ 273 h 440"/>
                <a:gd name="T24" fmla="*/ 0 w 668"/>
                <a:gd name="T25" fmla="*/ 294 h 440"/>
                <a:gd name="T26" fmla="*/ 1 w 668"/>
                <a:gd name="T27" fmla="*/ 303 h 440"/>
                <a:gd name="T28" fmla="*/ 4 w 668"/>
                <a:gd name="T29" fmla="*/ 316 h 440"/>
                <a:gd name="T30" fmla="*/ 113 w 668"/>
                <a:gd name="T31" fmla="*/ 419 h 440"/>
                <a:gd name="T32" fmla="*/ 326 w 668"/>
                <a:gd name="T33" fmla="*/ 420 h 440"/>
                <a:gd name="T34" fmla="*/ 365 w 668"/>
                <a:gd name="T35" fmla="*/ 440 h 440"/>
                <a:gd name="T36" fmla="*/ 411 w 668"/>
                <a:gd name="T37" fmla="*/ 394 h 440"/>
                <a:gd name="T38" fmla="*/ 365 w 668"/>
                <a:gd name="T39" fmla="*/ 347 h 440"/>
                <a:gd name="T40" fmla="*/ 324 w 668"/>
                <a:gd name="T41" fmla="*/ 372 h 440"/>
                <a:gd name="T42" fmla="*/ 128 w 668"/>
                <a:gd name="T43" fmla="*/ 372 h 440"/>
                <a:gd name="T44" fmla="*/ 120 w 668"/>
                <a:gd name="T45" fmla="*/ 371 h 440"/>
                <a:gd name="T46" fmla="*/ 51 w 668"/>
                <a:gd name="T47" fmla="*/ 305 h 440"/>
                <a:gd name="T48" fmla="*/ 50 w 668"/>
                <a:gd name="T49" fmla="*/ 296 h 440"/>
                <a:gd name="T50" fmla="*/ 49 w 668"/>
                <a:gd name="T51" fmla="*/ 281 h 440"/>
                <a:gd name="T52" fmla="*/ 49 w 668"/>
                <a:gd name="T53" fmla="*/ 279 h 440"/>
                <a:gd name="T54" fmla="*/ 50 w 668"/>
                <a:gd name="T55" fmla="*/ 275 h 440"/>
                <a:gd name="T56" fmla="*/ 111 w 668"/>
                <a:gd name="T57" fmla="*/ 205 h 440"/>
                <a:gd name="T58" fmla="*/ 130 w 668"/>
                <a:gd name="T59" fmla="*/ 184 h 440"/>
                <a:gd name="T60" fmla="*/ 218 w 668"/>
                <a:gd name="T61" fmla="*/ 130 h 440"/>
                <a:gd name="T62" fmla="*/ 225 w 668"/>
                <a:gd name="T63" fmla="*/ 130 h 440"/>
                <a:gd name="T64" fmla="*/ 249 w 668"/>
                <a:gd name="T65" fmla="*/ 117 h 440"/>
                <a:gd name="T66" fmla="*/ 352 w 668"/>
                <a:gd name="T67" fmla="*/ 51 h 440"/>
                <a:gd name="T68" fmla="*/ 362 w 668"/>
                <a:gd name="T69" fmla="*/ 49 h 440"/>
                <a:gd name="T70" fmla="*/ 382 w 668"/>
                <a:gd name="T71" fmla="*/ 49 h 440"/>
                <a:gd name="T72" fmla="*/ 391 w 668"/>
                <a:gd name="T73" fmla="*/ 50 h 440"/>
                <a:gd name="T74" fmla="*/ 404 w 668"/>
                <a:gd name="T75" fmla="*/ 52 h 440"/>
                <a:gd name="T76" fmla="*/ 523 w 668"/>
                <a:gd name="T77" fmla="*/ 178 h 440"/>
                <a:gd name="T78" fmla="*/ 548 w 668"/>
                <a:gd name="T79" fmla="*/ 203 h 440"/>
                <a:gd name="T80" fmla="*/ 617 w 668"/>
                <a:gd name="T81" fmla="*/ 268 h 440"/>
                <a:gd name="T82" fmla="*/ 619 w 668"/>
                <a:gd name="T83" fmla="*/ 277 h 440"/>
                <a:gd name="T84" fmla="*/ 619 w 668"/>
                <a:gd name="T85" fmla="*/ 293 h 440"/>
                <a:gd name="T86" fmla="*/ 618 w 668"/>
                <a:gd name="T87" fmla="*/ 301 h 440"/>
                <a:gd name="T88" fmla="*/ 552 w 668"/>
                <a:gd name="T89" fmla="*/ 370 h 440"/>
                <a:gd name="T90" fmla="*/ 543 w 668"/>
                <a:gd name="T91" fmla="*/ 372 h 440"/>
                <a:gd name="T92" fmla="*/ 539 w 668"/>
                <a:gd name="T93" fmla="*/ 372 h 440"/>
                <a:gd name="T94" fmla="*/ 498 w 668"/>
                <a:gd name="T95" fmla="*/ 347 h 440"/>
                <a:gd name="T96" fmla="*/ 451 w 668"/>
                <a:gd name="T97" fmla="*/ 394 h 440"/>
                <a:gd name="T98" fmla="*/ 498 w 668"/>
                <a:gd name="T99" fmla="*/ 440 h 440"/>
                <a:gd name="T100" fmla="*/ 536 w 668"/>
                <a:gd name="T101" fmla="*/ 421 h 440"/>
                <a:gd name="T102" fmla="*/ 543 w 668"/>
                <a:gd name="T103" fmla="*/ 421 h 440"/>
                <a:gd name="T104" fmla="*/ 550 w 668"/>
                <a:gd name="T105" fmla="*/ 420 h 440"/>
                <a:gd name="T106" fmla="*/ 562 w 668"/>
                <a:gd name="T107" fmla="*/ 418 h 440"/>
                <a:gd name="T108" fmla="*/ 666 w 668"/>
                <a:gd name="T109" fmla="*/ 309 h 440"/>
                <a:gd name="T110" fmla="*/ 668 w 668"/>
                <a:gd name="T111" fmla="*/ 279 h 440"/>
                <a:gd name="T112" fmla="*/ 667 w 668"/>
                <a:gd name="T113" fmla="*/ 27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8" h="440">
                  <a:moveTo>
                    <a:pt x="667" y="270"/>
                  </a:moveTo>
                  <a:cubicBezTo>
                    <a:pt x="666" y="266"/>
                    <a:pt x="665" y="262"/>
                    <a:pt x="665" y="258"/>
                  </a:cubicBezTo>
                  <a:cubicBezTo>
                    <a:pt x="654" y="210"/>
                    <a:pt x="616" y="170"/>
                    <a:pt x="569" y="158"/>
                  </a:cubicBezTo>
                  <a:cubicBezTo>
                    <a:pt x="552" y="80"/>
                    <a:pt x="493" y="20"/>
                    <a:pt x="414" y="4"/>
                  </a:cubicBezTo>
                  <a:cubicBezTo>
                    <a:pt x="408" y="3"/>
                    <a:pt x="403" y="2"/>
                    <a:pt x="397" y="2"/>
                  </a:cubicBezTo>
                  <a:cubicBezTo>
                    <a:pt x="365" y="0"/>
                    <a:pt x="365" y="0"/>
                    <a:pt x="365" y="0"/>
                  </a:cubicBezTo>
                  <a:cubicBezTo>
                    <a:pt x="357" y="1"/>
                    <a:pt x="357" y="1"/>
                    <a:pt x="357" y="1"/>
                  </a:cubicBezTo>
                  <a:cubicBezTo>
                    <a:pt x="353" y="1"/>
                    <a:pt x="349" y="2"/>
                    <a:pt x="345" y="3"/>
                  </a:cubicBezTo>
                  <a:cubicBezTo>
                    <a:pt x="291" y="11"/>
                    <a:pt x="248" y="37"/>
                    <a:pt x="216" y="80"/>
                  </a:cubicBezTo>
                  <a:cubicBezTo>
                    <a:pt x="158" y="73"/>
                    <a:pt x="104" y="108"/>
                    <a:pt x="86" y="162"/>
                  </a:cubicBezTo>
                  <a:cubicBezTo>
                    <a:pt x="40" y="181"/>
                    <a:pt x="11" y="216"/>
                    <a:pt x="2" y="266"/>
                  </a:cubicBezTo>
                  <a:cubicBezTo>
                    <a:pt x="2" y="268"/>
                    <a:pt x="1" y="271"/>
                    <a:pt x="1" y="273"/>
                  </a:cubicBezTo>
                  <a:cubicBezTo>
                    <a:pt x="0" y="294"/>
                    <a:pt x="0" y="294"/>
                    <a:pt x="0" y="294"/>
                  </a:cubicBezTo>
                  <a:cubicBezTo>
                    <a:pt x="1" y="303"/>
                    <a:pt x="1" y="303"/>
                    <a:pt x="1" y="303"/>
                  </a:cubicBezTo>
                  <a:cubicBezTo>
                    <a:pt x="2" y="307"/>
                    <a:pt x="3" y="312"/>
                    <a:pt x="4" y="316"/>
                  </a:cubicBezTo>
                  <a:cubicBezTo>
                    <a:pt x="15" y="369"/>
                    <a:pt x="59" y="410"/>
                    <a:pt x="113" y="419"/>
                  </a:cubicBezTo>
                  <a:cubicBezTo>
                    <a:pt x="326" y="420"/>
                    <a:pt x="326" y="420"/>
                    <a:pt x="326" y="420"/>
                  </a:cubicBezTo>
                  <a:cubicBezTo>
                    <a:pt x="334" y="432"/>
                    <a:pt x="349" y="440"/>
                    <a:pt x="365" y="440"/>
                  </a:cubicBezTo>
                  <a:cubicBezTo>
                    <a:pt x="391" y="440"/>
                    <a:pt x="411" y="420"/>
                    <a:pt x="411" y="394"/>
                  </a:cubicBezTo>
                  <a:cubicBezTo>
                    <a:pt x="411" y="368"/>
                    <a:pt x="391" y="347"/>
                    <a:pt x="365" y="347"/>
                  </a:cubicBezTo>
                  <a:cubicBezTo>
                    <a:pt x="347" y="347"/>
                    <a:pt x="331" y="357"/>
                    <a:pt x="324" y="372"/>
                  </a:cubicBezTo>
                  <a:cubicBezTo>
                    <a:pt x="128" y="372"/>
                    <a:pt x="128" y="372"/>
                    <a:pt x="128" y="372"/>
                  </a:cubicBezTo>
                  <a:cubicBezTo>
                    <a:pt x="120" y="371"/>
                    <a:pt x="120" y="371"/>
                    <a:pt x="120" y="371"/>
                  </a:cubicBezTo>
                  <a:cubicBezTo>
                    <a:pt x="87" y="366"/>
                    <a:pt x="58" y="339"/>
                    <a:pt x="51" y="305"/>
                  </a:cubicBezTo>
                  <a:cubicBezTo>
                    <a:pt x="51" y="302"/>
                    <a:pt x="50" y="299"/>
                    <a:pt x="50" y="296"/>
                  </a:cubicBezTo>
                  <a:cubicBezTo>
                    <a:pt x="49" y="281"/>
                    <a:pt x="49" y="281"/>
                    <a:pt x="49" y="281"/>
                  </a:cubicBezTo>
                  <a:cubicBezTo>
                    <a:pt x="49" y="279"/>
                    <a:pt x="49" y="279"/>
                    <a:pt x="49" y="279"/>
                  </a:cubicBezTo>
                  <a:cubicBezTo>
                    <a:pt x="49" y="278"/>
                    <a:pt x="50" y="276"/>
                    <a:pt x="50" y="275"/>
                  </a:cubicBezTo>
                  <a:cubicBezTo>
                    <a:pt x="57" y="239"/>
                    <a:pt x="76" y="216"/>
                    <a:pt x="111" y="205"/>
                  </a:cubicBezTo>
                  <a:cubicBezTo>
                    <a:pt x="121" y="201"/>
                    <a:pt x="128" y="194"/>
                    <a:pt x="130" y="184"/>
                  </a:cubicBezTo>
                  <a:cubicBezTo>
                    <a:pt x="139" y="146"/>
                    <a:pt x="179" y="120"/>
                    <a:pt x="218" y="130"/>
                  </a:cubicBezTo>
                  <a:cubicBezTo>
                    <a:pt x="225" y="130"/>
                    <a:pt x="225" y="130"/>
                    <a:pt x="225" y="130"/>
                  </a:cubicBezTo>
                  <a:cubicBezTo>
                    <a:pt x="231" y="130"/>
                    <a:pt x="241" y="129"/>
                    <a:pt x="249" y="117"/>
                  </a:cubicBezTo>
                  <a:cubicBezTo>
                    <a:pt x="274" y="80"/>
                    <a:pt x="308" y="58"/>
                    <a:pt x="352" y="51"/>
                  </a:cubicBezTo>
                  <a:cubicBezTo>
                    <a:pt x="356" y="50"/>
                    <a:pt x="359" y="50"/>
                    <a:pt x="362" y="49"/>
                  </a:cubicBezTo>
                  <a:cubicBezTo>
                    <a:pt x="382" y="49"/>
                    <a:pt x="382" y="49"/>
                    <a:pt x="382" y="49"/>
                  </a:cubicBezTo>
                  <a:cubicBezTo>
                    <a:pt x="391" y="50"/>
                    <a:pt x="391" y="50"/>
                    <a:pt x="391" y="50"/>
                  </a:cubicBezTo>
                  <a:cubicBezTo>
                    <a:pt x="396" y="51"/>
                    <a:pt x="400" y="51"/>
                    <a:pt x="404" y="52"/>
                  </a:cubicBezTo>
                  <a:cubicBezTo>
                    <a:pt x="467" y="65"/>
                    <a:pt x="514" y="114"/>
                    <a:pt x="523" y="178"/>
                  </a:cubicBezTo>
                  <a:cubicBezTo>
                    <a:pt x="525" y="191"/>
                    <a:pt x="535" y="201"/>
                    <a:pt x="548" y="203"/>
                  </a:cubicBezTo>
                  <a:cubicBezTo>
                    <a:pt x="581" y="208"/>
                    <a:pt x="610" y="235"/>
                    <a:pt x="617" y="268"/>
                  </a:cubicBezTo>
                  <a:cubicBezTo>
                    <a:pt x="618" y="271"/>
                    <a:pt x="618" y="274"/>
                    <a:pt x="619" y="277"/>
                  </a:cubicBezTo>
                  <a:cubicBezTo>
                    <a:pt x="619" y="293"/>
                    <a:pt x="619" y="293"/>
                    <a:pt x="619" y="293"/>
                  </a:cubicBezTo>
                  <a:cubicBezTo>
                    <a:pt x="618" y="301"/>
                    <a:pt x="618" y="301"/>
                    <a:pt x="618" y="301"/>
                  </a:cubicBezTo>
                  <a:cubicBezTo>
                    <a:pt x="612" y="335"/>
                    <a:pt x="586" y="363"/>
                    <a:pt x="552" y="370"/>
                  </a:cubicBezTo>
                  <a:cubicBezTo>
                    <a:pt x="549" y="371"/>
                    <a:pt x="546" y="371"/>
                    <a:pt x="543" y="372"/>
                  </a:cubicBezTo>
                  <a:cubicBezTo>
                    <a:pt x="539" y="372"/>
                    <a:pt x="539" y="372"/>
                    <a:pt x="539" y="372"/>
                  </a:cubicBezTo>
                  <a:cubicBezTo>
                    <a:pt x="531" y="357"/>
                    <a:pt x="516" y="347"/>
                    <a:pt x="498" y="347"/>
                  </a:cubicBezTo>
                  <a:cubicBezTo>
                    <a:pt x="472" y="347"/>
                    <a:pt x="451" y="368"/>
                    <a:pt x="451" y="394"/>
                  </a:cubicBezTo>
                  <a:cubicBezTo>
                    <a:pt x="451" y="420"/>
                    <a:pt x="472" y="440"/>
                    <a:pt x="498" y="440"/>
                  </a:cubicBezTo>
                  <a:cubicBezTo>
                    <a:pt x="514" y="440"/>
                    <a:pt x="527" y="433"/>
                    <a:pt x="536" y="421"/>
                  </a:cubicBezTo>
                  <a:cubicBezTo>
                    <a:pt x="543" y="421"/>
                    <a:pt x="543" y="421"/>
                    <a:pt x="543" y="421"/>
                  </a:cubicBezTo>
                  <a:cubicBezTo>
                    <a:pt x="550" y="420"/>
                    <a:pt x="550" y="420"/>
                    <a:pt x="550" y="420"/>
                  </a:cubicBezTo>
                  <a:cubicBezTo>
                    <a:pt x="554" y="419"/>
                    <a:pt x="558" y="418"/>
                    <a:pt x="562" y="418"/>
                  </a:cubicBezTo>
                  <a:cubicBezTo>
                    <a:pt x="616" y="406"/>
                    <a:pt x="657" y="363"/>
                    <a:pt x="666" y="309"/>
                  </a:cubicBezTo>
                  <a:cubicBezTo>
                    <a:pt x="668" y="279"/>
                    <a:pt x="668" y="279"/>
                    <a:pt x="668" y="279"/>
                  </a:cubicBezTo>
                  <a:lnTo>
                    <a:pt x="667" y="27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wrap="square"/>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8" name="组合 333"/>
          <p:cNvGrpSpPr>
            <a:grpSpLocks noChangeAspect="1"/>
          </p:cNvGrpSpPr>
          <p:nvPr/>
        </p:nvGrpSpPr>
        <p:grpSpPr bwMode="gray">
          <a:xfrm>
            <a:off x="3394969" y="1284943"/>
            <a:ext cx="609488" cy="619916"/>
            <a:chOff x="8526463" y="2335213"/>
            <a:chExt cx="835025" cy="849312"/>
          </a:xfrm>
        </p:grpSpPr>
        <p:sp>
          <p:nvSpPr>
            <p:cNvPr id="59" name="Freeform 253"/>
            <p:cNvSpPr>
              <a:spLocks/>
            </p:cNvSpPr>
            <p:nvPr/>
          </p:nvSpPr>
          <p:spPr bwMode="gray">
            <a:xfrm>
              <a:off x="8526463" y="2335213"/>
              <a:ext cx="835025" cy="831850"/>
            </a:xfrm>
            <a:custGeom>
              <a:avLst/>
              <a:gdLst>
                <a:gd name="T0" fmla="*/ 369888 w 526"/>
                <a:gd name="T1" fmla="*/ 831850 h 524"/>
                <a:gd name="T2" fmla="*/ 368300 w 526"/>
                <a:gd name="T3" fmla="*/ 831850 h 524"/>
                <a:gd name="T4" fmla="*/ 0 w 526"/>
                <a:gd name="T5" fmla="*/ 417513 h 524"/>
                <a:gd name="T6" fmla="*/ 417513 w 526"/>
                <a:gd name="T7" fmla="*/ 0 h 524"/>
                <a:gd name="T8" fmla="*/ 835025 w 526"/>
                <a:gd name="T9" fmla="*/ 417513 h 524"/>
                <a:gd name="T10" fmla="*/ 469900 w 526"/>
                <a:gd name="T11" fmla="*/ 831850 h 524"/>
                <a:gd name="T12" fmla="*/ 454025 w 526"/>
                <a:gd name="T13" fmla="*/ 819150 h 524"/>
                <a:gd name="T14" fmla="*/ 466725 w 526"/>
                <a:gd name="T15" fmla="*/ 803275 h 524"/>
                <a:gd name="T16" fmla="*/ 806450 w 526"/>
                <a:gd name="T17" fmla="*/ 417513 h 524"/>
                <a:gd name="T18" fmla="*/ 417513 w 526"/>
                <a:gd name="T19" fmla="*/ 28575 h 524"/>
                <a:gd name="T20" fmla="*/ 28575 w 526"/>
                <a:gd name="T21" fmla="*/ 417513 h 524"/>
                <a:gd name="T22" fmla="*/ 371475 w 526"/>
                <a:gd name="T23" fmla="*/ 803275 h 524"/>
                <a:gd name="T24" fmla="*/ 384175 w 526"/>
                <a:gd name="T25" fmla="*/ 819150 h 524"/>
                <a:gd name="T26" fmla="*/ 369888 w 526"/>
                <a:gd name="T27" fmla="*/ 831850 h 5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26"/>
                <a:gd name="T43" fmla="*/ 0 h 524"/>
                <a:gd name="T44" fmla="*/ 526 w 526"/>
                <a:gd name="T45" fmla="*/ 524 h 52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26" h="524">
                  <a:moveTo>
                    <a:pt x="233" y="524"/>
                  </a:moveTo>
                  <a:cubicBezTo>
                    <a:pt x="232" y="524"/>
                    <a:pt x="232" y="524"/>
                    <a:pt x="232" y="524"/>
                  </a:cubicBezTo>
                  <a:cubicBezTo>
                    <a:pt x="99" y="509"/>
                    <a:pt x="0" y="396"/>
                    <a:pt x="0" y="263"/>
                  </a:cubicBezTo>
                  <a:cubicBezTo>
                    <a:pt x="0" y="118"/>
                    <a:pt x="118" y="0"/>
                    <a:pt x="263" y="0"/>
                  </a:cubicBezTo>
                  <a:cubicBezTo>
                    <a:pt x="408" y="0"/>
                    <a:pt x="526" y="118"/>
                    <a:pt x="526" y="263"/>
                  </a:cubicBezTo>
                  <a:cubicBezTo>
                    <a:pt x="526" y="395"/>
                    <a:pt x="427" y="507"/>
                    <a:pt x="296" y="524"/>
                  </a:cubicBezTo>
                  <a:cubicBezTo>
                    <a:pt x="291" y="524"/>
                    <a:pt x="287" y="521"/>
                    <a:pt x="286" y="516"/>
                  </a:cubicBezTo>
                  <a:cubicBezTo>
                    <a:pt x="285" y="511"/>
                    <a:pt x="289" y="507"/>
                    <a:pt x="294" y="506"/>
                  </a:cubicBezTo>
                  <a:cubicBezTo>
                    <a:pt x="416" y="491"/>
                    <a:pt x="508" y="386"/>
                    <a:pt x="508" y="263"/>
                  </a:cubicBezTo>
                  <a:cubicBezTo>
                    <a:pt x="508" y="128"/>
                    <a:pt x="398" y="18"/>
                    <a:pt x="263" y="18"/>
                  </a:cubicBezTo>
                  <a:cubicBezTo>
                    <a:pt x="128" y="18"/>
                    <a:pt x="18" y="128"/>
                    <a:pt x="18" y="263"/>
                  </a:cubicBezTo>
                  <a:cubicBezTo>
                    <a:pt x="18" y="387"/>
                    <a:pt x="111" y="492"/>
                    <a:pt x="234" y="506"/>
                  </a:cubicBezTo>
                  <a:cubicBezTo>
                    <a:pt x="239" y="507"/>
                    <a:pt x="242" y="511"/>
                    <a:pt x="242" y="516"/>
                  </a:cubicBezTo>
                  <a:cubicBezTo>
                    <a:pt x="241" y="521"/>
                    <a:pt x="237" y="524"/>
                    <a:pt x="233" y="524"/>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Oval 254"/>
            <p:cNvSpPr>
              <a:spLocks noChangeArrowheads="1"/>
            </p:cNvSpPr>
            <p:nvPr/>
          </p:nvSpPr>
          <p:spPr bwMode="gray">
            <a:xfrm>
              <a:off x="8863013" y="3121025"/>
              <a:ext cx="63500" cy="63500"/>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Oval 255"/>
            <p:cNvSpPr>
              <a:spLocks noChangeArrowheads="1"/>
            </p:cNvSpPr>
            <p:nvPr/>
          </p:nvSpPr>
          <p:spPr bwMode="gray">
            <a:xfrm>
              <a:off x="8959851" y="3121025"/>
              <a:ext cx="65088" cy="63500"/>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Freeform 266"/>
            <p:cNvSpPr>
              <a:spLocks/>
            </p:cNvSpPr>
            <p:nvPr/>
          </p:nvSpPr>
          <p:spPr bwMode="gray">
            <a:xfrm>
              <a:off x="8604251" y="2544763"/>
              <a:ext cx="677863" cy="298450"/>
            </a:xfrm>
            <a:custGeom>
              <a:avLst/>
              <a:gdLst>
                <a:gd name="T0" fmla="*/ 206375 w 427"/>
                <a:gd name="T1" fmla="*/ 298450 h 188"/>
                <a:gd name="T2" fmla="*/ 196850 w 427"/>
                <a:gd name="T3" fmla="*/ 295275 h 188"/>
                <a:gd name="T4" fmla="*/ 165100 w 427"/>
                <a:gd name="T5" fmla="*/ 249238 h 188"/>
                <a:gd name="T6" fmla="*/ 95250 w 427"/>
                <a:gd name="T7" fmla="*/ 249238 h 188"/>
                <a:gd name="T8" fmla="*/ 0 w 427"/>
                <a:gd name="T9" fmla="*/ 152400 h 188"/>
                <a:gd name="T10" fmla="*/ 90488 w 427"/>
                <a:gd name="T11" fmla="*/ 57150 h 188"/>
                <a:gd name="T12" fmla="*/ 177800 w 427"/>
                <a:gd name="T13" fmla="*/ 0 h 188"/>
                <a:gd name="T14" fmla="*/ 261938 w 427"/>
                <a:gd name="T15" fmla="*/ 49213 h 188"/>
                <a:gd name="T16" fmla="*/ 307975 w 427"/>
                <a:gd name="T17" fmla="*/ 71438 h 188"/>
                <a:gd name="T18" fmla="*/ 376238 w 427"/>
                <a:gd name="T19" fmla="*/ 74613 h 188"/>
                <a:gd name="T20" fmla="*/ 423863 w 427"/>
                <a:gd name="T21" fmla="*/ 57150 h 188"/>
                <a:gd name="T22" fmla="*/ 511175 w 427"/>
                <a:gd name="T23" fmla="*/ 0 h 188"/>
                <a:gd name="T24" fmla="*/ 595313 w 427"/>
                <a:gd name="T25" fmla="*/ 49213 h 188"/>
                <a:gd name="T26" fmla="*/ 677863 w 427"/>
                <a:gd name="T27" fmla="*/ 147638 h 188"/>
                <a:gd name="T28" fmla="*/ 577850 w 427"/>
                <a:gd name="T29" fmla="*/ 249238 h 188"/>
                <a:gd name="T30" fmla="*/ 498475 w 427"/>
                <a:gd name="T31" fmla="*/ 249238 h 188"/>
                <a:gd name="T32" fmla="*/ 469900 w 427"/>
                <a:gd name="T33" fmla="*/ 292100 h 188"/>
                <a:gd name="T34" fmla="*/ 449263 w 427"/>
                <a:gd name="T35" fmla="*/ 290513 h 188"/>
                <a:gd name="T36" fmla="*/ 450850 w 427"/>
                <a:gd name="T37" fmla="*/ 269875 h 188"/>
                <a:gd name="T38" fmla="*/ 474663 w 427"/>
                <a:gd name="T39" fmla="*/ 231775 h 188"/>
                <a:gd name="T40" fmla="*/ 477838 w 427"/>
                <a:gd name="T41" fmla="*/ 220663 h 188"/>
                <a:gd name="T42" fmla="*/ 577850 w 427"/>
                <a:gd name="T43" fmla="*/ 220663 h 188"/>
                <a:gd name="T44" fmla="*/ 649288 w 427"/>
                <a:gd name="T45" fmla="*/ 147638 h 188"/>
                <a:gd name="T46" fmla="*/ 584200 w 427"/>
                <a:gd name="T47" fmla="*/ 76200 h 188"/>
                <a:gd name="T48" fmla="*/ 576263 w 427"/>
                <a:gd name="T49" fmla="*/ 76200 h 188"/>
                <a:gd name="T50" fmla="*/ 573088 w 427"/>
                <a:gd name="T51" fmla="*/ 68263 h 188"/>
                <a:gd name="T52" fmla="*/ 511175 w 427"/>
                <a:gd name="T53" fmla="*/ 28575 h 188"/>
                <a:gd name="T54" fmla="*/ 447675 w 427"/>
                <a:gd name="T55" fmla="*/ 76200 h 188"/>
                <a:gd name="T56" fmla="*/ 444500 w 427"/>
                <a:gd name="T57" fmla="*/ 85725 h 188"/>
                <a:gd name="T58" fmla="*/ 433388 w 427"/>
                <a:gd name="T59" fmla="*/ 85725 h 188"/>
                <a:gd name="T60" fmla="*/ 387350 w 427"/>
                <a:gd name="T61" fmla="*/ 101600 h 188"/>
                <a:gd name="T62" fmla="*/ 379413 w 427"/>
                <a:gd name="T63" fmla="*/ 107950 h 188"/>
                <a:gd name="T64" fmla="*/ 369888 w 427"/>
                <a:gd name="T65" fmla="*/ 103188 h 188"/>
                <a:gd name="T66" fmla="*/ 311150 w 427"/>
                <a:gd name="T67" fmla="*/ 101600 h 188"/>
                <a:gd name="T68" fmla="*/ 301625 w 427"/>
                <a:gd name="T69" fmla="*/ 104775 h 188"/>
                <a:gd name="T70" fmla="*/ 295275 w 427"/>
                <a:gd name="T71" fmla="*/ 98425 h 188"/>
                <a:gd name="T72" fmla="*/ 250825 w 427"/>
                <a:gd name="T73" fmla="*/ 76200 h 188"/>
                <a:gd name="T74" fmla="*/ 242888 w 427"/>
                <a:gd name="T75" fmla="*/ 76200 h 188"/>
                <a:gd name="T76" fmla="*/ 239713 w 427"/>
                <a:gd name="T77" fmla="*/ 68263 h 188"/>
                <a:gd name="T78" fmla="*/ 177800 w 427"/>
                <a:gd name="T79" fmla="*/ 28575 h 188"/>
                <a:gd name="T80" fmla="*/ 114300 w 427"/>
                <a:gd name="T81" fmla="*/ 76200 h 188"/>
                <a:gd name="T82" fmla="*/ 111125 w 427"/>
                <a:gd name="T83" fmla="*/ 85725 h 188"/>
                <a:gd name="T84" fmla="*/ 100013 w 427"/>
                <a:gd name="T85" fmla="*/ 85725 h 188"/>
                <a:gd name="T86" fmla="*/ 96838 w 427"/>
                <a:gd name="T87" fmla="*/ 85725 h 188"/>
                <a:gd name="T88" fmla="*/ 28575 w 427"/>
                <a:gd name="T89" fmla="*/ 152400 h 188"/>
                <a:gd name="T90" fmla="*/ 96838 w 427"/>
                <a:gd name="T91" fmla="*/ 220663 h 188"/>
                <a:gd name="T92" fmla="*/ 96838 w 427"/>
                <a:gd name="T93" fmla="*/ 220663 h 188"/>
                <a:gd name="T94" fmla="*/ 188913 w 427"/>
                <a:gd name="T95" fmla="*/ 220663 h 188"/>
                <a:gd name="T96" fmla="*/ 190500 w 427"/>
                <a:gd name="T97" fmla="*/ 231775 h 188"/>
                <a:gd name="T98" fmla="*/ 215900 w 427"/>
                <a:gd name="T99" fmla="*/ 273050 h 188"/>
                <a:gd name="T100" fmla="*/ 217488 w 427"/>
                <a:gd name="T101" fmla="*/ 292100 h 188"/>
                <a:gd name="T102" fmla="*/ 206375 w 427"/>
                <a:gd name="T103" fmla="*/ 298450 h 1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27"/>
                <a:gd name="T157" fmla="*/ 0 h 188"/>
                <a:gd name="T158" fmla="*/ 427 w 427"/>
                <a:gd name="T159" fmla="*/ 188 h 18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27" h="188">
                  <a:moveTo>
                    <a:pt x="130" y="188"/>
                  </a:moveTo>
                  <a:cubicBezTo>
                    <a:pt x="128" y="188"/>
                    <a:pt x="126" y="187"/>
                    <a:pt x="124" y="186"/>
                  </a:cubicBezTo>
                  <a:cubicBezTo>
                    <a:pt x="115" y="178"/>
                    <a:pt x="108" y="168"/>
                    <a:pt x="104" y="157"/>
                  </a:cubicBezTo>
                  <a:cubicBezTo>
                    <a:pt x="60" y="157"/>
                    <a:pt x="60" y="157"/>
                    <a:pt x="60" y="157"/>
                  </a:cubicBezTo>
                  <a:cubicBezTo>
                    <a:pt x="27" y="156"/>
                    <a:pt x="0" y="129"/>
                    <a:pt x="0" y="96"/>
                  </a:cubicBezTo>
                  <a:cubicBezTo>
                    <a:pt x="0" y="64"/>
                    <a:pt x="25" y="38"/>
                    <a:pt x="57" y="36"/>
                  </a:cubicBezTo>
                  <a:cubicBezTo>
                    <a:pt x="66" y="14"/>
                    <a:pt x="88" y="0"/>
                    <a:pt x="112" y="0"/>
                  </a:cubicBezTo>
                  <a:cubicBezTo>
                    <a:pt x="134" y="0"/>
                    <a:pt x="155" y="12"/>
                    <a:pt x="165" y="31"/>
                  </a:cubicBezTo>
                  <a:cubicBezTo>
                    <a:pt x="176" y="33"/>
                    <a:pt x="186" y="38"/>
                    <a:pt x="194" y="45"/>
                  </a:cubicBezTo>
                  <a:cubicBezTo>
                    <a:pt x="208" y="40"/>
                    <a:pt x="223" y="41"/>
                    <a:pt x="237" y="47"/>
                  </a:cubicBezTo>
                  <a:cubicBezTo>
                    <a:pt x="246" y="40"/>
                    <a:pt x="256" y="37"/>
                    <a:pt x="267" y="36"/>
                  </a:cubicBezTo>
                  <a:cubicBezTo>
                    <a:pt x="276" y="14"/>
                    <a:pt x="298" y="0"/>
                    <a:pt x="322" y="0"/>
                  </a:cubicBezTo>
                  <a:cubicBezTo>
                    <a:pt x="344" y="0"/>
                    <a:pt x="365" y="12"/>
                    <a:pt x="375" y="31"/>
                  </a:cubicBezTo>
                  <a:cubicBezTo>
                    <a:pt x="405" y="37"/>
                    <a:pt x="427" y="63"/>
                    <a:pt x="427" y="93"/>
                  </a:cubicBezTo>
                  <a:cubicBezTo>
                    <a:pt x="427" y="128"/>
                    <a:pt x="399" y="157"/>
                    <a:pt x="364" y="157"/>
                  </a:cubicBezTo>
                  <a:cubicBezTo>
                    <a:pt x="314" y="157"/>
                    <a:pt x="314" y="157"/>
                    <a:pt x="314" y="157"/>
                  </a:cubicBezTo>
                  <a:cubicBezTo>
                    <a:pt x="311" y="167"/>
                    <a:pt x="305" y="176"/>
                    <a:pt x="296" y="184"/>
                  </a:cubicBezTo>
                  <a:cubicBezTo>
                    <a:pt x="292" y="187"/>
                    <a:pt x="287" y="186"/>
                    <a:pt x="283" y="183"/>
                  </a:cubicBezTo>
                  <a:cubicBezTo>
                    <a:pt x="280" y="179"/>
                    <a:pt x="281" y="173"/>
                    <a:pt x="284" y="170"/>
                  </a:cubicBezTo>
                  <a:cubicBezTo>
                    <a:pt x="292" y="164"/>
                    <a:pt x="297" y="155"/>
                    <a:pt x="299" y="146"/>
                  </a:cubicBezTo>
                  <a:cubicBezTo>
                    <a:pt x="301" y="139"/>
                    <a:pt x="301" y="139"/>
                    <a:pt x="301" y="139"/>
                  </a:cubicBezTo>
                  <a:cubicBezTo>
                    <a:pt x="364" y="139"/>
                    <a:pt x="364" y="139"/>
                    <a:pt x="364" y="139"/>
                  </a:cubicBezTo>
                  <a:cubicBezTo>
                    <a:pt x="389" y="139"/>
                    <a:pt x="409" y="118"/>
                    <a:pt x="409" y="93"/>
                  </a:cubicBezTo>
                  <a:cubicBezTo>
                    <a:pt x="409" y="70"/>
                    <a:pt x="392" y="51"/>
                    <a:pt x="368" y="48"/>
                  </a:cubicBezTo>
                  <a:cubicBezTo>
                    <a:pt x="363" y="48"/>
                    <a:pt x="363" y="48"/>
                    <a:pt x="363" y="48"/>
                  </a:cubicBezTo>
                  <a:cubicBezTo>
                    <a:pt x="361" y="43"/>
                    <a:pt x="361" y="43"/>
                    <a:pt x="361" y="43"/>
                  </a:cubicBezTo>
                  <a:cubicBezTo>
                    <a:pt x="354" y="28"/>
                    <a:pt x="339" y="18"/>
                    <a:pt x="322" y="18"/>
                  </a:cubicBezTo>
                  <a:cubicBezTo>
                    <a:pt x="304" y="18"/>
                    <a:pt x="287" y="30"/>
                    <a:pt x="282" y="48"/>
                  </a:cubicBezTo>
                  <a:cubicBezTo>
                    <a:pt x="280" y="54"/>
                    <a:pt x="280" y="54"/>
                    <a:pt x="280" y="54"/>
                  </a:cubicBezTo>
                  <a:cubicBezTo>
                    <a:pt x="273" y="54"/>
                    <a:pt x="273" y="54"/>
                    <a:pt x="273" y="54"/>
                  </a:cubicBezTo>
                  <a:cubicBezTo>
                    <a:pt x="262" y="53"/>
                    <a:pt x="252" y="57"/>
                    <a:pt x="244" y="64"/>
                  </a:cubicBezTo>
                  <a:cubicBezTo>
                    <a:pt x="239" y="68"/>
                    <a:pt x="239" y="68"/>
                    <a:pt x="239" y="68"/>
                  </a:cubicBezTo>
                  <a:cubicBezTo>
                    <a:pt x="233" y="65"/>
                    <a:pt x="233" y="65"/>
                    <a:pt x="233" y="65"/>
                  </a:cubicBezTo>
                  <a:cubicBezTo>
                    <a:pt x="222" y="59"/>
                    <a:pt x="208" y="58"/>
                    <a:pt x="196" y="64"/>
                  </a:cubicBezTo>
                  <a:cubicBezTo>
                    <a:pt x="190" y="66"/>
                    <a:pt x="190" y="66"/>
                    <a:pt x="190" y="66"/>
                  </a:cubicBezTo>
                  <a:cubicBezTo>
                    <a:pt x="186" y="62"/>
                    <a:pt x="186" y="62"/>
                    <a:pt x="186" y="62"/>
                  </a:cubicBezTo>
                  <a:cubicBezTo>
                    <a:pt x="178" y="54"/>
                    <a:pt x="169" y="49"/>
                    <a:pt x="158" y="48"/>
                  </a:cubicBezTo>
                  <a:cubicBezTo>
                    <a:pt x="153" y="48"/>
                    <a:pt x="153" y="48"/>
                    <a:pt x="153" y="48"/>
                  </a:cubicBezTo>
                  <a:cubicBezTo>
                    <a:pt x="151" y="43"/>
                    <a:pt x="151" y="43"/>
                    <a:pt x="151" y="43"/>
                  </a:cubicBezTo>
                  <a:cubicBezTo>
                    <a:pt x="144" y="28"/>
                    <a:pt x="129" y="18"/>
                    <a:pt x="112" y="18"/>
                  </a:cubicBezTo>
                  <a:cubicBezTo>
                    <a:pt x="94" y="18"/>
                    <a:pt x="77" y="30"/>
                    <a:pt x="72" y="48"/>
                  </a:cubicBezTo>
                  <a:cubicBezTo>
                    <a:pt x="70" y="54"/>
                    <a:pt x="70" y="54"/>
                    <a:pt x="70" y="54"/>
                  </a:cubicBezTo>
                  <a:cubicBezTo>
                    <a:pt x="63" y="54"/>
                    <a:pt x="63" y="54"/>
                    <a:pt x="63" y="54"/>
                  </a:cubicBezTo>
                  <a:cubicBezTo>
                    <a:pt x="62" y="54"/>
                    <a:pt x="61" y="54"/>
                    <a:pt x="61" y="54"/>
                  </a:cubicBezTo>
                  <a:cubicBezTo>
                    <a:pt x="37" y="54"/>
                    <a:pt x="18" y="73"/>
                    <a:pt x="18" y="96"/>
                  </a:cubicBezTo>
                  <a:cubicBezTo>
                    <a:pt x="18" y="120"/>
                    <a:pt x="37" y="139"/>
                    <a:pt x="61" y="139"/>
                  </a:cubicBezTo>
                  <a:cubicBezTo>
                    <a:pt x="61" y="139"/>
                    <a:pt x="61" y="139"/>
                    <a:pt x="61" y="139"/>
                  </a:cubicBezTo>
                  <a:cubicBezTo>
                    <a:pt x="119" y="139"/>
                    <a:pt x="119" y="139"/>
                    <a:pt x="119" y="139"/>
                  </a:cubicBezTo>
                  <a:cubicBezTo>
                    <a:pt x="120" y="146"/>
                    <a:pt x="120" y="146"/>
                    <a:pt x="120" y="146"/>
                  </a:cubicBezTo>
                  <a:cubicBezTo>
                    <a:pt x="122" y="156"/>
                    <a:pt x="128" y="165"/>
                    <a:pt x="136" y="172"/>
                  </a:cubicBezTo>
                  <a:cubicBezTo>
                    <a:pt x="139" y="175"/>
                    <a:pt x="140" y="180"/>
                    <a:pt x="137" y="184"/>
                  </a:cubicBezTo>
                  <a:cubicBezTo>
                    <a:pt x="135" y="186"/>
                    <a:pt x="133" y="188"/>
                    <a:pt x="130" y="18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Freeform 267"/>
            <p:cNvSpPr>
              <a:spLocks/>
            </p:cNvSpPr>
            <p:nvPr/>
          </p:nvSpPr>
          <p:spPr bwMode="gray">
            <a:xfrm>
              <a:off x="8766176" y="2611438"/>
              <a:ext cx="342900" cy="171450"/>
            </a:xfrm>
            <a:custGeom>
              <a:avLst/>
              <a:gdLst>
                <a:gd name="T0" fmla="*/ 341313 w 216"/>
                <a:gd name="T1" fmla="*/ 171450 h 108"/>
                <a:gd name="T2" fmla="*/ 312738 w 216"/>
                <a:gd name="T3" fmla="*/ 165100 h 108"/>
                <a:gd name="T4" fmla="*/ 314325 w 216"/>
                <a:gd name="T5" fmla="*/ 149225 h 108"/>
                <a:gd name="T6" fmla="*/ 250825 w 216"/>
                <a:gd name="T7" fmla="*/ 76200 h 108"/>
                <a:gd name="T8" fmla="*/ 241300 w 216"/>
                <a:gd name="T9" fmla="*/ 76200 h 108"/>
                <a:gd name="T10" fmla="*/ 238125 w 216"/>
                <a:gd name="T11" fmla="*/ 68263 h 108"/>
                <a:gd name="T12" fmla="*/ 176213 w 216"/>
                <a:gd name="T13" fmla="*/ 28575 h 108"/>
                <a:gd name="T14" fmla="*/ 112713 w 216"/>
                <a:gd name="T15" fmla="*/ 76200 h 108"/>
                <a:gd name="T16" fmla="*/ 109538 w 216"/>
                <a:gd name="T17" fmla="*/ 85725 h 108"/>
                <a:gd name="T18" fmla="*/ 98425 w 216"/>
                <a:gd name="T19" fmla="*/ 85725 h 108"/>
                <a:gd name="T20" fmla="*/ 95250 w 216"/>
                <a:gd name="T21" fmla="*/ 85725 h 108"/>
                <a:gd name="T22" fmla="*/ 28575 w 216"/>
                <a:gd name="T23" fmla="*/ 152400 h 108"/>
                <a:gd name="T24" fmla="*/ 28575 w 216"/>
                <a:gd name="T25" fmla="*/ 165100 h 108"/>
                <a:gd name="T26" fmla="*/ 1588 w 216"/>
                <a:gd name="T27" fmla="*/ 169863 h 108"/>
                <a:gd name="T28" fmla="*/ 0 w 216"/>
                <a:gd name="T29" fmla="*/ 152400 h 108"/>
                <a:gd name="T30" fmla="*/ 88900 w 216"/>
                <a:gd name="T31" fmla="*/ 57150 h 108"/>
                <a:gd name="T32" fmla="*/ 176213 w 216"/>
                <a:gd name="T33" fmla="*/ 0 h 108"/>
                <a:gd name="T34" fmla="*/ 260350 w 216"/>
                <a:gd name="T35" fmla="*/ 49213 h 108"/>
                <a:gd name="T36" fmla="*/ 342900 w 216"/>
                <a:gd name="T37" fmla="*/ 149225 h 108"/>
                <a:gd name="T38" fmla="*/ 341313 w 216"/>
                <a:gd name="T39" fmla="*/ 171450 h 10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16"/>
                <a:gd name="T61" fmla="*/ 0 h 108"/>
                <a:gd name="T62" fmla="*/ 216 w 216"/>
                <a:gd name="T63" fmla="*/ 108 h 10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16" h="108">
                  <a:moveTo>
                    <a:pt x="215" y="108"/>
                  </a:moveTo>
                  <a:cubicBezTo>
                    <a:pt x="197" y="104"/>
                    <a:pt x="197" y="104"/>
                    <a:pt x="197" y="104"/>
                  </a:cubicBezTo>
                  <a:cubicBezTo>
                    <a:pt x="198" y="100"/>
                    <a:pt x="198" y="97"/>
                    <a:pt x="198" y="94"/>
                  </a:cubicBezTo>
                  <a:cubicBezTo>
                    <a:pt x="198" y="70"/>
                    <a:pt x="181" y="51"/>
                    <a:pt x="158" y="48"/>
                  </a:cubicBezTo>
                  <a:cubicBezTo>
                    <a:pt x="152" y="48"/>
                    <a:pt x="152" y="48"/>
                    <a:pt x="152" y="48"/>
                  </a:cubicBezTo>
                  <a:cubicBezTo>
                    <a:pt x="150" y="43"/>
                    <a:pt x="150" y="43"/>
                    <a:pt x="150" y="43"/>
                  </a:cubicBezTo>
                  <a:cubicBezTo>
                    <a:pt x="143" y="28"/>
                    <a:pt x="128" y="18"/>
                    <a:pt x="111" y="18"/>
                  </a:cubicBezTo>
                  <a:cubicBezTo>
                    <a:pt x="93" y="18"/>
                    <a:pt x="77" y="30"/>
                    <a:pt x="71" y="48"/>
                  </a:cubicBezTo>
                  <a:cubicBezTo>
                    <a:pt x="69" y="54"/>
                    <a:pt x="69" y="54"/>
                    <a:pt x="69" y="54"/>
                  </a:cubicBezTo>
                  <a:cubicBezTo>
                    <a:pt x="62" y="54"/>
                    <a:pt x="62" y="54"/>
                    <a:pt x="62" y="54"/>
                  </a:cubicBezTo>
                  <a:cubicBezTo>
                    <a:pt x="61" y="54"/>
                    <a:pt x="61" y="54"/>
                    <a:pt x="60" y="54"/>
                  </a:cubicBezTo>
                  <a:cubicBezTo>
                    <a:pt x="37" y="54"/>
                    <a:pt x="18" y="73"/>
                    <a:pt x="18" y="96"/>
                  </a:cubicBezTo>
                  <a:cubicBezTo>
                    <a:pt x="18" y="99"/>
                    <a:pt x="18" y="102"/>
                    <a:pt x="18" y="104"/>
                  </a:cubicBezTo>
                  <a:cubicBezTo>
                    <a:pt x="1" y="107"/>
                    <a:pt x="1" y="107"/>
                    <a:pt x="1" y="107"/>
                  </a:cubicBezTo>
                  <a:cubicBezTo>
                    <a:pt x="0" y="104"/>
                    <a:pt x="0" y="100"/>
                    <a:pt x="0" y="96"/>
                  </a:cubicBezTo>
                  <a:cubicBezTo>
                    <a:pt x="0" y="64"/>
                    <a:pt x="25" y="38"/>
                    <a:pt x="56" y="36"/>
                  </a:cubicBezTo>
                  <a:cubicBezTo>
                    <a:pt x="66" y="14"/>
                    <a:pt x="87" y="0"/>
                    <a:pt x="111" y="0"/>
                  </a:cubicBezTo>
                  <a:cubicBezTo>
                    <a:pt x="134" y="0"/>
                    <a:pt x="154" y="12"/>
                    <a:pt x="164" y="31"/>
                  </a:cubicBezTo>
                  <a:cubicBezTo>
                    <a:pt x="194" y="37"/>
                    <a:pt x="216" y="63"/>
                    <a:pt x="216" y="94"/>
                  </a:cubicBezTo>
                  <a:cubicBezTo>
                    <a:pt x="216" y="98"/>
                    <a:pt x="216" y="103"/>
                    <a:pt x="215" y="10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Freeform 268"/>
            <p:cNvSpPr>
              <a:spLocks/>
            </p:cNvSpPr>
            <p:nvPr/>
          </p:nvSpPr>
          <p:spPr bwMode="gray">
            <a:xfrm>
              <a:off x="8870951" y="2720975"/>
              <a:ext cx="28575" cy="228600"/>
            </a:xfrm>
            <a:custGeom>
              <a:avLst/>
              <a:gdLst>
                <a:gd name="T0" fmla="*/ 14288 w 18"/>
                <a:gd name="T1" fmla="*/ 228600 h 144"/>
                <a:gd name="T2" fmla="*/ 0 w 18"/>
                <a:gd name="T3" fmla="*/ 214313 h 144"/>
                <a:gd name="T4" fmla="*/ 0 w 18"/>
                <a:gd name="T5" fmla="*/ 14288 h 144"/>
                <a:gd name="T6" fmla="*/ 14288 w 18"/>
                <a:gd name="T7" fmla="*/ 0 h 144"/>
                <a:gd name="T8" fmla="*/ 28575 w 18"/>
                <a:gd name="T9" fmla="*/ 14288 h 144"/>
                <a:gd name="T10" fmla="*/ 28575 w 18"/>
                <a:gd name="T11" fmla="*/ 214313 h 144"/>
                <a:gd name="T12" fmla="*/ 14288 w 18"/>
                <a:gd name="T13" fmla="*/ 228600 h 144"/>
                <a:gd name="T14" fmla="*/ 0 60000 65536"/>
                <a:gd name="T15" fmla="*/ 0 60000 65536"/>
                <a:gd name="T16" fmla="*/ 0 60000 65536"/>
                <a:gd name="T17" fmla="*/ 0 60000 65536"/>
                <a:gd name="T18" fmla="*/ 0 60000 65536"/>
                <a:gd name="T19" fmla="*/ 0 60000 65536"/>
                <a:gd name="T20" fmla="*/ 0 60000 65536"/>
                <a:gd name="T21" fmla="*/ 0 w 18"/>
                <a:gd name="T22" fmla="*/ 0 h 144"/>
                <a:gd name="T23" fmla="*/ 18 w 18"/>
                <a:gd name="T24" fmla="*/ 144 h 1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144">
                  <a:moveTo>
                    <a:pt x="9" y="144"/>
                  </a:moveTo>
                  <a:cubicBezTo>
                    <a:pt x="4" y="144"/>
                    <a:pt x="0" y="140"/>
                    <a:pt x="0" y="135"/>
                  </a:cubicBezTo>
                  <a:cubicBezTo>
                    <a:pt x="0" y="9"/>
                    <a:pt x="0" y="9"/>
                    <a:pt x="0" y="9"/>
                  </a:cubicBezTo>
                  <a:cubicBezTo>
                    <a:pt x="0" y="4"/>
                    <a:pt x="4" y="0"/>
                    <a:pt x="9" y="0"/>
                  </a:cubicBezTo>
                  <a:cubicBezTo>
                    <a:pt x="14" y="0"/>
                    <a:pt x="18" y="4"/>
                    <a:pt x="18" y="9"/>
                  </a:cubicBezTo>
                  <a:cubicBezTo>
                    <a:pt x="18" y="135"/>
                    <a:pt x="18" y="135"/>
                    <a:pt x="18" y="135"/>
                  </a:cubicBezTo>
                  <a:cubicBezTo>
                    <a:pt x="18" y="140"/>
                    <a:pt x="14" y="144"/>
                    <a:pt x="9" y="144"/>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Freeform 269"/>
            <p:cNvSpPr>
              <a:spLocks/>
            </p:cNvSpPr>
            <p:nvPr/>
          </p:nvSpPr>
          <p:spPr bwMode="gray">
            <a:xfrm>
              <a:off x="8823326" y="2884488"/>
              <a:ext cx="77788" cy="76200"/>
            </a:xfrm>
            <a:custGeom>
              <a:avLst/>
              <a:gdLst>
                <a:gd name="T0" fmla="*/ 61913 w 49"/>
                <a:gd name="T1" fmla="*/ 76200 h 48"/>
                <a:gd name="T2" fmla="*/ 52388 w 49"/>
                <a:gd name="T3" fmla="*/ 73025 h 48"/>
                <a:gd name="T4" fmla="*/ 6350 w 49"/>
                <a:gd name="T5" fmla="*/ 25400 h 48"/>
                <a:gd name="T6" fmla="*/ 6350 w 49"/>
                <a:gd name="T7" fmla="*/ 6350 h 48"/>
                <a:gd name="T8" fmla="*/ 26988 w 49"/>
                <a:gd name="T9" fmla="*/ 6350 h 48"/>
                <a:gd name="T10" fmla="*/ 73025 w 49"/>
                <a:gd name="T11" fmla="*/ 52388 h 48"/>
                <a:gd name="T12" fmla="*/ 73025 w 49"/>
                <a:gd name="T13" fmla="*/ 73025 h 48"/>
                <a:gd name="T14" fmla="*/ 61913 w 49"/>
                <a:gd name="T15" fmla="*/ 76200 h 48"/>
                <a:gd name="T16" fmla="*/ 0 60000 65536"/>
                <a:gd name="T17" fmla="*/ 0 60000 65536"/>
                <a:gd name="T18" fmla="*/ 0 60000 65536"/>
                <a:gd name="T19" fmla="*/ 0 60000 65536"/>
                <a:gd name="T20" fmla="*/ 0 60000 65536"/>
                <a:gd name="T21" fmla="*/ 0 60000 65536"/>
                <a:gd name="T22" fmla="*/ 0 60000 65536"/>
                <a:gd name="T23" fmla="*/ 0 60000 65536"/>
                <a:gd name="T24" fmla="*/ 0 w 49"/>
                <a:gd name="T25" fmla="*/ 0 h 48"/>
                <a:gd name="T26" fmla="*/ 49 w 49"/>
                <a:gd name="T27" fmla="*/ 48 h 4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9" h="48">
                  <a:moveTo>
                    <a:pt x="39" y="48"/>
                  </a:moveTo>
                  <a:cubicBezTo>
                    <a:pt x="37" y="48"/>
                    <a:pt x="35" y="47"/>
                    <a:pt x="33" y="46"/>
                  </a:cubicBezTo>
                  <a:cubicBezTo>
                    <a:pt x="4" y="16"/>
                    <a:pt x="4" y="16"/>
                    <a:pt x="4" y="16"/>
                  </a:cubicBezTo>
                  <a:cubicBezTo>
                    <a:pt x="0" y="13"/>
                    <a:pt x="0" y="7"/>
                    <a:pt x="4" y="4"/>
                  </a:cubicBezTo>
                  <a:cubicBezTo>
                    <a:pt x="7" y="0"/>
                    <a:pt x="13" y="0"/>
                    <a:pt x="17" y="4"/>
                  </a:cubicBezTo>
                  <a:cubicBezTo>
                    <a:pt x="46" y="33"/>
                    <a:pt x="46" y="33"/>
                    <a:pt x="46" y="33"/>
                  </a:cubicBezTo>
                  <a:cubicBezTo>
                    <a:pt x="49" y="36"/>
                    <a:pt x="49" y="42"/>
                    <a:pt x="46" y="46"/>
                  </a:cubicBezTo>
                  <a:cubicBezTo>
                    <a:pt x="44" y="47"/>
                    <a:pt x="42" y="48"/>
                    <a:pt x="39" y="4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Freeform 270"/>
            <p:cNvSpPr>
              <a:spLocks/>
            </p:cNvSpPr>
            <p:nvPr/>
          </p:nvSpPr>
          <p:spPr bwMode="gray">
            <a:xfrm>
              <a:off x="8869363" y="2884488"/>
              <a:ext cx="77788" cy="76200"/>
            </a:xfrm>
            <a:custGeom>
              <a:avLst/>
              <a:gdLst>
                <a:gd name="T0" fmla="*/ 15875 w 49"/>
                <a:gd name="T1" fmla="*/ 76200 h 48"/>
                <a:gd name="T2" fmla="*/ 6350 w 49"/>
                <a:gd name="T3" fmla="*/ 73025 h 48"/>
                <a:gd name="T4" fmla="*/ 6350 w 49"/>
                <a:gd name="T5" fmla="*/ 52388 h 48"/>
                <a:gd name="T6" fmla="*/ 52388 w 49"/>
                <a:gd name="T7" fmla="*/ 6350 h 48"/>
                <a:gd name="T8" fmla="*/ 73025 w 49"/>
                <a:gd name="T9" fmla="*/ 6350 h 48"/>
                <a:gd name="T10" fmla="*/ 73025 w 49"/>
                <a:gd name="T11" fmla="*/ 25400 h 48"/>
                <a:gd name="T12" fmla="*/ 26988 w 49"/>
                <a:gd name="T13" fmla="*/ 73025 h 48"/>
                <a:gd name="T14" fmla="*/ 15875 w 49"/>
                <a:gd name="T15" fmla="*/ 76200 h 48"/>
                <a:gd name="T16" fmla="*/ 0 60000 65536"/>
                <a:gd name="T17" fmla="*/ 0 60000 65536"/>
                <a:gd name="T18" fmla="*/ 0 60000 65536"/>
                <a:gd name="T19" fmla="*/ 0 60000 65536"/>
                <a:gd name="T20" fmla="*/ 0 60000 65536"/>
                <a:gd name="T21" fmla="*/ 0 60000 65536"/>
                <a:gd name="T22" fmla="*/ 0 60000 65536"/>
                <a:gd name="T23" fmla="*/ 0 60000 65536"/>
                <a:gd name="T24" fmla="*/ 0 w 49"/>
                <a:gd name="T25" fmla="*/ 0 h 48"/>
                <a:gd name="T26" fmla="*/ 49 w 49"/>
                <a:gd name="T27" fmla="*/ 48 h 4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9" h="48">
                  <a:moveTo>
                    <a:pt x="10" y="48"/>
                  </a:moveTo>
                  <a:cubicBezTo>
                    <a:pt x="8" y="48"/>
                    <a:pt x="6" y="47"/>
                    <a:pt x="4" y="46"/>
                  </a:cubicBezTo>
                  <a:cubicBezTo>
                    <a:pt x="0" y="42"/>
                    <a:pt x="0" y="36"/>
                    <a:pt x="4" y="33"/>
                  </a:cubicBezTo>
                  <a:cubicBezTo>
                    <a:pt x="33" y="4"/>
                    <a:pt x="33" y="4"/>
                    <a:pt x="33" y="4"/>
                  </a:cubicBezTo>
                  <a:cubicBezTo>
                    <a:pt x="37" y="0"/>
                    <a:pt x="42" y="0"/>
                    <a:pt x="46" y="4"/>
                  </a:cubicBezTo>
                  <a:cubicBezTo>
                    <a:pt x="49" y="7"/>
                    <a:pt x="49" y="13"/>
                    <a:pt x="46" y="16"/>
                  </a:cubicBezTo>
                  <a:cubicBezTo>
                    <a:pt x="17" y="46"/>
                    <a:pt x="17" y="46"/>
                    <a:pt x="17" y="46"/>
                  </a:cubicBezTo>
                  <a:cubicBezTo>
                    <a:pt x="15" y="47"/>
                    <a:pt x="13" y="48"/>
                    <a:pt x="10" y="4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Freeform 271"/>
            <p:cNvSpPr>
              <a:spLocks/>
            </p:cNvSpPr>
            <p:nvPr/>
          </p:nvSpPr>
          <p:spPr bwMode="gray">
            <a:xfrm>
              <a:off x="9078913" y="2833688"/>
              <a:ext cx="28575" cy="120650"/>
            </a:xfrm>
            <a:custGeom>
              <a:avLst/>
              <a:gdLst>
                <a:gd name="T0" fmla="*/ 14288 w 18"/>
                <a:gd name="T1" fmla="*/ 120650 h 76"/>
                <a:gd name="T2" fmla="*/ 0 w 18"/>
                <a:gd name="T3" fmla="*/ 106363 h 76"/>
                <a:gd name="T4" fmla="*/ 0 w 18"/>
                <a:gd name="T5" fmla="*/ 14288 h 76"/>
                <a:gd name="T6" fmla="*/ 14288 w 18"/>
                <a:gd name="T7" fmla="*/ 0 h 76"/>
                <a:gd name="T8" fmla="*/ 28575 w 18"/>
                <a:gd name="T9" fmla="*/ 14288 h 76"/>
                <a:gd name="T10" fmla="*/ 28575 w 18"/>
                <a:gd name="T11" fmla="*/ 106363 h 76"/>
                <a:gd name="T12" fmla="*/ 14288 w 18"/>
                <a:gd name="T13" fmla="*/ 120650 h 76"/>
                <a:gd name="T14" fmla="*/ 0 60000 65536"/>
                <a:gd name="T15" fmla="*/ 0 60000 65536"/>
                <a:gd name="T16" fmla="*/ 0 60000 65536"/>
                <a:gd name="T17" fmla="*/ 0 60000 65536"/>
                <a:gd name="T18" fmla="*/ 0 60000 65536"/>
                <a:gd name="T19" fmla="*/ 0 60000 65536"/>
                <a:gd name="T20" fmla="*/ 0 60000 65536"/>
                <a:gd name="T21" fmla="*/ 0 w 18"/>
                <a:gd name="T22" fmla="*/ 0 h 76"/>
                <a:gd name="T23" fmla="*/ 18 w 18"/>
                <a:gd name="T24" fmla="*/ 76 h 7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76">
                  <a:moveTo>
                    <a:pt x="9" y="76"/>
                  </a:moveTo>
                  <a:cubicBezTo>
                    <a:pt x="4" y="76"/>
                    <a:pt x="0" y="72"/>
                    <a:pt x="0" y="67"/>
                  </a:cubicBezTo>
                  <a:cubicBezTo>
                    <a:pt x="0" y="9"/>
                    <a:pt x="0" y="9"/>
                    <a:pt x="0" y="9"/>
                  </a:cubicBezTo>
                  <a:cubicBezTo>
                    <a:pt x="0" y="4"/>
                    <a:pt x="4" y="0"/>
                    <a:pt x="9" y="0"/>
                  </a:cubicBezTo>
                  <a:cubicBezTo>
                    <a:pt x="14" y="0"/>
                    <a:pt x="18" y="4"/>
                    <a:pt x="18" y="9"/>
                  </a:cubicBezTo>
                  <a:cubicBezTo>
                    <a:pt x="18" y="67"/>
                    <a:pt x="18" y="67"/>
                    <a:pt x="18" y="67"/>
                  </a:cubicBezTo>
                  <a:cubicBezTo>
                    <a:pt x="18" y="72"/>
                    <a:pt x="14" y="76"/>
                    <a:pt x="9" y="7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Freeform 272"/>
            <p:cNvSpPr>
              <a:spLocks/>
            </p:cNvSpPr>
            <p:nvPr/>
          </p:nvSpPr>
          <p:spPr bwMode="gray">
            <a:xfrm>
              <a:off x="9048751" y="2901950"/>
              <a:ext cx="60325" cy="58738"/>
            </a:xfrm>
            <a:custGeom>
              <a:avLst/>
              <a:gdLst>
                <a:gd name="T0" fmla="*/ 44450 w 38"/>
                <a:gd name="T1" fmla="*/ 58738 h 37"/>
                <a:gd name="T2" fmla="*/ 34925 w 38"/>
                <a:gd name="T3" fmla="*/ 55563 h 37"/>
                <a:gd name="T4" fmla="*/ 4763 w 38"/>
                <a:gd name="T5" fmla="*/ 26988 h 37"/>
                <a:gd name="T6" fmla="*/ 4763 w 38"/>
                <a:gd name="T7" fmla="*/ 6350 h 37"/>
                <a:gd name="T8" fmla="*/ 25400 w 38"/>
                <a:gd name="T9" fmla="*/ 6350 h 37"/>
                <a:gd name="T10" fmla="*/ 53975 w 38"/>
                <a:gd name="T11" fmla="*/ 34925 h 37"/>
                <a:gd name="T12" fmla="*/ 53975 w 38"/>
                <a:gd name="T13" fmla="*/ 55563 h 37"/>
                <a:gd name="T14" fmla="*/ 44450 w 38"/>
                <a:gd name="T15" fmla="*/ 58738 h 37"/>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37"/>
                <a:gd name="T26" fmla="*/ 38 w 38"/>
                <a:gd name="T27" fmla="*/ 37 h 3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37">
                  <a:moveTo>
                    <a:pt x="28" y="37"/>
                  </a:moveTo>
                  <a:cubicBezTo>
                    <a:pt x="26" y="37"/>
                    <a:pt x="23" y="36"/>
                    <a:pt x="22" y="35"/>
                  </a:cubicBezTo>
                  <a:cubicBezTo>
                    <a:pt x="3" y="17"/>
                    <a:pt x="3" y="17"/>
                    <a:pt x="3" y="17"/>
                  </a:cubicBezTo>
                  <a:cubicBezTo>
                    <a:pt x="0" y="13"/>
                    <a:pt x="0" y="7"/>
                    <a:pt x="3" y="4"/>
                  </a:cubicBezTo>
                  <a:cubicBezTo>
                    <a:pt x="7" y="0"/>
                    <a:pt x="13" y="0"/>
                    <a:pt x="16" y="4"/>
                  </a:cubicBezTo>
                  <a:cubicBezTo>
                    <a:pt x="34" y="22"/>
                    <a:pt x="34" y="22"/>
                    <a:pt x="34" y="22"/>
                  </a:cubicBezTo>
                  <a:cubicBezTo>
                    <a:pt x="38" y="25"/>
                    <a:pt x="38" y="31"/>
                    <a:pt x="34" y="35"/>
                  </a:cubicBezTo>
                  <a:cubicBezTo>
                    <a:pt x="32" y="36"/>
                    <a:pt x="30" y="37"/>
                    <a:pt x="28" y="3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Freeform 273"/>
            <p:cNvSpPr>
              <a:spLocks/>
            </p:cNvSpPr>
            <p:nvPr/>
          </p:nvSpPr>
          <p:spPr bwMode="gray">
            <a:xfrm>
              <a:off x="9077326" y="2901950"/>
              <a:ext cx="60325" cy="58738"/>
            </a:xfrm>
            <a:custGeom>
              <a:avLst/>
              <a:gdLst>
                <a:gd name="T0" fmla="*/ 15875 w 38"/>
                <a:gd name="T1" fmla="*/ 58738 h 37"/>
                <a:gd name="T2" fmla="*/ 6350 w 38"/>
                <a:gd name="T3" fmla="*/ 55563 h 37"/>
                <a:gd name="T4" fmla="*/ 6350 w 38"/>
                <a:gd name="T5" fmla="*/ 34925 h 37"/>
                <a:gd name="T6" fmla="*/ 34925 w 38"/>
                <a:gd name="T7" fmla="*/ 6350 h 37"/>
                <a:gd name="T8" fmla="*/ 53975 w 38"/>
                <a:gd name="T9" fmla="*/ 6350 h 37"/>
                <a:gd name="T10" fmla="*/ 53975 w 38"/>
                <a:gd name="T11" fmla="*/ 26988 h 37"/>
                <a:gd name="T12" fmla="*/ 25400 w 38"/>
                <a:gd name="T13" fmla="*/ 55563 h 37"/>
                <a:gd name="T14" fmla="*/ 15875 w 38"/>
                <a:gd name="T15" fmla="*/ 58738 h 37"/>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37"/>
                <a:gd name="T26" fmla="*/ 38 w 38"/>
                <a:gd name="T27" fmla="*/ 37 h 3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37">
                  <a:moveTo>
                    <a:pt x="10" y="37"/>
                  </a:moveTo>
                  <a:cubicBezTo>
                    <a:pt x="8" y="37"/>
                    <a:pt x="5" y="36"/>
                    <a:pt x="4" y="35"/>
                  </a:cubicBezTo>
                  <a:cubicBezTo>
                    <a:pt x="0" y="31"/>
                    <a:pt x="0" y="25"/>
                    <a:pt x="4" y="22"/>
                  </a:cubicBezTo>
                  <a:cubicBezTo>
                    <a:pt x="22" y="4"/>
                    <a:pt x="22" y="4"/>
                    <a:pt x="22" y="4"/>
                  </a:cubicBezTo>
                  <a:cubicBezTo>
                    <a:pt x="25" y="0"/>
                    <a:pt x="31" y="0"/>
                    <a:pt x="34" y="4"/>
                  </a:cubicBezTo>
                  <a:cubicBezTo>
                    <a:pt x="38" y="7"/>
                    <a:pt x="38" y="13"/>
                    <a:pt x="34" y="17"/>
                  </a:cubicBezTo>
                  <a:cubicBezTo>
                    <a:pt x="16" y="35"/>
                    <a:pt x="16" y="35"/>
                    <a:pt x="16" y="35"/>
                  </a:cubicBezTo>
                  <a:cubicBezTo>
                    <a:pt x="14" y="36"/>
                    <a:pt x="12" y="37"/>
                    <a:pt x="10" y="3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Freeform 274"/>
            <p:cNvSpPr>
              <a:spLocks/>
            </p:cNvSpPr>
            <p:nvPr/>
          </p:nvSpPr>
          <p:spPr bwMode="gray">
            <a:xfrm>
              <a:off x="8975726" y="2732088"/>
              <a:ext cx="28575" cy="228600"/>
            </a:xfrm>
            <a:custGeom>
              <a:avLst/>
              <a:gdLst>
                <a:gd name="T0" fmla="*/ 14288 w 18"/>
                <a:gd name="T1" fmla="*/ 228600 h 144"/>
                <a:gd name="T2" fmla="*/ 0 w 18"/>
                <a:gd name="T3" fmla="*/ 214313 h 144"/>
                <a:gd name="T4" fmla="*/ 0 w 18"/>
                <a:gd name="T5" fmla="*/ 14288 h 144"/>
                <a:gd name="T6" fmla="*/ 14288 w 18"/>
                <a:gd name="T7" fmla="*/ 0 h 144"/>
                <a:gd name="T8" fmla="*/ 28575 w 18"/>
                <a:gd name="T9" fmla="*/ 14288 h 144"/>
                <a:gd name="T10" fmla="*/ 28575 w 18"/>
                <a:gd name="T11" fmla="*/ 214313 h 144"/>
                <a:gd name="T12" fmla="*/ 14288 w 18"/>
                <a:gd name="T13" fmla="*/ 228600 h 144"/>
                <a:gd name="T14" fmla="*/ 0 60000 65536"/>
                <a:gd name="T15" fmla="*/ 0 60000 65536"/>
                <a:gd name="T16" fmla="*/ 0 60000 65536"/>
                <a:gd name="T17" fmla="*/ 0 60000 65536"/>
                <a:gd name="T18" fmla="*/ 0 60000 65536"/>
                <a:gd name="T19" fmla="*/ 0 60000 65536"/>
                <a:gd name="T20" fmla="*/ 0 60000 65536"/>
                <a:gd name="T21" fmla="*/ 0 w 18"/>
                <a:gd name="T22" fmla="*/ 0 h 144"/>
                <a:gd name="T23" fmla="*/ 18 w 18"/>
                <a:gd name="T24" fmla="*/ 144 h 1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144">
                  <a:moveTo>
                    <a:pt x="9" y="144"/>
                  </a:moveTo>
                  <a:cubicBezTo>
                    <a:pt x="4" y="144"/>
                    <a:pt x="0" y="140"/>
                    <a:pt x="0" y="135"/>
                  </a:cubicBezTo>
                  <a:cubicBezTo>
                    <a:pt x="0" y="9"/>
                    <a:pt x="0" y="9"/>
                    <a:pt x="0" y="9"/>
                  </a:cubicBezTo>
                  <a:cubicBezTo>
                    <a:pt x="0" y="4"/>
                    <a:pt x="4" y="0"/>
                    <a:pt x="9" y="0"/>
                  </a:cubicBezTo>
                  <a:cubicBezTo>
                    <a:pt x="14" y="0"/>
                    <a:pt x="18" y="4"/>
                    <a:pt x="18" y="9"/>
                  </a:cubicBezTo>
                  <a:cubicBezTo>
                    <a:pt x="18" y="135"/>
                    <a:pt x="18" y="135"/>
                    <a:pt x="18" y="135"/>
                  </a:cubicBezTo>
                  <a:cubicBezTo>
                    <a:pt x="18" y="140"/>
                    <a:pt x="14" y="144"/>
                    <a:pt x="9" y="144"/>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Freeform 275"/>
            <p:cNvSpPr>
              <a:spLocks/>
            </p:cNvSpPr>
            <p:nvPr/>
          </p:nvSpPr>
          <p:spPr bwMode="gray">
            <a:xfrm>
              <a:off x="8928101" y="2719388"/>
              <a:ext cx="77788" cy="76200"/>
            </a:xfrm>
            <a:custGeom>
              <a:avLst/>
              <a:gdLst>
                <a:gd name="T0" fmla="*/ 15875 w 49"/>
                <a:gd name="T1" fmla="*/ 76200 h 48"/>
                <a:gd name="T2" fmla="*/ 4763 w 49"/>
                <a:gd name="T3" fmla="*/ 73025 h 48"/>
                <a:gd name="T4" fmla="*/ 4763 w 49"/>
                <a:gd name="T5" fmla="*/ 52388 h 48"/>
                <a:gd name="T6" fmla="*/ 50800 w 49"/>
                <a:gd name="T7" fmla="*/ 6350 h 48"/>
                <a:gd name="T8" fmla="*/ 71438 w 49"/>
                <a:gd name="T9" fmla="*/ 6350 h 48"/>
                <a:gd name="T10" fmla="*/ 71438 w 49"/>
                <a:gd name="T11" fmla="*/ 26988 h 48"/>
                <a:gd name="T12" fmla="*/ 25400 w 49"/>
                <a:gd name="T13" fmla="*/ 73025 h 48"/>
                <a:gd name="T14" fmla="*/ 15875 w 49"/>
                <a:gd name="T15" fmla="*/ 76200 h 48"/>
                <a:gd name="T16" fmla="*/ 0 60000 65536"/>
                <a:gd name="T17" fmla="*/ 0 60000 65536"/>
                <a:gd name="T18" fmla="*/ 0 60000 65536"/>
                <a:gd name="T19" fmla="*/ 0 60000 65536"/>
                <a:gd name="T20" fmla="*/ 0 60000 65536"/>
                <a:gd name="T21" fmla="*/ 0 60000 65536"/>
                <a:gd name="T22" fmla="*/ 0 60000 65536"/>
                <a:gd name="T23" fmla="*/ 0 60000 65536"/>
                <a:gd name="T24" fmla="*/ 0 w 49"/>
                <a:gd name="T25" fmla="*/ 0 h 48"/>
                <a:gd name="T26" fmla="*/ 49 w 49"/>
                <a:gd name="T27" fmla="*/ 48 h 4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9" h="48">
                  <a:moveTo>
                    <a:pt x="10" y="48"/>
                  </a:moveTo>
                  <a:cubicBezTo>
                    <a:pt x="7" y="48"/>
                    <a:pt x="5" y="47"/>
                    <a:pt x="3" y="46"/>
                  </a:cubicBezTo>
                  <a:cubicBezTo>
                    <a:pt x="0" y="42"/>
                    <a:pt x="0" y="36"/>
                    <a:pt x="3" y="33"/>
                  </a:cubicBezTo>
                  <a:cubicBezTo>
                    <a:pt x="32" y="4"/>
                    <a:pt x="32" y="4"/>
                    <a:pt x="32" y="4"/>
                  </a:cubicBezTo>
                  <a:cubicBezTo>
                    <a:pt x="36" y="0"/>
                    <a:pt x="42" y="0"/>
                    <a:pt x="45" y="4"/>
                  </a:cubicBezTo>
                  <a:cubicBezTo>
                    <a:pt x="49" y="7"/>
                    <a:pt x="49" y="13"/>
                    <a:pt x="45" y="17"/>
                  </a:cubicBezTo>
                  <a:cubicBezTo>
                    <a:pt x="16" y="46"/>
                    <a:pt x="16" y="46"/>
                    <a:pt x="16" y="46"/>
                  </a:cubicBezTo>
                  <a:cubicBezTo>
                    <a:pt x="14" y="47"/>
                    <a:pt x="12" y="48"/>
                    <a:pt x="10" y="4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Freeform 276"/>
            <p:cNvSpPr>
              <a:spLocks/>
            </p:cNvSpPr>
            <p:nvPr/>
          </p:nvSpPr>
          <p:spPr bwMode="gray">
            <a:xfrm>
              <a:off x="8974138" y="2719388"/>
              <a:ext cx="77788" cy="76200"/>
            </a:xfrm>
            <a:custGeom>
              <a:avLst/>
              <a:gdLst>
                <a:gd name="T0" fmla="*/ 61913 w 49"/>
                <a:gd name="T1" fmla="*/ 76200 h 48"/>
                <a:gd name="T2" fmla="*/ 52388 w 49"/>
                <a:gd name="T3" fmla="*/ 73025 h 48"/>
                <a:gd name="T4" fmla="*/ 4763 w 49"/>
                <a:gd name="T5" fmla="*/ 26988 h 48"/>
                <a:gd name="T6" fmla="*/ 4763 w 49"/>
                <a:gd name="T7" fmla="*/ 6350 h 48"/>
                <a:gd name="T8" fmla="*/ 25400 w 49"/>
                <a:gd name="T9" fmla="*/ 6350 h 48"/>
                <a:gd name="T10" fmla="*/ 71438 w 49"/>
                <a:gd name="T11" fmla="*/ 52388 h 48"/>
                <a:gd name="T12" fmla="*/ 71438 w 49"/>
                <a:gd name="T13" fmla="*/ 73025 h 48"/>
                <a:gd name="T14" fmla="*/ 61913 w 49"/>
                <a:gd name="T15" fmla="*/ 76200 h 48"/>
                <a:gd name="T16" fmla="*/ 0 60000 65536"/>
                <a:gd name="T17" fmla="*/ 0 60000 65536"/>
                <a:gd name="T18" fmla="*/ 0 60000 65536"/>
                <a:gd name="T19" fmla="*/ 0 60000 65536"/>
                <a:gd name="T20" fmla="*/ 0 60000 65536"/>
                <a:gd name="T21" fmla="*/ 0 60000 65536"/>
                <a:gd name="T22" fmla="*/ 0 60000 65536"/>
                <a:gd name="T23" fmla="*/ 0 60000 65536"/>
                <a:gd name="T24" fmla="*/ 0 w 49"/>
                <a:gd name="T25" fmla="*/ 0 h 48"/>
                <a:gd name="T26" fmla="*/ 49 w 49"/>
                <a:gd name="T27" fmla="*/ 48 h 4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9" h="48">
                  <a:moveTo>
                    <a:pt x="39" y="48"/>
                  </a:moveTo>
                  <a:cubicBezTo>
                    <a:pt x="37" y="48"/>
                    <a:pt x="34" y="47"/>
                    <a:pt x="33" y="46"/>
                  </a:cubicBezTo>
                  <a:cubicBezTo>
                    <a:pt x="3" y="17"/>
                    <a:pt x="3" y="17"/>
                    <a:pt x="3" y="17"/>
                  </a:cubicBezTo>
                  <a:cubicBezTo>
                    <a:pt x="0" y="13"/>
                    <a:pt x="0" y="7"/>
                    <a:pt x="3" y="4"/>
                  </a:cubicBezTo>
                  <a:cubicBezTo>
                    <a:pt x="7" y="0"/>
                    <a:pt x="13" y="0"/>
                    <a:pt x="16" y="4"/>
                  </a:cubicBezTo>
                  <a:cubicBezTo>
                    <a:pt x="45" y="33"/>
                    <a:pt x="45" y="33"/>
                    <a:pt x="45" y="33"/>
                  </a:cubicBezTo>
                  <a:cubicBezTo>
                    <a:pt x="49" y="36"/>
                    <a:pt x="49" y="42"/>
                    <a:pt x="45" y="46"/>
                  </a:cubicBezTo>
                  <a:cubicBezTo>
                    <a:pt x="44" y="47"/>
                    <a:pt x="41" y="48"/>
                    <a:pt x="39" y="4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Freeform 277"/>
            <p:cNvSpPr>
              <a:spLocks/>
            </p:cNvSpPr>
            <p:nvPr/>
          </p:nvSpPr>
          <p:spPr bwMode="gray">
            <a:xfrm>
              <a:off x="8631238" y="2843213"/>
              <a:ext cx="157163" cy="117475"/>
            </a:xfrm>
            <a:custGeom>
              <a:avLst/>
              <a:gdLst>
                <a:gd name="T0" fmla="*/ 142875 w 99"/>
                <a:gd name="T1" fmla="*/ 117475 h 74"/>
                <a:gd name="T2" fmla="*/ 14288 w 99"/>
                <a:gd name="T3" fmla="*/ 117475 h 74"/>
                <a:gd name="T4" fmla="*/ 0 w 99"/>
                <a:gd name="T5" fmla="*/ 103188 h 74"/>
                <a:gd name="T6" fmla="*/ 14288 w 99"/>
                <a:gd name="T7" fmla="*/ 88900 h 74"/>
                <a:gd name="T8" fmla="*/ 128588 w 99"/>
                <a:gd name="T9" fmla="*/ 88900 h 74"/>
                <a:gd name="T10" fmla="*/ 128588 w 99"/>
                <a:gd name="T11" fmla="*/ 14288 h 74"/>
                <a:gd name="T12" fmla="*/ 142875 w 99"/>
                <a:gd name="T13" fmla="*/ 0 h 74"/>
                <a:gd name="T14" fmla="*/ 157163 w 99"/>
                <a:gd name="T15" fmla="*/ 14288 h 74"/>
                <a:gd name="T16" fmla="*/ 157163 w 99"/>
                <a:gd name="T17" fmla="*/ 103188 h 74"/>
                <a:gd name="T18" fmla="*/ 142875 w 99"/>
                <a:gd name="T19" fmla="*/ 117475 h 7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
                <a:gd name="T31" fmla="*/ 0 h 74"/>
                <a:gd name="T32" fmla="*/ 99 w 99"/>
                <a:gd name="T33" fmla="*/ 74 h 7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 h="74">
                  <a:moveTo>
                    <a:pt x="90" y="74"/>
                  </a:moveTo>
                  <a:cubicBezTo>
                    <a:pt x="9" y="74"/>
                    <a:pt x="9" y="74"/>
                    <a:pt x="9" y="74"/>
                  </a:cubicBezTo>
                  <a:cubicBezTo>
                    <a:pt x="4" y="74"/>
                    <a:pt x="0" y="70"/>
                    <a:pt x="0" y="65"/>
                  </a:cubicBezTo>
                  <a:cubicBezTo>
                    <a:pt x="0" y="60"/>
                    <a:pt x="4" y="56"/>
                    <a:pt x="9" y="56"/>
                  </a:cubicBezTo>
                  <a:cubicBezTo>
                    <a:pt x="81" y="56"/>
                    <a:pt x="81" y="56"/>
                    <a:pt x="81" y="56"/>
                  </a:cubicBezTo>
                  <a:cubicBezTo>
                    <a:pt x="81" y="9"/>
                    <a:pt x="81" y="9"/>
                    <a:pt x="81" y="9"/>
                  </a:cubicBezTo>
                  <a:cubicBezTo>
                    <a:pt x="81" y="4"/>
                    <a:pt x="85" y="0"/>
                    <a:pt x="90" y="0"/>
                  </a:cubicBezTo>
                  <a:cubicBezTo>
                    <a:pt x="95" y="0"/>
                    <a:pt x="99" y="4"/>
                    <a:pt x="99" y="9"/>
                  </a:cubicBezTo>
                  <a:cubicBezTo>
                    <a:pt x="99" y="65"/>
                    <a:pt x="99" y="65"/>
                    <a:pt x="99" y="65"/>
                  </a:cubicBezTo>
                  <a:cubicBezTo>
                    <a:pt x="99" y="70"/>
                    <a:pt x="95" y="74"/>
                    <a:pt x="90" y="74"/>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Freeform 278"/>
            <p:cNvSpPr>
              <a:spLocks/>
            </p:cNvSpPr>
            <p:nvPr/>
          </p:nvSpPr>
          <p:spPr bwMode="gray">
            <a:xfrm>
              <a:off x="8731251" y="2835275"/>
              <a:ext cx="58738" cy="58738"/>
            </a:xfrm>
            <a:custGeom>
              <a:avLst/>
              <a:gdLst>
                <a:gd name="T0" fmla="*/ 14288 w 37"/>
                <a:gd name="T1" fmla="*/ 58738 h 37"/>
                <a:gd name="T2" fmla="*/ 4763 w 37"/>
                <a:gd name="T3" fmla="*/ 53975 h 37"/>
                <a:gd name="T4" fmla="*/ 4763 w 37"/>
                <a:gd name="T5" fmla="*/ 33338 h 37"/>
                <a:gd name="T6" fmla="*/ 31750 w 37"/>
                <a:gd name="T7" fmla="*/ 6350 h 37"/>
                <a:gd name="T8" fmla="*/ 52388 w 37"/>
                <a:gd name="T9" fmla="*/ 6350 h 37"/>
                <a:gd name="T10" fmla="*/ 52388 w 37"/>
                <a:gd name="T11" fmla="*/ 26988 h 37"/>
                <a:gd name="T12" fmla="*/ 25400 w 37"/>
                <a:gd name="T13" fmla="*/ 53975 h 37"/>
                <a:gd name="T14" fmla="*/ 14288 w 37"/>
                <a:gd name="T15" fmla="*/ 58738 h 37"/>
                <a:gd name="T16" fmla="*/ 0 60000 65536"/>
                <a:gd name="T17" fmla="*/ 0 60000 65536"/>
                <a:gd name="T18" fmla="*/ 0 60000 65536"/>
                <a:gd name="T19" fmla="*/ 0 60000 65536"/>
                <a:gd name="T20" fmla="*/ 0 60000 65536"/>
                <a:gd name="T21" fmla="*/ 0 60000 65536"/>
                <a:gd name="T22" fmla="*/ 0 60000 65536"/>
                <a:gd name="T23" fmla="*/ 0 60000 65536"/>
                <a:gd name="T24" fmla="*/ 0 w 37"/>
                <a:gd name="T25" fmla="*/ 0 h 37"/>
                <a:gd name="T26" fmla="*/ 37 w 37"/>
                <a:gd name="T27" fmla="*/ 37 h 3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 h="37">
                  <a:moveTo>
                    <a:pt x="9" y="37"/>
                  </a:moveTo>
                  <a:cubicBezTo>
                    <a:pt x="7" y="37"/>
                    <a:pt x="5" y="36"/>
                    <a:pt x="3" y="34"/>
                  </a:cubicBezTo>
                  <a:cubicBezTo>
                    <a:pt x="0" y="31"/>
                    <a:pt x="0" y="25"/>
                    <a:pt x="3" y="21"/>
                  </a:cubicBezTo>
                  <a:cubicBezTo>
                    <a:pt x="20" y="4"/>
                    <a:pt x="20" y="4"/>
                    <a:pt x="20" y="4"/>
                  </a:cubicBezTo>
                  <a:cubicBezTo>
                    <a:pt x="24" y="0"/>
                    <a:pt x="30" y="0"/>
                    <a:pt x="33" y="4"/>
                  </a:cubicBezTo>
                  <a:cubicBezTo>
                    <a:pt x="37" y="8"/>
                    <a:pt x="37" y="13"/>
                    <a:pt x="33" y="17"/>
                  </a:cubicBezTo>
                  <a:cubicBezTo>
                    <a:pt x="16" y="34"/>
                    <a:pt x="16" y="34"/>
                    <a:pt x="16" y="34"/>
                  </a:cubicBezTo>
                  <a:cubicBezTo>
                    <a:pt x="14" y="36"/>
                    <a:pt x="12" y="37"/>
                    <a:pt x="9" y="3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Freeform 279"/>
            <p:cNvSpPr>
              <a:spLocks/>
            </p:cNvSpPr>
            <p:nvPr/>
          </p:nvSpPr>
          <p:spPr bwMode="gray">
            <a:xfrm>
              <a:off x="8758238" y="2835275"/>
              <a:ext cx="58738" cy="58738"/>
            </a:xfrm>
            <a:custGeom>
              <a:avLst/>
              <a:gdLst>
                <a:gd name="T0" fmla="*/ 42863 w 37"/>
                <a:gd name="T1" fmla="*/ 58738 h 37"/>
                <a:gd name="T2" fmla="*/ 33338 w 37"/>
                <a:gd name="T3" fmla="*/ 53975 h 37"/>
                <a:gd name="T4" fmla="*/ 4763 w 37"/>
                <a:gd name="T5" fmla="*/ 26988 h 37"/>
                <a:gd name="T6" fmla="*/ 4763 w 37"/>
                <a:gd name="T7" fmla="*/ 6350 h 37"/>
                <a:gd name="T8" fmla="*/ 25400 w 37"/>
                <a:gd name="T9" fmla="*/ 6350 h 37"/>
                <a:gd name="T10" fmla="*/ 52388 w 37"/>
                <a:gd name="T11" fmla="*/ 33338 h 37"/>
                <a:gd name="T12" fmla="*/ 52388 w 37"/>
                <a:gd name="T13" fmla="*/ 53975 h 37"/>
                <a:gd name="T14" fmla="*/ 42863 w 37"/>
                <a:gd name="T15" fmla="*/ 58738 h 37"/>
                <a:gd name="T16" fmla="*/ 0 60000 65536"/>
                <a:gd name="T17" fmla="*/ 0 60000 65536"/>
                <a:gd name="T18" fmla="*/ 0 60000 65536"/>
                <a:gd name="T19" fmla="*/ 0 60000 65536"/>
                <a:gd name="T20" fmla="*/ 0 60000 65536"/>
                <a:gd name="T21" fmla="*/ 0 60000 65536"/>
                <a:gd name="T22" fmla="*/ 0 60000 65536"/>
                <a:gd name="T23" fmla="*/ 0 60000 65536"/>
                <a:gd name="T24" fmla="*/ 0 w 37"/>
                <a:gd name="T25" fmla="*/ 0 h 37"/>
                <a:gd name="T26" fmla="*/ 37 w 37"/>
                <a:gd name="T27" fmla="*/ 37 h 3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 h="37">
                  <a:moveTo>
                    <a:pt x="27" y="37"/>
                  </a:moveTo>
                  <a:cubicBezTo>
                    <a:pt x="25" y="37"/>
                    <a:pt x="22" y="36"/>
                    <a:pt x="21" y="34"/>
                  </a:cubicBezTo>
                  <a:cubicBezTo>
                    <a:pt x="3" y="17"/>
                    <a:pt x="3" y="17"/>
                    <a:pt x="3" y="17"/>
                  </a:cubicBezTo>
                  <a:cubicBezTo>
                    <a:pt x="0" y="13"/>
                    <a:pt x="0" y="8"/>
                    <a:pt x="3" y="4"/>
                  </a:cubicBezTo>
                  <a:cubicBezTo>
                    <a:pt x="7" y="0"/>
                    <a:pt x="13" y="0"/>
                    <a:pt x="16" y="4"/>
                  </a:cubicBezTo>
                  <a:cubicBezTo>
                    <a:pt x="33" y="21"/>
                    <a:pt x="33" y="21"/>
                    <a:pt x="33" y="21"/>
                  </a:cubicBezTo>
                  <a:cubicBezTo>
                    <a:pt x="37" y="25"/>
                    <a:pt x="37" y="31"/>
                    <a:pt x="33" y="34"/>
                  </a:cubicBezTo>
                  <a:cubicBezTo>
                    <a:pt x="32" y="36"/>
                    <a:pt x="29" y="37"/>
                    <a:pt x="27" y="3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Freeform 280"/>
            <p:cNvSpPr>
              <a:spLocks/>
            </p:cNvSpPr>
            <p:nvPr/>
          </p:nvSpPr>
          <p:spPr bwMode="gray">
            <a:xfrm>
              <a:off x="9078913" y="2932113"/>
              <a:ext cx="173038" cy="28575"/>
            </a:xfrm>
            <a:custGeom>
              <a:avLst/>
              <a:gdLst>
                <a:gd name="T0" fmla="*/ 158750 w 109"/>
                <a:gd name="T1" fmla="*/ 28575 h 18"/>
                <a:gd name="T2" fmla="*/ 14288 w 109"/>
                <a:gd name="T3" fmla="*/ 28575 h 18"/>
                <a:gd name="T4" fmla="*/ 0 w 109"/>
                <a:gd name="T5" fmla="*/ 14288 h 18"/>
                <a:gd name="T6" fmla="*/ 14288 w 109"/>
                <a:gd name="T7" fmla="*/ 0 h 18"/>
                <a:gd name="T8" fmla="*/ 158750 w 109"/>
                <a:gd name="T9" fmla="*/ 0 h 18"/>
                <a:gd name="T10" fmla="*/ 173038 w 109"/>
                <a:gd name="T11" fmla="*/ 14288 h 18"/>
                <a:gd name="T12" fmla="*/ 158750 w 109"/>
                <a:gd name="T13" fmla="*/ 28575 h 18"/>
                <a:gd name="T14" fmla="*/ 0 60000 65536"/>
                <a:gd name="T15" fmla="*/ 0 60000 65536"/>
                <a:gd name="T16" fmla="*/ 0 60000 65536"/>
                <a:gd name="T17" fmla="*/ 0 60000 65536"/>
                <a:gd name="T18" fmla="*/ 0 60000 65536"/>
                <a:gd name="T19" fmla="*/ 0 60000 65536"/>
                <a:gd name="T20" fmla="*/ 0 60000 65536"/>
                <a:gd name="T21" fmla="*/ 0 w 109"/>
                <a:gd name="T22" fmla="*/ 0 h 18"/>
                <a:gd name="T23" fmla="*/ 109 w 109"/>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9" h="18">
                  <a:moveTo>
                    <a:pt x="100" y="18"/>
                  </a:moveTo>
                  <a:cubicBezTo>
                    <a:pt x="9" y="18"/>
                    <a:pt x="9" y="18"/>
                    <a:pt x="9" y="18"/>
                  </a:cubicBezTo>
                  <a:cubicBezTo>
                    <a:pt x="4" y="18"/>
                    <a:pt x="0" y="14"/>
                    <a:pt x="0" y="9"/>
                  </a:cubicBezTo>
                  <a:cubicBezTo>
                    <a:pt x="0" y="4"/>
                    <a:pt x="4" y="0"/>
                    <a:pt x="9" y="0"/>
                  </a:cubicBezTo>
                  <a:cubicBezTo>
                    <a:pt x="100" y="0"/>
                    <a:pt x="100" y="0"/>
                    <a:pt x="100" y="0"/>
                  </a:cubicBezTo>
                  <a:cubicBezTo>
                    <a:pt x="105" y="0"/>
                    <a:pt x="109" y="4"/>
                    <a:pt x="109" y="9"/>
                  </a:cubicBezTo>
                  <a:cubicBezTo>
                    <a:pt x="109" y="14"/>
                    <a:pt x="105" y="18"/>
                    <a:pt x="100"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Freeform 281"/>
            <p:cNvSpPr>
              <a:spLocks noEditPoints="1"/>
            </p:cNvSpPr>
            <p:nvPr/>
          </p:nvSpPr>
          <p:spPr bwMode="gray">
            <a:xfrm>
              <a:off x="8662988" y="2676525"/>
              <a:ext cx="79375" cy="77788"/>
            </a:xfrm>
            <a:custGeom>
              <a:avLst/>
              <a:gdLst>
                <a:gd name="T0" fmla="*/ 39688 w 50"/>
                <a:gd name="T1" fmla="*/ 77788 h 49"/>
                <a:gd name="T2" fmla="*/ 0 w 50"/>
                <a:gd name="T3" fmla="*/ 38100 h 49"/>
                <a:gd name="T4" fmla="*/ 39688 w 50"/>
                <a:gd name="T5" fmla="*/ 0 h 49"/>
                <a:gd name="T6" fmla="*/ 79375 w 50"/>
                <a:gd name="T7" fmla="*/ 38100 h 49"/>
                <a:gd name="T8" fmla="*/ 39688 w 50"/>
                <a:gd name="T9" fmla="*/ 77788 h 49"/>
                <a:gd name="T10" fmla="*/ 39688 w 50"/>
                <a:gd name="T11" fmla="*/ 28575 h 49"/>
                <a:gd name="T12" fmla="*/ 28575 w 50"/>
                <a:gd name="T13" fmla="*/ 38100 h 49"/>
                <a:gd name="T14" fmla="*/ 39688 w 50"/>
                <a:gd name="T15" fmla="*/ 49213 h 49"/>
                <a:gd name="T16" fmla="*/ 50800 w 50"/>
                <a:gd name="T17" fmla="*/ 38100 h 49"/>
                <a:gd name="T18" fmla="*/ 39688 w 50"/>
                <a:gd name="T19" fmla="*/ 28575 h 4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0"/>
                <a:gd name="T31" fmla="*/ 0 h 49"/>
                <a:gd name="T32" fmla="*/ 50 w 50"/>
                <a:gd name="T33" fmla="*/ 49 h 4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0" h="49">
                  <a:moveTo>
                    <a:pt x="25" y="49"/>
                  </a:moveTo>
                  <a:cubicBezTo>
                    <a:pt x="11" y="49"/>
                    <a:pt x="0" y="38"/>
                    <a:pt x="0" y="24"/>
                  </a:cubicBezTo>
                  <a:cubicBezTo>
                    <a:pt x="0" y="11"/>
                    <a:pt x="11" y="0"/>
                    <a:pt x="25" y="0"/>
                  </a:cubicBezTo>
                  <a:cubicBezTo>
                    <a:pt x="39" y="0"/>
                    <a:pt x="50" y="11"/>
                    <a:pt x="50" y="24"/>
                  </a:cubicBezTo>
                  <a:cubicBezTo>
                    <a:pt x="50" y="38"/>
                    <a:pt x="39" y="49"/>
                    <a:pt x="25" y="49"/>
                  </a:cubicBezTo>
                  <a:close/>
                  <a:moveTo>
                    <a:pt x="25" y="18"/>
                  </a:moveTo>
                  <a:cubicBezTo>
                    <a:pt x="21" y="18"/>
                    <a:pt x="18" y="21"/>
                    <a:pt x="18" y="24"/>
                  </a:cubicBezTo>
                  <a:cubicBezTo>
                    <a:pt x="18" y="28"/>
                    <a:pt x="21" y="31"/>
                    <a:pt x="25" y="31"/>
                  </a:cubicBezTo>
                  <a:cubicBezTo>
                    <a:pt x="29" y="31"/>
                    <a:pt x="32" y="28"/>
                    <a:pt x="32" y="24"/>
                  </a:cubicBezTo>
                  <a:cubicBezTo>
                    <a:pt x="32" y="21"/>
                    <a:pt x="29" y="18"/>
                    <a:pt x="25"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Freeform 282"/>
            <p:cNvSpPr>
              <a:spLocks/>
            </p:cNvSpPr>
            <p:nvPr/>
          </p:nvSpPr>
          <p:spPr bwMode="gray">
            <a:xfrm>
              <a:off x="8697913" y="2624138"/>
              <a:ext cx="144463" cy="80963"/>
            </a:xfrm>
            <a:custGeom>
              <a:avLst/>
              <a:gdLst>
                <a:gd name="T0" fmla="*/ 17463 w 91"/>
                <a:gd name="T1" fmla="*/ 80963 h 51"/>
                <a:gd name="T2" fmla="*/ 9525 w 91"/>
                <a:gd name="T3" fmla="*/ 77788 h 51"/>
                <a:gd name="T4" fmla="*/ 4763 w 91"/>
                <a:gd name="T5" fmla="*/ 58738 h 51"/>
                <a:gd name="T6" fmla="*/ 36513 w 91"/>
                <a:gd name="T7" fmla="*/ 6350 h 51"/>
                <a:gd name="T8" fmla="*/ 49213 w 91"/>
                <a:gd name="T9" fmla="*/ 0 h 51"/>
                <a:gd name="T10" fmla="*/ 130175 w 91"/>
                <a:gd name="T11" fmla="*/ 0 h 51"/>
                <a:gd name="T12" fmla="*/ 144463 w 91"/>
                <a:gd name="T13" fmla="*/ 14288 h 51"/>
                <a:gd name="T14" fmla="*/ 130175 w 91"/>
                <a:gd name="T15" fmla="*/ 28575 h 51"/>
                <a:gd name="T16" fmla="*/ 57150 w 91"/>
                <a:gd name="T17" fmla="*/ 28575 h 51"/>
                <a:gd name="T18" fmla="*/ 28575 w 91"/>
                <a:gd name="T19" fmla="*/ 73025 h 51"/>
                <a:gd name="T20" fmla="*/ 17463 w 91"/>
                <a:gd name="T21" fmla="*/ 80963 h 5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1"/>
                <a:gd name="T34" fmla="*/ 0 h 51"/>
                <a:gd name="T35" fmla="*/ 91 w 91"/>
                <a:gd name="T36" fmla="*/ 51 h 5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1" h="51">
                  <a:moveTo>
                    <a:pt x="11" y="51"/>
                  </a:moveTo>
                  <a:cubicBezTo>
                    <a:pt x="9" y="51"/>
                    <a:pt x="8" y="50"/>
                    <a:pt x="6" y="49"/>
                  </a:cubicBezTo>
                  <a:cubicBezTo>
                    <a:pt x="2" y="47"/>
                    <a:pt x="0" y="41"/>
                    <a:pt x="3" y="37"/>
                  </a:cubicBezTo>
                  <a:cubicBezTo>
                    <a:pt x="23" y="4"/>
                    <a:pt x="23" y="4"/>
                    <a:pt x="23" y="4"/>
                  </a:cubicBezTo>
                  <a:cubicBezTo>
                    <a:pt x="25" y="1"/>
                    <a:pt x="27" y="0"/>
                    <a:pt x="31" y="0"/>
                  </a:cubicBezTo>
                  <a:cubicBezTo>
                    <a:pt x="82" y="0"/>
                    <a:pt x="82" y="0"/>
                    <a:pt x="82" y="0"/>
                  </a:cubicBezTo>
                  <a:cubicBezTo>
                    <a:pt x="87" y="0"/>
                    <a:pt x="91" y="4"/>
                    <a:pt x="91" y="9"/>
                  </a:cubicBezTo>
                  <a:cubicBezTo>
                    <a:pt x="91" y="14"/>
                    <a:pt x="87" y="18"/>
                    <a:pt x="82" y="18"/>
                  </a:cubicBezTo>
                  <a:cubicBezTo>
                    <a:pt x="36" y="18"/>
                    <a:pt x="36" y="18"/>
                    <a:pt x="36" y="18"/>
                  </a:cubicBezTo>
                  <a:cubicBezTo>
                    <a:pt x="18" y="46"/>
                    <a:pt x="18" y="46"/>
                    <a:pt x="18" y="46"/>
                  </a:cubicBezTo>
                  <a:cubicBezTo>
                    <a:pt x="17" y="49"/>
                    <a:pt x="14" y="51"/>
                    <a:pt x="11" y="5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Freeform 283"/>
            <p:cNvSpPr>
              <a:spLocks noEditPoints="1"/>
            </p:cNvSpPr>
            <p:nvPr/>
          </p:nvSpPr>
          <p:spPr bwMode="gray">
            <a:xfrm>
              <a:off x="9063038" y="2600325"/>
              <a:ext cx="77788" cy="76200"/>
            </a:xfrm>
            <a:custGeom>
              <a:avLst/>
              <a:gdLst>
                <a:gd name="T0" fmla="*/ 39688 w 49"/>
                <a:gd name="T1" fmla="*/ 76200 h 48"/>
                <a:gd name="T2" fmla="*/ 0 w 49"/>
                <a:gd name="T3" fmla="*/ 38100 h 48"/>
                <a:gd name="T4" fmla="*/ 39688 w 49"/>
                <a:gd name="T5" fmla="*/ 0 h 48"/>
                <a:gd name="T6" fmla="*/ 77788 w 49"/>
                <a:gd name="T7" fmla="*/ 38100 h 48"/>
                <a:gd name="T8" fmla="*/ 39688 w 49"/>
                <a:gd name="T9" fmla="*/ 76200 h 48"/>
                <a:gd name="T10" fmla="*/ 39688 w 49"/>
                <a:gd name="T11" fmla="*/ 28575 h 48"/>
                <a:gd name="T12" fmla="*/ 28575 w 49"/>
                <a:gd name="T13" fmla="*/ 38100 h 48"/>
                <a:gd name="T14" fmla="*/ 39688 w 49"/>
                <a:gd name="T15" fmla="*/ 47625 h 48"/>
                <a:gd name="T16" fmla="*/ 49213 w 49"/>
                <a:gd name="T17" fmla="*/ 38100 h 48"/>
                <a:gd name="T18" fmla="*/ 39688 w 49"/>
                <a:gd name="T19" fmla="*/ 28575 h 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9"/>
                <a:gd name="T31" fmla="*/ 0 h 48"/>
                <a:gd name="T32" fmla="*/ 49 w 49"/>
                <a:gd name="T33" fmla="*/ 48 h 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9" h="48">
                  <a:moveTo>
                    <a:pt x="25" y="48"/>
                  </a:moveTo>
                  <a:cubicBezTo>
                    <a:pt x="11" y="48"/>
                    <a:pt x="0" y="38"/>
                    <a:pt x="0" y="24"/>
                  </a:cubicBezTo>
                  <a:cubicBezTo>
                    <a:pt x="0" y="11"/>
                    <a:pt x="11" y="0"/>
                    <a:pt x="25" y="0"/>
                  </a:cubicBezTo>
                  <a:cubicBezTo>
                    <a:pt x="38" y="0"/>
                    <a:pt x="49" y="11"/>
                    <a:pt x="49" y="24"/>
                  </a:cubicBezTo>
                  <a:cubicBezTo>
                    <a:pt x="49" y="38"/>
                    <a:pt x="38" y="48"/>
                    <a:pt x="25" y="48"/>
                  </a:cubicBezTo>
                  <a:close/>
                  <a:moveTo>
                    <a:pt x="25" y="18"/>
                  </a:moveTo>
                  <a:cubicBezTo>
                    <a:pt x="21" y="18"/>
                    <a:pt x="18" y="21"/>
                    <a:pt x="18" y="24"/>
                  </a:cubicBezTo>
                  <a:cubicBezTo>
                    <a:pt x="18" y="28"/>
                    <a:pt x="21" y="30"/>
                    <a:pt x="25" y="30"/>
                  </a:cubicBezTo>
                  <a:cubicBezTo>
                    <a:pt x="28" y="30"/>
                    <a:pt x="31" y="28"/>
                    <a:pt x="31" y="24"/>
                  </a:cubicBezTo>
                  <a:cubicBezTo>
                    <a:pt x="31" y="21"/>
                    <a:pt x="28" y="18"/>
                    <a:pt x="25"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Freeform 284"/>
            <p:cNvSpPr>
              <a:spLocks/>
            </p:cNvSpPr>
            <p:nvPr/>
          </p:nvSpPr>
          <p:spPr bwMode="gray">
            <a:xfrm>
              <a:off x="9110663" y="2630488"/>
              <a:ext cx="96838" cy="107950"/>
            </a:xfrm>
            <a:custGeom>
              <a:avLst/>
              <a:gdLst>
                <a:gd name="T0" fmla="*/ 82550 w 61"/>
                <a:gd name="T1" fmla="*/ 107950 h 68"/>
                <a:gd name="T2" fmla="*/ 68263 w 61"/>
                <a:gd name="T3" fmla="*/ 93663 h 68"/>
                <a:gd name="T4" fmla="*/ 68263 w 61"/>
                <a:gd name="T5" fmla="*/ 46038 h 68"/>
                <a:gd name="T6" fmla="*/ 11113 w 61"/>
                <a:gd name="T7" fmla="*/ 28575 h 68"/>
                <a:gd name="T8" fmla="*/ 1588 w 61"/>
                <a:gd name="T9" fmla="*/ 11113 h 68"/>
                <a:gd name="T10" fmla="*/ 19050 w 61"/>
                <a:gd name="T11" fmla="*/ 1588 h 68"/>
                <a:gd name="T12" fmla="*/ 87313 w 61"/>
                <a:gd name="T13" fmla="*/ 22225 h 68"/>
                <a:gd name="T14" fmla="*/ 96838 w 61"/>
                <a:gd name="T15" fmla="*/ 34925 h 68"/>
                <a:gd name="T16" fmla="*/ 96838 w 61"/>
                <a:gd name="T17" fmla="*/ 93663 h 68"/>
                <a:gd name="T18" fmla="*/ 82550 w 61"/>
                <a:gd name="T19" fmla="*/ 107950 h 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1"/>
                <a:gd name="T31" fmla="*/ 0 h 68"/>
                <a:gd name="T32" fmla="*/ 61 w 61"/>
                <a:gd name="T33" fmla="*/ 68 h 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1" h="68">
                  <a:moveTo>
                    <a:pt x="52" y="68"/>
                  </a:moveTo>
                  <a:cubicBezTo>
                    <a:pt x="47" y="68"/>
                    <a:pt x="43" y="64"/>
                    <a:pt x="43" y="59"/>
                  </a:cubicBezTo>
                  <a:cubicBezTo>
                    <a:pt x="43" y="29"/>
                    <a:pt x="43" y="29"/>
                    <a:pt x="43" y="29"/>
                  </a:cubicBezTo>
                  <a:cubicBezTo>
                    <a:pt x="7" y="18"/>
                    <a:pt x="7" y="18"/>
                    <a:pt x="7" y="18"/>
                  </a:cubicBezTo>
                  <a:cubicBezTo>
                    <a:pt x="3" y="17"/>
                    <a:pt x="0" y="12"/>
                    <a:pt x="1" y="7"/>
                  </a:cubicBezTo>
                  <a:cubicBezTo>
                    <a:pt x="3" y="3"/>
                    <a:pt x="8" y="0"/>
                    <a:pt x="12" y="1"/>
                  </a:cubicBezTo>
                  <a:cubicBezTo>
                    <a:pt x="55" y="14"/>
                    <a:pt x="55" y="14"/>
                    <a:pt x="55" y="14"/>
                  </a:cubicBezTo>
                  <a:cubicBezTo>
                    <a:pt x="59" y="15"/>
                    <a:pt x="61" y="18"/>
                    <a:pt x="61" y="22"/>
                  </a:cubicBezTo>
                  <a:cubicBezTo>
                    <a:pt x="61" y="59"/>
                    <a:pt x="61" y="59"/>
                    <a:pt x="61" y="59"/>
                  </a:cubicBezTo>
                  <a:cubicBezTo>
                    <a:pt x="61" y="64"/>
                    <a:pt x="57" y="68"/>
                    <a:pt x="52" y="6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1" name="组合 419"/>
          <p:cNvGrpSpPr>
            <a:grpSpLocks/>
          </p:cNvGrpSpPr>
          <p:nvPr/>
        </p:nvGrpSpPr>
        <p:grpSpPr bwMode="gray">
          <a:xfrm>
            <a:off x="1730867" y="4467519"/>
            <a:ext cx="353269" cy="286373"/>
            <a:chOff x="7319963" y="736601"/>
            <a:chExt cx="609600" cy="496888"/>
          </a:xfrm>
        </p:grpSpPr>
        <p:sp>
          <p:nvSpPr>
            <p:cNvPr id="82" name="Freeform 33"/>
            <p:cNvSpPr>
              <a:spLocks/>
            </p:cNvSpPr>
            <p:nvPr/>
          </p:nvSpPr>
          <p:spPr bwMode="gray">
            <a:xfrm>
              <a:off x="7810500" y="1176339"/>
              <a:ext cx="57150" cy="57150"/>
            </a:xfrm>
            <a:custGeom>
              <a:avLst/>
              <a:gdLst>
                <a:gd name="T0" fmla="*/ 2147483646 w 41"/>
                <a:gd name="T1" fmla="*/ 2147483646 h 41"/>
                <a:gd name="T2" fmla="*/ 2147483646 w 41"/>
                <a:gd name="T3" fmla="*/ 2147483646 h 41"/>
                <a:gd name="T4" fmla="*/ 0 w 41"/>
                <a:gd name="T5" fmla="*/ 2147483646 h 41"/>
                <a:gd name="T6" fmla="*/ 2147483646 w 41"/>
                <a:gd name="T7" fmla="*/ 0 h 41"/>
                <a:gd name="T8" fmla="*/ 2147483646 w 41"/>
                <a:gd name="T9" fmla="*/ 2147483646 h 41"/>
                <a:gd name="T10" fmla="*/ 0 60000 65536"/>
                <a:gd name="T11" fmla="*/ 0 60000 65536"/>
                <a:gd name="T12" fmla="*/ 0 60000 65536"/>
                <a:gd name="T13" fmla="*/ 0 60000 65536"/>
                <a:gd name="T14" fmla="*/ 0 60000 65536"/>
                <a:gd name="T15" fmla="*/ 0 w 41"/>
                <a:gd name="T16" fmla="*/ 0 h 41"/>
                <a:gd name="T17" fmla="*/ 41 w 41"/>
                <a:gd name="T18" fmla="*/ 41 h 41"/>
              </a:gdLst>
              <a:ahLst/>
              <a:cxnLst>
                <a:cxn ang="T10">
                  <a:pos x="T0" y="T1"/>
                </a:cxn>
                <a:cxn ang="T11">
                  <a:pos x="T2" y="T3"/>
                </a:cxn>
                <a:cxn ang="T12">
                  <a:pos x="T4" y="T5"/>
                </a:cxn>
                <a:cxn ang="T13">
                  <a:pos x="T6" y="T7"/>
                </a:cxn>
                <a:cxn ang="T14">
                  <a:pos x="T8" y="T9"/>
                </a:cxn>
              </a:cxnLst>
              <a:rect l="T15" t="T16" r="T17" b="T18"/>
              <a:pathLst>
                <a:path w="41" h="41">
                  <a:moveTo>
                    <a:pt x="41" y="20"/>
                  </a:moveTo>
                  <a:cubicBezTo>
                    <a:pt x="41" y="31"/>
                    <a:pt x="32" y="40"/>
                    <a:pt x="20" y="41"/>
                  </a:cubicBezTo>
                  <a:cubicBezTo>
                    <a:pt x="9" y="41"/>
                    <a:pt x="0" y="32"/>
                    <a:pt x="0" y="20"/>
                  </a:cubicBezTo>
                  <a:cubicBezTo>
                    <a:pt x="0" y="9"/>
                    <a:pt x="9" y="0"/>
                    <a:pt x="20" y="0"/>
                  </a:cubicBezTo>
                  <a:cubicBezTo>
                    <a:pt x="31" y="0"/>
                    <a:pt x="41" y="9"/>
                    <a:pt x="41" y="2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Freeform 34"/>
            <p:cNvSpPr>
              <a:spLocks/>
            </p:cNvSpPr>
            <p:nvPr/>
          </p:nvSpPr>
          <p:spPr bwMode="gray">
            <a:xfrm>
              <a:off x="7724775" y="1176339"/>
              <a:ext cx="55563" cy="57150"/>
            </a:xfrm>
            <a:custGeom>
              <a:avLst/>
              <a:gdLst>
                <a:gd name="T0" fmla="*/ 2147483646 w 40"/>
                <a:gd name="T1" fmla="*/ 2147483646 h 41"/>
                <a:gd name="T2" fmla="*/ 2147483646 w 40"/>
                <a:gd name="T3" fmla="*/ 2147483646 h 41"/>
                <a:gd name="T4" fmla="*/ 0 w 40"/>
                <a:gd name="T5" fmla="*/ 2147483646 h 41"/>
                <a:gd name="T6" fmla="*/ 2147483646 w 40"/>
                <a:gd name="T7" fmla="*/ 0 h 41"/>
                <a:gd name="T8" fmla="*/ 2147483646 w 40"/>
                <a:gd name="T9" fmla="*/ 2147483646 h 41"/>
                <a:gd name="T10" fmla="*/ 0 60000 65536"/>
                <a:gd name="T11" fmla="*/ 0 60000 65536"/>
                <a:gd name="T12" fmla="*/ 0 60000 65536"/>
                <a:gd name="T13" fmla="*/ 0 60000 65536"/>
                <a:gd name="T14" fmla="*/ 0 60000 65536"/>
                <a:gd name="T15" fmla="*/ 0 w 40"/>
                <a:gd name="T16" fmla="*/ 0 h 41"/>
                <a:gd name="T17" fmla="*/ 40 w 40"/>
                <a:gd name="T18" fmla="*/ 41 h 41"/>
              </a:gdLst>
              <a:ahLst/>
              <a:cxnLst>
                <a:cxn ang="T10">
                  <a:pos x="T0" y="T1"/>
                </a:cxn>
                <a:cxn ang="T11">
                  <a:pos x="T2" y="T3"/>
                </a:cxn>
                <a:cxn ang="T12">
                  <a:pos x="T4" y="T5"/>
                </a:cxn>
                <a:cxn ang="T13">
                  <a:pos x="T6" y="T7"/>
                </a:cxn>
                <a:cxn ang="T14">
                  <a:pos x="T8" y="T9"/>
                </a:cxn>
              </a:cxnLst>
              <a:rect l="T15" t="T16" r="T17" b="T18"/>
              <a:pathLst>
                <a:path w="40" h="41">
                  <a:moveTo>
                    <a:pt x="40" y="21"/>
                  </a:moveTo>
                  <a:cubicBezTo>
                    <a:pt x="40" y="32"/>
                    <a:pt x="31" y="41"/>
                    <a:pt x="20" y="41"/>
                  </a:cubicBezTo>
                  <a:cubicBezTo>
                    <a:pt x="9" y="41"/>
                    <a:pt x="0" y="32"/>
                    <a:pt x="0" y="21"/>
                  </a:cubicBezTo>
                  <a:cubicBezTo>
                    <a:pt x="0" y="10"/>
                    <a:pt x="9" y="0"/>
                    <a:pt x="20" y="0"/>
                  </a:cubicBezTo>
                  <a:cubicBezTo>
                    <a:pt x="31" y="0"/>
                    <a:pt x="40" y="9"/>
                    <a:pt x="40" y="2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Freeform 165"/>
            <p:cNvSpPr>
              <a:spLocks noEditPoints="1"/>
            </p:cNvSpPr>
            <p:nvPr/>
          </p:nvSpPr>
          <p:spPr bwMode="gray">
            <a:xfrm>
              <a:off x="7423150" y="774701"/>
              <a:ext cx="404813" cy="252413"/>
            </a:xfrm>
            <a:custGeom>
              <a:avLst/>
              <a:gdLst>
                <a:gd name="T0" fmla="*/ 2147483646 w 289"/>
                <a:gd name="T1" fmla="*/ 2147483646 h 181"/>
                <a:gd name="T2" fmla="*/ 2147483646 w 289"/>
                <a:gd name="T3" fmla="*/ 2147483646 h 181"/>
                <a:gd name="T4" fmla="*/ 0 w 289"/>
                <a:gd name="T5" fmla="*/ 2147483646 h 181"/>
                <a:gd name="T6" fmla="*/ 0 w 289"/>
                <a:gd name="T7" fmla="*/ 2147483646 h 181"/>
                <a:gd name="T8" fmla="*/ 2147483646 w 289"/>
                <a:gd name="T9" fmla="*/ 0 h 181"/>
                <a:gd name="T10" fmla="*/ 2147483646 w 289"/>
                <a:gd name="T11" fmla="*/ 0 h 181"/>
                <a:gd name="T12" fmla="*/ 2147483646 w 289"/>
                <a:gd name="T13" fmla="*/ 2147483646 h 181"/>
                <a:gd name="T14" fmla="*/ 2147483646 w 289"/>
                <a:gd name="T15" fmla="*/ 2147483646 h 181"/>
                <a:gd name="T16" fmla="*/ 2147483646 w 289"/>
                <a:gd name="T17" fmla="*/ 2147483646 h 181"/>
                <a:gd name="T18" fmla="*/ 2147483646 w 289"/>
                <a:gd name="T19" fmla="*/ 2147483646 h 181"/>
                <a:gd name="T20" fmla="*/ 2147483646 w 289"/>
                <a:gd name="T21" fmla="*/ 2147483646 h 181"/>
                <a:gd name="T22" fmla="*/ 2147483646 w 289"/>
                <a:gd name="T23" fmla="*/ 2147483646 h 181"/>
                <a:gd name="T24" fmla="*/ 2147483646 w 289"/>
                <a:gd name="T25" fmla="*/ 2147483646 h 181"/>
                <a:gd name="T26" fmla="*/ 2147483646 w 289"/>
                <a:gd name="T27" fmla="*/ 2147483646 h 181"/>
                <a:gd name="T28" fmla="*/ 2147483646 w 289"/>
                <a:gd name="T29" fmla="*/ 2147483646 h 181"/>
                <a:gd name="T30" fmla="*/ 2147483646 w 289"/>
                <a:gd name="T31" fmla="*/ 2147483646 h 181"/>
                <a:gd name="T32" fmla="*/ 2147483646 w 289"/>
                <a:gd name="T33" fmla="*/ 2147483646 h 181"/>
                <a:gd name="T34" fmla="*/ 2147483646 w 289"/>
                <a:gd name="T35" fmla="*/ 2147483646 h 18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9"/>
                <a:gd name="T55" fmla="*/ 0 h 181"/>
                <a:gd name="T56" fmla="*/ 289 w 289"/>
                <a:gd name="T57" fmla="*/ 181 h 18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9" h="181">
                  <a:moveTo>
                    <a:pt x="275" y="181"/>
                  </a:moveTo>
                  <a:cubicBezTo>
                    <a:pt x="13" y="181"/>
                    <a:pt x="13" y="181"/>
                    <a:pt x="13" y="181"/>
                  </a:cubicBezTo>
                  <a:cubicBezTo>
                    <a:pt x="6" y="181"/>
                    <a:pt x="0" y="175"/>
                    <a:pt x="0" y="167"/>
                  </a:cubicBezTo>
                  <a:cubicBezTo>
                    <a:pt x="0" y="14"/>
                    <a:pt x="0" y="14"/>
                    <a:pt x="0" y="14"/>
                  </a:cubicBezTo>
                  <a:cubicBezTo>
                    <a:pt x="0" y="6"/>
                    <a:pt x="6" y="0"/>
                    <a:pt x="13" y="0"/>
                  </a:cubicBezTo>
                  <a:cubicBezTo>
                    <a:pt x="275" y="0"/>
                    <a:pt x="275" y="0"/>
                    <a:pt x="275" y="0"/>
                  </a:cubicBezTo>
                  <a:cubicBezTo>
                    <a:pt x="283" y="0"/>
                    <a:pt x="289" y="6"/>
                    <a:pt x="289" y="14"/>
                  </a:cubicBezTo>
                  <a:cubicBezTo>
                    <a:pt x="289" y="167"/>
                    <a:pt x="289" y="167"/>
                    <a:pt x="289" y="167"/>
                  </a:cubicBezTo>
                  <a:cubicBezTo>
                    <a:pt x="289" y="175"/>
                    <a:pt x="283" y="181"/>
                    <a:pt x="275" y="181"/>
                  </a:cubicBezTo>
                  <a:close/>
                  <a:moveTo>
                    <a:pt x="13" y="8"/>
                  </a:moveTo>
                  <a:cubicBezTo>
                    <a:pt x="10" y="8"/>
                    <a:pt x="8" y="11"/>
                    <a:pt x="8" y="14"/>
                  </a:cubicBezTo>
                  <a:cubicBezTo>
                    <a:pt x="8" y="167"/>
                    <a:pt x="8" y="167"/>
                    <a:pt x="8" y="167"/>
                  </a:cubicBezTo>
                  <a:cubicBezTo>
                    <a:pt x="8" y="170"/>
                    <a:pt x="10" y="173"/>
                    <a:pt x="13" y="173"/>
                  </a:cubicBezTo>
                  <a:cubicBezTo>
                    <a:pt x="275" y="173"/>
                    <a:pt x="275" y="173"/>
                    <a:pt x="275" y="173"/>
                  </a:cubicBezTo>
                  <a:cubicBezTo>
                    <a:pt x="278" y="173"/>
                    <a:pt x="281" y="170"/>
                    <a:pt x="281" y="167"/>
                  </a:cubicBezTo>
                  <a:cubicBezTo>
                    <a:pt x="281" y="14"/>
                    <a:pt x="281" y="14"/>
                    <a:pt x="281" y="14"/>
                  </a:cubicBezTo>
                  <a:cubicBezTo>
                    <a:pt x="281" y="11"/>
                    <a:pt x="278" y="8"/>
                    <a:pt x="275" y="8"/>
                  </a:cubicBezTo>
                  <a:lnTo>
                    <a:pt x="13" y="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Freeform 166"/>
            <p:cNvSpPr>
              <a:spLocks/>
            </p:cNvSpPr>
            <p:nvPr/>
          </p:nvSpPr>
          <p:spPr bwMode="gray">
            <a:xfrm>
              <a:off x="7319963" y="736601"/>
              <a:ext cx="609600" cy="481013"/>
            </a:xfrm>
            <a:custGeom>
              <a:avLst/>
              <a:gdLst>
                <a:gd name="T0" fmla="*/ 2147483646 w 436"/>
                <a:gd name="T1" fmla="*/ 2147483646 h 344"/>
                <a:gd name="T2" fmla="*/ 2147483646 w 436"/>
                <a:gd name="T3" fmla="*/ 2147483646 h 344"/>
                <a:gd name="T4" fmla="*/ 2147483646 w 436"/>
                <a:gd name="T5" fmla="*/ 2147483646 h 344"/>
                <a:gd name="T6" fmla="*/ 2147483646 w 436"/>
                <a:gd name="T7" fmla="*/ 2147483646 h 344"/>
                <a:gd name="T8" fmla="*/ 2147483646 w 436"/>
                <a:gd name="T9" fmla="*/ 2147483646 h 344"/>
                <a:gd name="T10" fmla="*/ 2147483646 w 436"/>
                <a:gd name="T11" fmla="*/ 2147483646 h 344"/>
                <a:gd name="T12" fmla="*/ 2147483646 w 436"/>
                <a:gd name="T13" fmla="*/ 2147483646 h 344"/>
                <a:gd name="T14" fmla="*/ 2147483646 w 436"/>
                <a:gd name="T15" fmla="*/ 2147483646 h 344"/>
                <a:gd name="T16" fmla="*/ 2147483646 w 436"/>
                <a:gd name="T17" fmla="*/ 2147483646 h 344"/>
                <a:gd name="T18" fmla="*/ 2147483646 w 436"/>
                <a:gd name="T19" fmla="*/ 2147483646 h 344"/>
                <a:gd name="T20" fmla="*/ 2147483646 w 436"/>
                <a:gd name="T21" fmla="*/ 2147483646 h 344"/>
                <a:gd name="T22" fmla="*/ 2147483646 w 436"/>
                <a:gd name="T23" fmla="*/ 2147483646 h 344"/>
                <a:gd name="T24" fmla="*/ 2147483646 w 436"/>
                <a:gd name="T25" fmla="*/ 2147483646 h 344"/>
                <a:gd name="T26" fmla="*/ 2147483646 w 436"/>
                <a:gd name="T27" fmla="*/ 2147483646 h 344"/>
                <a:gd name="T28" fmla="*/ 2147483646 w 436"/>
                <a:gd name="T29" fmla="*/ 2147483646 h 344"/>
                <a:gd name="T30" fmla="*/ 2147483646 w 436"/>
                <a:gd name="T31" fmla="*/ 2147483646 h 344"/>
                <a:gd name="T32" fmla="*/ 2147483646 w 436"/>
                <a:gd name="T33" fmla="*/ 2147483646 h 344"/>
                <a:gd name="T34" fmla="*/ 2147483646 w 436"/>
                <a:gd name="T35" fmla="*/ 2147483646 h 344"/>
                <a:gd name="T36" fmla="*/ 2147483646 w 436"/>
                <a:gd name="T37" fmla="*/ 2147483646 h 344"/>
                <a:gd name="T38" fmla="*/ 2147483646 w 436"/>
                <a:gd name="T39" fmla="*/ 2147483646 h 344"/>
                <a:gd name="T40" fmla="*/ 2147483646 w 436"/>
                <a:gd name="T41" fmla="*/ 2147483646 h 344"/>
                <a:gd name="T42" fmla="*/ 2147483646 w 436"/>
                <a:gd name="T43" fmla="*/ 2147483646 h 344"/>
                <a:gd name="T44" fmla="*/ 2147483646 w 436"/>
                <a:gd name="T45" fmla="*/ 2147483646 h 344"/>
                <a:gd name="T46" fmla="*/ 2147483646 w 436"/>
                <a:gd name="T47" fmla="*/ 2147483646 h 344"/>
                <a:gd name="T48" fmla="*/ 2147483646 w 436"/>
                <a:gd name="T49" fmla="*/ 2147483646 h 344"/>
                <a:gd name="T50" fmla="*/ 2147483646 w 436"/>
                <a:gd name="T51" fmla="*/ 2147483646 h 344"/>
                <a:gd name="T52" fmla="*/ 2147483646 w 436"/>
                <a:gd name="T53" fmla="*/ 0 h 344"/>
                <a:gd name="T54" fmla="*/ 2147483646 w 436"/>
                <a:gd name="T55" fmla="*/ 0 h 344"/>
                <a:gd name="T56" fmla="*/ 2147483646 w 436"/>
                <a:gd name="T57" fmla="*/ 2147483646 h 344"/>
                <a:gd name="T58" fmla="*/ 2147483646 w 436"/>
                <a:gd name="T59" fmla="*/ 2147483646 h 344"/>
                <a:gd name="T60" fmla="*/ 2147483646 w 436"/>
                <a:gd name="T61" fmla="*/ 2147483646 h 344"/>
                <a:gd name="T62" fmla="*/ 2147483646 w 436"/>
                <a:gd name="T63" fmla="*/ 2147483646 h 344"/>
                <a:gd name="T64" fmla="*/ 2147483646 w 436"/>
                <a:gd name="T65" fmla="*/ 2147483646 h 34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36"/>
                <a:gd name="T100" fmla="*/ 0 h 344"/>
                <a:gd name="T101" fmla="*/ 436 w 436"/>
                <a:gd name="T102" fmla="*/ 344 h 34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36" h="344">
                  <a:moveTo>
                    <a:pt x="409" y="344"/>
                  </a:moveTo>
                  <a:cubicBezTo>
                    <a:pt x="374" y="344"/>
                    <a:pt x="374" y="344"/>
                    <a:pt x="374" y="344"/>
                  </a:cubicBezTo>
                  <a:cubicBezTo>
                    <a:pt x="369" y="344"/>
                    <a:pt x="365" y="340"/>
                    <a:pt x="365" y="335"/>
                  </a:cubicBezTo>
                  <a:cubicBezTo>
                    <a:pt x="365" y="330"/>
                    <a:pt x="369" y="326"/>
                    <a:pt x="374" y="326"/>
                  </a:cubicBezTo>
                  <a:cubicBezTo>
                    <a:pt x="409" y="326"/>
                    <a:pt x="409" y="326"/>
                    <a:pt x="409" y="326"/>
                  </a:cubicBezTo>
                  <a:cubicBezTo>
                    <a:pt x="413" y="326"/>
                    <a:pt x="415" y="324"/>
                    <a:pt x="416" y="323"/>
                  </a:cubicBezTo>
                  <a:cubicBezTo>
                    <a:pt x="416" y="322"/>
                    <a:pt x="418" y="319"/>
                    <a:pt x="416" y="315"/>
                  </a:cubicBezTo>
                  <a:cubicBezTo>
                    <a:pt x="373" y="230"/>
                    <a:pt x="373" y="230"/>
                    <a:pt x="373" y="230"/>
                  </a:cubicBezTo>
                  <a:cubicBezTo>
                    <a:pt x="373" y="229"/>
                    <a:pt x="372" y="228"/>
                    <a:pt x="372" y="226"/>
                  </a:cubicBezTo>
                  <a:cubicBezTo>
                    <a:pt x="372" y="41"/>
                    <a:pt x="372" y="41"/>
                    <a:pt x="372" y="41"/>
                  </a:cubicBezTo>
                  <a:cubicBezTo>
                    <a:pt x="372" y="28"/>
                    <a:pt x="362" y="18"/>
                    <a:pt x="349" y="18"/>
                  </a:cubicBezTo>
                  <a:cubicBezTo>
                    <a:pt x="87" y="18"/>
                    <a:pt x="87" y="18"/>
                    <a:pt x="87" y="18"/>
                  </a:cubicBezTo>
                  <a:cubicBezTo>
                    <a:pt x="74" y="18"/>
                    <a:pt x="64" y="28"/>
                    <a:pt x="64" y="41"/>
                  </a:cubicBezTo>
                  <a:cubicBezTo>
                    <a:pt x="64" y="226"/>
                    <a:pt x="64" y="226"/>
                    <a:pt x="64" y="226"/>
                  </a:cubicBezTo>
                  <a:cubicBezTo>
                    <a:pt x="64" y="228"/>
                    <a:pt x="64" y="229"/>
                    <a:pt x="63" y="230"/>
                  </a:cubicBezTo>
                  <a:cubicBezTo>
                    <a:pt x="21" y="315"/>
                    <a:pt x="21" y="315"/>
                    <a:pt x="21" y="315"/>
                  </a:cubicBezTo>
                  <a:cubicBezTo>
                    <a:pt x="19" y="319"/>
                    <a:pt x="20" y="322"/>
                    <a:pt x="21" y="323"/>
                  </a:cubicBezTo>
                  <a:cubicBezTo>
                    <a:pt x="22" y="324"/>
                    <a:pt x="23" y="326"/>
                    <a:pt x="27" y="326"/>
                  </a:cubicBezTo>
                  <a:cubicBezTo>
                    <a:pt x="315" y="326"/>
                    <a:pt x="315" y="326"/>
                    <a:pt x="315" y="326"/>
                  </a:cubicBezTo>
                  <a:cubicBezTo>
                    <a:pt x="320" y="326"/>
                    <a:pt x="324" y="330"/>
                    <a:pt x="324" y="335"/>
                  </a:cubicBezTo>
                  <a:cubicBezTo>
                    <a:pt x="324" y="340"/>
                    <a:pt x="320" y="344"/>
                    <a:pt x="315" y="344"/>
                  </a:cubicBezTo>
                  <a:cubicBezTo>
                    <a:pt x="27" y="344"/>
                    <a:pt x="27" y="344"/>
                    <a:pt x="27" y="344"/>
                  </a:cubicBezTo>
                  <a:cubicBezTo>
                    <a:pt x="18" y="344"/>
                    <a:pt x="10" y="340"/>
                    <a:pt x="6" y="332"/>
                  </a:cubicBezTo>
                  <a:cubicBezTo>
                    <a:pt x="1" y="325"/>
                    <a:pt x="0" y="315"/>
                    <a:pt x="4" y="307"/>
                  </a:cubicBezTo>
                  <a:cubicBezTo>
                    <a:pt x="46" y="224"/>
                    <a:pt x="46" y="224"/>
                    <a:pt x="46" y="224"/>
                  </a:cubicBezTo>
                  <a:cubicBezTo>
                    <a:pt x="46" y="41"/>
                    <a:pt x="46" y="41"/>
                    <a:pt x="46" y="41"/>
                  </a:cubicBezTo>
                  <a:cubicBezTo>
                    <a:pt x="46" y="18"/>
                    <a:pt x="65" y="0"/>
                    <a:pt x="87" y="0"/>
                  </a:cubicBezTo>
                  <a:cubicBezTo>
                    <a:pt x="349" y="0"/>
                    <a:pt x="349" y="0"/>
                    <a:pt x="349" y="0"/>
                  </a:cubicBezTo>
                  <a:cubicBezTo>
                    <a:pt x="372" y="0"/>
                    <a:pt x="390" y="18"/>
                    <a:pt x="390" y="41"/>
                  </a:cubicBezTo>
                  <a:cubicBezTo>
                    <a:pt x="390" y="224"/>
                    <a:pt x="390" y="224"/>
                    <a:pt x="390" y="224"/>
                  </a:cubicBezTo>
                  <a:cubicBezTo>
                    <a:pt x="432" y="307"/>
                    <a:pt x="432" y="307"/>
                    <a:pt x="432" y="307"/>
                  </a:cubicBezTo>
                  <a:cubicBezTo>
                    <a:pt x="436" y="315"/>
                    <a:pt x="436" y="325"/>
                    <a:pt x="431" y="332"/>
                  </a:cubicBezTo>
                  <a:cubicBezTo>
                    <a:pt x="426" y="340"/>
                    <a:pt x="418" y="344"/>
                    <a:pt x="409" y="344"/>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Freeform 167"/>
            <p:cNvSpPr>
              <a:spLocks/>
            </p:cNvSpPr>
            <p:nvPr/>
          </p:nvSpPr>
          <p:spPr bwMode="gray">
            <a:xfrm>
              <a:off x="7413625" y="1046164"/>
              <a:ext cx="423863" cy="11113"/>
            </a:xfrm>
            <a:custGeom>
              <a:avLst/>
              <a:gdLst>
                <a:gd name="T0" fmla="*/ 2147483646 w 303"/>
                <a:gd name="T1" fmla="*/ 2147483646 h 8"/>
                <a:gd name="T2" fmla="*/ 2147483646 w 303"/>
                <a:gd name="T3" fmla="*/ 2147483646 h 8"/>
                <a:gd name="T4" fmla="*/ 0 w 303"/>
                <a:gd name="T5" fmla="*/ 2147483646 h 8"/>
                <a:gd name="T6" fmla="*/ 2147483646 w 303"/>
                <a:gd name="T7" fmla="*/ 0 h 8"/>
                <a:gd name="T8" fmla="*/ 2147483646 w 303"/>
                <a:gd name="T9" fmla="*/ 0 h 8"/>
                <a:gd name="T10" fmla="*/ 2147483646 w 303"/>
                <a:gd name="T11" fmla="*/ 2147483646 h 8"/>
                <a:gd name="T12" fmla="*/ 2147483646 w 303"/>
                <a:gd name="T13" fmla="*/ 2147483646 h 8"/>
                <a:gd name="T14" fmla="*/ 0 60000 65536"/>
                <a:gd name="T15" fmla="*/ 0 60000 65536"/>
                <a:gd name="T16" fmla="*/ 0 60000 65536"/>
                <a:gd name="T17" fmla="*/ 0 60000 65536"/>
                <a:gd name="T18" fmla="*/ 0 60000 65536"/>
                <a:gd name="T19" fmla="*/ 0 60000 65536"/>
                <a:gd name="T20" fmla="*/ 0 60000 65536"/>
                <a:gd name="T21" fmla="*/ 0 w 303"/>
                <a:gd name="T22" fmla="*/ 0 h 8"/>
                <a:gd name="T23" fmla="*/ 303 w 303"/>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3" h="8">
                  <a:moveTo>
                    <a:pt x="299" y="8"/>
                  </a:moveTo>
                  <a:cubicBezTo>
                    <a:pt x="4" y="8"/>
                    <a:pt x="4" y="8"/>
                    <a:pt x="4" y="8"/>
                  </a:cubicBezTo>
                  <a:cubicBezTo>
                    <a:pt x="2" y="8"/>
                    <a:pt x="0" y="7"/>
                    <a:pt x="0" y="4"/>
                  </a:cubicBezTo>
                  <a:cubicBezTo>
                    <a:pt x="0" y="2"/>
                    <a:pt x="2" y="0"/>
                    <a:pt x="4" y="0"/>
                  </a:cubicBezTo>
                  <a:cubicBezTo>
                    <a:pt x="299" y="0"/>
                    <a:pt x="299" y="0"/>
                    <a:pt x="299" y="0"/>
                  </a:cubicBezTo>
                  <a:cubicBezTo>
                    <a:pt x="301" y="0"/>
                    <a:pt x="303" y="2"/>
                    <a:pt x="303" y="4"/>
                  </a:cubicBezTo>
                  <a:cubicBezTo>
                    <a:pt x="303" y="7"/>
                    <a:pt x="301" y="8"/>
                    <a:pt x="299" y="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Freeform 168"/>
            <p:cNvSpPr>
              <a:spLocks/>
            </p:cNvSpPr>
            <p:nvPr/>
          </p:nvSpPr>
          <p:spPr bwMode="gray">
            <a:xfrm>
              <a:off x="7413625" y="1085851"/>
              <a:ext cx="423863" cy="11113"/>
            </a:xfrm>
            <a:custGeom>
              <a:avLst/>
              <a:gdLst>
                <a:gd name="T0" fmla="*/ 2147483646 w 303"/>
                <a:gd name="T1" fmla="*/ 2147483646 h 8"/>
                <a:gd name="T2" fmla="*/ 2147483646 w 303"/>
                <a:gd name="T3" fmla="*/ 2147483646 h 8"/>
                <a:gd name="T4" fmla="*/ 0 w 303"/>
                <a:gd name="T5" fmla="*/ 2147483646 h 8"/>
                <a:gd name="T6" fmla="*/ 2147483646 w 303"/>
                <a:gd name="T7" fmla="*/ 0 h 8"/>
                <a:gd name="T8" fmla="*/ 2147483646 w 303"/>
                <a:gd name="T9" fmla="*/ 0 h 8"/>
                <a:gd name="T10" fmla="*/ 2147483646 w 303"/>
                <a:gd name="T11" fmla="*/ 2147483646 h 8"/>
                <a:gd name="T12" fmla="*/ 2147483646 w 303"/>
                <a:gd name="T13" fmla="*/ 2147483646 h 8"/>
                <a:gd name="T14" fmla="*/ 0 60000 65536"/>
                <a:gd name="T15" fmla="*/ 0 60000 65536"/>
                <a:gd name="T16" fmla="*/ 0 60000 65536"/>
                <a:gd name="T17" fmla="*/ 0 60000 65536"/>
                <a:gd name="T18" fmla="*/ 0 60000 65536"/>
                <a:gd name="T19" fmla="*/ 0 60000 65536"/>
                <a:gd name="T20" fmla="*/ 0 60000 65536"/>
                <a:gd name="T21" fmla="*/ 0 w 303"/>
                <a:gd name="T22" fmla="*/ 0 h 8"/>
                <a:gd name="T23" fmla="*/ 303 w 303"/>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3" h="8">
                  <a:moveTo>
                    <a:pt x="299" y="8"/>
                  </a:moveTo>
                  <a:cubicBezTo>
                    <a:pt x="4" y="8"/>
                    <a:pt x="4" y="8"/>
                    <a:pt x="4" y="8"/>
                  </a:cubicBezTo>
                  <a:cubicBezTo>
                    <a:pt x="2" y="8"/>
                    <a:pt x="0" y="6"/>
                    <a:pt x="0" y="4"/>
                  </a:cubicBezTo>
                  <a:cubicBezTo>
                    <a:pt x="0" y="2"/>
                    <a:pt x="2" y="0"/>
                    <a:pt x="4" y="0"/>
                  </a:cubicBezTo>
                  <a:cubicBezTo>
                    <a:pt x="299" y="0"/>
                    <a:pt x="299" y="0"/>
                    <a:pt x="299" y="0"/>
                  </a:cubicBezTo>
                  <a:cubicBezTo>
                    <a:pt x="301" y="0"/>
                    <a:pt x="303" y="2"/>
                    <a:pt x="303" y="4"/>
                  </a:cubicBezTo>
                  <a:cubicBezTo>
                    <a:pt x="303" y="6"/>
                    <a:pt x="301" y="8"/>
                    <a:pt x="299" y="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Freeform 169"/>
            <p:cNvSpPr>
              <a:spLocks/>
            </p:cNvSpPr>
            <p:nvPr/>
          </p:nvSpPr>
          <p:spPr bwMode="gray">
            <a:xfrm>
              <a:off x="7402513" y="1120776"/>
              <a:ext cx="446088" cy="11113"/>
            </a:xfrm>
            <a:custGeom>
              <a:avLst/>
              <a:gdLst>
                <a:gd name="T0" fmla="*/ 2147483646 w 319"/>
                <a:gd name="T1" fmla="*/ 2147483646 h 8"/>
                <a:gd name="T2" fmla="*/ 2147483646 w 319"/>
                <a:gd name="T3" fmla="*/ 2147483646 h 8"/>
                <a:gd name="T4" fmla="*/ 0 w 319"/>
                <a:gd name="T5" fmla="*/ 2147483646 h 8"/>
                <a:gd name="T6" fmla="*/ 2147483646 w 319"/>
                <a:gd name="T7" fmla="*/ 0 h 8"/>
                <a:gd name="T8" fmla="*/ 2147483646 w 319"/>
                <a:gd name="T9" fmla="*/ 0 h 8"/>
                <a:gd name="T10" fmla="*/ 2147483646 w 319"/>
                <a:gd name="T11" fmla="*/ 2147483646 h 8"/>
                <a:gd name="T12" fmla="*/ 2147483646 w 319"/>
                <a:gd name="T13" fmla="*/ 2147483646 h 8"/>
                <a:gd name="T14" fmla="*/ 0 60000 65536"/>
                <a:gd name="T15" fmla="*/ 0 60000 65536"/>
                <a:gd name="T16" fmla="*/ 0 60000 65536"/>
                <a:gd name="T17" fmla="*/ 0 60000 65536"/>
                <a:gd name="T18" fmla="*/ 0 60000 65536"/>
                <a:gd name="T19" fmla="*/ 0 60000 65536"/>
                <a:gd name="T20" fmla="*/ 0 60000 65536"/>
                <a:gd name="T21" fmla="*/ 0 w 319"/>
                <a:gd name="T22" fmla="*/ 0 h 8"/>
                <a:gd name="T23" fmla="*/ 319 w 319"/>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9" h="8">
                  <a:moveTo>
                    <a:pt x="315" y="8"/>
                  </a:moveTo>
                  <a:cubicBezTo>
                    <a:pt x="4" y="8"/>
                    <a:pt x="4" y="8"/>
                    <a:pt x="4" y="8"/>
                  </a:cubicBezTo>
                  <a:cubicBezTo>
                    <a:pt x="2" y="8"/>
                    <a:pt x="0" y="6"/>
                    <a:pt x="0" y="4"/>
                  </a:cubicBezTo>
                  <a:cubicBezTo>
                    <a:pt x="0" y="2"/>
                    <a:pt x="2" y="0"/>
                    <a:pt x="4" y="0"/>
                  </a:cubicBezTo>
                  <a:cubicBezTo>
                    <a:pt x="315" y="0"/>
                    <a:pt x="315" y="0"/>
                    <a:pt x="315" y="0"/>
                  </a:cubicBezTo>
                  <a:cubicBezTo>
                    <a:pt x="317" y="0"/>
                    <a:pt x="319" y="2"/>
                    <a:pt x="319" y="4"/>
                  </a:cubicBezTo>
                  <a:cubicBezTo>
                    <a:pt x="319" y="6"/>
                    <a:pt x="317" y="8"/>
                    <a:pt x="315" y="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Freeform 170"/>
            <p:cNvSpPr>
              <a:spLocks/>
            </p:cNvSpPr>
            <p:nvPr/>
          </p:nvSpPr>
          <p:spPr bwMode="gray">
            <a:xfrm>
              <a:off x="7696200" y="1155701"/>
              <a:ext cx="185738" cy="11113"/>
            </a:xfrm>
            <a:custGeom>
              <a:avLst/>
              <a:gdLst>
                <a:gd name="T0" fmla="*/ 2147483646 w 133"/>
                <a:gd name="T1" fmla="*/ 2147483646 h 8"/>
                <a:gd name="T2" fmla="*/ 2147483646 w 133"/>
                <a:gd name="T3" fmla="*/ 2147483646 h 8"/>
                <a:gd name="T4" fmla="*/ 0 w 133"/>
                <a:gd name="T5" fmla="*/ 2147483646 h 8"/>
                <a:gd name="T6" fmla="*/ 2147483646 w 133"/>
                <a:gd name="T7" fmla="*/ 0 h 8"/>
                <a:gd name="T8" fmla="*/ 2147483646 w 133"/>
                <a:gd name="T9" fmla="*/ 0 h 8"/>
                <a:gd name="T10" fmla="*/ 2147483646 w 133"/>
                <a:gd name="T11" fmla="*/ 2147483646 h 8"/>
                <a:gd name="T12" fmla="*/ 2147483646 w 133"/>
                <a:gd name="T13" fmla="*/ 2147483646 h 8"/>
                <a:gd name="T14" fmla="*/ 0 60000 65536"/>
                <a:gd name="T15" fmla="*/ 0 60000 65536"/>
                <a:gd name="T16" fmla="*/ 0 60000 65536"/>
                <a:gd name="T17" fmla="*/ 0 60000 65536"/>
                <a:gd name="T18" fmla="*/ 0 60000 65536"/>
                <a:gd name="T19" fmla="*/ 0 60000 65536"/>
                <a:gd name="T20" fmla="*/ 0 60000 65536"/>
                <a:gd name="T21" fmla="*/ 0 w 133"/>
                <a:gd name="T22" fmla="*/ 0 h 8"/>
                <a:gd name="T23" fmla="*/ 133 w 133"/>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3" h="8">
                  <a:moveTo>
                    <a:pt x="129" y="8"/>
                  </a:moveTo>
                  <a:cubicBezTo>
                    <a:pt x="4" y="8"/>
                    <a:pt x="4" y="8"/>
                    <a:pt x="4" y="8"/>
                  </a:cubicBezTo>
                  <a:cubicBezTo>
                    <a:pt x="1" y="8"/>
                    <a:pt x="0" y="6"/>
                    <a:pt x="0" y="4"/>
                  </a:cubicBezTo>
                  <a:cubicBezTo>
                    <a:pt x="0" y="2"/>
                    <a:pt x="1" y="0"/>
                    <a:pt x="4" y="0"/>
                  </a:cubicBezTo>
                  <a:cubicBezTo>
                    <a:pt x="129" y="0"/>
                    <a:pt x="129" y="0"/>
                    <a:pt x="129" y="0"/>
                  </a:cubicBezTo>
                  <a:cubicBezTo>
                    <a:pt x="132" y="0"/>
                    <a:pt x="133" y="2"/>
                    <a:pt x="133" y="4"/>
                  </a:cubicBezTo>
                  <a:cubicBezTo>
                    <a:pt x="133" y="6"/>
                    <a:pt x="132" y="8"/>
                    <a:pt x="129" y="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Freeform 171"/>
            <p:cNvSpPr>
              <a:spLocks/>
            </p:cNvSpPr>
            <p:nvPr/>
          </p:nvSpPr>
          <p:spPr bwMode="gray">
            <a:xfrm>
              <a:off x="7367588" y="1155701"/>
              <a:ext cx="187325" cy="11113"/>
            </a:xfrm>
            <a:custGeom>
              <a:avLst/>
              <a:gdLst>
                <a:gd name="T0" fmla="*/ 2147483646 w 134"/>
                <a:gd name="T1" fmla="*/ 2147483646 h 8"/>
                <a:gd name="T2" fmla="*/ 2147483646 w 134"/>
                <a:gd name="T3" fmla="*/ 2147483646 h 8"/>
                <a:gd name="T4" fmla="*/ 0 w 134"/>
                <a:gd name="T5" fmla="*/ 2147483646 h 8"/>
                <a:gd name="T6" fmla="*/ 2147483646 w 134"/>
                <a:gd name="T7" fmla="*/ 0 h 8"/>
                <a:gd name="T8" fmla="*/ 2147483646 w 134"/>
                <a:gd name="T9" fmla="*/ 0 h 8"/>
                <a:gd name="T10" fmla="*/ 2147483646 w 134"/>
                <a:gd name="T11" fmla="*/ 2147483646 h 8"/>
                <a:gd name="T12" fmla="*/ 2147483646 w 134"/>
                <a:gd name="T13" fmla="*/ 2147483646 h 8"/>
                <a:gd name="T14" fmla="*/ 0 60000 65536"/>
                <a:gd name="T15" fmla="*/ 0 60000 65536"/>
                <a:gd name="T16" fmla="*/ 0 60000 65536"/>
                <a:gd name="T17" fmla="*/ 0 60000 65536"/>
                <a:gd name="T18" fmla="*/ 0 60000 65536"/>
                <a:gd name="T19" fmla="*/ 0 60000 65536"/>
                <a:gd name="T20" fmla="*/ 0 60000 65536"/>
                <a:gd name="T21" fmla="*/ 0 w 134"/>
                <a:gd name="T22" fmla="*/ 0 h 8"/>
                <a:gd name="T23" fmla="*/ 134 w 134"/>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4" h="8">
                  <a:moveTo>
                    <a:pt x="130" y="8"/>
                  </a:moveTo>
                  <a:cubicBezTo>
                    <a:pt x="4" y="8"/>
                    <a:pt x="4" y="8"/>
                    <a:pt x="4" y="8"/>
                  </a:cubicBezTo>
                  <a:cubicBezTo>
                    <a:pt x="2" y="8"/>
                    <a:pt x="0" y="6"/>
                    <a:pt x="0" y="4"/>
                  </a:cubicBezTo>
                  <a:cubicBezTo>
                    <a:pt x="0" y="2"/>
                    <a:pt x="2" y="0"/>
                    <a:pt x="4" y="0"/>
                  </a:cubicBezTo>
                  <a:cubicBezTo>
                    <a:pt x="130" y="0"/>
                    <a:pt x="130" y="0"/>
                    <a:pt x="130" y="0"/>
                  </a:cubicBezTo>
                  <a:cubicBezTo>
                    <a:pt x="132" y="0"/>
                    <a:pt x="134" y="2"/>
                    <a:pt x="134" y="4"/>
                  </a:cubicBezTo>
                  <a:cubicBezTo>
                    <a:pt x="134" y="6"/>
                    <a:pt x="132" y="8"/>
                    <a:pt x="130" y="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1" name="组合 639"/>
          <p:cNvGrpSpPr>
            <a:grpSpLocks/>
          </p:cNvGrpSpPr>
          <p:nvPr/>
        </p:nvGrpSpPr>
        <p:grpSpPr bwMode="gray">
          <a:xfrm>
            <a:off x="2598641" y="4425362"/>
            <a:ext cx="399142" cy="328530"/>
            <a:chOff x="4611688" y="2801938"/>
            <a:chExt cx="684212" cy="565150"/>
          </a:xfrm>
        </p:grpSpPr>
        <p:sp>
          <p:nvSpPr>
            <p:cNvPr id="92" name="Oval 550"/>
            <p:cNvSpPr>
              <a:spLocks noChangeArrowheads="1"/>
            </p:cNvSpPr>
            <p:nvPr/>
          </p:nvSpPr>
          <p:spPr bwMode="gray">
            <a:xfrm>
              <a:off x="5189538" y="3173413"/>
              <a:ext cx="55563" cy="53975"/>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Oval 551"/>
            <p:cNvSpPr>
              <a:spLocks noChangeArrowheads="1"/>
            </p:cNvSpPr>
            <p:nvPr/>
          </p:nvSpPr>
          <p:spPr bwMode="gray">
            <a:xfrm>
              <a:off x="5108575" y="3173413"/>
              <a:ext cx="53975" cy="53975"/>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Freeform 552"/>
            <p:cNvSpPr>
              <a:spLocks noEditPoints="1"/>
            </p:cNvSpPr>
            <p:nvPr/>
          </p:nvSpPr>
          <p:spPr bwMode="gray">
            <a:xfrm>
              <a:off x="4884738" y="2925763"/>
              <a:ext cx="138113" cy="138113"/>
            </a:xfrm>
            <a:custGeom>
              <a:avLst/>
              <a:gdLst>
                <a:gd name="T0" fmla="*/ 2147483646 w 64"/>
                <a:gd name="T1" fmla="*/ 2147483646 h 64"/>
                <a:gd name="T2" fmla="*/ 0 w 64"/>
                <a:gd name="T3" fmla="*/ 2147483646 h 64"/>
                <a:gd name="T4" fmla="*/ 2147483646 w 64"/>
                <a:gd name="T5" fmla="*/ 0 h 64"/>
                <a:gd name="T6" fmla="*/ 2147483646 w 64"/>
                <a:gd name="T7" fmla="*/ 2147483646 h 64"/>
                <a:gd name="T8" fmla="*/ 2147483646 w 64"/>
                <a:gd name="T9" fmla="*/ 2147483646 h 64"/>
                <a:gd name="T10" fmla="*/ 2147483646 w 64"/>
                <a:gd name="T11" fmla="*/ 2147483646 h 64"/>
                <a:gd name="T12" fmla="*/ 2147483646 w 64"/>
                <a:gd name="T13" fmla="*/ 2147483646 h 64"/>
                <a:gd name="T14" fmla="*/ 2147483646 w 64"/>
                <a:gd name="T15" fmla="*/ 2147483646 h 64"/>
                <a:gd name="T16" fmla="*/ 2147483646 w 64"/>
                <a:gd name="T17" fmla="*/ 2147483646 h 64"/>
                <a:gd name="T18" fmla="*/ 2147483646 w 64"/>
                <a:gd name="T19" fmla="*/ 2147483646 h 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4"/>
                <a:gd name="T31" fmla="*/ 0 h 64"/>
                <a:gd name="T32" fmla="*/ 64 w 64"/>
                <a:gd name="T33" fmla="*/ 64 h 6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4" h="64">
                  <a:moveTo>
                    <a:pt x="32" y="64"/>
                  </a:moveTo>
                  <a:cubicBezTo>
                    <a:pt x="15" y="64"/>
                    <a:pt x="0" y="49"/>
                    <a:pt x="0" y="32"/>
                  </a:cubicBezTo>
                  <a:cubicBezTo>
                    <a:pt x="0" y="14"/>
                    <a:pt x="15" y="0"/>
                    <a:pt x="32" y="0"/>
                  </a:cubicBezTo>
                  <a:cubicBezTo>
                    <a:pt x="49" y="0"/>
                    <a:pt x="64" y="14"/>
                    <a:pt x="64" y="32"/>
                  </a:cubicBezTo>
                  <a:cubicBezTo>
                    <a:pt x="64" y="49"/>
                    <a:pt x="49" y="64"/>
                    <a:pt x="32" y="64"/>
                  </a:cubicBezTo>
                  <a:close/>
                  <a:moveTo>
                    <a:pt x="32" y="11"/>
                  </a:moveTo>
                  <a:cubicBezTo>
                    <a:pt x="21" y="11"/>
                    <a:pt x="12" y="21"/>
                    <a:pt x="12" y="32"/>
                  </a:cubicBezTo>
                  <a:cubicBezTo>
                    <a:pt x="12" y="43"/>
                    <a:pt x="21" y="52"/>
                    <a:pt x="32" y="52"/>
                  </a:cubicBezTo>
                  <a:cubicBezTo>
                    <a:pt x="43" y="52"/>
                    <a:pt x="53" y="43"/>
                    <a:pt x="53" y="32"/>
                  </a:cubicBezTo>
                  <a:cubicBezTo>
                    <a:pt x="53" y="21"/>
                    <a:pt x="43" y="11"/>
                    <a:pt x="32" y="1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Freeform 553"/>
            <p:cNvSpPr>
              <a:spLocks noEditPoints="1"/>
            </p:cNvSpPr>
            <p:nvPr/>
          </p:nvSpPr>
          <p:spPr bwMode="gray">
            <a:xfrm>
              <a:off x="4611688" y="2801938"/>
              <a:ext cx="217488" cy="217488"/>
            </a:xfrm>
            <a:custGeom>
              <a:avLst/>
              <a:gdLst>
                <a:gd name="T0" fmla="*/ 2147483646 w 100"/>
                <a:gd name="T1" fmla="*/ 2147483646 h 100"/>
                <a:gd name="T2" fmla="*/ 2147483646 w 100"/>
                <a:gd name="T3" fmla="*/ 2147483646 h 100"/>
                <a:gd name="T4" fmla="*/ 0 w 100"/>
                <a:gd name="T5" fmla="*/ 2147483646 h 100"/>
                <a:gd name="T6" fmla="*/ 0 w 100"/>
                <a:gd name="T7" fmla="*/ 2147483646 h 100"/>
                <a:gd name="T8" fmla="*/ 2147483646 w 100"/>
                <a:gd name="T9" fmla="*/ 0 h 100"/>
                <a:gd name="T10" fmla="*/ 2147483646 w 100"/>
                <a:gd name="T11" fmla="*/ 0 h 100"/>
                <a:gd name="T12" fmla="*/ 2147483646 w 100"/>
                <a:gd name="T13" fmla="*/ 2147483646 h 100"/>
                <a:gd name="T14" fmla="*/ 2147483646 w 100"/>
                <a:gd name="T15" fmla="*/ 2147483646 h 100"/>
                <a:gd name="T16" fmla="*/ 2147483646 w 100"/>
                <a:gd name="T17" fmla="*/ 2147483646 h 100"/>
                <a:gd name="T18" fmla="*/ 2147483646 w 100"/>
                <a:gd name="T19" fmla="*/ 2147483646 h 100"/>
                <a:gd name="T20" fmla="*/ 2147483646 w 100"/>
                <a:gd name="T21" fmla="*/ 2147483646 h 100"/>
                <a:gd name="T22" fmla="*/ 2147483646 w 100"/>
                <a:gd name="T23" fmla="*/ 2147483646 h 100"/>
                <a:gd name="T24" fmla="*/ 2147483646 w 100"/>
                <a:gd name="T25" fmla="*/ 2147483646 h 100"/>
                <a:gd name="T26" fmla="*/ 2147483646 w 100"/>
                <a:gd name="T27" fmla="*/ 2147483646 h 100"/>
                <a:gd name="T28" fmla="*/ 2147483646 w 100"/>
                <a:gd name="T29" fmla="*/ 2147483646 h 100"/>
                <a:gd name="T30" fmla="*/ 2147483646 w 100"/>
                <a:gd name="T31" fmla="*/ 2147483646 h 100"/>
                <a:gd name="T32" fmla="*/ 2147483646 w 100"/>
                <a:gd name="T33" fmla="*/ 2147483646 h 100"/>
                <a:gd name="T34" fmla="*/ 2147483646 w 100"/>
                <a:gd name="T35" fmla="*/ 2147483646 h 1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0"/>
                <a:gd name="T55" fmla="*/ 0 h 100"/>
                <a:gd name="T56" fmla="*/ 100 w 100"/>
                <a:gd name="T57" fmla="*/ 100 h 10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0" h="100">
                  <a:moveTo>
                    <a:pt x="80" y="100"/>
                  </a:moveTo>
                  <a:cubicBezTo>
                    <a:pt x="20" y="100"/>
                    <a:pt x="20" y="100"/>
                    <a:pt x="20" y="100"/>
                  </a:cubicBezTo>
                  <a:cubicBezTo>
                    <a:pt x="9" y="100"/>
                    <a:pt x="0" y="91"/>
                    <a:pt x="0" y="80"/>
                  </a:cubicBezTo>
                  <a:cubicBezTo>
                    <a:pt x="0" y="19"/>
                    <a:pt x="0" y="19"/>
                    <a:pt x="0" y="19"/>
                  </a:cubicBezTo>
                  <a:cubicBezTo>
                    <a:pt x="0" y="9"/>
                    <a:pt x="9" y="0"/>
                    <a:pt x="20" y="0"/>
                  </a:cubicBezTo>
                  <a:cubicBezTo>
                    <a:pt x="80" y="0"/>
                    <a:pt x="80" y="0"/>
                    <a:pt x="80" y="0"/>
                  </a:cubicBezTo>
                  <a:cubicBezTo>
                    <a:pt x="91" y="0"/>
                    <a:pt x="100" y="9"/>
                    <a:pt x="100" y="19"/>
                  </a:cubicBezTo>
                  <a:cubicBezTo>
                    <a:pt x="100" y="80"/>
                    <a:pt x="100" y="80"/>
                    <a:pt x="100" y="80"/>
                  </a:cubicBezTo>
                  <a:cubicBezTo>
                    <a:pt x="100" y="91"/>
                    <a:pt x="91" y="100"/>
                    <a:pt x="80" y="100"/>
                  </a:cubicBezTo>
                  <a:close/>
                  <a:moveTo>
                    <a:pt x="20" y="11"/>
                  </a:moveTo>
                  <a:cubicBezTo>
                    <a:pt x="15" y="11"/>
                    <a:pt x="11" y="15"/>
                    <a:pt x="11" y="19"/>
                  </a:cubicBezTo>
                  <a:cubicBezTo>
                    <a:pt x="11" y="80"/>
                    <a:pt x="11" y="80"/>
                    <a:pt x="11" y="80"/>
                  </a:cubicBezTo>
                  <a:cubicBezTo>
                    <a:pt x="11" y="85"/>
                    <a:pt x="15" y="89"/>
                    <a:pt x="20" y="89"/>
                  </a:cubicBezTo>
                  <a:cubicBezTo>
                    <a:pt x="80" y="89"/>
                    <a:pt x="80" y="89"/>
                    <a:pt x="80" y="89"/>
                  </a:cubicBezTo>
                  <a:cubicBezTo>
                    <a:pt x="85" y="89"/>
                    <a:pt x="89" y="85"/>
                    <a:pt x="89" y="80"/>
                  </a:cubicBezTo>
                  <a:cubicBezTo>
                    <a:pt x="89" y="19"/>
                    <a:pt x="89" y="19"/>
                    <a:pt x="89" y="19"/>
                  </a:cubicBezTo>
                  <a:cubicBezTo>
                    <a:pt x="89" y="15"/>
                    <a:pt x="85" y="11"/>
                    <a:pt x="80" y="11"/>
                  </a:cubicBezTo>
                  <a:lnTo>
                    <a:pt x="20" y="11"/>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Freeform 554"/>
            <p:cNvSpPr>
              <a:spLocks/>
            </p:cNvSpPr>
            <p:nvPr/>
          </p:nvSpPr>
          <p:spPr bwMode="gray">
            <a:xfrm>
              <a:off x="4846638" y="2801938"/>
              <a:ext cx="215900" cy="217488"/>
            </a:xfrm>
            <a:custGeom>
              <a:avLst/>
              <a:gdLst>
                <a:gd name="T0" fmla="*/ 2147483646 w 100"/>
                <a:gd name="T1" fmla="*/ 2147483646 h 100"/>
                <a:gd name="T2" fmla="*/ 2147483646 w 100"/>
                <a:gd name="T3" fmla="*/ 2147483646 h 100"/>
                <a:gd name="T4" fmla="*/ 2147483646 w 100"/>
                <a:gd name="T5" fmla="*/ 2147483646 h 100"/>
                <a:gd name="T6" fmla="*/ 2147483646 w 100"/>
                <a:gd name="T7" fmla="*/ 2147483646 h 100"/>
                <a:gd name="T8" fmla="*/ 2147483646 w 100"/>
                <a:gd name="T9" fmla="*/ 2147483646 h 100"/>
                <a:gd name="T10" fmla="*/ 2147483646 w 100"/>
                <a:gd name="T11" fmla="*/ 2147483646 h 100"/>
                <a:gd name="T12" fmla="*/ 2147483646 w 100"/>
                <a:gd name="T13" fmla="*/ 2147483646 h 100"/>
                <a:gd name="T14" fmla="*/ 2147483646 w 100"/>
                <a:gd name="T15" fmla="*/ 2147483646 h 100"/>
                <a:gd name="T16" fmla="*/ 2147483646 w 100"/>
                <a:gd name="T17" fmla="*/ 2147483646 h 100"/>
                <a:gd name="T18" fmla="*/ 2147483646 w 100"/>
                <a:gd name="T19" fmla="*/ 2147483646 h 100"/>
                <a:gd name="T20" fmla="*/ 2147483646 w 100"/>
                <a:gd name="T21" fmla="*/ 2147483646 h 100"/>
                <a:gd name="T22" fmla="*/ 2147483646 w 100"/>
                <a:gd name="T23" fmla="*/ 2147483646 h 100"/>
                <a:gd name="T24" fmla="*/ 0 w 100"/>
                <a:gd name="T25" fmla="*/ 2147483646 h 100"/>
                <a:gd name="T26" fmla="*/ 0 w 100"/>
                <a:gd name="T27" fmla="*/ 2147483646 h 100"/>
                <a:gd name="T28" fmla="*/ 2147483646 w 100"/>
                <a:gd name="T29" fmla="*/ 0 h 100"/>
                <a:gd name="T30" fmla="*/ 2147483646 w 100"/>
                <a:gd name="T31" fmla="*/ 0 h 100"/>
                <a:gd name="T32" fmla="*/ 2147483646 w 100"/>
                <a:gd name="T33" fmla="*/ 2147483646 h 100"/>
                <a:gd name="T34" fmla="*/ 2147483646 w 100"/>
                <a:gd name="T35" fmla="*/ 2147483646 h 100"/>
                <a:gd name="T36" fmla="*/ 2147483646 w 100"/>
                <a:gd name="T37" fmla="*/ 2147483646 h 1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0"/>
                <a:gd name="T58" fmla="*/ 0 h 100"/>
                <a:gd name="T59" fmla="*/ 100 w 100"/>
                <a:gd name="T60" fmla="*/ 100 h 10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0" h="100">
                  <a:moveTo>
                    <a:pt x="80" y="100"/>
                  </a:moveTo>
                  <a:cubicBezTo>
                    <a:pt x="77" y="100"/>
                    <a:pt x="75" y="97"/>
                    <a:pt x="75" y="94"/>
                  </a:cubicBezTo>
                  <a:cubicBezTo>
                    <a:pt x="75" y="91"/>
                    <a:pt x="77" y="89"/>
                    <a:pt x="80" y="89"/>
                  </a:cubicBezTo>
                  <a:cubicBezTo>
                    <a:pt x="85" y="89"/>
                    <a:pt x="89" y="85"/>
                    <a:pt x="89" y="80"/>
                  </a:cubicBezTo>
                  <a:cubicBezTo>
                    <a:pt x="89" y="19"/>
                    <a:pt x="89" y="19"/>
                    <a:pt x="89" y="19"/>
                  </a:cubicBezTo>
                  <a:cubicBezTo>
                    <a:pt x="89" y="15"/>
                    <a:pt x="85" y="11"/>
                    <a:pt x="80" y="11"/>
                  </a:cubicBezTo>
                  <a:cubicBezTo>
                    <a:pt x="20" y="11"/>
                    <a:pt x="20" y="11"/>
                    <a:pt x="20" y="11"/>
                  </a:cubicBezTo>
                  <a:cubicBezTo>
                    <a:pt x="15" y="11"/>
                    <a:pt x="11" y="15"/>
                    <a:pt x="11" y="19"/>
                  </a:cubicBezTo>
                  <a:cubicBezTo>
                    <a:pt x="11" y="80"/>
                    <a:pt x="11" y="80"/>
                    <a:pt x="11" y="80"/>
                  </a:cubicBezTo>
                  <a:cubicBezTo>
                    <a:pt x="11" y="85"/>
                    <a:pt x="15" y="89"/>
                    <a:pt x="20" y="89"/>
                  </a:cubicBezTo>
                  <a:cubicBezTo>
                    <a:pt x="23" y="89"/>
                    <a:pt x="25" y="91"/>
                    <a:pt x="25" y="94"/>
                  </a:cubicBezTo>
                  <a:cubicBezTo>
                    <a:pt x="25" y="97"/>
                    <a:pt x="23" y="100"/>
                    <a:pt x="20" y="100"/>
                  </a:cubicBezTo>
                  <a:cubicBezTo>
                    <a:pt x="9" y="100"/>
                    <a:pt x="0" y="91"/>
                    <a:pt x="0" y="80"/>
                  </a:cubicBezTo>
                  <a:cubicBezTo>
                    <a:pt x="0" y="19"/>
                    <a:pt x="0" y="19"/>
                    <a:pt x="0" y="19"/>
                  </a:cubicBezTo>
                  <a:cubicBezTo>
                    <a:pt x="0" y="9"/>
                    <a:pt x="9" y="0"/>
                    <a:pt x="20" y="0"/>
                  </a:cubicBezTo>
                  <a:cubicBezTo>
                    <a:pt x="80" y="0"/>
                    <a:pt x="80" y="0"/>
                    <a:pt x="80" y="0"/>
                  </a:cubicBezTo>
                  <a:cubicBezTo>
                    <a:pt x="91" y="0"/>
                    <a:pt x="100" y="9"/>
                    <a:pt x="100" y="19"/>
                  </a:cubicBezTo>
                  <a:cubicBezTo>
                    <a:pt x="100" y="80"/>
                    <a:pt x="100" y="80"/>
                    <a:pt x="100" y="80"/>
                  </a:cubicBezTo>
                  <a:cubicBezTo>
                    <a:pt x="100" y="91"/>
                    <a:pt x="91" y="100"/>
                    <a:pt x="80" y="10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Freeform 555"/>
            <p:cNvSpPr>
              <a:spLocks noEditPoints="1"/>
            </p:cNvSpPr>
            <p:nvPr/>
          </p:nvSpPr>
          <p:spPr bwMode="gray">
            <a:xfrm>
              <a:off x="5080000" y="2801938"/>
              <a:ext cx="215900" cy="217488"/>
            </a:xfrm>
            <a:custGeom>
              <a:avLst/>
              <a:gdLst>
                <a:gd name="T0" fmla="*/ 2147483646 w 100"/>
                <a:gd name="T1" fmla="*/ 2147483646 h 100"/>
                <a:gd name="T2" fmla="*/ 2147483646 w 100"/>
                <a:gd name="T3" fmla="*/ 2147483646 h 100"/>
                <a:gd name="T4" fmla="*/ 0 w 100"/>
                <a:gd name="T5" fmla="*/ 2147483646 h 100"/>
                <a:gd name="T6" fmla="*/ 0 w 100"/>
                <a:gd name="T7" fmla="*/ 2147483646 h 100"/>
                <a:gd name="T8" fmla="*/ 2147483646 w 100"/>
                <a:gd name="T9" fmla="*/ 0 h 100"/>
                <a:gd name="T10" fmla="*/ 2147483646 w 100"/>
                <a:gd name="T11" fmla="*/ 0 h 100"/>
                <a:gd name="T12" fmla="*/ 2147483646 w 100"/>
                <a:gd name="T13" fmla="*/ 2147483646 h 100"/>
                <a:gd name="T14" fmla="*/ 2147483646 w 100"/>
                <a:gd name="T15" fmla="*/ 2147483646 h 100"/>
                <a:gd name="T16" fmla="*/ 2147483646 w 100"/>
                <a:gd name="T17" fmla="*/ 2147483646 h 100"/>
                <a:gd name="T18" fmla="*/ 2147483646 w 100"/>
                <a:gd name="T19" fmla="*/ 2147483646 h 100"/>
                <a:gd name="T20" fmla="*/ 2147483646 w 100"/>
                <a:gd name="T21" fmla="*/ 2147483646 h 100"/>
                <a:gd name="T22" fmla="*/ 2147483646 w 100"/>
                <a:gd name="T23" fmla="*/ 2147483646 h 100"/>
                <a:gd name="T24" fmla="*/ 2147483646 w 100"/>
                <a:gd name="T25" fmla="*/ 2147483646 h 100"/>
                <a:gd name="T26" fmla="*/ 2147483646 w 100"/>
                <a:gd name="T27" fmla="*/ 2147483646 h 100"/>
                <a:gd name="T28" fmla="*/ 2147483646 w 100"/>
                <a:gd name="T29" fmla="*/ 2147483646 h 100"/>
                <a:gd name="T30" fmla="*/ 2147483646 w 100"/>
                <a:gd name="T31" fmla="*/ 2147483646 h 100"/>
                <a:gd name="T32" fmla="*/ 2147483646 w 100"/>
                <a:gd name="T33" fmla="*/ 2147483646 h 100"/>
                <a:gd name="T34" fmla="*/ 2147483646 w 100"/>
                <a:gd name="T35" fmla="*/ 2147483646 h 1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0"/>
                <a:gd name="T55" fmla="*/ 0 h 100"/>
                <a:gd name="T56" fmla="*/ 100 w 100"/>
                <a:gd name="T57" fmla="*/ 100 h 10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0" h="100">
                  <a:moveTo>
                    <a:pt x="80" y="100"/>
                  </a:moveTo>
                  <a:cubicBezTo>
                    <a:pt x="20" y="100"/>
                    <a:pt x="20" y="100"/>
                    <a:pt x="20" y="100"/>
                  </a:cubicBezTo>
                  <a:cubicBezTo>
                    <a:pt x="9" y="100"/>
                    <a:pt x="0" y="91"/>
                    <a:pt x="0" y="80"/>
                  </a:cubicBezTo>
                  <a:cubicBezTo>
                    <a:pt x="0" y="19"/>
                    <a:pt x="0" y="19"/>
                    <a:pt x="0" y="19"/>
                  </a:cubicBezTo>
                  <a:cubicBezTo>
                    <a:pt x="0" y="9"/>
                    <a:pt x="9" y="0"/>
                    <a:pt x="20" y="0"/>
                  </a:cubicBezTo>
                  <a:cubicBezTo>
                    <a:pt x="80" y="0"/>
                    <a:pt x="80" y="0"/>
                    <a:pt x="80" y="0"/>
                  </a:cubicBezTo>
                  <a:cubicBezTo>
                    <a:pt x="91" y="0"/>
                    <a:pt x="100" y="9"/>
                    <a:pt x="100" y="19"/>
                  </a:cubicBezTo>
                  <a:cubicBezTo>
                    <a:pt x="100" y="80"/>
                    <a:pt x="100" y="80"/>
                    <a:pt x="100" y="80"/>
                  </a:cubicBezTo>
                  <a:cubicBezTo>
                    <a:pt x="100" y="91"/>
                    <a:pt x="91" y="100"/>
                    <a:pt x="80" y="100"/>
                  </a:cubicBezTo>
                  <a:close/>
                  <a:moveTo>
                    <a:pt x="20" y="11"/>
                  </a:moveTo>
                  <a:cubicBezTo>
                    <a:pt x="15" y="11"/>
                    <a:pt x="11" y="15"/>
                    <a:pt x="11" y="19"/>
                  </a:cubicBezTo>
                  <a:cubicBezTo>
                    <a:pt x="11" y="80"/>
                    <a:pt x="11" y="80"/>
                    <a:pt x="11" y="80"/>
                  </a:cubicBezTo>
                  <a:cubicBezTo>
                    <a:pt x="11" y="85"/>
                    <a:pt x="15" y="89"/>
                    <a:pt x="20" y="89"/>
                  </a:cubicBezTo>
                  <a:cubicBezTo>
                    <a:pt x="80" y="89"/>
                    <a:pt x="80" y="89"/>
                    <a:pt x="80" y="89"/>
                  </a:cubicBezTo>
                  <a:cubicBezTo>
                    <a:pt x="85" y="89"/>
                    <a:pt x="89" y="85"/>
                    <a:pt x="89" y="80"/>
                  </a:cubicBezTo>
                  <a:cubicBezTo>
                    <a:pt x="89" y="19"/>
                    <a:pt x="89" y="19"/>
                    <a:pt x="89" y="19"/>
                  </a:cubicBezTo>
                  <a:cubicBezTo>
                    <a:pt x="89" y="15"/>
                    <a:pt x="85" y="11"/>
                    <a:pt x="80" y="11"/>
                  </a:cubicBezTo>
                  <a:lnTo>
                    <a:pt x="20" y="11"/>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Freeform 556"/>
            <p:cNvSpPr>
              <a:spLocks noEditPoints="1"/>
            </p:cNvSpPr>
            <p:nvPr/>
          </p:nvSpPr>
          <p:spPr bwMode="gray">
            <a:xfrm>
              <a:off x="4829175" y="3108325"/>
              <a:ext cx="250825" cy="192088"/>
            </a:xfrm>
            <a:custGeom>
              <a:avLst/>
              <a:gdLst>
                <a:gd name="T0" fmla="*/ 2147483646 w 116"/>
                <a:gd name="T1" fmla="*/ 2147483646 h 89"/>
                <a:gd name="T2" fmla="*/ 2147483646 w 116"/>
                <a:gd name="T3" fmla="*/ 2147483646 h 89"/>
                <a:gd name="T4" fmla="*/ 0 w 116"/>
                <a:gd name="T5" fmla="*/ 2147483646 h 89"/>
                <a:gd name="T6" fmla="*/ 0 w 116"/>
                <a:gd name="T7" fmla="*/ 2147483646 h 89"/>
                <a:gd name="T8" fmla="*/ 2147483646 w 116"/>
                <a:gd name="T9" fmla="*/ 0 h 89"/>
                <a:gd name="T10" fmla="*/ 2147483646 w 116"/>
                <a:gd name="T11" fmla="*/ 0 h 89"/>
                <a:gd name="T12" fmla="*/ 2147483646 w 116"/>
                <a:gd name="T13" fmla="*/ 2147483646 h 89"/>
                <a:gd name="T14" fmla="*/ 2147483646 w 116"/>
                <a:gd name="T15" fmla="*/ 2147483646 h 89"/>
                <a:gd name="T16" fmla="*/ 2147483646 w 116"/>
                <a:gd name="T17" fmla="*/ 2147483646 h 89"/>
                <a:gd name="T18" fmla="*/ 2147483646 w 116"/>
                <a:gd name="T19" fmla="*/ 2147483646 h 89"/>
                <a:gd name="T20" fmla="*/ 2147483646 w 116"/>
                <a:gd name="T21" fmla="*/ 2147483646 h 89"/>
                <a:gd name="T22" fmla="*/ 2147483646 w 116"/>
                <a:gd name="T23" fmla="*/ 2147483646 h 89"/>
                <a:gd name="T24" fmla="*/ 2147483646 w 116"/>
                <a:gd name="T25" fmla="*/ 2147483646 h 89"/>
                <a:gd name="T26" fmla="*/ 2147483646 w 116"/>
                <a:gd name="T27" fmla="*/ 2147483646 h 8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6"/>
                <a:gd name="T43" fmla="*/ 0 h 89"/>
                <a:gd name="T44" fmla="*/ 116 w 116"/>
                <a:gd name="T45" fmla="*/ 89 h 8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6" h="89">
                  <a:moveTo>
                    <a:pt x="111" y="89"/>
                  </a:moveTo>
                  <a:cubicBezTo>
                    <a:pt x="5" y="89"/>
                    <a:pt x="5" y="89"/>
                    <a:pt x="5" y="89"/>
                  </a:cubicBezTo>
                  <a:cubicBezTo>
                    <a:pt x="2" y="89"/>
                    <a:pt x="0" y="86"/>
                    <a:pt x="0" y="83"/>
                  </a:cubicBezTo>
                  <a:cubicBezTo>
                    <a:pt x="0" y="6"/>
                    <a:pt x="0" y="6"/>
                    <a:pt x="0" y="6"/>
                  </a:cubicBezTo>
                  <a:cubicBezTo>
                    <a:pt x="0" y="3"/>
                    <a:pt x="2" y="0"/>
                    <a:pt x="5" y="0"/>
                  </a:cubicBezTo>
                  <a:cubicBezTo>
                    <a:pt x="111" y="0"/>
                    <a:pt x="111" y="0"/>
                    <a:pt x="111" y="0"/>
                  </a:cubicBezTo>
                  <a:cubicBezTo>
                    <a:pt x="114" y="0"/>
                    <a:pt x="116" y="3"/>
                    <a:pt x="116" y="6"/>
                  </a:cubicBezTo>
                  <a:cubicBezTo>
                    <a:pt x="116" y="83"/>
                    <a:pt x="116" y="83"/>
                    <a:pt x="116" y="83"/>
                  </a:cubicBezTo>
                  <a:cubicBezTo>
                    <a:pt x="116" y="86"/>
                    <a:pt x="114" y="89"/>
                    <a:pt x="111" y="89"/>
                  </a:cubicBezTo>
                  <a:close/>
                  <a:moveTo>
                    <a:pt x="11" y="78"/>
                  </a:moveTo>
                  <a:cubicBezTo>
                    <a:pt x="105" y="78"/>
                    <a:pt x="105" y="78"/>
                    <a:pt x="105" y="78"/>
                  </a:cubicBezTo>
                  <a:cubicBezTo>
                    <a:pt x="105" y="11"/>
                    <a:pt x="105" y="11"/>
                    <a:pt x="105" y="11"/>
                  </a:cubicBezTo>
                  <a:cubicBezTo>
                    <a:pt x="11" y="11"/>
                    <a:pt x="11" y="11"/>
                    <a:pt x="11" y="11"/>
                  </a:cubicBezTo>
                  <a:lnTo>
                    <a:pt x="11" y="7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Freeform 557"/>
            <p:cNvSpPr>
              <a:spLocks/>
            </p:cNvSpPr>
            <p:nvPr/>
          </p:nvSpPr>
          <p:spPr bwMode="gray">
            <a:xfrm>
              <a:off x="4941888" y="3276600"/>
              <a:ext cx="25400" cy="90488"/>
            </a:xfrm>
            <a:custGeom>
              <a:avLst/>
              <a:gdLst>
                <a:gd name="T0" fmla="*/ 2147483646 w 12"/>
                <a:gd name="T1" fmla="*/ 2147483646 h 42"/>
                <a:gd name="T2" fmla="*/ 0 w 12"/>
                <a:gd name="T3" fmla="*/ 2147483646 h 42"/>
                <a:gd name="T4" fmla="*/ 0 w 12"/>
                <a:gd name="T5" fmla="*/ 2147483646 h 42"/>
                <a:gd name="T6" fmla="*/ 2147483646 w 12"/>
                <a:gd name="T7" fmla="*/ 0 h 42"/>
                <a:gd name="T8" fmla="*/ 2147483646 w 12"/>
                <a:gd name="T9" fmla="*/ 2147483646 h 42"/>
                <a:gd name="T10" fmla="*/ 2147483646 w 12"/>
                <a:gd name="T11" fmla="*/ 2147483646 h 42"/>
                <a:gd name="T12" fmla="*/ 2147483646 w 12"/>
                <a:gd name="T13" fmla="*/ 2147483646 h 42"/>
                <a:gd name="T14" fmla="*/ 0 60000 65536"/>
                <a:gd name="T15" fmla="*/ 0 60000 65536"/>
                <a:gd name="T16" fmla="*/ 0 60000 65536"/>
                <a:gd name="T17" fmla="*/ 0 60000 65536"/>
                <a:gd name="T18" fmla="*/ 0 60000 65536"/>
                <a:gd name="T19" fmla="*/ 0 60000 65536"/>
                <a:gd name="T20" fmla="*/ 0 60000 65536"/>
                <a:gd name="T21" fmla="*/ 0 w 12"/>
                <a:gd name="T22" fmla="*/ 0 h 42"/>
                <a:gd name="T23" fmla="*/ 12 w 12"/>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42">
                  <a:moveTo>
                    <a:pt x="6" y="42"/>
                  </a:moveTo>
                  <a:cubicBezTo>
                    <a:pt x="3" y="42"/>
                    <a:pt x="0" y="40"/>
                    <a:pt x="0" y="37"/>
                  </a:cubicBezTo>
                  <a:cubicBezTo>
                    <a:pt x="0" y="5"/>
                    <a:pt x="0" y="5"/>
                    <a:pt x="0" y="5"/>
                  </a:cubicBezTo>
                  <a:cubicBezTo>
                    <a:pt x="0" y="2"/>
                    <a:pt x="3" y="0"/>
                    <a:pt x="6" y="0"/>
                  </a:cubicBezTo>
                  <a:cubicBezTo>
                    <a:pt x="9" y="0"/>
                    <a:pt x="12" y="2"/>
                    <a:pt x="12" y="5"/>
                  </a:cubicBezTo>
                  <a:cubicBezTo>
                    <a:pt x="12" y="37"/>
                    <a:pt x="12" y="37"/>
                    <a:pt x="12" y="37"/>
                  </a:cubicBezTo>
                  <a:cubicBezTo>
                    <a:pt x="12" y="40"/>
                    <a:pt x="9" y="42"/>
                    <a:pt x="6" y="4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Freeform 558"/>
            <p:cNvSpPr>
              <a:spLocks/>
            </p:cNvSpPr>
            <p:nvPr/>
          </p:nvSpPr>
          <p:spPr bwMode="gray">
            <a:xfrm>
              <a:off x="4862513" y="3343275"/>
              <a:ext cx="187325" cy="23813"/>
            </a:xfrm>
            <a:custGeom>
              <a:avLst/>
              <a:gdLst>
                <a:gd name="T0" fmla="*/ 2147483646 w 86"/>
                <a:gd name="T1" fmla="*/ 2147483646 h 11"/>
                <a:gd name="T2" fmla="*/ 2147483646 w 86"/>
                <a:gd name="T3" fmla="*/ 2147483646 h 11"/>
                <a:gd name="T4" fmla="*/ 0 w 86"/>
                <a:gd name="T5" fmla="*/ 2147483646 h 11"/>
                <a:gd name="T6" fmla="*/ 2147483646 w 86"/>
                <a:gd name="T7" fmla="*/ 0 h 11"/>
                <a:gd name="T8" fmla="*/ 2147483646 w 86"/>
                <a:gd name="T9" fmla="*/ 0 h 11"/>
                <a:gd name="T10" fmla="*/ 2147483646 w 86"/>
                <a:gd name="T11" fmla="*/ 2147483646 h 11"/>
                <a:gd name="T12" fmla="*/ 2147483646 w 86"/>
                <a:gd name="T13" fmla="*/ 2147483646 h 11"/>
                <a:gd name="T14" fmla="*/ 0 60000 65536"/>
                <a:gd name="T15" fmla="*/ 0 60000 65536"/>
                <a:gd name="T16" fmla="*/ 0 60000 65536"/>
                <a:gd name="T17" fmla="*/ 0 60000 65536"/>
                <a:gd name="T18" fmla="*/ 0 60000 65536"/>
                <a:gd name="T19" fmla="*/ 0 60000 65536"/>
                <a:gd name="T20" fmla="*/ 0 60000 65536"/>
                <a:gd name="T21" fmla="*/ 0 w 86"/>
                <a:gd name="T22" fmla="*/ 0 h 11"/>
                <a:gd name="T23" fmla="*/ 86 w 86"/>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6" h="11">
                  <a:moveTo>
                    <a:pt x="81" y="11"/>
                  </a:moveTo>
                  <a:cubicBezTo>
                    <a:pt x="5" y="11"/>
                    <a:pt x="5" y="11"/>
                    <a:pt x="5" y="11"/>
                  </a:cubicBezTo>
                  <a:cubicBezTo>
                    <a:pt x="2" y="11"/>
                    <a:pt x="0" y="9"/>
                    <a:pt x="0" y="6"/>
                  </a:cubicBezTo>
                  <a:cubicBezTo>
                    <a:pt x="0" y="2"/>
                    <a:pt x="2" y="0"/>
                    <a:pt x="5" y="0"/>
                  </a:cubicBezTo>
                  <a:cubicBezTo>
                    <a:pt x="81" y="0"/>
                    <a:pt x="81" y="0"/>
                    <a:pt x="81" y="0"/>
                  </a:cubicBezTo>
                  <a:cubicBezTo>
                    <a:pt x="84" y="0"/>
                    <a:pt x="86" y="2"/>
                    <a:pt x="86" y="6"/>
                  </a:cubicBezTo>
                  <a:cubicBezTo>
                    <a:pt x="86" y="9"/>
                    <a:pt x="84" y="11"/>
                    <a:pt x="81" y="1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Freeform 559"/>
            <p:cNvSpPr>
              <a:spLocks/>
            </p:cNvSpPr>
            <p:nvPr/>
          </p:nvSpPr>
          <p:spPr bwMode="gray">
            <a:xfrm>
              <a:off x="4611688" y="2992438"/>
              <a:ext cx="241300" cy="219075"/>
            </a:xfrm>
            <a:custGeom>
              <a:avLst/>
              <a:gdLst>
                <a:gd name="T0" fmla="*/ 2147483646 w 111"/>
                <a:gd name="T1" fmla="*/ 2147483646 h 101"/>
                <a:gd name="T2" fmla="*/ 2147483646 w 111"/>
                <a:gd name="T3" fmla="*/ 2147483646 h 101"/>
                <a:gd name="T4" fmla="*/ 2147483646 w 111"/>
                <a:gd name="T5" fmla="*/ 2147483646 h 101"/>
                <a:gd name="T6" fmla="*/ 0 w 111"/>
                <a:gd name="T7" fmla="*/ 2147483646 h 101"/>
                <a:gd name="T8" fmla="*/ 2147483646 w 111"/>
                <a:gd name="T9" fmla="*/ 2147483646 h 101"/>
                <a:gd name="T10" fmla="*/ 2147483646 w 111"/>
                <a:gd name="T11" fmla="*/ 2147483646 h 101"/>
                <a:gd name="T12" fmla="*/ 2147483646 w 111"/>
                <a:gd name="T13" fmla="*/ 2147483646 h 101"/>
                <a:gd name="T14" fmla="*/ 2147483646 w 111"/>
                <a:gd name="T15" fmla="*/ 2147483646 h 101"/>
                <a:gd name="T16" fmla="*/ 2147483646 w 111"/>
                <a:gd name="T17" fmla="*/ 2147483646 h 101"/>
                <a:gd name="T18" fmla="*/ 2147483646 w 111"/>
                <a:gd name="T19" fmla="*/ 2147483646 h 101"/>
                <a:gd name="T20" fmla="*/ 2147483646 w 111"/>
                <a:gd name="T21" fmla="*/ 2147483646 h 1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1"/>
                <a:gd name="T34" fmla="*/ 0 h 101"/>
                <a:gd name="T35" fmla="*/ 111 w 111"/>
                <a:gd name="T36" fmla="*/ 101 h 1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1" h="101">
                  <a:moveTo>
                    <a:pt x="105" y="101"/>
                  </a:moveTo>
                  <a:cubicBezTo>
                    <a:pt x="6" y="101"/>
                    <a:pt x="6" y="101"/>
                    <a:pt x="6" y="101"/>
                  </a:cubicBezTo>
                  <a:cubicBezTo>
                    <a:pt x="4" y="101"/>
                    <a:pt x="2" y="100"/>
                    <a:pt x="1" y="98"/>
                  </a:cubicBezTo>
                  <a:cubicBezTo>
                    <a:pt x="0" y="97"/>
                    <a:pt x="0" y="95"/>
                    <a:pt x="0" y="94"/>
                  </a:cubicBezTo>
                  <a:cubicBezTo>
                    <a:pt x="23" y="5"/>
                    <a:pt x="23" y="5"/>
                    <a:pt x="23" y="5"/>
                  </a:cubicBezTo>
                  <a:cubicBezTo>
                    <a:pt x="24" y="2"/>
                    <a:pt x="27" y="0"/>
                    <a:pt x="30" y="1"/>
                  </a:cubicBezTo>
                  <a:cubicBezTo>
                    <a:pt x="33" y="1"/>
                    <a:pt x="34" y="4"/>
                    <a:pt x="34" y="7"/>
                  </a:cubicBezTo>
                  <a:cubicBezTo>
                    <a:pt x="13" y="90"/>
                    <a:pt x="13" y="90"/>
                    <a:pt x="13" y="90"/>
                  </a:cubicBezTo>
                  <a:cubicBezTo>
                    <a:pt x="105" y="90"/>
                    <a:pt x="105" y="90"/>
                    <a:pt x="105" y="90"/>
                  </a:cubicBezTo>
                  <a:cubicBezTo>
                    <a:pt x="108" y="90"/>
                    <a:pt x="111" y="92"/>
                    <a:pt x="111" y="95"/>
                  </a:cubicBezTo>
                  <a:cubicBezTo>
                    <a:pt x="111" y="98"/>
                    <a:pt x="108" y="101"/>
                    <a:pt x="105" y="10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Freeform 560"/>
            <p:cNvSpPr>
              <a:spLocks/>
            </p:cNvSpPr>
            <p:nvPr/>
          </p:nvSpPr>
          <p:spPr bwMode="gray">
            <a:xfrm>
              <a:off x="5056188" y="3187700"/>
              <a:ext cx="93663" cy="23813"/>
            </a:xfrm>
            <a:custGeom>
              <a:avLst/>
              <a:gdLst>
                <a:gd name="T0" fmla="*/ 2147483646 w 43"/>
                <a:gd name="T1" fmla="*/ 2147483646 h 11"/>
                <a:gd name="T2" fmla="*/ 2147483646 w 43"/>
                <a:gd name="T3" fmla="*/ 2147483646 h 11"/>
                <a:gd name="T4" fmla="*/ 0 w 43"/>
                <a:gd name="T5" fmla="*/ 2147483646 h 11"/>
                <a:gd name="T6" fmla="*/ 2147483646 w 43"/>
                <a:gd name="T7" fmla="*/ 0 h 11"/>
                <a:gd name="T8" fmla="*/ 2147483646 w 43"/>
                <a:gd name="T9" fmla="*/ 0 h 11"/>
                <a:gd name="T10" fmla="*/ 2147483646 w 43"/>
                <a:gd name="T11" fmla="*/ 2147483646 h 11"/>
                <a:gd name="T12" fmla="*/ 2147483646 w 43"/>
                <a:gd name="T13" fmla="*/ 2147483646 h 11"/>
                <a:gd name="T14" fmla="*/ 0 60000 65536"/>
                <a:gd name="T15" fmla="*/ 0 60000 65536"/>
                <a:gd name="T16" fmla="*/ 0 60000 65536"/>
                <a:gd name="T17" fmla="*/ 0 60000 65536"/>
                <a:gd name="T18" fmla="*/ 0 60000 65536"/>
                <a:gd name="T19" fmla="*/ 0 60000 65536"/>
                <a:gd name="T20" fmla="*/ 0 60000 65536"/>
                <a:gd name="T21" fmla="*/ 0 w 43"/>
                <a:gd name="T22" fmla="*/ 0 h 11"/>
                <a:gd name="T23" fmla="*/ 43 w 43"/>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3" h="11">
                  <a:moveTo>
                    <a:pt x="37" y="11"/>
                  </a:moveTo>
                  <a:cubicBezTo>
                    <a:pt x="6" y="11"/>
                    <a:pt x="6" y="11"/>
                    <a:pt x="6" y="11"/>
                  </a:cubicBezTo>
                  <a:cubicBezTo>
                    <a:pt x="3" y="11"/>
                    <a:pt x="0" y="8"/>
                    <a:pt x="0" y="5"/>
                  </a:cubicBezTo>
                  <a:cubicBezTo>
                    <a:pt x="0" y="2"/>
                    <a:pt x="3" y="0"/>
                    <a:pt x="6" y="0"/>
                  </a:cubicBezTo>
                  <a:cubicBezTo>
                    <a:pt x="37" y="0"/>
                    <a:pt x="37" y="0"/>
                    <a:pt x="37" y="0"/>
                  </a:cubicBezTo>
                  <a:cubicBezTo>
                    <a:pt x="40" y="0"/>
                    <a:pt x="43" y="2"/>
                    <a:pt x="43" y="5"/>
                  </a:cubicBezTo>
                  <a:cubicBezTo>
                    <a:pt x="43" y="8"/>
                    <a:pt x="40" y="11"/>
                    <a:pt x="37" y="1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Freeform 561"/>
            <p:cNvSpPr>
              <a:spLocks/>
            </p:cNvSpPr>
            <p:nvPr/>
          </p:nvSpPr>
          <p:spPr bwMode="gray">
            <a:xfrm>
              <a:off x="5205413" y="2992438"/>
              <a:ext cx="88900" cy="219075"/>
            </a:xfrm>
            <a:custGeom>
              <a:avLst/>
              <a:gdLst>
                <a:gd name="T0" fmla="*/ 2147483646 w 41"/>
                <a:gd name="T1" fmla="*/ 2147483646 h 101"/>
                <a:gd name="T2" fmla="*/ 2147483646 w 41"/>
                <a:gd name="T3" fmla="*/ 2147483646 h 101"/>
                <a:gd name="T4" fmla="*/ 0 w 41"/>
                <a:gd name="T5" fmla="*/ 2147483646 h 101"/>
                <a:gd name="T6" fmla="*/ 2147483646 w 41"/>
                <a:gd name="T7" fmla="*/ 2147483646 h 101"/>
                <a:gd name="T8" fmla="*/ 2147483646 w 41"/>
                <a:gd name="T9" fmla="*/ 2147483646 h 101"/>
                <a:gd name="T10" fmla="*/ 2147483646 w 41"/>
                <a:gd name="T11" fmla="*/ 2147483646 h 101"/>
                <a:gd name="T12" fmla="*/ 2147483646 w 41"/>
                <a:gd name="T13" fmla="*/ 2147483646 h 101"/>
                <a:gd name="T14" fmla="*/ 2147483646 w 41"/>
                <a:gd name="T15" fmla="*/ 2147483646 h 101"/>
                <a:gd name="T16" fmla="*/ 2147483646 w 41"/>
                <a:gd name="T17" fmla="*/ 2147483646 h 101"/>
                <a:gd name="T18" fmla="*/ 2147483646 w 41"/>
                <a:gd name="T19" fmla="*/ 2147483646 h 101"/>
                <a:gd name="T20" fmla="*/ 2147483646 w 41"/>
                <a:gd name="T21" fmla="*/ 2147483646 h 1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1"/>
                <a:gd name="T34" fmla="*/ 0 h 101"/>
                <a:gd name="T35" fmla="*/ 41 w 41"/>
                <a:gd name="T36" fmla="*/ 101 h 1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1" h="101">
                  <a:moveTo>
                    <a:pt x="35" y="101"/>
                  </a:moveTo>
                  <a:cubicBezTo>
                    <a:pt x="6" y="101"/>
                    <a:pt x="6" y="101"/>
                    <a:pt x="6" y="101"/>
                  </a:cubicBezTo>
                  <a:cubicBezTo>
                    <a:pt x="3" y="101"/>
                    <a:pt x="0" y="98"/>
                    <a:pt x="0" y="95"/>
                  </a:cubicBezTo>
                  <a:cubicBezTo>
                    <a:pt x="0" y="92"/>
                    <a:pt x="3" y="90"/>
                    <a:pt x="6" y="90"/>
                  </a:cubicBezTo>
                  <a:cubicBezTo>
                    <a:pt x="28" y="90"/>
                    <a:pt x="28" y="90"/>
                    <a:pt x="28" y="90"/>
                  </a:cubicBezTo>
                  <a:cubicBezTo>
                    <a:pt x="7" y="7"/>
                    <a:pt x="7" y="7"/>
                    <a:pt x="7" y="7"/>
                  </a:cubicBezTo>
                  <a:cubicBezTo>
                    <a:pt x="6" y="4"/>
                    <a:pt x="8" y="1"/>
                    <a:pt x="11" y="1"/>
                  </a:cubicBezTo>
                  <a:cubicBezTo>
                    <a:pt x="14" y="0"/>
                    <a:pt x="17" y="2"/>
                    <a:pt x="18" y="5"/>
                  </a:cubicBezTo>
                  <a:cubicBezTo>
                    <a:pt x="41" y="94"/>
                    <a:pt x="41" y="94"/>
                    <a:pt x="41" y="94"/>
                  </a:cubicBezTo>
                  <a:cubicBezTo>
                    <a:pt x="41" y="95"/>
                    <a:pt x="41" y="97"/>
                    <a:pt x="40" y="98"/>
                  </a:cubicBezTo>
                  <a:cubicBezTo>
                    <a:pt x="38" y="100"/>
                    <a:pt x="37" y="101"/>
                    <a:pt x="35" y="10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Freeform 562"/>
            <p:cNvSpPr>
              <a:spLocks/>
            </p:cNvSpPr>
            <p:nvPr/>
          </p:nvSpPr>
          <p:spPr bwMode="gray">
            <a:xfrm>
              <a:off x="4973638" y="3028950"/>
              <a:ext cx="95250" cy="103188"/>
            </a:xfrm>
            <a:custGeom>
              <a:avLst/>
              <a:gdLst>
                <a:gd name="T0" fmla="*/ 2147483646 w 44"/>
                <a:gd name="T1" fmla="*/ 2147483646 h 47"/>
                <a:gd name="T2" fmla="*/ 2147483646 w 44"/>
                <a:gd name="T3" fmla="*/ 2147483646 h 47"/>
                <a:gd name="T4" fmla="*/ 2147483646 w 44"/>
                <a:gd name="T5" fmla="*/ 2147483646 h 47"/>
                <a:gd name="T6" fmla="*/ 2147483646 w 44"/>
                <a:gd name="T7" fmla="*/ 2147483646 h 47"/>
                <a:gd name="T8" fmla="*/ 2147483646 w 44"/>
                <a:gd name="T9" fmla="*/ 2147483646 h 47"/>
                <a:gd name="T10" fmla="*/ 2147483646 w 44"/>
                <a:gd name="T11" fmla="*/ 2147483646 h 47"/>
                <a:gd name="T12" fmla="*/ 2147483646 w 44"/>
                <a:gd name="T13" fmla="*/ 2147483646 h 47"/>
                <a:gd name="T14" fmla="*/ 2147483646 w 44"/>
                <a:gd name="T15" fmla="*/ 2147483646 h 47"/>
                <a:gd name="T16" fmla="*/ 0 60000 65536"/>
                <a:gd name="T17" fmla="*/ 0 60000 65536"/>
                <a:gd name="T18" fmla="*/ 0 60000 65536"/>
                <a:gd name="T19" fmla="*/ 0 60000 65536"/>
                <a:gd name="T20" fmla="*/ 0 60000 65536"/>
                <a:gd name="T21" fmla="*/ 0 60000 65536"/>
                <a:gd name="T22" fmla="*/ 0 60000 65536"/>
                <a:gd name="T23" fmla="*/ 0 60000 65536"/>
                <a:gd name="T24" fmla="*/ 0 w 44"/>
                <a:gd name="T25" fmla="*/ 0 h 47"/>
                <a:gd name="T26" fmla="*/ 44 w 44"/>
                <a:gd name="T27" fmla="*/ 47 h 4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4" h="47">
                  <a:moveTo>
                    <a:pt x="38" y="47"/>
                  </a:moveTo>
                  <a:cubicBezTo>
                    <a:pt x="35" y="47"/>
                    <a:pt x="33" y="46"/>
                    <a:pt x="33" y="43"/>
                  </a:cubicBezTo>
                  <a:cubicBezTo>
                    <a:pt x="30" y="28"/>
                    <a:pt x="19" y="16"/>
                    <a:pt x="5" y="11"/>
                  </a:cubicBezTo>
                  <a:cubicBezTo>
                    <a:pt x="2" y="10"/>
                    <a:pt x="0" y="7"/>
                    <a:pt x="1" y="4"/>
                  </a:cubicBezTo>
                  <a:cubicBezTo>
                    <a:pt x="2" y="1"/>
                    <a:pt x="6" y="0"/>
                    <a:pt x="8" y="1"/>
                  </a:cubicBezTo>
                  <a:cubicBezTo>
                    <a:pt x="26" y="7"/>
                    <a:pt x="40" y="22"/>
                    <a:pt x="43" y="41"/>
                  </a:cubicBezTo>
                  <a:cubicBezTo>
                    <a:pt x="44" y="44"/>
                    <a:pt x="42" y="47"/>
                    <a:pt x="39" y="47"/>
                  </a:cubicBezTo>
                  <a:cubicBezTo>
                    <a:pt x="39" y="47"/>
                    <a:pt x="38" y="47"/>
                    <a:pt x="38" y="4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Freeform 563"/>
            <p:cNvSpPr>
              <a:spLocks/>
            </p:cNvSpPr>
            <p:nvPr/>
          </p:nvSpPr>
          <p:spPr bwMode="gray">
            <a:xfrm>
              <a:off x="4838700" y="3028950"/>
              <a:ext cx="95250" cy="103188"/>
            </a:xfrm>
            <a:custGeom>
              <a:avLst/>
              <a:gdLst>
                <a:gd name="T0" fmla="*/ 2147483646 w 44"/>
                <a:gd name="T1" fmla="*/ 2147483646 h 47"/>
                <a:gd name="T2" fmla="*/ 2147483646 w 44"/>
                <a:gd name="T3" fmla="*/ 2147483646 h 47"/>
                <a:gd name="T4" fmla="*/ 2147483646 w 44"/>
                <a:gd name="T5" fmla="*/ 2147483646 h 47"/>
                <a:gd name="T6" fmla="*/ 2147483646 w 44"/>
                <a:gd name="T7" fmla="*/ 2147483646 h 47"/>
                <a:gd name="T8" fmla="*/ 2147483646 w 44"/>
                <a:gd name="T9" fmla="*/ 2147483646 h 47"/>
                <a:gd name="T10" fmla="*/ 2147483646 w 44"/>
                <a:gd name="T11" fmla="*/ 2147483646 h 47"/>
                <a:gd name="T12" fmla="*/ 2147483646 w 44"/>
                <a:gd name="T13" fmla="*/ 2147483646 h 47"/>
                <a:gd name="T14" fmla="*/ 2147483646 w 44"/>
                <a:gd name="T15" fmla="*/ 2147483646 h 47"/>
                <a:gd name="T16" fmla="*/ 0 60000 65536"/>
                <a:gd name="T17" fmla="*/ 0 60000 65536"/>
                <a:gd name="T18" fmla="*/ 0 60000 65536"/>
                <a:gd name="T19" fmla="*/ 0 60000 65536"/>
                <a:gd name="T20" fmla="*/ 0 60000 65536"/>
                <a:gd name="T21" fmla="*/ 0 60000 65536"/>
                <a:gd name="T22" fmla="*/ 0 60000 65536"/>
                <a:gd name="T23" fmla="*/ 0 60000 65536"/>
                <a:gd name="T24" fmla="*/ 0 w 44"/>
                <a:gd name="T25" fmla="*/ 0 h 47"/>
                <a:gd name="T26" fmla="*/ 44 w 44"/>
                <a:gd name="T27" fmla="*/ 47 h 4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4" h="47">
                  <a:moveTo>
                    <a:pt x="6" y="47"/>
                  </a:moveTo>
                  <a:cubicBezTo>
                    <a:pt x="6" y="47"/>
                    <a:pt x="5" y="47"/>
                    <a:pt x="5" y="47"/>
                  </a:cubicBezTo>
                  <a:cubicBezTo>
                    <a:pt x="2" y="47"/>
                    <a:pt x="0" y="44"/>
                    <a:pt x="1" y="41"/>
                  </a:cubicBezTo>
                  <a:cubicBezTo>
                    <a:pt x="4" y="22"/>
                    <a:pt x="18" y="7"/>
                    <a:pt x="36" y="1"/>
                  </a:cubicBezTo>
                  <a:cubicBezTo>
                    <a:pt x="38" y="0"/>
                    <a:pt x="42" y="1"/>
                    <a:pt x="43" y="4"/>
                  </a:cubicBezTo>
                  <a:cubicBezTo>
                    <a:pt x="44" y="7"/>
                    <a:pt x="42" y="10"/>
                    <a:pt x="39" y="11"/>
                  </a:cubicBezTo>
                  <a:cubicBezTo>
                    <a:pt x="25" y="16"/>
                    <a:pt x="14" y="28"/>
                    <a:pt x="11" y="43"/>
                  </a:cubicBezTo>
                  <a:cubicBezTo>
                    <a:pt x="11" y="46"/>
                    <a:pt x="9" y="47"/>
                    <a:pt x="6" y="4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Oval 564"/>
            <p:cNvSpPr>
              <a:spLocks noChangeArrowheads="1"/>
            </p:cNvSpPr>
            <p:nvPr/>
          </p:nvSpPr>
          <p:spPr bwMode="gray">
            <a:xfrm>
              <a:off x="4694238" y="2897188"/>
              <a:ext cx="42863" cy="41275"/>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Oval 565"/>
            <p:cNvSpPr>
              <a:spLocks noChangeArrowheads="1"/>
            </p:cNvSpPr>
            <p:nvPr/>
          </p:nvSpPr>
          <p:spPr bwMode="gray">
            <a:xfrm>
              <a:off x="4648200" y="2919413"/>
              <a:ext cx="34925" cy="3651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Oval 566"/>
            <p:cNvSpPr>
              <a:spLocks noChangeArrowheads="1"/>
            </p:cNvSpPr>
            <p:nvPr/>
          </p:nvSpPr>
          <p:spPr bwMode="gray">
            <a:xfrm>
              <a:off x="4724400" y="2835275"/>
              <a:ext cx="42863" cy="428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Oval 567"/>
            <p:cNvSpPr>
              <a:spLocks noChangeArrowheads="1"/>
            </p:cNvSpPr>
            <p:nvPr/>
          </p:nvSpPr>
          <p:spPr bwMode="gray">
            <a:xfrm>
              <a:off x="4670425" y="2865438"/>
              <a:ext cx="28575" cy="28575"/>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Oval 568"/>
            <p:cNvSpPr>
              <a:spLocks noChangeArrowheads="1"/>
            </p:cNvSpPr>
            <p:nvPr/>
          </p:nvSpPr>
          <p:spPr bwMode="gray">
            <a:xfrm>
              <a:off x="4741863" y="2938463"/>
              <a:ext cx="31750" cy="33338"/>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Oval 569"/>
            <p:cNvSpPr>
              <a:spLocks noChangeArrowheads="1"/>
            </p:cNvSpPr>
            <p:nvPr/>
          </p:nvSpPr>
          <p:spPr bwMode="gray">
            <a:xfrm>
              <a:off x="5194300" y="2846388"/>
              <a:ext cx="28575" cy="301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Freeform 570"/>
            <p:cNvSpPr>
              <a:spLocks/>
            </p:cNvSpPr>
            <p:nvPr/>
          </p:nvSpPr>
          <p:spPr bwMode="gray">
            <a:xfrm>
              <a:off x="4672013" y="2924175"/>
              <a:ext cx="26988" cy="12700"/>
            </a:xfrm>
            <a:custGeom>
              <a:avLst/>
              <a:gdLst>
                <a:gd name="T0" fmla="*/ 2147483646 w 12"/>
                <a:gd name="T1" fmla="*/ 2147483646 h 6"/>
                <a:gd name="T2" fmla="*/ 0 w 12"/>
                <a:gd name="T3" fmla="*/ 2147483646 h 6"/>
                <a:gd name="T4" fmla="*/ 2147483646 w 12"/>
                <a:gd name="T5" fmla="*/ 2147483646 h 6"/>
                <a:gd name="T6" fmla="*/ 2147483646 w 12"/>
                <a:gd name="T7" fmla="*/ 0 h 6"/>
                <a:gd name="T8" fmla="*/ 2147483646 w 12"/>
                <a:gd name="T9" fmla="*/ 2147483646 h 6"/>
                <a:gd name="T10" fmla="*/ 2147483646 w 12"/>
                <a:gd name="T11" fmla="*/ 2147483646 h 6"/>
                <a:gd name="T12" fmla="*/ 2147483646 w 12"/>
                <a:gd name="T13" fmla="*/ 2147483646 h 6"/>
                <a:gd name="T14" fmla="*/ 2147483646 w 12"/>
                <a:gd name="T15" fmla="*/ 2147483646 h 6"/>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6"/>
                <a:gd name="T26" fmla="*/ 12 w 12"/>
                <a:gd name="T27" fmla="*/ 6 h 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6">
                  <a:moveTo>
                    <a:pt x="1" y="6"/>
                  </a:moveTo>
                  <a:cubicBezTo>
                    <a:pt x="1" y="6"/>
                    <a:pt x="0" y="6"/>
                    <a:pt x="0" y="5"/>
                  </a:cubicBezTo>
                  <a:cubicBezTo>
                    <a:pt x="0" y="5"/>
                    <a:pt x="0" y="4"/>
                    <a:pt x="1" y="4"/>
                  </a:cubicBezTo>
                  <a:cubicBezTo>
                    <a:pt x="10" y="0"/>
                    <a:pt x="10" y="0"/>
                    <a:pt x="10" y="0"/>
                  </a:cubicBezTo>
                  <a:cubicBezTo>
                    <a:pt x="11" y="0"/>
                    <a:pt x="12" y="0"/>
                    <a:pt x="12" y="1"/>
                  </a:cubicBezTo>
                  <a:cubicBezTo>
                    <a:pt x="12" y="1"/>
                    <a:pt x="12" y="2"/>
                    <a:pt x="11" y="2"/>
                  </a:cubicBezTo>
                  <a:cubicBezTo>
                    <a:pt x="2" y="6"/>
                    <a:pt x="2" y="6"/>
                    <a:pt x="2" y="6"/>
                  </a:cubicBezTo>
                  <a:cubicBezTo>
                    <a:pt x="1" y="6"/>
                    <a:pt x="1" y="6"/>
                    <a:pt x="1" y="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Freeform 571"/>
            <p:cNvSpPr>
              <a:spLocks/>
            </p:cNvSpPr>
            <p:nvPr/>
          </p:nvSpPr>
          <p:spPr bwMode="gray">
            <a:xfrm>
              <a:off x="4722813" y="2865438"/>
              <a:ext cx="20638" cy="36513"/>
            </a:xfrm>
            <a:custGeom>
              <a:avLst/>
              <a:gdLst>
                <a:gd name="T0" fmla="*/ 2147483646 w 10"/>
                <a:gd name="T1" fmla="*/ 2147483646 h 17"/>
                <a:gd name="T2" fmla="*/ 2147483646 w 10"/>
                <a:gd name="T3" fmla="*/ 2147483646 h 17"/>
                <a:gd name="T4" fmla="*/ 0 w 10"/>
                <a:gd name="T5" fmla="*/ 2147483646 h 17"/>
                <a:gd name="T6" fmla="*/ 2147483646 w 10"/>
                <a:gd name="T7" fmla="*/ 2147483646 h 17"/>
                <a:gd name="T8" fmla="*/ 2147483646 w 10"/>
                <a:gd name="T9" fmla="*/ 2147483646 h 17"/>
                <a:gd name="T10" fmla="*/ 2147483646 w 10"/>
                <a:gd name="T11" fmla="*/ 2147483646 h 17"/>
                <a:gd name="T12" fmla="*/ 2147483646 w 10"/>
                <a:gd name="T13" fmla="*/ 2147483646 h 17"/>
                <a:gd name="T14" fmla="*/ 2147483646 w 10"/>
                <a:gd name="T15" fmla="*/ 2147483646 h 17"/>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7"/>
                <a:gd name="T26" fmla="*/ 10 w 10"/>
                <a:gd name="T27" fmla="*/ 17 h 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7">
                  <a:moveTo>
                    <a:pt x="1" y="17"/>
                  </a:moveTo>
                  <a:cubicBezTo>
                    <a:pt x="1" y="17"/>
                    <a:pt x="1" y="17"/>
                    <a:pt x="1" y="17"/>
                  </a:cubicBezTo>
                  <a:cubicBezTo>
                    <a:pt x="0" y="17"/>
                    <a:pt x="0" y="16"/>
                    <a:pt x="0" y="15"/>
                  </a:cubicBezTo>
                  <a:cubicBezTo>
                    <a:pt x="7" y="1"/>
                    <a:pt x="7" y="1"/>
                    <a:pt x="7" y="1"/>
                  </a:cubicBezTo>
                  <a:cubicBezTo>
                    <a:pt x="7" y="1"/>
                    <a:pt x="8" y="0"/>
                    <a:pt x="9" y="1"/>
                  </a:cubicBezTo>
                  <a:cubicBezTo>
                    <a:pt x="9" y="1"/>
                    <a:pt x="10" y="2"/>
                    <a:pt x="9" y="2"/>
                  </a:cubicBezTo>
                  <a:cubicBezTo>
                    <a:pt x="2" y="16"/>
                    <a:pt x="2" y="16"/>
                    <a:pt x="2" y="16"/>
                  </a:cubicBezTo>
                  <a:cubicBezTo>
                    <a:pt x="2" y="17"/>
                    <a:pt x="2" y="17"/>
                    <a:pt x="1" y="1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Freeform 572"/>
            <p:cNvSpPr>
              <a:spLocks/>
            </p:cNvSpPr>
            <p:nvPr/>
          </p:nvSpPr>
          <p:spPr bwMode="gray">
            <a:xfrm>
              <a:off x="4687888" y="2882900"/>
              <a:ext cx="17463" cy="20638"/>
            </a:xfrm>
            <a:custGeom>
              <a:avLst/>
              <a:gdLst>
                <a:gd name="T0" fmla="*/ 2147483646 w 8"/>
                <a:gd name="T1" fmla="*/ 2147483646 h 10"/>
                <a:gd name="T2" fmla="*/ 2147483646 w 8"/>
                <a:gd name="T3" fmla="*/ 2147483646 h 10"/>
                <a:gd name="T4" fmla="*/ 0 w 8"/>
                <a:gd name="T5" fmla="*/ 2147483646 h 10"/>
                <a:gd name="T6" fmla="*/ 0 w 8"/>
                <a:gd name="T7" fmla="*/ 2147483646 h 10"/>
                <a:gd name="T8" fmla="*/ 2147483646 w 8"/>
                <a:gd name="T9" fmla="*/ 2147483646 h 10"/>
                <a:gd name="T10" fmla="*/ 2147483646 w 8"/>
                <a:gd name="T11" fmla="*/ 2147483646 h 10"/>
                <a:gd name="T12" fmla="*/ 2147483646 w 8"/>
                <a:gd name="T13" fmla="*/ 2147483646 h 10"/>
                <a:gd name="T14" fmla="*/ 2147483646 w 8"/>
                <a:gd name="T15" fmla="*/ 2147483646 h 10"/>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10"/>
                <a:gd name="T26" fmla="*/ 8 w 8"/>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10">
                  <a:moveTo>
                    <a:pt x="7" y="10"/>
                  </a:moveTo>
                  <a:cubicBezTo>
                    <a:pt x="6" y="10"/>
                    <a:pt x="6" y="10"/>
                    <a:pt x="6" y="10"/>
                  </a:cubicBezTo>
                  <a:cubicBezTo>
                    <a:pt x="0" y="3"/>
                    <a:pt x="0" y="3"/>
                    <a:pt x="0" y="3"/>
                  </a:cubicBezTo>
                  <a:cubicBezTo>
                    <a:pt x="0" y="2"/>
                    <a:pt x="0" y="1"/>
                    <a:pt x="0" y="1"/>
                  </a:cubicBezTo>
                  <a:cubicBezTo>
                    <a:pt x="1" y="0"/>
                    <a:pt x="1" y="0"/>
                    <a:pt x="2" y="1"/>
                  </a:cubicBezTo>
                  <a:cubicBezTo>
                    <a:pt x="8" y="8"/>
                    <a:pt x="8" y="8"/>
                    <a:pt x="8" y="8"/>
                  </a:cubicBezTo>
                  <a:cubicBezTo>
                    <a:pt x="8" y="9"/>
                    <a:pt x="8" y="9"/>
                    <a:pt x="8" y="10"/>
                  </a:cubicBezTo>
                  <a:cubicBezTo>
                    <a:pt x="7" y="10"/>
                    <a:pt x="7" y="10"/>
                    <a:pt x="7" y="1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Freeform 573"/>
            <p:cNvSpPr>
              <a:spLocks/>
            </p:cNvSpPr>
            <p:nvPr/>
          </p:nvSpPr>
          <p:spPr bwMode="gray">
            <a:xfrm>
              <a:off x="4713288" y="2914650"/>
              <a:ext cx="47625" cy="42863"/>
            </a:xfrm>
            <a:custGeom>
              <a:avLst/>
              <a:gdLst>
                <a:gd name="T0" fmla="*/ 2147483646 w 22"/>
                <a:gd name="T1" fmla="*/ 2147483646 h 20"/>
                <a:gd name="T2" fmla="*/ 2147483646 w 22"/>
                <a:gd name="T3" fmla="*/ 2147483646 h 20"/>
                <a:gd name="T4" fmla="*/ 0 w 22"/>
                <a:gd name="T5" fmla="*/ 2147483646 h 20"/>
                <a:gd name="T6" fmla="*/ 0 w 22"/>
                <a:gd name="T7" fmla="*/ 2147483646 h 20"/>
                <a:gd name="T8" fmla="*/ 2147483646 w 22"/>
                <a:gd name="T9" fmla="*/ 2147483646 h 20"/>
                <a:gd name="T10" fmla="*/ 2147483646 w 22"/>
                <a:gd name="T11" fmla="*/ 2147483646 h 20"/>
                <a:gd name="T12" fmla="*/ 2147483646 w 22"/>
                <a:gd name="T13" fmla="*/ 2147483646 h 20"/>
                <a:gd name="T14" fmla="*/ 2147483646 w 22"/>
                <a:gd name="T15" fmla="*/ 2147483646 h 20"/>
                <a:gd name="T16" fmla="*/ 0 60000 65536"/>
                <a:gd name="T17" fmla="*/ 0 60000 65536"/>
                <a:gd name="T18" fmla="*/ 0 60000 65536"/>
                <a:gd name="T19" fmla="*/ 0 60000 65536"/>
                <a:gd name="T20" fmla="*/ 0 60000 65536"/>
                <a:gd name="T21" fmla="*/ 0 60000 65536"/>
                <a:gd name="T22" fmla="*/ 0 60000 65536"/>
                <a:gd name="T23" fmla="*/ 0 60000 65536"/>
                <a:gd name="T24" fmla="*/ 0 w 22"/>
                <a:gd name="T25" fmla="*/ 0 h 20"/>
                <a:gd name="T26" fmla="*/ 22 w 22"/>
                <a:gd name="T27" fmla="*/ 20 h 2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 h="20">
                  <a:moveTo>
                    <a:pt x="21" y="20"/>
                  </a:moveTo>
                  <a:cubicBezTo>
                    <a:pt x="21" y="20"/>
                    <a:pt x="20" y="20"/>
                    <a:pt x="20" y="20"/>
                  </a:cubicBezTo>
                  <a:cubicBezTo>
                    <a:pt x="0" y="2"/>
                    <a:pt x="0" y="2"/>
                    <a:pt x="0" y="2"/>
                  </a:cubicBezTo>
                  <a:cubicBezTo>
                    <a:pt x="0" y="2"/>
                    <a:pt x="0" y="1"/>
                    <a:pt x="0" y="1"/>
                  </a:cubicBezTo>
                  <a:cubicBezTo>
                    <a:pt x="0" y="0"/>
                    <a:pt x="1" y="0"/>
                    <a:pt x="2" y="1"/>
                  </a:cubicBezTo>
                  <a:cubicBezTo>
                    <a:pt x="22" y="18"/>
                    <a:pt x="22" y="18"/>
                    <a:pt x="22" y="18"/>
                  </a:cubicBezTo>
                  <a:cubicBezTo>
                    <a:pt x="22" y="18"/>
                    <a:pt x="22" y="19"/>
                    <a:pt x="22" y="20"/>
                  </a:cubicBezTo>
                  <a:cubicBezTo>
                    <a:pt x="21" y="20"/>
                    <a:pt x="21" y="20"/>
                    <a:pt x="21" y="2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Freeform 574"/>
            <p:cNvSpPr>
              <a:spLocks noEditPoints="1"/>
            </p:cNvSpPr>
            <p:nvPr/>
          </p:nvSpPr>
          <p:spPr bwMode="gray">
            <a:xfrm>
              <a:off x="5133975" y="2847975"/>
              <a:ext cx="107950" cy="119063"/>
            </a:xfrm>
            <a:custGeom>
              <a:avLst/>
              <a:gdLst>
                <a:gd name="T0" fmla="*/ 2147483646 w 50"/>
                <a:gd name="T1" fmla="*/ 2147483646 h 55"/>
                <a:gd name="T2" fmla="*/ 2147483646 w 50"/>
                <a:gd name="T3" fmla="*/ 2147483646 h 55"/>
                <a:gd name="T4" fmla="*/ 2147483646 w 50"/>
                <a:gd name="T5" fmla="*/ 2147483646 h 55"/>
                <a:gd name="T6" fmla="*/ 2147483646 w 50"/>
                <a:gd name="T7" fmla="*/ 2147483646 h 55"/>
                <a:gd name="T8" fmla="*/ 2147483646 w 50"/>
                <a:gd name="T9" fmla="*/ 2147483646 h 55"/>
                <a:gd name="T10" fmla="*/ 2147483646 w 50"/>
                <a:gd name="T11" fmla="*/ 2147483646 h 55"/>
                <a:gd name="T12" fmla="*/ 2147483646 w 50"/>
                <a:gd name="T13" fmla="*/ 2147483646 h 55"/>
                <a:gd name="T14" fmla="*/ 2147483646 w 50"/>
                <a:gd name="T15" fmla="*/ 2147483646 h 55"/>
                <a:gd name="T16" fmla="*/ 2147483646 w 50"/>
                <a:gd name="T17" fmla="*/ 2147483646 h 55"/>
                <a:gd name="T18" fmla="*/ 2147483646 w 50"/>
                <a:gd name="T19" fmla="*/ 2147483646 h 55"/>
                <a:gd name="T20" fmla="*/ 2147483646 w 50"/>
                <a:gd name="T21" fmla="*/ 2147483646 h 55"/>
                <a:gd name="T22" fmla="*/ 2147483646 w 50"/>
                <a:gd name="T23" fmla="*/ 2147483646 h 55"/>
                <a:gd name="T24" fmla="*/ 2147483646 w 50"/>
                <a:gd name="T25" fmla="*/ 2147483646 h 5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0"/>
                <a:gd name="T40" fmla="*/ 0 h 55"/>
                <a:gd name="T41" fmla="*/ 50 w 50"/>
                <a:gd name="T42" fmla="*/ 55 h 5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0" h="55">
                  <a:moveTo>
                    <a:pt x="41" y="55"/>
                  </a:moveTo>
                  <a:cubicBezTo>
                    <a:pt x="35" y="55"/>
                    <a:pt x="25" y="48"/>
                    <a:pt x="16" y="36"/>
                  </a:cubicBezTo>
                  <a:cubicBezTo>
                    <a:pt x="4" y="22"/>
                    <a:pt x="0" y="8"/>
                    <a:pt x="5" y="4"/>
                  </a:cubicBezTo>
                  <a:cubicBezTo>
                    <a:pt x="11" y="0"/>
                    <a:pt x="23" y="7"/>
                    <a:pt x="35" y="21"/>
                  </a:cubicBezTo>
                  <a:cubicBezTo>
                    <a:pt x="35" y="21"/>
                    <a:pt x="35" y="21"/>
                    <a:pt x="35" y="21"/>
                  </a:cubicBezTo>
                  <a:cubicBezTo>
                    <a:pt x="46" y="35"/>
                    <a:pt x="50" y="49"/>
                    <a:pt x="45" y="54"/>
                  </a:cubicBezTo>
                  <a:cubicBezTo>
                    <a:pt x="44" y="54"/>
                    <a:pt x="42" y="55"/>
                    <a:pt x="41" y="55"/>
                  </a:cubicBezTo>
                  <a:close/>
                  <a:moveTo>
                    <a:pt x="9" y="5"/>
                  </a:moveTo>
                  <a:cubicBezTo>
                    <a:pt x="8" y="5"/>
                    <a:pt x="8" y="5"/>
                    <a:pt x="7" y="6"/>
                  </a:cubicBezTo>
                  <a:cubicBezTo>
                    <a:pt x="3" y="9"/>
                    <a:pt x="7" y="21"/>
                    <a:pt x="18" y="35"/>
                  </a:cubicBezTo>
                  <a:cubicBezTo>
                    <a:pt x="28" y="48"/>
                    <a:pt x="40" y="54"/>
                    <a:pt x="43" y="52"/>
                  </a:cubicBezTo>
                  <a:cubicBezTo>
                    <a:pt x="47" y="49"/>
                    <a:pt x="43" y="36"/>
                    <a:pt x="33" y="23"/>
                  </a:cubicBezTo>
                  <a:cubicBezTo>
                    <a:pt x="24" y="11"/>
                    <a:pt x="14" y="5"/>
                    <a:pt x="9" y="5"/>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Freeform 575"/>
            <p:cNvSpPr>
              <a:spLocks noEditPoints="1"/>
            </p:cNvSpPr>
            <p:nvPr/>
          </p:nvSpPr>
          <p:spPr bwMode="gray">
            <a:xfrm>
              <a:off x="5121275" y="2884488"/>
              <a:ext cx="136525" cy="52388"/>
            </a:xfrm>
            <a:custGeom>
              <a:avLst/>
              <a:gdLst>
                <a:gd name="T0" fmla="*/ 2147483646 w 63"/>
                <a:gd name="T1" fmla="*/ 2147483646 h 24"/>
                <a:gd name="T2" fmla="*/ 0 w 63"/>
                <a:gd name="T3" fmla="*/ 2147483646 h 24"/>
                <a:gd name="T4" fmla="*/ 2147483646 w 63"/>
                <a:gd name="T5" fmla="*/ 0 h 24"/>
                <a:gd name="T6" fmla="*/ 2147483646 w 63"/>
                <a:gd name="T7" fmla="*/ 2147483646 h 24"/>
                <a:gd name="T8" fmla="*/ 2147483646 w 63"/>
                <a:gd name="T9" fmla="*/ 2147483646 h 24"/>
                <a:gd name="T10" fmla="*/ 2147483646 w 63"/>
                <a:gd name="T11" fmla="*/ 2147483646 h 24"/>
                <a:gd name="T12" fmla="*/ 2147483646 w 63"/>
                <a:gd name="T13" fmla="*/ 2147483646 h 24"/>
                <a:gd name="T14" fmla="*/ 2147483646 w 63"/>
                <a:gd name="T15" fmla="*/ 2147483646 h 24"/>
                <a:gd name="T16" fmla="*/ 2147483646 w 63"/>
                <a:gd name="T17" fmla="*/ 2147483646 h 24"/>
                <a:gd name="T18" fmla="*/ 2147483646 w 63"/>
                <a:gd name="T19" fmla="*/ 2147483646 h 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3"/>
                <a:gd name="T31" fmla="*/ 0 h 24"/>
                <a:gd name="T32" fmla="*/ 63 w 63"/>
                <a:gd name="T33" fmla="*/ 24 h 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3" h="24">
                  <a:moveTo>
                    <a:pt x="31" y="24"/>
                  </a:moveTo>
                  <a:cubicBezTo>
                    <a:pt x="13" y="24"/>
                    <a:pt x="0" y="19"/>
                    <a:pt x="0" y="12"/>
                  </a:cubicBezTo>
                  <a:cubicBezTo>
                    <a:pt x="0" y="5"/>
                    <a:pt x="13" y="0"/>
                    <a:pt x="31" y="0"/>
                  </a:cubicBezTo>
                  <a:cubicBezTo>
                    <a:pt x="49" y="0"/>
                    <a:pt x="63" y="5"/>
                    <a:pt x="63" y="12"/>
                  </a:cubicBezTo>
                  <a:cubicBezTo>
                    <a:pt x="63" y="19"/>
                    <a:pt x="49" y="24"/>
                    <a:pt x="31" y="24"/>
                  </a:cubicBezTo>
                  <a:close/>
                  <a:moveTo>
                    <a:pt x="31" y="2"/>
                  </a:moveTo>
                  <a:cubicBezTo>
                    <a:pt x="14" y="2"/>
                    <a:pt x="2" y="7"/>
                    <a:pt x="2" y="12"/>
                  </a:cubicBezTo>
                  <a:cubicBezTo>
                    <a:pt x="2" y="16"/>
                    <a:pt x="14" y="21"/>
                    <a:pt x="31" y="21"/>
                  </a:cubicBezTo>
                  <a:cubicBezTo>
                    <a:pt x="48" y="21"/>
                    <a:pt x="60" y="16"/>
                    <a:pt x="60" y="12"/>
                  </a:cubicBezTo>
                  <a:cubicBezTo>
                    <a:pt x="60" y="7"/>
                    <a:pt x="48" y="2"/>
                    <a:pt x="31" y="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Freeform 576"/>
            <p:cNvSpPr>
              <a:spLocks noEditPoints="1"/>
            </p:cNvSpPr>
            <p:nvPr/>
          </p:nvSpPr>
          <p:spPr bwMode="gray">
            <a:xfrm>
              <a:off x="5133975" y="2847975"/>
              <a:ext cx="107950" cy="119063"/>
            </a:xfrm>
            <a:custGeom>
              <a:avLst/>
              <a:gdLst>
                <a:gd name="T0" fmla="*/ 2147483646 w 50"/>
                <a:gd name="T1" fmla="*/ 2147483646 h 55"/>
                <a:gd name="T2" fmla="*/ 2147483646 w 50"/>
                <a:gd name="T3" fmla="*/ 2147483646 h 55"/>
                <a:gd name="T4" fmla="*/ 2147483646 w 50"/>
                <a:gd name="T5" fmla="*/ 2147483646 h 55"/>
                <a:gd name="T6" fmla="*/ 2147483646 w 50"/>
                <a:gd name="T7" fmla="*/ 2147483646 h 55"/>
                <a:gd name="T8" fmla="*/ 2147483646 w 50"/>
                <a:gd name="T9" fmla="*/ 2147483646 h 55"/>
                <a:gd name="T10" fmla="*/ 2147483646 w 50"/>
                <a:gd name="T11" fmla="*/ 2147483646 h 55"/>
                <a:gd name="T12" fmla="*/ 2147483646 w 50"/>
                <a:gd name="T13" fmla="*/ 2147483646 h 55"/>
                <a:gd name="T14" fmla="*/ 2147483646 w 50"/>
                <a:gd name="T15" fmla="*/ 2147483646 h 55"/>
                <a:gd name="T16" fmla="*/ 2147483646 w 50"/>
                <a:gd name="T17" fmla="*/ 2147483646 h 55"/>
                <a:gd name="T18" fmla="*/ 2147483646 w 50"/>
                <a:gd name="T19" fmla="*/ 2147483646 h 55"/>
                <a:gd name="T20" fmla="*/ 2147483646 w 50"/>
                <a:gd name="T21" fmla="*/ 2147483646 h 55"/>
                <a:gd name="T22" fmla="*/ 2147483646 w 50"/>
                <a:gd name="T23" fmla="*/ 2147483646 h 55"/>
                <a:gd name="T24" fmla="*/ 2147483646 w 50"/>
                <a:gd name="T25" fmla="*/ 2147483646 h 5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0"/>
                <a:gd name="T40" fmla="*/ 0 h 55"/>
                <a:gd name="T41" fmla="*/ 50 w 50"/>
                <a:gd name="T42" fmla="*/ 55 h 5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0" h="55">
                  <a:moveTo>
                    <a:pt x="9" y="55"/>
                  </a:moveTo>
                  <a:cubicBezTo>
                    <a:pt x="8" y="55"/>
                    <a:pt x="6" y="54"/>
                    <a:pt x="5" y="54"/>
                  </a:cubicBezTo>
                  <a:cubicBezTo>
                    <a:pt x="0" y="49"/>
                    <a:pt x="4" y="35"/>
                    <a:pt x="16" y="21"/>
                  </a:cubicBezTo>
                  <a:cubicBezTo>
                    <a:pt x="27" y="7"/>
                    <a:pt x="39" y="0"/>
                    <a:pt x="45" y="4"/>
                  </a:cubicBezTo>
                  <a:cubicBezTo>
                    <a:pt x="50" y="8"/>
                    <a:pt x="46" y="22"/>
                    <a:pt x="35" y="36"/>
                  </a:cubicBezTo>
                  <a:cubicBezTo>
                    <a:pt x="26" y="48"/>
                    <a:pt x="16" y="55"/>
                    <a:pt x="9" y="55"/>
                  </a:cubicBezTo>
                  <a:close/>
                  <a:moveTo>
                    <a:pt x="17" y="22"/>
                  </a:moveTo>
                  <a:cubicBezTo>
                    <a:pt x="18" y="23"/>
                    <a:pt x="18" y="23"/>
                    <a:pt x="18" y="23"/>
                  </a:cubicBezTo>
                  <a:cubicBezTo>
                    <a:pt x="7" y="36"/>
                    <a:pt x="3" y="49"/>
                    <a:pt x="7" y="52"/>
                  </a:cubicBezTo>
                  <a:cubicBezTo>
                    <a:pt x="11" y="54"/>
                    <a:pt x="22" y="48"/>
                    <a:pt x="33" y="35"/>
                  </a:cubicBezTo>
                  <a:cubicBezTo>
                    <a:pt x="43" y="21"/>
                    <a:pt x="47" y="9"/>
                    <a:pt x="43" y="6"/>
                  </a:cubicBezTo>
                  <a:cubicBezTo>
                    <a:pt x="40" y="3"/>
                    <a:pt x="28" y="9"/>
                    <a:pt x="18" y="23"/>
                  </a:cubicBezTo>
                  <a:lnTo>
                    <a:pt x="17" y="22"/>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19" name="组合 118"/>
          <p:cNvGrpSpPr/>
          <p:nvPr/>
        </p:nvGrpSpPr>
        <p:grpSpPr bwMode="gray">
          <a:xfrm>
            <a:off x="3657447" y="4425110"/>
            <a:ext cx="477164" cy="328782"/>
            <a:chOff x="19260" y="12005"/>
            <a:chExt cx="1550" cy="1068"/>
          </a:xfrm>
        </p:grpSpPr>
        <p:sp>
          <p:nvSpPr>
            <p:cNvPr id="120" name="任意多边形 119"/>
            <p:cNvSpPr/>
            <p:nvPr/>
          </p:nvSpPr>
          <p:spPr bwMode="gray">
            <a:xfrm>
              <a:off x="19620" y="12738"/>
              <a:ext cx="108" cy="110"/>
            </a:xfrm>
            <a:custGeom>
              <a:avLst/>
              <a:gdLst/>
              <a:ahLst/>
              <a:cxnLst/>
              <a:rect l="0" t="0" r="0" b="0"/>
              <a:pathLst>
                <a:path w="188" h="192">
                  <a:moveTo>
                    <a:pt x="183" y="75"/>
                  </a:moveTo>
                  <a:lnTo>
                    <a:pt x="187" y="75"/>
                  </a:lnTo>
                  <a:lnTo>
                    <a:pt x="187" y="0"/>
                  </a:lnTo>
                  <a:lnTo>
                    <a:pt x="183" y="0"/>
                  </a:lnTo>
                  <a:cubicBezTo>
                    <a:pt x="87" y="0"/>
                    <a:pt x="7" y="75"/>
                    <a:pt x="1" y="172"/>
                  </a:cubicBezTo>
                  <a:lnTo>
                    <a:pt x="0" y="191"/>
                  </a:lnTo>
                  <a:lnTo>
                    <a:pt x="76" y="191"/>
                  </a:lnTo>
                  <a:lnTo>
                    <a:pt x="77" y="174"/>
                  </a:lnTo>
                  <a:cubicBezTo>
                    <a:pt x="81" y="119"/>
                    <a:pt x="128" y="75"/>
                    <a:pt x="183" y="75"/>
                  </a:cubicBezTo>
                </a:path>
              </a:pathLst>
            </a:custGeom>
            <a:solidFill>
              <a:srgbClr val="595757"/>
            </a:solidFill>
            <a:ln w="9525">
              <a:noFill/>
            </a:ln>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任意多边形 120"/>
            <p:cNvSpPr/>
            <p:nvPr/>
          </p:nvSpPr>
          <p:spPr bwMode="gray">
            <a:xfrm>
              <a:off x="19768" y="12238"/>
              <a:ext cx="517" cy="542"/>
            </a:xfrm>
            <a:custGeom>
              <a:avLst/>
              <a:gdLst/>
              <a:ahLst/>
              <a:cxnLst/>
              <a:rect l="0" t="0" r="0" b="0"/>
              <a:pathLst>
                <a:path w="914" h="957">
                  <a:moveTo>
                    <a:pt x="58" y="479"/>
                  </a:moveTo>
                  <a:cubicBezTo>
                    <a:pt x="58" y="537"/>
                    <a:pt x="85" y="593"/>
                    <a:pt x="132" y="628"/>
                  </a:cubicBezTo>
                  <a:lnTo>
                    <a:pt x="133" y="630"/>
                  </a:lnTo>
                  <a:lnTo>
                    <a:pt x="258" y="886"/>
                  </a:lnTo>
                  <a:lnTo>
                    <a:pt x="0" y="886"/>
                  </a:lnTo>
                  <a:lnTo>
                    <a:pt x="0" y="956"/>
                  </a:lnTo>
                  <a:lnTo>
                    <a:pt x="901" y="956"/>
                  </a:lnTo>
                  <a:lnTo>
                    <a:pt x="901" y="886"/>
                  </a:lnTo>
                  <a:lnTo>
                    <a:pt x="624" y="886"/>
                  </a:lnTo>
                  <a:lnTo>
                    <a:pt x="623" y="883"/>
                  </a:lnTo>
                  <a:lnTo>
                    <a:pt x="451" y="532"/>
                  </a:lnTo>
                  <a:lnTo>
                    <a:pt x="691" y="344"/>
                  </a:lnTo>
                  <a:lnTo>
                    <a:pt x="639" y="266"/>
                  </a:lnTo>
                  <a:lnTo>
                    <a:pt x="675" y="243"/>
                  </a:lnTo>
                  <a:lnTo>
                    <a:pt x="801" y="290"/>
                  </a:lnTo>
                  <a:lnTo>
                    <a:pt x="900" y="180"/>
                  </a:lnTo>
                  <a:cubicBezTo>
                    <a:pt x="913" y="165"/>
                    <a:pt x="911" y="143"/>
                    <a:pt x="897" y="130"/>
                  </a:cubicBezTo>
                  <a:cubicBezTo>
                    <a:pt x="890" y="123"/>
                    <a:pt x="881" y="120"/>
                    <a:pt x="871" y="120"/>
                  </a:cubicBezTo>
                  <a:cubicBezTo>
                    <a:pt x="862" y="121"/>
                    <a:pt x="854" y="125"/>
                    <a:pt x="847" y="132"/>
                  </a:cubicBezTo>
                  <a:lnTo>
                    <a:pt x="780" y="207"/>
                  </a:lnTo>
                  <a:lnTo>
                    <a:pt x="707" y="180"/>
                  </a:lnTo>
                  <a:lnTo>
                    <a:pt x="710" y="102"/>
                  </a:lnTo>
                  <a:lnTo>
                    <a:pt x="805" y="70"/>
                  </a:lnTo>
                  <a:cubicBezTo>
                    <a:pt x="814" y="67"/>
                    <a:pt x="822" y="61"/>
                    <a:pt x="826" y="52"/>
                  </a:cubicBezTo>
                  <a:cubicBezTo>
                    <a:pt x="830" y="44"/>
                    <a:pt x="830" y="34"/>
                    <a:pt x="827" y="25"/>
                  </a:cubicBezTo>
                  <a:cubicBezTo>
                    <a:pt x="825" y="16"/>
                    <a:pt x="818" y="10"/>
                    <a:pt x="810" y="5"/>
                  </a:cubicBezTo>
                  <a:cubicBezTo>
                    <a:pt x="801" y="0"/>
                    <a:pt x="791" y="0"/>
                    <a:pt x="782" y="3"/>
                  </a:cubicBezTo>
                  <a:lnTo>
                    <a:pt x="641" y="51"/>
                  </a:lnTo>
                  <a:lnTo>
                    <a:pt x="634" y="185"/>
                  </a:lnTo>
                  <a:lnTo>
                    <a:pt x="598" y="210"/>
                  </a:lnTo>
                  <a:lnTo>
                    <a:pt x="536" y="119"/>
                  </a:lnTo>
                  <a:lnTo>
                    <a:pt x="228" y="296"/>
                  </a:lnTo>
                  <a:cubicBezTo>
                    <a:pt x="133" y="302"/>
                    <a:pt x="58" y="383"/>
                    <a:pt x="58" y="479"/>
                  </a:cubicBezTo>
                  <a:close/>
                  <a:moveTo>
                    <a:pt x="545" y="885"/>
                  </a:moveTo>
                  <a:lnTo>
                    <a:pt x="338" y="885"/>
                  </a:lnTo>
                  <a:lnTo>
                    <a:pt x="231" y="666"/>
                  </a:lnTo>
                  <a:lnTo>
                    <a:pt x="239" y="666"/>
                  </a:lnTo>
                  <a:cubicBezTo>
                    <a:pt x="247" y="666"/>
                    <a:pt x="255" y="666"/>
                    <a:pt x="261" y="666"/>
                  </a:cubicBezTo>
                  <a:lnTo>
                    <a:pt x="266" y="665"/>
                  </a:lnTo>
                  <a:cubicBezTo>
                    <a:pt x="269" y="665"/>
                    <a:pt x="271" y="664"/>
                    <a:pt x="275" y="664"/>
                  </a:cubicBezTo>
                  <a:cubicBezTo>
                    <a:pt x="276" y="664"/>
                    <a:pt x="277" y="664"/>
                    <a:pt x="278" y="664"/>
                  </a:cubicBezTo>
                  <a:lnTo>
                    <a:pt x="278" y="664"/>
                  </a:lnTo>
                  <a:lnTo>
                    <a:pt x="279" y="664"/>
                  </a:lnTo>
                  <a:cubicBezTo>
                    <a:pt x="282" y="664"/>
                    <a:pt x="284" y="663"/>
                    <a:pt x="287" y="662"/>
                  </a:cubicBezTo>
                  <a:cubicBezTo>
                    <a:pt x="289" y="662"/>
                    <a:pt x="291" y="662"/>
                    <a:pt x="292" y="662"/>
                  </a:cubicBezTo>
                  <a:cubicBezTo>
                    <a:pt x="295" y="661"/>
                    <a:pt x="297" y="660"/>
                    <a:pt x="301" y="659"/>
                  </a:cubicBezTo>
                  <a:cubicBezTo>
                    <a:pt x="303" y="658"/>
                    <a:pt x="305" y="658"/>
                    <a:pt x="306" y="657"/>
                  </a:cubicBezTo>
                  <a:lnTo>
                    <a:pt x="313" y="654"/>
                  </a:lnTo>
                  <a:cubicBezTo>
                    <a:pt x="315" y="653"/>
                    <a:pt x="317" y="652"/>
                    <a:pt x="320" y="651"/>
                  </a:cubicBezTo>
                  <a:cubicBezTo>
                    <a:pt x="322" y="650"/>
                    <a:pt x="323" y="649"/>
                    <a:pt x="324" y="649"/>
                  </a:cubicBezTo>
                  <a:lnTo>
                    <a:pt x="342" y="640"/>
                  </a:lnTo>
                  <a:cubicBezTo>
                    <a:pt x="344" y="639"/>
                    <a:pt x="346" y="637"/>
                    <a:pt x="348" y="636"/>
                  </a:cubicBezTo>
                  <a:lnTo>
                    <a:pt x="353" y="633"/>
                  </a:lnTo>
                  <a:cubicBezTo>
                    <a:pt x="355" y="632"/>
                    <a:pt x="357" y="630"/>
                    <a:pt x="359" y="629"/>
                  </a:cubicBezTo>
                  <a:lnTo>
                    <a:pt x="365" y="623"/>
                  </a:lnTo>
                  <a:cubicBezTo>
                    <a:pt x="366" y="622"/>
                    <a:pt x="368" y="621"/>
                    <a:pt x="369" y="620"/>
                  </a:cubicBezTo>
                  <a:lnTo>
                    <a:pt x="374" y="616"/>
                  </a:lnTo>
                  <a:cubicBezTo>
                    <a:pt x="375" y="615"/>
                    <a:pt x="376" y="613"/>
                    <a:pt x="377" y="612"/>
                  </a:cubicBezTo>
                  <a:lnTo>
                    <a:pt x="383" y="607"/>
                  </a:lnTo>
                  <a:cubicBezTo>
                    <a:pt x="385" y="605"/>
                    <a:pt x="386" y="603"/>
                    <a:pt x="388" y="601"/>
                  </a:cubicBezTo>
                  <a:lnTo>
                    <a:pt x="397" y="589"/>
                  </a:lnTo>
                  <a:lnTo>
                    <a:pt x="545" y="885"/>
                  </a:lnTo>
                  <a:close/>
                  <a:moveTo>
                    <a:pt x="515" y="211"/>
                  </a:moveTo>
                  <a:lnTo>
                    <a:pt x="594" y="329"/>
                  </a:lnTo>
                  <a:lnTo>
                    <a:pt x="433" y="455"/>
                  </a:lnTo>
                  <a:lnTo>
                    <a:pt x="432" y="448"/>
                  </a:lnTo>
                  <a:cubicBezTo>
                    <a:pt x="432" y="447"/>
                    <a:pt x="432" y="446"/>
                    <a:pt x="431" y="444"/>
                  </a:cubicBezTo>
                  <a:lnTo>
                    <a:pt x="430" y="438"/>
                  </a:lnTo>
                  <a:cubicBezTo>
                    <a:pt x="429" y="435"/>
                    <a:pt x="429" y="431"/>
                    <a:pt x="428" y="426"/>
                  </a:cubicBezTo>
                  <a:lnTo>
                    <a:pt x="426" y="421"/>
                  </a:lnTo>
                  <a:cubicBezTo>
                    <a:pt x="424" y="415"/>
                    <a:pt x="423" y="411"/>
                    <a:pt x="421" y="409"/>
                  </a:cubicBezTo>
                  <a:cubicBezTo>
                    <a:pt x="420" y="407"/>
                    <a:pt x="420" y="406"/>
                    <a:pt x="420" y="405"/>
                  </a:cubicBezTo>
                  <a:cubicBezTo>
                    <a:pt x="417" y="399"/>
                    <a:pt x="416" y="395"/>
                    <a:pt x="413" y="390"/>
                  </a:cubicBezTo>
                  <a:cubicBezTo>
                    <a:pt x="412" y="388"/>
                    <a:pt x="411" y="387"/>
                    <a:pt x="410" y="385"/>
                  </a:cubicBezTo>
                  <a:cubicBezTo>
                    <a:pt x="408" y="382"/>
                    <a:pt x="406" y="379"/>
                    <a:pt x="403" y="375"/>
                  </a:cubicBezTo>
                  <a:lnTo>
                    <a:pt x="403" y="373"/>
                  </a:lnTo>
                  <a:cubicBezTo>
                    <a:pt x="402" y="372"/>
                    <a:pt x="401" y="371"/>
                    <a:pt x="401" y="370"/>
                  </a:cubicBezTo>
                  <a:cubicBezTo>
                    <a:pt x="399" y="368"/>
                    <a:pt x="396" y="364"/>
                    <a:pt x="393" y="360"/>
                  </a:cubicBezTo>
                  <a:cubicBezTo>
                    <a:pt x="392" y="359"/>
                    <a:pt x="391" y="357"/>
                    <a:pt x="390" y="357"/>
                  </a:cubicBezTo>
                  <a:cubicBezTo>
                    <a:pt x="388" y="354"/>
                    <a:pt x="385" y="350"/>
                    <a:pt x="383" y="348"/>
                  </a:cubicBezTo>
                  <a:cubicBezTo>
                    <a:pt x="382" y="346"/>
                    <a:pt x="381" y="345"/>
                    <a:pt x="380" y="345"/>
                  </a:cubicBezTo>
                  <a:cubicBezTo>
                    <a:pt x="376" y="341"/>
                    <a:pt x="371" y="337"/>
                    <a:pt x="368" y="334"/>
                  </a:cubicBezTo>
                  <a:lnTo>
                    <a:pt x="363" y="330"/>
                  </a:lnTo>
                  <a:cubicBezTo>
                    <a:pt x="361" y="328"/>
                    <a:pt x="357" y="326"/>
                    <a:pt x="354" y="324"/>
                  </a:cubicBezTo>
                  <a:cubicBezTo>
                    <a:pt x="352" y="323"/>
                    <a:pt x="350" y="321"/>
                    <a:pt x="349" y="320"/>
                  </a:cubicBezTo>
                  <a:cubicBezTo>
                    <a:pt x="347" y="319"/>
                    <a:pt x="344" y="317"/>
                    <a:pt x="342" y="317"/>
                  </a:cubicBezTo>
                  <a:lnTo>
                    <a:pt x="336" y="313"/>
                  </a:lnTo>
                  <a:lnTo>
                    <a:pt x="515" y="211"/>
                  </a:lnTo>
                  <a:close/>
                  <a:moveTo>
                    <a:pt x="242" y="362"/>
                  </a:moveTo>
                  <a:lnTo>
                    <a:pt x="243" y="362"/>
                  </a:lnTo>
                  <a:cubicBezTo>
                    <a:pt x="244" y="362"/>
                    <a:pt x="245" y="362"/>
                    <a:pt x="247" y="361"/>
                  </a:cubicBezTo>
                  <a:lnTo>
                    <a:pt x="255" y="361"/>
                  </a:lnTo>
                  <a:cubicBezTo>
                    <a:pt x="256" y="361"/>
                    <a:pt x="257" y="361"/>
                    <a:pt x="259" y="361"/>
                  </a:cubicBezTo>
                  <a:cubicBezTo>
                    <a:pt x="260" y="361"/>
                    <a:pt x="260" y="361"/>
                    <a:pt x="262" y="361"/>
                  </a:cubicBezTo>
                  <a:lnTo>
                    <a:pt x="267" y="362"/>
                  </a:lnTo>
                  <a:cubicBezTo>
                    <a:pt x="268" y="362"/>
                    <a:pt x="270" y="362"/>
                    <a:pt x="271" y="363"/>
                  </a:cubicBezTo>
                  <a:cubicBezTo>
                    <a:pt x="272" y="363"/>
                    <a:pt x="274" y="364"/>
                    <a:pt x="274" y="364"/>
                  </a:cubicBezTo>
                  <a:cubicBezTo>
                    <a:pt x="277" y="365"/>
                    <a:pt x="280" y="365"/>
                    <a:pt x="282" y="366"/>
                  </a:cubicBezTo>
                  <a:lnTo>
                    <a:pt x="284" y="367"/>
                  </a:lnTo>
                  <a:cubicBezTo>
                    <a:pt x="287" y="368"/>
                    <a:pt x="289" y="369"/>
                    <a:pt x="293" y="370"/>
                  </a:cubicBezTo>
                  <a:lnTo>
                    <a:pt x="296" y="370"/>
                  </a:lnTo>
                  <a:cubicBezTo>
                    <a:pt x="298" y="371"/>
                    <a:pt x="301" y="373"/>
                    <a:pt x="303" y="374"/>
                  </a:cubicBezTo>
                  <a:lnTo>
                    <a:pt x="306" y="376"/>
                  </a:lnTo>
                  <a:cubicBezTo>
                    <a:pt x="309" y="377"/>
                    <a:pt x="310" y="379"/>
                    <a:pt x="312" y="380"/>
                  </a:cubicBezTo>
                  <a:lnTo>
                    <a:pt x="315" y="382"/>
                  </a:lnTo>
                  <a:cubicBezTo>
                    <a:pt x="317" y="383"/>
                    <a:pt x="320" y="384"/>
                    <a:pt x="323" y="387"/>
                  </a:cubicBezTo>
                  <a:lnTo>
                    <a:pt x="324" y="389"/>
                  </a:lnTo>
                  <a:cubicBezTo>
                    <a:pt x="326" y="391"/>
                    <a:pt x="329" y="393"/>
                    <a:pt x="331" y="396"/>
                  </a:cubicBezTo>
                  <a:lnTo>
                    <a:pt x="333" y="398"/>
                  </a:lnTo>
                  <a:cubicBezTo>
                    <a:pt x="335" y="400"/>
                    <a:pt x="336" y="402"/>
                    <a:pt x="338" y="405"/>
                  </a:cubicBezTo>
                  <a:lnTo>
                    <a:pt x="340" y="408"/>
                  </a:lnTo>
                  <a:cubicBezTo>
                    <a:pt x="341" y="410"/>
                    <a:pt x="343" y="410"/>
                    <a:pt x="345" y="413"/>
                  </a:cubicBezTo>
                  <a:lnTo>
                    <a:pt x="348" y="417"/>
                  </a:lnTo>
                  <a:cubicBezTo>
                    <a:pt x="349" y="419"/>
                    <a:pt x="350" y="420"/>
                    <a:pt x="350" y="422"/>
                  </a:cubicBezTo>
                  <a:lnTo>
                    <a:pt x="351" y="423"/>
                  </a:lnTo>
                  <a:cubicBezTo>
                    <a:pt x="352" y="424"/>
                    <a:pt x="352" y="426"/>
                    <a:pt x="353" y="428"/>
                  </a:cubicBezTo>
                  <a:cubicBezTo>
                    <a:pt x="354" y="430"/>
                    <a:pt x="355" y="431"/>
                    <a:pt x="355" y="433"/>
                  </a:cubicBezTo>
                  <a:cubicBezTo>
                    <a:pt x="355" y="434"/>
                    <a:pt x="356" y="435"/>
                    <a:pt x="356" y="435"/>
                  </a:cubicBezTo>
                  <a:lnTo>
                    <a:pt x="357" y="437"/>
                  </a:lnTo>
                  <a:cubicBezTo>
                    <a:pt x="358" y="439"/>
                    <a:pt x="358" y="440"/>
                    <a:pt x="359" y="442"/>
                  </a:cubicBezTo>
                  <a:cubicBezTo>
                    <a:pt x="360" y="445"/>
                    <a:pt x="360" y="447"/>
                    <a:pt x="361" y="450"/>
                  </a:cubicBezTo>
                  <a:lnTo>
                    <a:pt x="362" y="453"/>
                  </a:lnTo>
                  <a:cubicBezTo>
                    <a:pt x="363" y="461"/>
                    <a:pt x="364" y="469"/>
                    <a:pt x="364" y="477"/>
                  </a:cubicBezTo>
                  <a:cubicBezTo>
                    <a:pt x="364" y="484"/>
                    <a:pt x="363" y="491"/>
                    <a:pt x="363" y="497"/>
                  </a:cubicBezTo>
                  <a:cubicBezTo>
                    <a:pt x="362" y="505"/>
                    <a:pt x="359" y="514"/>
                    <a:pt x="356" y="520"/>
                  </a:cubicBezTo>
                  <a:cubicBezTo>
                    <a:pt x="337" y="567"/>
                    <a:pt x="296" y="595"/>
                    <a:pt x="247" y="595"/>
                  </a:cubicBezTo>
                  <a:cubicBezTo>
                    <a:pt x="239" y="595"/>
                    <a:pt x="230" y="594"/>
                    <a:pt x="221" y="592"/>
                  </a:cubicBezTo>
                  <a:cubicBezTo>
                    <a:pt x="207" y="589"/>
                    <a:pt x="193" y="582"/>
                    <a:pt x="181" y="574"/>
                  </a:cubicBezTo>
                  <a:lnTo>
                    <a:pt x="181" y="574"/>
                  </a:lnTo>
                  <a:cubicBezTo>
                    <a:pt x="149" y="552"/>
                    <a:pt x="130" y="516"/>
                    <a:pt x="130" y="477"/>
                  </a:cubicBezTo>
                  <a:cubicBezTo>
                    <a:pt x="129" y="416"/>
                    <a:pt x="178" y="365"/>
                    <a:pt x="242" y="362"/>
                  </a:cubicBezTo>
                  <a:close/>
                </a:path>
              </a:pathLst>
            </a:custGeom>
            <a:solidFill>
              <a:srgbClr val="595757"/>
            </a:solidFill>
            <a:ln w="9525">
              <a:noFill/>
            </a:ln>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任意多边形 121"/>
            <p:cNvSpPr/>
            <p:nvPr/>
          </p:nvSpPr>
          <p:spPr bwMode="gray">
            <a:xfrm>
              <a:off x="20315" y="12740"/>
              <a:ext cx="100" cy="110"/>
            </a:xfrm>
            <a:custGeom>
              <a:avLst/>
              <a:gdLst/>
              <a:ahLst/>
              <a:cxnLst/>
              <a:rect l="0" t="0" r="0" b="0"/>
              <a:pathLst>
                <a:path w="176" h="192">
                  <a:moveTo>
                    <a:pt x="175" y="191"/>
                  </a:moveTo>
                  <a:lnTo>
                    <a:pt x="174" y="172"/>
                  </a:lnTo>
                  <a:cubicBezTo>
                    <a:pt x="168" y="78"/>
                    <a:pt x="94" y="4"/>
                    <a:pt x="0" y="0"/>
                  </a:cubicBezTo>
                  <a:lnTo>
                    <a:pt x="0" y="75"/>
                  </a:lnTo>
                  <a:cubicBezTo>
                    <a:pt x="52" y="79"/>
                    <a:pt x="94" y="121"/>
                    <a:pt x="99" y="173"/>
                  </a:cubicBezTo>
                  <a:lnTo>
                    <a:pt x="100" y="191"/>
                  </a:lnTo>
                  <a:lnTo>
                    <a:pt x="175" y="191"/>
                  </a:lnTo>
                </a:path>
              </a:pathLst>
            </a:custGeom>
            <a:solidFill>
              <a:srgbClr val="595757"/>
            </a:solidFill>
            <a:ln w="9525">
              <a:noFill/>
            </a:ln>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任意多边形 122"/>
            <p:cNvSpPr/>
            <p:nvPr/>
          </p:nvSpPr>
          <p:spPr bwMode="gray">
            <a:xfrm>
              <a:off x="19395" y="12835"/>
              <a:ext cx="1288" cy="43"/>
            </a:xfrm>
            <a:custGeom>
              <a:avLst/>
              <a:gdLst/>
              <a:ahLst/>
              <a:cxnLst/>
              <a:rect l="0" t="0" r="0" b="0"/>
              <a:pathLst>
                <a:path w="2272" h="74">
                  <a:moveTo>
                    <a:pt x="1136" y="73"/>
                  </a:moveTo>
                  <a:lnTo>
                    <a:pt x="0" y="73"/>
                  </a:lnTo>
                  <a:lnTo>
                    <a:pt x="0" y="0"/>
                  </a:lnTo>
                  <a:lnTo>
                    <a:pt x="2271" y="0"/>
                  </a:lnTo>
                  <a:lnTo>
                    <a:pt x="2271" y="73"/>
                  </a:lnTo>
                  <a:lnTo>
                    <a:pt x="1136" y="73"/>
                  </a:lnTo>
                </a:path>
              </a:pathLst>
            </a:custGeom>
            <a:solidFill>
              <a:srgbClr val="595757"/>
            </a:solidFill>
            <a:ln w="9525">
              <a:noFill/>
            </a:ln>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任意多边形 123"/>
            <p:cNvSpPr/>
            <p:nvPr/>
          </p:nvSpPr>
          <p:spPr bwMode="gray">
            <a:xfrm>
              <a:off x="19260" y="12005"/>
              <a:ext cx="1550" cy="303"/>
            </a:xfrm>
            <a:custGeom>
              <a:avLst/>
              <a:gdLst/>
              <a:ahLst/>
              <a:cxnLst/>
              <a:rect l="0" t="0" r="0" b="0"/>
              <a:pathLst>
                <a:path w="2732" h="535">
                  <a:moveTo>
                    <a:pt x="2731" y="534"/>
                  </a:moveTo>
                  <a:lnTo>
                    <a:pt x="2370" y="534"/>
                  </a:lnTo>
                  <a:lnTo>
                    <a:pt x="2370" y="461"/>
                  </a:lnTo>
                  <a:lnTo>
                    <a:pt x="2658" y="461"/>
                  </a:lnTo>
                  <a:lnTo>
                    <a:pt x="2658" y="290"/>
                  </a:lnTo>
                  <a:lnTo>
                    <a:pt x="1389" y="76"/>
                  </a:lnTo>
                  <a:lnTo>
                    <a:pt x="75" y="290"/>
                  </a:lnTo>
                  <a:lnTo>
                    <a:pt x="75" y="461"/>
                  </a:lnTo>
                  <a:lnTo>
                    <a:pt x="370" y="461"/>
                  </a:lnTo>
                  <a:lnTo>
                    <a:pt x="370" y="534"/>
                  </a:lnTo>
                  <a:lnTo>
                    <a:pt x="0" y="534"/>
                  </a:lnTo>
                  <a:lnTo>
                    <a:pt x="0" y="227"/>
                  </a:lnTo>
                  <a:lnTo>
                    <a:pt x="1390" y="0"/>
                  </a:lnTo>
                  <a:lnTo>
                    <a:pt x="2731" y="227"/>
                  </a:lnTo>
                  <a:lnTo>
                    <a:pt x="2731" y="534"/>
                  </a:lnTo>
                </a:path>
              </a:pathLst>
            </a:custGeom>
            <a:solidFill>
              <a:srgbClr val="595757"/>
            </a:solidFill>
            <a:ln w="9525">
              <a:noFill/>
            </a:ln>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任意多边形 124"/>
            <p:cNvSpPr/>
            <p:nvPr/>
          </p:nvSpPr>
          <p:spPr bwMode="gray">
            <a:xfrm>
              <a:off x="20170" y="12965"/>
              <a:ext cx="108" cy="108"/>
            </a:xfrm>
            <a:custGeom>
              <a:avLst/>
              <a:gdLst/>
              <a:ahLst/>
              <a:cxnLst/>
              <a:rect l="0" t="0" r="0" b="0"/>
              <a:pathLst>
                <a:path w="191" h="190">
                  <a:moveTo>
                    <a:pt x="190" y="94"/>
                  </a:moveTo>
                  <a:cubicBezTo>
                    <a:pt x="190" y="112"/>
                    <a:pt x="186" y="127"/>
                    <a:pt x="177" y="142"/>
                  </a:cubicBezTo>
                  <a:cubicBezTo>
                    <a:pt x="168" y="157"/>
                    <a:pt x="158" y="168"/>
                    <a:pt x="143" y="177"/>
                  </a:cubicBezTo>
                  <a:cubicBezTo>
                    <a:pt x="127" y="185"/>
                    <a:pt x="112" y="189"/>
                    <a:pt x="95" y="189"/>
                  </a:cubicBezTo>
                  <a:cubicBezTo>
                    <a:pt x="77" y="189"/>
                    <a:pt x="63" y="185"/>
                    <a:pt x="48" y="177"/>
                  </a:cubicBezTo>
                  <a:cubicBezTo>
                    <a:pt x="33" y="168"/>
                    <a:pt x="22" y="157"/>
                    <a:pt x="13" y="142"/>
                  </a:cubicBezTo>
                  <a:cubicBezTo>
                    <a:pt x="4" y="127"/>
                    <a:pt x="0" y="111"/>
                    <a:pt x="0" y="94"/>
                  </a:cubicBezTo>
                  <a:cubicBezTo>
                    <a:pt x="0" y="76"/>
                    <a:pt x="4" y="62"/>
                    <a:pt x="13" y="47"/>
                  </a:cubicBezTo>
                  <a:cubicBezTo>
                    <a:pt x="22" y="32"/>
                    <a:pt x="33" y="20"/>
                    <a:pt x="48" y="12"/>
                  </a:cubicBezTo>
                  <a:cubicBezTo>
                    <a:pt x="63" y="3"/>
                    <a:pt x="78" y="0"/>
                    <a:pt x="95" y="0"/>
                  </a:cubicBezTo>
                  <a:cubicBezTo>
                    <a:pt x="113" y="0"/>
                    <a:pt x="127" y="3"/>
                    <a:pt x="143" y="12"/>
                  </a:cubicBezTo>
                  <a:cubicBezTo>
                    <a:pt x="158" y="20"/>
                    <a:pt x="168" y="32"/>
                    <a:pt x="177" y="47"/>
                  </a:cubicBezTo>
                  <a:cubicBezTo>
                    <a:pt x="186" y="62"/>
                    <a:pt x="190" y="77"/>
                    <a:pt x="190" y="94"/>
                  </a:cubicBezTo>
                </a:path>
              </a:pathLst>
            </a:custGeom>
            <a:solidFill>
              <a:srgbClr val="595757"/>
            </a:solidFill>
            <a:ln w="9525">
              <a:noFill/>
            </a:ln>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任意多边形 125"/>
            <p:cNvSpPr/>
            <p:nvPr/>
          </p:nvSpPr>
          <p:spPr bwMode="gray">
            <a:xfrm>
              <a:off x="20393" y="12965"/>
              <a:ext cx="107" cy="108"/>
            </a:xfrm>
            <a:custGeom>
              <a:avLst/>
              <a:gdLst/>
              <a:ahLst/>
              <a:cxnLst/>
              <a:rect l="0" t="0" r="0" b="0"/>
              <a:pathLst>
                <a:path w="190" h="190">
                  <a:moveTo>
                    <a:pt x="189" y="94"/>
                  </a:moveTo>
                  <a:cubicBezTo>
                    <a:pt x="189" y="112"/>
                    <a:pt x="185" y="127"/>
                    <a:pt x="177" y="142"/>
                  </a:cubicBezTo>
                  <a:cubicBezTo>
                    <a:pt x="168" y="157"/>
                    <a:pt x="157" y="168"/>
                    <a:pt x="142" y="177"/>
                  </a:cubicBezTo>
                  <a:cubicBezTo>
                    <a:pt x="127" y="185"/>
                    <a:pt x="111" y="189"/>
                    <a:pt x="94" y="189"/>
                  </a:cubicBezTo>
                  <a:cubicBezTo>
                    <a:pt x="76" y="189"/>
                    <a:pt x="62" y="185"/>
                    <a:pt x="47" y="177"/>
                  </a:cubicBezTo>
                  <a:cubicBezTo>
                    <a:pt x="32" y="168"/>
                    <a:pt x="20" y="157"/>
                    <a:pt x="12" y="142"/>
                  </a:cubicBezTo>
                  <a:cubicBezTo>
                    <a:pt x="3" y="127"/>
                    <a:pt x="0" y="111"/>
                    <a:pt x="0" y="94"/>
                  </a:cubicBezTo>
                  <a:cubicBezTo>
                    <a:pt x="0" y="76"/>
                    <a:pt x="3" y="62"/>
                    <a:pt x="12" y="47"/>
                  </a:cubicBezTo>
                  <a:cubicBezTo>
                    <a:pt x="20" y="32"/>
                    <a:pt x="32" y="20"/>
                    <a:pt x="47" y="12"/>
                  </a:cubicBezTo>
                  <a:cubicBezTo>
                    <a:pt x="62" y="3"/>
                    <a:pt x="77" y="0"/>
                    <a:pt x="94" y="0"/>
                  </a:cubicBezTo>
                  <a:cubicBezTo>
                    <a:pt x="112" y="0"/>
                    <a:pt x="127" y="3"/>
                    <a:pt x="142" y="12"/>
                  </a:cubicBezTo>
                  <a:cubicBezTo>
                    <a:pt x="157" y="20"/>
                    <a:pt x="168" y="32"/>
                    <a:pt x="177" y="47"/>
                  </a:cubicBezTo>
                  <a:cubicBezTo>
                    <a:pt x="185" y="62"/>
                    <a:pt x="189" y="77"/>
                    <a:pt x="189" y="94"/>
                  </a:cubicBezTo>
                </a:path>
              </a:pathLst>
            </a:custGeom>
            <a:solidFill>
              <a:srgbClr val="595757"/>
            </a:solidFill>
            <a:ln w="9525">
              <a:noFill/>
            </a:ln>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任意多边形 126"/>
            <p:cNvSpPr/>
            <p:nvPr/>
          </p:nvSpPr>
          <p:spPr bwMode="gray">
            <a:xfrm>
              <a:off x="19365" y="12303"/>
              <a:ext cx="835" cy="737"/>
            </a:xfrm>
            <a:custGeom>
              <a:avLst/>
              <a:gdLst/>
              <a:ahLst/>
              <a:cxnLst/>
              <a:rect l="0" t="0" r="0" b="0"/>
              <a:pathLst>
                <a:path w="1474" h="1299">
                  <a:moveTo>
                    <a:pt x="1473" y="1298"/>
                  </a:moveTo>
                  <a:lnTo>
                    <a:pt x="0" y="1298"/>
                  </a:lnTo>
                  <a:lnTo>
                    <a:pt x="0" y="0"/>
                  </a:lnTo>
                  <a:lnTo>
                    <a:pt x="74" y="0"/>
                  </a:lnTo>
                  <a:lnTo>
                    <a:pt x="74" y="1224"/>
                  </a:lnTo>
                  <a:lnTo>
                    <a:pt x="1473" y="1224"/>
                  </a:lnTo>
                  <a:lnTo>
                    <a:pt x="1473" y="1298"/>
                  </a:lnTo>
                </a:path>
              </a:pathLst>
            </a:custGeom>
            <a:solidFill>
              <a:srgbClr val="595757"/>
            </a:solidFill>
            <a:ln w="9525">
              <a:noFill/>
            </a:ln>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任意多边形 127"/>
            <p:cNvSpPr/>
            <p:nvPr/>
          </p:nvSpPr>
          <p:spPr bwMode="gray">
            <a:xfrm>
              <a:off x="20443" y="12303"/>
              <a:ext cx="262" cy="737"/>
            </a:xfrm>
            <a:custGeom>
              <a:avLst/>
              <a:gdLst/>
              <a:ahLst/>
              <a:cxnLst/>
              <a:rect l="0" t="0" r="0" b="0"/>
              <a:pathLst>
                <a:path w="463" h="1299">
                  <a:moveTo>
                    <a:pt x="462" y="1298"/>
                  </a:moveTo>
                  <a:lnTo>
                    <a:pt x="0" y="1298"/>
                  </a:lnTo>
                  <a:lnTo>
                    <a:pt x="0" y="1224"/>
                  </a:lnTo>
                  <a:lnTo>
                    <a:pt x="388" y="1224"/>
                  </a:lnTo>
                  <a:lnTo>
                    <a:pt x="388" y="0"/>
                  </a:lnTo>
                  <a:lnTo>
                    <a:pt x="462" y="0"/>
                  </a:lnTo>
                  <a:lnTo>
                    <a:pt x="462" y="1298"/>
                  </a:lnTo>
                </a:path>
              </a:pathLst>
            </a:custGeom>
            <a:solidFill>
              <a:srgbClr val="595757"/>
            </a:solidFill>
            <a:ln w="9525">
              <a:noFill/>
            </a:ln>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29" name="组合 367"/>
          <p:cNvGrpSpPr>
            <a:grpSpLocks/>
          </p:cNvGrpSpPr>
          <p:nvPr/>
        </p:nvGrpSpPr>
        <p:grpSpPr bwMode="gray">
          <a:xfrm>
            <a:off x="4992467" y="4373717"/>
            <a:ext cx="374014" cy="380175"/>
            <a:chOff x="7848600" y="838200"/>
            <a:chExt cx="600075" cy="611188"/>
          </a:xfrm>
        </p:grpSpPr>
        <p:sp>
          <p:nvSpPr>
            <p:cNvPr id="130" name="Freeform 343"/>
            <p:cNvSpPr>
              <a:spLocks/>
            </p:cNvSpPr>
            <p:nvPr/>
          </p:nvSpPr>
          <p:spPr bwMode="gray">
            <a:xfrm>
              <a:off x="7848600" y="838200"/>
              <a:ext cx="600075" cy="596900"/>
            </a:xfrm>
            <a:custGeom>
              <a:avLst/>
              <a:gdLst>
                <a:gd name="T0" fmla="*/ 2147483646 w 1429"/>
                <a:gd name="T1" fmla="*/ 2147483646 h 1424"/>
                <a:gd name="T2" fmla="*/ 2147483646 w 1429"/>
                <a:gd name="T3" fmla="*/ 2147483646 h 1424"/>
                <a:gd name="T4" fmla="*/ 2147483646 w 1429"/>
                <a:gd name="T5" fmla="*/ 2147483646 h 1424"/>
                <a:gd name="T6" fmla="*/ 0 w 1429"/>
                <a:gd name="T7" fmla="*/ 2147483646 h 1424"/>
                <a:gd name="T8" fmla="*/ 2147483646 w 1429"/>
                <a:gd name="T9" fmla="*/ 0 h 1424"/>
                <a:gd name="T10" fmla="*/ 2147483646 w 1429"/>
                <a:gd name="T11" fmla="*/ 2147483646 h 1424"/>
                <a:gd name="T12" fmla="*/ 2147483646 w 1429"/>
                <a:gd name="T13" fmla="*/ 2147483646 h 1424"/>
                <a:gd name="T14" fmla="*/ 2147483646 w 1429"/>
                <a:gd name="T15" fmla="*/ 2147483646 h 1424"/>
                <a:gd name="T16" fmla="*/ 2147483646 w 1429"/>
                <a:gd name="T17" fmla="*/ 2147483646 h 1424"/>
                <a:gd name="T18" fmla="*/ 2147483646 w 1429"/>
                <a:gd name="T19" fmla="*/ 2147483646 h 1424"/>
                <a:gd name="T20" fmla="*/ 2147483646 w 1429"/>
                <a:gd name="T21" fmla="*/ 2147483646 h 1424"/>
                <a:gd name="T22" fmla="*/ 2147483646 w 1429"/>
                <a:gd name="T23" fmla="*/ 2147483646 h 1424"/>
                <a:gd name="T24" fmla="*/ 2147483646 w 1429"/>
                <a:gd name="T25" fmla="*/ 2147483646 h 1424"/>
                <a:gd name="T26" fmla="*/ 2147483646 w 1429"/>
                <a:gd name="T27" fmla="*/ 2147483646 h 1424"/>
                <a:gd name="T28" fmla="*/ 2147483646 w 1429"/>
                <a:gd name="T29" fmla="*/ 2147483646 h 14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29"/>
                <a:gd name="T46" fmla="*/ 0 h 1424"/>
                <a:gd name="T47" fmla="*/ 1429 w 1429"/>
                <a:gd name="T48" fmla="*/ 1424 h 142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29" h="1424">
                  <a:moveTo>
                    <a:pt x="612" y="1422"/>
                  </a:moveTo>
                  <a:lnTo>
                    <a:pt x="612" y="1422"/>
                  </a:lnTo>
                  <a:cubicBezTo>
                    <a:pt x="611" y="1422"/>
                    <a:pt x="609" y="1422"/>
                    <a:pt x="607" y="1422"/>
                  </a:cubicBezTo>
                  <a:cubicBezTo>
                    <a:pt x="261" y="1369"/>
                    <a:pt x="0" y="1066"/>
                    <a:pt x="0" y="715"/>
                  </a:cubicBezTo>
                  <a:cubicBezTo>
                    <a:pt x="0" y="321"/>
                    <a:pt x="320" y="0"/>
                    <a:pt x="715" y="0"/>
                  </a:cubicBezTo>
                  <a:cubicBezTo>
                    <a:pt x="1109" y="0"/>
                    <a:pt x="1429" y="321"/>
                    <a:pt x="1429" y="715"/>
                  </a:cubicBezTo>
                  <a:cubicBezTo>
                    <a:pt x="1429" y="1066"/>
                    <a:pt x="1168" y="1369"/>
                    <a:pt x="822" y="1422"/>
                  </a:cubicBezTo>
                  <a:cubicBezTo>
                    <a:pt x="804" y="1424"/>
                    <a:pt x="787" y="1412"/>
                    <a:pt x="784" y="1394"/>
                  </a:cubicBezTo>
                  <a:cubicBezTo>
                    <a:pt x="781" y="1375"/>
                    <a:pt x="794" y="1358"/>
                    <a:pt x="812" y="1356"/>
                  </a:cubicBezTo>
                  <a:cubicBezTo>
                    <a:pt x="1126" y="1308"/>
                    <a:pt x="1363" y="1033"/>
                    <a:pt x="1363" y="715"/>
                  </a:cubicBezTo>
                  <a:cubicBezTo>
                    <a:pt x="1363" y="357"/>
                    <a:pt x="1072" y="67"/>
                    <a:pt x="715" y="67"/>
                  </a:cubicBezTo>
                  <a:cubicBezTo>
                    <a:pt x="357" y="67"/>
                    <a:pt x="66" y="357"/>
                    <a:pt x="66" y="715"/>
                  </a:cubicBezTo>
                  <a:cubicBezTo>
                    <a:pt x="66" y="1033"/>
                    <a:pt x="303" y="1308"/>
                    <a:pt x="617" y="1356"/>
                  </a:cubicBezTo>
                  <a:cubicBezTo>
                    <a:pt x="635" y="1358"/>
                    <a:pt x="648" y="1375"/>
                    <a:pt x="645" y="1394"/>
                  </a:cubicBezTo>
                  <a:cubicBezTo>
                    <a:pt x="643" y="1410"/>
                    <a:pt x="629" y="1422"/>
                    <a:pt x="612" y="1422"/>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Freeform 344"/>
            <p:cNvSpPr>
              <a:spLocks/>
            </p:cNvSpPr>
            <p:nvPr/>
          </p:nvSpPr>
          <p:spPr bwMode="gray">
            <a:xfrm>
              <a:off x="8075613" y="1392238"/>
              <a:ext cx="57150" cy="57150"/>
            </a:xfrm>
            <a:custGeom>
              <a:avLst/>
              <a:gdLst>
                <a:gd name="T0" fmla="*/ 2147483646 w 139"/>
                <a:gd name="T1" fmla="*/ 2147483646 h 138"/>
                <a:gd name="T2" fmla="*/ 2147483646 w 139"/>
                <a:gd name="T3" fmla="*/ 2147483646 h 138"/>
                <a:gd name="T4" fmla="*/ 0 w 139"/>
                <a:gd name="T5" fmla="*/ 2147483646 h 138"/>
                <a:gd name="T6" fmla="*/ 2147483646 w 139"/>
                <a:gd name="T7" fmla="*/ 0 h 138"/>
                <a:gd name="T8" fmla="*/ 2147483646 w 139"/>
                <a:gd name="T9" fmla="*/ 2147483646 h 138"/>
                <a:gd name="T10" fmla="*/ 2147483646 w 139"/>
                <a:gd name="T11" fmla="*/ 2147483646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2" name="Freeform 345"/>
            <p:cNvSpPr>
              <a:spLocks/>
            </p:cNvSpPr>
            <p:nvPr/>
          </p:nvSpPr>
          <p:spPr bwMode="gray">
            <a:xfrm>
              <a:off x="8164513" y="1392238"/>
              <a:ext cx="58738" cy="57150"/>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70" y="139"/>
                  </a:moveTo>
                  <a:lnTo>
                    <a:pt x="70" y="139"/>
                  </a:lnTo>
                  <a:cubicBezTo>
                    <a:pt x="31" y="139"/>
                    <a:pt x="0" y="107"/>
                    <a:pt x="0" y="69"/>
                  </a:cubicBezTo>
                  <a:cubicBezTo>
                    <a:pt x="0" y="31"/>
                    <a:pt x="31" y="0"/>
                    <a:pt x="70" y="0"/>
                  </a:cubicBezTo>
                  <a:cubicBezTo>
                    <a:pt x="108" y="0"/>
                    <a:pt x="139" y="31"/>
                    <a:pt x="139" y="69"/>
                  </a:cubicBezTo>
                  <a:cubicBezTo>
                    <a:pt x="139" y="107"/>
                    <a:pt x="108" y="139"/>
                    <a:pt x="70"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Freeform 346"/>
            <p:cNvSpPr>
              <a:spLocks noEditPoints="1"/>
            </p:cNvSpPr>
            <p:nvPr/>
          </p:nvSpPr>
          <p:spPr bwMode="gray">
            <a:xfrm>
              <a:off x="8105775" y="915988"/>
              <a:ext cx="161925" cy="155575"/>
            </a:xfrm>
            <a:custGeom>
              <a:avLst/>
              <a:gdLst>
                <a:gd name="T0" fmla="*/ 2147483646 w 388"/>
                <a:gd name="T1" fmla="*/ 2147483646 h 373"/>
                <a:gd name="T2" fmla="*/ 2147483646 w 388"/>
                <a:gd name="T3" fmla="*/ 2147483646 h 373"/>
                <a:gd name="T4" fmla="*/ 2147483646 w 388"/>
                <a:gd name="T5" fmla="*/ 2147483646 h 373"/>
                <a:gd name="T6" fmla="*/ 2147483646 w 388"/>
                <a:gd name="T7" fmla="*/ 2147483646 h 373"/>
                <a:gd name="T8" fmla="*/ 2147483646 w 388"/>
                <a:gd name="T9" fmla="*/ 2147483646 h 373"/>
                <a:gd name="T10" fmla="*/ 2147483646 w 388"/>
                <a:gd name="T11" fmla="*/ 2147483646 h 373"/>
                <a:gd name="T12" fmla="*/ 2147483646 w 388"/>
                <a:gd name="T13" fmla="*/ 2147483646 h 373"/>
                <a:gd name="T14" fmla="*/ 2147483646 w 388"/>
                <a:gd name="T15" fmla="*/ 2147483646 h 373"/>
                <a:gd name="T16" fmla="*/ 2147483646 w 388"/>
                <a:gd name="T17" fmla="*/ 2147483646 h 373"/>
                <a:gd name="T18" fmla="*/ 2147483646 w 388"/>
                <a:gd name="T19" fmla="*/ 2147483646 h 373"/>
                <a:gd name="T20" fmla="*/ 2147483646 w 388"/>
                <a:gd name="T21" fmla="*/ 2147483646 h 373"/>
                <a:gd name="T22" fmla="*/ 2147483646 w 388"/>
                <a:gd name="T23" fmla="*/ 2147483646 h 373"/>
                <a:gd name="T24" fmla="*/ 2147483646 w 388"/>
                <a:gd name="T25" fmla="*/ 2147483646 h 373"/>
                <a:gd name="T26" fmla="*/ 2147483646 w 388"/>
                <a:gd name="T27" fmla="*/ 2147483646 h 373"/>
                <a:gd name="T28" fmla="*/ 2147483646 w 388"/>
                <a:gd name="T29" fmla="*/ 2147483646 h 373"/>
                <a:gd name="T30" fmla="*/ 2147483646 w 388"/>
                <a:gd name="T31" fmla="*/ 2147483646 h 373"/>
                <a:gd name="T32" fmla="*/ 2147483646 w 388"/>
                <a:gd name="T33" fmla="*/ 2147483646 h 3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88"/>
                <a:gd name="T52" fmla="*/ 0 h 373"/>
                <a:gd name="T53" fmla="*/ 388 w 388"/>
                <a:gd name="T54" fmla="*/ 373 h 37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88" h="373">
                  <a:moveTo>
                    <a:pt x="60" y="328"/>
                  </a:moveTo>
                  <a:lnTo>
                    <a:pt x="60" y="328"/>
                  </a:lnTo>
                  <a:cubicBezTo>
                    <a:pt x="135" y="344"/>
                    <a:pt x="213" y="321"/>
                    <a:pt x="267" y="267"/>
                  </a:cubicBezTo>
                  <a:cubicBezTo>
                    <a:pt x="321" y="213"/>
                    <a:pt x="344" y="135"/>
                    <a:pt x="328" y="60"/>
                  </a:cubicBezTo>
                  <a:cubicBezTo>
                    <a:pt x="254" y="45"/>
                    <a:pt x="175" y="68"/>
                    <a:pt x="121" y="122"/>
                  </a:cubicBezTo>
                  <a:cubicBezTo>
                    <a:pt x="67" y="175"/>
                    <a:pt x="45" y="254"/>
                    <a:pt x="60" y="328"/>
                  </a:cubicBezTo>
                  <a:close/>
                  <a:moveTo>
                    <a:pt x="107" y="373"/>
                  </a:moveTo>
                  <a:lnTo>
                    <a:pt x="107" y="373"/>
                  </a:lnTo>
                  <a:cubicBezTo>
                    <a:pt x="84" y="373"/>
                    <a:pt x="61" y="370"/>
                    <a:pt x="39" y="364"/>
                  </a:cubicBezTo>
                  <a:lnTo>
                    <a:pt x="27" y="361"/>
                  </a:lnTo>
                  <a:lnTo>
                    <a:pt x="24" y="350"/>
                  </a:lnTo>
                  <a:cubicBezTo>
                    <a:pt x="0" y="258"/>
                    <a:pt x="26" y="160"/>
                    <a:pt x="93" y="93"/>
                  </a:cubicBezTo>
                  <a:cubicBezTo>
                    <a:pt x="160" y="26"/>
                    <a:pt x="258" y="0"/>
                    <a:pt x="350" y="25"/>
                  </a:cubicBezTo>
                  <a:lnTo>
                    <a:pt x="361" y="28"/>
                  </a:lnTo>
                  <a:lnTo>
                    <a:pt x="364" y="39"/>
                  </a:lnTo>
                  <a:cubicBezTo>
                    <a:pt x="388" y="130"/>
                    <a:pt x="362" y="229"/>
                    <a:pt x="295" y="295"/>
                  </a:cubicBezTo>
                  <a:cubicBezTo>
                    <a:pt x="245" y="346"/>
                    <a:pt x="177" y="373"/>
                    <a:pt x="107" y="37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Freeform 347"/>
            <p:cNvSpPr>
              <a:spLocks/>
            </p:cNvSpPr>
            <p:nvPr/>
          </p:nvSpPr>
          <p:spPr bwMode="gray">
            <a:xfrm>
              <a:off x="8026400" y="917575"/>
              <a:ext cx="111125" cy="142875"/>
            </a:xfrm>
            <a:custGeom>
              <a:avLst/>
              <a:gdLst>
                <a:gd name="T0" fmla="*/ 2147483646 w 263"/>
                <a:gd name="T1" fmla="*/ 2147483646 h 341"/>
                <a:gd name="T2" fmla="*/ 2147483646 w 263"/>
                <a:gd name="T3" fmla="*/ 2147483646 h 341"/>
                <a:gd name="T4" fmla="*/ 2147483646 w 263"/>
                <a:gd name="T5" fmla="*/ 2147483646 h 341"/>
                <a:gd name="T6" fmla="*/ 2147483646 w 263"/>
                <a:gd name="T7" fmla="*/ 2147483646 h 341"/>
                <a:gd name="T8" fmla="*/ 2147483646 w 263"/>
                <a:gd name="T9" fmla="*/ 2147483646 h 341"/>
                <a:gd name="T10" fmla="*/ 2147483646 w 263"/>
                <a:gd name="T11" fmla="*/ 2147483646 h 341"/>
                <a:gd name="T12" fmla="*/ 2147483646 w 263"/>
                <a:gd name="T13" fmla="*/ 2147483646 h 341"/>
                <a:gd name="T14" fmla="*/ 2147483646 w 263"/>
                <a:gd name="T15" fmla="*/ 2147483646 h 341"/>
                <a:gd name="T16" fmla="*/ 2147483646 w 263"/>
                <a:gd name="T17" fmla="*/ 2147483646 h 341"/>
                <a:gd name="T18" fmla="*/ 2147483646 w 263"/>
                <a:gd name="T19" fmla="*/ 2147483646 h 341"/>
                <a:gd name="T20" fmla="*/ 2147483646 w 263"/>
                <a:gd name="T21" fmla="*/ 2147483646 h 341"/>
                <a:gd name="T22" fmla="*/ 2147483646 w 263"/>
                <a:gd name="T23" fmla="*/ 2147483646 h 34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63"/>
                <a:gd name="T37" fmla="*/ 0 h 341"/>
                <a:gd name="T38" fmla="*/ 263 w 263"/>
                <a:gd name="T39" fmla="*/ 341 h 34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63" h="341">
                  <a:moveTo>
                    <a:pt x="162" y="341"/>
                  </a:moveTo>
                  <a:lnTo>
                    <a:pt x="162" y="341"/>
                  </a:lnTo>
                  <a:cubicBezTo>
                    <a:pt x="137" y="329"/>
                    <a:pt x="113" y="312"/>
                    <a:pt x="93" y="291"/>
                  </a:cubicBezTo>
                  <a:cubicBezTo>
                    <a:pt x="26" y="225"/>
                    <a:pt x="0" y="126"/>
                    <a:pt x="24" y="35"/>
                  </a:cubicBezTo>
                  <a:lnTo>
                    <a:pt x="27" y="24"/>
                  </a:lnTo>
                  <a:lnTo>
                    <a:pt x="38" y="21"/>
                  </a:lnTo>
                  <a:cubicBezTo>
                    <a:pt x="116" y="0"/>
                    <a:pt x="198" y="15"/>
                    <a:pt x="263" y="62"/>
                  </a:cubicBezTo>
                  <a:lnTo>
                    <a:pt x="240" y="94"/>
                  </a:lnTo>
                  <a:cubicBezTo>
                    <a:pt x="188" y="57"/>
                    <a:pt x="123" y="43"/>
                    <a:pt x="60" y="56"/>
                  </a:cubicBezTo>
                  <a:cubicBezTo>
                    <a:pt x="44" y="131"/>
                    <a:pt x="67" y="209"/>
                    <a:pt x="121" y="263"/>
                  </a:cubicBezTo>
                  <a:cubicBezTo>
                    <a:pt x="139" y="281"/>
                    <a:pt x="158" y="295"/>
                    <a:pt x="180" y="306"/>
                  </a:cubicBezTo>
                  <a:lnTo>
                    <a:pt x="162" y="341"/>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Freeform 348"/>
            <p:cNvSpPr>
              <a:spLocks/>
            </p:cNvSpPr>
            <p:nvPr/>
          </p:nvSpPr>
          <p:spPr bwMode="gray">
            <a:xfrm>
              <a:off x="8120063" y="966788"/>
              <a:ext cx="98425" cy="101600"/>
            </a:xfrm>
            <a:custGeom>
              <a:avLst/>
              <a:gdLst>
                <a:gd name="T0" fmla="*/ 2147483646 w 234"/>
                <a:gd name="T1" fmla="*/ 2147483646 h 242"/>
                <a:gd name="T2" fmla="*/ 2147483646 w 234"/>
                <a:gd name="T3" fmla="*/ 2147483646 h 242"/>
                <a:gd name="T4" fmla="*/ 0 w 234"/>
                <a:gd name="T5" fmla="*/ 2147483646 h 242"/>
                <a:gd name="T6" fmla="*/ 2147483646 w 234"/>
                <a:gd name="T7" fmla="*/ 0 h 242"/>
                <a:gd name="T8" fmla="*/ 2147483646 w 234"/>
                <a:gd name="T9" fmla="*/ 2147483646 h 242"/>
                <a:gd name="T10" fmla="*/ 2147483646 w 234"/>
                <a:gd name="T11" fmla="*/ 2147483646 h 242"/>
                <a:gd name="T12" fmla="*/ 0 60000 65536"/>
                <a:gd name="T13" fmla="*/ 0 60000 65536"/>
                <a:gd name="T14" fmla="*/ 0 60000 65536"/>
                <a:gd name="T15" fmla="*/ 0 60000 65536"/>
                <a:gd name="T16" fmla="*/ 0 60000 65536"/>
                <a:gd name="T17" fmla="*/ 0 60000 65536"/>
                <a:gd name="T18" fmla="*/ 0 w 234"/>
                <a:gd name="T19" fmla="*/ 0 h 242"/>
                <a:gd name="T20" fmla="*/ 234 w 234"/>
                <a:gd name="T21" fmla="*/ 242 h 242"/>
              </a:gdLst>
              <a:ahLst/>
              <a:cxnLst>
                <a:cxn ang="T12">
                  <a:pos x="T0" y="T1"/>
                </a:cxn>
                <a:cxn ang="T13">
                  <a:pos x="T2" y="T3"/>
                </a:cxn>
                <a:cxn ang="T14">
                  <a:pos x="T4" y="T5"/>
                </a:cxn>
                <a:cxn ang="T15">
                  <a:pos x="T6" y="T7"/>
                </a:cxn>
                <a:cxn ang="T16">
                  <a:pos x="T8" y="T9"/>
                </a:cxn>
                <a:cxn ang="T17">
                  <a:pos x="T10" y="T11"/>
                </a:cxn>
              </a:cxnLst>
              <a:rect l="T18" t="T19" r="T20" b="T21"/>
              <a:pathLst>
                <a:path w="234" h="242">
                  <a:moveTo>
                    <a:pt x="18" y="242"/>
                  </a:moveTo>
                  <a:lnTo>
                    <a:pt x="18" y="242"/>
                  </a:lnTo>
                  <a:lnTo>
                    <a:pt x="0" y="206"/>
                  </a:lnTo>
                  <a:cubicBezTo>
                    <a:pt x="1" y="205"/>
                    <a:pt x="114" y="146"/>
                    <a:pt x="199" y="0"/>
                  </a:cubicBezTo>
                  <a:lnTo>
                    <a:pt x="234" y="21"/>
                  </a:lnTo>
                  <a:cubicBezTo>
                    <a:pt x="142" y="177"/>
                    <a:pt x="23" y="239"/>
                    <a:pt x="18" y="242"/>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Freeform 349"/>
            <p:cNvSpPr>
              <a:spLocks/>
            </p:cNvSpPr>
            <p:nvPr/>
          </p:nvSpPr>
          <p:spPr bwMode="gray">
            <a:xfrm>
              <a:off x="8037513" y="930275"/>
              <a:ext cx="66675" cy="77788"/>
            </a:xfrm>
            <a:custGeom>
              <a:avLst/>
              <a:gdLst>
                <a:gd name="T0" fmla="*/ 2147483646 w 161"/>
                <a:gd name="T1" fmla="*/ 2147483646 h 184"/>
                <a:gd name="T2" fmla="*/ 2147483646 w 161"/>
                <a:gd name="T3" fmla="*/ 2147483646 h 184"/>
                <a:gd name="T4" fmla="*/ 0 w 161"/>
                <a:gd name="T5" fmla="*/ 2147483646 h 184"/>
                <a:gd name="T6" fmla="*/ 2147483646 w 161"/>
                <a:gd name="T7" fmla="*/ 0 h 184"/>
                <a:gd name="T8" fmla="*/ 2147483646 w 161"/>
                <a:gd name="T9" fmla="*/ 2147483646 h 184"/>
                <a:gd name="T10" fmla="*/ 2147483646 w 161"/>
                <a:gd name="T11" fmla="*/ 0 h 184"/>
                <a:gd name="T12" fmla="*/ 2147483646 w 161"/>
                <a:gd name="T13" fmla="*/ 2147483646 h 184"/>
                <a:gd name="T14" fmla="*/ 2147483646 w 161"/>
                <a:gd name="T15" fmla="*/ 2147483646 h 184"/>
                <a:gd name="T16" fmla="*/ 0 60000 65536"/>
                <a:gd name="T17" fmla="*/ 0 60000 65536"/>
                <a:gd name="T18" fmla="*/ 0 60000 65536"/>
                <a:gd name="T19" fmla="*/ 0 60000 65536"/>
                <a:gd name="T20" fmla="*/ 0 60000 65536"/>
                <a:gd name="T21" fmla="*/ 0 60000 65536"/>
                <a:gd name="T22" fmla="*/ 0 60000 65536"/>
                <a:gd name="T23" fmla="*/ 0 60000 65536"/>
                <a:gd name="T24" fmla="*/ 0 w 161"/>
                <a:gd name="T25" fmla="*/ 0 h 184"/>
                <a:gd name="T26" fmla="*/ 161 w 161"/>
                <a:gd name="T27" fmla="*/ 184 h 1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1" h="184">
                  <a:moveTo>
                    <a:pt x="140" y="184"/>
                  </a:moveTo>
                  <a:lnTo>
                    <a:pt x="140" y="184"/>
                  </a:lnTo>
                  <a:cubicBezTo>
                    <a:pt x="41" y="124"/>
                    <a:pt x="1" y="18"/>
                    <a:pt x="0" y="14"/>
                  </a:cubicBezTo>
                  <a:lnTo>
                    <a:pt x="37" y="0"/>
                  </a:lnTo>
                  <a:lnTo>
                    <a:pt x="18" y="7"/>
                  </a:lnTo>
                  <a:lnTo>
                    <a:pt x="37" y="0"/>
                  </a:lnTo>
                  <a:cubicBezTo>
                    <a:pt x="38" y="1"/>
                    <a:pt x="74" y="98"/>
                    <a:pt x="161" y="150"/>
                  </a:cubicBezTo>
                  <a:lnTo>
                    <a:pt x="140" y="18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Freeform 350"/>
            <p:cNvSpPr>
              <a:spLocks/>
            </p:cNvSpPr>
            <p:nvPr/>
          </p:nvSpPr>
          <p:spPr bwMode="gray">
            <a:xfrm>
              <a:off x="8139113" y="1150938"/>
              <a:ext cx="95250" cy="193675"/>
            </a:xfrm>
            <a:custGeom>
              <a:avLst/>
              <a:gdLst>
                <a:gd name="T0" fmla="*/ 2147483646 w 228"/>
                <a:gd name="T1" fmla="*/ 2147483646 h 463"/>
                <a:gd name="T2" fmla="*/ 2147483646 w 228"/>
                <a:gd name="T3" fmla="*/ 2147483646 h 463"/>
                <a:gd name="T4" fmla="*/ 2147483646 w 228"/>
                <a:gd name="T5" fmla="*/ 2147483646 h 463"/>
                <a:gd name="T6" fmla="*/ 2147483646 w 228"/>
                <a:gd name="T7" fmla="*/ 2147483646 h 463"/>
                <a:gd name="T8" fmla="*/ 2147483646 w 228"/>
                <a:gd name="T9" fmla="*/ 2147483646 h 463"/>
                <a:gd name="T10" fmla="*/ 2147483646 w 228"/>
                <a:gd name="T11" fmla="*/ 2147483646 h 463"/>
                <a:gd name="T12" fmla="*/ 2147483646 w 228"/>
                <a:gd name="T13" fmla="*/ 2147483646 h 463"/>
                <a:gd name="T14" fmla="*/ 2147483646 w 228"/>
                <a:gd name="T15" fmla="*/ 2147483646 h 463"/>
                <a:gd name="T16" fmla="*/ 2147483646 w 228"/>
                <a:gd name="T17" fmla="*/ 2147483646 h 4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8"/>
                <a:gd name="T28" fmla="*/ 0 h 463"/>
                <a:gd name="T29" fmla="*/ 228 w 228"/>
                <a:gd name="T30" fmla="*/ 463 h 4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8" h="463">
                  <a:moveTo>
                    <a:pt x="205" y="463"/>
                  </a:moveTo>
                  <a:lnTo>
                    <a:pt x="205" y="463"/>
                  </a:lnTo>
                  <a:cubicBezTo>
                    <a:pt x="198" y="463"/>
                    <a:pt x="190" y="458"/>
                    <a:pt x="187" y="450"/>
                  </a:cubicBezTo>
                  <a:lnTo>
                    <a:pt x="5" y="30"/>
                  </a:lnTo>
                  <a:cubicBezTo>
                    <a:pt x="0" y="20"/>
                    <a:pt x="5" y="8"/>
                    <a:pt x="15" y="4"/>
                  </a:cubicBezTo>
                  <a:cubicBezTo>
                    <a:pt x="25" y="0"/>
                    <a:pt x="37" y="4"/>
                    <a:pt x="41" y="14"/>
                  </a:cubicBezTo>
                  <a:lnTo>
                    <a:pt x="224" y="435"/>
                  </a:lnTo>
                  <a:cubicBezTo>
                    <a:pt x="228" y="445"/>
                    <a:pt x="223" y="456"/>
                    <a:pt x="213" y="461"/>
                  </a:cubicBezTo>
                  <a:cubicBezTo>
                    <a:pt x="211" y="462"/>
                    <a:pt x="208" y="463"/>
                    <a:pt x="205" y="46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Freeform 351"/>
            <p:cNvSpPr>
              <a:spLocks/>
            </p:cNvSpPr>
            <p:nvPr/>
          </p:nvSpPr>
          <p:spPr bwMode="gray">
            <a:xfrm>
              <a:off x="8062913" y="1150938"/>
              <a:ext cx="95250" cy="193675"/>
            </a:xfrm>
            <a:custGeom>
              <a:avLst/>
              <a:gdLst>
                <a:gd name="T0" fmla="*/ 2147483646 w 228"/>
                <a:gd name="T1" fmla="*/ 2147483646 h 463"/>
                <a:gd name="T2" fmla="*/ 2147483646 w 228"/>
                <a:gd name="T3" fmla="*/ 2147483646 h 463"/>
                <a:gd name="T4" fmla="*/ 2147483646 w 228"/>
                <a:gd name="T5" fmla="*/ 2147483646 h 463"/>
                <a:gd name="T6" fmla="*/ 2147483646 w 228"/>
                <a:gd name="T7" fmla="*/ 2147483646 h 463"/>
                <a:gd name="T8" fmla="*/ 2147483646 w 228"/>
                <a:gd name="T9" fmla="*/ 2147483646 h 463"/>
                <a:gd name="T10" fmla="*/ 2147483646 w 228"/>
                <a:gd name="T11" fmla="*/ 2147483646 h 463"/>
                <a:gd name="T12" fmla="*/ 2147483646 w 228"/>
                <a:gd name="T13" fmla="*/ 2147483646 h 463"/>
                <a:gd name="T14" fmla="*/ 2147483646 w 228"/>
                <a:gd name="T15" fmla="*/ 2147483646 h 463"/>
                <a:gd name="T16" fmla="*/ 2147483646 w 228"/>
                <a:gd name="T17" fmla="*/ 2147483646 h 4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8"/>
                <a:gd name="T28" fmla="*/ 0 h 463"/>
                <a:gd name="T29" fmla="*/ 228 w 228"/>
                <a:gd name="T30" fmla="*/ 463 h 4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8" h="463">
                  <a:moveTo>
                    <a:pt x="23" y="463"/>
                  </a:moveTo>
                  <a:lnTo>
                    <a:pt x="23" y="463"/>
                  </a:lnTo>
                  <a:cubicBezTo>
                    <a:pt x="20" y="463"/>
                    <a:pt x="18" y="462"/>
                    <a:pt x="15" y="461"/>
                  </a:cubicBezTo>
                  <a:cubicBezTo>
                    <a:pt x="5" y="456"/>
                    <a:pt x="0" y="445"/>
                    <a:pt x="5" y="435"/>
                  </a:cubicBezTo>
                  <a:lnTo>
                    <a:pt x="187" y="14"/>
                  </a:lnTo>
                  <a:cubicBezTo>
                    <a:pt x="191" y="4"/>
                    <a:pt x="203" y="0"/>
                    <a:pt x="213" y="4"/>
                  </a:cubicBezTo>
                  <a:cubicBezTo>
                    <a:pt x="223" y="8"/>
                    <a:pt x="228" y="20"/>
                    <a:pt x="223" y="30"/>
                  </a:cubicBezTo>
                  <a:lnTo>
                    <a:pt x="41" y="450"/>
                  </a:lnTo>
                  <a:cubicBezTo>
                    <a:pt x="38" y="458"/>
                    <a:pt x="31" y="463"/>
                    <a:pt x="23" y="46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Freeform 352"/>
            <p:cNvSpPr>
              <a:spLocks/>
            </p:cNvSpPr>
            <p:nvPr/>
          </p:nvSpPr>
          <p:spPr bwMode="gray">
            <a:xfrm>
              <a:off x="8107363" y="1227138"/>
              <a:ext cx="82550" cy="17463"/>
            </a:xfrm>
            <a:custGeom>
              <a:avLst/>
              <a:gdLst>
                <a:gd name="T0" fmla="*/ 2147483646 w 198"/>
                <a:gd name="T1" fmla="*/ 2147483646 h 40"/>
                <a:gd name="T2" fmla="*/ 2147483646 w 198"/>
                <a:gd name="T3" fmla="*/ 2147483646 h 40"/>
                <a:gd name="T4" fmla="*/ 2147483646 w 198"/>
                <a:gd name="T5" fmla="*/ 2147483646 h 40"/>
                <a:gd name="T6" fmla="*/ 0 w 198"/>
                <a:gd name="T7" fmla="*/ 2147483646 h 40"/>
                <a:gd name="T8" fmla="*/ 2147483646 w 198"/>
                <a:gd name="T9" fmla="*/ 0 h 40"/>
                <a:gd name="T10" fmla="*/ 2147483646 w 198"/>
                <a:gd name="T11" fmla="*/ 0 h 40"/>
                <a:gd name="T12" fmla="*/ 2147483646 w 198"/>
                <a:gd name="T13" fmla="*/ 2147483646 h 40"/>
                <a:gd name="T14" fmla="*/ 2147483646 w 198"/>
                <a:gd name="T15" fmla="*/ 2147483646 h 40"/>
                <a:gd name="T16" fmla="*/ 0 60000 65536"/>
                <a:gd name="T17" fmla="*/ 0 60000 65536"/>
                <a:gd name="T18" fmla="*/ 0 60000 65536"/>
                <a:gd name="T19" fmla="*/ 0 60000 65536"/>
                <a:gd name="T20" fmla="*/ 0 60000 65536"/>
                <a:gd name="T21" fmla="*/ 0 60000 65536"/>
                <a:gd name="T22" fmla="*/ 0 60000 65536"/>
                <a:gd name="T23" fmla="*/ 0 60000 65536"/>
                <a:gd name="T24" fmla="*/ 0 w 198"/>
                <a:gd name="T25" fmla="*/ 0 h 40"/>
                <a:gd name="T26" fmla="*/ 198 w 198"/>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8" h="40">
                  <a:moveTo>
                    <a:pt x="178" y="40"/>
                  </a:moveTo>
                  <a:lnTo>
                    <a:pt x="178" y="40"/>
                  </a:lnTo>
                  <a:lnTo>
                    <a:pt x="20" y="40"/>
                  </a:lnTo>
                  <a:cubicBezTo>
                    <a:pt x="9" y="40"/>
                    <a:pt x="0" y="31"/>
                    <a:pt x="0" y="20"/>
                  </a:cubicBezTo>
                  <a:cubicBezTo>
                    <a:pt x="0" y="9"/>
                    <a:pt x="9" y="0"/>
                    <a:pt x="20" y="0"/>
                  </a:cubicBezTo>
                  <a:lnTo>
                    <a:pt x="178" y="0"/>
                  </a:lnTo>
                  <a:cubicBezTo>
                    <a:pt x="189" y="0"/>
                    <a:pt x="198" y="9"/>
                    <a:pt x="198" y="20"/>
                  </a:cubicBezTo>
                  <a:cubicBezTo>
                    <a:pt x="198" y="31"/>
                    <a:pt x="189" y="40"/>
                    <a:pt x="178" y="4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Freeform 353"/>
            <p:cNvSpPr>
              <a:spLocks/>
            </p:cNvSpPr>
            <p:nvPr/>
          </p:nvSpPr>
          <p:spPr bwMode="gray">
            <a:xfrm>
              <a:off x="8078788" y="1293813"/>
              <a:ext cx="141288" cy="17463"/>
            </a:xfrm>
            <a:custGeom>
              <a:avLst/>
              <a:gdLst>
                <a:gd name="T0" fmla="*/ 2147483646 w 336"/>
                <a:gd name="T1" fmla="*/ 2147483646 h 40"/>
                <a:gd name="T2" fmla="*/ 2147483646 w 336"/>
                <a:gd name="T3" fmla="*/ 2147483646 h 40"/>
                <a:gd name="T4" fmla="*/ 2147483646 w 336"/>
                <a:gd name="T5" fmla="*/ 2147483646 h 40"/>
                <a:gd name="T6" fmla="*/ 0 w 336"/>
                <a:gd name="T7" fmla="*/ 2147483646 h 40"/>
                <a:gd name="T8" fmla="*/ 2147483646 w 336"/>
                <a:gd name="T9" fmla="*/ 0 h 40"/>
                <a:gd name="T10" fmla="*/ 2147483646 w 336"/>
                <a:gd name="T11" fmla="*/ 0 h 40"/>
                <a:gd name="T12" fmla="*/ 2147483646 w 336"/>
                <a:gd name="T13" fmla="*/ 2147483646 h 40"/>
                <a:gd name="T14" fmla="*/ 2147483646 w 336"/>
                <a:gd name="T15" fmla="*/ 2147483646 h 40"/>
                <a:gd name="T16" fmla="*/ 0 60000 65536"/>
                <a:gd name="T17" fmla="*/ 0 60000 65536"/>
                <a:gd name="T18" fmla="*/ 0 60000 65536"/>
                <a:gd name="T19" fmla="*/ 0 60000 65536"/>
                <a:gd name="T20" fmla="*/ 0 60000 65536"/>
                <a:gd name="T21" fmla="*/ 0 60000 65536"/>
                <a:gd name="T22" fmla="*/ 0 60000 65536"/>
                <a:gd name="T23" fmla="*/ 0 60000 65536"/>
                <a:gd name="T24" fmla="*/ 0 w 336"/>
                <a:gd name="T25" fmla="*/ 0 h 40"/>
                <a:gd name="T26" fmla="*/ 336 w 336"/>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6" h="40">
                  <a:moveTo>
                    <a:pt x="316" y="40"/>
                  </a:moveTo>
                  <a:lnTo>
                    <a:pt x="316" y="40"/>
                  </a:lnTo>
                  <a:lnTo>
                    <a:pt x="20" y="40"/>
                  </a:lnTo>
                  <a:cubicBezTo>
                    <a:pt x="9" y="40"/>
                    <a:pt x="0" y="31"/>
                    <a:pt x="0" y="20"/>
                  </a:cubicBezTo>
                  <a:cubicBezTo>
                    <a:pt x="0" y="9"/>
                    <a:pt x="9" y="0"/>
                    <a:pt x="20" y="0"/>
                  </a:cubicBezTo>
                  <a:lnTo>
                    <a:pt x="316" y="0"/>
                  </a:lnTo>
                  <a:cubicBezTo>
                    <a:pt x="327" y="0"/>
                    <a:pt x="336" y="9"/>
                    <a:pt x="336" y="20"/>
                  </a:cubicBezTo>
                  <a:cubicBezTo>
                    <a:pt x="336" y="31"/>
                    <a:pt x="327" y="40"/>
                    <a:pt x="316" y="4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Freeform 354"/>
            <p:cNvSpPr>
              <a:spLocks/>
            </p:cNvSpPr>
            <p:nvPr/>
          </p:nvSpPr>
          <p:spPr bwMode="gray">
            <a:xfrm>
              <a:off x="8129588" y="1120775"/>
              <a:ext cx="38100" cy="38100"/>
            </a:xfrm>
            <a:custGeom>
              <a:avLst/>
              <a:gdLst>
                <a:gd name="T0" fmla="*/ 2147483646 w 90"/>
                <a:gd name="T1" fmla="*/ 2147483646 h 90"/>
                <a:gd name="T2" fmla="*/ 2147483646 w 90"/>
                <a:gd name="T3" fmla="*/ 2147483646 h 90"/>
                <a:gd name="T4" fmla="*/ 2147483646 w 90"/>
                <a:gd name="T5" fmla="*/ 2147483646 h 90"/>
                <a:gd name="T6" fmla="*/ 0 w 90"/>
                <a:gd name="T7" fmla="*/ 2147483646 h 90"/>
                <a:gd name="T8" fmla="*/ 2147483646 w 90"/>
                <a:gd name="T9" fmla="*/ 0 h 90"/>
                <a:gd name="T10" fmla="*/ 2147483646 w 90"/>
                <a:gd name="T11" fmla="*/ 2147483646 h 90"/>
                <a:gd name="T12" fmla="*/ 0 60000 65536"/>
                <a:gd name="T13" fmla="*/ 0 60000 65536"/>
                <a:gd name="T14" fmla="*/ 0 60000 65536"/>
                <a:gd name="T15" fmla="*/ 0 60000 65536"/>
                <a:gd name="T16" fmla="*/ 0 60000 65536"/>
                <a:gd name="T17" fmla="*/ 0 60000 65536"/>
                <a:gd name="T18" fmla="*/ 0 w 90"/>
                <a:gd name="T19" fmla="*/ 0 h 90"/>
                <a:gd name="T20" fmla="*/ 90 w 90"/>
                <a:gd name="T21" fmla="*/ 90 h 90"/>
              </a:gdLst>
              <a:ahLst/>
              <a:cxnLst>
                <a:cxn ang="T12">
                  <a:pos x="T0" y="T1"/>
                </a:cxn>
                <a:cxn ang="T13">
                  <a:pos x="T2" y="T3"/>
                </a:cxn>
                <a:cxn ang="T14">
                  <a:pos x="T4" y="T5"/>
                </a:cxn>
                <a:cxn ang="T15">
                  <a:pos x="T6" y="T7"/>
                </a:cxn>
                <a:cxn ang="T16">
                  <a:pos x="T8" y="T9"/>
                </a:cxn>
                <a:cxn ang="T17">
                  <a:pos x="T10" y="T11"/>
                </a:cxn>
              </a:cxnLst>
              <a:rect l="T18" t="T19" r="T20" b="T21"/>
              <a:pathLst>
                <a:path w="90" h="90">
                  <a:moveTo>
                    <a:pt x="90" y="45"/>
                  </a:moveTo>
                  <a:lnTo>
                    <a:pt x="90" y="45"/>
                  </a:lnTo>
                  <a:cubicBezTo>
                    <a:pt x="90" y="69"/>
                    <a:pt x="70" y="90"/>
                    <a:pt x="45" y="90"/>
                  </a:cubicBezTo>
                  <a:cubicBezTo>
                    <a:pt x="20" y="90"/>
                    <a:pt x="0" y="69"/>
                    <a:pt x="0" y="45"/>
                  </a:cubicBezTo>
                  <a:cubicBezTo>
                    <a:pt x="0" y="20"/>
                    <a:pt x="20" y="0"/>
                    <a:pt x="45" y="0"/>
                  </a:cubicBezTo>
                  <a:cubicBezTo>
                    <a:pt x="70" y="0"/>
                    <a:pt x="90" y="20"/>
                    <a:pt x="90" y="4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Freeform 355"/>
            <p:cNvSpPr>
              <a:spLocks/>
            </p:cNvSpPr>
            <p:nvPr/>
          </p:nvSpPr>
          <p:spPr bwMode="gray">
            <a:xfrm>
              <a:off x="8269288" y="1057275"/>
              <a:ext cx="50800" cy="163513"/>
            </a:xfrm>
            <a:custGeom>
              <a:avLst/>
              <a:gdLst>
                <a:gd name="T0" fmla="*/ 2147483646 w 121"/>
                <a:gd name="T1" fmla="*/ 2147483646 h 393"/>
                <a:gd name="T2" fmla="*/ 2147483646 w 121"/>
                <a:gd name="T3" fmla="*/ 2147483646 h 393"/>
                <a:gd name="T4" fmla="*/ 2147483646 w 121"/>
                <a:gd name="T5" fmla="*/ 2147483646 h 393"/>
                <a:gd name="T6" fmla="*/ 2147483646 w 121"/>
                <a:gd name="T7" fmla="*/ 2147483646 h 393"/>
                <a:gd name="T8" fmla="*/ 2147483646 w 121"/>
                <a:gd name="T9" fmla="*/ 2147483646 h 393"/>
                <a:gd name="T10" fmla="*/ 2147483646 w 121"/>
                <a:gd name="T11" fmla="*/ 2147483646 h 393"/>
                <a:gd name="T12" fmla="*/ 2147483646 w 121"/>
                <a:gd name="T13" fmla="*/ 2147483646 h 393"/>
                <a:gd name="T14" fmla="*/ 2147483646 w 121"/>
                <a:gd name="T15" fmla="*/ 2147483646 h 393"/>
                <a:gd name="T16" fmla="*/ 2147483646 w 121"/>
                <a:gd name="T17" fmla="*/ 2147483646 h 393"/>
                <a:gd name="T18" fmla="*/ 2147483646 w 121"/>
                <a:gd name="T19" fmla="*/ 2147483646 h 393"/>
                <a:gd name="T20" fmla="*/ 2147483646 w 121"/>
                <a:gd name="T21" fmla="*/ 2147483646 h 39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1"/>
                <a:gd name="T34" fmla="*/ 0 h 393"/>
                <a:gd name="T35" fmla="*/ 121 w 121"/>
                <a:gd name="T36" fmla="*/ 393 h 39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1" h="393">
                  <a:moveTo>
                    <a:pt x="22" y="393"/>
                  </a:moveTo>
                  <a:lnTo>
                    <a:pt x="22" y="393"/>
                  </a:lnTo>
                  <a:cubicBezTo>
                    <a:pt x="17" y="393"/>
                    <a:pt x="11" y="391"/>
                    <a:pt x="7" y="386"/>
                  </a:cubicBezTo>
                  <a:cubicBezTo>
                    <a:pt x="0" y="378"/>
                    <a:pt x="1" y="365"/>
                    <a:pt x="9" y="358"/>
                  </a:cubicBezTo>
                  <a:cubicBezTo>
                    <a:pt x="55" y="318"/>
                    <a:pt x="81" y="260"/>
                    <a:pt x="81" y="198"/>
                  </a:cubicBezTo>
                  <a:cubicBezTo>
                    <a:pt x="81" y="135"/>
                    <a:pt x="55" y="77"/>
                    <a:pt x="9" y="37"/>
                  </a:cubicBezTo>
                  <a:cubicBezTo>
                    <a:pt x="1" y="30"/>
                    <a:pt x="0" y="17"/>
                    <a:pt x="7" y="9"/>
                  </a:cubicBezTo>
                  <a:cubicBezTo>
                    <a:pt x="14" y="1"/>
                    <a:pt x="27" y="0"/>
                    <a:pt x="35" y="7"/>
                  </a:cubicBezTo>
                  <a:cubicBezTo>
                    <a:pt x="90" y="54"/>
                    <a:pt x="121" y="124"/>
                    <a:pt x="121" y="198"/>
                  </a:cubicBezTo>
                  <a:cubicBezTo>
                    <a:pt x="121" y="272"/>
                    <a:pt x="90" y="341"/>
                    <a:pt x="35" y="388"/>
                  </a:cubicBezTo>
                  <a:cubicBezTo>
                    <a:pt x="31" y="391"/>
                    <a:pt x="27" y="393"/>
                    <a:pt x="22" y="39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Freeform 356"/>
            <p:cNvSpPr>
              <a:spLocks/>
            </p:cNvSpPr>
            <p:nvPr/>
          </p:nvSpPr>
          <p:spPr bwMode="gray">
            <a:xfrm>
              <a:off x="8229600" y="1077913"/>
              <a:ext cx="42863" cy="123825"/>
            </a:xfrm>
            <a:custGeom>
              <a:avLst/>
              <a:gdLst>
                <a:gd name="T0" fmla="*/ 2147483646 w 99"/>
                <a:gd name="T1" fmla="*/ 2147483646 h 295"/>
                <a:gd name="T2" fmla="*/ 2147483646 w 99"/>
                <a:gd name="T3" fmla="*/ 2147483646 h 295"/>
                <a:gd name="T4" fmla="*/ 2147483646 w 99"/>
                <a:gd name="T5" fmla="*/ 2147483646 h 295"/>
                <a:gd name="T6" fmla="*/ 2147483646 w 99"/>
                <a:gd name="T7" fmla="*/ 2147483646 h 295"/>
                <a:gd name="T8" fmla="*/ 2147483646 w 99"/>
                <a:gd name="T9" fmla="*/ 2147483646 h 295"/>
                <a:gd name="T10" fmla="*/ 2147483646 w 99"/>
                <a:gd name="T11" fmla="*/ 2147483646 h 295"/>
                <a:gd name="T12" fmla="*/ 2147483646 w 99"/>
                <a:gd name="T13" fmla="*/ 2147483646 h 295"/>
                <a:gd name="T14" fmla="*/ 2147483646 w 99"/>
                <a:gd name="T15" fmla="*/ 2147483646 h 295"/>
                <a:gd name="T16" fmla="*/ 2147483646 w 99"/>
                <a:gd name="T17" fmla="*/ 2147483646 h 295"/>
                <a:gd name="T18" fmla="*/ 2147483646 w 99"/>
                <a:gd name="T19" fmla="*/ 2147483646 h 295"/>
                <a:gd name="T20" fmla="*/ 2147483646 w 99"/>
                <a:gd name="T21" fmla="*/ 2147483646 h 29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9"/>
                <a:gd name="T34" fmla="*/ 0 h 295"/>
                <a:gd name="T35" fmla="*/ 99 w 99"/>
                <a:gd name="T36" fmla="*/ 295 h 29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9" h="295">
                  <a:moveTo>
                    <a:pt x="22" y="295"/>
                  </a:moveTo>
                  <a:lnTo>
                    <a:pt x="22" y="295"/>
                  </a:lnTo>
                  <a:cubicBezTo>
                    <a:pt x="17" y="295"/>
                    <a:pt x="11" y="292"/>
                    <a:pt x="7" y="288"/>
                  </a:cubicBezTo>
                  <a:cubicBezTo>
                    <a:pt x="0" y="280"/>
                    <a:pt x="1" y="267"/>
                    <a:pt x="9" y="260"/>
                  </a:cubicBezTo>
                  <a:cubicBezTo>
                    <a:pt x="41" y="232"/>
                    <a:pt x="59" y="192"/>
                    <a:pt x="59" y="149"/>
                  </a:cubicBezTo>
                  <a:cubicBezTo>
                    <a:pt x="59" y="105"/>
                    <a:pt x="41" y="65"/>
                    <a:pt x="9" y="38"/>
                  </a:cubicBezTo>
                  <a:cubicBezTo>
                    <a:pt x="1" y="30"/>
                    <a:pt x="0" y="18"/>
                    <a:pt x="7" y="9"/>
                  </a:cubicBezTo>
                  <a:cubicBezTo>
                    <a:pt x="14" y="1"/>
                    <a:pt x="27" y="0"/>
                    <a:pt x="35" y="7"/>
                  </a:cubicBezTo>
                  <a:cubicBezTo>
                    <a:pt x="76" y="42"/>
                    <a:pt x="99" y="94"/>
                    <a:pt x="99" y="149"/>
                  </a:cubicBezTo>
                  <a:cubicBezTo>
                    <a:pt x="99" y="203"/>
                    <a:pt x="76" y="255"/>
                    <a:pt x="35" y="290"/>
                  </a:cubicBezTo>
                  <a:cubicBezTo>
                    <a:pt x="31" y="293"/>
                    <a:pt x="27" y="295"/>
                    <a:pt x="22" y="29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Freeform 357"/>
            <p:cNvSpPr>
              <a:spLocks/>
            </p:cNvSpPr>
            <p:nvPr/>
          </p:nvSpPr>
          <p:spPr bwMode="gray">
            <a:xfrm>
              <a:off x="8189913" y="1096963"/>
              <a:ext cx="36513" cy="84138"/>
            </a:xfrm>
            <a:custGeom>
              <a:avLst/>
              <a:gdLst>
                <a:gd name="T0" fmla="*/ 2147483646 w 85"/>
                <a:gd name="T1" fmla="*/ 2147483646 h 203"/>
                <a:gd name="T2" fmla="*/ 2147483646 w 85"/>
                <a:gd name="T3" fmla="*/ 2147483646 h 203"/>
                <a:gd name="T4" fmla="*/ 2147483646 w 85"/>
                <a:gd name="T5" fmla="*/ 2147483646 h 203"/>
                <a:gd name="T6" fmla="*/ 2147483646 w 85"/>
                <a:gd name="T7" fmla="*/ 2147483646 h 203"/>
                <a:gd name="T8" fmla="*/ 2147483646 w 85"/>
                <a:gd name="T9" fmla="*/ 2147483646 h 203"/>
                <a:gd name="T10" fmla="*/ 2147483646 w 85"/>
                <a:gd name="T11" fmla="*/ 2147483646 h 203"/>
                <a:gd name="T12" fmla="*/ 2147483646 w 85"/>
                <a:gd name="T13" fmla="*/ 2147483646 h 203"/>
                <a:gd name="T14" fmla="*/ 2147483646 w 85"/>
                <a:gd name="T15" fmla="*/ 2147483646 h 203"/>
                <a:gd name="T16" fmla="*/ 2147483646 w 85"/>
                <a:gd name="T17" fmla="*/ 2147483646 h 203"/>
                <a:gd name="T18" fmla="*/ 2147483646 w 85"/>
                <a:gd name="T19" fmla="*/ 2147483646 h 203"/>
                <a:gd name="T20" fmla="*/ 2147483646 w 85"/>
                <a:gd name="T21" fmla="*/ 2147483646 h 2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5"/>
                <a:gd name="T34" fmla="*/ 0 h 203"/>
                <a:gd name="T35" fmla="*/ 85 w 85"/>
                <a:gd name="T36" fmla="*/ 203 h 20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5" h="203">
                  <a:moveTo>
                    <a:pt x="22" y="203"/>
                  </a:moveTo>
                  <a:lnTo>
                    <a:pt x="22" y="203"/>
                  </a:lnTo>
                  <a:cubicBezTo>
                    <a:pt x="16" y="203"/>
                    <a:pt x="10" y="199"/>
                    <a:pt x="6" y="194"/>
                  </a:cubicBezTo>
                  <a:cubicBezTo>
                    <a:pt x="0" y="184"/>
                    <a:pt x="2" y="172"/>
                    <a:pt x="11" y="166"/>
                  </a:cubicBezTo>
                  <a:cubicBezTo>
                    <a:pt x="32" y="152"/>
                    <a:pt x="45" y="129"/>
                    <a:pt x="45" y="103"/>
                  </a:cubicBezTo>
                  <a:cubicBezTo>
                    <a:pt x="45" y="77"/>
                    <a:pt x="32" y="53"/>
                    <a:pt x="11" y="39"/>
                  </a:cubicBezTo>
                  <a:cubicBezTo>
                    <a:pt x="2" y="33"/>
                    <a:pt x="0" y="21"/>
                    <a:pt x="6" y="12"/>
                  </a:cubicBezTo>
                  <a:cubicBezTo>
                    <a:pt x="12" y="2"/>
                    <a:pt x="24" y="0"/>
                    <a:pt x="33" y="6"/>
                  </a:cubicBezTo>
                  <a:cubicBezTo>
                    <a:pt x="65" y="27"/>
                    <a:pt x="85" y="63"/>
                    <a:pt x="85" y="103"/>
                  </a:cubicBezTo>
                  <a:cubicBezTo>
                    <a:pt x="85" y="142"/>
                    <a:pt x="65" y="178"/>
                    <a:pt x="33" y="199"/>
                  </a:cubicBezTo>
                  <a:cubicBezTo>
                    <a:pt x="30" y="202"/>
                    <a:pt x="26" y="203"/>
                    <a:pt x="22" y="20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Freeform 358"/>
            <p:cNvSpPr>
              <a:spLocks/>
            </p:cNvSpPr>
            <p:nvPr/>
          </p:nvSpPr>
          <p:spPr bwMode="gray">
            <a:xfrm>
              <a:off x="7978775" y="1057275"/>
              <a:ext cx="50800" cy="163513"/>
            </a:xfrm>
            <a:custGeom>
              <a:avLst/>
              <a:gdLst>
                <a:gd name="T0" fmla="*/ 2147483646 w 121"/>
                <a:gd name="T1" fmla="*/ 2147483646 h 393"/>
                <a:gd name="T2" fmla="*/ 2147483646 w 121"/>
                <a:gd name="T3" fmla="*/ 2147483646 h 393"/>
                <a:gd name="T4" fmla="*/ 2147483646 w 121"/>
                <a:gd name="T5" fmla="*/ 2147483646 h 393"/>
                <a:gd name="T6" fmla="*/ 0 w 121"/>
                <a:gd name="T7" fmla="*/ 2147483646 h 393"/>
                <a:gd name="T8" fmla="*/ 2147483646 w 121"/>
                <a:gd name="T9" fmla="*/ 2147483646 h 393"/>
                <a:gd name="T10" fmla="*/ 2147483646 w 121"/>
                <a:gd name="T11" fmla="*/ 2147483646 h 393"/>
                <a:gd name="T12" fmla="*/ 2147483646 w 121"/>
                <a:gd name="T13" fmla="*/ 2147483646 h 393"/>
                <a:gd name="T14" fmla="*/ 2147483646 w 121"/>
                <a:gd name="T15" fmla="*/ 2147483646 h 393"/>
                <a:gd name="T16" fmla="*/ 2147483646 w 121"/>
                <a:gd name="T17" fmla="*/ 2147483646 h 393"/>
                <a:gd name="T18" fmla="*/ 2147483646 w 121"/>
                <a:gd name="T19" fmla="*/ 2147483646 h 393"/>
                <a:gd name="T20" fmla="*/ 2147483646 w 121"/>
                <a:gd name="T21" fmla="*/ 2147483646 h 39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1"/>
                <a:gd name="T34" fmla="*/ 0 h 393"/>
                <a:gd name="T35" fmla="*/ 121 w 121"/>
                <a:gd name="T36" fmla="*/ 393 h 39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1" h="393">
                  <a:moveTo>
                    <a:pt x="99" y="393"/>
                  </a:moveTo>
                  <a:lnTo>
                    <a:pt x="99" y="393"/>
                  </a:lnTo>
                  <a:cubicBezTo>
                    <a:pt x="94" y="393"/>
                    <a:pt x="89" y="391"/>
                    <a:pt x="86" y="388"/>
                  </a:cubicBezTo>
                  <a:cubicBezTo>
                    <a:pt x="31" y="341"/>
                    <a:pt x="0" y="272"/>
                    <a:pt x="0" y="198"/>
                  </a:cubicBezTo>
                  <a:cubicBezTo>
                    <a:pt x="0" y="124"/>
                    <a:pt x="31" y="54"/>
                    <a:pt x="86" y="7"/>
                  </a:cubicBezTo>
                  <a:cubicBezTo>
                    <a:pt x="94" y="0"/>
                    <a:pt x="107" y="1"/>
                    <a:pt x="114" y="9"/>
                  </a:cubicBezTo>
                  <a:cubicBezTo>
                    <a:pt x="121" y="17"/>
                    <a:pt x="120" y="30"/>
                    <a:pt x="112" y="37"/>
                  </a:cubicBezTo>
                  <a:cubicBezTo>
                    <a:pt x="66" y="77"/>
                    <a:pt x="40" y="135"/>
                    <a:pt x="40" y="198"/>
                  </a:cubicBezTo>
                  <a:cubicBezTo>
                    <a:pt x="40" y="260"/>
                    <a:pt x="66" y="318"/>
                    <a:pt x="112" y="358"/>
                  </a:cubicBezTo>
                  <a:cubicBezTo>
                    <a:pt x="120" y="365"/>
                    <a:pt x="121" y="378"/>
                    <a:pt x="114" y="386"/>
                  </a:cubicBezTo>
                  <a:cubicBezTo>
                    <a:pt x="110" y="391"/>
                    <a:pt x="104" y="393"/>
                    <a:pt x="99" y="39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Freeform 359"/>
            <p:cNvSpPr>
              <a:spLocks/>
            </p:cNvSpPr>
            <p:nvPr/>
          </p:nvSpPr>
          <p:spPr bwMode="gray">
            <a:xfrm>
              <a:off x="8026400" y="1077913"/>
              <a:ext cx="41275" cy="123825"/>
            </a:xfrm>
            <a:custGeom>
              <a:avLst/>
              <a:gdLst>
                <a:gd name="T0" fmla="*/ 2147483646 w 99"/>
                <a:gd name="T1" fmla="*/ 2147483646 h 295"/>
                <a:gd name="T2" fmla="*/ 2147483646 w 99"/>
                <a:gd name="T3" fmla="*/ 2147483646 h 295"/>
                <a:gd name="T4" fmla="*/ 2147483646 w 99"/>
                <a:gd name="T5" fmla="*/ 2147483646 h 295"/>
                <a:gd name="T6" fmla="*/ 0 w 99"/>
                <a:gd name="T7" fmla="*/ 2147483646 h 295"/>
                <a:gd name="T8" fmla="*/ 2147483646 w 99"/>
                <a:gd name="T9" fmla="*/ 2147483646 h 295"/>
                <a:gd name="T10" fmla="*/ 2147483646 w 99"/>
                <a:gd name="T11" fmla="*/ 2147483646 h 295"/>
                <a:gd name="T12" fmla="*/ 2147483646 w 99"/>
                <a:gd name="T13" fmla="*/ 2147483646 h 295"/>
                <a:gd name="T14" fmla="*/ 2147483646 w 99"/>
                <a:gd name="T15" fmla="*/ 2147483646 h 295"/>
                <a:gd name="T16" fmla="*/ 2147483646 w 99"/>
                <a:gd name="T17" fmla="*/ 2147483646 h 295"/>
                <a:gd name="T18" fmla="*/ 2147483646 w 99"/>
                <a:gd name="T19" fmla="*/ 2147483646 h 295"/>
                <a:gd name="T20" fmla="*/ 2147483646 w 99"/>
                <a:gd name="T21" fmla="*/ 2147483646 h 29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9"/>
                <a:gd name="T34" fmla="*/ 0 h 295"/>
                <a:gd name="T35" fmla="*/ 99 w 99"/>
                <a:gd name="T36" fmla="*/ 295 h 29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9" h="295">
                  <a:moveTo>
                    <a:pt x="77" y="295"/>
                  </a:moveTo>
                  <a:lnTo>
                    <a:pt x="77" y="295"/>
                  </a:lnTo>
                  <a:cubicBezTo>
                    <a:pt x="72" y="295"/>
                    <a:pt x="68" y="293"/>
                    <a:pt x="64" y="290"/>
                  </a:cubicBezTo>
                  <a:cubicBezTo>
                    <a:pt x="23" y="255"/>
                    <a:pt x="0" y="203"/>
                    <a:pt x="0" y="149"/>
                  </a:cubicBezTo>
                  <a:cubicBezTo>
                    <a:pt x="0" y="94"/>
                    <a:pt x="23" y="42"/>
                    <a:pt x="64" y="7"/>
                  </a:cubicBezTo>
                  <a:cubicBezTo>
                    <a:pt x="72" y="0"/>
                    <a:pt x="85" y="1"/>
                    <a:pt x="92" y="9"/>
                  </a:cubicBezTo>
                  <a:cubicBezTo>
                    <a:pt x="99" y="18"/>
                    <a:pt x="98" y="30"/>
                    <a:pt x="90" y="38"/>
                  </a:cubicBezTo>
                  <a:cubicBezTo>
                    <a:pt x="58" y="65"/>
                    <a:pt x="40" y="105"/>
                    <a:pt x="40" y="149"/>
                  </a:cubicBezTo>
                  <a:cubicBezTo>
                    <a:pt x="40" y="192"/>
                    <a:pt x="58" y="232"/>
                    <a:pt x="90" y="260"/>
                  </a:cubicBezTo>
                  <a:cubicBezTo>
                    <a:pt x="98" y="267"/>
                    <a:pt x="99" y="280"/>
                    <a:pt x="92" y="288"/>
                  </a:cubicBezTo>
                  <a:cubicBezTo>
                    <a:pt x="88" y="292"/>
                    <a:pt x="82" y="295"/>
                    <a:pt x="77" y="29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Freeform 360"/>
            <p:cNvSpPr>
              <a:spLocks/>
            </p:cNvSpPr>
            <p:nvPr/>
          </p:nvSpPr>
          <p:spPr bwMode="gray">
            <a:xfrm>
              <a:off x="8072438" y="1096963"/>
              <a:ext cx="34925" cy="84138"/>
            </a:xfrm>
            <a:custGeom>
              <a:avLst/>
              <a:gdLst>
                <a:gd name="T0" fmla="*/ 2147483646 w 85"/>
                <a:gd name="T1" fmla="*/ 2147483646 h 203"/>
                <a:gd name="T2" fmla="*/ 2147483646 w 85"/>
                <a:gd name="T3" fmla="*/ 2147483646 h 203"/>
                <a:gd name="T4" fmla="*/ 2147483646 w 85"/>
                <a:gd name="T5" fmla="*/ 2147483646 h 203"/>
                <a:gd name="T6" fmla="*/ 0 w 85"/>
                <a:gd name="T7" fmla="*/ 2147483646 h 203"/>
                <a:gd name="T8" fmla="*/ 2147483646 w 85"/>
                <a:gd name="T9" fmla="*/ 2147483646 h 203"/>
                <a:gd name="T10" fmla="*/ 2147483646 w 85"/>
                <a:gd name="T11" fmla="*/ 2147483646 h 203"/>
                <a:gd name="T12" fmla="*/ 2147483646 w 85"/>
                <a:gd name="T13" fmla="*/ 2147483646 h 203"/>
                <a:gd name="T14" fmla="*/ 2147483646 w 85"/>
                <a:gd name="T15" fmla="*/ 2147483646 h 203"/>
                <a:gd name="T16" fmla="*/ 2147483646 w 85"/>
                <a:gd name="T17" fmla="*/ 2147483646 h 203"/>
                <a:gd name="T18" fmla="*/ 2147483646 w 85"/>
                <a:gd name="T19" fmla="*/ 2147483646 h 203"/>
                <a:gd name="T20" fmla="*/ 2147483646 w 85"/>
                <a:gd name="T21" fmla="*/ 2147483646 h 2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5"/>
                <a:gd name="T34" fmla="*/ 0 h 203"/>
                <a:gd name="T35" fmla="*/ 85 w 85"/>
                <a:gd name="T36" fmla="*/ 203 h 20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5" h="203">
                  <a:moveTo>
                    <a:pt x="63" y="203"/>
                  </a:moveTo>
                  <a:lnTo>
                    <a:pt x="63" y="203"/>
                  </a:lnTo>
                  <a:cubicBezTo>
                    <a:pt x="59" y="203"/>
                    <a:pt x="55" y="202"/>
                    <a:pt x="52" y="199"/>
                  </a:cubicBezTo>
                  <a:cubicBezTo>
                    <a:pt x="20" y="178"/>
                    <a:pt x="0" y="142"/>
                    <a:pt x="0" y="103"/>
                  </a:cubicBezTo>
                  <a:cubicBezTo>
                    <a:pt x="0" y="63"/>
                    <a:pt x="20" y="27"/>
                    <a:pt x="52" y="6"/>
                  </a:cubicBezTo>
                  <a:cubicBezTo>
                    <a:pt x="61" y="0"/>
                    <a:pt x="73" y="2"/>
                    <a:pt x="79" y="12"/>
                  </a:cubicBezTo>
                  <a:cubicBezTo>
                    <a:pt x="85" y="21"/>
                    <a:pt x="83" y="33"/>
                    <a:pt x="74" y="39"/>
                  </a:cubicBezTo>
                  <a:cubicBezTo>
                    <a:pt x="53" y="53"/>
                    <a:pt x="40" y="77"/>
                    <a:pt x="40" y="103"/>
                  </a:cubicBezTo>
                  <a:cubicBezTo>
                    <a:pt x="40" y="129"/>
                    <a:pt x="53" y="152"/>
                    <a:pt x="74" y="166"/>
                  </a:cubicBezTo>
                  <a:cubicBezTo>
                    <a:pt x="83" y="172"/>
                    <a:pt x="85" y="184"/>
                    <a:pt x="79" y="194"/>
                  </a:cubicBezTo>
                  <a:cubicBezTo>
                    <a:pt x="75" y="199"/>
                    <a:pt x="69" y="203"/>
                    <a:pt x="63" y="20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48" name="组合 369"/>
          <p:cNvGrpSpPr>
            <a:grpSpLocks noChangeAspect="1"/>
          </p:cNvGrpSpPr>
          <p:nvPr/>
        </p:nvGrpSpPr>
        <p:grpSpPr bwMode="gray">
          <a:xfrm>
            <a:off x="5693872" y="4342281"/>
            <a:ext cx="417301" cy="411611"/>
            <a:chOff x="2519363" y="835025"/>
            <a:chExt cx="720725" cy="709613"/>
          </a:xfrm>
        </p:grpSpPr>
        <p:sp>
          <p:nvSpPr>
            <p:cNvPr id="149" name="Oval 68"/>
            <p:cNvSpPr>
              <a:spLocks noChangeArrowheads="1"/>
            </p:cNvSpPr>
            <p:nvPr/>
          </p:nvSpPr>
          <p:spPr bwMode="gray">
            <a:xfrm>
              <a:off x="2887663" y="1481138"/>
              <a:ext cx="66675" cy="63500"/>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Oval 69"/>
            <p:cNvSpPr>
              <a:spLocks noChangeArrowheads="1"/>
            </p:cNvSpPr>
            <p:nvPr/>
          </p:nvSpPr>
          <p:spPr bwMode="gray">
            <a:xfrm>
              <a:off x="3019426" y="1481138"/>
              <a:ext cx="65088" cy="63500"/>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Freeform 161"/>
            <p:cNvSpPr>
              <a:spLocks noEditPoints="1"/>
            </p:cNvSpPr>
            <p:nvPr/>
          </p:nvSpPr>
          <p:spPr bwMode="gray">
            <a:xfrm>
              <a:off x="3062288" y="852488"/>
              <a:ext cx="73025" cy="71437"/>
            </a:xfrm>
            <a:custGeom>
              <a:avLst/>
              <a:gdLst>
                <a:gd name="T0" fmla="*/ 57964388 w 46"/>
                <a:gd name="T1" fmla="*/ 110940108 h 46"/>
                <a:gd name="T2" fmla="*/ 0 w 46"/>
                <a:gd name="T3" fmla="*/ 55470831 h 46"/>
                <a:gd name="T4" fmla="*/ 57964388 w 46"/>
                <a:gd name="T5" fmla="*/ 0 h 46"/>
                <a:gd name="T6" fmla="*/ 115927188 w 46"/>
                <a:gd name="T7" fmla="*/ 55470831 h 46"/>
                <a:gd name="T8" fmla="*/ 57964388 w 46"/>
                <a:gd name="T9" fmla="*/ 110940108 h 46"/>
                <a:gd name="T10" fmla="*/ 57964388 w 46"/>
                <a:gd name="T11" fmla="*/ 28941303 h 46"/>
                <a:gd name="T12" fmla="*/ 30241875 w 46"/>
                <a:gd name="T13" fmla="*/ 55470831 h 46"/>
                <a:gd name="T14" fmla="*/ 57964388 w 46"/>
                <a:gd name="T15" fmla="*/ 81998805 h 46"/>
                <a:gd name="T16" fmla="*/ 85685313 w 46"/>
                <a:gd name="T17" fmla="*/ 55470831 h 46"/>
                <a:gd name="T18" fmla="*/ 57964388 w 46"/>
                <a:gd name="T19" fmla="*/ 28941303 h 4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6" h="46">
                  <a:moveTo>
                    <a:pt x="23" y="46"/>
                  </a:moveTo>
                  <a:cubicBezTo>
                    <a:pt x="10" y="46"/>
                    <a:pt x="0" y="36"/>
                    <a:pt x="0" y="23"/>
                  </a:cubicBezTo>
                  <a:cubicBezTo>
                    <a:pt x="0" y="10"/>
                    <a:pt x="10" y="0"/>
                    <a:pt x="23" y="0"/>
                  </a:cubicBezTo>
                  <a:cubicBezTo>
                    <a:pt x="36" y="0"/>
                    <a:pt x="46" y="10"/>
                    <a:pt x="46" y="23"/>
                  </a:cubicBezTo>
                  <a:cubicBezTo>
                    <a:pt x="46" y="36"/>
                    <a:pt x="36" y="46"/>
                    <a:pt x="23" y="46"/>
                  </a:cubicBezTo>
                  <a:close/>
                  <a:moveTo>
                    <a:pt x="23" y="12"/>
                  </a:moveTo>
                  <a:cubicBezTo>
                    <a:pt x="17" y="12"/>
                    <a:pt x="12" y="17"/>
                    <a:pt x="12" y="23"/>
                  </a:cubicBezTo>
                  <a:cubicBezTo>
                    <a:pt x="12" y="29"/>
                    <a:pt x="17" y="34"/>
                    <a:pt x="23" y="34"/>
                  </a:cubicBezTo>
                  <a:cubicBezTo>
                    <a:pt x="29" y="34"/>
                    <a:pt x="34" y="29"/>
                    <a:pt x="34" y="23"/>
                  </a:cubicBezTo>
                  <a:cubicBezTo>
                    <a:pt x="34" y="17"/>
                    <a:pt x="29" y="12"/>
                    <a:pt x="23" y="12"/>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Freeform 162"/>
            <p:cNvSpPr>
              <a:spLocks/>
            </p:cNvSpPr>
            <p:nvPr/>
          </p:nvSpPr>
          <p:spPr bwMode="gray">
            <a:xfrm>
              <a:off x="2957513" y="835025"/>
              <a:ext cx="28575" cy="107950"/>
            </a:xfrm>
            <a:custGeom>
              <a:avLst/>
              <a:gdLst>
                <a:gd name="T0" fmla="*/ 17641888 w 18"/>
                <a:gd name="T1" fmla="*/ 168886993 h 69"/>
                <a:gd name="T2" fmla="*/ 0 w 18"/>
                <a:gd name="T3" fmla="*/ 83220063 h 69"/>
                <a:gd name="T4" fmla="*/ 17641888 w 18"/>
                <a:gd name="T5" fmla="*/ 0 h 69"/>
                <a:gd name="T6" fmla="*/ 45362813 w 18"/>
                <a:gd name="T7" fmla="*/ 9790596 h 69"/>
                <a:gd name="T8" fmla="*/ 30241875 w 18"/>
                <a:gd name="T9" fmla="*/ 83220063 h 69"/>
                <a:gd name="T10" fmla="*/ 45362813 w 18"/>
                <a:gd name="T11" fmla="*/ 156649530 h 69"/>
                <a:gd name="T12" fmla="*/ 17641888 w 18"/>
                <a:gd name="T13" fmla="*/ 168886993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69">
                  <a:moveTo>
                    <a:pt x="7" y="69"/>
                  </a:moveTo>
                  <a:cubicBezTo>
                    <a:pt x="2" y="57"/>
                    <a:pt x="0" y="46"/>
                    <a:pt x="0" y="34"/>
                  </a:cubicBezTo>
                  <a:cubicBezTo>
                    <a:pt x="0" y="23"/>
                    <a:pt x="2" y="11"/>
                    <a:pt x="7" y="0"/>
                  </a:cubicBezTo>
                  <a:cubicBezTo>
                    <a:pt x="18" y="4"/>
                    <a:pt x="18" y="4"/>
                    <a:pt x="18" y="4"/>
                  </a:cubicBezTo>
                  <a:cubicBezTo>
                    <a:pt x="14" y="14"/>
                    <a:pt x="12" y="24"/>
                    <a:pt x="12" y="34"/>
                  </a:cubicBezTo>
                  <a:cubicBezTo>
                    <a:pt x="12" y="44"/>
                    <a:pt x="14" y="54"/>
                    <a:pt x="18" y="64"/>
                  </a:cubicBezTo>
                  <a:lnTo>
                    <a:pt x="7" y="69"/>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Freeform 163"/>
            <p:cNvSpPr>
              <a:spLocks/>
            </p:cNvSpPr>
            <p:nvPr/>
          </p:nvSpPr>
          <p:spPr bwMode="gray">
            <a:xfrm>
              <a:off x="2989263" y="846138"/>
              <a:ext cx="25400" cy="84137"/>
            </a:xfrm>
            <a:custGeom>
              <a:avLst/>
              <a:gdLst>
                <a:gd name="T0" fmla="*/ 12601575 w 16"/>
                <a:gd name="T1" fmla="*/ 131093236 h 54"/>
                <a:gd name="T2" fmla="*/ 0 w 16"/>
                <a:gd name="T3" fmla="*/ 65547397 h 54"/>
                <a:gd name="T4" fmla="*/ 12601575 w 16"/>
                <a:gd name="T5" fmla="*/ 0 h 54"/>
                <a:gd name="T6" fmla="*/ 40322500 w 16"/>
                <a:gd name="T7" fmla="*/ 12137541 h 54"/>
                <a:gd name="T8" fmla="*/ 30241875 w 16"/>
                <a:gd name="T9" fmla="*/ 65547397 h 54"/>
                <a:gd name="T10" fmla="*/ 40322500 w 16"/>
                <a:gd name="T11" fmla="*/ 118955695 h 54"/>
                <a:gd name="T12" fmla="*/ 12601575 w 16"/>
                <a:gd name="T13" fmla="*/ 131093236 h 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54">
                  <a:moveTo>
                    <a:pt x="5" y="54"/>
                  </a:moveTo>
                  <a:cubicBezTo>
                    <a:pt x="2" y="45"/>
                    <a:pt x="0" y="36"/>
                    <a:pt x="0" y="27"/>
                  </a:cubicBezTo>
                  <a:cubicBezTo>
                    <a:pt x="0" y="18"/>
                    <a:pt x="2" y="9"/>
                    <a:pt x="5" y="0"/>
                  </a:cubicBezTo>
                  <a:cubicBezTo>
                    <a:pt x="16" y="5"/>
                    <a:pt x="16" y="5"/>
                    <a:pt x="16" y="5"/>
                  </a:cubicBezTo>
                  <a:cubicBezTo>
                    <a:pt x="13" y="12"/>
                    <a:pt x="12" y="20"/>
                    <a:pt x="12" y="27"/>
                  </a:cubicBezTo>
                  <a:cubicBezTo>
                    <a:pt x="12" y="35"/>
                    <a:pt x="13" y="42"/>
                    <a:pt x="16" y="49"/>
                  </a:cubicBezTo>
                  <a:lnTo>
                    <a:pt x="5" y="54"/>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Freeform 164"/>
            <p:cNvSpPr>
              <a:spLocks/>
            </p:cNvSpPr>
            <p:nvPr/>
          </p:nvSpPr>
          <p:spPr bwMode="gray">
            <a:xfrm>
              <a:off x="3021013" y="858838"/>
              <a:ext cx="22225" cy="58737"/>
            </a:xfrm>
            <a:custGeom>
              <a:avLst/>
              <a:gdLst>
                <a:gd name="T0" fmla="*/ 8781838 w 15"/>
                <a:gd name="T1" fmla="*/ 90790399 h 38"/>
                <a:gd name="T2" fmla="*/ 0 w 15"/>
                <a:gd name="T3" fmla="*/ 45394427 h 38"/>
                <a:gd name="T4" fmla="*/ 8781838 w 15"/>
                <a:gd name="T5" fmla="*/ 0 h 38"/>
                <a:gd name="T6" fmla="*/ 32930042 w 15"/>
                <a:gd name="T7" fmla="*/ 11946797 h 38"/>
                <a:gd name="T8" fmla="*/ 26344033 w 15"/>
                <a:gd name="T9" fmla="*/ 45394427 h 38"/>
                <a:gd name="T10" fmla="*/ 32930042 w 15"/>
                <a:gd name="T11" fmla="*/ 81233271 h 38"/>
                <a:gd name="T12" fmla="*/ 8781838 w 15"/>
                <a:gd name="T13" fmla="*/ 90790399 h 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38">
                  <a:moveTo>
                    <a:pt x="4" y="38"/>
                  </a:moveTo>
                  <a:cubicBezTo>
                    <a:pt x="2" y="32"/>
                    <a:pt x="0" y="26"/>
                    <a:pt x="0" y="19"/>
                  </a:cubicBezTo>
                  <a:cubicBezTo>
                    <a:pt x="0" y="13"/>
                    <a:pt x="2" y="6"/>
                    <a:pt x="4" y="0"/>
                  </a:cubicBezTo>
                  <a:cubicBezTo>
                    <a:pt x="15" y="5"/>
                    <a:pt x="15" y="5"/>
                    <a:pt x="15" y="5"/>
                  </a:cubicBezTo>
                  <a:cubicBezTo>
                    <a:pt x="13" y="9"/>
                    <a:pt x="12" y="14"/>
                    <a:pt x="12" y="19"/>
                  </a:cubicBezTo>
                  <a:cubicBezTo>
                    <a:pt x="12" y="24"/>
                    <a:pt x="13" y="29"/>
                    <a:pt x="15" y="34"/>
                  </a:cubicBezTo>
                  <a:lnTo>
                    <a:pt x="4" y="38"/>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Freeform 165"/>
            <p:cNvSpPr>
              <a:spLocks/>
            </p:cNvSpPr>
            <p:nvPr/>
          </p:nvSpPr>
          <p:spPr bwMode="gray">
            <a:xfrm>
              <a:off x="3154363" y="858838"/>
              <a:ext cx="22225" cy="58737"/>
            </a:xfrm>
            <a:custGeom>
              <a:avLst/>
              <a:gdLst>
                <a:gd name="T0" fmla="*/ 24148203 w 15"/>
                <a:gd name="T1" fmla="*/ 90790399 h 38"/>
                <a:gd name="T2" fmla="*/ 0 w 15"/>
                <a:gd name="T3" fmla="*/ 81233271 h 38"/>
                <a:gd name="T4" fmla="*/ 6586008 w 15"/>
                <a:gd name="T5" fmla="*/ 45394427 h 38"/>
                <a:gd name="T6" fmla="*/ 0 w 15"/>
                <a:gd name="T7" fmla="*/ 11946797 h 38"/>
                <a:gd name="T8" fmla="*/ 24148203 w 15"/>
                <a:gd name="T9" fmla="*/ 0 h 38"/>
                <a:gd name="T10" fmla="*/ 32930042 w 15"/>
                <a:gd name="T11" fmla="*/ 45394427 h 38"/>
                <a:gd name="T12" fmla="*/ 24148203 w 15"/>
                <a:gd name="T13" fmla="*/ 90790399 h 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38">
                  <a:moveTo>
                    <a:pt x="11" y="38"/>
                  </a:moveTo>
                  <a:cubicBezTo>
                    <a:pt x="0" y="34"/>
                    <a:pt x="0" y="34"/>
                    <a:pt x="0" y="34"/>
                  </a:cubicBezTo>
                  <a:cubicBezTo>
                    <a:pt x="2" y="29"/>
                    <a:pt x="3" y="24"/>
                    <a:pt x="3" y="19"/>
                  </a:cubicBezTo>
                  <a:cubicBezTo>
                    <a:pt x="3" y="14"/>
                    <a:pt x="2" y="9"/>
                    <a:pt x="0" y="5"/>
                  </a:cubicBezTo>
                  <a:cubicBezTo>
                    <a:pt x="11" y="0"/>
                    <a:pt x="11" y="0"/>
                    <a:pt x="11" y="0"/>
                  </a:cubicBezTo>
                  <a:cubicBezTo>
                    <a:pt x="13" y="6"/>
                    <a:pt x="15" y="13"/>
                    <a:pt x="15" y="19"/>
                  </a:cubicBezTo>
                  <a:cubicBezTo>
                    <a:pt x="15" y="26"/>
                    <a:pt x="13" y="32"/>
                    <a:pt x="11" y="38"/>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Freeform 166"/>
            <p:cNvSpPr>
              <a:spLocks/>
            </p:cNvSpPr>
            <p:nvPr/>
          </p:nvSpPr>
          <p:spPr bwMode="gray">
            <a:xfrm>
              <a:off x="3181351" y="846138"/>
              <a:ext cx="26988" cy="84137"/>
            </a:xfrm>
            <a:custGeom>
              <a:avLst/>
              <a:gdLst>
                <a:gd name="T0" fmla="*/ 30242435 w 17"/>
                <a:gd name="T1" fmla="*/ 131093236 h 54"/>
                <a:gd name="T2" fmla="*/ 0 w 17"/>
                <a:gd name="T3" fmla="*/ 118955695 h 54"/>
                <a:gd name="T4" fmla="*/ 12601808 w 17"/>
                <a:gd name="T5" fmla="*/ 65547397 h 54"/>
                <a:gd name="T6" fmla="*/ 0 w 17"/>
                <a:gd name="T7" fmla="*/ 12137541 h 54"/>
                <a:gd name="T8" fmla="*/ 30242435 w 17"/>
                <a:gd name="T9" fmla="*/ 0 h 54"/>
                <a:gd name="T10" fmla="*/ 42844244 w 17"/>
                <a:gd name="T11" fmla="*/ 65547397 h 54"/>
                <a:gd name="T12" fmla="*/ 30242435 w 17"/>
                <a:gd name="T13" fmla="*/ 131093236 h 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 h="54">
                  <a:moveTo>
                    <a:pt x="12" y="54"/>
                  </a:moveTo>
                  <a:cubicBezTo>
                    <a:pt x="0" y="49"/>
                    <a:pt x="0" y="49"/>
                    <a:pt x="0" y="49"/>
                  </a:cubicBezTo>
                  <a:cubicBezTo>
                    <a:pt x="3" y="42"/>
                    <a:pt x="5" y="35"/>
                    <a:pt x="5" y="27"/>
                  </a:cubicBezTo>
                  <a:cubicBezTo>
                    <a:pt x="5" y="20"/>
                    <a:pt x="3" y="12"/>
                    <a:pt x="0" y="5"/>
                  </a:cubicBezTo>
                  <a:cubicBezTo>
                    <a:pt x="12" y="0"/>
                    <a:pt x="12" y="0"/>
                    <a:pt x="12" y="0"/>
                  </a:cubicBezTo>
                  <a:cubicBezTo>
                    <a:pt x="15" y="9"/>
                    <a:pt x="17" y="18"/>
                    <a:pt x="17" y="27"/>
                  </a:cubicBezTo>
                  <a:cubicBezTo>
                    <a:pt x="17" y="36"/>
                    <a:pt x="15" y="45"/>
                    <a:pt x="12" y="54"/>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7" name="Freeform 167"/>
            <p:cNvSpPr>
              <a:spLocks/>
            </p:cNvSpPr>
            <p:nvPr/>
          </p:nvSpPr>
          <p:spPr bwMode="gray">
            <a:xfrm>
              <a:off x="3211513" y="835025"/>
              <a:ext cx="28575" cy="107950"/>
            </a:xfrm>
            <a:custGeom>
              <a:avLst/>
              <a:gdLst>
                <a:gd name="T0" fmla="*/ 27722513 w 18"/>
                <a:gd name="T1" fmla="*/ 168886993 h 69"/>
                <a:gd name="T2" fmla="*/ 0 w 18"/>
                <a:gd name="T3" fmla="*/ 156649530 h 69"/>
                <a:gd name="T4" fmla="*/ 15120938 w 18"/>
                <a:gd name="T5" fmla="*/ 83220063 h 69"/>
                <a:gd name="T6" fmla="*/ 0 w 18"/>
                <a:gd name="T7" fmla="*/ 9790596 h 69"/>
                <a:gd name="T8" fmla="*/ 27722513 w 18"/>
                <a:gd name="T9" fmla="*/ 0 h 69"/>
                <a:gd name="T10" fmla="*/ 45362813 w 18"/>
                <a:gd name="T11" fmla="*/ 83220063 h 69"/>
                <a:gd name="T12" fmla="*/ 27722513 w 18"/>
                <a:gd name="T13" fmla="*/ 168886993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69">
                  <a:moveTo>
                    <a:pt x="11" y="69"/>
                  </a:moveTo>
                  <a:cubicBezTo>
                    <a:pt x="0" y="64"/>
                    <a:pt x="0" y="64"/>
                    <a:pt x="0" y="64"/>
                  </a:cubicBezTo>
                  <a:cubicBezTo>
                    <a:pt x="4" y="54"/>
                    <a:pt x="6" y="44"/>
                    <a:pt x="6" y="34"/>
                  </a:cubicBezTo>
                  <a:cubicBezTo>
                    <a:pt x="6" y="24"/>
                    <a:pt x="4" y="14"/>
                    <a:pt x="0" y="4"/>
                  </a:cubicBezTo>
                  <a:cubicBezTo>
                    <a:pt x="11" y="0"/>
                    <a:pt x="11" y="0"/>
                    <a:pt x="11" y="0"/>
                  </a:cubicBezTo>
                  <a:cubicBezTo>
                    <a:pt x="15" y="11"/>
                    <a:pt x="18" y="23"/>
                    <a:pt x="18" y="34"/>
                  </a:cubicBezTo>
                  <a:cubicBezTo>
                    <a:pt x="18" y="46"/>
                    <a:pt x="15" y="57"/>
                    <a:pt x="11" y="69"/>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8" name="Freeform 190"/>
            <p:cNvSpPr>
              <a:spLocks/>
            </p:cNvSpPr>
            <p:nvPr/>
          </p:nvSpPr>
          <p:spPr bwMode="gray">
            <a:xfrm>
              <a:off x="2519363" y="881063"/>
              <a:ext cx="671513" cy="644525"/>
            </a:xfrm>
            <a:custGeom>
              <a:avLst/>
              <a:gdLst>
                <a:gd name="T0" fmla="*/ 1003022934 w 423"/>
                <a:gd name="T1" fmla="*/ 1023183438 h 406"/>
                <a:gd name="T2" fmla="*/ 846773130 w 423"/>
                <a:gd name="T3" fmla="*/ 1023183438 h 406"/>
                <a:gd name="T4" fmla="*/ 846773130 w 423"/>
                <a:gd name="T5" fmla="*/ 982860938 h 406"/>
                <a:gd name="T6" fmla="*/ 962700404 w 423"/>
                <a:gd name="T7" fmla="*/ 982860938 h 406"/>
                <a:gd name="T8" fmla="*/ 962700404 w 423"/>
                <a:gd name="T9" fmla="*/ 398184688 h 406"/>
                <a:gd name="T10" fmla="*/ 1028224516 w 423"/>
                <a:gd name="T11" fmla="*/ 398184688 h 406"/>
                <a:gd name="T12" fmla="*/ 1028224516 w 423"/>
                <a:gd name="T13" fmla="*/ 355342825 h 406"/>
                <a:gd name="T14" fmla="*/ 534273523 w 423"/>
                <a:gd name="T15" fmla="*/ 45362813 h 406"/>
                <a:gd name="T16" fmla="*/ 40322530 w 423"/>
                <a:gd name="T17" fmla="*/ 355342825 h 406"/>
                <a:gd name="T18" fmla="*/ 40322530 w 423"/>
                <a:gd name="T19" fmla="*/ 398184688 h 406"/>
                <a:gd name="T20" fmla="*/ 105846641 w 423"/>
                <a:gd name="T21" fmla="*/ 398184688 h 406"/>
                <a:gd name="T22" fmla="*/ 105846641 w 423"/>
                <a:gd name="T23" fmla="*/ 982860938 h 406"/>
                <a:gd name="T24" fmla="*/ 637600800 w 423"/>
                <a:gd name="T25" fmla="*/ 982860938 h 406"/>
                <a:gd name="T26" fmla="*/ 637600800 w 423"/>
                <a:gd name="T27" fmla="*/ 1023183438 h 406"/>
                <a:gd name="T28" fmla="*/ 65524111 w 423"/>
                <a:gd name="T29" fmla="*/ 1023183438 h 406"/>
                <a:gd name="T30" fmla="*/ 65524111 w 423"/>
                <a:gd name="T31" fmla="*/ 438507188 h 406"/>
                <a:gd name="T32" fmla="*/ 0 w 423"/>
                <a:gd name="T33" fmla="*/ 438507188 h 406"/>
                <a:gd name="T34" fmla="*/ 0 w 423"/>
                <a:gd name="T35" fmla="*/ 332660625 h 406"/>
                <a:gd name="T36" fmla="*/ 534273523 w 423"/>
                <a:gd name="T37" fmla="*/ 0 h 406"/>
                <a:gd name="T38" fmla="*/ 1066027681 w 423"/>
                <a:gd name="T39" fmla="*/ 332660625 h 406"/>
                <a:gd name="T40" fmla="*/ 1066027681 w 423"/>
                <a:gd name="T41" fmla="*/ 438507188 h 406"/>
                <a:gd name="T42" fmla="*/ 1003022934 w 423"/>
                <a:gd name="T43" fmla="*/ 438507188 h 406"/>
                <a:gd name="T44" fmla="*/ 1003022934 w 423"/>
                <a:gd name="T45" fmla="*/ 1023183438 h 40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23" h="406">
                  <a:moveTo>
                    <a:pt x="398" y="406"/>
                  </a:moveTo>
                  <a:lnTo>
                    <a:pt x="336" y="406"/>
                  </a:lnTo>
                  <a:lnTo>
                    <a:pt x="336" y="390"/>
                  </a:lnTo>
                  <a:lnTo>
                    <a:pt x="382" y="390"/>
                  </a:lnTo>
                  <a:lnTo>
                    <a:pt x="382" y="158"/>
                  </a:lnTo>
                  <a:lnTo>
                    <a:pt x="408" y="158"/>
                  </a:lnTo>
                  <a:lnTo>
                    <a:pt x="408" y="141"/>
                  </a:lnTo>
                  <a:lnTo>
                    <a:pt x="212" y="18"/>
                  </a:lnTo>
                  <a:lnTo>
                    <a:pt x="16" y="141"/>
                  </a:lnTo>
                  <a:lnTo>
                    <a:pt x="16" y="158"/>
                  </a:lnTo>
                  <a:lnTo>
                    <a:pt x="42" y="158"/>
                  </a:lnTo>
                  <a:lnTo>
                    <a:pt x="42" y="390"/>
                  </a:lnTo>
                  <a:lnTo>
                    <a:pt x="253" y="390"/>
                  </a:lnTo>
                  <a:lnTo>
                    <a:pt x="253" y="406"/>
                  </a:lnTo>
                  <a:lnTo>
                    <a:pt x="26" y="406"/>
                  </a:lnTo>
                  <a:lnTo>
                    <a:pt x="26" y="174"/>
                  </a:lnTo>
                  <a:lnTo>
                    <a:pt x="0" y="174"/>
                  </a:lnTo>
                  <a:lnTo>
                    <a:pt x="0" y="132"/>
                  </a:lnTo>
                  <a:lnTo>
                    <a:pt x="212" y="0"/>
                  </a:lnTo>
                  <a:lnTo>
                    <a:pt x="423" y="132"/>
                  </a:lnTo>
                  <a:lnTo>
                    <a:pt x="423" y="174"/>
                  </a:lnTo>
                  <a:lnTo>
                    <a:pt x="398" y="174"/>
                  </a:lnTo>
                  <a:lnTo>
                    <a:pt x="398" y="406"/>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9" name="Freeform 191"/>
            <p:cNvSpPr>
              <a:spLocks noEditPoints="1"/>
            </p:cNvSpPr>
            <p:nvPr/>
          </p:nvSpPr>
          <p:spPr bwMode="gray">
            <a:xfrm>
              <a:off x="2660651" y="1177925"/>
              <a:ext cx="46038" cy="44450"/>
            </a:xfrm>
            <a:custGeom>
              <a:avLst/>
              <a:gdLst>
                <a:gd name="T0" fmla="*/ 37803548 w 29"/>
                <a:gd name="T1" fmla="*/ 68131121 h 29"/>
                <a:gd name="T2" fmla="*/ 0 w 29"/>
                <a:gd name="T3" fmla="*/ 35239653 h 29"/>
                <a:gd name="T4" fmla="*/ 37803548 w 29"/>
                <a:gd name="T5" fmla="*/ 0 h 29"/>
                <a:gd name="T6" fmla="*/ 73086119 w 29"/>
                <a:gd name="T7" fmla="*/ 35239653 h 29"/>
                <a:gd name="T8" fmla="*/ 37803548 w 29"/>
                <a:gd name="T9" fmla="*/ 68131121 h 29"/>
                <a:gd name="T10" fmla="*/ 37803548 w 29"/>
                <a:gd name="T11" fmla="*/ 18794686 h 29"/>
                <a:gd name="T12" fmla="*/ 20161469 w 29"/>
                <a:gd name="T13" fmla="*/ 35239653 h 29"/>
                <a:gd name="T14" fmla="*/ 37803548 w 29"/>
                <a:gd name="T15" fmla="*/ 49336434 h 29"/>
                <a:gd name="T16" fmla="*/ 52924650 w 29"/>
                <a:gd name="T17" fmla="*/ 35239653 h 29"/>
                <a:gd name="T18" fmla="*/ 37803548 w 29"/>
                <a:gd name="T19" fmla="*/ 18794686 h 2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9" h="29">
                  <a:moveTo>
                    <a:pt x="15" y="29"/>
                  </a:moveTo>
                  <a:cubicBezTo>
                    <a:pt x="6" y="29"/>
                    <a:pt x="0" y="23"/>
                    <a:pt x="0" y="15"/>
                  </a:cubicBezTo>
                  <a:cubicBezTo>
                    <a:pt x="0" y="7"/>
                    <a:pt x="6" y="0"/>
                    <a:pt x="15" y="0"/>
                  </a:cubicBezTo>
                  <a:cubicBezTo>
                    <a:pt x="23" y="0"/>
                    <a:pt x="29" y="7"/>
                    <a:pt x="29" y="15"/>
                  </a:cubicBezTo>
                  <a:cubicBezTo>
                    <a:pt x="29" y="23"/>
                    <a:pt x="23" y="29"/>
                    <a:pt x="15" y="29"/>
                  </a:cubicBezTo>
                  <a:close/>
                  <a:moveTo>
                    <a:pt x="15" y="8"/>
                  </a:moveTo>
                  <a:cubicBezTo>
                    <a:pt x="11" y="8"/>
                    <a:pt x="8" y="11"/>
                    <a:pt x="8" y="15"/>
                  </a:cubicBezTo>
                  <a:cubicBezTo>
                    <a:pt x="8" y="18"/>
                    <a:pt x="11" y="21"/>
                    <a:pt x="15" y="21"/>
                  </a:cubicBezTo>
                  <a:cubicBezTo>
                    <a:pt x="18" y="21"/>
                    <a:pt x="21" y="18"/>
                    <a:pt x="21" y="15"/>
                  </a:cubicBezTo>
                  <a:cubicBezTo>
                    <a:pt x="21" y="11"/>
                    <a:pt x="18" y="8"/>
                    <a:pt x="15" y="8"/>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0" name="Freeform 192"/>
            <p:cNvSpPr>
              <a:spLocks noEditPoints="1"/>
            </p:cNvSpPr>
            <p:nvPr/>
          </p:nvSpPr>
          <p:spPr bwMode="gray">
            <a:xfrm>
              <a:off x="2749551" y="1177925"/>
              <a:ext cx="47625" cy="44450"/>
            </a:xfrm>
            <a:custGeom>
              <a:avLst/>
              <a:gdLst>
                <a:gd name="T0" fmla="*/ 37803138 w 30"/>
                <a:gd name="T1" fmla="*/ 68131121 h 29"/>
                <a:gd name="T2" fmla="*/ 0 w 30"/>
                <a:gd name="T3" fmla="*/ 35239653 h 29"/>
                <a:gd name="T4" fmla="*/ 37803138 w 30"/>
                <a:gd name="T5" fmla="*/ 0 h 29"/>
                <a:gd name="T6" fmla="*/ 75604688 w 30"/>
                <a:gd name="T7" fmla="*/ 35239653 h 29"/>
                <a:gd name="T8" fmla="*/ 37803138 w 30"/>
                <a:gd name="T9" fmla="*/ 68131121 h 29"/>
                <a:gd name="T10" fmla="*/ 37803138 w 30"/>
                <a:gd name="T11" fmla="*/ 18794686 h 29"/>
                <a:gd name="T12" fmla="*/ 20161250 w 30"/>
                <a:gd name="T13" fmla="*/ 35239653 h 29"/>
                <a:gd name="T14" fmla="*/ 37803138 w 30"/>
                <a:gd name="T15" fmla="*/ 49336434 h 29"/>
                <a:gd name="T16" fmla="*/ 55443438 w 30"/>
                <a:gd name="T17" fmla="*/ 35239653 h 29"/>
                <a:gd name="T18" fmla="*/ 37803138 w 30"/>
                <a:gd name="T19" fmla="*/ 18794686 h 2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0" h="29">
                  <a:moveTo>
                    <a:pt x="15" y="29"/>
                  </a:moveTo>
                  <a:cubicBezTo>
                    <a:pt x="7" y="29"/>
                    <a:pt x="0" y="23"/>
                    <a:pt x="0" y="15"/>
                  </a:cubicBezTo>
                  <a:cubicBezTo>
                    <a:pt x="0" y="7"/>
                    <a:pt x="7" y="0"/>
                    <a:pt x="15" y="0"/>
                  </a:cubicBezTo>
                  <a:cubicBezTo>
                    <a:pt x="23" y="0"/>
                    <a:pt x="30" y="7"/>
                    <a:pt x="30" y="15"/>
                  </a:cubicBezTo>
                  <a:cubicBezTo>
                    <a:pt x="30" y="23"/>
                    <a:pt x="23" y="29"/>
                    <a:pt x="15" y="29"/>
                  </a:cubicBezTo>
                  <a:close/>
                  <a:moveTo>
                    <a:pt x="15" y="8"/>
                  </a:moveTo>
                  <a:cubicBezTo>
                    <a:pt x="11" y="8"/>
                    <a:pt x="8" y="11"/>
                    <a:pt x="8" y="15"/>
                  </a:cubicBezTo>
                  <a:cubicBezTo>
                    <a:pt x="8" y="18"/>
                    <a:pt x="11" y="21"/>
                    <a:pt x="15" y="21"/>
                  </a:cubicBezTo>
                  <a:cubicBezTo>
                    <a:pt x="19" y="21"/>
                    <a:pt x="22" y="18"/>
                    <a:pt x="22" y="15"/>
                  </a:cubicBezTo>
                  <a:cubicBezTo>
                    <a:pt x="22" y="11"/>
                    <a:pt x="19" y="8"/>
                    <a:pt x="15" y="8"/>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1" name="Freeform 193"/>
            <p:cNvSpPr>
              <a:spLocks noEditPoints="1"/>
            </p:cNvSpPr>
            <p:nvPr/>
          </p:nvSpPr>
          <p:spPr bwMode="gray">
            <a:xfrm>
              <a:off x="2624138" y="1131888"/>
              <a:ext cx="207963" cy="147637"/>
            </a:xfrm>
            <a:custGeom>
              <a:avLst/>
              <a:gdLst>
                <a:gd name="T0" fmla="*/ 312747993 w 132"/>
                <a:gd name="T1" fmla="*/ 231879615 h 94"/>
                <a:gd name="T2" fmla="*/ 220908697 w 132"/>
                <a:gd name="T3" fmla="*/ 231879615 h 94"/>
                <a:gd name="T4" fmla="*/ 210981614 w 132"/>
                <a:gd name="T5" fmla="*/ 226946340 h 94"/>
                <a:gd name="T6" fmla="*/ 181195641 w 132"/>
                <a:gd name="T7" fmla="*/ 194877699 h 94"/>
                <a:gd name="T8" fmla="*/ 163821278 w 132"/>
                <a:gd name="T9" fmla="*/ 185009579 h 94"/>
                <a:gd name="T10" fmla="*/ 163821278 w 132"/>
                <a:gd name="T11" fmla="*/ 185009579 h 94"/>
                <a:gd name="T12" fmla="*/ 146445339 w 132"/>
                <a:gd name="T13" fmla="*/ 194877699 h 94"/>
                <a:gd name="T14" fmla="*/ 116659366 w 132"/>
                <a:gd name="T15" fmla="*/ 226946340 h 94"/>
                <a:gd name="T16" fmla="*/ 104249331 w 132"/>
                <a:gd name="T17" fmla="*/ 231879615 h 94"/>
                <a:gd name="T18" fmla="*/ 14892987 w 132"/>
                <a:gd name="T19" fmla="*/ 231879615 h 94"/>
                <a:gd name="T20" fmla="*/ 0 w 132"/>
                <a:gd name="T21" fmla="*/ 217078220 h 94"/>
                <a:gd name="T22" fmla="*/ 0 w 132"/>
                <a:gd name="T23" fmla="*/ 14801395 h 94"/>
                <a:gd name="T24" fmla="*/ 14892987 w 132"/>
                <a:gd name="T25" fmla="*/ 0 h 94"/>
                <a:gd name="T26" fmla="*/ 312747993 w 132"/>
                <a:gd name="T27" fmla="*/ 0 h 94"/>
                <a:gd name="T28" fmla="*/ 327640980 w 132"/>
                <a:gd name="T29" fmla="*/ 14801395 h 94"/>
                <a:gd name="T30" fmla="*/ 327640980 w 132"/>
                <a:gd name="T31" fmla="*/ 217078220 h 94"/>
                <a:gd name="T32" fmla="*/ 312747993 w 132"/>
                <a:gd name="T33" fmla="*/ 231879615 h 94"/>
                <a:gd name="T34" fmla="*/ 228355978 w 132"/>
                <a:gd name="T35" fmla="*/ 202278396 h 94"/>
                <a:gd name="T36" fmla="*/ 297855007 w 132"/>
                <a:gd name="T37" fmla="*/ 202278396 h 94"/>
                <a:gd name="T38" fmla="*/ 297855007 w 132"/>
                <a:gd name="T39" fmla="*/ 29601219 h 94"/>
                <a:gd name="T40" fmla="*/ 29785973 w 132"/>
                <a:gd name="T41" fmla="*/ 29601219 h 94"/>
                <a:gd name="T42" fmla="*/ 29785973 w 132"/>
                <a:gd name="T43" fmla="*/ 202278396 h 94"/>
                <a:gd name="T44" fmla="*/ 99285002 w 132"/>
                <a:gd name="T45" fmla="*/ 202278396 h 94"/>
                <a:gd name="T46" fmla="*/ 124106647 w 132"/>
                <a:gd name="T47" fmla="*/ 175143030 h 94"/>
                <a:gd name="T48" fmla="*/ 163821278 w 132"/>
                <a:gd name="T49" fmla="*/ 155408360 h 94"/>
                <a:gd name="T50" fmla="*/ 163821278 w 132"/>
                <a:gd name="T51" fmla="*/ 155408360 h 94"/>
                <a:gd name="T52" fmla="*/ 203534333 w 132"/>
                <a:gd name="T53" fmla="*/ 175143030 h 94"/>
                <a:gd name="T54" fmla="*/ 228355978 w 132"/>
                <a:gd name="T55" fmla="*/ 202278396 h 9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32" h="94">
                  <a:moveTo>
                    <a:pt x="126" y="94"/>
                  </a:moveTo>
                  <a:cubicBezTo>
                    <a:pt x="89" y="94"/>
                    <a:pt x="89" y="94"/>
                    <a:pt x="89" y="94"/>
                  </a:cubicBezTo>
                  <a:cubicBezTo>
                    <a:pt x="88" y="94"/>
                    <a:pt x="86" y="94"/>
                    <a:pt x="85" y="92"/>
                  </a:cubicBezTo>
                  <a:cubicBezTo>
                    <a:pt x="73" y="79"/>
                    <a:pt x="73" y="79"/>
                    <a:pt x="73" y="79"/>
                  </a:cubicBezTo>
                  <a:cubicBezTo>
                    <a:pt x="71" y="76"/>
                    <a:pt x="69" y="75"/>
                    <a:pt x="66" y="75"/>
                  </a:cubicBezTo>
                  <a:cubicBezTo>
                    <a:pt x="66" y="75"/>
                    <a:pt x="66" y="75"/>
                    <a:pt x="66" y="75"/>
                  </a:cubicBezTo>
                  <a:cubicBezTo>
                    <a:pt x="63" y="75"/>
                    <a:pt x="61" y="76"/>
                    <a:pt x="59" y="79"/>
                  </a:cubicBezTo>
                  <a:cubicBezTo>
                    <a:pt x="47" y="92"/>
                    <a:pt x="47" y="92"/>
                    <a:pt x="47" y="92"/>
                  </a:cubicBezTo>
                  <a:cubicBezTo>
                    <a:pt x="46" y="94"/>
                    <a:pt x="44" y="94"/>
                    <a:pt x="42" y="94"/>
                  </a:cubicBezTo>
                  <a:cubicBezTo>
                    <a:pt x="6" y="94"/>
                    <a:pt x="6" y="94"/>
                    <a:pt x="6" y="94"/>
                  </a:cubicBezTo>
                  <a:cubicBezTo>
                    <a:pt x="3" y="94"/>
                    <a:pt x="0" y="92"/>
                    <a:pt x="0" y="88"/>
                  </a:cubicBezTo>
                  <a:cubicBezTo>
                    <a:pt x="0" y="6"/>
                    <a:pt x="0" y="6"/>
                    <a:pt x="0" y="6"/>
                  </a:cubicBezTo>
                  <a:cubicBezTo>
                    <a:pt x="0" y="3"/>
                    <a:pt x="3" y="0"/>
                    <a:pt x="6" y="0"/>
                  </a:cubicBezTo>
                  <a:cubicBezTo>
                    <a:pt x="126" y="0"/>
                    <a:pt x="126" y="0"/>
                    <a:pt x="126" y="0"/>
                  </a:cubicBezTo>
                  <a:cubicBezTo>
                    <a:pt x="129" y="0"/>
                    <a:pt x="132" y="3"/>
                    <a:pt x="132" y="6"/>
                  </a:cubicBezTo>
                  <a:cubicBezTo>
                    <a:pt x="132" y="88"/>
                    <a:pt x="132" y="88"/>
                    <a:pt x="132" y="88"/>
                  </a:cubicBezTo>
                  <a:cubicBezTo>
                    <a:pt x="132" y="92"/>
                    <a:pt x="129" y="94"/>
                    <a:pt x="126" y="94"/>
                  </a:cubicBezTo>
                  <a:close/>
                  <a:moveTo>
                    <a:pt x="92" y="82"/>
                  </a:moveTo>
                  <a:cubicBezTo>
                    <a:pt x="120" y="82"/>
                    <a:pt x="120" y="82"/>
                    <a:pt x="120" y="82"/>
                  </a:cubicBezTo>
                  <a:cubicBezTo>
                    <a:pt x="120" y="12"/>
                    <a:pt x="120" y="12"/>
                    <a:pt x="120" y="12"/>
                  </a:cubicBezTo>
                  <a:cubicBezTo>
                    <a:pt x="12" y="12"/>
                    <a:pt x="12" y="12"/>
                    <a:pt x="12" y="12"/>
                  </a:cubicBezTo>
                  <a:cubicBezTo>
                    <a:pt x="12" y="82"/>
                    <a:pt x="12" y="82"/>
                    <a:pt x="12" y="82"/>
                  </a:cubicBezTo>
                  <a:cubicBezTo>
                    <a:pt x="40" y="82"/>
                    <a:pt x="40" y="82"/>
                    <a:pt x="40" y="82"/>
                  </a:cubicBezTo>
                  <a:cubicBezTo>
                    <a:pt x="50" y="71"/>
                    <a:pt x="50" y="71"/>
                    <a:pt x="50" y="71"/>
                  </a:cubicBezTo>
                  <a:cubicBezTo>
                    <a:pt x="54" y="66"/>
                    <a:pt x="60" y="63"/>
                    <a:pt x="66" y="63"/>
                  </a:cubicBezTo>
                  <a:cubicBezTo>
                    <a:pt x="66" y="63"/>
                    <a:pt x="66" y="63"/>
                    <a:pt x="66" y="63"/>
                  </a:cubicBezTo>
                  <a:cubicBezTo>
                    <a:pt x="72" y="63"/>
                    <a:pt x="78" y="66"/>
                    <a:pt x="82" y="71"/>
                  </a:cubicBezTo>
                  <a:lnTo>
                    <a:pt x="92" y="82"/>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2" name="Freeform 194"/>
            <p:cNvSpPr>
              <a:spLocks noEditPoints="1"/>
            </p:cNvSpPr>
            <p:nvPr/>
          </p:nvSpPr>
          <p:spPr bwMode="gray">
            <a:xfrm>
              <a:off x="2624138" y="1304925"/>
              <a:ext cx="207963" cy="149225"/>
            </a:xfrm>
            <a:custGeom>
              <a:avLst/>
              <a:gdLst>
                <a:gd name="T0" fmla="*/ 312747993 w 132"/>
                <a:gd name="T1" fmla="*/ 234401059 h 95"/>
                <a:gd name="T2" fmla="*/ 14892987 w 132"/>
                <a:gd name="T3" fmla="*/ 234401059 h 95"/>
                <a:gd name="T4" fmla="*/ 0 w 132"/>
                <a:gd name="T5" fmla="*/ 219596368 h 95"/>
                <a:gd name="T6" fmla="*/ 0 w 132"/>
                <a:gd name="T7" fmla="*/ 14804691 h 95"/>
                <a:gd name="T8" fmla="*/ 14892987 w 132"/>
                <a:gd name="T9" fmla="*/ 0 h 95"/>
                <a:gd name="T10" fmla="*/ 312747993 w 132"/>
                <a:gd name="T11" fmla="*/ 0 h 95"/>
                <a:gd name="T12" fmla="*/ 327640980 w 132"/>
                <a:gd name="T13" fmla="*/ 14804691 h 95"/>
                <a:gd name="T14" fmla="*/ 327640980 w 132"/>
                <a:gd name="T15" fmla="*/ 219596368 h 95"/>
                <a:gd name="T16" fmla="*/ 312747993 w 132"/>
                <a:gd name="T17" fmla="*/ 234401059 h 95"/>
                <a:gd name="T18" fmla="*/ 29785973 w 132"/>
                <a:gd name="T19" fmla="*/ 204793248 h 95"/>
                <a:gd name="T20" fmla="*/ 297855007 w 132"/>
                <a:gd name="T21" fmla="*/ 204793248 h 95"/>
                <a:gd name="T22" fmla="*/ 297855007 w 132"/>
                <a:gd name="T23" fmla="*/ 29607811 h 95"/>
                <a:gd name="T24" fmla="*/ 29785973 w 132"/>
                <a:gd name="T25" fmla="*/ 29607811 h 95"/>
                <a:gd name="T26" fmla="*/ 29785973 w 132"/>
                <a:gd name="T27" fmla="*/ 204793248 h 9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2" h="95">
                  <a:moveTo>
                    <a:pt x="126" y="95"/>
                  </a:moveTo>
                  <a:cubicBezTo>
                    <a:pt x="6" y="95"/>
                    <a:pt x="6" y="95"/>
                    <a:pt x="6" y="95"/>
                  </a:cubicBezTo>
                  <a:cubicBezTo>
                    <a:pt x="3" y="95"/>
                    <a:pt x="0" y="92"/>
                    <a:pt x="0" y="89"/>
                  </a:cubicBezTo>
                  <a:cubicBezTo>
                    <a:pt x="0" y="6"/>
                    <a:pt x="0" y="6"/>
                    <a:pt x="0" y="6"/>
                  </a:cubicBezTo>
                  <a:cubicBezTo>
                    <a:pt x="0" y="3"/>
                    <a:pt x="3" y="0"/>
                    <a:pt x="6" y="0"/>
                  </a:cubicBezTo>
                  <a:cubicBezTo>
                    <a:pt x="126" y="0"/>
                    <a:pt x="126" y="0"/>
                    <a:pt x="126" y="0"/>
                  </a:cubicBezTo>
                  <a:cubicBezTo>
                    <a:pt x="129" y="0"/>
                    <a:pt x="132" y="3"/>
                    <a:pt x="132" y="6"/>
                  </a:cubicBezTo>
                  <a:cubicBezTo>
                    <a:pt x="132" y="89"/>
                    <a:pt x="132" y="89"/>
                    <a:pt x="132" y="89"/>
                  </a:cubicBezTo>
                  <a:cubicBezTo>
                    <a:pt x="132" y="92"/>
                    <a:pt x="129" y="95"/>
                    <a:pt x="126" y="95"/>
                  </a:cubicBezTo>
                  <a:close/>
                  <a:moveTo>
                    <a:pt x="12" y="83"/>
                  </a:moveTo>
                  <a:cubicBezTo>
                    <a:pt x="120" y="83"/>
                    <a:pt x="120" y="83"/>
                    <a:pt x="120" y="83"/>
                  </a:cubicBezTo>
                  <a:cubicBezTo>
                    <a:pt x="120" y="12"/>
                    <a:pt x="120" y="12"/>
                    <a:pt x="120" y="12"/>
                  </a:cubicBezTo>
                  <a:cubicBezTo>
                    <a:pt x="12" y="12"/>
                    <a:pt x="12" y="12"/>
                    <a:pt x="12" y="12"/>
                  </a:cubicBezTo>
                  <a:lnTo>
                    <a:pt x="12" y="83"/>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3" name="Freeform 195"/>
            <p:cNvSpPr>
              <a:spLocks noEditPoints="1"/>
            </p:cNvSpPr>
            <p:nvPr/>
          </p:nvSpPr>
          <p:spPr bwMode="gray">
            <a:xfrm>
              <a:off x="2884488" y="1304925"/>
              <a:ext cx="206375" cy="149225"/>
            </a:xfrm>
            <a:custGeom>
              <a:avLst/>
              <a:gdLst>
                <a:gd name="T0" fmla="*/ 249326015 w 132"/>
                <a:gd name="T1" fmla="*/ 234401059 h 95"/>
                <a:gd name="T2" fmla="*/ 188215563 w 132"/>
                <a:gd name="T3" fmla="*/ 197390118 h 95"/>
                <a:gd name="T4" fmla="*/ 180882997 w 132"/>
                <a:gd name="T5" fmla="*/ 185053137 h 95"/>
                <a:gd name="T6" fmla="*/ 139328140 w 132"/>
                <a:gd name="T7" fmla="*/ 185053137 h 95"/>
                <a:gd name="T8" fmla="*/ 131995574 w 132"/>
                <a:gd name="T9" fmla="*/ 197390118 h 95"/>
                <a:gd name="T10" fmla="*/ 70886686 w 132"/>
                <a:gd name="T11" fmla="*/ 234401059 h 95"/>
                <a:gd name="T12" fmla="*/ 0 w 132"/>
                <a:gd name="T13" fmla="*/ 162846886 h 95"/>
                <a:gd name="T14" fmla="*/ 0 w 132"/>
                <a:gd name="T15" fmla="*/ 14804691 h 95"/>
                <a:gd name="T16" fmla="*/ 14666696 w 132"/>
                <a:gd name="T17" fmla="*/ 0 h 95"/>
                <a:gd name="T18" fmla="*/ 307989672 w 132"/>
                <a:gd name="T19" fmla="*/ 0 h 95"/>
                <a:gd name="T20" fmla="*/ 322656368 w 132"/>
                <a:gd name="T21" fmla="*/ 14804691 h 95"/>
                <a:gd name="T22" fmla="*/ 322656368 w 132"/>
                <a:gd name="T23" fmla="*/ 162846886 h 95"/>
                <a:gd name="T24" fmla="*/ 249326015 w 132"/>
                <a:gd name="T25" fmla="*/ 234401059 h 95"/>
                <a:gd name="T26" fmla="*/ 131995574 w 132"/>
                <a:gd name="T27" fmla="*/ 155445326 h 95"/>
                <a:gd name="T28" fmla="*/ 188215563 w 132"/>
                <a:gd name="T29" fmla="*/ 155445326 h 95"/>
                <a:gd name="T30" fmla="*/ 200438592 w 132"/>
                <a:gd name="T31" fmla="*/ 162846886 h 95"/>
                <a:gd name="T32" fmla="*/ 212660057 w 132"/>
                <a:gd name="T33" fmla="*/ 182585427 h 95"/>
                <a:gd name="T34" fmla="*/ 249326015 w 132"/>
                <a:gd name="T35" fmla="*/ 204793248 h 95"/>
                <a:gd name="T36" fmla="*/ 293324540 w 132"/>
                <a:gd name="T37" fmla="*/ 162846886 h 95"/>
                <a:gd name="T38" fmla="*/ 293324540 w 132"/>
                <a:gd name="T39" fmla="*/ 29607811 h 95"/>
                <a:gd name="T40" fmla="*/ 29331829 w 132"/>
                <a:gd name="T41" fmla="*/ 29607811 h 95"/>
                <a:gd name="T42" fmla="*/ 29331829 w 132"/>
                <a:gd name="T43" fmla="*/ 162846886 h 95"/>
                <a:gd name="T44" fmla="*/ 70886686 w 132"/>
                <a:gd name="T45" fmla="*/ 204793248 h 95"/>
                <a:gd name="T46" fmla="*/ 107552644 w 132"/>
                <a:gd name="T47" fmla="*/ 182585427 h 95"/>
                <a:gd name="T48" fmla="*/ 119774109 w 132"/>
                <a:gd name="T49" fmla="*/ 162846886 h 95"/>
                <a:gd name="T50" fmla="*/ 131995574 w 132"/>
                <a:gd name="T51" fmla="*/ 155445326 h 9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32" h="95">
                  <a:moveTo>
                    <a:pt x="102" y="95"/>
                  </a:moveTo>
                  <a:cubicBezTo>
                    <a:pt x="92" y="95"/>
                    <a:pt x="82" y="89"/>
                    <a:pt x="77" y="80"/>
                  </a:cubicBezTo>
                  <a:cubicBezTo>
                    <a:pt x="74" y="75"/>
                    <a:pt x="74" y="75"/>
                    <a:pt x="74" y="75"/>
                  </a:cubicBezTo>
                  <a:cubicBezTo>
                    <a:pt x="57" y="75"/>
                    <a:pt x="57" y="75"/>
                    <a:pt x="57" y="75"/>
                  </a:cubicBezTo>
                  <a:cubicBezTo>
                    <a:pt x="54" y="80"/>
                    <a:pt x="54" y="80"/>
                    <a:pt x="54" y="80"/>
                  </a:cubicBezTo>
                  <a:cubicBezTo>
                    <a:pt x="49" y="89"/>
                    <a:pt x="39" y="95"/>
                    <a:pt x="29" y="95"/>
                  </a:cubicBezTo>
                  <a:cubicBezTo>
                    <a:pt x="13" y="95"/>
                    <a:pt x="0" y="82"/>
                    <a:pt x="0" y="66"/>
                  </a:cubicBezTo>
                  <a:cubicBezTo>
                    <a:pt x="0" y="6"/>
                    <a:pt x="0" y="6"/>
                    <a:pt x="0" y="6"/>
                  </a:cubicBezTo>
                  <a:cubicBezTo>
                    <a:pt x="0" y="3"/>
                    <a:pt x="2" y="0"/>
                    <a:pt x="6" y="0"/>
                  </a:cubicBezTo>
                  <a:cubicBezTo>
                    <a:pt x="126" y="0"/>
                    <a:pt x="126" y="0"/>
                    <a:pt x="126" y="0"/>
                  </a:cubicBezTo>
                  <a:cubicBezTo>
                    <a:pt x="129" y="0"/>
                    <a:pt x="132" y="3"/>
                    <a:pt x="132" y="6"/>
                  </a:cubicBezTo>
                  <a:cubicBezTo>
                    <a:pt x="132" y="66"/>
                    <a:pt x="132" y="66"/>
                    <a:pt x="132" y="66"/>
                  </a:cubicBezTo>
                  <a:cubicBezTo>
                    <a:pt x="132" y="82"/>
                    <a:pt x="118" y="95"/>
                    <a:pt x="102" y="95"/>
                  </a:cubicBezTo>
                  <a:close/>
                  <a:moveTo>
                    <a:pt x="54" y="63"/>
                  </a:moveTo>
                  <a:cubicBezTo>
                    <a:pt x="77" y="63"/>
                    <a:pt x="77" y="63"/>
                    <a:pt x="77" y="63"/>
                  </a:cubicBezTo>
                  <a:cubicBezTo>
                    <a:pt x="79" y="63"/>
                    <a:pt x="81" y="64"/>
                    <a:pt x="82" y="66"/>
                  </a:cubicBezTo>
                  <a:cubicBezTo>
                    <a:pt x="87" y="74"/>
                    <a:pt x="87" y="74"/>
                    <a:pt x="87" y="74"/>
                  </a:cubicBezTo>
                  <a:cubicBezTo>
                    <a:pt x="90" y="80"/>
                    <a:pt x="96" y="83"/>
                    <a:pt x="102" y="83"/>
                  </a:cubicBezTo>
                  <a:cubicBezTo>
                    <a:pt x="112" y="83"/>
                    <a:pt x="120" y="75"/>
                    <a:pt x="120" y="66"/>
                  </a:cubicBezTo>
                  <a:cubicBezTo>
                    <a:pt x="120" y="12"/>
                    <a:pt x="120" y="12"/>
                    <a:pt x="120" y="12"/>
                  </a:cubicBezTo>
                  <a:cubicBezTo>
                    <a:pt x="12" y="12"/>
                    <a:pt x="12" y="12"/>
                    <a:pt x="12" y="12"/>
                  </a:cubicBezTo>
                  <a:cubicBezTo>
                    <a:pt x="12" y="66"/>
                    <a:pt x="12" y="66"/>
                    <a:pt x="12" y="66"/>
                  </a:cubicBezTo>
                  <a:cubicBezTo>
                    <a:pt x="12" y="75"/>
                    <a:pt x="19" y="83"/>
                    <a:pt x="29" y="83"/>
                  </a:cubicBezTo>
                  <a:cubicBezTo>
                    <a:pt x="35" y="83"/>
                    <a:pt x="41" y="80"/>
                    <a:pt x="44" y="74"/>
                  </a:cubicBezTo>
                  <a:cubicBezTo>
                    <a:pt x="49" y="66"/>
                    <a:pt x="49" y="66"/>
                    <a:pt x="49" y="66"/>
                  </a:cubicBezTo>
                  <a:cubicBezTo>
                    <a:pt x="50" y="64"/>
                    <a:pt x="52" y="63"/>
                    <a:pt x="54" y="63"/>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 name="Freeform 196"/>
            <p:cNvSpPr>
              <a:spLocks noEditPoints="1"/>
            </p:cNvSpPr>
            <p:nvPr/>
          </p:nvSpPr>
          <p:spPr bwMode="gray">
            <a:xfrm>
              <a:off x="2884488" y="1131888"/>
              <a:ext cx="206375" cy="149225"/>
            </a:xfrm>
            <a:custGeom>
              <a:avLst/>
              <a:gdLst>
                <a:gd name="T0" fmla="*/ 183328228 w 132"/>
                <a:gd name="T1" fmla="*/ 231933349 h 95"/>
                <a:gd name="T2" fmla="*/ 171105200 w 132"/>
                <a:gd name="T3" fmla="*/ 226999499 h 95"/>
                <a:gd name="T4" fmla="*/ 158883735 w 132"/>
                <a:gd name="T5" fmla="*/ 209727098 h 95"/>
                <a:gd name="T6" fmla="*/ 149105938 w 132"/>
                <a:gd name="T7" fmla="*/ 226999499 h 95"/>
                <a:gd name="T8" fmla="*/ 134440805 w 132"/>
                <a:gd name="T9" fmla="*/ 231933349 h 95"/>
                <a:gd name="T10" fmla="*/ 9777797 w 132"/>
                <a:gd name="T11" fmla="*/ 207259388 h 95"/>
                <a:gd name="T12" fmla="*/ 0 w 132"/>
                <a:gd name="T13" fmla="*/ 192456268 h 95"/>
                <a:gd name="T14" fmla="*/ 0 w 132"/>
                <a:gd name="T15" fmla="*/ 14804691 h 95"/>
                <a:gd name="T16" fmla="*/ 14666696 w 132"/>
                <a:gd name="T17" fmla="*/ 0 h 95"/>
                <a:gd name="T18" fmla="*/ 307989672 w 132"/>
                <a:gd name="T19" fmla="*/ 0 h 95"/>
                <a:gd name="T20" fmla="*/ 322656368 w 132"/>
                <a:gd name="T21" fmla="*/ 14804691 h 95"/>
                <a:gd name="T22" fmla="*/ 322656368 w 132"/>
                <a:gd name="T23" fmla="*/ 192456268 h 95"/>
                <a:gd name="T24" fmla="*/ 310434903 w 132"/>
                <a:gd name="T25" fmla="*/ 207259388 h 95"/>
                <a:gd name="T26" fmla="*/ 185771896 w 132"/>
                <a:gd name="T27" fmla="*/ 231933349 h 95"/>
                <a:gd name="T28" fmla="*/ 183328228 w 132"/>
                <a:gd name="T29" fmla="*/ 231933349 h 95"/>
                <a:gd name="T30" fmla="*/ 161328966 w 132"/>
                <a:gd name="T31" fmla="*/ 180119287 h 95"/>
                <a:gd name="T32" fmla="*/ 161328966 w 132"/>
                <a:gd name="T33" fmla="*/ 180119287 h 95"/>
                <a:gd name="T34" fmla="*/ 183328228 w 132"/>
                <a:gd name="T35" fmla="*/ 192456268 h 95"/>
                <a:gd name="T36" fmla="*/ 190660795 w 132"/>
                <a:gd name="T37" fmla="*/ 202325538 h 95"/>
                <a:gd name="T38" fmla="*/ 293324540 w 132"/>
                <a:gd name="T39" fmla="*/ 182585427 h 95"/>
                <a:gd name="T40" fmla="*/ 293324540 w 132"/>
                <a:gd name="T41" fmla="*/ 29607811 h 95"/>
                <a:gd name="T42" fmla="*/ 29331829 w 132"/>
                <a:gd name="T43" fmla="*/ 29607811 h 95"/>
                <a:gd name="T44" fmla="*/ 29331829 w 132"/>
                <a:gd name="T45" fmla="*/ 182585427 h 95"/>
                <a:gd name="T46" fmla="*/ 129551906 w 132"/>
                <a:gd name="T47" fmla="*/ 202325538 h 95"/>
                <a:gd name="T48" fmla="*/ 136884473 w 132"/>
                <a:gd name="T49" fmla="*/ 192456268 h 95"/>
                <a:gd name="T50" fmla="*/ 161328966 w 132"/>
                <a:gd name="T51" fmla="*/ 180119287 h 9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32" h="95">
                  <a:moveTo>
                    <a:pt x="75" y="94"/>
                  </a:moveTo>
                  <a:cubicBezTo>
                    <a:pt x="73" y="94"/>
                    <a:pt x="71" y="93"/>
                    <a:pt x="70" y="92"/>
                  </a:cubicBezTo>
                  <a:cubicBezTo>
                    <a:pt x="65" y="85"/>
                    <a:pt x="65" y="85"/>
                    <a:pt x="65" y="85"/>
                  </a:cubicBezTo>
                  <a:cubicBezTo>
                    <a:pt x="61" y="92"/>
                    <a:pt x="61" y="92"/>
                    <a:pt x="61" y="92"/>
                  </a:cubicBezTo>
                  <a:cubicBezTo>
                    <a:pt x="60" y="94"/>
                    <a:pt x="57" y="95"/>
                    <a:pt x="55" y="94"/>
                  </a:cubicBezTo>
                  <a:cubicBezTo>
                    <a:pt x="4" y="84"/>
                    <a:pt x="4" y="84"/>
                    <a:pt x="4" y="84"/>
                  </a:cubicBezTo>
                  <a:cubicBezTo>
                    <a:pt x="2" y="84"/>
                    <a:pt x="0" y="81"/>
                    <a:pt x="0" y="78"/>
                  </a:cubicBezTo>
                  <a:cubicBezTo>
                    <a:pt x="0" y="6"/>
                    <a:pt x="0" y="6"/>
                    <a:pt x="0" y="6"/>
                  </a:cubicBezTo>
                  <a:cubicBezTo>
                    <a:pt x="0" y="3"/>
                    <a:pt x="2" y="0"/>
                    <a:pt x="6" y="0"/>
                  </a:cubicBezTo>
                  <a:cubicBezTo>
                    <a:pt x="126" y="0"/>
                    <a:pt x="126" y="0"/>
                    <a:pt x="126" y="0"/>
                  </a:cubicBezTo>
                  <a:cubicBezTo>
                    <a:pt x="129" y="0"/>
                    <a:pt x="132" y="3"/>
                    <a:pt x="132" y="6"/>
                  </a:cubicBezTo>
                  <a:cubicBezTo>
                    <a:pt x="132" y="78"/>
                    <a:pt x="132" y="78"/>
                    <a:pt x="132" y="78"/>
                  </a:cubicBezTo>
                  <a:cubicBezTo>
                    <a:pt x="132" y="81"/>
                    <a:pt x="129" y="84"/>
                    <a:pt x="127" y="84"/>
                  </a:cubicBezTo>
                  <a:cubicBezTo>
                    <a:pt x="76" y="94"/>
                    <a:pt x="76" y="94"/>
                    <a:pt x="76" y="94"/>
                  </a:cubicBezTo>
                  <a:cubicBezTo>
                    <a:pt x="76" y="94"/>
                    <a:pt x="75" y="94"/>
                    <a:pt x="75" y="94"/>
                  </a:cubicBezTo>
                  <a:close/>
                  <a:moveTo>
                    <a:pt x="66" y="73"/>
                  </a:moveTo>
                  <a:cubicBezTo>
                    <a:pt x="66" y="73"/>
                    <a:pt x="66" y="73"/>
                    <a:pt x="66" y="73"/>
                  </a:cubicBezTo>
                  <a:cubicBezTo>
                    <a:pt x="70" y="73"/>
                    <a:pt x="73" y="75"/>
                    <a:pt x="75" y="78"/>
                  </a:cubicBezTo>
                  <a:cubicBezTo>
                    <a:pt x="78" y="82"/>
                    <a:pt x="78" y="82"/>
                    <a:pt x="78" y="82"/>
                  </a:cubicBezTo>
                  <a:cubicBezTo>
                    <a:pt x="120" y="74"/>
                    <a:pt x="120" y="74"/>
                    <a:pt x="120" y="74"/>
                  </a:cubicBezTo>
                  <a:cubicBezTo>
                    <a:pt x="120" y="12"/>
                    <a:pt x="120" y="12"/>
                    <a:pt x="120" y="12"/>
                  </a:cubicBezTo>
                  <a:cubicBezTo>
                    <a:pt x="12" y="12"/>
                    <a:pt x="12" y="12"/>
                    <a:pt x="12" y="12"/>
                  </a:cubicBezTo>
                  <a:cubicBezTo>
                    <a:pt x="12" y="74"/>
                    <a:pt x="12" y="74"/>
                    <a:pt x="12" y="74"/>
                  </a:cubicBezTo>
                  <a:cubicBezTo>
                    <a:pt x="53" y="82"/>
                    <a:pt x="53" y="82"/>
                    <a:pt x="53" y="82"/>
                  </a:cubicBezTo>
                  <a:cubicBezTo>
                    <a:pt x="56" y="78"/>
                    <a:pt x="56" y="78"/>
                    <a:pt x="56" y="78"/>
                  </a:cubicBezTo>
                  <a:cubicBezTo>
                    <a:pt x="58" y="75"/>
                    <a:pt x="61" y="73"/>
                    <a:pt x="66" y="73"/>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5" name="Rectangle 197"/>
            <p:cNvSpPr>
              <a:spLocks noChangeArrowheads="1"/>
            </p:cNvSpPr>
            <p:nvPr/>
          </p:nvSpPr>
          <p:spPr bwMode="gray">
            <a:xfrm>
              <a:off x="2719388" y="1444625"/>
              <a:ext cx="19050" cy="28575"/>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 name="Freeform 198"/>
            <p:cNvSpPr>
              <a:spLocks/>
            </p:cNvSpPr>
            <p:nvPr/>
          </p:nvSpPr>
          <p:spPr bwMode="gray">
            <a:xfrm>
              <a:off x="2673351" y="1463675"/>
              <a:ext cx="109538" cy="19050"/>
            </a:xfrm>
            <a:custGeom>
              <a:avLst/>
              <a:gdLst>
                <a:gd name="T0" fmla="*/ 156716017 w 70"/>
                <a:gd name="T1" fmla="*/ 30241875 h 12"/>
                <a:gd name="T2" fmla="*/ 14692175 w 70"/>
                <a:gd name="T3" fmla="*/ 30241875 h 12"/>
                <a:gd name="T4" fmla="*/ 0 w 70"/>
                <a:gd name="T5" fmla="*/ 15120938 h 12"/>
                <a:gd name="T6" fmla="*/ 14692175 w 70"/>
                <a:gd name="T7" fmla="*/ 0 h 12"/>
                <a:gd name="T8" fmla="*/ 156716017 w 70"/>
                <a:gd name="T9" fmla="*/ 0 h 12"/>
                <a:gd name="T10" fmla="*/ 171408192 w 70"/>
                <a:gd name="T11" fmla="*/ 15120938 h 12"/>
                <a:gd name="T12" fmla="*/ 156716017 w 70"/>
                <a:gd name="T13" fmla="*/ 30241875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0" h="12">
                  <a:moveTo>
                    <a:pt x="64" y="12"/>
                  </a:moveTo>
                  <a:cubicBezTo>
                    <a:pt x="6" y="12"/>
                    <a:pt x="6" y="12"/>
                    <a:pt x="6" y="12"/>
                  </a:cubicBezTo>
                  <a:cubicBezTo>
                    <a:pt x="3" y="12"/>
                    <a:pt x="0" y="10"/>
                    <a:pt x="0" y="6"/>
                  </a:cubicBezTo>
                  <a:cubicBezTo>
                    <a:pt x="0" y="3"/>
                    <a:pt x="3" y="0"/>
                    <a:pt x="6" y="0"/>
                  </a:cubicBezTo>
                  <a:cubicBezTo>
                    <a:pt x="64" y="0"/>
                    <a:pt x="64" y="0"/>
                    <a:pt x="64" y="0"/>
                  </a:cubicBezTo>
                  <a:cubicBezTo>
                    <a:pt x="67" y="0"/>
                    <a:pt x="70" y="3"/>
                    <a:pt x="70" y="6"/>
                  </a:cubicBezTo>
                  <a:cubicBezTo>
                    <a:pt x="70" y="10"/>
                    <a:pt x="67" y="12"/>
                    <a:pt x="64" y="12"/>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7" name="Freeform 199"/>
            <p:cNvSpPr>
              <a:spLocks/>
            </p:cNvSpPr>
            <p:nvPr/>
          </p:nvSpPr>
          <p:spPr bwMode="gray">
            <a:xfrm>
              <a:off x="2768601" y="1411288"/>
              <a:ext cx="33338" cy="12700"/>
            </a:xfrm>
            <a:custGeom>
              <a:avLst/>
              <a:gdLst>
                <a:gd name="T0" fmla="*/ 42844093 w 21"/>
                <a:gd name="T1" fmla="*/ 20161250 h 8"/>
                <a:gd name="T2" fmla="*/ 10080776 w 21"/>
                <a:gd name="T3" fmla="*/ 20161250 h 8"/>
                <a:gd name="T4" fmla="*/ 0 w 21"/>
                <a:gd name="T5" fmla="*/ 10080625 h 8"/>
                <a:gd name="T6" fmla="*/ 10080776 w 21"/>
                <a:gd name="T7" fmla="*/ 0 h 8"/>
                <a:gd name="T8" fmla="*/ 42844093 w 21"/>
                <a:gd name="T9" fmla="*/ 0 h 8"/>
                <a:gd name="T10" fmla="*/ 52924869 w 21"/>
                <a:gd name="T11" fmla="*/ 10080625 h 8"/>
                <a:gd name="T12" fmla="*/ 42844093 w 21"/>
                <a:gd name="T13" fmla="*/ 20161250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 h="8">
                  <a:moveTo>
                    <a:pt x="17" y="8"/>
                  </a:moveTo>
                  <a:cubicBezTo>
                    <a:pt x="4" y="8"/>
                    <a:pt x="4" y="8"/>
                    <a:pt x="4" y="8"/>
                  </a:cubicBezTo>
                  <a:cubicBezTo>
                    <a:pt x="1" y="8"/>
                    <a:pt x="0" y="7"/>
                    <a:pt x="0" y="4"/>
                  </a:cubicBezTo>
                  <a:cubicBezTo>
                    <a:pt x="0" y="2"/>
                    <a:pt x="1" y="0"/>
                    <a:pt x="4" y="0"/>
                  </a:cubicBezTo>
                  <a:cubicBezTo>
                    <a:pt x="17" y="0"/>
                    <a:pt x="17" y="0"/>
                    <a:pt x="17" y="0"/>
                  </a:cubicBezTo>
                  <a:cubicBezTo>
                    <a:pt x="19" y="0"/>
                    <a:pt x="21" y="2"/>
                    <a:pt x="21" y="4"/>
                  </a:cubicBezTo>
                  <a:cubicBezTo>
                    <a:pt x="21" y="7"/>
                    <a:pt x="19" y="8"/>
                    <a:pt x="17" y="8"/>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8" name="Freeform 200"/>
            <p:cNvSpPr>
              <a:spLocks/>
            </p:cNvSpPr>
            <p:nvPr/>
          </p:nvSpPr>
          <p:spPr bwMode="gray">
            <a:xfrm>
              <a:off x="2909888" y="1368425"/>
              <a:ext cx="53975" cy="11112"/>
            </a:xfrm>
            <a:custGeom>
              <a:avLst/>
              <a:gdLst>
                <a:gd name="T0" fmla="*/ 75604688 w 34"/>
                <a:gd name="T1" fmla="*/ 15434568 h 8"/>
                <a:gd name="T2" fmla="*/ 10080625 w 34"/>
                <a:gd name="T3" fmla="*/ 15434568 h 8"/>
                <a:gd name="T4" fmla="*/ 0 w 34"/>
                <a:gd name="T5" fmla="*/ 7717284 h 8"/>
                <a:gd name="T6" fmla="*/ 10080625 w 34"/>
                <a:gd name="T7" fmla="*/ 0 h 8"/>
                <a:gd name="T8" fmla="*/ 75604688 w 34"/>
                <a:gd name="T9" fmla="*/ 0 h 8"/>
                <a:gd name="T10" fmla="*/ 85685313 w 34"/>
                <a:gd name="T11" fmla="*/ 7717284 h 8"/>
                <a:gd name="T12" fmla="*/ 75604688 w 34"/>
                <a:gd name="T13" fmla="*/ 15434568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 h="8">
                  <a:moveTo>
                    <a:pt x="30" y="8"/>
                  </a:moveTo>
                  <a:cubicBezTo>
                    <a:pt x="4" y="8"/>
                    <a:pt x="4" y="8"/>
                    <a:pt x="4" y="8"/>
                  </a:cubicBezTo>
                  <a:cubicBezTo>
                    <a:pt x="2" y="8"/>
                    <a:pt x="0" y="6"/>
                    <a:pt x="0" y="4"/>
                  </a:cubicBezTo>
                  <a:cubicBezTo>
                    <a:pt x="0" y="2"/>
                    <a:pt x="2" y="0"/>
                    <a:pt x="4" y="0"/>
                  </a:cubicBezTo>
                  <a:cubicBezTo>
                    <a:pt x="30" y="0"/>
                    <a:pt x="30" y="0"/>
                    <a:pt x="30" y="0"/>
                  </a:cubicBezTo>
                  <a:cubicBezTo>
                    <a:pt x="32" y="0"/>
                    <a:pt x="34" y="2"/>
                    <a:pt x="34" y="4"/>
                  </a:cubicBezTo>
                  <a:cubicBezTo>
                    <a:pt x="34" y="6"/>
                    <a:pt x="32" y="8"/>
                    <a:pt x="30" y="8"/>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9" name="Freeform 201"/>
            <p:cNvSpPr>
              <a:spLocks/>
            </p:cNvSpPr>
            <p:nvPr/>
          </p:nvSpPr>
          <p:spPr bwMode="gray">
            <a:xfrm>
              <a:off x="2930526" y="1347788"/>
              <a:ext cx="12700" cy="52387"/>
            </a:xfrm>
            <a:custGeom>
              <a:avLst/>
              <a:gdLst>
                <a:gd name="T0" fmla="*/ 10080625 w 8"/>
                <a:gd name="T1" fmla="*/ 80717581 h 34"/>
                <a:gd name="T2" fmla="*/ 0 w 8"/>
                <a:gd name="T3" fmla="*/ 71221667 h 34"/>
                <a:gd name="T4" fmla="*/ 0 w 8"/>
                <a:gd name="T5" fmla="*/ 9495914 h 34"/>
                <a:gd name="T6" fmla="*/ 10080625 w 8"/>
                <a:gd name="T7" fmla="*/ 0 h 34"/>
                <a:gd name="T8" fmla="*/ 20161250 w 8"/>
                <a:gd name="T9" fmla="*/ 9495914 h 34"/>
                <a:gd name="T10" fmla="*/ 20161250 w 8"/>
                <a:gd name="T11" fmla="*/ 71221667 h 34"/>
                <a:gd name="T12" fmla="*/ 10080625 w 8"/>
                <a:gd name="T13" fmla="*/ 80717581 h 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34">
                  <a:moveTo>
                    <a:pt x="4" y="34"/>
                  </a:moveTo>
                  <a:cubicBezTo>
                    <a:pt x="2" y="34"/>
                    <a:pt x="0" y="32"/>
                    <a:pt x="0" y="30"/>
                  </a:cubicBezTo>
                  <a:cubicBezTo>
                    <a:pt x="0" y="4"/>
                    <a:pt x="0" y="4"/>
                    <a:pt x="0" y="4"/>
                  </a:cubicBezTo>
                  <a:cubicBezTo>
                    <a:pt x="0" y="2"/>
                    <a:pt x="2" y="0"/>
                    <a:pt x="4" y="0"/>
                  </a:cubicBezTo>
                  <a:cubicBezTo>
                    <a:pt x="6" y="0"/>
                    <a:pt x="8" y="2"/>
                    <a:pt x="8" y="4"/>
                  </a:cubicBezTo>
                  <a:cubicBezTo>
                    <a:pt x="8" y="30"/>
                    <a:pt x="8" y="30"/>
                    <a:pt x="8" y="30"/>
                  </a:cubicBezTo>
                  <a:cubicBezTo>
                    <a:pt x="8" y="32"/>
                    <a:pt x="6" y="34"/>
                    <a:pt x="4" y="34"/>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0" name="Oval 202"/>
            <p:cNvSpPr>
              <a:spLocks noChangeArrowheads="1"/>
            </p:cNvSpPr>
            <p:nvPr/>
          </p:nvSpPr>
          <p:spPr bwMode="gray">
            <a:xfrm>
              <a:off x="3008313" y="1368425"/>
              <a:ext cx="12700" cy="11112"/>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1" name="Oval 203"/>
            <p:cNvSpPr>
              <a:spLocks noChangeArrowheads="1"/>
            </p:cNvSpPr>
            <p:nvPr/>
          </p:nvSpPr>
          <p:spPr bwMode="gray">
            <a:xfrm>
              <a:off x="3048001" y="1368425"/>
              <a:ext cx="12700" cy="11112"/>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2" name="Oval 204"/>
            <p:cNvSpPr>
              <a:spLocks noChangeArrowheads="1"/>
            </p:cNvSpPr>
            <p:nvPr/>
          </p:nvSpPr>
          <p:spPr bwMode="gray">
            <a:xfrm>
              <a:off x="3027363" y="1347788"/>
              <a:ext cx="12700" cy="12700"/>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3" name="Oval 206"/>
            <p:cNvSpPr>
              <a:spLocks noChangeArrowheads="1"/>
            </p:cNvSpPr>
            <p:nvPr/>
          </p:nvSpPr>
          <p:spPr bwMode="gray">
            <a:xfrm>
              <a:off x="3027363" y="1387475"/>
              <a:ext cx="12700" cy="12700"/>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4" name="Rectangle 207"/>
            <p:cNvSpPr>
              <a:spLocks noChangeArrowheads="1"/>
            </p:cNvSpPr>
            <p:nvPr/>
          </p:nvSpPr>
          <p:spPr bwMode="gray">
            <a:xfrm>
              <a:off x="3086101" y="906463"/>
              <a:ext cx="25400" cy="141287"/>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5" name="Freeform 208"/>
            <p:cNvSpPr>
              <a:spLocks/>
            </p:cNvSpPr>
            <p:nvPr/>
          </p:nvSpPr>
          <p:spPr bwMode="gray">
            <a:xfrm>
              <a:off x="2813051" y="996950"/>
              <a:ext cx="87313" cy="31750"/>
            </a:xfrm>
            <a:custGeom>
              <a:avLst/>
              <a:gdLst>
                <a:gd name="T0" fmla="*/ 68068279 w 56"/>
                <a:gd name="T1" fmla="*/ 50403125 h 20"/>
                <a:gd name="T2" fmla="*/ 0 w 56"/>
                <a:gd name="T3" fmla="*/ 20161250 h 20"/>
                <a:gd name="T4" fmla="*/ 19447412 w 56"/>
                <a:gd name="T5" fmla="*/ 0 h 20"/>
                <a:gd name="T6" fmla="*/ 68068279 w 56"/>
                <a:gd name="T7" fmla="*/ 20161250 h 20"/>
                <a:gd name="T8" fmla="*/ 116687588 w 56"/>
                <a:gd name="T9" fmla="*/ 0 h 20"/>
                <a:gd name="T10" fmla="*/ 136134999 w 56"/>
                <a:gd name="T11" fmla="*/ 20161250 h 20"/>
                <a:gd name="T12" fmla="*/ 68068279 w 56"/>
                <a:gd name="T13" fmla="*/ 50403125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 h="20">
                  <a:moveTo>
                    <a:pt x="28" y="20"/>
                  </a:moveTo>
                  <a:cubicBezTo>
                    <a:pt x="17" y="20"/>
                    <a:pt x="7" y="16"/>
                    <a:pt x="0" y="8"/>
                  </a:cubicBezTo>
                  <a:cubicBezTo>
                    <a:pt x="8" y="0"/>
                    <a:pt x="8" y="0"/>
                    <a:pt x="8" y="0"/>
                  </a:cubicBezTo>
                  <a:cubicBezTo>
                    <a:pt x="13" y="5"/>
                    <a:pt x="20" y="8"/>
                    <a:pt x="28" y="8"/>
                  </a:cubicBezTo>
                  <a:cubicBezTo>
                    <a:pt x="35" y="8"/>
                    <a:pt x="42" y="5"/>
                    <a:pt x="48" y="0"/>
                  </a:cubicBezTo>
                  <a:cubicBezTo>
                    <a:pt x="56" y="8"/>
                    <a:pt x="56" y="8"/>
                    <a:pt x="56" y="8"/>
                  </a:cubicBezTo>
                  <a:cubicBezTo>
                    <a:pt x="49" y="16"/>
                    <a:pt x="39" y="20"/>
                    <a:pt x="28" y="20"/>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6" name="Freeform 209"/>
            <p:cNvSpPr>
              <a:spLocks/>
            </p:cNvSpPr>
            <p:nvPr/>
          </p:nvSpPr>
          <p:spPr bwMode="gray">
            <a:xfrm>
              <a:off x="2786063" y="1023938"/>
              <a:ext cx="141288" cy="41275"/>
            </a:xfrm>
            <a:custGeom>
              <a:avLst/>
              <a:gdLst>
                <a:gd name="T0" fmla="*/ 110901661 w 90"/>
                <a:gd name="T1" fmla="*/ 63097245 h 27"/>
                <a:gd name="T2" fmla="*/ 0 w 90"/>
                <a:gd name="T3" fmla="*/ 18696046 h 27"/>
                <a:gd name="T4" fmla="*/ 19715955 w 90"/>
                <a:gd name="T5" fmla="*/ 0 h 27"/>
                <a:gd name="T6" fmla="*/ 110901661 w 90"/>
                <a:gd name="T7" fmla="*/ 35054705 h 27"/>
                <a:gd name="T8" fmla="*/ 199622675 w 90"/>
                <a:gd name="T9" fmla="*/ 0 h 27"/>
                <a:gd name="T10" fmla="*/ 221803322 w 90"/>
                <a:gd name="T11" fmla="*/ 18696046 h 27"/>
                <a:gd name="T12" fmla="*/ 110901661 w 90"/>
                <a:gd name="T13" fmla="*/ 63097245 h 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0" h="27">
                  <a:moveTo>
                    <a:pt x="45" y="27"/>
                  </a:moveTo>
                  <a:cubicBezTo>
                    <a:pt x="28" y="27"/>
                    <a:pt x="12" y="20"/>
                    <a:pt x="0" y="8"/>
                  </a:cubicBezTo>
                  <a:cubicBezTo>
                    <a:pt x="8" y="0"/>
                    <a:pt x="8" y="0"/>
                    <a:pt x="8" y="0"/>
                  </a:cubicBezTo>
                  <a:cubicBezTo>
                    <a:pt x="18" y="9"/>
                    <a:pt x="31" y="15"/>
                    <a:pt x="45" y="15"/>
                  </a:cubicBezTo>
                  <a:cubicBezTo>
                    <a:pt x="59" y="15"/>
                    <a:pt x="72" y="9"/>
                    <a:pt x="81" y="0"/>
                  </a:cubicBezTo>
                  <a:cubicBezTo>
                    <a:pt x="90" y="8"/>
                    <a:pt x="90" y="8"/>
                    <a:pt x="90" y="8"/>
                  </a:cubicBezTo>
                  <a:cubicBezTo>
                    <a:pt x="78" y="20"/>
                    <a:pt x="62" y="27"/>
                    <a:pt x="45" y="27"/>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7" name="Oval 210"/>
            <p:cNvSpPr>
              <a:spLocks noChangeArrowheads="1"/>
            </p:cNvSpPr>
            <p:nvPr/>
          </p:nvSpPr>
          <p:spPr bwMode="gray">
            <a:xfrm>
              <a:off x="2841626" y="962025"/>
              <a:ext cx="31750" cy="31750"/>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wrap="square"/>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78" name="图片 177"/>
          <p:cNvPicPr>
            <a:picLocks noChangeAspect="1"/>
          </p:cNvPicPr>
          <p:nvPr/>
        </p:nvPicPr>
        <p:blipFill>
          <a:blip r:embed="rId3"/>
          <a:stretch>
            <a:fillRect/>
          </a:stretch>
        </p:blipFill>
        <p:spPr bwMode="gray">
          <a:xfrm>
            <a:off x="6524436" y="4371309"/>
            <a:ext cx="264865" cy="382583"/>
          </a:xfrm>
          <a:prstGeom prst="rect">
            <a:avLst/>
          </a:prstGeom>
        </p:spPr>
      </p:pic>
      <p:grpSp>
        <p:nvGrpSpPr>
          <p:cNvPr id="179" name="组合 178"/>
          <p:cNvGrpSpPr/>
          <p:nvPr/>
        </p:nvGrpSpPr>
        <p:grpSpPr bwMode="gray">
          <a:xfrm flipH="1">
            <a:off x="5529288" y="2008438"/>
            <a:ext cx="2123280" cy="839250"/>
            <a:chOff x="152400" y="1919790"/>
            <a:chExt cx="1385396" cy="685910"/>
          </a:xfrm>
        </p:grpSpPr>
        <p:cxnSp>
          <p:nvCxnSpPr>
            <p:cNvPr id="180" name="直接连接符 179"/>
            <p:cNvCxnSpPr/>
            <p:nvPr/>
          </p:nvCxnSpPr>
          <p:spPr bwMode="gray">
            <a:xfrm>
              <a:off x="152400" y="1919790"/>
              <a:ext cx="0" cy="6859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1" name="直接连接符 180"/>
            <p:cNvCxnSpPr/>
            <p:nvPr/>
          </p:nvCxnSpPr>
          <p:spPr bwMode="gray">
            <a:xfrm flipH="1">
              <a:off x="152400" y="1919790"/>
              <a:ext cx="138539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82" name="组合 181"/>
          <p:cNvGrpSpPr/>
          <p:nvPr/>
        </p:nvGrpSpPr>
        <p:grpSpPr bwMode="gray">
          <a:xfrm flipV="1">
            <a:off x="856455" y="3988702"/>
            <a:ext cx="531770" cy="1026542"/>
            <a:chOff x="152400" y="1919790"/>
            <a:chExt cx="855655" cy="685910"/>
          </a:xfrm>
        </p:grpSpPr>
        <p:cxnSp>
          <p:nvCxnSpPr>
            <p:cNvPr id="183" name="直接连接符 182"/>
            <p:cNvCxnSpPr/>
            <p:nvPr/>
          </p:nvCxnSpPr>
          <p:spPr bwMode="gray">
            <a:xfrm>
              <a:off x="152400" y="1919790"/>
              <a:ext cx="0" cy="6859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4" name="直接连接符 183"/>
            <p:cNvCxnSpPr/>
            <p:nvPr/>
          </p:nvCxnSpPr>
          <p:spPr bwMode="gray">
            <a:xfrm flipH="1" flipV="1">
              <a:off x="152400" y="1919790"/>
              <a:ext cx="85565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85" name="组合 184"/>
          <p:cNvGrpSpPr/>
          <p:nvPr/>
        </p:nvGrpSpPr>
        <p:grpSpPr bwMode="gray">
          <a:xfrm flipH="1" flipV="1">
            <a:off x="7128972" y="3988702"/>
            <a:ext cx="500507" cy="1026542"/>
            <a:chOff x="152400" y="1919790"/>
            <a:chExt cx="597230" cy="685910"/>
          </a:xfrm>
        </p:grpSpPr>
        <p:cxnSp>
          <p:nvCxnSpPr>
            <p:cNvPr id="186" name="直接连接符 185"/>
            <p:cNvCxnSpPr/>
            <p:nvPr/>
          </p:nvCxnSpPr>
          <p:spPr bwMode="gray">
            <a:xfrm>
              <a:off x="152400" y="1919790"/>
              <a:ext cx="0" cy="6859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7" name="直接连接符 186"/>
            <p:cNvCxnSpPr/>
            <p:nvPr/>
          </p:nvCxnSpPr>
          <p:spPr bwMode="gray">
            <a:xfrm flipH="1" flipV="1">
              <a:off x="152400" y="1919790"/>
              <a:ext cx="59723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8" name="Freeform 159"/>
          <p:cNvSpPr/>
          <p:nvPr/>
        </p:nvSpPr>
        <p:spPr bwMode="gray">
          <a:xfrm flipH="1">
            <a:off x="2930598" y="2551416"/>
            <a:ext cx="625616" cy="32702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gradFill>
            <a:gsLst>
              <a:gs pos="0">
                <a:schemeClr val="bg1"/>
              </a:gs>
              <a:gs pos="81000">
                <a:schemeClr val="bg1">
                  <a:lumMod val="85000"/>
                </a:schemeClr>
              </a:gs>
            </a:gsLst>
            <a:lin ang="16200000" scaled="1"/>
          </a:gradFill>
          <a:ln w="9525">
            <a:gradFill flip="none" rotWithShape="1">
              <a:gsLst>
                <a:gs pos="0">
                  <a:schemeClr val="bg1"/>
                </a:gs>
                <a:gs pos="85000">
                  <a:schemeClr val="bg1">
                    <a:lumMod val="50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89" name="组合 188"/>
          <p:cNvGrpSpPr/>
          <p:nvPr/>
        </p:nvGrpSpPr>
        <p:grpSpPr bwMode="gray">
          <a:xfrm>
            <a:off x="3011581" y="2834737"/>
            <a:ext cx="490528" cy="1028701"/>
            <a:chOff x="5323253" y="2994420"/>
            <a:chExt cx="490528" cy="1028701"/>
          </a:xfrm>
        </p:grpSpPr>
        <p:sp>
          <p:nvSpPr>
            <p:cNvPr id="190" name="任意多边形 189"/>
            <p:cNvSpPr/>
            <p:nvPr/>
          </p:nvSpPr>
          <p:spPr bwMode="gray">
            <a:xfrm>
              <a:off x="5323253" y="3017281"/>
              <a:ext cx="275584" cy="1005840"/>
            </a:xfrm>
            <a:custGeom>
              <a:avLst/>
              <a:gdLst>
                <a:gd name="connsiteX0" fmla="*/ 317500 w 317500"/>
                <a:gd name="connsiteY0" fmla="*/ 0 h 995680"/>
                <a:gd name="connsiteX1" fmla="*/ 0 w 317500"/>
                <a:gd name="connsiteY1" fmla="*/ 990600 h 995680"/>
                <a:gd name="connsiteX2" fmla="*/ 127000 w 317500"/>
                <a:gd name="connsiteY2" fmla="*/ 995680 h 995680"/>
                <a:gd name="connsiteX0" fmla="*/ 317500 w 317500"/>
                <a:gd name="connsiteY0" fmla="*/ 0 h 995680"/>
                <a:gd name="connsiteX1" fmla="*/ 0 w 317500"/>
                <a:gd name="connsiteY1" fmla="*/ 990600 h 995680"/>
                <a:gd name="connsiteX2" fmla="*/ 127000 w 317500"/>
                <a:gd name="connsiteY2" fmla="*/ 995680 h 995680"/>
                <a:gd name="connsiteX3" fmla="*/ 317500 w 317500"/>
                <a:gd name="connsiteY3" fmla="*/ 0 h 995680"/>
                <a:gd name="connsiteX0" fmla="*/ 231140 w 231140"/>
                <a:gd name="connsiteY0" fmla="*/ 0 h 995680"/>
                <a:gd name="connsiteX1" fmla="*/ 0 w 231140"/>
                <a:gd name="connsiteY1" fmla="*/ 990600 h 995680"/>
                <a:gd name="connsiteX2" fmla="*/ 127000 w 231140"/>
                <a:gd name="connsiteY2" fmla="*/ 995680 h 995680"/>
                <a:gd name="connsiteX3" fmla="*/ 231140 w 231140"/>
                <a:gd name="connsiteY3" fmla="*/ 0 h 995680"/>
                <a:gd name="connsiteX0" fmla="*/ 231140 w 231140"/>
                <a:gd name="connsiteY0" fmla="*/ 0 h 995680"/>
                <a:gd name="connsiteX1" fmla="*/ 0 w 231140"/>
                <a:gd name="connsiteY1" fmla="*/ 990600 h 995680"/>
                <a:gd name="connsiteX2" fmla="*/ 127000 w 231140"/>
                <a:gd name="connsiteY2" fmla="*/ 995680 h 995680"/>
                <a:gd name="connsiteX3" fmla="*/ 231140 w 231140"/>
                <a:gd name="connsiteY3" fmla="*/ 0 h 995680"/>
                <a:gd name="connsiteX0" fmla="*/ 231140 w 231140"/>
                <a:gd name="connsiteY0" fmla="*/ 0 h 995680"/>
                <a:gd name="connsiteX1" fmla="*/ 0 w 231140"/>
                <a:gd name="connsiteY1" fmla="*/ 990600 h 995680"/>
                <a:gd name="connsiteX2" fmla="*/ 127000 w 231140"/>
                <a:gd name="connsiteY2" fmla="*/ 995680 h 995680"/>
                <a:gd name="connsiteX3" fmla="*/ 231140 w 231140"/>
                <a:gd name="connsiteY3" fmla="*/ 0 h 995680"/>
                <a:gd name="connsiteX0" fmla="*/ 231140 w 231140"/>
                <a:gd name="connsiteY0" fmla="*/ 0 h 995680"/>
                <a:gd name="connsiteX1" fmla="*/ 0 w 231140"/>
                <a:gd name="connsiteY1" fmla="*/ 990600 h 995680"/>
                <a:gd name="connsiteX2" fmla="*/ 127000 w 231140"/>
                <a:gd name="connsiteY2" fmla="*/ 995680 h 995680"/>
                <a:gd name="connsiteX3" fmla="*/ 231140 w 231140"/>
                <a:gd name="connsiteY3" fmla="*/ 0 h 995680"/>
                <a:gd name="connsiteX0" fmla="*/ 238760 w 238760"/>
                <a:gd name="connsiteY0" fmla="*/ 0 h 1026160"/>
                <a:gd name="connsiteX1" fmla="*/ 0 w 238760"/>
                <a:gd name="connsiteY1" fmla="*/ 1026160 h 1026160"/>
                <a:gd name="connsiteX2" fmla="*/ 134620 w 238760"/>
                <a:gd name="connsiteY2" fmla="*/ 995680 h 1026160"/>
                <a:gd name="connsiteX3" fmla="*/ 238760 w 238760"/>
                <a:gd name="connsiteY3" fmla="*/ 0 h 1026160"/>
                <a:gd name="connsiteX0" fmla="*/ 238760 w 238760"/>
                <a:gd name="connsiteY0" fmla="*/ 0 h 1026160"/>
                <a:gd name="connsiteX1" fmla="*/ 0 w 238760"/>
                <a:gd name="connsiteY1" fmla="*/ 1026160 h 1026160"/>
                <a:gd name="connsiteX2" fmla="*/ 134620 w 238760"/>
                <a:gd name="connsiteY2" fmla="*/ 995680 h 1026160"/>
                <a:gd name="connsiteX3" fmla="*/ 238760 w 238760"/>
                <a:gd name="connsiteY3" fmla="*/ 0 h 1026160"/>
                <a:gd name="connsiteX0" fmla="*/ 238760 w 238760"/>
                <a:gd name="connsiteY0" fmla="*/ 0 h 1026160"/>
                <a:gd name="connsiteX1" fmla="*/ 0 w 238760"/>
                <a:gd name="connsiteY1" fmla="*/ 1026160 h 1026160"/>
                <a:gd name="connsiteX2" fmla="*/ 185420 w 238760"/>
                <a:gd name="connsiteY2" fmla="*/ 1016000 h 1026160"/>
                <a:gd name="connsiteX3" fmla="*/ 238760 w 238760"/>
                <a:gd name="connsiteY3" fmla="*/ 0 h 1026160"/>
                <a:gd name="connsiteX0" fmla="*/ 238760 w 244979"/>
                <a:gd name="connsiteY0" fmla="*/ 0 h 1026160"/>
                <a:gd name="connsiteX1" fmla="*/ 0 w 244979"/>
                <a:gd name="connsiteY1" fmla="*/ 1026160 h 1026160"/>
                <a:gd name="connsiteX2" fmla="*/ 185420 w 244979"/>
                <a:gd name="connsiteY2" fmla="*/ 1016000 h 1026160"/>
                <a:gd name="connsiteX3" fmla="*/ 238760 w 244979"/>
                <a:gd name="connsiteY3" fmla="*/ 0 h 1026160"/>
                <a:gd name="connsiteX0" fmla="*/ 238760 w 238760"/>
                <a:gd name="connsiteY0" fmla="*/ 0 h 1026160"/>
                <a:gd name="connsiteX1" fmla="*/ 0 w 238760"/>
                <a:gd name="connsiteY1" fmla="*/ 1026160 h 1026160"/>
                <a:gd name="connsiteX2" fmla="*/ 104140 w 238760"/>
                <a:gd name="connsiteY2" fmla="*/ 1023620 h 1026160"/>
                <a:gd name="connsiteX3" fmla="*/ 238760 w 238760"/>
                <a:gd name="connsiteY3" fmla="*/ 0 h 1026160"/>
                <a:gd name="connsiteX0" fmla="*/ 238760 w 238760"/>
                <a:gd name="connsiteY0" fmla="*/ 0 h 1026160"/>
                <a:gd name="connsiteX1" fmla="*/ 0 w 238760"/>
                <a:gd name="connsiteY1" fmla="*/ 1026160 h 1026160"/>
                <a:gd name="connsiteX2" fmla="*/ 96520 w 238760"/>
                <a:gd name="connsiteY2" fmla="*/ 1013460 h 1026160"/>
                <a:gd name="connsiteX3" fmla="*/ 238760 w 238760"/>
                <a:gd name="connsiteY3" fmla="*/ 0 h 1026160"/>
                <a:gd name="connsiteX0" fmla="*/ 238760 w 238760"/>
                <a:gd name="connsiteY0" fmla="*/ 0 h 1026160"/>
                <a:gd name="connsiteX1" fmla="*/ 0 w 238760"/>
                <a:gd name="connsiteY1" fmla="*/ 1026160 h 1026160"/>
                <a:gd name="connsiteX2" fmla="*/ 96520 w 238760"/>
                <a:gd name="connsiteY2" fmla="*/ 1013460 h 1026160"/>
                <a:gd name="connsiteX3" fmla="*/ 238760 w 238760"/>
                <a:gd name="connsiteY3" fmla="*/ 0 h 1026160"/>
                <a:gd name="connsiteX0" fmla="*/ 259080 w 259080"/>
                <a:gd name="connsiteY0" fmla="*/ 0 h 1016000"/>
                <a:gd name="connsiteX1" fmla="*/ 0 w 259080"/>
                <a:gd name="connsiteY1" fmla="*/ 1016000 h 1016000"/>
                <a:gd name="connsiteX2" fmla="*/ 116840 w 259080"/>
                <a:gd name="connsiteY2" fmla="*/ 1013460 h 1016000"/>
                <a:gd name="connsiteX3" fmla="*/ 259080 w 259080"/>
                <a:gd name="connsiteY3" fmla="*/ 0 h 1016000"/>
                <a:gd name="connsiteX0" fmla="*/ 116840 w 259080"/>
                <a:gd name="connsiteY0" fmla="*/ 1013460 h 1104900"/>
                <a:gd name="connsiteX1" fmla="*/ 259080 w 259080"/>
                <a:gd name="connsiteY1" fmla="*/ 0 h 1104900"/>
                <a:gd name="connsiteX2" fmla="*/ 0 w 259080"/>
                <a:gd name="connsiteY2" fmla="*/ 1016000 h 1104900"/>
                <a:gd name="connsiteX3" fmla="*/ 208280 w 259080"/>
                <a:gd name="connsiteY3" fmla="*/ 1104900 h 1104900"/>
                <a:gd name="connsiteX0" fmla="*/ 116840 w 259080"/>
                <a:gd name="connsiteY0" fmla="*/ 1013460 h 1016000"/>
                <a:gd name="connsiteX1" fmla="*/ 259080 w 259080"/>
                <a:gd name="connsiteY1" fmla="*/ 0 h 1016000"/>
                <a:gd name="connsiteX2" fmla="*/ 0 w 259080"/>
                <a:gd name="connsiteY2" fmla="*/ 1016000 h 1016000"/>
                <a:gd name="connsiteX0" fmla="*/ 116840 w 259080"/>
                <a:gd name="connsiteY0" fmla="*/ 1013460 h 1016000"/>
                <a:gd name="connsiteX1" fmla="*/ 259080 w 259080"/>
                <a:gd name="connsiteY1" fmla="*/ 0 h 1016000"/>
                <a:gd name="connsiteX2" fmla="*/ 0 w 259080"/>
                <a:gd name="connsiteY2" fmla="*/ 1016000 h 1016000"/>
                <a:gd name="connsiteX0" fmla="*/ 116840 w 267424"/>
                <a:gd name="connsiteY0" fmla="*/ 1013460 h 1016000"/>
                <a:gd name="connsiteX1" fmla="*/ 259080 w 267424"/>
                <a:gd name="connsiteY1" fmla="*/ 0 h 1016000"/>
                <a:gd name="connsiteX2" fmla="*/ 0 w 267424"/>
                <a:gd name="connsiteY2" fmla="*/ 1016000 h 1016000"/>
                <a:gd name="connsiteX0" fmla="*/ 142240 w 267424"/>
                <a:gd name="connsiteY0" fmla="*/ 1013460 h 1016000"/>
                <a:gd name="connsiteX1" fmla="*/ 259080 w 267424"/>
                <a:gd name="connsiteY1" fmla="*/ 0 h 1016000"/>
                <a:gd name="connsiteX2" fmla="*/ 0 w 267424"/>
                <a:gd name="connsiteY2" fmla="*/ 1016000 h 1016000"/>
                <a:gd name="connsiteX0" fmla="*/ 142240 w 303862"/>
                <a:gd name="connsiteY0" fmla="*/ 1013460 h 1016000"/>
                <a:gd name="connsiteX1" fmla="*/ 259080 w 303862"/>
                <a:gd name="connsiteY1" fmla="*/ 0 h 1016000"/>
                <a:gd name="connsiteX2" fmla="*/ 0 w 303862"/>
                <a:gd name="connsiteY2" fmla="*/ 1016000 h 1016000"/>
                <a:gd name="connsiteX0" fmla="*/ 142240 w 275596"/>
                <a:gd name="connsiteY0" fmla="*/ 1003300 h 1005840"/>
                <a:gd name="connsiteX1" fmla="*/ 124460 w 275596"/>
                <a:gd name="connsiteY1" fmla="*/ 0 h 1005840"/>
                <a:gd name="connsiteX2" fmla="*/ 0 w 275596"/>
                <a:gd name="connsiteY2" fmla="*/ 1005840 h 1005840"/>
                <a:gd name="connsiteX0" fmla="*/ 194176 w 327532"/>
                <a:gd name="connsiteY0" fmla="*/ 1003300 h 1005840"/>
                <a:gd name="connsiteX1" fmla="*/ 176396 w 327532"/>
                <a:gd name="connsiteY1" fmla="*/ 0 h 1005840"/>
                <a:gd name="connsiteX2" fmla="*/ 51936 w 327532"/>
                <a:gd name="connsiteY2" fmla="*/ 1005840 h 1005840"/>
                <a:gd name="connsiteX0" fmla="*/ 156076 w 296336"/>
                <a:gd name="connsiteY0" fmla="*/ 1003300 h 1005840"/>
                <a:gd name="connsiteX1" fmla="*/ 176396 w 296336"/>
                <a:gd name="connsiteY1" fmla="*/ 0 h 1005840"/>
                <a:gd name="connsiteX2" fmla="*/ 51936 w 296336"/>
                <a:gd name="connsiteY2" fmla="*/ 1005840 h 1005840"/>
                <a:gd name="connsiteX0" fmla="*/ 156076 w 255811"/>
                <a:gd name="connsiteY0" fmla="*/ 1003300 h 1005840"/>
                <a:gd name="connsiteX1" fmla="*/ 176396 w 255811"/>
                <a:gd name="connsiteY1" fmla="*/ 0 h 1005840"/>
                <a:gd name="connsiteX2" fmla="*/ 51936 w 255811"/>
                <a:gd name="connsiteY2" fmla="*/ 1005840 h 1005840"/>
                <a:gd name="connsiteX0" fmla="*/ 156076 w 291209"/>
                <a:gd name="connsiteY0" fmla="*/ 1003300 h 1005840"/>
                <a:gd name="connsiteX1" fmla="*/ 176396 w 291209"/>
                <a:gd name="connsiteY1" fmla="*/ 0 h 1005840"/>
                <a:gd name="connsiteX2" fmla="*/ 51936 w 291209"/>
                <a:gd name="connsiteY2" fmla="*/ 1005840 h 1005840"/>
                <a:gd name="connsiteX0" fmla="*/ 156076 w 287201"/>
                <a:gd name="connsiteY0" fmla="*/ 1003300 h 1005840"/>
                <a:gd name="connsiteX1" fmla="*/ 176396 w 287201"/>
                <a:gd name="connsiteY1" fmla="*/ 0 h 1005840"/>
                <a:gd name="connsiteX2" fmla="*/ 51936 w 287201"/>
                <a:gd name="connsiteY2" fmla="*/ 1005840 h 1005840"/>
                <a:gd name="connsiteX0" fmla="*/ 156076 w 285204"/>
                <a:gd name="connsiteY0" fmla="*/ 1003300 h 1005840"/>
                <a:gd name="connsiteX1" fmla="*/ 176396 w 285204"/>
                <a:gd name="connsiteY1" fmla="*/ 0 h 1005840"/>
                <a:gd name="connsiteX2" fmla="*/ 51936 w 285204"/>
                <a:gd name="connsiteY2" fmla="*/ 1005840 h 1005840"/>
                <a:gd name="connsiteX0" fmla="*/ 156076 w 278247"/>
                <a:gd name="connsiteY0" fmla="*/ 1003300 h 1005840"/>
                <a:gd name="connsiteX1" fmla="*/ 176396 w 278247"/>
                <a:gd name="connsiteY1" fmla="*/ 0 h 1005840"/>
                <a:gd name="connsiteX2" fmla="*/ 51936 w 278247"/>
                <a:gd name="connsiteY2" fmla="*/ 1005840 h 1005840"/>
                <a:gd name="connsiteX0" fmla="*/ 156076 w 279283"/>
                <a:gd name="connsiteY0" fmla="*/ 1003300 h 1005840"/>
                <a:gd name="connsiteX1" fmla="*/ 176396 w 279283"/>
                <a:gd name="connsiteY1" fmla="*/ 0 h 1005840"/>
                <a:gd name="connsiteX2" fmla="*/ 51936 w 279283"/>
                <a:gd name="connsiteY2" fmla="*/ 1005840 h 1005840"/>
                <a:gd name="connsiteX0" fmla="*/ 156076 w 282221"/>
                <a:gd name="connsiteY0" fmla="*/ 1003300 h 1005840"/>
                <a:gd name="connsiteX1" fmla="*/ 176396 w 282221"/>
                <a:gd name="connsiteY1" fmla="*/ 0 h 1005840"/>
                <a:gd name="connsiteX2" fmla="*/ 51936 w 282221"/>
                <a:gd name="connsiteY2" fmla="*/ 1005840 h 1005840"/>
                <a:gd name="connsiteX0" fmla="*/ 156076 w 279545"/>
                <a:gd name="connsiteY0" fmla="*/ 1003300 h 1005840"/>
                <a:gd name="connsiteX1" fmla="*/ 176396 w 279545"/>
                <a:gd name="connsiteY1" fmla="*/ 0 h 1005840"/>
                <a:gd name="connsiteX2" fmla="*/ 51936 w 279545"/>
                <a:gd name="connsiteY2" fmla="*/ 1005840 h 1005840"/>
                <a:gd name="connsiteX0" fmla="*/ 156076 w 286539"/>
                <a:gd name="connsiteY0" fmla="*/ 1003300 h 1005840"/>
                <a:gd name="connsiteX1" fmla="*/ 176396 w 286539"/>
                <a:gd name="connsiteY1" fmla="*/ 0 h 1005840"/>
                <a:gd name="connsiteX2" fmla="*/ 51936 w 286539"/>
                <a:gd name="connsiteY2" fmla="*/ 1005840 h 1005840"/>
                <a:gd name="connsiteX0" fmla="*/ 156076 w 281849"/>
                <a:gd name="connsiteY0" fmla="*/ 1003300 h 1005840"/>
                <a:gd name="connsiteX1" fmla="*/ 176396 w 281849"/>
                <a:gd name="connsiteY1" fmla="*/ 0 h 1005840"/>
                <a:gd name="connsiteX2" fmla="*/ 51936 w 281849"/>
                <a:gd name="connsiteY2" fmla="*/ 1005840 h 1005840"/>
                <a:gd name="connsiteX0" fmla="*/ 155031 w 280804"/>
                <a:gd name="connsiteY0" fmla="*/ 1003300 h 1005840"/>
                <a:gd name="connsiteX1" fmla="*/ 175351 w 280804"/>
                <a:gd name="connsiteY1" fmla="*/ 0 h 1005840"/>
                <a:gd name="connsiteX2" fmla="*/ 50891 w 280804"/>
                <a:gd name="connsiteY2" fmla="*/ 1005840 h 1005840"/>
                <a:gd name="connsiteX0" fmla="*/ 152941 w 278714"/>
                <a:gd name="connsiteY0" fmla="*/ 1003300 h 1005840"/>
                <a:gd name="connsiteX1" fmla="*/ 173261 w 278714"/>
                <a:gd name="connsiteY1" fmla="*/ 0 h 1005840"/>
                <a:gd name="connsiteX2" fmla="*/ 48801 w 278714"/>
                <a:gd name="connsiteY2" fmla="*/ 1005840 h 1005840"/>
                <a:gd name="connsiteX0" fmla="*/ 149811 w 275584"/>
                <a:gd name="connsiteY0" fmla="*/ 1003300 h 1005840"/>
                <a:gd name="connsiteX1" fmla="*/ 170131 w 275584"/>
                <a:gd name="connsiteY1" fmla="*/ 0 h 1005840"/>
                <a:gd name="connsiteX2" fmla="*/ 45671 w 275584"/>
                <a:gd name="connsiteY2" fmla="*/ 1005840 h 1005840"/>
              </a:gdLst>
              <a:ahLst/>
              <a:cxnLst>
                <a:cxn ang="0">
                  <a:pos x="connsiteX0" y="connsiteY0"/>
                </a:cxn>
                <a:cxn ang="0">
                  <a:pos x="connsiteX1" y="connsiteY1"/>
                </a:cxn>
                <a:cxn ang="0">
                  <a:pos x="connsiteX2" y="connsiteY2"/>
                </a:cxn>
              </a:cxnLst>
              <a:rect l="l" t="t" r="r" b="b"/>
              <a:pathLst>
                <a:path w="275584" h="1005840">
                  <a:moveTo>
                    <a:pt x="149811" y="1003300"/>
                  </a:moveTo>
                  <a:cubicBezTo>
                    <a:pt x="601084" y="399627"/>
                    <a:pt x="-347182" y="458893"/>
                    <a:pt x="170131" y="0"/>
                  </a:cubicBezTo>
                  <a:cubicBezTo>
                    <a:pt x="-374276" y="457200"/>
                    <a:pt x="612938" y="449580"/>
                    <a:pt x="45671" y="1005840"/>
                  </a:cubicBezTo>
                </a:path>
              </a:pathLst>
            </a:custGeom>
            <a:gradFill flip="none" rotWithShape="1">
              <a:gsLst>
                <a:gs pos="0">
                  <a:schemeClr val="bg1">
                    <a:alpha val="0"/>
                  </a:schemeClr>
                </a:gs>
                <a:gs pos="87000">
                  <a:schemeClr val="bg1">
                    <a:lumMod val="85000"/>
                  </a:schemeClr>
                </a:gs>
              </a:gsLst>
              <a:lin ang="16200000" scaled="1"/>
              <a:tileRect/>
            </a:gradFill>
            <a:ln w="3175">
              <a:gradFill flip="none" rotWithShape="1">
                <a:gsLst>
                  <a:gs pos="0">
                    <a:schemeClr val="bg1"/>
                  </a:gs>
                  <a:gs pos="95000">
                    <a:schemeClr val="bg1">
                      <a:lumMod val="7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1" name="任意多边形 190"/>
            <p:cNvSpPr/>
            <p:nvPr/>
          </p:nvSpPr>
          <p:spPr bwMode="gray">
            <a:xfrm>
              <a:off x="5336089" y="3003945"/>
              <a:ext cx="294342" cy="1019175"/>
            </a:xfrm>
            <a:custGeom>
              <a:avLst/>
              <a:gdLst>
                <a:gd name="connsiteX0" fmla="*/ 317500 w 317500"/>
                <a:gd name="connsiteY0" fmla="*/ 0 h 995680"/>
                <a:gd name="connsiteX1" fmla="*/ 0 w 317500"/>
                <a:gd name="connsiteY1" fmla="*/ 990600 h 995680"/>
                <a:gd name="connsiteX2" fmla="*/ 127000 w 317500"/>
                <a:gd name="connsiteY2" fmla="*/ 995680 h 995680"/>
                <a:gd name="connsiteX0" fmla="*/ 317500 w 317500"/>
                <a:gd name="connsiteY0" fmla="*/ 0 h 995680"/>
                <a:gd name="connsiteX1" fmla="*/ 0 w 317500"/>
                <a:gd name="connsiteY1" fmla="*/ 990600 h 995680"/>
                <a:gd name="connsiteX2" fmla="*/ 127000 w 317500"/>
                <a:gd name="connsiteY2" fmla="*/ 995680 h 995680"/>
                <a:gd name="connsiteX3" fmla="*/ 317500 w 317500"/>
                <a:gd name="connsiteY3" fmla="*/ 0 h 995680"/>
                <a:gd name="connsiteX0" fmla="*/ 231140 w 231140"/>
                <a:gd name="connsiteY0" fmla="*/ 0 h 995680"/>
                <a:gd name="connsiteX1" fmla="*/ 0 w 231140"/>
                <a:gd name="connsiteY1" fmla="*/ 990600 h 995680"/>
                <a:gd name="connsiteX2" fmla="*/ 127000 w 231140"/>
                <a:gd name="connsiteY2" fmla="*/ 995680 h 995680"/>
                <a:gd name="connsiteX3" fmla="*/ 231140 w 231140"/>
                <a:gd name="connsiteY3" fmla="*/ 0 h 995680"/>
                <a:gd name="connsiteX0" fmla="*/ 231140 w 231140"/>
                <a:gd name="connsiteY0" fmla="*/ 0 h 995680"/>
                <a:gd name="connsiteX1" fmla="*/ 0 w 231140"/>
                <a:gd name="connsiteY1" fmla="*/ 990600 h 995680"/>
                <a:gd name="connsiteX2" fmla="*/ 127000 w 231140"/>
                <a:gd name="connsiteY2" fmla="*/ 995680 h 995680"/>
                <a:gd name="connsiteX3" fmla="*/ 231140 w 231140"/>
                <a:gd name="connsiteY3" fmla="*/ 0 h 995680"/>
                <a:gd name="connsiteX0" fmla="*/ 231140 w 231140"/>
                <a:gd name="connsiteY0" fmla="*/ 0 h 995680"/>
                <a:gd name="connsiteX1" fmla="*/ 0 w 231140"/>
                <a:gd name="connsiteY1" fmla="*/ 990600 h 995680"/>
                <a:gd name="connsiteX2" fmla="*/ 127000 w 231140"/>
                <a:gd name="connsiteY2" fmla="*/ 995680 h 995680"/>
                <a:gd name="connsiteX3" fmla="*/ 231140 w 231140"/>
                <a:gd name="connsiteY3" fmla="*/ 0 h 995680"/>
                <a:gd name="connsiteX0" fmla="*/ 231140 w 231140"/>
                <a:gd name="connsiteY0" fmla="*/ 0 h 995680"/>
                <a:gd name="connsiteX1" fmla="*/ 0 w 231140"/>
                <a:gd name="connsiteY1" fmla="*/ 990600 h 995680"/>
                <a:gd name="connsiteX2" fmla="*/ 127000 w 231140"/>
                <a:gd name="connsiteY2" fmla="*/ 995680 h 995680"/>
                <a:gd name="connsiteX3" fmla="*/ 231140 w 231140"/>
                <a:gd name="connsiteY3" fmla="*/ 0 h 995680"/>
                <a:gd name="connsiteX0" fmla="*/ 238760 w 238760"/>
                <a:gd name="connsiteY0" fmla="*/ 0 h 1026160"/>
                <a:gd name="connsiteX1" fmla="*/ 0 w 238760"/>
                <a:gd name="connsiteY1" fmla="*/ 1026160 h 1026160"/>
                <a:gd name="connsiteX2" fmla="*/ 134620 w 238760"/>
                <a:gd name="connsiteY2" fmla="*/ 995680 h 1026160"/>
                <a:gd name="connsiteX3" fmla="*/ 238760 w 238760"/>
                <a:gd name="connsiteY3" fmla="*/ 0 h 1026160"/>
                <a:gd name="connsiteX0" fmla="*/ 238760 w 238760"/>
                <a:gd name="connsiteY0" fmla="*/ 0 h 1026160"/>
                <a:gd name="connsiteX1" fmla="*/ 0 w 238760"/>
                <a:gd name="connsiteY1" fmla="*/ 1026160 h 1026160"/>
                <a:gd name="connsiteX2" fmla="*/ 134620 w 238760"/>
                <a:gd name="connsiteY2" fmla="*/ 995680 h 1026160"/>
                <a:gd name="connsiteX3" fmla="*/ 238760 w 238760"/>
                <a:gd name="connsiteY3" fmla="*/ 0 h 1026160"/>
                <a:gd name="connsiteX0" fmla="*/ 238760 w 238760"/>
                <a:gd name="connsiteY0" fmla="*/ 0 h 1026160"/>
                <a:gd name="connsiteX1" fmla="*/ 0 w 238760"/>
                <a:gd name="connsiteY1" fmla="*/ 1026160 h 1026160"/>
                <a:gd name="connsiteX2" fmla="*/ 185420 w 238760"/>
                <a:gd name="connsiteY2" fmla="*/ 1016000 h 1026160"/>
                <a:gd name="connsiteX3" fmla="*/ 238760 w 238760"/>
                <a:gd name="connsiteY3" fmla="*/ 0 h 1026160"/>
                <a:gd name="connsiteX0" fmla="*/ 238760 w 244979"/>
                <a:gd name="connsiteY0" fmla="*/ 0 h 1026160"/>
                <a:gd name="connsiteX1" fmla="*/ 0 w 244979"/>
                <a:gd name="connsiteY1" fmla="*/ 1026160 h 1026160"/>
                <a:gd name="connsiteX2" fmla="*/ 185420 w 244979"/>
                <a:gd name="connsiteY2" fmla="*/ 1016000 h 1026160"/>
                <a:gd name="connsiteX3" fmla="*/ 238760 w 244979"/>
                <a:gd name="connsiteY3" fmla="*/ 0 h 1026160"/>
                <a:gd name="connsiteX0" fmla="*/ 238760 w 238760"/>
                <a:gd name="connsiteY0" fmla="*/ 0 h 1026160"/>
                <a:gd name="connsiteX1" fmla="*/ 0 w 238760"/>
                <a:gd name="connsiteY1" fmla="*/ 1026160 h 1026160"/>
                <a:gd name="connsiteX2" fmla="*/ 104140 w 238760"/>
                <a:gd name="connsiteY2" fmla="*/ 1023620 h 1026160"/>
                <a:gd name="connsiteX3" fmla="*/ 238760 w 238760"/>
                <a:gd name="connsiteY3" fmla="*/ 0 h 1026160"/>
                <a:gd name="connsiteX0" fmla="*/ 238760 w 238760"/>
                <a:gd name="connsiteY0" fmla="*/ 0 h 1026160"/>
                <a:gd name="connsiteX1" fmla="*/ 0 w 238760"/>
                <a:gd name="connsiteY1" fmla="*/ 1026160 h 1026160"/>
                <a:gd name="connsiteX2" fmla="*/ 96520 w 238760"/>
                <a:gd name="connsiteY2" fmla="*/ 1013460 h 1026160"/>
                <a:gd name="connsiteX3" fmla="*/ 238760 w 238760"/>
                <a:gd name="connsiteY3" fmla="*/ 0 h 1026160"/>
                <a:gd name="connsiteX0" fmla="*/ 238760 w 238760"/>
                <a:gd name="connsiteY0" fmla="*/ 0 h 1026160"/>
                <a:gd name="connsiteX1" fmla="*/ 0 w 238760"/>
                <a:gd name="connsiteY1" fmla="*/ 1026160 h 1026160"/>
                <a:gd name="connsiteX2" fmla="*/ 96520 w 238760"/>
                <a:gd name="connsiteY2" fmla="*/ 1013460 h 1026160"/>
                <a:gd name="connsiteX3" fmla="*/ 238760 w 238760"/>
                <a:gd name="connsiteY3" fmla="*/ 0 h 1026160"/>
                <a:gd name="connsiteX0" fmla="*/ 259080 w 259080"/>
                <a:gd name="connsiteY0" fmla="*/ 0 h 1016000"/>
                <a:gd name="connsiteX1" fmla="*/ 0 w 259080"/>
                <a:gd name="connsiteY1" fmla="*/ 1016000 h 1016000"/>
                <a:gd name="connsiteX2" fmla="*/ 116840 w 259080"/>
                <a:gd name="connsiteY2" fmla="*/ 1013460 h 1016000"/>
                <a:gd name="connsiteX3" fmla="*/ 259080 w 259080"/>
                <a:gd name="connsiteY3" fmla="*/ 0 h 1016000"/>
                <a:gd name="connsiteX0" fmla="*/ 116840 w 259080"/>
                <a:gd name="connsiteY0" fmla="*/ 1013460 h 1104900"/>
                <a:gd name="connsiteX1" fmla="*/ 259080 w 259080"/>
                <a:gd name="connsiteY1" fmla="*/ 0 h 1104900"/>
                <a:gd name="connsiteX2" fmla="*/ 0 w 259080"/>
                <a:gd name="connsiteY2" fmla="*/ 1016000 h 1104900"/>
                <a:gd name="connsiteX3" fmla="*/ 208280 w 259080"/>
                <a:gd name="connsiteY3" fmla="*/ 1104900 h 1104900"/>
                <a:gd name="connsiteX0" fmla="*/ 116840 w 259080"/>
                <a:gd name="connsiteY0" fmla="*/ 1013460 h 1016000"/>
                <a:gd name="connsiteX1" fmla="*/ 259080 w 259080"/>
                <a:gd name="connsiteY1" fmla="*/ 0 h 1016000"/>
                <a:gd name="connsiteX2" fmla="*/ 0 w 259080"/>
                <a:gd name="connsiteY2" fmla="*/ 1016000 h 1016000"/>
                <a:gd name="connsiteX0" fmla="*/ 116840 w 259080"/>
                <a:gd name="connsiteY0" fmla="*/ 1013460 h 1016000"/>
                <a:gd name="connsiteX1" fmla="*/ 259080 w 259080"/>
                <a:gd name="connsiteY1" fmla="*/ 0 h 1016000"/>
                <a:gd name="connsiteX2" fmla="*/ 0 w 259080"/>
                <a:gd name="connsiteY2" fmla="*/ 1016000 h 1016000"/>
                <a:gd name="connsiteX0" fmla="*/ 116840 w 267424"/>
                <a:gd name="connsiteY0" fmla="*/ 1013460 h 1016000"/>
                <a:gd name="connsiteX1" fmla="*/ 259080 w 267424"/>
                <a:gd name="connsiteY1" fmla="*/ 0 h 1016000"/>
                <a:gd name="connsiteX2" fmla="*/ 0 w 267424"/>
                <a:gd name="connsiteY2" fmla="*/ 1016000 h 1016000"/>
                <a:gd name="connsiteX0" fmla="*/ 142240 w 267424"/>
                <a:gd name="connsiteY0" fmla="*/ 1013460 h 1016000"/>
                <a:gd name="connsiteX1" fmla="*/ 259080 w 267424"/>
                <a:gd name="connsiteY1" fmla="*/ 0 h 1016000"/>
                <a:gd name="connsiteX2" fmla="*/ 0 w 267424"/>
                <a:gd name="connsiteY2" fmla="*/ 1016000 h 1016000"/>
                <a:gd name="connsiteX0" fmla="*/ 142240 w 303862"/>
                <a:gd name="connsiteY0" fmla="*/ 1013460 h 1016000"/>
                <a:gd name="connsiteX1" fmla="*/ 259080 w 303862"/>
                <a:gd name="connsiteY1" fmla="*/ 0 h 1016000"/>
                <a:gd name="connsiteX2" fmla="*/ 0 w 303862"/>
                <a:gd name="connsiteY2" fmla="*/ 1016000 h 1016000"/>
                <a:gd name="connsiteX0" fmla="*/ 142240 w 275596"/>
                <a:gd name="connsiteY0" fmla="*/ 1003300 h 1005840"/>
                <a:gd name="connsiteX1" fmla="*/ 124460 w 275596"/>
                <a:gd name="connsiteY1" fmla="*/ 0 h 1005840"/>
                <a:gd name="connsiteX2" fmla="*/ 0 w 275596"/>
                <a:gd name="connsiteY2" fmla="*/ 1005840 h 1005840"/>
                <a:gd name="connsiteX0" fmla="*/ 194176 w 327532"/>
                <a:gd name="connsiteY0" fmla="*/ 1003300 h 1005840"/>
                <a:gd name="connsiteX1" fmla="*/ 176396 w 327532"/>
                <a:gd name="connsiteY1" fmla="*/ 0 h 1005840"/>
                <a:gd name="connsiteX2" fmla="*/ 51936 w 327532"/>
                <a:gd name="connsiteY2" fmla="*/ 1005840 h 1005840"/>
                <a:gd name="connsiteX0" fmla="*/ 156076 w 296336"/>
                <a:gd name="connsiteY0" fmla="*/ 1003300 h 1005840"/>
                <a:gd name="connsiteX1" fmla="*/ 176396 w 296336"/>
                <a:gd name="connsiteY1" fmla="*/ 0 h 1005840"/>
                <a:gd name="connsiteX2" fmla="*/ 51936 w 296336"/>
                <a:gd name="connsiteY2" fmla="*/ 1005840 h 1005840"/>
                <a:gd name="connsiteX0" fmla="*/ 156076 w 255811"/>
                <a:gd name="connsiteY0" fmla="*/ 1003300 h 1005840"/>
                <a:gd name="connsiteX1" fmla="*/ 176396 w 255811"/>
                <a:gd name="connsiteY1" fmla="*/ 0 h 1005840"/>
                <a:gd name="connsiteX2" fmla="*/ 51936 w 255811"/>
                <a:gd name="connsiteY2" fmla="*/ 1005840 h 1005840"/>
                <a:gd name="connsiteX0" fmla="*/ 156076 w 291209"/>
                <a:gd name="connsiteY0" fmla="*/ 1003300 h 1005840"/>
                <a:gd name="connsiteX1" fmla="*/ 176396 w 291209"/>
                <a:gd name="connsiteY1" fmla="*/ 0 h 1005840"/>
                <a:gd name="connsiteX2" fmla="*/ 51936 w 291209"/>
                <a:gd name="connsiteY2" fmla="*/ 1005840 h 1005840"/>
                <a:gd name="connsiteX0" fmla="*/ 156076 w 287201"/>
                <a:gd name="connsiteY0" fmla="*/ 1003300 h 1005840"/>
                <a:gd name="connsiteX1" fmla="*/ 176396 w 287201"/>
                <a:gd name="connsiteY1" fmla="*/ 0 h 1005840"/>
                <a:gd name="connsiteX2" fmla="*/ 51936 w 287201"/>
                <a:gd name="connsiteY2" fmla="*/ 1005840 h 1005840"/>
                <a:gd name="connsiteX0" fmla="*/ 156076 w 285204"/>
                <a:gd name="connsiteY0" fmla="*/ 1003300 h 1005840"/>
                <a:gd name="connsiteX1" fmla="*/ 176396 w 285204"/>
                <a:gd name="connsiteY1" fmla="*/ 0 h 1005840"/>
                <a:gd name="connsiteX2" fmla="*/ 51936 w 285204"/>
                <a:gd name="connsiteY2" fmla="*/ 1005840 h 1005840"/>
                <a:gd name="connsiteX0" fmla="*/ 156076 w 278247"/>
                <a:gd name="connsiteY0" fmla="*/ 1003300 h 1005840"/>
                <a:gd name="connsiteX1" fmla="*/ 176396 w 278247"/>
                <a:gd name="connsiteY1" fmla="*/ 0 h 1005840"/>
                <a:gd name="connsiteX2" fmla="*/ 51936 w 278247"/>
                <a:gd name="connsiteY2" fmla="*/ 1005840 h 1005840"/>
                <a:gd name="connsiteX0" fmla="*/ 156076 w 279283"/>
                <a:gd name="connsiteY0" fmla="*/ 1003300 h 1005840"/>
                <a:gd name="connsiteX1" fmla="*/ 176396 w 279283"/>
                <a:gd name="connsiteY1" fmla="*/ 0 h 1005840"/>
                <a:gd name="connsiteX2" fmla="*/ 51936 w 279283"/>
                <a:gd name="connsiteY2" fmla="*/ 1005840 h 1005840"/>
                <a:gd name="connsiteX0" fmla="*/ 156076 w 282221"/>
                <a:gd name="connsiteY0" fmla="*/ 1003300 h 1005840"/>
                <a:gd name="connsiteX1" fmla="*/ 176396 w 282221"/>
                <a:gd name="connsiteY1" fmla="*/ 0 h 1005840"/>
                <a:gd name="connsiteX2" fmla="*/ 51936 w 282221"/>
                <a:gd name="connsiteY2" fmla="*/ 1005840 h 1005840"/>
                <a:gd name="connsiteX0" fmla="*/ 156076 w 279545"/>
                <a:gd name="connsiteY0" fmla="*/ 1003300 h 1005840"/>
                <a:gd name="connsiteX1" fmla="*/ 176396 w 279545"/>
                <a:gd name="connsiteY1" fmla="*/ 0 h 1005840"/>
                <a:gd name="connsiteX2" fmla="*/ 51936 w 279545"/>
                <a:gd name="connsiteY2" fmla="*/ 1005840 h 1005840"/>
                <a:gd name="connsiteX0" fmla="*/ 156076 w 286539"/>
                <a:gd name="connsiteY0" fmla="*/ 1003300 h 1005840"/>
                <a:gd name="connsiteX1" fmla="*/ 176396 w 286539"/>
                <a:gd name="connsiteY1" fmla="*/ 0 h 1005840"/>
                <a:gd name="connsiteX2" fmla="*/ 51936 w 286539"/>
                <a:gd name="connsiteY2" fmla="*/ 1005840 h 1005840"/>
                <a:gd name="connsiteX0" fmla="*/ 156076 w 281849"/>
                <a:gd name="connsiteY0" fmla="*/ 1003300 h 1005840"/>
                <a:gd name="connsiteX1" fmla="*/ 176396 w 281849"/>
                <a:gd name="connsiteY1" fmla="*/ 0 h 1005840"/>
                <a:gd name="connsiteX2" fmla="*/ 51936 w 281849"/>
                <a:gd name="connsiteY2" fmla="*/ 1005840 h 1005840"/>
                <a:gd name="connsiteX0" fmla="*/ 155031 w 280804"/>
                <a:gd name="connsiteY0" fmla="*/ 1003300 h 1005840"/>
                <a:gd name="connsiteX1" fmla="*/ 175351 w 280804"/>
                <a:gd name="connsiteY1" fmla="*/ 0 h 1005840"/>
                <a:gd name="connsiteX2" fmla="*/ 50891 w 280804"/>
                <a:gd name="connsiteY2" fmla="*/ 1005840 h 1005840"/>
                <a:gd name="connsiteX0" fmla="*/ 152941 w 278714"/>
                <a:gd name="connsiteY0" fmla="*/ 1003300 h 1005840"/>
                <a:gd name="connsiteX1" fmla="*/ 173261 w 278714"/>
                <a:gd name="connsiteY1" fmla="*/ 0 h 1005840"/>
                <a:gd name="connsiteX2" fmla="*/ 48801 w 278714"/>
                <a:gd name="connsiteY2" fmla="*/ 1005840 h 1005840"/>
                <a:gd name="connsiteX0" fmla="*/ 149811 w 275584"/>
                <a:gd name="connsiteY0" fmla="*/ 1003300 h 1005840"/>
                <a:gd name="connsiteX1" fmla="*/ 170131 w 275584"/>
                <a:gd name="connsiteY1" fmla="*/ 0 h 1005840"/>
                <a:gd name="connsiteX2" fmla="*/ 45671 w 275584"/>
                <a:gd name="connsiteY2" fmla="*/ 1005840 h 1005840"/>
                <a:gd name="connsiteX0" fmla="*/ 161346 w 285702"/>
                <a:gd name="connsiteY0" fmla="*/ 1014730 h 1017270"/>
                <a:gd name="connsiteX1" fmla="*/ 168331 w 285702"/>
                <a:gd name="connsiteY1" fmla="*/ 0 h 1017270"/>
                <a:gd name="connsiteX2" fmla="*/ 57206 w 285702"/>
                <a:gd name="connsiteY2" fmla="*/ 1017270 h 1017270"/>
                <a:gd name="connsiteX0" fmla="*/ 164650 w 288607"/>
                <a:gd name="connsiteY0" fmla="*/ 1016635 h 1019175"/>
                <a:gd name="connsiteX1" fmla="*/ 167825 w 288607"/>
                <a:gd name="connsiteY1" fmla="*/ 0 h 1019175"/>
                <a:gd name="connsiteX2" fmla="*/ 60510 w 288607"/>
                <a:gd name="connsiteY2" fmla="*/ 1019175 h 1019175"/>
                <a:gd name="connsiteX0" fmla="*/ 171657 w 295614"/>
                <a:gd name="connsiteY0" fmla="*/ 1016635 h 1019175"/>
                <a:gd name="connsiteX1" fmla="*/ 174832 w 295614"/>
                <a:gd name="connsiteY1" fmla="*/ 0 h 1019175"/>
                <a:gd name="connsiteX2" fmla="*/ 67517 w 295614"/>
                <a:gd name="connsiteY2" fmla="*/ 1019175 h 1019175"/>
                <a:gd name="connsiteX0" fmla="*/ 171657 w 294342"/>
                <a:gd name="connsiteY0" fmla="*/ 1016635 h 1019175"/>
                <a:gd name="connsiteX1" fmla="*/ 174832 w 294342"/>
                <a:gd name="connsiteY1" fmla="*/ 0 h 1019175"/>
                <a:gd name="connsiteX2" fmla="*/ 67517 w 294342"/>
                <a:gd name="connsiteY2" fmla="*/ 1019175 h 1019175"/>
              </a:gdLst>
              <a:ahLst/>
              <a:cxnLst>
                <a:cxn ang="0">
                  <a:pos x="connsiteX0" y="connsiteY0"/>
                </a:cxn>
                <a:cxn ang="0">
                  <a:pos x="connsiteX1" y="connsiteY1"/>
                </a:cxn>
                <a:cxn ang="0">
                  <a:pos x="connsiteX2" y="connsiteY2"/>
                </a:cxn>
              </a:cxnLst>
              <a:rect l="l" t="t" r="r" b="b"/>
              <a:pathLst>
                <a:path w="294342" h="1019175">
                  <a:moveTo>
                    <a:pt x="171657" y="1016635"/>
                  </a:moveTo>
                  <a:cubicBezTo>
                    <a:pt x="622930" y="412962"/>
                    <a:pt x="-355816" y="458893"/>
                    <a:pt x="174832" y="0"/>
                  </a:cubicBezTo>
                  <a:cubicBezTo>
                    <a:pt x="-386720" y="464820"/>
                    <a:pt x="634784" y="462915"/>
                    <a:pt x="67517" y="1019175"/>
                  </a:cubicBezTo>
                </a:path>
              </a:pathLst>
            </a:custGeom>
            <a:gradFill flip="none" rotWithShape="1">
              <a:gsLst>
                <a:gs pos="0">
                  <a:schemeClr val="bg1">
                    <a:alpha val="0"/>
                  </a:schemeClr>
                </a:gs>
                <a:gs pos="87000">
                  <a:schemeClr val="bg1">
                    <a:lumMod val="85000"/>
                  </a:schemeClr>
                </a:gs>
              </a:gsLst>
              <a:lin ang="16200000" scaled="1"/>
              <a:tileRect/>
            </a:gradFill>
            <a:ln w="3175">
              <a:gradFill flip="none" rotWithShape="1">
                <a:gsLst>
                  <a:gs pos="0">
                    <a:schemeClr val="bg1"/>
                  </a:gs>
                  <a:gs pos="95000">
                    <a:schemeClr val="bg1">
                      <a:lumMod val="7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2" name="任意多边形 191"/>
            <p:cNvSpPr/>
            <p:nvPr/>
          </p:nvSpPr>
          <p:spPr bwMode="gray">
            <a:xfrm>
              <a:off x="5345939" y="3000135"/>
              <a:ext cx="344057" cy="1022985"/>
            </a:xfrm>
            <a:custGeom>
              <a:avLst/>
              <a:gdLst>
                <a:gd name="connsiteX0" fmla="*/ 317500 w 317500"/>
                <a:gd name="connsiteY0" fmla="*/ 0 h 995680"/>
                <a:gd name="connsiteX1" fmla="*/ 0 w 317500"/>
                <a:gd name="connsiteY1" fmla="*/ 990600 h 995680"/>
                <a:gd name="connsiteX2" fmla="*/ 127000 w 317500"/>
                <a:gd name="connsiteY2" fmla="*/ 995680 h 995680"/>
                <a:gd name="connsiteX0" fmla="*/ 317500 w 317500"/>
                <a:gd name="connsiteY0" fmla="*/ 0 h 995680"/>
                <a:gd name="connsiteX1" fmla="*/ 0 w 317500"/>
                <a:gd name="connsiteY1" fmla="*/ 990600 h 995680"/>
                <a:gd name="connsiteX2" fmla="*/ 127000 w 317500"/>
                <a:gd name="connsiteY2" fmla="*/ 995680 h 995680"/>
                <a:gd name="connsiteX3" fmla="*/ 317500 w 317500"/>
                <a:gd name="connsiteY3" fmla="*/ 0 h 995680"/>
                <a:gd name="connsiteX0" fmla="*/ 231140 w 231140"/>
                <a:gd name="connsiteY0" fmla="*/ 0 h 995680"/>
                <a:gd name="connsiteX1" fmla="*/ 0 w 231140"/>
                <a:gd name="connsiteY1" fmla="*/ 990600 h 995680"/>
                <a:gd name="connsiteX2" fmla="*/ 127000 w 231140"/>
                <a:gd name="connsiteY2" fmla="*/ 995680 h 995680"/>
                <a:gd name="connsiteX3" fmla="*/ 231140 w 231140"/>
                <a:gd name="connsiteY3" fmla="*/ 0 h 995680"/>
                <a:gd name="connsiteX0" fmla="*/ 231140 w 231140"/>
                <a:gd name="connsiteY0" fmla="*/ 0 h 995680"/>
                <a:gd name="connsiteX1" fmla="*/ 0 w 231140"/>
                <a:gd name="connsiteY1" fmla="*/ 990600 h 995680"/>
                <a:gd name="connsiteX2" fmla="*/ 127000 w 231140"/>
                <a:gd name="connsiteY2" fmla="*/ 995680 h 995680"/>
                <a:gd name="connsiteX3" fmla="*/ 231140 w 231140"/>
                <a:gd name="connsiteY3" fmla="*/ 0 h 995680"/>
                <a:gd name="connsiteX0" fmla="*/ 231140 w 231140"/>
                <a:gd name="connsiteY0" fmla="*/ 0 h 995680"/>
                <a:gd name="connsiteX1" fmla="*/ 0 w 231140"/>
                <a:gd name="connsiteY1" fmla="*/ 990600 h 995680"/>
                <a:gd name="connsiteX2" fmla="*/ 127000 w 231140"/>
                <a:gd name="connsiteY2" fmla="*/ 995680 h 995680"/>
                <a:gd name="connsiteX3" fmla="*/ 231140 w 231140"/>
                <a:gd name="connsiteY3" fmla="*/ 0 h 995680"/>
                <a:gd name="connsiteX0" fmla="*/ 231140 w 231140"/>
                <a:gd name="connsiteY0" fmla="*/ 0 h 995680"/>
                <a:gd name="connsiteX1" fmla="*/ 0 w 231140"/>
                <a:gd name="connsiteY1" fmla="*/ 990600 h 995680"/>
                <a:gd name="connsiteX2" fmla="*/ 127000 w 231140"/>
                <a:gd name="connsiteY2" fmla="*/ 995680 h 995680"/>
                <a:gd name="connsiteX3" fmla="*/ 231140 w 231140"/>
                <a:gd name="connsiteY3" fmla="*/ 0 h 995680"/>
                <a:gd name="connsiteX0" fmla="*/ 238760 w 238760"/>
                <a:gd name="connsiteY0" fmla="*/ 0 h 1026160"/>
                <a:gd name="connsiteX1" fmla="*/ 0 w 238760"/>
                <a:gd name="connsiteY1" fmla="*/ 1026160 h 1026160"/>
                <a:gd name="connsiteX2" fmla="*/ 134620 w 238760"/>
                <a:gd name="connsiteY2" fmla="*/ 995680 h 1026160"/>
                <a:gd name="connsiteX3" fmla="*/ 238760 w 238760"/>
                <a:gd name="connsiteY3" fmla="*/ 0 h 1026160"/>
                <a:gd name="connsiteX0" fmla="*/ 238760 w 238760"/>
                <a:gd name="connsiteY0" fmla="*/ 0 h 1026160"/>
                <a:gd name="connsiteX1" fmla="*/ 0 w 238760"/>
                <a:gd name="connsiteY1" fmla="*/ 1026160 h 1026160"/>
                <a:gd name="connsiteX2" fmla="*/ 134620 w 238760"/>
                <a:gd name="connsiteY2" fmla="*/ 995680 h 1026160"/>
                <a:gd name="connsiteX3" fmla="*/ 238760 w 238760"/>
                <a:gd name="connsiteY3" fmla="*/ 0 h 1026160"/>
                <a:gd name="connsiteX0" fmla="*/ 238760 w 238760"/>
                <a:gd name="connsiteY0" fmla="*/ 0 h 1026160"/>
                <a:gd name="connsiteX1" fmla="*/ 0 w 238760"/>
                <a:gd name="connsiteY1" fmla="*/ 1026160 h 1026160"/>
                <a:gd name="connsiteX2" fmla="*/ 185420 w 238760"/>
                <a:gd name="connsiteY2" fmla="*/ 1016000 h 1026160"/>
                <a:gd name="connsiteX3" fmla="*/ 238760 w 238760"/>
                <a:gd name="connsiteY3" fmla="*/ 0 h 1026160"/>
                <a:gd name="connsiteX0" fmla="*/ 238760 w 244979"/>
                <a:gd name="connsiteY0" fmla="*/ 0 h 1026160"/>
                <a:gd name="connsiteX1" fmla="*/ 0 w 244979"/>
                <a:gd name="connsiteY1" fmla="*/ 1026160 h 1026160"/>
                <a:gd name="connsiteX2" fmla="*/ 185420 w 244979"/>
                <a:gd name="connsiteY2" fmla="*/ 1016000 h 1026160"/>
                <a:gd name="connsiteX3" fmla="*/ 238760 w 244979"/>
                <a:gd name="connsiteY3" fmla="*/ 0 h 1026160"/>
                <a:gd name="connsiteX0" fmla="*/ 238760 w 238760"/>
                <a:gd name="connsiteY0" fmla="*/ 0 h 1026160"/>
                <a:gd name="connsiteX1" fmla="*/ 0 w 238760"/>
                <a:gd name="connsiteY1" fmla="*/ 1026160 h 1026160"/>
                <a:gd name="connsiteX2" fmla="*/ 104140 w 238760"/>
                <a:gd name="connsiteY2" fmla="*/ 1023620 h 1026160"/>
                <a:gd name="connsiteX3" fmla="*/ 238760 w 238760"/>
                <a:gd name="connsiteY3" fmla="*/ 0 h 1026160"/>
                <a:gd name="connsiteX0" fmla="*/ 238760 w 238760"/>
                <a:gd name="connsiteY0" fmla="*/ 0 h 1026160"/>
                <a:gd name="connsiteX1" fmla="*/ 0 w 238760"/>
                <a:gd name="connsiteY1" fmla="*/ 1026160 h 1026160"/>
                <a:gd name="connsiteX2" fmla="*/ 96520 w 238760"/>
                <a:gd name="connsiteY2" fmla="*/ 1013460 h 1026160"/>
                <a:gd name="connsiteX3" fmla="*/ 238760 w 238760"/>
                <a:gd name="connsiteY3" fmla="*/ 0 h 1026160"/>
                <a:gd name="connsiteX0" fmla="*/ 238760 w 238760"/>
                <a:gd name="connsiteY0" fmla="*/ 0 h 1026160"/>
                <a:gd name="connsiteX1" fmla="*/ 0 w 238760"/>
                <a:gd name="connsiteY1" fmla="*/ 1026160 h 1026160"/>
                <a:gd name="connsiteX2" fmla="*/ 96520 w 238760"/>
                <a:gd name="connsiteY2" fmla="*/ 1013460 h 1026160"/>
                <a:gd name="connsiteX3" fmla="*/ 238760 w 238760"/>
                <a:gd name="connsiteY3" fmla="*/ 0 h 1026160"/>
                <a:gd name="connsiteX0" fmla="*/ 259080 w 259080"/>
                <a:gd name="connsiteY0" fmla="*/ 0 h 1016000"/>
                <a:gd name="connsiteX1" fmla="*/ 0 w 259080"/>
                <a:gd name="connsiteY1" fmla="*/ 1016000 h 1016000"/>
                <a:gd name="connsiteX2" fmla="*/ 116840 w 259080"/>
                <a:gd name="connsiteY2" fmla="*/ 1013460 h 1016000"/>
                <a:gd name="connsiteX3" fmla="*/ 259080 w 259080"/>
                <a:gd name="connsiteY3" fmla="*/ 0 h 1016000"/>
                <a:gd name="connsiteX0" fmla="*/ 116840 w 259080"/>
                <a:gd name="connsiteY0" fmla="*/ 1013460 h 1104900"/>
                <a:gd name="connsiteX1" fmla="*/ 259080 w 259080"/>
                <a:gd name="connsiteY1" fmla="*/ 0 h 1104900"/>
                <a:gd name="connsiteX2" fmla="*/ 0 w 259080"/>
                <a:gd name="connsiteY2" fmla="*/ 1016000 h 1104900"/>
                <a:gd name="connsiteX3" fmla="*/ 208280 w 259080"/>
                <a:gd name="connsiteY3" fmla="*/ 1104900 h 1104900"/>
                <a:gd name="connsiteX0" fmla="*/ 116840 w 259080"/>
                <a:gd name="connsiteY0" fmla="*/ 1013460 h 1016000"/>
                <a:gd name="connsiteX1" fmla="*/ 259080 w 259080"/>
                <a:gd name="connsiteY1" fmla="*/ 0 h 1016000"/>
                <a:gd name="connsiteX2" fmla="*/ 0 w 259080"/>
                <a:gd name="connsiteY2" fmla="*/ 1016000 h 1016000"/>
                <a:gd name="connsiteX0" fmla="*/ 116840 w 259080"/>
                <a:gd name="connsiteY0" fmla="*/ 1013460 h 1016000"/>
                <a:gd name="connsiteX1" fmla="*/ 259080 w 259080"/>
                <a:gd name="connsiteY1" fmla="*/ 0 h 1016000"/>
                <a:gd name="connsiteX2" fmla="*/ 0 w 259080"/>
                <a:gd name="connsiteY2" fmla="*/ 1016000 h 1016000"/>
                <a:gd name="connsiteX0" fmla="*/ 116840 w 267424"/>
                <a:gd name="connsiteY0" fmla="*/ 1013460 h 1016000"/>
                <a:gd name="connsiteX1" fmla="*/ 259080 w 267424"/>
                <a:gd name="connsiteY1" fmla="*/ 0 h 1016000"/>
                <a:gd name="connsiteX2" fmla="*/ 0 w 267424"/>
                <a:gd name="connsiteY2" fmla="*/ 1016000 h 1016000"/>
                <a:gd name="connsiteX0" fmla="*/ 142240 w 267424"/>
                <a:gd name="connsiteY0" fmla="*/ 1013460 h 1016000"/>
                <a:gd name="connsiteX1" fmla="*/ 259080 w 267424"/>
                <a:gd name="connsiteY1" fmla="*/ 0 h 1016000"/>
                <a:gd name="connsiteX2" fmla="*/ 0 w 267424"/>
                <a:gd name="connsiteY2" fmla="*/ 1016000 h 1016000"/>
                <a:gd name="connsiteX0" fmla="*/ 142240 w 303862"/>
                <a:gd name="connsiteY0" fmla="*/ 1013460 h 1016000"/>
                <a:gd name="connsiteX1" fmla="*/ 259080 w 303862"/>
                <a:gd name="connsiteY1" fmla="*/ 0 h 1016000"/>
                <a:gd name="connsiteX2" fmla="*/ 0 w 303862"/>
                <a:gd name="connsiteY2" fmla="*/ 1016000 h 1016000"/>
                <a:gd name="connsiteX0" fmla="*/ 142240 w 275596"/>
                <a:gd name="connsiteY0" fmla="*/ 1003300 h 1005840"/>
                <a:gd name="connsiteX1" fmla="*/ 124460 w 275596"/>
                <a:gd name="connsiteY1" fmla="*/ 0 h 1005840"/>
                <a:gd name="connsiteX2" fmla="*/ 0 w 275596"/>
                <a:gd name="connsiteY2" fmla="*/ 1005840 h 1005840"/>
                <a:gd name="connsiteX0" fmla="*/ 194176 w 327532"/>
                <a:gd name="connsiteY0" fmla="*/ 1003300 h 1005840"/>
                <a:gd name="connsiteX1" fmla="*/ 176396 w 327532"/>
                <a:gd name="connsiteY1" fmla="*/ 0 h 1005840"/>
                <a:gd name="connsiteX2" fmla="*/ 51936 w 327532"/>
                <a:gd name="connsiteY2" fmla="*/ 1005840 h 1005840"/>
                <a:gd name="connsiteX0" fmla="*/ 156076 w 296336"/>
                <a:gd name="connsiteY0" fmla="*/ 1003300 h 1005840"/>
                <a:gd name="connsiteX1" fmla="*/ 176396 w 296336"/>
                <a:gd name="connsiteY1" fmla="*/ 0 h 1005840"/>
                <a:gd name="connsiteX2" fmla="*/ 51936 w 296336"/>
                <a:gd name="connsiteY2" fmla="*/ 1005840 h 1005840"/>
                <a:gd name="connsiteX0" fmla="*/ 156076 w 255811"/>
                <a:gd name="connsiteY0" fmla="*/ 1003300 h 1005840"/>
                <a:gd name="connsiteX1" fmla="*/ 176396 w 255811"/>
                <a:gd name="connsiteY1" fmla="*/ 0 h 1005840"/>
                <a:gd name="connsiteX2" fmla="*/ 51936 w 255811"/>
                <a:gd name="connsiteY2" fmla="*/ 1005840 h 1005840"/>
                <a:gd name="connsiteX0" fmla="*/ 156076 w 291209"/>
                <a:gd name="connsiteY0" fmla="*/ 1003300 h 1005840"/>
                <a:gd name="connsiteX1" fmla="*/ 176396 w 291209"/>
                <a:gd name="connsiteY1" fmla="*/ 0 h 1005840"/>
                <a:gd name="connsiteX2" fmla="*/ 51936 w 291209"/>
                <a:gd name="connsiteY2" fmla="*/ 1005840 h 1005840"/>
                <a:gd name="connsiteX0" fmla="*/ 156076 w 287201"/>
                <a:gd name="connsiteY0" fmla="*/ 1003300 h 1005840"/>
                <a:gd name="connsiteX1" fmla="*/ 176396 w 287201"/>
                <a:gd name="connsiteY1" fmla="*/ 0 h 1005840"/>
                <a:gd name="connsiteX2" fmla="*/ 51936 w 287201"/>
                <a:gd name="connsiteY2" fmla="*/ 1005840 h 1005840"/>
                <a:gd name="connsiteX0" fmla="*/ 156076 w 285204"/>
                <a:gd name="connsiteY0" fmla="*/ 1003300 h 1005840"/>
                <a:gd name="connsiteX1" fmla="*/ 176396 w 285204"/>
                <a:gd name="connsiteY1" fmla="*/ 0 h 1005840"/>
                <a:gd name="connsiteX2" fmla="*/ 51936 w 285204"/>
                <a:gd name="connsiteY2" fmla="*/ 1005840 h 1005840"/>
                <a:gd name="connsiteX0" fmla="*/ 156076 w 278247"/>
                <a:gd name="connsiteY0" fmla="*/ 1003300 h 1005840"/>
                <a:gd name="connsiteX1" fmla="*/ 176396 w 278247"/>
                <a:gd name="connsiteY1" fmla="*/ 0 h 1005840"/>
                <a:gd name="connsiteX2" fmla="*/ 51936 w 278247"/>
                <a:gd name="connsiteY2" fmla="*/ 1005840 h 1005840"/>
                <a:gd name="connsiteX0" fmla="*/ 156076 w 279283"/>
                <a:gd name="connsiteY0" fmla="*/ 1003300 h 1005840"/>
                <a:gd name="connsiteX1" fmla="*/ 176396 w 279283"/>
                <a:gd name="connsiteY1" fmla="*/ 0 h 1005840"/>
                <a:gd name="connsiteX2" fmla="*/ 51936 w 279283"/>
                <a:gd name="connsiteY2" fmla="*/ 1005840 h 1005840"/>
                <a:gd name="connsiteX0" fmla="*/ 156076 w 282221"/>
                <a:gd name="connsiteY0" fmla="*/ 1003300 h 1005840"/>
                <a:gd name="connsiteX1" fmla="*/ 176396 w 282221"/>
                <a:gd name="connsiteY1" fmla="*/ 0 h 1005840"/>
                <a:gd name="connsiteX2" fmla="*/ 51936 w 282221"/>
                <a:gd name="connsiteY2" fmla="*/ 1005840 h 1005840"/>
                <a:gd name="connsiteX0" fmla="*/ 156076 w 279545"/>
                <a:gd name="connsiteY0" fmla="*/ 1003300 h 1005840"/>
                <a:gd name="connsiteX1" fmla="*/ 176396 w 279545"/>
                <a:gd name="connsiteY1" fmla="*/ 0 h 1005840"/>
                <a:gd name="connsiteX2" fmla="*/ 51936 w 279545"/>
                <a:gd name="connsiteY2" fmla="*/ 1005840 h 1005840"/>
                <a:gd name="connsiteX0" fmla="*/ 156076 w 286539"/>
                <a:gd name="connsiteY0" fmla="*/ 1003300 h 1005840"/>
                <a:gd name="connsiteX1" fmla="*/ 176396 w 286539"/>
                <a:gd name="connsiteY1" fmla="*/ 0 h 1005840"/>
                <a:gd name="connsiteX2" fmla="*/ 51936 w 286539"/>
                <a:gd name="connsiteY2" fmla="*/ 1005840 h 1005840"/>
                <a:gd name="connsiteX0" fmla="*/ 156076 w 281849"/>
                <a:gd name="connsiteY0" fmla="*/ 1003300 h 1005840"/>
                <a:gd name="connsiteX1" fmla="*/ 176396 w 281849"/>
                <a:gd name="connsiteY1" fmla="*/ 0 h 1005840"/>
                <a:gd name="connsiteX2" fmla="*/ 51936 w 281849"/>
                <a:gd name="connsiteY2" fmla="*/ 1005840 h 1005840"/>
                <a:gd name="connsiteX0" fmla="*/ 155031 w 280804"/>
                <a:gd name="connsiteY0" fmla="*/ 1003300 h 1005840"/>
                <a:gd name="connsiteX1" fmla="*/ 175351 w 280804"/>
                <a:gd name="connsiteY1" fmla="*/ 0 h 1005840"/>
                <a:gd name="connsiteX2" fmla="*/ 50891 w 280804"/>
                <a:gd name="connsiteY2" fmla="*/ 1005840 h 1005840"/>
                <a:gd name="connsiteX0" fmla="*/ 152941 w 278714"/>
                <a:gd name="connsiteY0" fmla="*/ 1003300 h 1005840"/>
                <a:gd name="connsiteX1" fmla="*/ 173261 w 278714"/>
                <a:gd name="connsiteY1" fmla="*/ 0 h 1005840"/>
                <a:gd name="connsiteX2" fmla="*/ 48801 w 278714"/>
                <a:gd name="connsiteY2" fmla="*/ 1005840 h 1005840"/>
                <a:gd name="connsiteX0" fmla="*/ 149811 w 275584"/>
                <a:gd name="connsiteY0" fmla="*/ 1003300 h 1005840"/>
                <a:gd name="connsiteX1" fmla="*/ 170131 w 275584"/>
                <a:gd name="connsiteY1" fmla="*/ 0 h 1005840"/>
                <a:gd name="connsiteX2" fmla="*/ 45671 w 275584"/>
                <a:gd name="connsiteY2" fmla="*/ 1005840 h 1005840"/>
                <a:gd name="connsiteX0" fmla="*/ 161346 w 285702"/>
                <a:gd name="connsiteY0" fmla="*/ 1014730 h 1017270"/>
                <a:gd name="connsiteX1" fmla="*/ 168331 w 285702"/>
                <a:gd name="connsiteY1" fmla="*/ 0 h 1017270"/>
                <a:gd name="connsiteX2" fmla="*/ 57206 w 285702"/>
                <a:gd name="connsiteY2" fmla="*/ 1017270 h 1017270"/>
                <a:gd name="connsiteX0" fmla="*/ 233041 w 349373"/>
                <a:gd name="connsiteY0" fmla="*/ 1020445 h 1022985"/>
                <a:gd name="connsiteX1" fmla="*/ 158111 w 349373"/>
                <a:gd name="connsiteY1" fmla="*/ 0 h 1022985"/>
                <a:gd name="connsiteX2" fmla="*/ 128901 w 349373"/>
                <a:gd name="connsiteY2" fmla="*/ 1022985 h 1022985"/>
                <a:gd name="connsiteX0" fmla="*/ 240604 w 356936"/>
                <a:gd name="connsiteY0" fmla="*/ 1020445 h 1022985"/>
                <a:gd name="connsiteX1" fmla="*/ 165674 w 356936"/>
                <a:gd name="connsiteY1" fmla="*/ 0 h 1022985"/>
                <a:gd name="connsiteX2" fmla="*/ 136464 w 356936"/>
                <a:gd name="connsiteY2" fmla="*/ 1022985 h 1022985"/>
                <a:gd name="connsiteX0" fmla="*/ 240604 w 355340"/>
                <a:gd name="connsiteY0" fmla="*/ 1020445 h 1022985"/>
                <a:gd name="connsiteX1" fmla="*/ 165674 w 355340"/>
                <a:gd name="connsiteY1" fmla="*/ 0 h 1022985"/>
                <a:gd name="connsiteX2" fmla="*/ 136464 w 355340"/>
                <a:gd name="connsiteY2" fmla="*/ 1022985 h 1022985"/>
                <a:gd name="connsiteX0" fmla="*/ 245981 w 360717"/>
                <a:gd name="connsiteY0" fmla="*/ 1020445 h 1022985"/>
                <a:gd name="connsiteX1" fmla="*/ 171051 w 360717"/>
                <a:gd name="connsiteY1" fmla="*/ 0 h 1022985"/>
                <a:gd name="connsiteX2" fmla="*/ 141841 w 360717"/>
                <a:gd name="connsiteY2" fmla="*/ 1022985 h 1022985"/>
                <a:gd name="connsiteX0" fmla="*/ 245981 w 362151"/>
                <a:gd name="connsiteY0" fmla="*/ 1020445 h 1022985"/>
                <a:gd name="connsiteX1" fmla="*/ 171051 w 362151"/>
                <a:gd name="connsiteY1" fmla="*/ 0 h 1022985"/>
                <a:gd name="connsiteX2" fmla="*/ 141841 w 362151"/>
                <a:gd name="connsiteY2" fmla="*/ 1022985 h 1022985"/>
                <a:gd name="connsiteX0" fmla="*/ 245981 w 344785"/>
                <a:gd name="connsiteY0" fmla="*/ 1020445 h 1022985"/>
                <a:gd name="connsiteX1" fmla="*/ 171051 w 344785"/>
                <a:gd name="connsiteY1" fmla="*/ 0 h 1022985"/>
                <a:gd name="connsiteX2" fmla="*/ 141841 w 344785"/>
                <a:gd name="connsiteY2" fmla="*/ 1022985 h 1022985"/>
                <a:gd name="connsiteX0" fmla="*/ 245981 w 344057"/>
                <a:gd name="connsiteY0" fmla="*/ 1020445 h 1022985"/>
                <a:gd name="connsiteX1" fmla="*/ 171051 w 344057"/>
                <a:gd name="connsiteY1" fmla="*/ 0 h 1022985"/>
                <a:gd name="connsiteX2" fmla="*/ 141841 w 344057"/>
                <a:gd name="connsiteY2" fmla="*/ 1022985 h 1022985"/>
              </a:gdLst>
              <a:ahLst/>
              <a:cxnLst>
                <a:cxn ang="0">
                  <a:pos x="connsiteX0" y="connsiteY0"/>
                </a:cxn>
                <a:cxn ang="0">
                  <a:pos x="connsiteX1" y="connsiteY1"/>
                </a:cxn>
                <a:cxn ang="0">
                  <a:pos x="connsiteX2" y="connsiteY2"/>
                </a:cxn>
              </a:cxnLst>
              <a:rect l="l" t="t" r="r" b="b"/>
              <a:pathLst>
                <a:path w="344057" h="1022985">
                  <a:moveTo>
                    <a:pt x="245981" y="1020445"/>
                  </a:moveTo>
                  <a:cubicBezTo>
                    <a:pt x="649629" y="392007"/>
                    <a:pt x="-357692" y="487468"/>
                    <a:pt x="171051" y="0"/>
                  </a:cubicBezTo>
                  <a:cubicBezTo>
                    <a:pt x="-392406" y="468630"/>
                    <a:pt x="661483" y="478155"/>
                    <a:pt x="141841" y="1022985"/>
                  </a:cubicBezTo>
                </a:path>
              </a:pathLst>
            </a:custGeom>
            <a:gradFill flip="none" rotWithShape="1">
              <a:gsLst>
                <a:gs pos="0">
                  <a:schemeClr val="bg1">
                    <a:alpha val="0"/>
                  </a:schemeClr>
                </a:gs>
                <a:gs pos="87000">
                  <a:schemeClr val="bg1">
                    <a:lumMod val="85000"/>
                  </a:schemeClr>
                </a:gs>
              </a:gsLst>
              <a:lin ang="16200000" scaled="1"/>
              <a:tileRect/>
            </a:gradFill>
            <a:ln w="3175">
              <a:gradFill flip="none" rotWithShape="1">
                <a:gsLst>
                  <a:gs pos="0">
                    <a:schemeClr val="bg1"/>
                  </a:gs>
                  <a:gs pos="95000">
                    <a:schemeClr val="bg1">
                      <a:lumMod val="7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3" name="任意多边形 192"/>
            <p:cNvSpPr/>
            <p:nvPr/>
          </p:nvSpPr>
          <p:spPr bwMode="gray">
            <a:xfrm>
              <a:off x="5352063" y="2994420"/>
              <a:ext cx="461718" cy="1028700"/>
            </a:xfrm>
            <a:custGeom>
              <a:avLst/>
              <a:gdLst>
                <a:gd name="connsiteX0" fmla="*/ 317500 w 317500"/>
                <a:gd name="connsiteY0" fmla="*/ 0 h 995680"/>
                <a:gd name="connsiteX1" fmla="*/ 0 w 317500"/>
                <a:gd name="connsiteY1" fmla="*/ 990600 h 995680"/>
                <a:gd name="connsiteX2" fmla="*/ 127000 w 317500"/>
                <a:gd name="connsiteY2" fmla="*/ 995680 h 995680"/>
                <a:gd name="connsiteX0" fmla="*/ 317500 w 317500"/>
                <a:gd name="connsiteY0" fmla="*/ 0 h 995680"/>
                <a:gd name="connsiteX1" fmla="*/ 0 w 317500"/>
                <a:gd name="connsiteY1" fmla="*/ 990600 h 995680"/>
                <a:gd name="connsiteX2" fmla="*/ 127000 w 317500"/>
                <a:gd name="connsiteY2" fmla="*/ 995680 h 995680"/>
                <a:gd name="connsiteX3" fmla="*/ 317500 w 317500"/>
                <a:gd name="connsiteY3" fmla="*/ 0 h 995680"/>
                <a:gd name="connsiteX0" fmla="*/ 231140 w 231140"/>
                <a:gd name="connsiteY0" fmla="*/ 0 h 995680"/>
                <a:gd name="connsiteX1" fmla="*/ 0 w 231140"/>
                <a:gd name="connsiteY1" fmla="*/ 990600 h 995680"/>
                <a:gd name="connsiteX2" fmla="*/ 127000 w 231140"/>
                <a:gd name="connsiteY2" fmla="*/ 995680 h 995680"/>
                <a:gd name="connsiteX3" fmla="*/ 231140 w 231140"/>
                <a:gd name="connsiteY3" fmla="*/ 0 h 995680"/>
                <a:gd name="connsiteX0" fmla="*/ 231140 w 231140"/>
                <a:gd name="connsiteY0" fmla="*/ 0 h 995680"/>
                <a:gd name="connsiteX1" fmla="*/ 0 w 231140"/>
                <a:gd name="connsiteY1" fmla="*/ 990600 h 995680"/>
                <a:gd name="connsiteX2" fmla="*/ 127000 w 231140"/>
                <a:gd name="connsiteY2" fmla="*/ 995680 h 995680"/>
                <a:gd name="connsiteX3" fmla="*/ 231140 w 231140"/>
                <a:gd name="connsiteY3" fmla="*/ 0 h 995680"/>
                <a:gd name="connsiteX0" fmla="*/ 231140 w 231140"/>
                <a:gd name="connsiteY0" fmla="*/ 0 h 995680"/>
                <a:gd name="connsiteX1" fmla="*/ 0 w 231140"/>
                <a:gd name="connsiteY1" fmla="*/ 990600 h 995680"/>
                <a:gd name="connsiteX2" fmla="*/ 127000 w 231140"/>
                <a:gd name="connsiteY2" fmla="*/ 995680 h 995680"/>
                <a:gd name="connsiteX3" fmla="*/ 231140 w 231140"/>
                <a:gd name="connsiteY3" fmla="*/ 0 h 995680"/>
                <a:gd name="connsiteX0" fmla="*/ 231140 w 231140"/>
                <a:gd name="connsiteY0" fmla="*/ 0 h 995680"/>
                <a:gd name="connsiteX1" fmla="*/ 0 w 231140"/>
                <a:gd name="connsiteY1" fmla="*/ 990600 h 995680"/>
                <a:gd name="connsiteX2" fmla="*/ 127000 w 231140"/>
                <a:gd name="connsiteY2" fmla="*/ 995680 h 995680"/>
                <a:gd name="connsiteX3" fmla="*/ 231140 w 231140"/>
                <a:gd name="connsiteY3" fmla="*/ 0 h 995680"/>
                <a:gd name="connsiteX0" fmla="*/ 238760 w 238760"/>
                <a:gd name="connsiteY0" fmla="*/ 0 h 1026160"/>
                <a:gd name="connsiteX1" fmla="*/ 0 w 238760"/>
                <a:gd name="connsiteY1" fmla="*/ 1026160 h 1026160"/>
                <a:gd name="connsiteX2" fmla="*/ 134620 w 238760"/>
                <a:gd name="connsiteY2" fmla="*/ 995680 h 1026160"/>
                <a:gd name="connsiteX3" fmla="*/ 238760 w 238760"/>
                <a:gd name="connsiteY3" fmla="*/ 0 h 1026160"/>
                <a:gd name="connsiteX0" fmla="*/ 238760 w 238760"/>
                <a:gd name="connsiteY0" fmla="*/ 0 h 1026160"/>
                <a:gd name="connsiteX1" fmla="*/ 0 w 238760"/>
                <a:gd name="connsiteY1" fmla="*/ 1026160 h 1026160"/>
                <a:gd name="connsiteX2" fmla="*/ 134620 w 238760"/>
                <a:gd name="connsiteY2" fmla="*/ 995680 h 1026160"/>
                <a:gd name="connsiteX3" fmla="*/ 238760 w 238760"/>
                <a:gd name="connsiteY3" fmla="*/ 0 h 1026160"/>
                <a:gd name="connsiteX0" fmla="*/ 238760 w 238760"/>
                <a:gd name="connsiteY0" fmla="*/ 0 h 1026160"/>
                <a:gd name="connsiteX1" fmla="*/ 0 w 238760"/>
                <a:gd name="connsiteY1" fmla="*/ 1026160 h 1026160"/>
                <a:gd name="connsiteX2" fmla="*/ 185420 w 238760"/>
                <a:gd name="connsiteY2" fmla="*/ 1016000 h 1026160"/>
                <a:gd name="connsiteX3" fmla="*/ 238760 w 238760"/>
                <a:gd name="connsiteY3" fmla="*/ 0 h 1026160"/>
                <a:gd name="connsiteX0" fmla="*/ 238760 w 244979"/>
                <a:gd name="connsiteY0" fmla="*/ 0 h 1026160"/>
                <a:gd name="connsiteX1" fmla="*/ 0 w 244979"/>
                <a:gd name="connsiteY1" fmla="*/ 1026160 h 1026160"/>
                <a:gd name="connsiteX2" fmla="*/ 185420 w 244979"/>
                <a:gd name="connsiteY2" fmla="*/ 1016000 h 1026160"/>
                <a:gd name="connsiteX3" fmla="*/ 238760 w 244979"/>
                <a:gd name="connsiteY3" fmla="*/ 0 h 1026160"/>
                <a:gd name="connsiteX0" fmla="*/ 238760 w 238760"/>
                <a:gd name="connsiteY0" fmla="*/ 0 h 1026160"/>
                <a:gd name="connsiteX1" fmla="*/ 0 w 238760"/>
                <a:gd name="connsiteY1" fmla="*/ 1026160 h 1026160"/>
                <a:gd name="connsiteX2" fmla="*/ 104140 w 238760"/>
                <a:gd name="connsiteY2" fmla="*/ 1023620 h 1026160"/>
                <a:gd name="connsiteX3" fmla="*/ 238760 w 238760"/>
                <a:gd name="connsiteY3" fmla="*/ 0 h 1026160"/>
                <a:gd name="connsiteX0" fmla="*/ 238760 w 238760"/>
                <a:gd name="connsiteY0" fmla="*/ 0 h 1026160"/>
                <a:gd name="connsiteX1" fmla="*/ 0 w 238760"/>
                <a:gd name="connsiteY1" fmla="*/ 1026160 h 1026160"/>
                <a:gd name="connsiteX2" fmla="*/ 96520 w 238760"/>
                <a:gd name="connsiteY2" fmla="*/ 1013460 h 1026160"/>
                <a:gd name="connsiteX3" fmla="*/ 238760 w 238760"/>
                <a:gd name="connsiteY3" fmla="*/ 0 h 1026160"/>
                <a:gd name="connsiteX0" fmla="*/ 238760 w 238760"/>
                <a:gd name="connsiteY0" fmla="*/ 0 h 1026160"/>
                <a:gd name="connsiteX1" fmla="*/ 0 w 238760"/>
                <a:gd name="connsiteY1" fmla="*/ 1026160 h 1026160"/>
                <a:gd name="connsiteX2" fmla="*/ 96520 w 238760"/>
                <a:gd name="connsiteY2" fmla="*/ 1013460 h 1026160"/>
                <a:gd name="connsiteX3" fmla="*/ 238760 w 238760"/>
                <a:gd name="connsiteY3" fmla="*/ 0 h 1026160"/>
                <a:gd name="connsiteX0" fmla="*/ 259080 w 259080"/>
                <a:gd name="connsiteY0" fmla="*/ 0 h 1016000"/>
                <a:gd name="connsiteX1" fmla="*/ 0 w 259080"/>
                <a:gd name="connsiteY1" fmla="*/ 1016000 h 1016000"/>
                <a:gd name="connsiteX2" fmla="*/ 116840 w 259080"/>
                <a:gd name="connsiteY2" fmla="*/ 1013460 h 1016000"/>
                <a:gd name="connsiteX3" fmla="*/ 259080 w 259080"/>
                <a:gd name="connsiteY3" fmla="*/ 0 h 1016000"/>
                <a:gd name="connsiteX0" fmla="*/ 116840 w 259080"/>
                <a:gd name="connsiteY0" fmla="*/ 1013460 h 1104900"/>
                <a:gd name="connsiteX1" fmla="*/ 259080 w 259080"/>
                <a:gd name="connsiteY1" fmla="*/ 0 h 1104900"/>
                <a:gd name="connsiteX2" fmla="*/ 0 w 259080"/>
                <a:gd name="connsiteY2" fmla="*/ 1016000 h 1104900"/>
                <a:gd name="connsiteX3" fmla="*/ 208280 w 259080"/>
                <a:gd name="connsiteY3" fmla="*/ 1104900 h 1104900"/>
                <a:gd name="connsiteX0" fmla="*/ 116840 w 259080"/>
                <a:gd name="connsiteY0" fmla="*/ 1013460 h 1016000"/>
                <a:gd name="connsiteX1" fmla="*/ 259080 w 259080"/>
                <a:gd name="connsiteY1" fmla="*/ 0 h 1016000"/>
                <a:gd name="connsiteX2" fmla="*/ 0 w 259080"/>
                <a:gd name="connsiteY2" fmla="*/ 1016000 h 1016000"/>
                <a:gd name="connsiteX0" fmla="*/ 116840 w 259080"/>
                <a:gd name="connsiteY0" fmla="*/ 1013460 h 1016000"/>
                <a:gd name="connsiteX1" fmla="*/ 259080 w 259080"/>
                <a:gd name="connsiteY1" fmla="*/ 0 h 1016000"/>
                <a:gd name="connsiteX2" fmla="*/ 0 w 259080"/>
                <a:gd name="connsiteY2" fmla="*/ 1016000 h 1016000"/>
                <a:gd name="connsiteX0" fmla="*/ 116840 w 267424"/>
                <a:gd name="connsiteY0" fmla="*/ 1013460 h 1016000"/>
                <a:gd name="connsiteX1" fmla="*/ 259080 w 267424"/>
                <a:gd name="connsiteY1" fmla="*/ 0 h 1016000"/>
                <a:gd name="connsiteX2" fmla="*/ 0 w 267424"/>
                <a:gd name="connsiteY2" fmla="*/ 1016000 h 1016000"/>
                <a:gd name="connsiteX0" fmla="*/ 142240 w 267424"/>
                <a:gd name="connsiteY0" fmla="*/ 1013460 h 1016000"/>
                <a:gd name="connsiteX1" fmla="*/ 259080 w 267424"/>
                <a:gd name="connsiteY1" fmla="*/ 0 h 1016000"/>
                <a:gd name="connsiteX2" fmla="*/ 0 w 267424"/>
                <a:gd name="connsiteY2" fmla="*/ 1016000 h 1016000"/>
                <a:gd name="connsiteX0" fmla="*/ 142240 w 303862"/>
                <a:gd name="connsiteY0" fmla="*/ 1013460 h 1016000"/>
                <a:gd name="connsiteX1" fmla="*/ 259080 w 303862"/>
                <a:gd name="connsiteY1" fmla="*/ 0 h 1016000"/>
                <a:gd name="connsiteX2" fmla="*/ 0 w 303862"/>
                <a:gd name="connsiteY2" fmla="*/ 1016000 h 1016000"/>
                <a:gd name="connsiteX0" fmla="*/ 142240 w 275596"/>
                <a:gd name="connsiteY0" fmla="*/ 1003300 h 1005840"/>
                <a:gd name="connsiteX1" fmla="*/ 124460 w 275596"/>
                <a:gd name="connsiteY1" fmla="*/ 0 h 1005840"/>
                <a:gd name="connsiteX2" fmla="*/ 0 w 275596"/>
                <a:gd name="connsiteY2" fmla="*/ 1005840 h 1005840"/>
                <a:gd name="connsiteX0" fmla="*/ 194176 w 327532"/>
                <a:gd name="connsiteY0" fmla="*/ 1003300 h 1005840"/>
                <a:gd name="connsiteX1" fmla="*/ 176396 w 327532"/>
                <a:gd name="connsiteY1" fmla="*/ 0 h 1005840"/>
                <a:gd name="connsiteX2" fmla="*/ 51936 w 327532"/>
                <a:gd name="connsiteY2" fmla="*/ 1005840 h 1005840"/>
                <a:gd name="connsiteX0" fmla="*/ 156076 w 296336"/>
                <a:gd name="connsiteY0" fmla="*/ 1003300 h 1005840"/>
                <a:gd name="connsiteX1" fmla="*/ 176396 w 296336"/>
                <a:gd name="connsiteY1" fmla="*/ 0 h 1005840"/>
                <a:gd name="connsiteX2" fmla="*/ 51936 w 296336"/>
                <a:gd name="connsiteY2" fmla="*/ 1005840 h 1005840"/>
                <a:gd name="connsiteX0" fmla="*/ 156076 w 255811"/>
                <a:gd name="connsiteY0" fmla="*/ 1003300 h 1005840"/>
                <a:gd name="connsiteX1" fmla="*/ 176396 w 255811"/>
                <a:gd name="connsiteY1" fmla="*/ 0 h 1005840"/>
                <a:gd name="connsiteX2" fmla="*/ 51936 w 255811"/>
                <a:gd name="connsiteY2" fmla="*/ 1005840 h 1005840"/>
                <a:gd name="connsiteX0" fmla="*/ 156076 w 291209"/>
                <a:gd name="connsiteY0" fmla="*/ 1003300 h 1005840"/>
                <a:gd name="connsiteX1" fmla="*/ 176396 w 291209"/>
                <a:gd name="connsiteY1" fmla="*/ 0 h 1005840"/>
                <a:gd name="connsiteX2" fmla="*/ 51936 w 291209"/>
                <a:gd name="connsiteY2" fmla="*/ 1005840 h 1005840"/>
                <a:gd name="connsiteX0" fmla="*/ 156076 w 287201"/>
                <a:gd name="connsiteY0" fmla="*/ 1003300 h 1005840"/>
                <a:gd name="connsiteX1" fmla="*/ 176396 w 287201"/>
                <a:gd name="connsiteY1" fmla="*/ 0 h 1005840"/>
                <a:gd name="connsiteX2" fmla="*/ 51936 w 287201"/>
                <a:gd name="connsiteY2" fmla="*/ 1005840 h 1005840"/>
                <a:gd name="connsiteX0" fmla="*/ 156076 w 285204"/>
                <a:gd name="connsiteY0" fmla="*/ 1003300 h 1005840"/>
                <a:gd name="connsiteX1" fmla="*/ 176396 w 285204"/>
                <a:gd name="connsiteY1" fmla="*/ 0 h 1005840"/>
                <a:gd name="connsiteX2" fmla="*/ 51936 w 285204"/>
                <a:gd name="connsiteY2" fmla="*/ 1005840 h 1005840"/>
                <a:gd name="connsiteX0" fmla="*/ 156076 w 278247"/>
                <a:gd name="connsiteY0" fmla="*/ 1003300 h 1005840"/>
                <a:gd name="connsiteX1" fmla="*/ 176396 w 278247"/>
                <a:gd name="connsiteY1" fmla="*/ 0 h 1005840"/>
                <a:gd name="connsiteX2" fmla="*/ 51936 w 278247"/>
                <a:gd name="connsiteY2" fmla="*/ 1005840 h 1005840"/>
                <a:gd name="connsiteX0" fmla="*/ 156076 w 279283"/>
                <a:gd name="connsiteY0" fmla="*/ 1003300 h 1005840"/>
                <a:gd name="connsiteX1" fmla="*/ 176396 w 279283"/>
                <a:gd name="connsiteY1" fmla="*/ 0 h 1005840"/>
                <a:gd name="connsiteX2" fmla="*/ 51936 w 279283"/>
                <a:gd name="connsiteY2" fmla="*/ 1005840 h 1005840"/>
                <a:gd name="connsiteX0" fmla="*/ 156076 w 282221"/>
                <a:gd name="connsiteY0" fmla="*/ 1003300 h 1005840"/>
                <a:gd name="connsiteX1" fmla="*/ 176396 w 282221"/>
                <a:gd name="connsiteY1" fmla="*/ 0 h 1005840"/>
                <a:gd name="connsiteX2" fmla="*/ 51936 w 282221"/>
                <a:gd name="connsiteY2" fmla="*/ 1005840 h 1005840"/>
                <a:gd name="connsiteX0" fmla="*/ 156076 w 279545"/>
                <a:gd name="connsiteY0" fmla="*/ 1003300 h 1005840"/>
                <a:gd name="connsiteX1" fmla="*/ 176396 w 279545"/>
                <a:gd name="connsiteY1" fmla="*/ 0 h 1005840"/>
                <a:gd name="connsiteX2" fmla="*/ 51936 w 279545"/>
                <a:gd name="connsiteY2" fmla="*/ 1005840 h 1005840"/>
                <a:gd name="connsiteX0" fmla="*/ 156076 w 286539"/>
                <a:gd name="connsiteY0" fmla="*/ 1003300 h 1005840"/>
                <a:gd name="connsiteX1" fmla="*/ 176396 w 286539"/>
                <a:gd name="connsiteY1" fmla="*/ 0 h 1005840"/>
                <a:gd name="connsiteX2" fmla="*/ 51936 w 286539"/>
                <a:gd name="connsiteY2" fmla="*/ 1005840 h 1005840"/>
                <a:gd name="connsiteX0" fmla="*/ 156076 w 281849"/>
                <a:gd name="connsiteY0" fmla="*/ 1003300 h 1005840"/>
                <a:gd name="connsiteX1" fmla="*/ 176396 w 281849"/>
                <a:gd name="connsiteY1" fmla="*/ 0 h 1005840"/>
                <a:gd name="connsiteX2" fmla="*/ 51936 w 281849"/>
                <a:gd name="connsiteY2" fmla="*/ 1005840 h 1005840"/>
                <a:gd name="connsiteX0" fmla="*/ 155031 w 280804"/>
                <a:gd name="connsiteY0" fmla="*/ 1003300 h 1005840"/>
                <a:gd name="connsiteX1" fmla="*/ 175351 w 280804"/>
                <a:gd name="connsiteY1" fmla="*/ 0 h 1005840"/>
                <a:gd name="connsiteX2" fmla="*/ 50891 w 280804"/>
                <a:gd name="connsiteY2" fmla="*/ 1005840 h 1005840"/>
                <a:gd name="connsiteX0" fmla="*/ 152941 w 278714"/>
                <a:gd name="connsiteY0" fmla="*/ 1003300 h 1005840"/>
                <a:gd name="connsiteX1" fmla="*/ 173261 w 278714"/>
                <a:gd name="connsiteY1" fmla="*/ 0 h 1005840"/>
                <a:gd name="connsiteX2" fmla="*/ 48801 w 278714"/>
                <a:gd name="connsiteY2" fmla="*/ 1005840 h 1005840"/>
                <a:gd name="connsiteX0" fmla="*/ 149811 w 275584"/>
                <a:gd name="connsiteY0" fmla="*/ 1003300 h 1005840"/>
                <a:gd name="connsiteX1" fmla="*/ 170131 w 275584"/>
                <a:gd name="connsiteY1" fmla="*/ 0 h 1005840"/>
                <a:gd name="connsiteX2" fmla="*/ 45671 w 275584"/>
                <a:gd name="connsiteY2" fmla="*/ 1005840 h 1005840"/>
                <a:gd name="connsiteX0" fmla="*/ 161346 w 285702"/>
                <a:gd name="connsiteY0" fmla="*/ 1014730 h 1017270"/>
                <a:gd name="connsiteX1" fmla="*/ 168331 w 285702"/>
                <a:gd name="connsiteY1" fmla="*/ 0 h 1017270"/>
                <a:gd name="connsiteX2" fmla="*/ 57206 w 285702"/>
                <a:gd name="connsiteY2" fmla="*/ 1017270 h 1017270"/>
                <a:gd name="connsiteX0" fmla="*/ 233041 w 349373"/>
                <a:gd name="connsiteY0" fmla="*/ 1020445 h 1022985"/>
                <a:gd name="connsiteX1" fmla="*/ 158111 w 349373"/>
                <a:gd name="connsiteY1" fmla="*/ 0 h 1022985"/>
                <a:gd name="connsiteX2" fmla="*/ 128901 w 349373"/>
                <a:gd name="connsiteY2" fmla="*/ 1022985 h 1022985"/>
                <a:gd name="connsiteX0" fmla="*/ 240604 w 356936"/>
                <a:gd name="connsiteY0" fmla="*/ 1020445 h 1022985"/>
                <a:gd name="connsiteX1" fmla="*/ 165674 w 356936"/>
                <a:gd name="connsiteY1" fmla="*/ 0 h 1022985"/>
                <a:gd name="connsiteX2" fmla="*/ 136464 w 356936"/>
                <a:gd name="connsiteY2" fmla="*/ 1022985 h 1022985"/>
                <a:gd name="connsiteX0" fmla="*/ 240604 w 355340"/>
                <a:gd name="connsiteY0" fmla="*/ 1020445 h 1022985"/>
                <a:gd name="connsiteX1" fmla="*/ 165674 w 355340"/>
                <a:gd name="connsiteY1" fmla="*/ 0 h 1022985"/>
                <a:gd name="connsiteX2" fmla="*/ 136464 w 355340"/>
                <a:gd name="connsiteY2" fmla="*/ 1022985 h 1022985"/>
                <a:gd name="connsiteX0" fmla="*/ 245981 w 360717"/>
                <a:gd name="connsiteY0" fmla="*/ 1020445 h 1022985"/>
                <a:gd name="connsiteX1" fmla="*/ 171051 w 360717"/>
                <a:gd name="connsiteY1" fmla="*/ 0 h 1022985"/>
                <a:gd name="connsiteX2" fmla="*/ 141841 w 360717"/>
                <a:gd name="connsiteY2" fmla="*/ 1022985 h 1022985"/>
                <a:gd name="connsiteX0" fmla="*/ 245981 w 362151"/>
                <a:gd name="connsiteY0" fmla="*/ 1020445 h 1022985"/>
                <a:gd name="connsiteX1" fmla="*/ 171051 w 362151"/>
                <a:gd name="connsiteY1" fmla="*/ 0 h 1022985"/>
                <a:gd name="connsiteX2" fmla="*/ 141841 w 362151"/>
                <a:gd name="connsiteY2" fmla="*/ 1022985 h 1022985"/>
                <a:gd name="connsiteX0" fmla="*/ 318082 w 427254"/>
                <a:gd name="connsiteY0" fmla="*/ 1026160 h 1028700"/>
                <a:gd name="connsiteX1" fmla="*/ 161237 w 427254"/>
                <a:gd name="connsiteY1" fmla="*/ 0 h 1028700"/>
                <a:gd name="connsiteX2" fmla="*/ 213942 w 427254"/>
                <a:gd name="connsiteY2" fmla="*/ 1028700 h 1028700"/>
                <a:gd name="connsiteX0" fmla="*/ 344752 w 451830"/>
                <a:gd name="connsiteY0" fmla="*/ 1024255 h 1028700"/>
                <a:gd name="connsiteX1" fmla="*/ 161237 w 451830"/>
                <a:gd name="connsiteY1" fmla="*/ 0 h 1028700"/>
                <a:gd name="connsiteX2" fmla="*/ 213942 w 451830"/>
                <a:gd name="connsiteY2" fmla="*/ 1028700 h 1028700"/>
                <a:gd name="connsiteX0" fmla="*/ 344752 w 434086"/>
                <a:gd name="connsiteY0" fmla="*/ 1024255 h 1028700"/>
                <a:gd name="connsiteX1" fmla="*/ 161237 w 434086"/>
                <a:gd name="connsiteY1" fmla="*/ 0 h 1028700"/>
                <a:gd name="connsiteX2" fmla="*/ 213942 w 434086"/>
                <a:gd name="connsiteY2" fmla="*/ 1028700 h 1028700"/>
                <a:gd name="connsiteX0" fmla="*/ 361897 w 450077"/>
                <a:gd name="connsiteY0" fmla="*/ 1029970 h 1029970"/>
                <a:gd name="connsiteX1" fmla="*/ 161237 w 450077"/>
                <a:gd name="connsiteY1" fmla="*/ 0 h 1029970"/>
                <a:gd name="connsiteX2" fmla="*/ 213942 w 450077"/>
                <a:gd name="connsiteY2" fmla="*/ 1028700 h 1029970"/>
                <a:gd name="connsiteX0" fmla="*/ 361897 w 442495"/>
                <a:gd name="connsiteY0" fmla="*/ 1029970 h 1029970"/>
                <a:gd name="connsiteX1" fmla="*/ 161237 w 442495"/>
                <a:gd name="connsiteY1" fmla="*/ 0 h 1029970"/>
                <a:gd name="connsiteX2" fmla="*/ 213942 w 442495"/>
                <a:gd name="connsiteY2" fmla="*/ 1028700 h 1029970"/>
                <a:gd name="connsiteX0" fmla="*/ 392377 w 471118"/>
                <a:gd name="connsiteY0" fmla="*/ 1026160 h 1028700"/>
                <a:gd name="connsiteX1" fmla="*/ 161237 w 471118"/>
                <a:gd name="connsiteY1" fmla="*/ 0 h 1028700"/>
                <a:gd name="connsiteX2" fmla="*/ 213942 w 471118"/>
                <a:gd name="connsiteY2" fmla="*/ 1028700 h 1028700"/>
                <a:gd name="connsiteX0" fmla="*/ 392377 w 453239"/>
                <a:gd name="connsiteY0" fmla="*/ 1026160 h 1028700"/>
                <a:gd name="connsiteX1" fmla="*/ 161237 w 453239"/>
                <a:gd name="connsiteY1" fmla="*/ 0 h 1028700"/>
                <a:gd name="connsiteX2" fmla="*/ 213942 w 453239"/>
                <a:gd name="connsiteY2" fmla="*/ 1028700 h 1028700"/>
                <a:gd name="connsiteX0" fmla="*/ 392377 w 453239"/>
                <a:gd name="connsiteY0" fmla="*/ 1026160 h 1028700"/>
                <a:gd name="connsiteX1" fmla="*/ 161237 w 453239"/>
                <a:gd name="connsiteY1" fmla="*/ 0 h 1028700"/>
                <a:gd name="connsiteX2" fmla="*/ 213942 w 453239"/>
                <a:gd name="connsiteY2" fmla="*/ 1028700 h 1028700"/>
                <a:gd name="connsiteX0" fmla="*/ 400856 w 461718"/>
                <a:gd name="connsiteY0" fmla="*/ 1026160 h 1028700"/>
                <a:gd name="connsiteX1" fmla="*/ 169716 w 461718"/>
                <a:gd name="connsiteY1" fmla="*/ 0 h 1028700"/>
                <a:gd name="connsiteX2" fmla="*/ 222421 w 461718"/>
                <a:gd name="connsiteY2" fmla="*/ 1028700 h 1028700"/>
              </a:gdLst>
              <a:ahLst/>
              <a:cxnLst>
                <a:cxn ang="0">
                  <a:pos x="connsiteX0" y="connsiteY0"/>
                </a:cxn>
                <a:cxn ang="0">
                  <a:pos x="connsiteX1" y="connsiteY1"/>
                </a:cxn>
                <a:cxn ang="0">
                  <a:pos x="connsiteX2" y="connsiteY2"/>
                </a:cxn>
              </a:cxnLst>
              <a:rect l="l" t="t" r="r" b="b"/>
              <a:pathLst>
                <a:path w="461718" h="1028700">
                  <a:moveTo>
                    <a:pt x="400856" y="1026160"/>
                  </a:moveTo>
                  <a:cubicBezTo>
                    <a:pt x="720684" y="441537"/>
                    <a:pt x="-349502" y="466513"/>
                    <a:pt x="169716" y="0"/>
                  </a:cubicBezTo>
                  <a:cubicBezTo>
                    <a:pt x="-393741" y="468630"/>
                    <a:pt x="663958" y="413385"/>
                    <a:pt x="222421" y="1028700"/>
                  </a:cubicBezTo>
                </a:path>
              </a:pathLst>
            </a:custGeom>
            <a:gradFill flip="none" rotWithShape="1">
              <a:gsLst>
                <a:gs pos="0">
                  <a:schemeClr val="bg1">
                    <a:alpha val="0"/>
                  </a:schemeClr>
                </a:gs>
                <a:gs pos="87000">
                  <a:schemeClr val="bg1">
                    <a:lumMod val="85000"/>
                  </a:schemeClr>
                </a:gs>
              </a:gsLst>
              <a:lin ang="16200000" scaled="1"/>
              <a:tileRect/>
            </a:gradFill>
            <a:ln w="3175">
              <a:gradFill flip="none" rotWithShape="1">
                <a:gsLst>
                  <a:gs pos="0">
                    <a:schemeClr val="bg1"/>
                  </a:gs>
                  <a:gs pos="95000">
                    <a:schemeClr val="bg1">
                      <a:lumMod val="7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94" name="文本框 193"/>
          <p:cNvSpPr txBox="1"/>
          <p:nvPr/>
        </p:nvSpPr>
        <p:spPr bwMode="gray">
          <a:xfrm>
            <a:off x="8164012" y="2697132"/>
            <a:ext cx="3446963" cy="2000548"/>
          </a:xfrm>
          <a:prstGeom prst="rect">
            <a:avLst/>
          </a:prstGeom>
          <a:noFill/>
        </p:spPr>
        <p:txBody>
          <a:bodyPr wrap="square" lIns="0" tIns="0" rIns="0" bIns="0" rtlCol="0">
            <a:spAutoFit/>
          </a:bodyPr>
          <a:lstStyle/>
          <a:p>
            <a:pPr marL="171450" indent="-171450" defTabSz="480101" fontAlgn="ctr">
              <a:lnSpc>
                <a:spcPts val="2400"/>
              </a:lnSpc>
              <a:spcAft>
                <a:spcPts val="600"/>
              </a:spcAft>
              <a:buFont typeface="Arial" panose="020B0604020202020204" pitchFamily="34" charset="0"/>
              <a:buChar char="•"/>
              <a:defRPr/>
            </a:pPr>
            <a:r>
              <a:rPr kumimoji="1" lang="en-US" sz="1400" dirty="0">
                <a:latin typeface="Huawei Sans" panose="020C0503030203020204" pitchFamily="34" charset="0"/>
                <a:ea typeface="方正兰亭黑简体" panose="02000000000000000000" pitchFamily="2" charset="-122"/>
                <a:sym typeface="Huawei Sans" panose="020C0503030203020204" pitchFamily="34" charset="0"/>
              </a:rPr>
              <a:t>The </a:t>
            </a:r>
            <a:r>
              <a:rPr kumimoji="1" lang="en-US" sz="1400" dirty="0" err="1">
                <a:latin typeface="Huawei Sans" panose="020C0503030203020204" pitchFamily="34" charset="0"/>
                <a:ea typeface="方正兰亭黑简体" panose="02000000000000000000" pitchFamily="2" charset="-122"/>
                <a:sym typeface="Huawei Sans" panose="020C0503030203020204" pitchFamily="34" charset="0"/>
              </a:rPr>
              <a:t>datacom</a:t>
            </a:r>
            <a:r>
              <a:rPr kumimoji="1" lang="en-US" sz="1400" dirty="0">
                <a:latin typeface="Huawei Sans" panose="020C0503030203020204" pitchFamily="34" charset="0"/>
                <a:ea typeface="方正兰亭黑简体" panose="02000000000000000000" pitchFamily="2" charset="-122"/>
                <a:sym typeface="Huawei Sans" panose="020C0503030203020204" pitchFamily="34" charset="0"/>
              </a:rPr>
              <a:t> network </a:t>
            </a:r>
            <a:r>
              <a:rPr kumimoji="1" lang="en-US" sz="1400" dirty="0" smtClean="0">
                <a:latin typeface="Huawei Sans" panose="020C0503030203020204" pitchFamily="34" charset="0"/>
                <a:ea typeface="方正兰亭黑简体" panose="02000000000000000000" pitchFamily="2" charset="-122"/>
                <a:sym typeface="Huawei Sans" panose="020C0503030203020204" pitchFamily="34" charset="0"/>
              </a:rPr>
              <a:t>comprises </a:t>
            </a:r>
            <a:r>
              <a:rPr kumimoji="1" lang="en-US" sz="1400" dirty="0">
                <a:latin typeface="Huawei Sans" panose="020C0503030203020204" pitchFamily="34" charset="0"/>
                <a:ea typeface="方正兰亭黑简体" panose="02000000000000000000" pitchFamily="2" charset="-122"/>
                <a:sym typeface="Huawei Sans" panose="020C0503030203020204" pitchFamily="34" charset="0"/>
              </a:rPr>
              <a:t>a variety of </a:t>
            </a:r>
            <a:r>
              <a:rPr kumimoji="1" lang="en-US" sz="1400" dirty="0" err="1">
                <a:latin typeface="Huawei Sans" panose="020C0503030203020204" pitchFamily="34" charset="0"/>
                <a:ea typeface="方正兰亭黑简体" panose="02000000000000000000" pitchFamily="2" charset="-122"/>
                <a:sym typeface="Huawei Sans" panose="020C0503030203020204" pitchFamily="34" charset="0"/>
              </a:rPr>
              <a:t>datacom</a:t>
            </a:r>
            <a:r>
              <a:rPr kumimoji="1" lang="en-US" sz="1400" dirty="0">
                <a:latin typeface="Huawei Sans" panose="020C0503030203020204" pitchFamily="34" charset="0"/>
                <a:ea typeface="方正兰亭黑简体" panose="02000000000000000000" pitchFamily="2" charset="-122"/>
                <a:sym typeface="Huawei Sans" panose="020C0503030203020204" pitchFamily="34" charset="0"/>
              </a:rPr>
              <a:t> devices.</a:t>
            </a:r>
          </a:p>
          <a:p>
            <a:pPr marL="171450" indent="-171450" defTabSz="480101" fontAlgn="ctr">
              <a:lnSpc>
                <a:spcPts val="2400"/>
              </a:lnSpc>
              <a:spcAft>
                <a:spcPts val="600"/>
              </a:spcAft>
              <a:buFont typeface="Arial" panose="020B0604020202020204" pitchFamily="34" charset="0"/>
              <a:buChar char="•"/>
              <a:defRPr/>
            </a:pPr>
            <a:r>
              <a:rPr kumimoji="1" lang="en-US" sz="1400" dirty="0">
                <a:latin typeface="Huawei Sans" panose="020C0503030203020204" pitchFamily="34" charset="0"/>
                <a:ea typeface="方正兰亭黑简体" panose="02000000000000000000" pitchFamily="2" charset="-122"/>
                <a:sym typeface="Huawei Sans" panose="020C0503030203020204" pitchFamily="34" charset="0"/>
              </a:rPr>
              <a:t>The digital world connects individuals, enterprises, and computing power.</a:t>
            </a:r>
          </a:p>
          <a:p>
            <a:pPr marL="171450" indent="-171450" defTabSz="480101" fontAlgn="ctr">
              <a:lnSpc>
                <a:spcPts val="2400"/>
              </a:lnSpc>
              <a:spcAft>
                <a:spcPts val="600"/>
              </a:spcAft>
              <a:buFont typeface="Arial" panose="020B0604020202020204" pitchFamily="34" charset="0"/>
              <a:buChar char="•"/>
              <a:defRPr/>
            </a:pPr>
            <a:r>
              <a:rPr kumimoji="1" lang="en-US" sz="1400" dirty="0">
                <a:latin typeface="Huawei Sans" panose="020C0503030203020204" pitchFamily="34" charset="0"/>
                <a:ea typeface="方正兰亭黑简体" panose="02000000000000000000" pitchFamily="2" charset="-122"/>
                <a:sym typeface="Huawei Sans" panose="020C0503030203020204" pitchFamily="34" charset="0"/>
              </a:rPr>
              <a:t>The </a:t>
            </a:r>
            <a:r>
              <a:rPr kumimoji="1" lang="en-US" sz="1400" dirty="0" err="1">
                <a:latin typeface="Huawei Sans" panose="020C0503030203020204" pitchFamily="34" charset="0"/>
                <a:ea typeface="方正兰亭黑简体" panose="02000000000000000000" pitchFamily="2" charset="-122"/>
                <a:sym typeface="Huawei Sans" panose="020C0503030203020204" pitchFamily="34" charset="0"/>
              </a:rPr>
              <a:t>datacom</a:t>
            </a:r>
            <a:r>
              <a:rPr kumimoji="1" lang="en-US" sz="1400" dirty="0">
                <a:latin typeface="Huawei Sans" panose="020C0503030203020204" pitchFamily="34" charset="0"/>
                <a:ea typeface="方正兰亭黑简体" panose="02000000000000000000" pitchFamily="2" charset="-122"/>
                <a:sym typeface="Huawei Sans" panose="020C0503030203020204" pitchFamily="34" charset="0"/>
              </a:rPr>
              <a:t> network is the cornerstone for the digital world.</a:t>
            </a:r>
          </a:p>
        </p:txBody>
      </p:sp>
      <p:sp>
        <p:nvSpPr>
          <p:cNvPr id="6" name="矩形 5"/>
          <p:cNvSpPr/>
          <p:nvPr/>
        </p:nvSpPr>
        <p:spPr bwMode="gray">
          <a:xfrm>
            <a:off x="2490295" y="3743250"/>
            <a:ext cx="832279" cy="461665"/>
          </a:xfrm>
          <a:prstGeom prst="rect">
            <a:avLst/>
          </a:prstGeom>
        </p:spPr>
        <p:txBody>
          <a:bodyPr wrap="square">
            <a:spAutoFit/>
          </a:bodyPr>
          <a:lstStyle/>
          <a:p>
            <a:pPr algn="ctr" defTabSz="480101" fontAlgn="ctr">
              <a:defRPr/>
            </a:pPr>
            <a:r>
              <a:rPr kumimoji="1" lang="en-US" sz="1200" b="1" dirty="0">
                <a:latin typeface="Huawei Sans" panose="020C0503030203020204" pitchFamily="34" charset="0"/>
                <a:ea typeface="方正兰亭黑简体" panose="02000000000000000000" pitchFamily="2" charset="-122"/>
                <a:sym typeface="Huawei Sans" panose="020C0503030203020204" pitchFamily="34" charset="0"/>
              </a:rPr>
              <a:t>SD-WAN</a:t>
            </a:r>
          </a:p>
          <a:p>
            <a:pPr algn="ctr" defTabSz="480101" fontAlgn="ctr">
              <a:defRPr/>
            </a:pPr>
            <a:endParaRPr kumimoji="1"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2823580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Understanding IP Forwarding on a Datacom Network Through a Network Model</a:t>
            </a:r>
            <a:endParaRPr lang="en-US" dirty="0"/>
          </a:p>
        </p:txBody>
      </p:sp>
      <p:sp>
        <p:nvSpPr>
          <p:cNvPr id="3" name="任意多边形 2"/>
          <p:cNvSpPr/>
          <p:nvPr/>
        </p:nvSpPr>
        <p:spPr bwMode="gray">
          <a:xfrm>
            <a:off x="4769813" y="2882522"/>
            <a:ext cx="2694199" cy="1158100"/>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0 w 1303482"/>
              <a:gd name="connsiteY0" fmla="*/ 0 h 934914"/>
              <a:gd name="connsiteX1" fmla="*/ 84282 w 1303482"/>
              <a:gd name="connsiteY1" fmla="*/ 934914 h 934914"/>
              <a:gd name="connsiteX2" fmla="*/ 1303482 w 1303482"/>
              <a:gd name="connsiteY2" fmla="*/ 934914 h 934914"/>
              <a:gd name="connsiteX3" fmla="*/ 897082 w 1303482"/>
              <a:gd name="connsiteY3" fmla="*/ 316848 h 934914"/>
              <a:gd name="connsiteX0" fmla="*/ 0 w 1303482"/>
              <a:gd name="connsiteY0" fmla="*/ 0 h 934914"/>
              <a:gd name="connsiteX1" fmla="*/ 84282 w 1303482"/>
              <a:gd name="connsiteY1" fmla="*/ 934914 h 934914"/>
              <a:gd name="connsiteX2" fmla="*/ 1303482 w 1303482"/>
              <a:gd name="connsiteY2" fmla="*/ 934914 h 934914"/>
              <a:gd name="connsiteX3" fmla="*/ 1160045 w 1303482"/>
              <a:gd name="connsiteY3" fmla="*/ 11010 h 934914"/>
              <a:gd name="connsiteX0" fmla="*/ 0 w 1303482"/>
              <a:gd name="connsiteY0" fmla="*/ 0 h 1283626"/>
              <a:gd name="connsiteX1" fmla="*/ 364395 w 1303482"/>
              <a:gd name="connsiteY1" fmla="*/ 1283626 h 1283626"/>
              <a:gd name="connsiteX2" fmla="*/ 1303482 w 1303482"/>
              <a:gd name="connsiteY2" fmla="*/ 934914 h 1283626"/>
              <a:gd name="connsiteX3" fmla="*/ 1160045 w 1303482"/>
              <a:gd name="connsiteY3" fmla="*/ 11010 h 1283626"/>
              <a:gd name="connsiteX0" fmla="*/ 0 w 1160045"/>
              <a:gd name="connsiteY0" fmla="*/ 0 h 1283626"/>
              <a:gd name="connsiteX1" fmla="*/ 364395 w 1160045"/>
              <a:gd name="connsiteY1" fmla="*/ 1283626 h 1283626"/>
              <a:gd name="connsiteX2" fmla="*/ 823288 w 1160045"/>
              <a:gd name="connsiteY2" fmla="*/ 1277909 h 1283626"/>
              <a:gd name="connsiteX3" fmla="*/ 1160045 w 1160045"/>
              <a:gd name="connsiteY3" fmla="*/ 11010 h 1283626"/>
              <a:gd name="connsiteX0" fmla="*/ 0 w 2081233"/>
              <a:gd name="connsiteY0" fmla="*/ 0 h 1303226"/>
              <a:gd name="connsiteX1" fmla="*/ 1285583 w 2081233"/>
              <a:gd name="connsiteY1" fmla="*/ 1303226 h 1303226"/>
              <a:gd name="connsiteX2" fmla="*/ 1744476 w 2081233"/>
              <a:gd name="connsiteY2" fmla="*/ 1297509 h 1303226"/>
              <a:gd name="connsiteX3" fmla="*/ 2081233 w 2081233"/>
              <a:gd name="connsiteY3" fmla="*/ 30610 h 1303226"/>
              <a:gd name="connsiteX0" fmla="*/ 0 w 3031821"/>
              <a:gd name="connsiteY0" fmla="*/ 0 h 1303226"/>
              <a:gd name="connsiteX1" fmla="*/ 1285583 w 3031821"/>
              <a:gd name="connsiteY1" fmla="*/ 1303226 h 1303226"/>
              <a:gd name="connsiteX2" fmla="*/ 1744476 w 3031821"/>
              <a:gd name="connsiteY2" fmla="*/ 1297509 h 1303226"/>
              <a:gd name="connsiteX3" fmla="*/ 3031821 w 3031821"/>
              <a:gd name="connsiteY3" fmla="*/ 30610 h 1303226"/>
            </a:gdLst>
            <a:ahLst/>
            <a:cxnLst>
              <a:cxn ang="0">
                <a:pos x="connsiteX0" y="connsiteY0"/>
              </a:cxn>
              <a:cxn ang="0">
                <a:pos x="connsiteX1" y="connsiteY1"/>
              </a:cxn>
              <a:cxn ang="0">
                <a:pos x="connsiteX2" y="connsiteY2"/>
              </a:cxn>
              <a:cxn ang="0">
                <a:pos x="connsiteX3" y="connsiteY3"/>
              </a:cxn>
            </a:cxnLst>
            <a:rect l="l" t="t" r="r" b="b"/>
            <a:pathLst>
              <a:path w="3031821" h="1303226">
                <a:moveTo>
                  <a:pt x="0" y="0"/>
                </a:moveTo>
                <a:lnTo>
                  <a:pt x="1285583" y="1303226"/>
                </a:lnTo>
                <a:lnTo>
                  <a:pt x="1744476" y="1297509"/>
                </a:lnTo>
                <a:lnTo>
                  <a:pt x="3031821" y="30610"/>
                </a:lnTo>
              </a:path>
            </a:pathLst>
          </a:custGeom>
          <a:gradFill flip="none" rotWithShape="1">
            <a:gsLst>
              <a:gs pos="15000">
                <a:schemeClr val="bg1"/>
              </a:gs>
              <a:gs pos="81000">
                <a:schemeClr val="bg1">
                  <a:lumMod val="8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 name="直接连接符 3"/>
          <p:cNvCxnSpPr/>
          <p:nvPr/>
        </p:nvCxnSpPr>
        <p:spPr bwMode="gray">
          <a:xfrm flipV="1">
            <a:off x="6113631" y="2447147"/>
            <a:ext cx="2714936" cy="170540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bwMode="gray">
          <a:xfrm flipH="1" flipV="1">
            <a:off x="8821561" y="2434161"/>
            <a:ext cx="0" cy="171839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任意多边形 5"/>
          <p:cNvSpPr/>
          <p:nvPr/>
        </p:nvSpPr>
        <p:spPr bwMode="gray">
          <a:xfrm>
            <a:off x="741363" y="4509828"/>
            <a:ext cx="5106565" cy="1355648"/>
          </a:xfrm>
          <a:custGeom>
            <a:avLst/>
            <a:gdLst>
              <a:gd name="connsiteX0" fmla="*/ 3392257 w 5106565"/>
              <a:gd name="connsiteY0" fmla="*/ 0 h 1382601"/>
              <a:gd name="connsiteX1" fmla="*/ 3518701 w 5106565"/>
              <a:gd name="connsiteY1" fmla="*/ 323307 h 1382601"/>
              <a:gd name="connsiteX2" fmla="*/ 5106565 w 5106565"/>
              <a:gd name="connsiteY2" fmla="*/ 323307 h 1382601"/>
              <a:gd name="connsiteX3" fmla="*/ 5106565 w 5106565"/>
              <a:gd name="connsiteY3" fmla="*/ 1382601 h 1382601"/>
              <a:gd name="connsiteX4" fmla="*/ 0 w 5106565"/>
              <a:gd name="connsiteY4" fmla="*/ 1382601 h 1382601"/>
              <a:gd name="connsiteX5" fmla="*/ 0 w 5106565"/>
              <a:gd name="connsiteY5" fmla="*/ 323307 h 1382601"/>
              <a:gd name="connsiteX6" fmla="*/ 3265813 w 5106565"/>
              <a:gd name="connsiteY6" fmla="*/ 323307 h 1382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06565" h="1382601">
                <a:moveTo>
                  <a:pt x="3392257" y="0"/>
                </a:moveTo>
                <a:lnTo>
                  <a:pt x="3518701" y="323307"/>
                </a:lnTo>
                <a:lnTo>
                  <a:pt x="5106565" y="323307"/>
                </a:lnTo>
                <a:lnTo>
                  <a:pt x="5106565" y="1382601"/>
                </a:lnTo>
                <a:lnTo>
                  <a:pt x="0" y="1382601"/>
                </a:lnTo>
                <a:lnTo>
                  <a:pt x="0" y="323307"/>
                </a:lnTo>
                <a:lnTo>
                  <a:pt x="3265813" y="323307"/>
                </a:lnTo>
                <a:close/>
              </a:path>
            </a:pathLst>
          </a:cu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任意多边形 6"/>
          <p:cNvSpPr/>
          <p:nvPr/>
        </p:nvSpPr>
        <p:spPr bwMode="gray">
          <a:xfrm>
            <a:off x="2844827" y="2899939"/>
            <a:ext cx="1030863" cy="1140683"/>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0 w 1303482"/>
              <a:gd name="connsiteY0" fmla="*/ 0 h 934914"/>
              <a:gd name="connsiteX1" fmla="*/ 84282 w 1303482"/>
              <a:gd name="connsiteY1" fmla="*/ 934914 h 934914"/>
              <a:gd name="connsiteX2" fmla="*/ 1303482 w 1303482"/>
              <a:gd name="connsiteY2" fmla="*/ 934914 h 934914"/>
              <a:gd name="connsiteX3" fmla="*/ 897082 w 1303482"/>
              <a:gd name="connsiteY3" fmla="*/ 316848 h 934914"/>
              <a:gd name="connsiteX0" fmla="*/ 0 w 1303482"/>
              <a:gd name="connsiteY0" fmla="*/ 0 h 934914"/>
              <a:gd name="connsiteX1" fmla="*/ 84282 w 1303482"/>
              <a:gd name="connsiteY1" fmla="*/ 934914 h 934914"/>
              <a:gd name="connsiteX2" fmla="*/ 1303482 w 1303482"/>
              <a:gd name="connsiteY2" fmla="*/ 934914 h 934914"/>
              <a:gd name="connsiteX3" fmla="*/ 1160045 w 1303482"/>
              <a:gd name="connsiteY3" fmla="*/ 11010 h 934914"/>
              <a:gd name="connsiteX0" fmla="*/ 0 w 1303482"/>
              <a:gd name="connsiteY0" fmla="*/ 0 h 1283626"/>
              <a:gd name="connsiteX1" fmla="*/ 364395 w 1303482"/>
              <a:gd name="connsiteY1" fmla="*/ 1283626 h 1283626"/>
              <a:gd name="connsiteX2" fmla="*/ 1303482 w 1303482"/>
              <a:gd name="connsiteY2" fmla="*/ 934914 h 1283626"/>
              <a:gd name="connsiteX3" fmla="*/ 1160045 w 1303482"/>
              <a:gd name="connsiteY3" fmla="*/ 11010 h 1283626"/>
              <a:gd name="connsiteX0" fmla="*/ 0 w 1160045"/>
              <a:gd name="connsiteY0" fmla="*/ 0 h 1283626"/>
              <a:gd name="connsiteX1" fmla="*/ 364395 w 1160045"/>
              <a:gd name="connsiteY1" fmla="*/ 1283626 h 1283626"/>
              <a:gd name="connsiteX2" fmla="*/ 823288 w 1160045"/>
              <a:gd name="connsiteY2" fmla="*/ 1277909 h 1283626"/>
              <a:gd name="connsiteX3" fmla="*/ 1160045 w 1160045"/>
              <a:gd name="connsiteY3" fmla="*/ 11010 h 1283626"/>
            </a:gdLst>
            <a:ahLst/>
            <a:cxnLst>
              <a:cxn ang="0">
                <a:pos x="connsiteX0" y="connsiteY0"/>
              </a:cxn>
              <a:cxn ang="0">
                <a:pos x="connsiteX1" y="connsiteY1"/>
              </a:cxn>
              <a:cxn ang="0">
                <a:pos x="connsiteX2" y="connsiteY2"/>
              </a:cxn>
              <a:cxn ang="0">
                <a:pos x="connsiteX3" y="connsiteY3"/>
              </a:cxn>
            </a:cxnLst>
            <a:rect l="l" t="t" r="r" b="b"/>
            <a:pathLst>
              <a:path w="1160045" h="1283626">
                <a:moveTo>
                  <a:pt x="0" y="0"/>
                </a:moveTo>
                <a:lnTo>
                  <a:pt x="364395" y="1283626"/>
                </a:lnTo>
                <a:lnTo>
                  <a:pt x="823288" y="1277909"/>
                </a:lnTo>
                <a:lnTo>
                  <a:pt x="1160045" y="11010"/>
                </a:lnTo>
              </a:path>
            </a:pathLst>
          </a:custGeom>
          <a:gradFill flip="none" rotWithShape="1">
            <a:gsLst>
              <a:gs pos="15000">
                <a:schemeClr val="bg1"/>
              </a:gs>
              <a:gs pos="81000">
                <a:schemeClr val="bg1">
                  <a:lumMod val="8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任意多边形 7"/>
          <p:cNvSpPr/>
          <p:nvPr/>
        </p:nvSpPr>
        <p:spPr bwMode="gray">
          <a:xfrm>
            <a:off x="741364" y="2899939"/>
            <a:ext cx="1270158" cy="1140683"/>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0 w 1303482"/>
              <a:gd name="connsiteY0" fmla="*/ 0 h 934914"/>
              <a:gd name="connsiteX1" fmla="*/ 84282 w 1303482"/>
              <a:gd name="connsiteY1" fmla="*/ 934914 h 934914"/>
              <a:gd name="connsiteX2" fmla="*/ 1303482 w 1303482"/>
              <a:gd name="connsiteY2" fmla="*/ 934914 h 934914"/>
              <a:gd name="connsiteX3" fmla="*/ 897082 w 1303482"/>
              <a:gd name="connsiteY3" fmla="*/ 316848 h 934914"/>
              <a:gd name="connsiteX0" fmla="*/ 0 w 1303482"/>
              <a:gd name="connsiteY0" fmla="*/ 0 h 934914"/>
              <a:gd name="connsiteX1" fmla="*/ 84282 w 1303482"/>
              <a:gd name="connsiteY1" fmla="*/ 934914 h 934914"/>
              <a:gd name="connsiteX2" fmla="*/ 1303482 w 1303482"/>
              <a:gd name="connsiteY2" fmla="*/ 934914 h 934914"/>
              <a:gd name="connsiteX3" fmla="*/ 1160045 w 1303482"/>
              <a:gd name="connsiteY3" fmla="*/ 11010 h 934914"/>
              <a:gd name="connsiteX0" fmla="*/ 0 w 1303482"/>
              <a:gd name="connsiteY0" fmla="*/ 0 h 1283626"/>
              <a:gd name="connsiteX1" fmla="*/ 364395 w 1303482"/>
              <a:gd name="connsiteY1" fmla="*/ 1283626 h 1283626"/>
              <a:gd name="connsiteX2" fmla="*/ 1303482 w 1303482"/>
              <a:gd name="connsiteY2" fmla="*/ 934914 h 1283626"/>
              <a:gd name="connsiteX3" fmla="*/ 1160045 w 1303482"/>
              <a:gd name="connsiteY3" fmla="*/ 11010 h 1283626"/>
              <a:gd name="connsiteX0" fmla="*/ 0 w 1160045"/>
              <a:gd name="connsiteY0" fmla="*/ 0 h 1283626"/>
              <a:gd name="connsiteX1" fmla="*/ 364395 w 1160045"/>
              <a:gd name="connsiteY1" fmla="*/ 1283626 h 1283626"/>
              <a:gd name="connsiteX2" fmla="*/ 823288 w 1160045"/>
              <a:gd name="connsiteY2" fmla="*/ 1277909 h 1283626"/>
              <a:gd name="connsiteX3" fmla="*/ 1160045 w 1160045"/>
              <a:gd name="connsiteY3" fmla="*/ 11010 h 1283626"/>
            </a:gdLst>
            <a:ahLst/>
            <a:cxnLst>
              <a:cxn ang="0">
                <a:pos x="connsiteX0" y="connsiteY0"/>
              </a:cxn>
              <a:cxn ang="0">
                <a:pos x="connsiteX1" y="connsiteY1"/>
              </a:cxn>
              <a:cxn ang="0">
                <a:pos x="connsiteX2" y="connsiteY2"/>
              </a:cxn>
              <a:cxn ang="0">
                <a:pos x="connsiteX3" y="connsiteY3"/>
              </a:cxn>
            </a:cxnLst>
            <a:rect l="l" t="t" r="r" b="b"/>
            <a:pathLst>
              <a:path w="1160045" h="1283626">
                <a:moveTo>
                  <a:pt x="0" y="0"/>
                </a:moveTo>
                <a:lnTo>
                  <a:pt x="364395" y="1283626"/>
                </a:lnTo>
                <a:lnTo>
                  <a:pt x="823288" y="1277909"/>
                </a:lnTo>
                <a:lnTo>
                  <a:pt x="1160045" y="11010"/>
                </a:lnTo>
              </a:path>
            </a:pathLst>
          </a:custGeom>
          <a:gradFill flip="none" rotWithShape="1">
            <a:gsLst>
              <a:gs pos="15000">
                <a:schemeClr val="bg1"/>
              </a:gs>
              <a:gs pos="81000">
                <a:schemeClr val="bg1">
                  <a:lumMod val="8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 name="直接连接符 8"/>
          <p:cNvCxnSpPr>
            <a:stCxn id="86" idx="1"/>
            <a:endCxn id="83" idx="3"/>
          </p:cNvCxnSpPr>
          <p:nvPr/>
        </p:nvCxnSpPr>
        <p:spPr bwMode="gray">
          <a:xfrm flipH="1">
            <a:off x="3622822" y="4149660"/>
            <a:ext cx="493584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bwMode="gray">
          <a:xfrm>
            <a:off x="3149121" y="4376871"/>
            <a:ext cx="405880" cy="307777"/>
          </a:xfrm>
          <a:prstGeom prst="rect">
            <a:avLst/>
          </a:prstGeom>
          <a:noFill/>
        </p:spPr>
        <p:txBody>
          <a:bodyPr wrap="square" rtlCol="0">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9" name="文本框 18"/>
          <p:cNvSpPr txBox="1"/>
          <p:nvPr/>
        </p:nvSpPr>
        <p:spPr bwMode="gray">
          <a:xfrm>
            <a:off x="5893018" y="4376871"/>
            <a:ext cx="405880" cy="307777"/>
          </a:xfrm>
          <a:prstGeom prst="rect">
            <a:avLst/>
          </a:prstGeom>
          <a:noFill/>
        </p:spPr>
        <p:txBody>
          <a:bodyPr wrap="square" rtlCol="0">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20" name="文本框 19"/>
          <p:cNvSpPr txBox="1"/>
          <p:nvPr/>
        </p:nvSpPr>
        <p:spPr bwMode="gray">
          <a:xfrm>
            <a:off x="8653892" y="4376871"/>
            <a:ext cx="405880" cy="307777"/>
          </a:xfrm>
          <a:prstGeom prst="rect">
            <a:avLst/>
          </a:prstGeom>
          <a:noFill/>
        </p:spPr>
        <p:txBody>
          <a:bodyPr wrap="square" rtlCol="0">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21" name="文本框 20"/>
          <p:cNvSpPr txBox="1"/>
          <p:nvPr/>
        </p:nvSpPr>
        <p:spPr bwMode="gray">
          <a:xfrm>
            <a:off x="8211518" y="2293257"/>
            <a:ext cx="405880" cy="307777"/>
          </a:xfrm>
          <a:prstGeom prst="rect">
            <a:avLst/>
          </a:prstGeom>
          <a:noFill/>
        </p:spPr>
        <p:txBody>
          <a:bodyPr wrap="square" rtlCol="0">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R5</a:t>
            </a:r>
          </a:p>
        </p:txBody>
      </p:sp>
      <p:cxnSp>
        <p:nvCxnSpPr>
          <p:cNvPr id="30" name="直接箭头连接符 29"/>
          <p:cNvCxnSpPr/>
          <p:nvPr/>
        </p:nvCxnSpPr>
        <p:spPr bwMode="gray">
          <a:xfrm>
            <a:off x="3697575" y="4360836"/>
            <a:ext cx="2090463" cy="0"/>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bwMode="gray">
          <a:xfrm>
            <a:off x="1262326" y="4376871"/>
            <a:ext cx="508474" cy="307777"/>
          </a:xfrm>
          <a:prstGeom prst="rect">
            <a:avLst/>
          </a:prstGeom>
          <a:noFill/>
        </p:spPr>
        <p:txBody>
          <a:bodyPr wrap="square" rtlCol="0">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PC1</a:t>
            </a:r>
          </a:p>
        </p:txBody>
      </p:sp>
      <p:sp>
        <p:nvSpPr>
          <p:cNvPr id="32" name="文本框 31"/>
          <p:cNvSpPr txBox="1"/>
          <p:nvPr/>
        </p:nvSpPr>
        <p:spPr bwMode="gray">
          <a:xfrm>
            <a:off x="10450490" y="4376871"/>
            <a:ext cx="508474" cy="307777"/>
          </a:xfrm>
          <a:prstGeom prst="rect">
            <a:avLst/>
          </a:prstGeom>
          <a:noFill/>
        </p:spPr>
        <p:txBody>
          <a:bodyPr wrap="square" rtlCol="0">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PC2</a:t>
            </a:r>
          </a:p>
        </p:txBody>
      </p:sp>
      <p:graphicFrame>
        <p:nvGraphicFramePr>
          <p:cNvPr id="33" name="表格 32"/>
          <p:cNvGraphicFramePr>
            <a:graphicFrameLocks noGrp="1"/>
          </p:cNvGraphicFramePr>
          <p:nvPr>
            <p:extLst>
              <p:ext uri="{D42A27DB-BD31-4B8C-83A1-F6EECF244321}">
                <p14:modId xmlns:p14="http://schemas.microsoft.com/office/powerpoint/2010/main" val="2807021133"/>
              </p:ext>
            </p:extLst>
          </p:nvPr>
        </p:nvGraphicFramePr>
        <p:xfrm>
          <a:off x="741363" y="1537501"/>
          <a:ext cx="1275865" cy="1371600"/>
        </p:xfrm>
        <a:graphic>
          <a:graphicData uri="http://schemas.openxmlformats.org/drawingml/2006/table">
            <a:tbl>
              <a:tblPr>
                <a:effectLst/>
                <a:tableStyleId>{5C22544A-7EE6-4342-B048-85BDC9FD1C3A}</a:tableStyleId>
              </a:tblPr>
              <a:tblGrid>
                <a:gridCol w="1275865"/>
              </a:tblGrid>
              <a:tr h="0">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Application layer</a:t>
                      </a:r>
                    </a:p>
                  </a:txBody>
                  <a:tcPr marL="0" marR="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0">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Transport layer</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0">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Network layer</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0">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Data link layer</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0">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Physical layer</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bl>
          </a:graphicData>
        </a:graphic>
      </p:graphicFrame>
      <p:cxnSp>
        <p:nvCxnSpPr>
          <p:cNvPr id="34" name="直接箭头连接符 33"/>
          <p:cNvCxnSpPr/>
          <p:nvPr/>
        </p:nvCxnSpPr>
        <p:spPr bwMode="gray">
          <a:xfrm>
            <a:off x="1831757" y="4360836"/>
            <a:ext cx="1238261" cy="0"/>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bwMode="gray">
          <a:xfrm>
            <a:off x="6419382" y="4360836"/>
            <a:ext cx="2090463" cy="0"/>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p:nvPr/>
        </p:nvCxnSpPr>
        <p:spPr bwMode="gray">
          <a:xfrm>
            <a:off x="9140198" y="4360836"/>
            <a:ext cx="1238261" cy="0"/>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37" name="表格 36"/>
          <p:cNvGraphicFramePr>
            <a:graphicFrameLocks noGrp="1"/>
          </p:cNvGraphicFramePr>
          <p:nvPr>
            <p:extLst>
              <p:ext uri="{D42A27DB-BD31-4B8C-83A1-F6EECF244321}">
                <p14:modId xmlns:p14="http://schemas.microsoft.com/office/powerpoint/2010/main" val="1558330297"/>
              </p:ext>
            </p:extLst>
          </p:nvPr>
        </p:nvGraphicFramePr>
        <p:xfrm>
          <a:off x="2838129" y="2086141"/>
          <a:ext cx="1027780" cy="822960"/>
        </p:xfrm>
        <a:graphic>
          <a:graphicData uri="http://schemas.openxmlformats.org/drawingml/2006/table">
            <a:tbl>
              <a:tblPr>
                <a:effectLst/>
                <a:tableStyleId>{5C22544A-7EE6-4342-B048-85BDC9FD1C3A}</a:tableStyleId>
              </a:tblPr>
              <a:tblGrid>
                <a:gridCol w="1027780"/>
              </a:tblGrid>
              <a:tr h="0">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Network layer</a:t>
                      </a:r>
                    </a:p>
                  </a:txBody>
                  <a:tcPr marL="0" marR="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0">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Data link layer</a:t>
                      </a:r>
                    </a:p>
                  </a:txBody>
                  <a:tcPr marL="0" marR="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0">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Physical layer</a:t>
                      </a:r>
                    </a:p>
                  </a:txBody>
                  <a:tcPr marL="0" marR="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bl>
          </a:graphicData>
        </a:graphic>
      </p:graphicFrame>
      <p:cxnSp>
        <p:nvCxnSpPr>
          <p:cNvPr id="38" name="直接连接符 37"/>
          <p:cNvCxnSpPr/>
          <p:nvPr/>
        </p:nvCxnSpPr>
        <p:spPr bwMode="gray">
          <a:xfrm>
            <a:off x="2091989" y="1537501"/>
            <a:ext cx="0" cy="137160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bwMode="gray">
          <a:xfrm>
            <a:off x="2759818" y="1989083"/>
            <a:ext cx="0" cy="92001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bwMode="gray">
          <a:xfrm>
            <a:off x="2091989" y="2909101"/>
            <a:ext cx="667829"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bwMode="gray">
          <a:xfrm>
            <a:off x="2767438" y="1989083"/>
            <a:ext cx="1203773"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bwMode="gray">
          <a:xfrm>
            <a:off x="3956158" y="1989083"/>
            <a:ext cx="0" cy="92001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bwMode="gray">
          <a:xfrm>
            <a:off x="3950443" y="2909101"/>
            <a:ext cx="317948" cy="0"/>
          </a:xfrm>
          <a:prstGeom prst="line">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4" name="TextBox 230"/>
          <p:cNvSpPr txBox="1"/>
          <p:nvPr/>
        </p:nvSpPr>
        <p:spPr bwMode="gray">
          <a:xfrm>
            <a:off x="4681310" y="4881608"/>
            <a:ext cx="1073426" cy="789519"/>
          </a:xfrm>
          <a:prstGeom prst="rect">
            <a:avLst/>
          </a:prstGeom>
          <a:solidFill>
            <a:schemeClr val="bg1">
              <a:lumMod val="85000"/>
            </a:schemeClr>
          </a:solidFill>
          <a:ln w="19050">
            <a:solidFill>
              <a:schemeClr val="bg1"/>
            </a:solidFill>
          </a:ln>
        </p:spPr>
        <p:txBody>
          <a:bodyPr wrap="square" lIns="0" rIns="0" rtlCol="0" anchor="ctr" anchorCtr="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45" name="TextBox 231"/>
          <p:cNvSpPr txBox="1"/>
          <p:nvPr/>
        </p:nvSpPr>
        <p:spPr bwMode="gray">
          <a:xfrm>
            <a:off x="3604985" y="4881608"/>
            <a:ext cx="1076325" cy="789519"/>
          </a:xfrm>
          <a:prstGeom prst="rect">
            <a:avLst/>
          </a:prstGeom>
          <a:solidFill>
            <a:schemeClr val="bg1">
              <a:lumMod val="50000"/>
            </a:schemeClr>
          </a:solidFill>
          <a:ln w="19050">
            <a:solidFill>
              <a:schemeClr val="bg1"/>
            </a:solidFill>
          </a:ln>
        </p:spPr>
        <p:txBody>
          <a:bodyPr wrap="square" lIns="0" rIns="0" rtlCol="0" anchor="ctr" anchorCtr="0">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Source Port</a:t>
            </a:r>
          </a:p>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Destination Port</a:t>
            </a:r>
          </a:p>
        </p:txBody>
      </p:sp>
      <p:sp>
        <p:nvSpPr>
          <p:cNvPr id="46" name="TextBox 232"/>
          <p:cNvSpPr txBox="1"/>
          <p:nvPr/>
        </p:nvSpPr>
        <p:spPr bwMode="gray">
          <a:xfrm>
            <a:off x="2095360" y="4881608"/>
            <a:ext cx="1509625" cy="789519"/>
          </a:xfrm>
          <a:prstGeom prst="rect">
            <a:avLst/>
          </a:prstGeom>
          <a:solidFill>
            <a:srgbClr val="56C4D2"/>
          </a:solidFill>
          <a:ln w="19050">
            <a:solidFill>
              <a:schemeClr val="bg1"/>
            </a:solidFill>
          </a:ln>
        </p:spPr>
        <p:txBody>
          <a:bodyPr wrap="square" lIns="0" rIns="0" rtlCol="0" anchor="ctr" anchorCtr="0">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Source IP: 192.168.1.1</a:t>
            </a:r>
          </a:p>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Destination IP: 192.168.2.1</a:t>
            </a:r>
          </a:p>
        </p:txBody>
      </p:sp>
      <p:sp>
        <p:nvSpPr>
          <p:cNvPr id="47" name="TextBox 235"/>
          <p:cNvSpPr txBox="1"/>
          <p:nvPr/>
        </p:nvSpPr>
        <p:spPr bwMode="gray">
          <a:xfrm>
            <a:off x="854554" y="4881608"/>
            <a:ext cx="1240806" cy="789519"/>
          </a:xfrm>
          <a:prstGeom prst="rect">
            <a:avLst/>
          </a:prstGeom>
          <a:solidFill>
            <a:schemeClr val="bg1">
              <a:lumMod val="50000"/>
            </a:schemeClr>
          </a:solidFill>
          <a:ln w="19050">
            <a:solidFill>
              <a:schemeClr val="bg1"/>
            </a:solidFill>
          </a:ln>
        </p:spPr>
        <p:txBody>
          <a:bodyPr wrap="square" lIns="0" rIns="0" rtlCol="0" anchor="ctr" anchorCtr="0">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Source MAC</a:t>
            </a:r>
          </a:p>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Destination MAC</a:t>
            </a:r>
          </a:p>
        </p:txBody>
      </p:sp>
      <p:sp>
        <p:nvSpPr>
          <p:cNvPr id="48" name="Rectangle 236"/>
          <p:cNvSpPr/>
          <p:nvPr/>
        </p:nvSpPr>
        <p:spPr bwMode="gray">
          <a:xfrm>
            <a:off x="819931" y="5626632"/>
            <a:ext cx="1314784" cy="276999"/>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Ethernet header</a:t>
            </a:r>
          </a:p>
        </p:txBody>
      </p:sp>
      <p:sp>
        <p:nvSpPr>
          <p:cNvPr id="49" name="Rectangle 237"/>
          <p:cNvSpPr/>
          <p:nvPr/>
        </p:nvSpPr>
        <p:spPr bwMode="gray">
          <a:xfrm>
            <a:off x="2363396" y="5626632"/>
            <a:ext cx="848310" cy="276999"/>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 header</a:t>
            </a:r>
          </a:p>
        </p:txBody>
      </p:sp>
      <p:sp>
        <p:nvSpPr>
          <p:cNvPr id="50" name="Rectangle 238"/>
          <p:cNvSpPr/>
          <p:nvPr/>
        </p:nvSpPr>
        <p:spPr bwMode="gray">
          <a:xfrm>
            <a:off x="3650062" y="5626632"/>
            <a:ext cx="986167" cy="276999"/>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TCP header</a:t>
            </a:r>
          </a:p>
        </p:txBody>
      </p:sp>
      <p:sp>
        <p:nvSpPr>
          <p:cNvPr id="51" name="文本框 50"/>
          <p:cNvSpPr txBox="1"/>
          <p:nvPr/>
        </p:nvSpPr>
        <p:spPr bwMode="gray">
          <a:xfrm>
            <a:off x="975442" y="3629690"/>
            <a:ext cx="1157689" cy="307777"/>
          </a:xfrm>
          <a:prstGeom prst="rect">
            <a:avLst/>
          </a:prstGeom>
          <a:noFill/>
        </p:spPr>
        <p:txBody>
          <a:bodyPr wrap="square" rtlCol="0">
            <a:sp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192.168.1.1</a:t>
            </a:r>
          </a:p>
        </p:txBody>
      </p:sp>
      <p:sp>
        <p:nvSpPr>
          <p:cNvPr id="52" name="文本框 51"/>
          <p:cNvSpPr txBox="1"/>
          <p:nvPr/>
        </p:nvSpPr>
        <p:spPr bwMode="gray">
          <a:xfrm>
            <a:off x="10121124" y="3629690"/>
            <a:ext cx="1157689" cy="307777"/>
          </a:xfrm>
          <a:prstGeom prst="rect">
            <a:avLst/>
          </a:prstGeom>
          <a:noFill/>
        </p:spPr>
        <p:txBody>
          <a:bodyPr wrap="square" rtlCol="0">
            <a:sp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192.168.2.1</a:t>
            </a:r>
          </a:p>
        </p:txBody>
      </p:sp>
      <p:sp>
        <p:nvSpPr>
          <p:cNvPr id="53" name="Rectangle 238"/>
          <p:cNvSpPr/>
          <p:nvPr/>
        </p:nvSpPr>
        <p:spPr bwMode="gray">
          <a:xfrm>
            <a:off x="7235172" y="3848669"/>
            <a:ext cx="1268296" cy="276999"/>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Low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bandwidth</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Rectangle 238"/>
          <p:cNvSpPr/>
          <p:nvPr/>
        </p:nvSpPr>
        <p:spPr bwMode="gray">
          <a:xfrm>
            <a:off x="7214332" y="3230626"/>
            <a:ext cx="1184211" cy="461665"/>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High bandwidth</a:t>
            </a:r>
          </a:p>
        </p:txBody>
      </p:sp>
      <p:sp>
        <p:nvSpPr>
          <p:cNvPr id="55" name="Rectangle 238"/>
          <p:cNvSpPr/>
          <p:nvPr/>
        </p:nvSpPr>
        <p:spPr bwMode="gray">
          <a:xfrm>
            <a:off x="8653892" y="3230626"/>
            <a:ext cx="1184211" cy="461665"/>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High bandwidth</a:t>
            </a:r>
          </a:p>
        </p:txBody>
      </p:sp>
      <p:graphicFrame>
        <p:nvGraphicFramePr>
          <p:cNvPr id="56" name="表格 46"/>
          <p:cNvGraphicFramePr>
            <a:graphicFrameLocks noGrp="1"/>
          </p:cNvGraphicFramePr>
          <p:nvPr>
            <p:extLst>
              <p:ext uri="{D42A27DB-BD31-4B8C-83A1-F6EECF244321}">
                <p14:modId xmlns:p14="http://schemas.microsoft.com/office/powerpoint/2010/main" val="3911572375"/>
              </p:ext>
            </p:extLst>
          </p:nvPr>
        </p:nvGraphicFramePr>
        <p:xfrm>
          <a:off x="4695839" y="1880753"/>
          <a:ext cx="2847961" cy="1005840"/>
        </p:xfrm>
        <a:graphic>
          <a:graphicData uri="http://schemas.openxmlformats.org/drawingml/2006/table">
            <a:tbl>
              <a:tblPr firstRow="1" bandRow="1">
                <a:tableStyleId>{5202B0CA-FC54-4496-8BCA-5EF66A818D29}</a:tableStyleId>
              </a:tblPr>
              <a:tblGrid>
                <a:gridCol w="1325050"/>
                <a:gridCol w="856161"/>
                <a:gridCol w="666750"/>
              </a:tblGrid>
              <a:tr h="0">
                <a:tc>
                  <a:txBody>
                    <a:bodyPr/>
                    <a:lstStyle/>
                    <a:p>
                      <a:pPr algn="ctr" font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Destination Network/Mask</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Protocol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Next Hop</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0">
                <a:tc>
                  <a:txBody>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192.168.2.0/24</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OSPF</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R3</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
        <p:nvSpPr>
          <p:cNvPr id="57" name="文本框 56"/>
          <p:cNvSpPr txBox="1"/>
          <p:nvPr/>
        </p:nvSpPr>
        <p:spPr bwMode="gray">
          <a:xfrm>
            <a:off x="6042995" y="4716125"/>
            <a:ext cx="5297994" cy="1446550"/>
          </a:xfrm>
          <a:prstGeom prst="rect">
            <a:avLst/>
          </a:prstGeom>
          <a:noFill/>
        </p:spPr>
        <p:txBody>
          <a:bodyPr wrap="square" lIns="0" tIns="0" rIns="0" bIns="0" rtlCol="0">
            <a:spAutoFit/>
          </a:bodyPr>
          <a:lstStyle/>
          <a:p>
            <a:pPr marL="171450" indent="-171450" defTabSz="480101" fontAlgn="ctr">
              <a:spcAft>
                <a:spcPts val="600"/>
              </a:spcAft>
              <a:buFont typeface="Arial" panose="020B0604020202020204" pitchFamily="34" charset="0"/>
              <a:buChar char="•"/>
              <a:defRPr/>
            </a:pPr>
            <a:r>
              <a:rPr kumimoji="1" lang="en-US" sz="1400" dirty="0">
                <a:latin typeface="Huawei Sans" panose="020C0503030203020204" pitchFamily="34" charset="0"/>
                <a:ea typeface="方正兰亭黑简体" panose="02000000000000000000" pitchFamily="2" charset="-122"/>
                <a:sym typeface="Huawei Sans" panose="020C0503030203020204" pitchFamily="34" charset="0"/>
              </a:rPr>
              <a:t>IP is one of the most important protocols at the network layer.</a:t>
            </a:r>
          </a:p>
          <a:p>
            <a:pPr marL="171450" indent="-171450" defTabSz="480101" fontAlgn="ctr">
              <a:spcAft>
                <a:spcPts val="600"/>
              </a:spcAft>
              <a:buFont typeface="Arial" panose="020B0604020202020204" pitchFamily="34" charset="0"/>
              <a:buChar char="•"/>
              <a:defRPr/>
            </a:pPr>
            <a:r>
              <a:rPr kumimoji="1" lang="en-US" sz="1400" dirty="0">
                <a:latin typeface="Huawei Sans" panose="020C0503030203020204" pitchFamily="34" charset="0"/>
                <a:ea typeface="方正兰亭黑简体" panose="02000000000000000000" pitchFamily="2" charset="-122"/>
                <a:sym typeface="Huawei Sans" panose="020C0503030203020204" pitchFamily="34" charset="0"/>
              </a:rPr>
              <a:t>A device performs IP encapsulation on the payload and forwards the payload on the network.</a:t>
            </a:r>
          </a:p>
          <a:p>
            <a:pPr marL="171450" indent="-171450" defTabSz="480101" fontAlgn="ctr">
              <a:spcAft>
                <a:spcPts val="600"/>
              </a:spcAft>
              <a:buFont typeface="Arial" panose="020B0604020202020204" pitchFamily="34" charset="0"/>
              <a:buChar char="•"/>
              <a:defRPr/>
            </a:pPr>
            <a:r>
              <a:rPr kumimoji="1" lang="en-US" sz="1400" dirty="0">
                <a:latin typeface="Huawei Sans" panose="020C0503030203020204" pitchFamily="34" charset="0"/>
                <a:ea typeface="方正兰亭黑简体" panose="02000000000000000000" pitchFamily="2" charset="-122"/>
                <a:sym typeface="Huawei Sans" panose="020C0503030203020204" pitchFamily="34" charset="0"/>
              </a:rPr>
              <a:t>Network devices search their routing tables for a matching forwarding entry based on the destination IP address of the packet and </a:t>
            </a:r>
            <a:r>
              <a:rPr kumimoji="1" lang="en-US" sz="1400" dirty="0" smtClean="0">
                <a:latin typeface="Huawei Sans" panose="020C0503030203020204" pitchFamily="34" charset="0"/>
                <a:ea typeface="方正兰亭黑简体" panose="02000000000000000000" pitchFamily="2" charset="-122"/>
                <a:sym typeface="Huawei Sans" panose="020C0503030203020204" pitchFamily="34" charset="0"/>
              </a:rPr>
              <a:t>forward </a:t>
            </a:r>
            <a:r>
              <a:rPr kumimoji="1" lang="en-US" sz="1400" dirty="0">
                <a:latin typeface="Huawei Sans" panose="020C0503030203020204" pitchFamily="34" charset="0"/>
                <a:ea typeface="方正兰亭黑简体" panose="02000000000000000000" pitchFamily="2" charset="-122"/>
                <a:sym typeface="Huawei Sans" panose="020C0503030203020204" pitchFamily="34" charset="0"/>
              </a:rPr>
              <a:t>the packet along the shortest paths.</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082822" y="3928260"/>
            <a:ext cx="540000" cy="442800"/>
          </a:xfrm>
          <a:prstGeom prst="rect">
            <a:avLst/>
          </a:prstGeom>
        </p:spPr>
      </p:pic>
      <p:pic>
        <p:nvPicPr>
          <p:cNvPr id="84" name="图片 83" descr="PC.png"/>
          <p:cNvPicPr>
            <a:picLocks noChangeAspect="1"/>
          </p:cNvPicPr>
          <p:nvPr/>
        </p:nvPicPr>
        <p:blipFill>
          <a:blip r:embed="rId4" cstate="print"/>
          <a:stretch>
            <a:fillRect/>
          </a:stretch>
        </p:blipFill>
        <p:spPr bwMode="gray">
          <a:xfrm>
            <a:off x="10419990" y="3928836"/>
            <a:ext cx="562501" cy="432000"/>
          </a:xfrm>
          <a:prstGeom prst="rect">
            <a:avLst/>
          </a:prstGeom>
        </p:spPr>
      </p:pic>
      <p:pic>
        <p:nvPicPr>
          <p:cNvPr id="85" name="图片 8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826000" y="3928260"/>
            <a:ext cx="540000" cy="442800"/>
          </a:xfrm>
          <a:prstGeom prst="rect">
            <a:avLst/>
          </a:prstGeom>
        </p:spPr>
      </p:pic>
      <p:pic>
        <p:nvPicPr>
          <p:cNvPr id="86" name="图片 8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558667" y="3928260"/>
            <a:ext cx="540000" cy="442800"/>
          </a:xfrm>
          <a:prstGeom prst="rect">
            <a:avLst/>
          </a:prstGeom>
        </p:spPr>
      </p:pic>
      <p:pic>
        <p:nvPicPr>
          <p:cNvPr id="87" name="图片 86" descr="PC.png"/>
          <p:cNvPicPr>
            <a:picLocks noChangeAspect="1"/>
          </p:cNvPicPr>
          <p:nvPr/>
        </p:nvPicPr>
        <p:blipFill>
          <a:blip r:embed="rId4" cstate="print"/>
          <a:stretch>
            <a:fillRect/>
          </a:stretch>
        </p:blipFill>
        <p:spPr bwMode="gray">
          <a:xfrm>
            <a:off x="1235969" y="3928836"/>
            <a:ext cx="562501" cy="432000"/>
          </a:xfrm>
          <a:prstGeom prst="rect">
            <a:avLst/>
          </a:prstGeom>
        </p:spPr>
      </p:pic>
      <p:pic>
        <p:nvPicPr>
          <p:cNvPr id="88" name="图片 8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558667" y="2204554"/>
            <a:ext cx="540000" cy="442800"/>
          </a:xfrm>
          <a:prstGeom prst="rect">
            <a:avLst/>
          </a:prstGeom>
        </p:spPr>
      </p:pic>
    </p:spTree>
    <p:extLst>
      <p:ext uri="{BB962C8B-B14F-4D97-AF65-F5344CB8AC3E}">
        <p14:creationId xmlns:p14="http://schemas.microsoft.com/office/powerpoint/2010/main" val="11515003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Emergence and Application of MPLS</a:t>
            </a:r>
            <a:endParaRPr lang="en-US" dirty="0"/>
          </a:p>
        </p:txBody>
      </p:sp>
      <p:grpSp>
        <p:nvGrpSpPr>
          <p:cNvPr id="3" name="组合 2"/>
          <p:cNvGrpSpPr/>
          <p:nvPr/>
        </p:nvGrpSpPr>
        <p:grpSpPr bwMode="gray">
          <a:xfrm>
            <a:off x="452438" y="1085533"/>
            <a:ext cx="5408968" cy="4903789"/>
            <a:chOff x="338138" y="1268413"/>
            <a:chExt cx="5408968" cy="4903789"/>
          </a:xfrm>
        </p:grpSpPr>
        <p:sp>
          <p:nvSpPr>
            <p:cNvPr id="4" name="等腰三角形 3"/>
            <p:cNvSpPr/>
            <p:nvPr/>
          </p:nvSpPr>
          <p:spPr bwMode="gray">
            <a:xfrm rot="5400000">
              <a:off x="3030046" y="3455143"/>
              <a:ext cx="4903787" cy="530332"/>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TextBox 230"/>
            <p:cNvSpPr txBox="1"/>
            <p:nvPr/>
          </p:nvSpPr>
          <p:spPr bwMode="gray">
            <a:xfrm>
              <a:off x="338138" y="1268413"/>
              <a:ext cx="4900612" cy="4903787"/>
            </a:xfrm>
            <a:prstGeom prst="rect">
              <a:avLst/>
            </a:prstGeom>
            <a:solidFill>
              <a:schemeClr val="bg1">
                <a:lumMod val="95000"/>
              </a:schemeClr>
            </a:solidFill>
            <a:ln w="19050">
              <a:noFill/>
            </a:ln>
          </p:spPr>
          <p:txBody>
            <a:bodyPr wrap="square" rtlCol="0" anchor="ctr" anchorCtr="0">
              <a:noAutofit/>
            </a:bodyPr>
            <a:lstStyle/>
            <a:p>
              <a:pPr algn="ctr" fontAlgn="ctr">
                <a:lnSpc>
                  <a:spcPts val="1600"/>
                </a:lnSpc>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 name="文本框 5"/>
          <p:cNvSpPr txBox="1"/>
          <p:nvPr/>
        </p:nvSpPr>
        <p:spPr bwMode="gray">
          <a:xfrm>
            <a:off x="5417366" y="1085534"/>
            <a:ext cx="6331722" cy="4903787"/>
          </a:xfrm>
          <a:custGeom>
            <a:avLst/>
            <a:gdLst>
              <a:gd name="connsiteX0" fmla="*/ 0 w 6442499"/>
              <a:gd name="connsiteY0" fmla="*/ 0 h 4903787"/>
              <a:gd name="connsiteX1" fmla="*/ 6442499 w 6442499"/>
              <a:gd name="connsiteY1" fmla="*/ 0 h 4903787"/>
              <a:gd name="connsiteX2" fmla="*/ 6442499 w 6442499"/>
              <a:gd name="connsiteY2" fmla="*/ 4903787 h 4903787"/>
              <a:gd name="connsiteX3" fmla="*/ 0 w 6442499"/>
              <a:gd name="connsiteY3" fmla="*/ 4903787 h 4903787"/>
              <a:gd name="connsiteX4" fmla="*/ 0 w 6442499"/>
              <a:gd name="connsiteY4" fmla="*/ 4859757 h 4903787"/>
              <a:gd name="connsiteX5" fmla="*/ 520808 w 6442499"/>
              <a:gd name="connsiteY5" fmla="*/ 2451899 h 4903787"/>
              <a:gd name="connsiteX6" fmla="*/ 0 w 6442499"/>
              <a:gd name="connsiteY6" fmla="*/ 44039 h 4903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42499" h="4903787">
                <a:moveTo>
                  <a:pt x="0" y="0"/>
                </a:moveTo>
                <a:lnTo>
                  <a:pt x="6442499" y="0"/>
                </a:lnTo>
                <a:lnTo>
                  <a:pt x="6442499" y="4903787"/>
                </a:lnTo>
                <a:lnTo>
                  <a:pt x="0" y="4903787"/>
                </a:lnTo>
                <a:lnTo>
                  <a:pt x="0" y="4859757"/>
                </a:lnTo>
                <a:lnTo>
                  <a:pt x="520808" y="2451899"/>
                </a:lnTo>
                <a:lnTo>
                  <a:pt x="0" y="44039"/>
                </a:lnTo>
                <a:close/>
              </a:path>
            </a:pathLst>
          </a:custGeom>
          <a:noFill/>
          <a:ln w="9525">
            <a:solidFill>
              <a:schemeClr val="bg1">
                <a:lumMod val="75000"/>
              </a:schemeClr>
            </a:solidFill>
          </a:ln>
        </p:spPr>
        <p:txBody>
          <a:bodyPr wrap="square" rtlCol="0" anchor="ctr" anchorCtr="0">
            <a:noAutofit/>
          </a:bodyPr>
          <a:lstStyle/>
          <a:p>
            <a:pPr algn="ctr" fontAlgn="ctr">
              <a:lnSpc>
                <a:spcPts val="1600"/>
              </a:lnSpc>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 name="Group 165"/>
          <p:cNvGrpSpPr/>
          <p:nvPr/>
        </p:nvGrpSpPr>
        <p:grpSpPr bwMode="gray">
          <a:xfrm rot="16200000" flipH="1">
            <a:off x="9375735" y="2142765"/>
            <a:ext cx="2215059" cy="1449901"/>
            <a:chOff x="-1233037" y="914446"/>
            <a:chExt cx="1573823" cy="778776"/>
          </a:xfrm>
        </p:grpSpPr>
        <p:cxnSp>
          <p:nvCxnSpPr>
            <p:cNvPr id="8"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167"/>
            <p:cNvCxnSpPr/>
            <p:nvPr/>
          </p:nvCxnSpPr>
          <p:spPr bwMode="gray">
            <a:xfrm flipV="1">
              <a:off x="-446125" y="914446"/>
              <a:ext cx="786911"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 name="Group 165"/>
          <p:cNvGrpSpPr/>
          <p:nvPr/>
        </p:nvGrpSpPr>
        <p:grpSpPr bwMode="gray">
          <a:xfrm rot="5400000">
            <a:off x="6410210" y="2142765"/>
            <a:ext cx="2215059" cy="1449901"/>
            <a:chOff x="-1233037" y="914446"/>
            <a:chExt cx="1573823" cy="778776"/>
          </a:xfrm>
        </p:grpSpPr>
        <p:cxnSp>
          <p:nvCxnSpPr>
            <p:cNvPr id="11"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67"/>
            <p:cNvCxnSpPr/>
            <p:nvPr/>
          </p:nvCxnSpPr>
          <p:spPr bwMode="gray">
            <a:xfrm flipV="1">
              <a:off x="-446125" y="914446"/>
              <a:ext cx="786911"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3" name="直接连接符 12"/>
          <p:cNvCxnSpPr>
            <a:stCxn id="107" idx="1"/>
            <a:endCxn id="106" idx="3"/>
          </p:cNvCxnSpPr>
          <p:nvPr/>
        </p:nvCxnSpPr>
        <p:spPr bwMode="gray">
          <a:xfrm flipH="1">
            <a:off x="8558320" y="1729049"/>
            <a:ext cx="90649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109" idx="1"/>
            <a:endCxn id="108" idx="3"/>
          </p:cNvCxnSpPr>
          <p:nvPr/>
        </p:nvCxnSpPr>
        <p:spPr bwMode="gray">
          <a:xfrm flipH="1">
            <a:off x="8558320" y="3983002"/>
            <a:ext cx="90649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108" idx="0"/>
            <a:endCxn id="106" idx="2"/>
          </p:cNvCxnSpPr>
          <p:nvPr/>
        </p:nvCxnSpPr>
        <p:spPr bwMode="gray">
          <a:xfrm flipV="1">
            <a:off x="8288320" y="1950449"/>
            <a:ext cx="0" cy="181115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109" idx="0"/>
          </p:cNvCxnSpPr>
          <p:nvPr/>
        </p:nvCxnSpPr>
        <p:spPr bwMode="gray">
          <a:xfrm flipV="1">
            <a:off x="9734819" y="1950449"/>
            <a:ext cx="0" cy="181115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Freeform 3"/>
          <p:cNvSpPr/>
          <p:nvPr/>
        </p:nvSpPr>
        <p:spPr bwMode="gray">
          <a:xfrm>
            <a:off x="809732" y="2153101"/>
            <a:ext cx="4225343" cy="1019084"/>
          </a:xfrm>
          <a:custGeom>
            <a:avLst/>
            <a:gdLst>
              <a:gd name="connsiteX0" fmla="*/ 0 w 6324600"/>
              <a:gd name="connsiteY0" fmla="*/ 381000 h 381000"/>
              <a:gd name="connsiteX1" fmla="*/ 3378200 w 6324600"/>
              <a:gd name="connsiteY1" fmla="*/ 0 h 381000"/>
              <a:gd name="connsiteX2" fmla="*/ 4343400 w 6324600"/>
              <a:gd name="connsiteY2" fmla="*/ 0 h 381000"/>
              <a:gd name="connsiteX3" fmla="*/ 6324600 w 6324600"/>
              <a:gd name="connsiteY3" fmla="*/ 355600 h 381000"/>
              <a:gd name="connsiteX0" fmla="*/ 0 w 6324600"/>
              <a:gd name="connsiteY0" fmla="*/ 393700 h 393700"/>
              <a:gd name="connsiteX1" fmla="*/ 3448050 w 6324600"/>
              <a:gd name="connsiteY1" fmla="*/ 0 h 393700"/>
              <a:gd name="connsiteX2" fmla="*/ 4343400 w 6324600"/>
              <a:gd name="connsiteY2" fmla="*/ 12700 h 393700"/>
              <a:gd name="connsiteX3" fmla="*/ 6324600 w 6324600"/>
              <a:gd name="connsiteY3" fmla="*/ 368300 h 393700"/>
              <a:gd name="connsiteX0" fmla="*/ 0 w 6330950"/>
              <a:gd name="connsiteY0" fmla="*/ 393700 h 393700"/>
              <a:gd name="connsiteX1" fmla="*/ 3448050 w 6330950"/>
              <a:gd name="connsiteY1" fmla="*/ 0 h 393700"/>
              <a:gd name="connsiteX2" fmla="*/ 4343400 w 6330950"/>
              <a:gd name="connsiteY2" fmla="*/ 12700 h 393700"/>
              <a:gd name="connsiteX3" fmla="*/ 6330950 w 6330950"/>
              <a:gd name="connsiteY3" fmla="*/ 387350 h 393700"/>
              <a:gd name="connsiteX0" fmla="*/ 0 w 6330950"/>
              <a:gd name="connsiteY0" fmla="*/ 381000 h 381000"/>
              <a:gd name="connsiteX1" fmla="*/ 2647950 w 6330950"/>
              <a:gd name="connsiteY1" fmla="*/ 0 h 381000"/>
              <a:gd name="connsiteX2" fmla="*/ 4343400 w 6330950"/>
              <a:gd name="connsiteY2" fmla="*/ 0 h 381000"/>
              <a:gd name="connsiteX3" fmla="*/ 6330950 w 6330950"/>
              <a:gd name="connsiteY3" fmla="*/ 374650 h 381000"/>
              <a:gd name="connsiteX0" fmla="*/ 0 w 6330950"/>
              <a:gd name="connsiteY0" fmla="*/ 419100 h 419100"/>
              <a:gd name="connsiteX1" fmla="*/ 2647950 w 6330950"/>
              <a:gd name="connsiteY1" fmla="*/ 38100 h 419100"/>
              <a:gd name="connsiteX2" fmla="*/ 3644900 w 6330950"/>
              <a:gd name="connsiteY2" fmla="*/ 0 h 419100"/>
              <a:gd name="connsiteX3" fmla="*/ 6330950 w 6330950"/>
              <a:gd name="connsiteY3" fmla="*/ 412750 h 419100"/>
              <a:gd name="connsiteX0" fmla="*/ 0 w 6041701"/>
              <a:gd name="connsiteY0" fmla="*/ 400439 h 412750"/>
              <a:gd name="connsiteX1" fmla="*/ 2358701 w 6041701"/>
              <a:gd name="connsiteY1" fmla="*/ 38100 h 412750"/>
              <a:gd name="connsiteX2" fmla="*/ 3355651 w 6041701"/>
              <a:gd name="connsiteY2" fmla="*/ 0 h 412750"/>
              <a:gd name="connsiteX3" fmla="*/ 6041701 w 6041701"/>
              <a:gd name="connsiteY3" fmla="*/ 412750 h 412750"/>
              <a:gd name="connsiteX0" fmla="*/ 0 w 6358942"/>
              <a:gd name="connsiteY0" fmla="*/ 400439 h 412750"/>
              <a:gd name="connsiteX1" fmla="*/ 2358701 w 6358942"/>
              <a:gd name="connsiteY1" fmla="*/ 38100 h 412750"/>
              <a:gd name="connsiteX2" fmla="*/ 3355651 w 6358942"/>
              <a:gd name="connsiteY2" fmla="*/ 0 h 412750"/>
              <a:gd name="connsiteX3" fmla="*/ 6358942 w 6358942"/>
              <a:gd name="connsiteY3" fmla="*/ 412750 h 412750"/>
              <a:gd name="connsiteX0" fmla="*/ 0 w 6358942"/>
              <a:gd name="connsiteY0" fmla="*/ 381777 h 394088"/>
              <a:gd name="connsiteX1" fmla="*/ 2358701 w 6358942"/>
              <a:gd name="connsiteY1" fmla="*/ 19438 h 394088"/>
              <a:gd name="connsiteX2" fmla="*/ 3308998 w 6358942"/>
              <a:gd name="connsiteY2" fmla="*/ 0 h 394088"/>
              <a:gd name="connsiteX3" fmla="*/ 6358942 w 6358942"/>
              <a:gd name="connsiteY3" fmla="*/ 394088 h 394088"/>
              <a:gd name="connsiteX0" fmla="*/ 0 w 6358942"/>
              <a:gd name="connsiteY0" fmla="*/ 701973 h 714284"/>
              <a:gd name="connsiteX1" fmla="*/ 460232 w 6358942"/>
              <a:gd name="connsiteY1" fmla="*/ 0 h 714284"/>
              <a:gd name="connsiteX2" fmla="*/ 3308998 w 6358942"/>
              <a:gd name="connsiteY2" fmla="*/ 320196 h 714284"/>
              <a:gd name="connsiteX3" fmla="*/ 6358942 w 6358942"/>
              <a:gd name="connsiteY3" fmla="*/ 714284 h 714284"/>
              <a:gd name="connsiteX0" fmla="*/ 0 w 6358942"/>
              <a:gd name="connsiteY0" fmla="*/ 701973 h 714284"/>
              <a:gd name="connsiteX1" fmla="*/ 460232 w 6358942"/>
              <a:gd name="connsiteY1" fmla="*/ 0 h 714284"/>
              <a:gd name="connsiteX2" fmla="*/ 1384404 w 6358942"/>
              <a:gd name="connsiteY2" fmla="*/ 15396 h 714284"/>
              <a:gd name="connsiteX3" fmla="*/ 6358942 w 6358942"/>
              <a:gd name="connsiteY3" fmla="*/ 714284 h 714284"/>
              <a:gd name="connsiteX0" fmla="*/ 0 w 6776954"/>
              <a:gd name="connsiteY0" fmla="*/ 989356 h 989356"/>
              <a:gd name="connsiteX1" fmla="*/ 878244 w 6776954"/>
              <a:gd name="connsiteY1" fmla="*/ 0 h 989356"/>
              <a:gd name="connsiteX2" fmla="*/ 1802416 w 6776954"/>
              <a:gd name="connsiteY2" fmla="*/ 15396 h 989356"/>
              <a:gd name="connsiteX3" fmla="*/ 6776954 w 6776954"/>
              <a:gd name="connsiteY3" fmla="*/ 714284 h 989356"/>
              <a:gd name="connsiteX0" fmla="*/ 0 w 4225343"/>
              <a:gd name="connsiteY0" fmla="*/ 989356 h 1019084"/>
              <a:gd name="connsiteX1" fmla="*/ 878244 w 4225343"/>
              <a:gd name="connsiteY1" fmla="*/ 0 h 1019084"/>
              <a:gd name="connsiteX2" fmla="*/ 1802416 w 4225343"/>
              <a:gd name="connsiteY2" fmla="*/ 15396 h 1019084"/>
              <a:gd name="connsiteX3" fmla="*/ 4225343 w 4225343"/>
              <a:gd name="connsiteY3" fmla="*/ 1019084 h 1019084"/>
              <a:gd name="connsiteX0" fmla="*/ 0 w 4225343"/>
              <a:gd name="connsiteY0" fmla="*/ 989356 h 1019084"/>
              <a:gd name="connsiteX1" fmla="*/ 878244 w 4225343"/>
              <a:gd name="connsiteY1" fmla="*/ 0 h 1019084"/>
              <a:gd name="connsiteX2" fmla="*/ 1610827 w 4225343"/>
              <a:gd name="connsiteY2" fmla="*/ 6688 h 1019084"/>
              <a:gd name="connsiteX3" fmla="*/ 4225343 w 4225343"/>
              <a:gd name="connsiteY3" fmla="*/ 1019084 h 1019084"/>
            </a:gdLst>
            <a:ahLst/>
            <a:cxnLst>
              <a:cxn ang="0">
                <a:pos x="connsiteX0" y="connsiteY0"/>
              </a:cxn>
              <a:cxn ang="0">
                <a:pos x="connsiteX1" y="connsiteY1"/>
              </a:cxn>
              <a:cxn ang="0">
                <a:pos x="connsiteX2" y="connsiteY2"/>
              </a:cxn>
              <a:cxn ang="0">
                <a:pos x="connsiteX3" y="connsiteY3"/>
              </a:cxn>
            </a:cxnLst>
            <a:rect l="l" t="t" r="r" b="b"/>
            <a:pathLst>
              <a:path w="4225343" h="1019084">
                <a:moveTo>
                  <a:pt x="0" y="989356"/>
                </a:moveTo>
                <a:lnTo>
                  <a:pt x="878244" y="0"/>
                </a:lnTo>
                <a:lnTo>
                  <a:pt x="1610827" y="6688"/>
                </a:lnTo>
                <a:lnTo>
                  <a:pt x="4225343" y="1019084"/>
                </a:lnTo>
              </a:path>
            </a:pathLst>
          </a:custGeom>
          <a:gradFill>
            <a:gsLst>
              <a:gs pos="28000">
                <a:srgbClr val="94DAE2"/>
              </a:gs>
              <a:gs pos="100000">
                <a:schemeClr val="bg1"/>
              </a:gs>
            </a:gsLst>
            <a:lin ang="5400000" scaled="0"/>
          </a:gradFill>
          <a:ln>
            <a:noFill/>
          </a:ln>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2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TextBox 230"/>
          <p:cNvSpPr txBox="1"/>
          <p:nvPr/>
        </p:nvSpPr>
        <p:spPr bwMode="gray">
          <a:xfrm>
            <a:off x="4153616" y="1676257"/>
            <a:ext cx="918164" cy="585156"/>
          </a:xfrm>
          <a:prstGeom prst="rect">
            <a:avLst/>
          </a:prstGeom>
          <a:solidFill>
            <a:schemeClr val="bg1">
              <a:lumMod val="85000"/>
            </a:schemeClr>
          </a:solidFill>
          <a:ln w="19050">
            <a:solidFill>
              <a:schemeClr val="bg1"/>
            </a:solidFill>
          </a:ln>
        </p:spPr>
        <p:txBody>
          <a:bodyPr wrap="square" lIns="0" rIns="0" rtlCol="0" anchor="ctr" anchorCtr="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20" name="TextBox 231"/>
          <p:cNvSpPr txBox="1"/>
          <p:nvPr/>
        </p:nvSpPr>
        <p:spPr bwMode="gray">
          <a:xfrm>
            <a:off x="3326295" y="1676257"/>
            <a:ext cx="842090" cy="585156"/>
          </a:xfrm>
          <a:prstGeom prst="rect">
            <a:avLst/>
          </a:prstGeom>
          <a:solidFill>
            <a:schemeClr val="bg1">
              <a:lumMod val="50000"/>
            </a:schemeClr>
          </a:solidFill>
          <a:ln w="19050">
            <a:solidFill>
              <a:schemeClr val="bg1"/>
            </a:solidFill>
          </a:ln>
        </p:spPr>
        <p:txBody>
          <a:bodyPr wrap="square" lIns="0" rIns="0" rtlCol="0" anchor="ctr" anchorCtr="0">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Source Port</a:t>
            </a:r>
          </a:p>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Destination Port</a:t>
            </a:r>
          </a:p>
        </p:txBody>
      </p:sp>
      <p:sp>
        <p:nvSpPr>
          <p:cNvPr id="21" name="TextBox 232"/>
          <p:cNvSpPr txBox="1"/>
          <p:nvPr/>
        </p:nvSpPr>
        <p:spPr bwMode="gray">
          <a:xfrm>
            <a:off x="2479073" y="1676257"/>
            <a:ext cx="842090" cy="585156"/>
          </a:xfrm>
          <a:prstGeom prst="rect">
            <a:avLst/>
          </a:prstGeom>
          <a:solidFill>
            <a:schemeClr val="bg1">
              <a:lumMod val="50000"/>
            </a:schemeClr>
          </a:solidFill>
          <a:ln w="19050">
            <a:solidFill>
              <a:schemeClr val="bg1"/>
            </a:solidFill>
          </a:ln>
        </p:spPr>
        <p:txBody>
          <a:bodyPr wrap="square" lIns="0" rIns="0" rtlCol="0" anchor="ctr" anchorCtr="0">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Source IP</a:t>
            </a:r>
          </a:p>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Destination IP</a:t>
            </a:r>
          </a:p>
        </p:txBody>
      </p:sp>
      <p:sp>
        <p:nvSpPr>
          <p:cNvPr id="22" name="TextBox 235"/>
          <p:cNvSpPr txBox="1"/>
          <p:nvPr/>
        </p:nvSpPr>
        <p:spPr bwMode="gray">
          <a:xfrm>
            <a:off x="681975" y="1676257"/>
            <a:ext cx="955893" cy="585156"/>
          </a:xfrm>
          <a:prstGeom prst="rect">
            <a:avLst/>
          </a:prstGeom>
          <a:solidFill>
            <a:schemeClr val="bg1">
              <a:lumMod val="50000"/>
            </a:schemeClr>
          </a:solidFill>
          <a:ln w="19050">
            <a:solidFill>
              <a:schemeClr val="bg1"/>
            </a:solidFill>
          </a:ln>
        </p:spPr>
        <p:txBody>
          <a:bodyPr wrap="square" lIns="0" rIns="0" rtlCol="0" anchor="ctr" anchorCtr="0">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Source MAC</a:t>
            </a:r>
          </a:p>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Destination MAC</a:t>
            </a:r>
          </a:p>
        </p:txBody>
      </p:sp>
      <p:sp>
        <p:nvSpPr>
          <p:cNvPr id="23" name="Rectangle 236"/>
          <p:cNvSpPr/>
          <p:nvPr/>
        </p:nvSpPr>
        <p:spPr bwMode="gray">
          <a:xfrm>
            <a:off x="626107" y="1190175"/>
            <a:ext cx="1199049" cy="461665"/>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Ethernet header</a:t>
            </a:r>
          </a:p>
        </p:txBody>
      </p:sp>
      <p:sp>
        <p:nvSpPr>
          <p:cNvPr id="24" name="Rectangle 237"/>
          <p:cNvSpPr/>
          <p:nvPr/>
        </p:nvSpPr>
        <p:spPr bwMode="gray">
          <a:xfrm>
            <a:off x="2542638" y="1190175"/>
            <a:ext cx="773637" cy="461665"/>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 header</a:t>
            </a:r>
          </a:p>
        </p:txBody>
      </p:sp>
      <p:sp>
        <p:nvSpPr>
          <p:cNvPr id="25" name="Rectangle 238"/>
          <p:cNvSpPr/>
          <p:nvPr/>
        </p:nvSpPr>
        <p:spPr bwMode="gray">
          <a:xfrm>
            <a:off x="3320932" y="1190175"/>
            <a:ext cx="899359" cy="461665"/>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TCP header</a:t>
            </a:r>
          </a:p>
        </p:txBody>
      </p:sp>
      <p:sp>
        <p:nvSpPr>
          <p:cNvPr id="26" name="矩形 4"/>
          <p:cNvSpPr/>
          <p:nvPr/>
        </p:nvSpPr>
        <p:spPr bwMode="gray">
          <a:xfrm>
            <a:off x="809731" y="3115744"/>
            <a:ext cx="2276829" cy="360787"/>
          </a:xfrm>
          <a:prstGeom prst="rect">
            <a:avLst/>
          </a:prstGeom>
          <a:solidFill>
            <a:srgbClr val="56C4D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Label</a:t>
            </a:r>
          </a:p>
        </p:txBody>
      </p:sp>
      <p:sp>
        <p:nvSpPr>
          <p:cNvPr id="27" name="矩形 5"/>
          <p:cNvSpPr/>
          <p:nvPr/>
        </p:nvSpPr>
        <p:spPr bwMode="gray">
          <a:xfrm>
            <a:off x="3086561" y="3115744"/>
            <a:ext cx="918058" cy="360787"/>
          </a:xfrm>
          <a:prstGeom prst="rect">
            <a:avLst/>
          </a:prstGeom>
          <a:solidFill>
            <a:srgbClr val="56C4D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EXP</a:t>
            </a:r>
          </a:p>
        </p:txBody>
      </p:sp>
      <p:sp>
        <p:nvSpPr>
          <p:cNvPr id="28" name="矩形 6"/>
          <p:cNvSpPr/>
          <p:nvPr/>
        </p:nvSpPr>
        <p:spPr bwMode="gray">
          <a:xfrm>
            <a:off x="3997381" y="3115744"/>
            <a:ext cx="532184" cy="360787"/>
          </a:xfrm>
          <a:prstGeom prst="rect">
            <a:avLst/>
          </a:prstGeom>
          <a:solidFill>
            <a:srgbClr val="56C4D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err="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BoS</a:t>
            </a:r>
            <a:endPar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7"/>
          <p:cNvSpPr/>
          <p:nvPr/>
        </p:nvSpPr>
        <p:spPr bwMode="gray">
          <a:xfrm>
            <a:off x="4530187" y="3115744"/>
            <a:ext cx="543807" cy="360787"/>
          </a:xfrm>
          <a:prstGeom prst="rect">
            <a:avLst/>
          </a:prstGeom>
          <a:solidFill>
            <a:srgbClr val="56C4D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TTL</a:t>
            </a:r>
          </a:p>
        </p:txBody>
      </p:sp>
      <p:sp>
        <p:nvSpPr>
          <p:cNvPr id="30" name="TextBox 235"/>
          <p:cNvSpPr txBox="1"/>
          <p:nvPr/>
        </p:nvSpPr>
        <p:spPr bwMode="gray">
          <a:xfrm>
            <a:off x="1637868" y="1676257"/>
            <a:ext cx="842090" cy="585156"/>
          </a:xfrm>
          <a:prstGeom prst="rect">
            <a:avLst/>
          </a:prstGeom>
          <a:solidFill>
            <a:srgbClr val="30B5C5"/>
          </a:solidFill>
          <a:ln w="19050">
            <a:solidFill>
              <a:schemeClr val="bg1"/>
            </a:solidFill>
          </a:ln>
        </p:spPr>
        <p:txBody>
          <a:bodyPr wrap="square" lIns="0" rIns="0" rtlCol="0" anchor="ctr" anchorCtr="0">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Label header</a:t>
            </a:r>
          </a:p>
        </p:txBody>
      </p:sp>
      <p:sp>
        <p:nvSpPr>
          <p:cNvPr id="31" name="Rectangle 236"/>
          <p:cNvSpPr/>
          <p:nvPr/>
        </p:nvSpPr>
        <p:spPr bwMode="gray">
          <a:xfrm>
            <a:off x="1467396" y="1159397"/>
            <a:ext cx="1200510" cy="523220"/>
          </a:xfrm>
          <a:prstGeom prst="rect">
            <a:avLst/>
          </a:prstGeom>
        </p:spPr>
        <p:txBody>
          <a:bodyPr wrap="square">
            <a:spAutoFit/>
          </a:bodyPr>
          <a:lstStyle/>
          <a:p>
            <a:pPr algn="ctr" fontAlgn="ctr"/>
            <a:r>
              <a:rPr 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MPLS header</a:t>
            </a:r>
          </a:p>
        </p:txBody>
      </p:sp>
      <p:sp>
        <p:nvSpPr>
          <p:cNvPr id="32" name="矩形 31"/>
          <p:cNvSpPr/>
          <p:nvPr/>
        </p:nvSpPr>
        <p:spPr bwMode="gray">
          <a:xfrm>
            <a:off x="477549" y="4088444"/>
            <a:ext cx="4805362" cy="1871282"/>
          </a:xfrm>
          <a:prstGeom prst="rect">
            <a:avLst/>
          </a:prstGeom>
        </p:spPr>
        <p:txBody>
          <a:bodyPr wrap="square">
            <a:spAutoFit/>
          </a:bodyPr>
          <a:lstStyle/>
          <a:p>
            <a:pPr marL="176213" indent="-176213" fontAlgn="ctr">
              <a:lnSpc>
                <a:spcPct val="110000"/>
              </a:lnSpc>
              <a:spcAft>
                <a:spcPts val="600"/>
              </a:spcAft>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Multiprotocol Label Switching (MPLS) is used on IP backbone networks.</a:t>
            </a:r>
          </a:p>
          <a:p>
            <a:pPr marL="176213" indent="-176213" fontAlgn="ctr">
              <a:lnSpc>
                <a:spcPct val="110000"/>
              </a:lnSpc>
              <a:spcAft>
                <a:spcPts val="600"/>
              </a:spcAft>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MPLS combines Layer 3 routing with Layer 2 switching by applying connection-oriented label switching on connectionless IP networks. Therefore, it has flexibility of IP routing and simplicity of Layer 2 switching.</a:t>
            </a:r>
          </a:p>
          <a:p>
            <a:pPr marL="176213" indent="-176213" fontAlgn="ctr">
              <a:lnSpc>
                <a:spcPct val="110000"/>
              </a:lnSpc>
              <a:spcAft>
                <a:spcPts val="600"/>
              </a:spcAft>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MPLS is essentially a tunneling technology and supports multiple upper-layer protocols and services.</a:t>
            </a:r>
          </a:p>
        </p:txBody>
      </p:sp>
      <p:cxnSp>
        <p:nvCxnSpPr>
          <p:cNvPr id="33" name="直接箭头连接符 32"/>
          <p:cNvCxnSpPr/>
          <p:nvPr/>
        </p:nvCxnSpPr>
        <p:spPr bwMode="gray">
          <a:xfrm flipV="1">
            <a:off x="6821868" y="3134308"/>
            <a:ext cx="0" cy="937554"/>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34" name="TextBox 230"/>
          <p:cNvSpPr txBox="1"/>
          <p:nvPr/>
        </p:nvSpPr>
        <p:spPr bwMode="gray">
          <a:xfrm>
            <a:off x="10870534" y="1117063"/>
            <a:ext cx="758814" cy="396000"/>
          </a:xfrm>
          <a:prstGeom prst="rect">
            <a:avLst/>
          </a:prstGeom>
          <a:solidFill>
            <a:schemeClr val="bg1">
              <a:lumMod val="85000"/>
            </a:schemeClr>
          </a:solidFill>
          <a:ln w="19050">
            <a:solidFill>
              <a:schemeClr val="bg1"/>
            </a:solidFill>
          </a:ln>
        </p:spPr>
        <p:txBody>
          <a:bodyPr wrap="square" lIns="0" rIns="0" rtlCol="0" anchor="ctr" anchorCtr="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 packet</a:t>
            </a:r>
          </a:p>
        </p:txBody>
      </p:sp>
      <p:sp>
        <p:nvSpPr>
          <p:cNvPr id="35" name="TextBox 235"/>
          <p:cNvSpPr txBox="1"/>
          <p:nvPr/>
        </p:nvSpPr>
        <p:spPr bwMode="gray">
          <a:xfrm>
            <a:off x="10127767" y="1117063"/>
            <a:ext cx="695942" cy="396000"/>
          </a:xfrm>
          <a:prstGeom prst="rect">
            <a:avLst/>
          </a:prstGeom>
          <a:solidFill>
            <a:srgbClr val="56C4D2"/>
          </a:solidFill>
          <a:ln w="19050">
            <a:solidFill>
              <a:schemeClr val="bg1"/>
            </a:solidFill>
          </a:ln>
        </p:spPr>
        <p:txBody>
          <a:bodyPr wrap="square" lIns="0" rIns="0" rtlCol="0" anchor="ctr" anchorCtr="0">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Label header</a:t>
            </a:r>
          </a:p>
        </p:txBody>
      </p:sp>
      <p:cxnSp>
        <p:nvCxnSpPr>
          <p:cNvPr id="36" name="直接箭头连接符 35"/>
          <p:cNvCxnSpPr/>
          <p:nvPr/>
        </p:nvCxnSpPr>
        <p:spPr bwMode="gray">
          <a:xfrm flipV="1">
            <a:off x="6973768" y="1877985"/>
            <a:ext cx="916795" cy="696081"/>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bwMode="gray">
          <a:xfrm>
            <a:off x="8423029" y="2061119"/>
            <a:ext cx="0" cy="1686910"/>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p:nvPr/>
        </p:nvCxnSpPr>
        <p:spPr bwMode="gray">
          <a:xfrm flipV="1">
            <a:off x="10098238" y="3168580"/>
            <a:ext cx="975300" cy="784784"/>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bwMode="gray">
          <a:xfrm rot="1933984" flipH="1">
            <a:off x="11188016" y="2523323"/>
            <a:ext cx="378553" cy="248400"/>
            <a:chOff x="5273248" y="4464391"/>
            <a:chExt cx="378553" cy="249005"/>
          </a:xfrm>
        </p:grpSpPr>
        <p:cxnSp>
          <p:nvCxnSpPr>
            <p:cNvPr id="40" name="直接连接符 39"/>
            <p:cNvCxnSpPr/>
            <p:nvPr/>
          </p:nvCxnSpPr>
          <p:spPr bwMode="gray">
            <a:xfrm>
              <a:off x="5273248" y="4464391"/>
              <a:ext cx="37855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bwMode="gray">
            <a:xfrm>
              <a:off x="5462524" y="4464391"/>
              <a:ext cx="0" cy="24900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42" name="TextBox 230"/>
          <p:cNvSpPr txBox="1"/>
          <p:nvPr/>
        </p:nvSpPr>
        <p:spPr bwMode="gray">
          <a:xfrm>
            <a:off x="6403433" y="4089829"/>
            <a:ext cx="758814" cy="396000"/>
          </a:xfrm>
          <a:prstGeom prst="rect">
            <a:avLst/>
          </a:prstGeom>
          <a:solidFill>
            <a:schemeClr val="bg1">
              <a:lumMod val="85000"/>
            </a:schemeClr>
          </a:solidFill>
          <a:ln w="19050">
            <a:solidFill>
              <a:schemeClr val="bg1"/>
            </a:solidFill>
          </a:ln>
        </p:spPr>
        <p:txBody>
          <a:bodyPr wrap="square" lIns="0" rIns="0" rtlCol="0" anchor="ctr" anchorCtr="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 packet</a:t>
            </a:r>
          </a:p>
        </p:txBody>
      </p:sp>
      <p:cxnSp>
        <p:nvCxnSpPr>
          <p:cNvPr id="43" name="直接箭头连接符 42"/>
          <p:cNvCxnSpPr/>
          <p:nvPr/>
        </p:nvCxnSpPr>
        <p:spPr bwMode="gray">
          <a:xfrm>
            <a:off x="8533291" y="4314648"/>
            <a:ext cx="1012109" cy="0"/>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44" name="Rectangle 238"/>
          <p:cNvSpPr/>
          <p:nvPr/>
        </p:nvSpPr>
        <p:spPr bwMode="gray">
          <a:xfrm rot="2333610">
            <a:off x="6965444" y="3157721"/>
            <a:ext cx="1263487" cy="276999"/>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Low bandwidth</a:t>
            </a:r>
          </a:p>
        </p:txBody>
      </p:sp>
      <p:sp>
        <p:nvSpPr>
          <p:cNvPr id="45" name="Rectangle 238"/>
          <p:cNvSpPr/>
          <p:nvPr/>
        </p:nvSpPr>
        <p:spPr bwMode="gray">
          <a:xfrm>
            <a:off x="8441675" y="1300264"/>
            <a:ext cx="1141825" cy="461665"/>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Low bandwidth</a:t>
            </a:r>
          </a:p>
        </p:txBody>
      </p:sp>
      <p:sp>
        <p:nvSpPr>
          <p:cNvPr id="46" name="Rectangle 238"/>
          <p:cNvSpPr/>
          <p:nvPr/>
        </p:nvSpPr>
        <p:spPr bwMode="gray">
          <a:xfrm rot="2197629">
            <a:off x="9736435" y="2263248"/>
            <a:ext cx="1263487" cy="276999"/>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Low bandwidth</a:t>
            </a:r>
          </a:p>
        </p:txBody>
      </p:sp>
      <p:sp>
        <p:nvSpPr>
          <p:cNvPr id="47" name="TextBox 230"/>
          <p:cNvSpPr txBox="1"/>
          <p:nvPr/>
        </p:nvSpPr>
        <p:spPr bwMode="gray">
          <a:xfrm>
            <a:off x="6943855" y="1890547"/>
            <a:ext cx="518280" cy="396000"/>
          </a:xfrm>
          <a:prstGeom prst="rect">
            <a:avLst/>
          </a:prstGeom>
          <a:solidFill>
            <a:schemeClr val="bg1">
              <a:lumMod val="85000"/>
            </a:schemeClr>
          </a:solidFill>
          <a:ln w="19050">
            <a:solidFill>
              <a:schemeClr val="bg1"/>
            </a:solidFill>
          </a:ln>
        </p:spPr>
        <p:txBody>
          <a:bodyPr wrap="square" lIns="0" rIns="0" rtlCol="0" anchor="ctr" anchorCtr="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 packet</a:t>
            </a:r>
          </a:p>
        </p:txBody>
      </p:sp>
      <p:sp>
        <p:nvSpPr>
          <p:cNvPr id="48" name="TextBox 235"/>
          <p:cNvSpPr txBox="1"/>
          <p:nvPr/>
        </p:nvSpPr>
        <p:spPr bwMode="gray">
          <a:xfrm>
            <a:off x="6506469" y="1890547"/>
            <a:ext cx="432125" cy="396000"/>
          </a:xfrm>
          <a:prstGeom prst="rect">
            <a:avLst/>
          </a:prstGeom>
          <a:solidFill>
            <a:srgbClr val="56C4D2"/>
          </a:solidFill>
          <a:ln w="19050">
            <a:solidFill>
              <a:schemeClr val="bg1"/>
            </a:solidFill>
          </a:ln>
        </p:spPr>
        <p:txBody>
          <a:bodyPr wrap="square" lIns="0" rIns="0" rtlCol="0" anchor="ctr" anchorCtr="0">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1024</a:t>
            </a:r>
          </a:p>
        </p:txBody>
      </p:sp>
      <p:sp>
        <p:nvSpPr>
          <p:cNvPr id="49" name="TextBox 230"/>
          <p:cNvSpPr txBox="1"/>
          <p:nvPr/>
        </p:nvSpPr>
        <p:spPr bwMode="gray">
          <a:xfrm>
            <a:off x="8925635" y="2270938"/>
            <a:ext cx="518280" cy="396000"/>
          </a:xfrm>
          <a:prstGeom prst="rect">
            <a:avLst/>
          </a:prstGeom>
          <a:solidFill>
            <a:schemeClr val="bg1">
              <a:lumMod val="85000"/>
            </a:schemeClr>
          </a:solidFill>
          <a:ln w="19050">
            <a:solidFill>
              <a:schemeClr val="bg1"/>
            </a:solidFill>
          </a:ln>
        </p:spPr>
        <p:txBody>
          <a:bodyPr wrap="square" lIns="0" rIns="0" rtlCol="0" anchor="ctr" anchorCtr="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 packet</a:t>
            </a:r>
          </a:p>
        </p:txBody>
      </p:sp>
      <p:sp>
        <p:nvSpPr>
          <p:cNvPr id="50" name="TextBox 235"/>
          <p:cNvSpPr txBox="1"/>
          <p:nvPr/>
        </p:nvSpPr>
        <p:spPr bwMode="gray">
          <a:xfrm>
            <a:off x="8488249" y="2270938"/>
            <a:ext cx="432125" cy="396000"/>
          </a:xfrm>
          <a:prstGeom prst="rect">
            <a:avLst/>
          </a:prstGeom>
          <a:solidFill>
            <a:srgbClr val="56C4D2"/>
          </a:solidFill>
          <a:ln w="19050">
            <a:solidFill>
              <a:schemeClr val="bg1"/>
            </a:solidFill>
          </a:ln>
        </p:spPr>
        <p:txBody>
          <a:bodyPr wrap="square" lIns="0" rIns="0" rtlCol="0" anchor="ctr" anchorCtr="0">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1036</a:t>
            </a:r>
          </a:p>
        </p:txBody>
      </p:sp>
      <p:sp>
        <p:nvSpPr>
          <p:cNvPr id="51" name="TextBox 230"/>
          <p:cNvSpPr txBox="1"/>
          <p:nvPr/>
        </p:nvSpPr>
        <p:spPr bwMode="gray">
          <a:xfrm>
            <a:off x="8956248" y="4388388"/>
            <a:ext cx="518280" cy="396000"/>
          </a:xfrm>
          <a:prstGeom prst="rect">
            <a:avLst/>
          </a:prstGeom>
          <a:solidFill>
            <a:schemeClr val="bg1">
              <a:lumMod val="85000"/>
            </a:schemeClr>
          </a:solidFill>
          <a:ln w="19050">
            <a:solidFill>
              <a:schemeClr val="bg1"/>
            </a:solidFill>
          </a:ln>
        </p:spPr>
        <p:txBody>
          <a:bodyPr wrap="square" lIns="0" rIns="0" rtlCol="0" anchor="ctr" anchorCtr="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 packet</a:t>
            </a:r>
          </a:p>
        </p:txBody>
      </p:sp>
      <p:sp>
        <p:nvSpPr>
          <p:cNvPr id="52" name="TextBox 235"/>
          <p:cNvSpPr txBox="1"/>
          <p:nvPr/>
        </p:nvSpPr>
        <p:spPr bwMode="gray">
          <a:xfrm>
            <a:off x="8518862" y="4388388"/>
            <a:ext cx="432125" cy="396000"/>
          </a:xfrm>
          <a:prstGeom prst="rect">
            <a:avLst/>
          </a:prstGeom>
          <a:solidFill>
            <a:srgbClr val="56C4D2"/>
          </a:solidFill>
          <a:ln w="19050">
            <a:solidFill>
              <a:schemeClr val="bg1"/>
            </a:solidFill>
          </a:ln>
        </p:spPr>
        <p:txBody>
          <a:bodyPr wrap="square" lIns="0" rIns="0" rtlCol="0" anchor="ctr" anchorCtr="0">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1099</a:t>
            </a:r>
          </a:p>
        </p:txBody>
      </p:sp>
      <p:sp>
        <p:nvSpPr>
          <p:cNvPr id="53" name="TextBox 230"/>
          <p:cNvSpPr txBox="1"/>
          <p:nvPr/>
        </p:nvSpPr>
        <p:spPr bwMode="gray">
          <a:xfrm>
            <a:off x="10823709" y="3575636"/>
            <a:ext cx="518280" cy="396000"/>
          </a:xfrm>
          <a:prstGeom prst="rect">
            <a:avLst/>
          </a:prstGeom>
          <a:solidFill>
            <a:schemeClr val="bg1">
              <a:lumMod val="85000"/>
            </a:schemeClr>
          </a:solidFill>
          <a:ln w="19050">
            <a:solidFill>
              <a:schemeClr val="bg1"/>
            </a:solidFill>
          </a:ln>
        </p:spPr>
        <p:txBody>
          <a:bodyPr wrap="square" lIns="0" rIns="0" rtlCol="0" anchor="ctr" anchorCtr="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 packet</a:t>
            </a:r>
          </a:p>
        </p:txBody>
      </p:sp>
      <p:sp>
        <p:nvSpPr>
          <p:cNvPr id="54" name="TextBox 235"/>
          <p:cNvSpPr txBox="1"/>
          <p:nvPr/>
        </p:nvSpPr>
        <p:spPr bwMode="gray">
          <a:xfrm>
            <a:off x="10386323" y="3575636"/>
            <a:ext cx="432125" cy="396000"/>
          </a:xfrm>
          <a:prstGeom prst="rect">
            <a:avLst/>
          </a:prstGeom>
          <a:solidFill>
            <a:srgbClr val="56C4D2"/>
          </a:solidFill>
          <a:ln w="19050">
            <a:solidFill>
              <a:schemeClr val="bg1"/>
            </a:solidFill>
          </a:ln>
        </p:spPr>
        <p:txBody>
          <a:bodyPr wrap="square" lIns="0" rIns="0" rtlCol="0" anchor="ctr" anchorCtr="0">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1061</a:t>
            </a:r>
          </a:p>
        </p:txBody>
      </p:sp>
      <p:sp>
        <p:nvSpPr>
          <p:cNvPr id="55" name="文本框 54"/>
          <p:cNvSpPr txBox="1"/>
          <p:nvPr/>
        </p:nvSpPr>
        <p:spPr bwMode="gray">
          <a:xfrm>
            <a:off x="5786718" y="4790175"/>
            <a:ext cx="5929031" cy="1169551"/>
          </a:xfrm>
          <a:prstGeom prst="rect">
            <a:avLst/>
          </a:prstGeom>
          <a:noFill/>
        </p:spPr>
        <p:txBody>
          <a:bodyPr wrap="square" lIns="0" tIns="0" rIns="0" bIns="0" rtlCol="0">
            <a:spAutoFit/>
          </a:bodyPr>
          <a:lstStyle/>
          <a:p>
            <a:pPr marL="171450" indent="-171450" defTabSz="480101" fontAlgn="ctr">
              <a:lnSpc>
                <a:spcPct val="110000"/>
              </a:lnSpc>
              <a:spcAft>
                <a:spcPts val="600"/>
              </a:spcAft>
              <a:buFont typeface="Arial" panose="020B0604020202020204" pitchFamily="34" charset="0"/>
              <a:buChar char="•"/>
              <a:defRPr/>
            </a:pPr>
            <a:r>
              <a:rPr kumimoji="1" lang="en-US" sz="1200" dirty="0">
                <a:latin typeface="Huawei Sans" panose="020C0503030203020204" pitchFamily="34" charset="0"/>
                <a:ea typeface="方正兰亭黑简体" panose="02000000000000000000" pitchFamily="2" charset="-122"/>
                <a:sym typeface="Huawei Sans" panose="020C0503030203020204" pitchFamily="34" charset="0"/>
              </a:rPr>
              <a:t>MPLS headers are added to IP packets for data forwarding based on MPLS labels.</a:t>
            </a:r>
          </a:p>
          <a:p>
            <a:pPr marL="171450" indent="-171450" defTabSz="480101" fontAlgn="ctr">
              <a:lnSpc>
                <a:spcPct val="110000"/>
              </a:lnSpc>
              <a:spcAft>
                <a:spcPts val="600"/>
              </a:spcAft>
              <a:buFont typeface="Arial" panose="020B0604020202020204" pitchFamily="34" charset="0"/>
              <a:buChar char="•"/>
              <a:defRPr/>
            </a:pPr>
            <a:r>
              <a:rPr kumimoji="1" lang="en-US" sz="1200" dirty="0">
                <a:latin typeface="Huawei Sans" panose="020C0503030203020204" pitchFamily="34" charset="0"/>
                <a:ea typeface="方正兰亭黑简体" panose="02000000000000000000" pitchFamily="2" charset="-122"/>
                <a:sym typeface="Huawei Sans" panose="020C0503030203020204" pitchFamily="34" charset="0"/>
              </a:rPr>
              <a:t>MPLS has higher forwarding efficiency, and MPLS labels can carry instruction information to guide data forwarding.</a:t>
            </a:r>
          </a:p>
          <a:p>
            <a:pPr marL="171450" indent="-171450" defTabSz="480101" fontAlgn="ctr">
              <a:lnSpc>
                <a:spcPct val="110000"/>
              </a:lnSpc>
              <a:spcAft>
                <a:spcPts val="600"/>
              </a:spcAft>
              <a:buFont typeface="Arial" panose="020B0604020202020204" pitchFamily="34" charset="0"/>
              <a:buChar char="•"/>
              <a:defRPr/>
            </a:pPr>
            <a:r>
              <a:rPr kumimoji="1" lang="en-US" sz="1200" dirty="0">
                <a:latin typeface="Huawei Sans" panose="020C0503030203020204" pitchFamily="34" charset="0"/>
                <a:ea typeface="方正兰亭黑简体" panose="02000000000000000000" pitchFamily="2" charset="-122"/>
                <a:sym typeface="Huawei Sans" panose="020C0503030203020204" pitchFamily="34" charset="0"/>
              </a:rPr>
              <a:t>It supports applications such as traffic engineering (TE), virtual private network (VPN), and </a:t>
            </a:r>
            <a:r>
              <a:rPr kumimoji="1" lang="en-US" sz="1200" dirty="0" err="1">
                <a:latin typeface="Huawei Sans" panose="020C0503030203020204" pitchFamily="34" charset="0"/>
                <a:ea typeface="方正兰亭黑简体" panose="02000000000000000000" pitchFamily="2" charset="-122"/>
                <a:sym typeface="Huawei Sans" panose="020C0503030203020204" pitchFamily="34" charset="0"/>
              </a:rPr>
              <a:t>QoS</a:t>
            </a:r>
            <a:r>
              <a:rPr kumimoji="1" lang="en-US" sz="1200" dirty="0">
                <a:latin typeface="Huawei Sans" panose="020C0503030203020204" pitchFamily="34" charset="0"/>
                <a:ea typeface="方正兰亭黑简体" panose="02000000000000000000" pitchFamily="2" charset="-122"/>
                <a:sym typeface="Huawei Sans" panose="020C0503030203020204" pitchFamily="34" charset="0"/>
              </a:rPr>
              <a:t>.</a:t>
            </a:r>
          </a:p>
        </p:txBody>
      </p:sp>
      <p:pic>
        <p:nvPicPr>
          <p:cNvPr id="104" name="图片 10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536567" y="2643418"/>
            <a:ext cx="540000" cy="442800"/>
          </a:xfrm>
          <a:prstGeom prst="rect">
            <a:avLst/>
          </a:prstGeom>
        </p:spPr>
      </p:pic>
      <p:pic>
        <p:nvPicPr>
          <p:cNvPr id="105" name="图片 10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923825" y="2643418"/>
            <a:ext cx="540000" cy="442800"/>
          </a:xfrm>
          <a:prstGeom prst="rect">
            <a:avLst/>
          </a:prstGeom>
        </p:spPr>
      </p:pic>
      <p:pic>
        <p:nvPicPr>
          <p:cNvPr id="106" name="图片 10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018320" y="1507649"/>
            <a:ext cx="540000" cy="442800"/>
          </a:xfrm>
          <a:prstGeom prst="rect">
            <a:avLst/>
          </a:prstGeom>
        </p:spPr>
      </p:pic>
      <p:pic>
        <p:nvPicPr>
          <p:cNvPr id="107" name="图片 10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464819" y="1507649"/>
            <a:ext cx="540000" cy="442800"/>
          </a:xfrm>
          <a:prstGeom prst="rect">
            <a:avLst/>
          </a:prstGeom>
        </p:spPr>
      </p:pic>
      <p:pic>
        <p:nvPicPr>
          <p:cNvPr id="108" name="图片 10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018320" y="3761602"/>
            <a:ext cx="540000" cy="442800"/>
          </a:xfrm>
          <a:prstGeom prst="rect">
            <a:avLst/>
          </a:prstGeom>
        </p:spPr>
      </p:pic>
      <p:pic>
        <p:nvPicPr>
          <p:cNvPr id="109" name="图片 10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464819" y="3761602"/>
            <a:ext cx="540000" cy="442800"/>
          </a:xfrm>
          <a:prstGeom prst="rect">
            <a:avLst/>
          </a:prstGeom>
        </p:spPr>
      </p:pic>
    </p:spTree>
    <p:extLst>
      <p:ext uri="{BB962C8B-B14F-4D97-AF65-F5344CB8AC3E}">
        <p14:creationId xmlns:p14="http://schemas.microsoft.com/office/powerpoint/2010/main" val="89712238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History of IP Network Transformation</a:t>
            </a:r>
            <a:endParaRPr lang="en-US" dirty="0"/>
          </a:p>
        </p:txBody>
      </p:sp>
      <p:sp>
        <p:nvSpPr>
          <p:cNvPr id="3" name="椭圆 2"/>
          <p:cNvSpPr/>
          <p:nvPr/>
        </p:nvSpPr>
        <p:spPr bwMode="gray">
          <a:xfrm>
            <a:off x="1093399" y="2259713"/>
            <a:ext cx="2655116" cy="2482928"/>
          </a:xfrm>
          <a:prstGeom prst="ellipse">
            <a:avLst/>
          </a:prstGeom>
          <a:solidFill>
            <a:srgbClr val="FFFFFF">
              <a:lumMod val="95000"/>
            </a:srgbClr>
          </a:solidFill>
          <a:ln w="3175" cap="flat" cmpd="sng" algn="ctr">
            <a:noFill/>
            <a:prstDash val="solid"/>
            <a:miter lim="800000"/>
          </a:ln>
          <a:effectLst>
            <a:outerShdw blurRad="25400" dist="12700" dir="2700000" algn="tl" rotWithShape="0">
              <a:prstClr val="black">
                <a:alpha val="18000"/>
              </a:prstClr>
            </a:outerShdw>
          </a:effectLst>
        </p:spPr>
        <p:txBody>
          <a:bodyPr rot="0" vertOverflow="overflow" horzOverflow="overflow" vert="horz" wrap="square" lIns="91440" tIns="45720" rIns="91440" bIns="45720" numCol="1" spcCol="0" rtlCol="0" fromWordArt="0" anchor="ctr" anchorCtr="0" forceAA="0" compatLnSpc="1">
            <a:noAutofit/>
          </a:bodyPr>
          <a:lstStyle/>
          <a:p>
            <a:pPr algn="ctr" defTabSz="1219200" fontAlgn="ctr">
              <a:defRPr/>
            </a:pPr>
            <a:endParaRPr lang="en-US" altLang="zh-CN" sz="1200" b="1"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p:cNvSpPr/>
          <p:nvPr/>
        </p:nvSpPr>
        <p:spPr bwMode="gray">
          <a:xfrm>
            <a:off x="1828486" y="2561829"/>
            <a:ext cx="1184940" cy="307777"/>
          </a:xfrm>
          <a:prstGeom prst="rect">
            <a:avLst/>
          </a:prstGeom>
        </p:spPr>
        <p:txBody>
          <a:bodyPr wrap="square">
            <a:spAutoFit/>
          </a:bodyPr>
          <a:lstStyle/>
          <a:p>
            <a:pPr algn="ctr" defTabSz="914400" fontAlgn="ctr"/>
            <a:r>
              <a:rPr lang="en-US" sz="1400" b="1" dirty="0">
                <a:solidFill>
                  <a:srgbClr val="1D1D1A"/>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Internet  IP</a:t>
            </a:r>
          </a:p>
        </p:txBody>
      </p:sp>
      <p:grpSp>
        <p:nvGrpSpPr>
          <p:cNvPr id="5" name="组合 4"/>
          <p:cNvGrpSpPr/>
          <p:nvPr/>
        </p:nvGrpSpPr>
        <p:grpSpPr bwMode="gray">
          <a:xfrm>
            <a:off x="2624117" y="4027953"/>
            <a:ext cx="551856" cy="350954"/>
            <a:chOff x="5400676" y="4454525"/>
            <a:chExt cx="474661" cy="322263"/>
          </a:xfrm>
          <a:solidFill>
            <a:srgbClr val="1D1D1A">
              <a:lumMod val="75000"/>
              <a:lumOff val="25000"/>
            </a:srgbClr>
          </a:solidFill>
          <a:effectLst/>
        </p:grpSpPr>
        <p:sp>
          <p:nvSpPr>
            <p:cNvPr id="6" name="Freeform 80"/>
            <p:cNvSpPr>
              <a:spLocks noEditPoints="1"/>
            </p:cNvSpPr>
            <p:nvPr/>
          </p:nvSpPr>
          <p:spPr bwMode="gray">
            <a:xfrm>
              <a:off x="5400676" y="4454525"/>
              <a:ext cx="120650" cy="322263"/>
            </a:xfrm>
            <a:custGeom>
              <a:avLst/>
              <a:gdLst>
                <a:gd name="T0" fmla="*/ 76 w 76"/>
                <a:gd name="T1" fmla="*/ 203 h 203"/>
                <a:gd name="T2" fmla="*/ 0 w 76"/>
                <a:gd name="T3" fmla="*/ 203 h 203"/>
                <a:gd name="T4" fmla="*/ 0 w 76"/>
                <a:gd name="T5" fmla="*/ 0 h 203"/>
                <a:gd name="T6" fmla="*/ 76 w 76"/>
                <a:gd name="T7" fmla="*/ 0 h 203"/>
                <a:gd name="T8" fmla="*/ 76 w 76"/>
                <a:gd name="T9" fmla="*/ 203 h 203"/>
                <a:gd name="T10" fmla="*/ 72 w 76"/>
                <a:gd name="T11" fmla="*/ 5 h 203"/>
                <a:gd name="T12" fmla="*/ 5 w 76"/>
                <a:gd name="T13" fmla="*/ 5 h 203"/>
                <a:gd name="T14" fmla="*/ 5 w 76"/>
                <a:gd name="T15" fmla="*/ 198 h 203"/>
                <a:gd name="T16" fmla="*/ 72 w 76"/>
                <a:gd name="T17" fmla="*/ 198 h 203"/>
                <a:gd name="T18" fmla="*/ 72 w 76"/>
                <a:gd name="T19" fmla="*/ 5 h 203"/>
                <a:gd name="T20" fmla="*/ 72 w 76"/>
                <a:gd name="T21" fmla="*/ 5 h 203"/>
                <a:gd name="T22" fmla="*/ 72 w 76"/>
                <a:gd name="T23" fmla="*/ 5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 h="203">
                  <a:moveTo>
                    <a:pt x="76" y="203"/>
                  </a:moveTo>
                  <a:lnTo>
                    <a:pt x="0" y="203"/>
                  </a:lnTo>
                  <a:lnTo>
                    <a:pt x="0" y="0"/>
                  </a:lnTo>
                  <a:lnTo>
                    <a:pt x="76" y="0"/>
                  </a:lnTo>
                  <a:lnTo>
                    <a:pt x="76" y="203"/>
                  </a:lnTo>
                  <a:close/>
                  <a:moveTo>
                    <a:pt x="72" y="5"/>
                  </a:moveTo>
                  <a:lnTo>
                    <a:pt x="5" y="5"/>
                  </a:lnTo>
                  <a:lnTo>
                    <a:pt x="5" y="198"/>
                  </a:lnTo>
                  <a:lnTo>
                    <a:pt x="72" y="198"/>
                  </a:lnTo>
                  <a:lnTo>
                    <a:pt x="72" y="5"/>
                  </a:lnTo>
                  <a:close/>
                  <a:moveTo>
                    <a:pt x="72" y="5"/>
                  </a:moveTo>
                  <a:lnTo>
                    <a:pt x="72" y="5"/>
                  </a:lnTo>
                  <a:close/>
                </a:path>
              </a:pathLst>
            </a:custGeom>
            <a:grpFill/>
            <a:ln w="3175">
              <a:solidFill>
                <a:srgbClr val="1D1D1A">
                  <a:lumMod val="75000"/>
                  <a:lumOff val="25000"/>
                </a:srgbClr>
              </a:solidFill>
              <a:round/>
            </a:ln>
          </p:spPr>
          <p:txBody>
            <a:bodyPr vert="horz" wrap="square" lIns="91440" tIns="45720" rIns="91440" bIns="45720" numCol="1" anchor="t" anchorCtr="0" compatLnSpc="1"/>
            <a:lstStyle/>
            <a:p>
              <a:pPr defTabSz="1219200" fontAlgn="ctr">
                <a:defRPr/>
              </a:pP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Freeform 81"/>
            <p:cNvSpPr>
              <a:spLocks noEditPoints="1"/>
            </p:cNvSpPr>
            <p:nvPr/>
          </p:nvSpPr>
          <p:spPr bwMode="gray">
            <a:xfrm>
              <a:off x="5400676" y="4454525"/>
              <a:ext cx="120650" cy="322263"/>
            </a:xfrm>
            <a:custGeom>
              <a:avLst/>
              <a:gdLst>
                <a:gd name="T0" fmla="*/ 76 w 76"/>
                <a:gd name="T1" fmla="*/ 203 h 203"/>
                <a:gd name="T2" fmla="*/ 0 w 76"/>
                <a:gd name="T3" fmla="*/ 203 h 203"/>
                <a:gd name="T4" fmla="*/ 0 w 76"/>
                <a:gd name="T5" fmla="*/ 0 h 203"/>
                <a:gd name="T6" fmla="*/ 76 w 76"/>
                <a:gd name="T7" fmla="*/ 0 h 203"/>
                <a:gd name="T8" fmla="*/ 76 w 76"/>
                <a:gd name="T9" fmla="*/ 203 h 203"/>
                <a:gd name="T10" fmla="*/ 72 w 76"/>
                <a:gd name="T11" fmla="*/ 5 h 203"/>
                <a:gd name="T12" fmla="*/ 5 w 76"/>
                <a:gd name="T13" fmla="*/ 5 h 203"/>
                <a:gd name="T14" fmla="*/ 5 w 76"/>
                <a:gd name="T15" fmla="*/ 198 h 203"/>
                <a:gd name="T16" fmla="*/ 72 w 76"/>
                <a:gd name="T17" fmla="*/ 198 h 203"/>
                <a:gd name="T18" fmla="*/ 72 w 76"/>
                <a:gd name="T19" fmla="*/ 5 h 203"/>
                <a:gd name="T20" fmla="*/ 72 w 76"/>
                <a:gd name="T21" fmla="*/ 5 h 203"/>
                <a:gd name="T22" fmla="*/ 72 w 76"/>
                <a:gd name="T23" fmla="*/ 5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 h="203">
                  <a:moveTo>
                    <a:pt x="76" y="203"/>
                  </a:moveTo>
                  <a:lnTo>
                    <a:pt x="0" y="203"/>
                  </a:lnTo>
                  <a:lnTo>
                    <a:pt x="0" y="0"/>
                  </a:lnTo>
                  <a:lnTo>
                    <a:pt x="76" y="0"/>
                  </a:lnTo>
                  <a:lnTo>
                    <a:pt x="76" y="203"/>
                  </a:lnTo>
                  <a:moveTo>
                    <a:pt x="72" y="5"/>
                  </a:moveTo>
                  <a:lnTo>
                    <a:pt x="5" y="5"/>
                  </a:lnTo>
                  <a:lnTo>
                    <a:pt x="5" y="198"/>
                  </a:lnTo>
                  <a:lnTo>
                    <a:pt x="72" y="198"/>
                  </a:lnTo>
                  <a:lnTo>
                    <a:pt x="72" y="5"/>
                  </a:lnTo>
                  <a:moveTo>
                    <a:pt x="72" y="5"/>
                  </a:moveTo>
                  <a:lnTo>
                    <a:pt x="72" y="5"/>
                  </a:lnTo>
                </a:path>
              </a:pathLst>
            </a:custGeom>
            <a:grpFill/>
            <a:ln w="3175">
              <a:solidFill>
                <a:srgbClr val="1D1D1A">
                  <a:lumMod val="75000"/>
                  <a:lumOff val="25000"/>
                </a:srgbClr>
              </a:solidFill>
              <a:round/>
            </a:ln>
          </p:spPr>
          <p:txBody>
            <a:bodyPr vert="horz" wrap="square" lIns="91440" tIns="45720" rIns="91440" bIns="45720" numCol="1" anchor="t" anchorCtr="0" compatLnSpc="1"/>
            <a:lstStyle/>
            <a:p>
              <a:pPr defTabSz="1219200" fontAlgn="ctr">
                <a:defRPr/>
              </a:pP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Freeform 82"/>
            <p:cNvSpPr>
              <a:spLocks noEditPoints="1"/>
            </p:cNvSpPr>
            <p:nvPr/>
          </p:nvSpPr>
          <p:spPr bwMode="gray">
            <a:xfrm>
              <a:off x="5427663" y="4481513"/>
              <a:ext cx="66675" cy="96838"/>
            </a:xfrm>
            <a:custGeom>
              <a:avLst/>
              <a:gdLst>
                <a:gd name="T0" fmla="*/ 42 w 42"/>
                <a:gd name="T1" fmla="*/ 61 h 61"/>
                <a:gd name="T2" fmla="*/ 0 w 42"/>
                <a:gd name="T3" fmla="*/ 61 h 61"/>
                <a:gd name="T4" fmla="*/ 0 w 42"/>
                <a:gd name="T5" fmla="*/ 0 h 61"/>
                <a:gd name="T6" fmla="*/ 42 w 42"/>
                <a:gd name="T7" fmla="*/ 0 h 61"/>
                <a:gd name="T8" fmla="*/ 42 w 42"/>
                <a:gd name="T9" fmla="*/ 61 h 61"/>
                <a:gd name="T10" fmla="*/ 39 w 42"/>
                <a:gd name="T11" fmla="*/ 3 h 61"/>
                <a:gd name="T12" fmla="*/ 2 w 42"/>
                <a:gd name="T13" fmla="*/ 3 h 61"/>
                <a:gd name="T14" fmla="*/ 2 w 42"/>
                <a:gd name="T15" fmla="*/ 58 h 61"/>
                <a:gd name="T16" fmla="*/ 39 w 42"/>
                <a:gd name="T17" fmla="*/ 58 h 61"/>
                <a:gd name="T18" fmla="*/ 39 w 42"/>
                <a:gd name="T19" fmla="*/ 3 h 61"/>
                <a:gd name="T20" fmla="*/ 39 w 42"/>
                <a:gd name="T21" fmla="*/ 3 h 61"/>
                <a:gd name="T22" fmla="*/ 39 w 42"/>
                <a:gd name="T23" fmla="*/ 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 h="61">
                  <a:moveTo>
                    <a:pt x="42" y="61"/>
                  </a:moveTo>
                  <a:lnTo>
                    <a:pt x="0" y="61"/>
                  </a:lnTo>
                  <a:lnTo>
                    <a:pt x="0" y="0"/>
                  </a:lnTo>
                  <a:lnTo>
                    <a:pt x="42" y="0"/>
                  </a:lnTo>
                  <a:lnTo>
                    <a:pt x="42" y="61"/>
                  </a:lnTo>
                  <a:close/>
                  <a:moveTo>
                    <a:pt x="39" y="3"/>
                  </a:moveTo>
                  <a:lnTo>
                    <a:pt x="2" y="3"/>
                  </a:lnTo>
                  <a:lnTo>
                    <a:pt x="2" y="58"/>
                  </a:lnTo>
                  <a:lnTo>
                    <a:pt x="39" y="58"/>
                  </a:lnTo>
                  <a:lnTo>
                    <a:pt x="39" y="3"/>
                  </a:lnTo>
                  <a:close/>
                  <a:moveTo>
                    <a:pt x="39" y="3"/>
                  </a:moveTo>
                  <a:lnTo>
                    <a:pt x="39" y="3"/>
                  </a:lnTo>
                  <a:close/>
                </a:path>
              </a:pathLst>
            </a:custGeom>
            <a:grpFill/>
            <a:ln w="3175">
              <a:solidFill>
                <a:srgbClr val="1D1D1A">
                  <a:lumMod val="75000"/>
                  <a:lumOff val="25000"/>
                </a:srgbClr>
              </a:solidFill>
              <a:round/>
            </a:ln>
          </p:spPr>
          <p:txBody>
            <a:bodyPr vert="horz" wrap="square" lIns="91440" tIns="45720" rIns="91440" bIns="45720" numCol="1" anchor="t" anchorCtr="0" compatLnSpc="1"/>
            <a:lstStyle/>
            <a:p>
              <a:pPr defTabSz="1219200" fontAlgn="ctr">
                <a:defRPr/>
              </a:pP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Freeform 83"/>
            <p:cNvSpPr>
              <a:spLocks noEditPoints="1"/>
            </p:cNvSpPr>
            <p:nvPr/>
          </p:nvSpPr>
          <p:spPr bwMode="gray">
            <a:xfrm>
              <a:off x="5427663" y="4481513"/>
              <a:ext cx="66675" cy="96838"/>
            </a:xfrm>
            <a:custGeom>
              <a:avLst/>
              <a:gdLst>
                <a:gd name="T0" fmla="*/ 42 w 42"/>
                <a:gd name="T1" fmla="*/ 61 h 61"/>
                <a:gd name="T2" fmla="*/ 0 w 42"/>
                <a:gd name="T3" fmla="*/ 61 h 61"/>
                <a:gd name="T4" fmla="*/ 0 w 42"/>
                <a:gd name="T5" fmla="*/ 0 h 61"/>
                <a:gd name="T6" fmla="*/ 42 w 42"/>
                <a:gd name="T7" fmla="*/ 0 h 61"/>
                <a:gd name="T8" fmla="*/ 42 w 42"/>
                <a:gd name="T9" fmla="*/ 61 h 61"/>
                <a:gd name="T10" fmla="*/ 39 w 42"/>
                <a:gd name="T11" fmla="*/ 3 h 61"/>
                <a:gd name="T12" fmla="*/ 2 w 42"/>
                <a:gd name="T13" fmla="*/ 3 h 61"/>
                <a:gd name="T14" fmla="*/ 2 w 42"/>
                <a:gd name="T15" fmla="*/ 58 h 61"/>
                <a:gd name="T16" fmla="*/ 39 w 42"/>
                <a:gd name="T17" fmla="*/ 58 h 61"/>
                <a:gd name="T18" fmla="*/ 39 w 42"/>
                <a:gd name="T19" fmla="*/ 3 h 61"/>
                <a:gd name="T20" fmla="*/ 39 w 42"/>
                <a:gd name="T21" fmla="*/ 3 h 61"/>
                <a:gd name="T22" fmla="*/ 39 w 42"/>
                <a:gd name="T23" fmla="*/ 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 h="61">
                  <a:moveTo>
                    <a:pt x="42" y="61"/>
                  </a:moveTo>
                  <a:lnTo>
                    <a:pt x="0" y="61"/>
                  </a:lnTo>
                  <a:lnTo>
                    <a:pt x="0" y="0"/>
                  </a:lnTo>
                  <a:lnTo>
                    <a:pt x="42" y="0"/>
                  </a:lnTo>
                  <a:lnTo>
                    <a:pt x="42" y="61"/>
                  </a:lnTo>
                  <a:moveTo>
                    <a:pt x="39" y="3"/>
                  </a:moveTo>
                  <a:lnTo>
                    <a:pt x="2" y="3"/>
                  </a:lnTo>
                  <a:lnTo>
                    <a:pt x="2" y="58"/>
                  </a:lnTo>
                  <a:lnTo>
                    <a:pt x="39" y="58"/>
                  </a:lnTo>
                  <a:lnTo>
                    <a:pt x="39" y="3"/>
                  </a:lnTo>
                  <a:moveTo>
                    <a:pt x="39" y="3"/>
                  </a:moveTo>
                  <a:lnTo>
                    <a:pt x="39" y="3"/>
                  </a:lnTo>
                </a:path>
              </a:pathLst>
            </a:custGeom>
            <a:grpFill/>
            <a:ln w="3175">
              <a:solidFill>
                <a:srgbClr val="1D1D1A">
                  <a:lumMod val="75000"/>
                  <a:lumOff val="25000"/>
                </a:srgbClr>
              </a:solidFill>
              <a:round/>
            </a:ln>
          </p:spPr>
          <p:txBody>
            <a:bodyPr vert="horz" wrap="square" lIns="91440" tIns="45720" rIns="91440" bIns="45720" numCol="1" anchor="t" anchorCtr="0" compatLnSpc="1"/>
            <a:lstStyle/>
            <a:p>
              <a:pPr defTabSz="1219200" fontAlgn="ctr">
                <a:defRPr/>
              </a:pP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Freeform 84"/>
            <p:cNvSpPr>
              <a:spLocks noEditPoints="1"/>
            </p:cNvSpPr>
            <p:nvPr/>
          </p:nvSpPr>
          <p:spPr bwMode="gray">
            <a:xfrm>
              <a:off x="5427663" y="4506913"/>
              <a:ext cx="66675" cy="138113"/>
            </a:xfrm>
            <a:custGeom>
              <a:avLst/>
              <a:gdLst>
                <a:gd name="T0" fmla="*/ 0 w 42"/>
                <a:gd name="T1" fmla="*/ 0 h 87"/>
                <a:gd name="T2" fmla="*/ 42 w 42"/>
                <a:gd name="T3" fmla="*/ 0 h 87"/>
                <a:gd name="T4" fmla="*/ 42 w 42"/>
                <a:gd name="T5" fmla="*/ 3 h 87"/>
                <a:gd name="T6" fmla="*/ 0 w 42"/>
                <a:gd name="T7" fmla="*/ 3 h 87"/>
                <a:gd name="T8" fmla="*/ 0 w 42"/>
                <a:gd name="T9" fmla="*/ 0 h 87"/>
                <a:gd name="T10" fmla="*/ 0 w 42"/>
                <a:gd name="T11" fmla="*/ 15 h 87"/>
                <a:gd name="T12" fmla="*/ 42 w 42"/>
                <a:gd name="T13" fmla="*/ 15 h 87"/>
                <a:gd name="T14" fmla="*/ 42 w 42"/>
                <a:gd name="T15" fmla="*/ 17 h 87"/>
                <a:gd name="T16" fmla="*/ 0 w 42"/>
                <a:gd name="T17" fmla="*/ 17 h 87"/>
                <a:gd name="T18" fmla="*/ 0 w 42"/>
                <a:gd name="T19" fmla="*/ 15 h 87"/>
                <a:gd name="T20" fmla="*/ 0 w 42"/>
                <a:gd name="T21" fmla="*/ 29 h 87"/>
                <a:gd name="T22" fmla="*/ 42 w 42"/>
                <a:gd name="T23" fmla="*/ 29 h 87"/>
                <a:gd name="T24" fmla="*/ 42 w 42"/>
                <a:gd name="T25" fmla="*/ 32 h 87"/>
                <a:gd name="T26" fmla="*/ 0 w 42"/>
                <a:gd name="T27" fmla="*/ 32 h 87"/>
                <a:gd name="T28" fmla="*/ 0 w 42"/>
                <a:gd name="T29" fmla="*/ 29 h 87"/>
                <a:gd name="T30" fmla="*/ 30 w 42"/>
                <a:gd name="T31" fmla="*/ 87 h 87"/>
                <a:gd name="T32" fmla="*/ 30 w 42"/>
                <a:gd name="T3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87">
                  <a:moveTo>
                    <a:pt x="0" y="0"/>
                  </a:moveTo>
                  <a:lnTo>
                    <a:pt x="42" y="0"/>
                  </a:lnTo>
                  <a:lnTo>
                    <a:pt x="42" y="3"/>
                  </a:lnTo>
                  <a:lnTo>
                    <a:pt x="0" y="3"/>
                  </a:lnTo>
                  <a:lnTo>
                    <a:pt x="0" y="0"/>
                  </a:lnTo>
                  <a:close/>
                  <a:moveTo>
                    <a:pt x="0" y="15"/>
                  </a:moveTo>
                  <a:lnTo>
                    <a:pt x="42" y="15"/>
                  </a:lnTo>
                  <a:lnTo>
                    <a:pt x="42" y="17"/>
                  </a:lnTo>
                  <a:lnTo>
                    <a:pt x="0" y="17"/>
                  </a:lnTo>
                  <a:lnTo>
                    <a:pt x="0" y="15"/>
                  </a:lnTo>
                  <a:close/>
                  <a:moveTo>
                    <a:pt x="0" y="29"/>
                  </a:moveTo>
                  <a:lnTo>
                    <a:pt x="42" y="29"/>
                  </a:lnTo>
                  <a:lnTo>
                    <a:pt x="42" y="32"/>
                  </a:lnTo>
                  <a:lnTo>
                    <a:pt x="0" y="32"/>
                  </a:lnTo>
                  <a:lnTo>
                    <a:pt x="0" y="29"/>
                  </a:lnTo>
                  <a:close/>
                  <a:moveTo>
                    <a:pt x="30" y="87"/>
                  </a:moveTo>
                  <a:lnTo>
                    <a:pt x="30" y="87"/>
                  </a:lnTo>
                  <a:close/>
                </a:path>
              </a:pathLst>
            </a:custGeom>
            <a:grpFill/>
            <a:ln w="3175">
              <a:solidFill>
                <a:srgbClr val="1D1D1A">
                  <a:lumMod val="75000"/>
                  <a:lumOff val="25000"/>
                </a:srgbClr>
              </a:solidFill>
              <a:round/>
            </a:ln>
          </p:spPr>
          <p:txBody>
            <a:bodyPr vert="horz" wrap="square" lIns="91440" tIns="45720" rIns="91440" bIns="45720" numCol="1" anchor="t" anchorCtr="0" compatLnSpc="1"/>
            <a:lstStyle/>
            <a:p>
              <a:pPr defTabSz="1219200" fontAlgn="ctr">
                <a:defRPr/>
              </a:pP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Freeform 85"/>
            <p:cNvSpPr>
              <a:spLocks noEditPoints="1"/>
            </p:cNvSpPr>
            <p:nvPr/>
          </p:nvSpPr>
          <p:spPr bwMode="gray">
            <a:xfrm>
              <a:off x="5427663" y="4506913"/>
              <a:ext cx="66675" cy="138113"/>
            </a:xfrm>
            <a:custGeom>
              <a:avLst/>
              <a:gdLst>
                <a:gd name="T0" fmla="*/ 0 w 42"/>
                <a:gd name="T1" fmla="*/ 0 h 87"/>
                <a:gd name="T2" fmla="*/ 42 w 42"/>
                <a:gd name="T3" fmla="*/ 0 h 87"/>
                <a:gd name="T4" fmla="*/ 42 w 42"/>
                <a:gd name="T5" fmla="*/ 3 h 87"/>
                <a:gd name="T6" fmla="*/ 0 w 42"/>
                <a:gd name="T7" fmla="*/ 3 h 87"/>
                <a:gd name="T8" fmla="*/ 0 w 42"/>
                <a:gd name="T9" fmla="*/ 0 h 87"/>
                <a:gd name="T10" fmla="*/ 0 w 42"/>
                <a:gd name="T11" fmla="*/ 15 h 87"/>
                <a:gd name="T12" fmla="*/ 42 w 42"/>
                <a:gd name="T13" fmla="*/ 15 h 87"/>
                <a:gd name="T14" fmla="*/ 42 w 42"/>
                <a:gd name="T15" fmla="*/ 17 h 87"/>
                <a:gd name="T16" fmla="*/ 0 w 42"/>
                <a:gd name="T17" fmla="*/ 17 h 87"/>
                <a:gd name="T18" fmla="*/ 0 w 42"/>
                <a:gd name="T19" fmla="*/ 15 h 87"/>
                <a:gd name="T20" fmla="*/ 0 w 42"/>
                <a:gd name="T21" fmla="*/ 29 h 87"/>
                <a:gd name="T22" fmla="*/ 42 w 42"/>
                <a:gd name="T23" fmla="*/ 29 h 87"/>
                <a:gd name="T24" fmla="*/ 42 w 42"/>
                <a:gd name="T25" fmla="*/ 32 h 87"/>
                <a:gd name="T26" fmla="*/ 0 w 42"/>
                <a:gd name="T27" fmla="*/ 32 h 87"/>
                <a:gd name="T28" fmla="*/ 0 w 42"/>
                <a:gd name="T29" fmla="*/ 29 h 87"/>
                <a:gd name="T30" fmla="*/ 30 w 42"/>
                <a:gd name="T31" fmla="*/ 87 h 87"/>
                <a:gd name="T32" fmla="*/ 30 w 42"/>
                <a:gd name="T3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87">
                  <a:moveTo>
                    <a:pt x="0" y="0"/>
                  </a:moveTo>
                  <a:lnTo>
                    <a:pt x="42" y="0"/>
                  </a:lnTo>
                  <a:lnTo>
                    <a:pt x="42" y="3"/>
                  </a:lnTo>
                  <a:lnTo>
                    <a:pt x="0" y="3"/>
                  </a:lnTo>
                  <a:lnTo>
                    <a:pt x="0" y="0"/>
                  </a:lnTo>
                  <a:moveTo>
                    <a:pt x="0" y="15"/>
                  </a:moveTo>
                  <a:lnTo>
                    <a:pt x="42" y="15"/>
                  </a:lnTo>
                  <a:lnTo>
                    <a:pt x="42" y="17"/>
                  </a:lnTo>
                  <a:lnTo>
                    <a:pt x="0" y="17"/>
                  </a:lnTo>
                  <a:lnTo>
                    <a:pt x="0" y="15"/>
                  </a:lnTo>
                  <a:moveTo>
                    <a:pt x="0" y="29"/>
                  </a:moveTo>
                  <a:lnTo>
                    <a:pt x="42" y="29"/>
                  </a:lnTo>
                  <a:lnTo>
                    <a:pt x="42" y="32"/>
                  </a:lnTo>
                  <a:lnTo>
                    <a:pt x="0" y="32"/>
                  </a:lnTo>
                  <a:lnTo>
                    <a:pt x="0" y="29"/>
                  </a:lnTo>
                  <a:moveTo>
                    <a:pt x="30" y="87"/>
                  </a:moveTo>
                  <a:lnTo>
                    <a:pt x="30" y="87"/>
                  </a:lnTo>
                </a:path>
              </a:pathLst>
            </a:custGeom>
            <a:grpFill/>
            <a:ln w="3175">
              <a:solidFill>
                <a:srgbClr val="1D1D1A">
                  <a:lumMod val="75000"/>
                  <a:lumOff val="25000"/>
                </a:srgbClr>
              </a:solidFill>
              <a:round/>
            </a:ln>
          </p:spPr>
          <p:txBody>
            <a:bodyPr vert="horz" wrap="square" lIns="91440" tIns="45720" rIns="91440" bIns="45720" numCol="1" anchor="t" anchorCtr="0" compatLnSpc="1"/>
            <a:lstStyle/>
            <a:p>
              <a:pPr defTabSz="1219200" fontAlgn="ctr">
                <a:defRPr/>
              </a:pP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Freeform 86"/>
            <p:cNvSpPr>
              <a:spLocks noEditPoints="1"/>
            </p:cNvSpPr>
            <p:nvPr/>
          </p:nvSpPr>
          <p:spPr bwMode="gray">
            <a:xfrm>
              <a:off x="5429250" y="4684713"/>
              <a:ext cx="65087" cy="66675"/>
            </a:xfrm>
            <a:custGeom>
              <a:avLst/>
              <a:gdLst>
                <a:gd name="T0" fmla="*/ 23 w 31"/>
                <a:gd name="T1" fmla="*/ 3 h 32"/>
                <a:gd name="T2" fmla="*/ 8 w 31"/>
                <a:gd name="T3" fmla="*/ 3 h 32"/>
                <a:gd name="T4" fmla="*/ 0 w 31"/>
                <a:gd name="T5" fmla="*/ 16 h 32"/>
                <a:gd name="T6" fmla="*/ 8 w 31"/>
                <a:gd name="T7" fmla="*/ 29 h 32"/>
                <a:gd name="T8" fmla="*/ 23 w 31"/>
                <a:gd name="T9" fmla="*/ 29 h 32"/>
                <a:gd name="T10" fmla="*/ 31 w 31"/>
                <a:gd name="T11" fmla="*/ 16 h 32"/>
                <a:gd name="T12" fmla="*/ 23 w 31"/>
                <a:gd name="T13" fmla="*/ 3 h 32"/>
                <a:gd name="T14" fmla="*/ 15 w 31"/>
                <a:gd name="T15" fmla="*/ 29 h 32"/>
                <a:gd name="T16" fmla="*/ 3 w 31"/>
                <a:gd name="T17" fmla="*/ 16 h 32"/>
                <a:gd name="T18" fmla="*/ 15 w 31"/>
                <a:gd name="T19" fmla="*/ 3 h 32"/>
                <a:gd name="T20" fmla="*/ 28 w 31"/>
                <a:gd name="T21" fmla="*/ 16 h 32"/>
                <a:gd name="T22" fmla="*/ 15 w 31"/>
                <a:gd name="T23"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32">
                  <a:moveTo>
                    <a:pt x="23" y="3"/>
                  </a:moveTo>
                  <a:cubicBezTo>
                    <a:pt x="18" y="0"/>
                    <a:pt x="12" y="0"/>
                    <a:pt x="8" y="3"/>
                  </a:cubicBezTo>
                  <a:cubicBezTo>
                    <a:pt x="3" y="5"/>
                    <a:pt x="0" y="11"/>
                    <a:pt x="0" y="16"/>
                  </a:cubicBezTo>
                  <a:cubicBezTo>
                    <a:pt x="0" y="22"/>
                    <a:pt x="3" y="27"/>
                    <a:pt x="8" y="29"/>
                  </a:cubicBezTo>
                  <a:cubicBezTo>
                    <a:pt x="12" y="32"/>
                    <a:pt x="18" y="32"/>
                    <a:pt x="23" y="29"/>
                  </a:cubicBezTo>
                  <a:cubicBezTo>
                    <a:pt x="28" y="27"/>
                    <a:pt x="31" y="22"/>
                    <a:pt x="31" y="16"/>
                  </a:cubicBezTo>
                  <a:cubicBezTo>
                    <a:pt x="31" y="11"/>
                    <a:pt x="28" y="5"/>
                    <a:pt x="23" y="3"/>
                  </a:cubicBezTo>
                  <a:close/>
                  <a:moveTo>
                    <a:pt x="15" y="29"/>
                  </a:moveTo>
                  <a:cubicBezTo>
                    <a:pt x="8" y="29"/>
                    <a:pt x="3" y="23"/>
                    <a:pt x="3" y="16"/>
                  </a:cubicBezTo>
                  <a:cubicBezTo>
                    <a:pt x="3" y="9"/>
                    <a:pt x="8" y="3"/>
                    <a:pt x="15" y="3"/>
                  </a:cubicBezTo>
                  <a:cubicBezTo>
                    <a:pt x="22" y="3"/>
                    <a:pt x="28" y="9"/>
                    <a:pt x="28" y="16"/>
                  </a:cubicBezTo>
                  <a:cubicBezTo>
                    <a:pt x="28" y="23"/>
                    <a:pt x="22" y="29"/>
                    <a:pt x="15" y="29"/>
                  </a:cubicBezTo>
                  <a:close/>
                </a:path>
              </a:pathLst>
            </a:custGeom>
            <a:grpFill/>
            <a:ln w="3175">
              <a:solidFill>
                <a:srgbClr val="1D1D1A">
                  <a:lumMod val="75000"/>
                  <a:lumOff val="25000"/>
                </a:srgbClr>
              </a:solidFill>
              <a:round/>
            </a:ln>
          </p:spPr>
          <p:txBody>
            <a:bodyPr vert="horz" wrap="square" lIns="91440" tIns="45720" rIns="91440" bIns="45720" numCol="1" anchor="t" anchorCtr="0" compatLnSpc="1"/>
            <a:lstStyle/>
            <a:p>
              <a:pPr defTabSz="1219200" fontAlgn="ctr">
                <a:defRPr/>
              </a:pP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Freeform 87"/>
            <p:cNvSpPr>
              <a:spLocks noEditPoints="1"/>
            </p:cNvSpPr>
            <p:nvPr/>
          </p:nvSpPr>
          <p:spPr bwMode="gray">
            <a:xfrm>
              <a:off x="5537200" y="4454525"/>
              <a:ext cx="338137" cy="220663"/>
            </a:xfrm>
            <a:custGeom>
              <a:avLst/>
              <a:gdLst>
                <a:gd name="T0" fmla="*/ 213 w 213"/>
                <a:gd name="T1" fmla="*/ 139 h 139"/>
                <a:gd name="T2" fmla="*/ 0 w 213"/>
                <a:gd name="T3" fmla="*/ 139 h 139"/>
                <a:gd name="T4" fmla="*/ 0 w 213"/>
                <a:gd name="T5" fmla="*/ 0 h 139"/>
                <a:gd name="T6" fmla="*/ 213 w 213"/>
                <a:gd name="T7" fmla="*/ 0 h 139"/>
                <a:gd name="T8" fmla="*/ 213 w 213"/>
                <a:gd name="T9" fmla="*/ 139 h 139"/>
                <a:gd name="T10" fmla="*/ 207 w 213"/>
                <a:gd name="T11" fmla="*/ 7 h 139"/>
                <a:gd name="T12" fmla="*/ 7 w 213"/>
                <a:gd name="T13" fmla="*/ 7 h 139"/>
                <a:gd name="T14" fmla="*/ 7 w 213"/>
                <a:gd name="T15" fmla="*/ 133 h 139"/>
                <a:gd name="T16" fmla="*/ 207 w 213"/>
                <a:gd name="T17" fmla="*/ 133 h 139"/>
                <a:gd name="T18" fmla="*/ 207 w 213"/>
                <a:gd name="T19" fmla="*/ 7 h 139"/>
                <a:gd name="T20" fmla="*/ 207 w 213"/>
                <a:gd name="T21" fmla="*/ 7 h 139"/>
                <a:gd name="T22" fmla="*/ 207 w 213"/>
                <a:gd name="T23" fmla="*/ 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3" h="139">
                  <a:moveTo>
                    <a:pt x="213" y="139"/>
                  </a:moveTo>
                  <a:lnTo>
                    <a:pt x="0" y="139"/>
                  </a:lnTo>
                  <a:lnTo>
                    <a:pt x="0" y="0"/>
                  </a:lnTo>
                  <a:lnTo>
                    <a:pt x="213" y="0"/>
                  </a:lnTo>
                  <a:lnTo>
                    <a:pt x="213" y="139"/>
                  </a:lnTo>
                  <a:close/>
                  <a:moveTo>
                    <a:pt x="207" y="7"/>
                  </a:moveTo>
                  <a:lnTo>
                    <a:pt x="7" y="7"/>
                  </a:lnTo>
                  <a:lnTo>
                    <a:pt x="7" y="133"/>
                  </a:lnTo>
                  <a:lnTo>
                    <a:pt x="207" y="133"/>
                  </a:lnTo>
                  <a:lnTo>
                    <a:pt x="207" y="7"/>
                  </a:lnTo>
                  <a:close/>
                  <a:moveTo>
                    <a:pt x="207" y="7"/>
                  </a:moveTo>
                  <a:lnTo>
                    <a:pt x="207" y="7"/>
                  </a:lnTo>
                  <a:close/>
                </a:path>
              </a:pathLst>
            </a:custGeom>
            <a:grpFill/>
            <a:ln w="3175">
              <a:solidFill>
                <a:srgbClr val="1D1D1A">
                  <a:lumMod val="75000"/>
                  <a:lumOff val="25000"/>
                </a:srgbClr>
              </a:solidFill>
              <a:round/>
            </a:ln>
          </p:spPr>
          <p:txBody>
            <a:bodyPr vert="horz" wrap="square" lIns="91440" tIns="45720" rIns="91440" bIns="45720" numCol="1" anchor="t" anchorCtr="0" compatLnSpc="1"/>
            <a:lstStyle/>
            <a:p>
              <a:pPr defTabSz="1219200" fontAlgn="ctr">
                <a:defRPr/>
              </a:pP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Freeform 88"/>
            <p:cNvSpPr>
              <a:spLocks noEditPoints="1"/>
            </p:cNvSpPr>
            <p:nvPr/>
          </p:nvSpPr>
          <p:spPr bwMode="gray">
            <a:xfrm>
              <a:off x="5537200" y="4454525"/>
              <a:ext cx="338137" cy="220663"/>
            </a:xfrm>
            <a:custGeom>
              <a:avLst/>
              <a:gdLst>
                <a:gd name="T0" fmla="*/ 213 w 213"/>
                <a:gd name="T1" fmla="*/ 139 h 139"/>
                <a:gd name="T2" fmla="*/ 0 w 213"/>
                <a:gd name="T3" fmla="*/ 139 h 139"/>
                <a:gd name="T4" fmla="*/ 0 w 213"/>
                <a:gd name="T5" fmla="*/ 0 h 139"/>
                <a:gd name="T6" fmla="*/ 213 w 213"/>
                <a:gd name="T7" fmla="*/ 0 h 139"/>
                <a:gd name="T8" fmla="*/ 213 w 213"/>
                <a:gd name="T9" fmla="*/ 139 h 139"/>
                <a:gd name="T10" fmla="*/ 207 w 213"/>
                <a:gd name="T11" fmla="*/ 7 h 139"/>
                <a:gd name="T12" fmla="*/ 7 w 213"/>
                <a:gd name="T13" fmla="*/ 7 h 139"/>
                <a:gd name="T14" fmla="*/ 7 w 213"/>
                <a:gd name="T15" fmla="*/ 133 h 139"/>
                <a:gd name="T16" fmla="*/ 207 w 213"/>
                <a:gd name="T17" fmla="*/ 133 h 139"/>
                <a:gd name="T18" fmla="*/ 207 w 213"/>
                <a:gd name="T19" fmla="*/ 7 h 139"/>
                <a:gd name="T20" fmla="*/ 207 w 213"/>
                <a:gd name="T21" fmla="*/ 7 h 139"/>
                <a:gd name="T22" fmla="*/ 207 w 213"/>
                <a:gd name="T23" fmla="*/ 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3" h="139">
                  <a:moveTo>
                    <a:pt x="213" y="139"/>
                  </a:moveTo>
                  <a:lnTo>
                    <a:pt x="0" y="139"/>
                  </a:lnTo>
                  <a:lnTo>
                    <a:pt x="0" y="0"/>
                  </a:lnTo>
                  <a:lnTo>
                    <a:pt x="213" y="0"/>
                  </a:lnTo>
                  <a:lnTo>
                    <a:pt x="213" y="139"/>
                  </a:lnTo>
                  <a:moveTo>
                    <a:pt x="207" y="7"/>
                  </a:moveTo>
                  <a:lnTo>
                    <a:pt x="7" y="7"/>
                  </a:lnTo>
                  <a:lnTo>
                    <a:pt x="7" y="133"/>
                  </a:lnTo>
                  <a:lnTo>
                    <a:pt x="207" y="133"/>
                  </a:lnTo>
                  <a:lnTo>
                    <a:pt x="207" y="7"/>
                  </a:lnTo>
                  <a:moveTo>
                    <a:pt x="207" y="7"/>
                  </a:moveTo>
                  <a:lnTo>
                    <a:pt x="207" y="7"/>
                  </a:lnTo>
                </a:path>
              </a:pathLst>
            </a:custGeom>
            <a:grpFill/>
            <a:ln w="3175">
              <a:solidFill>
                <a:srgbClr val="1D1D1A">
                  <a:lumMod val="75000"/>
                  <a:lumOff val="25000"/>
                </a:srgbClr>
              </a:solidFill>
              <a:round/>
            </a:ln>
          </p:spPr>
          <p:txBody>
            <a:bodyPr vert="horz" wrap="square" lIns="91440" tIns="45720" rIns="91440" bIns="45720" numCol="1" anchor="t" anchorCtr="0" compatLnSpc="1"/>
            <a:lstStyle/>
            <a:p>
              <a:pPr defTabSz="1219200" fontAlgn="ctr">
                <a:defRPr/>
              </a:pP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Freeform 89"/>
            <p:cNvSpPr>
              <a:spLocks noEditPoints="1"/>
            </p:cNvSpPr>
            <p:nvPr/>
          </p:nvSpPr>
          <p:spPr bwMode="gray">
            <a:xfrm>
              <a:off x="5564188" y="4484688"/>
              <a:ext cx="284162" cy="265113"/>
            </a:xfrm>
            <a:custGeom>
              <a:avLst/>
              <a:gdLst>
                <a:gd name="T0" fmla="*/ 179 w 179"/>
                <a:gd name="T1" fmla="*/ 101 h 167"/>
                <a:gd name="T2" fmla="*/ 0 w 179"/>
                <a:gd name="T3" fmla="*/ 101 h 167"/>
                <a:gd name="T4" fmla="*/ 0 w 179"/>
                <a:gd name="T5" fmla="*/ 0 h 167"/>
                <a:gd name="T6" fmla="*/ 179 w 179"/>
                <a:gd name="T7" fmla="*/ 0 h 167"/>
                <a:gd name="T8" fmla="*/ 179 w 179"/>
                <a:gd name="T9" fmla="*/ 101 h 167"/>
                <a:gd name="T10" fmla="*/ 175 w 179"/>
                <a:gd name="T11" fmla="*/ 3 h 167"/>
                <a:gd name="T12" fmla="*/ 6 w 179"/>
                <a:gd name="T13" fmla="*/ 3 h 167"/>
                <a:gd name="T14" fmla="*/ 6 w 179"/>
                <a:gd name="T15" fmla="*/ 97 h 167"/>
                <a:gd name="T16" fmla="*/ 175 w 179"/>
                <a:gd name="T17" fmla="*/ 97 h 167"/>
                <a:gd name="T18" fmla="*/ 175 w 179"/>
                <a:gd name="T19" fmla="*/ 3 h 167"/>
                <a:gd name="T20" fmla="*/ 105 w 179"/>
                <a:gd name="T21" fmla="*/ 167 h 167"/>
                <a:gd name="T22" fmla="*/ 74 w 179"/>
                <a:gd name="T23" fmla="*/ 167 h 167"/>
                <a:gd name="T24" fmla="*/ 74 w 179"/>
                <a:gd name="T25" fmla="*/ 114 h 167"/>
                <a:gd name="T26" fmla="*/ 105 w 179"/>
                <a:gd name="T27" fmla="*/ 114 h 167"/>
                <a:gd name="T28" fmla="*/ 105 w 179"/>
                <a:gd name="T29" fmla="*/ 167 h 167"/>
                <a:gd name="T30" fmla="*/ 101 w 179"/>
                <a:gd name="T31" fmla="*/ 120 h 167"/>
                <a:gd name="T32" fmla="*/ 79 w 179"/>
                <a:gd name="T33" fmla="*/ 120 h 167"/>
                <a:gd name="T34" fmla="*/ 79 w 179"/>
                <a:gd name="T35" fmla="*/ 163 h 167"/>
                <a:gd name="T36" fmla="*/ 101 w 179"/>
                <a:gd name="T37" fmla="*/ 163 h 167"/>
                <a:gd name="T38" fmla="*/ 101 w 179"/>
                <a:gd name="T39" fmla="*/ 120 h 167"/>
                <a:gd name="T40" fmla="*/ 101 w 179"/>
                <a:gd name="T41" fmla="*/ 125 h 167"/>
                <a:gd name="T42" fmla="*/ 101 w 179"/>
                <a:gd name="T43" fmla="*/ 12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9" h="167">
                  <a:moveTo>
                    <a:pt x="179" y="101"/>
                  </a:moveTo>
                  <a:lnTo>
                    <a:pt x="0" y="101"/>
                  </a:lnTo>
                  <a:lnTo>
                    <a:pt x="0" y="0"/>
                  </a:lnTo>
                  <a:lnTo>
                    <a:pt x="179" y="0"/>
                  </a:lnTo>
                  <a:lnTo>
                    <a:pt x="179" y="101"/>
                  </a:lnTo>
                  <a:close/>
                  <a:moveTo>
                    <a:pt x="175" y="3"/>
                  </a:moveTo>
                  <a:lnTo>
                    <a:pt x="6" y="3"/>
                  </a:lnTo>
                  <a:lnTo>
                    <a:pt x="6" y="97"/>
                  </a:lnTo>
                  <a:lnTo>
                    <a:pt x="175" y="97"/>
                  </a:lnTo>
                  <a:lnTo>
                    <a:pt x="175" y="3"/>
                  </a:lnTo>
                  <a:close/>
                  <a:moveTo>
                    <a:pt x="105" y="167"/>
                  </a:moveTo>
                  <a:lnTo>
                    <a:pt x="74" y="167"/>
                  </a:lnTo>
                  <a:lnTo>
                    <a:pt x="74" y="114"/>
                  </a:lnTo>
                  <a:lnTo>
                    <a:pt x="105" y="114"/>
                  </a:lnTo>
                  <a:lnTo>
                    <a:pt x="105" y="167"/>
                  </a:lnTo>
                  <a:close/>
                  <a:moveTo>
                    <a:pt x="101" y="120"/>
                  </a:moveTo>
                  <a:lnTo>
                    <a:pt x="79" y="120"/>
                  </a:lnTo>
                  <a:lnTo>
                    <a:pt x="79" y="163"/>
                  </a:lnTo>
                  <a:lnTo>
                    <a:pt x="101" y="163"/>
                  </a:lnTo>
                  <a:lnTo>
                    <a:pt x="101" y="120"/>
                  </a:lnTo>
                  <a:close/>
                  <a:moveTo>
                    <a:pt x="101" y="125"/>
                  </a:moveTo>
                  <a:lnTo>
                    <a:pt x="101" y="125"/>
                  </a:lnTo>
                  <a:close/>
                </a:path>
              </a:pathLst>
            </a:custGeom>
            <a:grpFill/>
            <a:ln w="3175">
              <a:solidFill>
                <a:srgbClr val="1D1D1A">
                  <a:lumMod val="75000"/>
                  <a:lumOff val="25000"/>
                </a:srgbClr>
              </a:solidFill>
              <a:round/>
            </a:ln>
          </p:spPr>
          <p:txBody>
            <a:bodyPr vert="horz" wrap="square" lIns="91440" tIns="45720" rIns="91440" bIns="45720" numCol="1" anchor="t" anchorCtr="0" compatLnSpc="1"/>
            <a:lstStyle/>
            <a:p>
              <a:pPr defTabSz="1219200" fontAlgn="ctr">
                <a:defRPr/>
              </a:pP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Freeform 90"/>
            <p:cNvSpPr>
              <a:spLocks noEditPoints="1"/>
            </p:cNvSpPr>
            <p:nvPr/>
          </p:nvSpPr>
          <p:spPr bwMode="gray">
            <a:xfrm>
              <a:off x="5564188" y="4484688"/>
              <a:ext cx="284162" cy="265113"/>
            </a:xfrm>
            <a:custGeom>
              <a:avLst/>
              <a:gdLst>
                <a:gd name="T0" fmla="*/ 179 w 179"/>
                <a:gd name="T1" fmla="*/ 101 h 167"/>
                <a:gd name="T2" fmla="*/ 0 w 179"/>
                <a:gd name="T3" fmla="*/ 101 h 167"/>
                <a:gd name="T4" fmla="*/ 0 w 179"/>
                <a:gd name="T5" fmla="*/ 0 h 167"/>
                <a:gd name="T6" fmla="*/ 179 w 179"/>
                <a:gd name="T7" fmla="*/ 0 h 167"/>
                <a:gd name="T8" fmla="*/ 179 w 179"/>
                <a:gd name="T9" fmla="*/ 101 h 167"/>
                <a:gd name="T10" fmla="*/ 175 w 179"/>
                <a:gd name="T11" fmla="*/ 3 h 167"/>
                <a:gd name="T12" fmla="*/ 6 w 179"/>
                <a:gd name="T13" fmla="*/ 3 h 167"/>
                <a:gd name="T14" fmla="*/ 6 w 179"/>
                <a:gd name="T15" fmla="*/ 97 h 167"/>
                <a:gd name="T16" fmla="*/ 175 w 179"/>
                <a:gd name="T17" fmla="*/ 97 h 167"/>
                <a:gd name="T18" fmla="*/ 175 w 179"/>
                <a:gd name="T19" fmla="*/ 3 h 167"/>
                <a:gd name="T20" fmla="*/ 105 w 179"/>
                <a:gd name="T21" fmla="*/ 167 h 167"/>
                <a:gd name="T22" fmla="*/ 74 w 179"/>
                <a:gd name="T23" fmla="*/ 167 h 167"/>
                <a:gd name="T24" fmla="*/ 74 w 179"/>
                <a:gd name="T25" fmla="*/ 114 h 167"/>
                <a:gd name="T26" fmla="*/ 105 w 179"/>
                <a:gd name="T27" fmla="*/ 114 h 167"/>
                <a:gd name="T28" fmla="*/ 105 w 179"/>
                <a:gd name="T29" fmla="*/ 167 h 167"/>
                <a:gd name="T30" fmla="*/ 101 w 179"/>
                <a:gd name="T31" fmla="*/ 120 h 167"/>
                <a:gd name="T32" fmla="*/ 79 w 179"/>
                <a:gd name="T33" fmla="*/ 120 h 167"/>
                <a:gd name="T34" fmla="*/ 79 w 179"/>
                <a:gd name="T35" fmla="*/ 163 h 167"/>
                <a:gd name="T36" fmla="*/ 101 w 179"/>
                <a:gd name="T37" fmla="*/ 163 h 167"/>
                <a:gd name="T38" fmla="*/ 101 w 179"/>
                <a:gd name="T39" fmla="*/ 120 h 167"/>
                <a:gd name="T40" fmla="*/ 101 w 179"/>
                <a:gd name="T41" fmla="*/ 125 h 167"/>
                <a:gd name="T42" fmla="*/ 101 w 179"/>
                <a:gd name="T43" fmla="*/ 12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9" h="167">
                  <a:moveTo>
                    <a:pt x="179" y="101"/>
                  </a:moveTo>
                  <a:lnTo>
                    <a:pt x="0" y="101"/>
                  </a:lnTo>
                  <a:lnTo>
                    <a:pt x="0" y="0"/>
                  </a:lnTo>
                  <a:lnTo>
                    <a:pt x="179" y="0"/>
                  </a:lnTo>
                  <a:lnTo>
                    <a:pt x="179" y="101"/>
                  </a:lnTo>
                  <a:moveTo>
                    <a:pt x="175" y="3"/>
                  </a:moveTo>
                  <a:lnTo>
                    <a:pt x="6" y="3"/>
                  </a:lnTo>
                  <a:lnTo>
                    <a:pt x="6" y="97"/>
                  </a:lnTo>
                  <a:lnTo>
                    <a:pt x="175" y="97"/>
                  </a:lnTo>
                  <a:lnTo>
                    <a:pt x="175" y="3"/>
                  </a:lnTo>
                  <a:moveTo>
                    <a:pt x="105" y="167"/>
                  </a:moveTo>
                  <a:lnTo>
                    <a:pt x="74" y="167"/>
                  </a:lnTo>
                  <a:lnTo>
                    <a:pt x="74" y="114"/>
                  </a:lnTo>
                  <a:lnTo>
                    <a:pt x="105" y="114"/>
                  </a:lnTo>
                  <a:lnTo>
                    <a:pt x="105" y="167"/>
                  </a:lnTo>
                  <a:moveTo>
                    <a:pt x="101" y="120"/>
                  </a:moveTo>
                  <a:lnTo>
                    <a:pt x="79" y="120"/>
                  </a:lnTo>
                  <a:lnTo>
                    <a:pt x="79" y="163"/>
                  </a:lnTo>
                  <a:lnTo>
                    <a:pt x="101" y="163"/>
                  </a:lnTo>
                  <a:lnTo>
                    <a:pt x="101" y="120"/>
                  </a:lnTo>
                  <a:moveTo>
                    <a:pt x="101" y="125"/>
                  </a:moveTo>
                  <a:lnTo>
                    <a:pt x="101" y="125"/>
                  </a:lnTo>
                </a:path>
              </a:pathLst>
            </a:custGeom>
            <a:grpFill/>
            <a:ln w="3175">
              <a:solidFill>
                <a:srgbClr val="1D1D1A">
                  <a:lumMod val="75000"/>
                  <a:lumOff val="25000"/>
                </a:srgbClr>
              </a:solidFill>
              <a:round/>
            </a:ln>
          </p:spPr>
          <p:txBody>
            <a:bodyPr vert="horz" wrap="square" lIns="91440" tIns="45720" rIns="91440" bIns="45720" numCol="1" anchor="t" anchorCtr="0" compatLnSpc="1"/>
            <a:lstStyle/>
            <a:p>
              <a:pPr defTabSz="1219200" fontAlgn="ctr">
                <a:defRPr/>
              </a:pP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Freeform 91"/>
            <p:cNvSpPr>
              <a:spLocks noEditPoints="1"/>
            </p:cNvSpPr>
            <p:nvPr/>
          </p:nvSpPr>
          <p:spPr bwMode="gray">
            <a:xfrm>
              <a:off x="5640388" y="4695825"/>
              <a:ext cx="134937" cy="80963"/>
            </a:xfrm>
            <a:custGeom>
              <a:avLst/>
              <a:gdLst>
                <a:gd name="T0" fmla="*/ 85 w 85"/>
                <a:gd name="T1" fmla="*/ 51 h 51"/>
                <a:gd name="T2" fmla="*/ 0 w 85"/>
                <a:gd name="T3" fmla="*/ 51 h 51"/>
                <a:gd name="T4" fmla="*/ 0 w 85"/>
                <a:gd name="T5" fmla="*/ 32 h 51"/>
                <a:gd name="T6" fmla="*/ 85 w 85"/>
                <a:gd name="T7" fmla="*/ 32 h 51"/>
                <a:gd name="T8" fmla="*/ 85 w 85"/>
                <a:gd name="T9" fmla="*/ 51 h 51"/>
                <a:gd name="T10" fmla="*/ 81 w 85"/>
                <a:gd name="T11" fmla="*/ 34 h 51"/>
                <a:gd name="T12" fmla="*/ 2 w 85"/>
                <a:gd name="T13" fmla="*/ 34 h 51"/>
                <a:gd name="T14" fmla="*/ 2 w 85"/>
                <a:gd name="T15" fmla="*/ 47 h 51"/>
                <a:gd name="T16" fmla="*/ 81 w 85"/>
                <a:gd name="T17" fmla="*/ 47 h 51"/>
                <a:gd name="T18" fmla="*/ 81 w 85"/>
                <a:gd name="T19" fmla="*/ 34 h 51"/>
                <a:gd name="T20" fmla="*/ 27 w 85"/>
                <a:gd name="T21" fmla="*/ 0 h 51"/>
                <a:gd name="T22" fmla="*/ 57 w 85"/>
                <a:gd name="T23" fmla="*/ 0 h 51"/>
                <a:gd name="T24" fmla="*/ 57 w 85"/>
                <a:gd name="T25" fmla="*/ 2 h 51"/>
                <a:gd name="T26" fmla="*/ 27 w 85"/>
                <a:gd name="T27" fmla="*/ 2 h 51"/>
                <a:gd name="T28" fmla="*/ 27 w 85"/>
                <a:gd name="T29" fmla="*/ 0 h 51"/>
                <a:gd name="T30" fmla="*/ 27 w 85"/>
                <a:gd name="T31" fmla="*/ 14 h 51"/>
                <a:gd name="T32" fmla="*/ 57 w 85"/>
                <a:gd name="T33" fmla="*/ 14 h 51"/>
                <a:gd name="T34" fmla="*/ 57 w 85"/>
                <a:gd name="T35" fmla="*/ 17 h 51"/>
                <a:gd name="T36" fmla="*/ 27 w 85"/>
                <a:gd name="T37" fmla="*/ 17 h 51"/>
                <a:gd name="T38" fmla="*/ 27 w 85"/>
                <a:gd name="T39" fmla="*/ 14 h 51"/>
                <a:gd name="T40" fmla="*/ 27 w 85"/>
                <a:gd name="T41" fmla="*/ 14 h 51"/>
                <a:gd name="T42" fmla="*/ 27 w 85"/>
                <a:gd name="T43" fmla="*/ 1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5" h="51">
                  <a:moveTo>
                    <a:pt x="85" y="51"/>
                  </a:moveTo>
                  <a:lnTo>
                    <a:pt x="0" y="51"/>
                  </a:lnTo>
                  <a:lnTo>
                    <a:pt x="0" y="32"/>
                  </a:lnTo>
                  <a:lnTo>
                    <a:pt x="85" y="32"/>
                  </a:lnTo>
                  <a:lnTo>
                    <a:pt x="85" y="51"/>
                  </a:lnTo>
                  <a:close/>
                  <a:moveTo>
                    <a:pt x="81" y="34"/>
                  </a:moveTo>
                  <a:lnTo>
                    <a:pt x="2" y="34"/>
                  </a:lnTo>
                  <a:lnTo>
                    <a:pt x="2" y="47"/>
                  </a:lnTo>
                  <a:lnTo>
                    <a:pt x="81" y="47"/>
                  </a:lnTo>
                  <a:lnTo>
                    <a:pt x="81" y="34"/>
                  </a:lnTo>
                  <a:close/>
                  <a:moveTo>
                    <a:pt x="27" y="0"/>
                  </a:moveTo>
                  <a:lnTo>
                    <a:pt x="57" y="0"/>
                  </a:lnTo>
                  <a:lnTo>
                    <a:pt x="57" y="2"/>
                  </a:lnTo>
                  <a:lnTo>
                    <a:pt x="27" y="2"/>
                  </a:lnTo>
                  <a:lnTo>
                    <a:pt x="27" y="0"/>
                  </a:lnTo>
                  <a:close/>
                  <a:moveTo>
                    <a:pt x="27" y="14"/>
                  </a:moveTo>
                  <a:lnTo>
                    <a:pt x="57" y="14"/>
                  </a:lnTo>
                  <a:lnTo>
                    <a:pt x="57" y="17"/>
                  </a:lnTo>
                  <a:lnTo>
                    <a:pt x="27" y="17"/>
                  </a:lnTo>
                  <a:lnTo>
                    <a:pt x="27" y="14"/>
                  </a:lnTo>
                  <a:close/>
                  <a:moveTo>
                    <a:pt x="27" y="14"/>
                  </a:moveTo>
                  <a:lnTo>
                    <a:pt x="27" y="14"/>
                  </a:lnTo>
                  <a:close/>
                </a:path>
              </a:pathLst>
            </a:custGeom>
            <a:grpFill/>
            <a:ln w="3175">
              <a:solidFill>
                <a:srgbClr val="1D1D1A">
                  <a:lumMod val="75000"/>
                  <a:lumOff val="25000"/>
                </a:srgbClr>
              </a:solidFill>
              <a:round/>
            </a:ln>
          </p:spPr>
          <p:txBody>
            <a:bodyPr vert="horz" wrap="square" lIns="91440" tIns="45720" rIns="91440" bIns="45720" numCol="1" anchor="t" anchorCtr="0" compatLnSpc="1"/>
            <a:lstStyle/>
            <a:p>
              <a:pPr defTabSz="1219200" fontAlgn="ctr">
                <a:defRPr/>
              </a:pP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Freeform 92"/>
            <p:cNvSpPr>
              <a:spLocks noEditPoints="1"/>
            </p:cNvSpPr>
            <p:nvPr/>
          </p:nvSpPr>
          <p:spPr bwMode="gray">
            <a:xfrm>
              <a:off x="5640388" y="4695825"/>
              <a:ext cx="134937" cy="80963"/>
            </a:xfrm>
            <a:custGeom>
              <a:avLst/>
              <a:gdLst>
                <a:gd name="T0" fmla="*/ 85 w 85"/>
                <a:gd name="T1" fmla="*/ 51 h 51"/>
                <a:gd name="T2" fmla="*/ 0 w 85"/>
                <a:gd name="T3" fmla="*/ 51 h 51"/>
                <a:gd name="T4" fmla="*/ 0 w 85"/>
                <a:gd name="T5" fmla="*/ 32 h 51"/>
                <a:gd name="T6" fmla="*/ 85 w 85"/>
                <a:gd name="T7" fmla="*/ 32 h 51"/>
                <a:gd name="T8" fmla="*/ 85 w 85"/>
                <a:gd name="T9" fmla="*/ 51 h 51"/>
                <a:gd name="T10" fmla="*/ 81 w 85"/>
                <a:gd name="T11" fmla="*/ 34 h 51"/>
                <a:gd name="T12" fmla="*/ 2 w 85"/>
                <a:gd name="T13" fmla="*/ 34 h 51"/>
                <a:gd name="T14" fmla="*/ 2 w 85"/>
                <a:gd name="T15" fmla="*/ 47 h 51"/>
                <a:gd name="T16" fmla="*/ 81 w 85"/>
                <a:gd name="T17" fmla="*/ 47 h 51"/>
                <a:gd name="T18" fmla="*/ 81 w 85"/>
                <a:gd name="T19" fmla="*/ 34 h 51"/>
                <a:gd name="T20" fmla="*/ 27 w 85"/>
                <a:gd name="T21" fmla="*/ 0 h 51"/>
                <a:gd name="T22" fmla="*/ 57 w 85"/>
                <a:gd name="T23" fmla="*/ 0 h 51"/>
                <a:gd name="T24" fmla="*/ 57 w 85"/>
                <a:gd name="T25" fmla="*/ 2 h 51"/>
                <a:gd name="T26" fmla="*/ 27 w 85"/>
                <a:gd name="T27" fmla="*/ 2 h 51"/>
                <a:gd name="T28" fmla="*/ 27 w 85"/>
                <a:gd name="T29" fmla="*/ 0 h 51"/>
                <a:gd name="T30" fmla="*/ 27 w 85"/>
                <a:gd name="T31" fmla="*/ 14 h 51"/>
                <a:gd name="T32" fmla="*/ 57 w 85"/>
                <a:gd name="T33" fmla="*/ 14 h 51"/>
                <a:gd name="T34" fmla="*/ 57 w 85"/>
                <a:gd name="T35" fmla="*/ 17 h 51"/>
                <a:gd name="T36" fmla="*/ 27 w 85"/>
                <a:gd name="T37" fmla="*/ 17 h 51"/>
                <a:gd name="T38" fmla="*/ 27 w 85"/>
                <a:gd name="T39" fmla="*/ 14 h 51"/>
                <a:gd name="T40" fmla="*/ 27 w 85"/>
                <a:gd name="T41" fmla="*/ 14 h 51"/>
                <a:gd name="T42" fmla="*/ 27 w 85"/>
                <a:gd name="T43" fmla="*/ 1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5" h="51">
                  <a:moveTo>
                    <a:pt x="85" y="51"/>
                  </a:moveTo>
                  <a:lnTo>
                    <a:pt x="0" y="51"/>
                  </a:lnTo>
                  <a:lnTo>
                    <a:pt x="0" y="32"/>
                  </a:lnTo>
                  <a:lnTo>
                    <a:pt x="85" y="32"/>
                  </a:lnTo>
                  <a:lnTo>
                    <a:pt x="85" y="51"/>
                  </a:lnTo>
                  <a:moveTo>
                    <a:pt x="81" y="34"/>
                  </a:moveTo>
                  <a:lnTo>
                    <a:pt x="2" y="34"/>
                  </a:lnTo>
                  <a:lnTo>
                    <a:pt x="2" y="47"/>
                  </a:lnTo>
                  <a:lnTo>
                    <a:pt x="81" y="47"/>
                  </a:lnTo>
                  <a:lnTo>
                    <a:pt x="81" y="34"/>
                  </a:lnTo>
                  <a:moveTo>
                    <a:pt x="27" y="0"/>
                  </a:moveTo>
                  <a:lnTo>
                    <a:pt x="57" y="0"/>
                  </a:lnTo>
                  <a:lnTo>
                    <a:pt x="57" y="2"/>
                  </a:lnTo>
                  <a:lnTo>
                    <a:pt x="27" y="2"/>
                  </a:lnTo>
                  <a:lnTo>
                    <a:pt x="27" y="0"/>
                  </a:lnTo>
                  <a:moveTo>
                    <a:pt x="27" y="14"/>
                  </a:moveTo>
                  <a:lnTo>
                    <a:pt x="57" y="14"/>
                  </a:lnTo>
                  <a:lnTo>
                    <a:pt x="57" y="17"/>
                  </a:lnTo>
                  <a:lnTo>
                    <a:pt x="27" y="17"/>
                  </a:lnTo>
                  <a:lnTo>
                    <a:pt x="27" y="14"/>
                  </a:lnTo>
                  <a:moveTo>
                    <a:pt x="27" y="14"/>
                  </a:moveTo>
                  <a:lnTo>
                    <a:pt x="27" y="14"/>
                  </a:lnTo>
                </a:path>
              </a:pathLst>
            </a:custGeom>
            <a:grpFill/>
            <a:ln w="3175">
              <a:solidFill>
                <a:srgbClr val="1D1D1A">
                  <a:lumMod val="75000"/>
                  <a:lumOff val="25000"/>
                </a:srgbClr>
              </a:solidFill>
              <a:round/>
            </a:ln>
          </p:spPr>
          <p:txBody>
            <a:bodyPr vert="horz" wrap="square" lIns="91440" tIns="45720" rIns="91440" bIns="45720" numCol="1" anchor="t" anchorCtr="0" compatLnSpc="1"/>
            <a:lstStyle/>
            <a:p>
              <a:pPr defTabSz="1219200" fontAlgn="ctr">
                <a:defRPr/>
              </a:pP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9" name="Freeform 100"/>
          <p:cNvSpPr>
            <a:spLocks noEditPoints="1"/>
          </p:cNvSpPr>
          <p:nvPr/>
        </p:nvSpPr>
        <p:spPr bwMode="gray">
          <a:xfrm>
            <a:off x="1596497" y="4003428"/>
            <a:ext cx="427005" cy="400695"/>
          </a:xfrm>
          <a:custGeom>
            <a:avLst/>
            <a:gdLst>
              <a:gd name="T0" fmla="*/ 45 w 316"/>
              <a:gd name="T1" fmla="*/ 268 h 316"/>
              <a:gd name="T2" fmla="*/ 59 w 316"/>
              <a:gd name="T3" fmla="*/ 35 h 316"/>
              <a:gd name="T4" fmla="*/ 271 w 316"/>
              <a:gd name="T5" fmla="*/ 48 h 316"/>
              <a:gd name="T6" fmla="*/ 258 w 316"/>
              <a:gd name="T7" fmla="*/ 281 h 316"/>
              <a:gd name="T8" fmla="*/ 169 w 316"/>
              <a:gd name="T9" fmla="*/ 305 h 316"/>
              <a:gd name="T10" fmla="*/ 220 w 316"/>
              <a:gd name="T11" fmla="*/ 255 h 316"/>
              <a:gd name="T12" fmla="*/ 168 w 316"/>
              <a:gd name="T13" fmla="*/ 237 h 316"/>
              <a:gd name="T14" fmla="*/ 148 w 316"/>
              <a:gd name="T15" fmla="*/ 237 h 316"/>
              <a:gd name="T16" fmla="*/ 97 w 316"/>
              <a:gd name="T17" fmla="*/ 256 h 316"/>
              <a:gd name="T18" fmla="*/ 148 w 316"/>
              <a:gd name="T19" fmla="*/ 305 h 316"/>
              <a:gd name="T20" fmla="*/ 148 w 316"/>
              <a:gd name="T21" fmla="*/ 237 h 316"/>
              <a:gd name="T22" fmla="*/ 209 w 316"/>
              <a:gd name="T23" fmla="*/ 289 h 316"/>
              <a:gd name="T24" fmla="*/ 216 w 316"/>
              <a:gd name="T25" fmla="*/ 294 h 316"/>
              <a:gd name="T26" fmla="*/ 249 w 316"/>
              <a:gd name="T27" fmla="*/ 268 h 316"/>
              <a:gd name="T28" fmla="*/ 228 w 316"/>
              <a:gd name="T29" fmla="*/ 260 h 316"/>
              <a:gd name="T30" fmla="*/ 63 w 316"/>
              <a:gd name="T31" fmla="*/ 272 h 316"/>
              <a:gd name="T32" fmla="*/ 102 w 316"/>
              <a:gd name="T33" fmla="*/ 295 h 316"/>
              <a:gd name="T34" fmla="*/ 105 w 316"/>
              <a:gd name="T35" fmla="*/ 287 h 316"/>
              <a:gd name="T36" fmla="*/ 82 w 316"/>
              <a:gd name="T37" fmla="*/ 258 h 316"/>
              <a:gd name="T38" fmla="*/ 234 w 316"/>
              <a:gd name="T39" fmla="*/ 247 h 316"/>
              <a:gd name="T40" fmla="*/ 261 w 316"/>
              <a:gd name="T41" fmla="*/ 265 h 316"/>
              <a:gd name="T42" fmla="*/ 306 w 316"/>
              <a:gd name="T43" fmla="*/ 168 h 316"/>
              <a:gd name="T44" fmla="*/ 250 w 316"/>
              <a:gd name="T45" fmla="*/ 167 h 316"/>
              <a:gd name="T46" fmla="*/ 53 w 316"/>
              <a:gd name="T47" fmla="*/ 262 h 316"/>
              <a:gd name="T48" fmla="*/ 79 w 316"/>
              <a:gd name="T49" fmla="*/ 249 h 316"/>
              <a:gd name="T50" fmla="*/ 66 w 316"/>
              <a:gd name="T51" fmla="*/ 167 h 316"/>
              <a:gd name="T52" fmla="*/ 11 w 316"/>
              <a:gd name="T53" fmla="*/ 168 h 316"/>
              <a:gd name="T54" fmla="*/ 221 w 316"/>
              <a:gd name="T55" fmla="*/ 240 h 316"/>
              <a:gd name="T56" fmla="*/ 233 w 316"/>
              <a:gd name="T57" fmla="*/ 218 h 316"/>
              <a:gd name="T58" fmla="*/ 163 w 316"/>
              <a:gd name="T59" fmla="*/ 163 h 316"/>
              <a:gd name="T60" fmla="*/ 83 w 316"/>
              <a:gd name="T61" fmla="*/ 218 h 316"/>
              <a:gd name="T62" fmla="*/ 95 w 316"/>
              <a:gd name="T63" fmla="*/ 240 h 316"/>
              <a:gd name="T64" fmla="*/ 153 w 316"/>
              <a:gd name="T65" fmla="*/ 163 h 316"/>
              <a:gd name="T66" fmla="*/ 258 w 316"/>
              <a:gd name="T67" fmla="*/ 54 h 316"/>
              <a:gd name="T68" fmla="*/ 236 w 316"/>
              <a:gd name="T69" fmla="*/ 73 h 316"/>
              <a:gd name="T70" fmla="*/ 306 w 316"/>
              <a:gd name="T71" fmla="*/ 153 h 316"/>
              <a:gd name="T72" fmla="*/ 264 w 316"/>
              <a:gd name="T73" fmla="*/ 54 h 316"/>
              <a:gd name="T74" fmla="*/ 221 w 316"/>
              <a:gd name="T75" fmla="*/ 76 h 316"/>
              <a:gd name="T76" fmla="*/ 163 w 316"/>
              <a:gd name="T77" fmla="*/ 153 h 316"/>
              <a:gd name="T78" fmla="*/ 233 w 316"/>
              <a:gd name="T79" fmla="*/ 98 h 316"/>
              <a:gd name="T80" fmla="*/ 221 w 316"/>
              <a:gd name="T81" fmla="*/ 76 h 316"/>
              <a:gd name="T82" fmla="*/ 76 w 316"/>
              <a:gd name="T83" fmla="*/ 149 h 316"/>
              <a:gd name="T84" fmla="*/ 153 w 316"/>
              <a:gd name="T85" fmla="*/ 89 h 316"/>
              <a:gd name="T86" fmla="*/ 91 w 316"/>
              <a:gd name="T87" fmla="*/ 74 h 316"/>
              <a:gd name="T88" fmla="*/ 22 w 316"/>
              <a:gd name="T89" fmla="*/ 101 h 316"/>
              <a:gd name="T90" fmla="*/ 66 w 316"/>
              <a:gd name="T91" fmla="*/ 153 h 316"/>
              <a:gd name="T92" fmla="*/ 82 w 316"/>
              <a:gd name="T93" fmla="*/ 70 h 316"/>
              <a:gd name="T94" fmla="*/ 56 w 316"/>
              <a:gd name="T95" fmla="*/ 52 h 316"/>
              <a:gd name="T96" fmla="*/ 168 w 316"/>
              <a:gd name="T97" fmla="*/ 79 h 316"/>
              <a:gd name="T98" fmla="*/ 220 w 316"/>
              <a:gd name="T99" fmla="*/ 61 h 316"/>
              <a:gd name="T100" fmla="*/ 169 w 316"/>
              <a:gd name="T101" fmla="*/ 12 h 316"/>
              <a:gd name="T102" fmla="*/ 148 w 316"/>
              <a:gd name="T103" fmla="*/ 12 h 316"/>
              <a:gd name="T104" fmla="*/ 97 w 316"/>
              <a:gd name="T105" fmla="*/ 61 h 316"/>
              <a:gd name="T106" fmla="*/ 148 w 316"/>
              <a:gd name="T107" fmla="*/ 79 h 316"/>
              <a:gd name="T108" fmla="*/ 148 w 316"/>
              <a:gd name="T109" fmla="*/ 12 h 316"/>
              <a:gd name="T110" fmla="*/ 63 w 316"/>
              <a:gd name="T111" fmla="*/ 45 h 316"/>
              <a:gd name="T112" fmla="*/ 86 w 316"/>
              <a:gd name="T113" fmla="*/ 61 h 316"/>
              <a:gd name="T114" fmla="*/ 107 w 316"/>
              <a:gd name="T115" fmla="*/ 27 h 316"/>
              <a:gd name="T116" fmla="*/ 100 w 316"/>
              <a:gd name="T117" fmla="*/ 22 h 316"/>
              <a:gd name="T118" fmla="*/ 228 w 316"/>
              <a:gd name="T119" fmla="*/ 56 h 316"/>
              <a:gd name="T120" fmla="*/ 249 w 316"/>
              <a:gd name="T121" fmla="*/ 48 h 316"/>
              <a:gd name="T122" fmla="*/ 216 w 316"/>
              <a:gd name="T123" fmla="*/ 22 h 316"/>
              <a:gd name="T124" fmla="*/ 209 w 316"/>
              <a:gd name="T125" fmla="*/ 27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6" h="316">
                <a:moveTo>
                  <a:pt x="158" y="316"/>
                </a:moveTo>
                <a:cubicBezTo>
                  <a:pt x="122" y="316"/>
                  <a:pt x="87" y="304"/>
                  <a:pt x="59" y="281"/>
                </a:cubicBezTo>
                <a:cubicBezTo>
                  <a:pt x="54" y="277"/>
                  <a:pt x="49" y="273"/>
                  <a:pt x="45" y="268"/>
                </a:cubicBezTo>
                <a:cubicBezTo>
                  <a:pt x="16" y="239"/>
                  <a:pt x="0" y="200"/>
                  <a:pt x="0" y="158"/>
                </a:cubicBezTo>
                <a:cubicBezTo>
                  <a:pt x="0" y="117"/>
                  <a:pt x="16" y="78"/>
                  <a:pt x="45" y="48"/>
                </a:cubicBezTo>
                <a:cubicBezTo>
                  <a:pt x="49" y="44"/>
                  <a:pt x="54" y="39"/>
                  <a:pt x="59" y="35"/>
                </a:cubicBezTo>
                <a:cubicBezTo>
                  <a:pt x="87" y="13"/>
                  <a:pt x="122" y="0"/>
                  <a:pt x="158" y="0"/>
                </a:cubicBezTo>
                <a:cubicBezTo>
                  <a:pt x="194" y="0"/>
                  <a:pt x="230" y="13"/>
                  <a:pt x="258" y="35"/>
                </a:cubicBezTo>
                <a:cubicBezTo>
                  <a:pt x="262" y="39"/>
                  <a:pt x="267" y="44"/>
                  <a:pt x="271" y="48"/>
                </a:cubicBezTo>
                <a:cubicBezTo>
                  <a:pt x="300" y="78"/>
                  <a:pt x="316" y="117"/>
                  <a:pt x="316" y="158"/>
                </a:cubicBezTo>
                <a:cubicBezTo>
                  <a:pt x="316" y="200"/>
                  <a:pt x="300" y="239"/>
                  <a:pt x="271" y="268"/>
                </a:cubicBezTo>
                <a:cubicBezTo>
                  <a:pt x="267" y="273"/>
                  <a:pt x="262" y="277"/>
                  <a:pt x="258" y="281"/>
                </a:cubicBezTo>
                <a:cubicBezTo>
                  <a:pt x="230" y="304"/>
                  <a:pt x="194" y="316"/>
                  <a:pt x="158" y="316"/>
                </a:cubicBezTo>
                <a:close/>
                <a:moveTo>
                  <a:pt x="163" y="306"/>
                </a:moveTo>
                <a:cubicBezTo>
                  <a:pt x="169" y="305"/>
                  <a:pt x="169" y="305"/>
                  <a:pt x="169" y="305"/>
                </a:cubicBezTo>
                <a:cubicBezTo>
                  <a:pt x="175" y="303"/>
                  <a:pt x="181" y="300"/>
                  <a:pt x="187" y="296"/>
                </a:cubicBezTo>
                <a:cubicBezTo>
                  <a:pt x="197" y="289"/>
                  <a:pt x="206" y="279"/>
                  <a:pt x="214" y="266"/>
                </a:cubicBezTo>
                <a:cubicBezTo>
                  <a:pt x="216" y="262"/>
                  <a:pt x="218" y="259"/>
                  <a:pt x="220" y="255"/>
                </a:cubicBezTo>
                <a:cubicBezTo>
                  <a:pt x="222" y="251"/>
                  <a:pt x="222" y="251"/>
                  <a:pt x="222" y="251"/>
                </a:cubicBezTo>
                <a:cubicBezTo>
                  <a:pt x="216" y="249"/>
                  <a:pt x="216" y="249"/>
                  <a:pt x="216" y="249"/>
                </a:cubicBezTo>
                <a:cubicBezTo>
                  <a:pt x="201" y="242"/>
                  <a:pt x="184" y="238"/>
                  <a:pt x="168" y="237"/>
                </a:cubicBezTo>
                <a:cubicBezTo>
                  <a:pt x="163" y="237"/>
                  <a:pt x="163" y="237"/>
                  <a:pt x="163" y="237"/>
                </a:cubicBezTo>
                <a:lnTo>
                  <a:pt x="163" y="306"/>
                </a:lnTo>
                <a:close/>
                <a:moveTo>
                  <a:pt x="148" y="237"/>
                </a:moveTo>
                <a:cubicBezTo>
                  <a:pt x="132" y="238"/>
                  <a:pt x="116" y="242"/>
                  <a:pt x="101" y="249"/>
                </a:cubicBezTo>
                <a:cubicBezTo>
                  <a:pt x="95" y="251"/>
                  <a:pt x="95" y="251"/>
                  <a:pt x="95" y="251"/>
                </a:cubicBezTo>
                <a:cubicBezTo>
                  <a:pt x="97" y="256"/>
                  <a:pt x="97" y="256"/>
                  <a:pt x="97" y="256"/>
                </a:cubicBezTo>
                <a:cubicBezTo>
                  <a:pt x="99" y="259"/>
                  <a:pt x="100" y="262"/>
                  <a:pt x="102" y="266"/>
                </a:cubicBezTo>
                <a:cubicBezTo>
                  <a:pt x="110" y="279"/>
                  <a:pt x="119" y="289"/>
                  <a:pt x="129" y="296"/>
                </a:cubicBezTo>
                <a:cubicBezTo>
                  <a:pt x="135" y="300"/>
                  <a:pt x="141" y="303"/>
                  <a:pt x="148" y="305"/>
                </a:cubicBezTo>
                <a:cubicBezTo>
                  <a:pt x="153" y="306"/>
                  <a:pt x="153" y="306"/>
                  <a:pt x="153" y="306"/>
                </a:cubicBezTo>
                <a:cubicBezTo>
                  <a:pt x="153" y="237"/>
                  <a:pt x="153" y="237"/>
                  <a:pt x="153" y="237"/>
                </a:cubicBezTo>
                <a:lnTo>
                  <a:pt x="148" y="237"/>
                </a:lnTo>
                <a:close/>
                <a:moveTo>
                  <a:pt x="228" y="260"/>
                </a:moveTo>
                <a:cubicBezTo>
                  <a:pt x="223" y="270"/>
                  <a:pt x="218" y="279"/>
                  <a:pt x="211" y="287"/>
                </a:cubicBezTo>
                <a:cubicBezTo>
                  <a:pt x="209" y="289"/>
                  <a:pt x="209" y="289"/>
                  <a:pt x="209" y="289"/>
                </a:cubicBezTo>
                <a:cubicBezTo>
                  <a:pt x="188" y="304"/>
                  <a:pt x="188" y="304"/>
                  <a:pt x="188" y="304"/>
                </a:cubicBezTo>
                <a:cubicBezTo>
                  <a:pt x="214" y="295"/>
                  <a:pt x="214" y="295"/>
                  <a:pt x="214" y="295"/>
                </a:cubicBezTo>
                <a:cubicBezTo>
                  <a:pt x="216" y="294"/>
                  <a:pt x="216" y="294"/>
                  <a:pt x="216" y="294"/>
                </a:cubicBezTo>
                <a:cubicBezTo>
                  <a:pt x="228" y="289"/>
                  <a:pt x="239" y="283"/>
                  <a:pt x="249" y="275"/>
                </a:cubicBezTo>
                <a:cubicBezTo>
                  <a:pt x="253" y="272"/>
                  <a:pt x="253" y="272"/>
                  <a:pt x="253" y="272"/>
                </a:cubicBezTo>
                <a:cubicBezTo>
                  <a:pt x="249" y="268"/>
                  <a:pt x="249" y="268"/>
                  <a:pt x="249" y="268"/>
                </a:cubicBezTo>
                <a:cubicBezTo>
                  <a:pt x="244" y="264"/>
                  <a:pt x="240" y="261"/>
                  <a:pt x="235" y="258"/>
                </a:cubicBezTo>
                <a:cubicBezTo>
                  <a:pt x="231" y="256"/>
                  <a:pt x="231" y="256"/>
                  <a:pt x="231" y="256"/>
                </a:cubicBezTo>
                <a:lnTo>
                  <a:pt x="228" y="260"/>
                </a:lnTo>
                <a:close/>
                <a:moveTo>
                  <a:pt x="82" y="258"/>
                </a:moveTo>
                <a:cubicBezTo>
                  <a:pt x="77" y="261"/>
                  <a:pt x="72" y="265"/>
                  <a:pt x="68" y="268"/>
                </a:cubicBezTo>
                <a:cubicBezTo>
                  <a:pt x="63" y="272"/>
                  <a:pt x="63" y="272"/>
                  <a:pt x="63" y="272"/>
                </a:cubicBezTo>
                <a:cubicBezTo>
                  <a:pt x="68" y="275"/>
                  <a:pt x="68" y="275"/>
                  <a:pt x="68" y="275"/>
                </a:cubicBezTo>
                <a:cubicBezTo>
                  <a:pt x="78" y="283"/>
                  <a:pt x="88" y="289"/>
                  <a:pt x="100" y="294"/>
                </a:cubicBezTo>
                <a:cubicBezTo>
                  <a:pt x="102" y="295"/>
                  <a:pt x="102" y="295"/>
                  <a:pt x="102" y="295"/>
                </a:cubicBezTo>
                <a:cubicBezTo>
                  <a:pt x="121" y="301"/>
                  <a:pt x="121" y="301"/>
                  <a:pt x="121" y="301"/>
                </a:cubicBezTo>
                <a:cubicBezTo>
                  <a:pt x="107" y="289"/>
                  <a:pt x="107" y="289"/>
                  <a:pt x="107" y="289"/>
                </a:cubicBezTo>
                <a:cubicBezTo>
                  <a:pt x="105" y="287"/>
                  <a:pt x="105" y="287"/>
                  <a:pt x="105" y="287"/>
                </a:cubicBezTo>
                <a:cubicBezTo>
                  <a:pt x="99" y="279"/>
                  <a:pt x="93" y="270"/>
                  <a:pt x="88" y="260"/>
                </a:cubicBezTo>
                <a:cubicBezTo>
                  <a:pt x="86" y="256"/>
                  <a:pt x="86" y="256"/>
                  <a:pt x="86" y="256"/>
                </a:cubicBezTo>
                <a:lnTo>
                  <a:pt x="82" y="258"/>
                </a:lnTo>
                <a:close/>
                <a:moveTo>
                  <a:pt x="250" y="167"/>
                </a:moveTo>
                <a:cubicBezTo>
                  <a:pt x="249" y="194"/>
                  <a:pt x="244" y="220"/>
                  <a:pt x="236" y="243"/>
                </a:cubicBezTo>
                <a:cubicBezTo>
                  <a:pt x="234" y="247"/>
                  <a:pt x="234" y="247"/>
                  <a:pt x="234" y="247"/>
                </a:cubicBezTo>
                <a:cubicBezTo>
                  <a:pt x="238" y="249"/>
                  <a:pt x="238" y="249"/>
                  <a:pt x="238" y="249"/>
                </a:cubicBezTo>
                <a:cubicBezTo>
                  <a:pt x="245" y="253"/>
                  <a:pt x="251" y="257"/>
                  <a:pt x="258" y="262"/>
                </a:cubicBezTo>
                <a:cubicBezTo>
                  <a:pt x="261" y="265"/>
                  <a:pt x="261" y="265"/>
                  <a:pt x="261" y="265"/>
                </a:cubicBezTo>
                <a:cubicBezTo>
                  <a:pt x="264" y="262"/>
                  <a:pt x="264" y="262"/>
                  <a:pt x="264" y="262"/>
                </a:cubicBezTo>
                <a:cubicBezTo>
                  <a:pt x="277" y="248"/>
                  <a:pt x="287" y="233"/>
                  <a:pt x="294" y="216"/>
                </a:cubicBezTo>
                <a:cubicBezTo>
                  <a:pt x="301" y="201"/>
                  <a:pt x="305" y="184"/>
                  <a:pt x="306" y="168"/>
                </a:cubicBezTo>
                <a:cubicBezTo>
                  <a:pt x="306" y="163"/>
                  <a:pt x="306" y="163"/>
                  <a:pt x="306" y="163"/>
                </a:cubicBezTo>
                <a:cubicBezTo>
                  <a:pt x="250" y="163"/>
                  <a:pt x="250" y="163"/>
                  <a:pt x="250" y="163"/>
                </a:cubicBezTo>
                <a:lnTo>
                  <a:pt x="250" y="167"/>
                </a:lnTo>
                <a:close/>
                <a:moveTo>
                  <a:pt x="11" y="168"/>
                </a:moveTo>
                <a:cubicBezTo>
                  <a:pt x="12" y="184"/>
                  <a:pt x="15" y="201"/>
                  <a:pt x="22" y="216"/>
                </a:cubicBezTo>
                <a:cubicBezTo>
                  <a:pt x="29" y="233"/>
                  <a:pt x="40" y="248"/>
                  <a:pt x="53" y="262"/>
                </a:cubicBezTo>
                <a:cubicBezTo>
                  <a:pt x="56" y="265"/>
                  <a:pt x="56" y="265"/>
                  <a:pt x="56" y="265"/>
                </a:cubicBezTo>
                <a:cubicBezTo>
                  <a:pt x="59" y="262"/>
                  <a:pt x="59" y="262"/>
                  <a:pt x="59" y="262"/>
                </a:cubicBezTo>
                <a:cubicBezTo>
                  <a:pt x="65" y="257"/>
                  <a:pt x="72" y="253"/>
                  <a:pt x="79" y="249"/>
                </a:cubicBezTo>
                <a:cubicBezTo>
                  <a:pt x="82" y="247"/>
                  <a:pt x="82" y="247"/>
                  <a:pt x="82" y="247"/>
                </a:cubicBezTo>
                <a:cubicBezTo>
                  <a:pt x="81" y="243"/>
                  <a:pt x="81" y="243"/>
                  <a:pt x="81" y="243"/>
                </a:cubicBezTo>
                <a:cubicBezTo>
                  <a:pt x="72" y="220"/>
                  <a:pt x="67" y="194"/>
                  <a:pt x="66" y="167"/>
                </a:cubicBezTo>
                <a:cubicBezTo>
                  <a:pt x="66" y="163"/>
                  <a:pt x="66" y="163"/>
                  <a:pt x="66" y="163"/>
                </a:cubicBezTo>
                <a:cubicBezTo>
                  <a:pt x="10" y="163"/>
                  <a:pt x="10" y="163"/>
                  <a:pt x="10" y="163"/>
                </a:cubicBezTo>
                <a:lnTo>
                  <a:pt x="11" y="168"/>
                </a:lnTo>
                <a:close/>
                <a:moveTo>
                  <a:pt x="163" y="227"/>
                </a:moveTo>
                <a:cubicBezTo>
                  <a:pt x="167" y="227"/>
                  <a:pt x="167" y="227"/>
                  <a:pt x="167" y="227"/>
                </a:cubicBezTo>
                <a:cubicBezTo>
                  <a:pt x="186" y="228"/>
                  <a:pt x="204" y="233"/>
                  <a:pt x="221" y="240"/>
                </a:cubicBezTo>
                <a:cubicBezTo>
                  <a:pt x="226" y="242"/>
                  <a:pt x="226" y="242"/>
                  <a:pt x="226" y="242"/>
                </a:cubicBezTo>
                <a:cubicBezTo>
                  <a:pt x="227" y="238"/>
                  <a:pt x="227" y="238"/>
                  <a:pt x="227" y="238"/>
                </a:cubicBezTo>
                <a:cubicBezTo>
                  <a:pt x="230" y="231"/>
                  <a:pt x="232" y="225"/>
                  <a:pt x="233" y="218"/>
                </a:cubicBezTo>
                <a:cubicBezTo>
                  <a:pt x="237" y="202"/>
                  <a:pt x="240" y="185"/>
                  <a:pt x="240" y="168"/>
                </a:cubicBezTo>
                <a:cubicBezTo>
                  <a:pt x="240" y="163"/>
                  <a:pt x="240" y="163"/>
                  <a:pt x="240" y="163"/>
                </a:cubicBezTo>
                <a:cubicBezTo>
                  <a:pt x="163" y="163"/>
                  <a:pt x="163" y="163"/>
                  <a:pt x="163" y="163"/>
                </a:cubicBezTo>
                <a:lnTo>
                  <a:pt x="163" y="227"/>
                </a:lnTo>
                <a:close/>
                <a:moveTo>
                  <a:pt x="76" y="168"/>
                </a:moveTo>
                <a:cubicBezTo>
                  <a:pt x="77" y="185"/>
                  <a:pt x="79" y="202"/>
                  <a:pt x="83" y="218"/>
                </a:cubicBezTo>
                <a:cubicBezTo>
                  <a:pt x="85" y="225"/>
                  <a:pt x="87" y="231"/>
                  <a:pt x="89" y="238"/>
                </a:cubicBezTo>
                <a:cubicBezTo>
                  <a:pt x="91" y="242"/>
                  <a:pt x="91" y="242"/>
                  <a:pt x="91" y="242"/>
                </a:cubicBezTo>
                <a:cubicBezTo>
                  <a:pt x="95" y="240"/>
                  <a:pt x="95" y="240"/>
                  <a:pt x="95" y="240"/>
                </a:cubicBezTo>
                <a:cubicBezTo>
                  <a:pt x="112" y="233"/>
                  <a:pt x="130" y="228"/>
                  <a:pt x="149" y="227"/>
                </a:cubicBezTo>
                <a:cubicBezTo>
                  <a:pt x="153" y="227"/>
                  <a:pt x="153" y="227"/>
                  <a:pt x="153" y="227"/>
                </a:cubicBezTo>
                <a:cubicBezTo>
                  <a:pt x="153" y="163"/>
                  <a:pt x="153" y="163"/>
                  <a:pt x="153" y="163"/>
                </a:cubicBezTo>
                <a:cubicBezTo>
                  <a:pt x="76" y="163"/>
                  <a:pt x="76" y="163"/>
                  <a:pt x="76" y="163"/>
                </a:cubicBezTo>
                <a:lnTo>
                  <a:pt x="76" y="168"/>
                </a:lnTo>
                <a:close/>
                <a:moveTo>
                  <a:pt x="258" y="54"/>
                </a:moveTo>
                <a:cubicBezTo>
                  <a:pt x="251" y="59"/>
                  <a:pt x="245" y="64"/>
                  <a:pt x="238" y="68"/>
                </a:cubicBezTo>
                <a:cubicBezTo>
                  <a:pt x="234" y="70"/>
                  <a:pt x="234" y="70"/>
                  <a:pt x="234" y="70"/>
                </a:cubicBezTo>
                <a:cubicBezTo>
                  <a:pt x="236" y="73"/>
                  <a:pt x="236" y="73"/>
                  <a:pt x="236" y="73"/>
                </a:cubicBezTo>
                <a:cubicBezTo>
                  <a:pt x="244" y="96"/>
                  <a:pt x="249" y="122"/>
                  <a:pt x="250" y="149"/>
                </a:cubicBezTo>
                <a:cubicBezTo>
                  <a:pt x="250" y="153"/>
                  <a:pt x="250" y="153"/>
                  <a:pt x="250" y="153"/>
                </a:cubicBezTo>
                <a:cubicBezTo>
                  <a:pt x="306" y="153"/>
                  <a:pt x="306" y="153"/>
                  <a:pt x="306" y="153"/>
                </a:cubicBezTo>
                <a:cubicBezTo>
                  <a:pt x="306" y="148"/>
                  <a:pt x="306" y="148"/>
                  <a:pt x="306" y="148"/>
                </a:cubicBezTo>
                <a:cubicBezTo>
                  <a:pt x="305" y="132"/>
                  <a:pt x="301" y="116"/>
                  <a:pt x="294" y="101"/>
                </a:cubicBezTo>
                <a:cubicBezTo>
                  <a:pt x="287" y="83"/>
                  <a:pt x="277" y="68"/>
                  <a:pt x="264" y="54"/>
                </a:cubicBezTo>
                <a:cubicBezTo>
                  <a:pt x="261" y="52"/>
                  <a:pt x="261" y="52"/>
                  <a:pt x="261" y="52"/>
                </a:cubicBezTo>
                <a:lnTo>
                  <a:pt x="258" y="54"/>
                </a:lnTo>
                <a:close/>
                <a:moveTo>
                  <a:pt x="221" y="76"/>
                </a:moveTo>
                <a:cubicBezTo>
                  <a:pt x="204" y="84"/>
                  <a:pt x="186" y="88"/>
                  <a:pt x="167" y="89"/>
                </a:cubicBezTo>
                <a:cubicBezTo>
                  <a:pt x="163" y="89"/>
                  <a:pt x="163" y="89"/>
                  <a:pt x="163" y="89"/>
                </a:cubicBezTo>
                <a:cubicBezTo>
                  <a:pt x="163" y="153"/>
                  <a:pt x="163" y="153"/>
                  <a:pt x="163" y="153"/>
                </a:cubicBezTo>
                <a:cubicBezTo>
                  <a:pt x="240" y="153"/>
                  <a:pt x="240" y="153"/>
                  <a:pt x="240" y="153"/>
                </a:cubicBezTo>
                <a:cubicBezTo>
                  <a:pt x="240" y="149"/>
                  <a:pt x="240" y="149"/>
                  <a:pt x="240" y="149"/>
                </a:cubicBezTo>
                <a:cubicBezTo>
                  <a:pt x="240" y="131"/>
                  <a:pt x="237" y="114"/>
                  <a:pt x="233" y="98"/>
                </a:cubicBezTo>
                <a:cubicBezTo>
                  <a:pt x="232" y="92"/>
                  <a:pt x="230" y="85"/>
                  <a:pt x="227" y="79"/>
                </a:cubicBezTo>
                <a:cubicBezTo>
                  <a:pt x="226" y="74"/>
                  <a:pt x="226" y="74"/>
                  <a:pt x="226" y="74"/>
                </a:cubicBezTo>
                <a:lnTo>
                  <a:pt x="221" y="76"/>
                </a:lnTo>
                <a:close/>
                <a:moveTo>
                  <a:pt x="89" y="79"/>
                </a:moveTo>
                <a:cubicBezTo>
                  <a:pt x="87" y="85"/>
                  <a:pt x="85" y="92"/>
                  <a:pt x="83" y="98"/>
                </a:cubicBezTo>
                <a:cubicBezTo>
                  <a:pt x="79" y="114"/>
                  <a:pt x="77" y="131"/>
                  <a:pt x="76" y="149"/>
                </a:cubicBezTo>
                <a:cubicBezTo>
                  <a:pt x="76" y="153"/>
                  <a:pt x="76" y="153"/>
                  <a:pt x="76" y="153"/>
                </a:cubicBezTo>
                <a:cubicBezTo>
                  <a:pt x="153" y="153"/>
                  <a:pt x="153" y="153"/>
                  <a:pt x="153" y="153"/>
                </a:cubicBezTo>
                <a:cubicBezTo>
                  <a:pt x="153" y="89"/>
                  <a:pt x="153" y="89"/>
                  <a:pt x="153" y="89"/>
                </a:cubicBezTo>
                <a:cubicBezTo>
                  <a:pt x="149" y="89"/>
                  <a:pt x="149" y="89"/>
                  <a:pt x="149" y="89"/>
                </a:cubicBezTo>
                <a:cubicBezTo>
                  <a:pt x="130" y="88"/>
                  <a:pt x="112" y="84"/>
                  <a:pt x="95" y="76"/>
                </a:cubicBezTo>
                <a:cubicBezTo>
                  <a:pt x="91" y="74"/>
                  <a:pt x="91" y="74"/>
                  <a:pt x="91" y="74"/>
                </a:cubicBezTo>
                <a:lnTo>
                  <a:pt x="89" y="79"/>
                </a:lnTo>
                <a:close/>
                <a:moveTo>
                  <a:pt x="53" y="54"/>
                </a:moveTo>
                <a:cubicBezTo>
                  <a:pt x="40" y="68"/>
                  <a:pt x="29" y="83"/>
                  <a:pt x="22" y="101"/>
                </a:cubicBezTo>
                <a:cubicBezTo>
                  <a:pt x="16" y="116"/>
                  <a:pt x="12" y="132"/>
                  <a:pt x="11" y="148"/>
                </a:cubicBezTo>
                <a:cubicBezTo>
                  <a:pt x="10" y="153"/>
                  <a:pt x="10" y="153"/>
                  <a:pt x="10" y="153"/>
                </a:cubicBezTo>
                <a:cubicBezTo>
                  <a:pt x="66" y="153"/>
                  <a:pt x="66" y="153"/>
                  <a:pt x="66" y="153"/>
                </a:cubicBezTo>
                <a:cubicBezTo>
                  <a:pt x="66" y="149"/>
                  <a:pt x="66" y="149"/>
                  <a:pt x="66" y="149"/>
                </a:cubicBezTo>
                <a:cubicBezTo>
                  <a:pt x="67" y="122"/>
                  <a:pt x="72" y="96"/>
                  <a:pt x="81" y="73"/>
                </a:cubicBezTo>
                <a:cubicBezTo>
                  <a:pt x="82" y="70"/>
                  <a:pt x="82" y="70"/>
                  <a:pt x="82" y="70"/>
                </a:cubicBezTo>
                <a:cubicBezTo>
                  <a:pt x="79" y="68"/>
                  <a:pt x="79" y="68"/>
                  <a:pt x="79" y="68"/>
                </a:cubicBezTo>
                <a:cubicBezTo>
                  <a:pt x="72" y="64"/>
                  <a:pt x="65" y="59"/>
                  <a:pt x="59" y="54"/>
                </a:cubicBezTo>
                <a:cubicBezTo>
                  <a:pt x="56" y="52"/>
                  <a:pt x="56" y="52"/>
                  <a:pt x="56" y="52"/>
                </a:cubicBezTo>
                <a:lnTo>
                  <a:pt x="53" y="54"/>
                </a:lnTo>
                <a:close/>
                <a:moveTo>
                  <a:pt x="163" y="79"/>
                </a:moveTo>
                <a:cubicBezTo>
                  <a:pt x="168" y="79"/>
                  <a:pt x="168" y="79"/>
                  <a:pt x="168" y="79"/>
                </a:cubicBezTo>
                <a:cubicBezTo>
                  <a:pt x="184" y="78"/>
                  <a:pt x="201" y="74"/>
                  <a:pt x="216" y="68"/>
                </a:cubicBezTo>
                <a:cubicBezTo>
                  <a:pt x="222" y="65"/>
                  <a:pt x="222" y="65"/>
                  <a:pt x="222" y="65"/>
                </a:cubicBezTo>
                <a:cubicBezTo>
                  <a:pt x="220" y="61"/>
                  <a:pt x="220" y="61"/>
                  <a:pt x="220" y="61"/>
                </a:cubicBezTo>
                <a:cubicBezTo>
                  <a:pt x="218" y="57"/>
                  <a:pt x="216" y="54"/>
                  <a:pt x="214" y="51"/>
                </a:cubicBezTo>
                <a:cubicBezTo>
                  <a:pt x="206" y="38"/>
                  <a:pt x="197" y="27"/>
                  <a:pt x="187" y="20"/>
                </a:cubicBezTo>
                <a:cubicBezTo>
                  <a:pt x="181" y="16"/>
                  <a:pt x="175" y="13"/>
                  <a:pt x="169" y="12"/>
                </a:cubicBezTo>
                <a:cubicBezTo>
                  <a:pt x="163" y="10"/>
                  <a:pt x="163" y="10"/>
                  <a:pt x="163" y="10"/>
                </a:cubicBezTo>
                <a:lnTo>
                  <a:pt x="163" y="79"/>
                </a:lnTo>
                <a:close/>
                <a:moveTo>
                  <a:pt x="148" y="12"/>
                </a:moveTo>
                <a:cubicBezTo>
                  <a:pt x="141" y="13"/>
                  <a:pt x="135" y="16"/>
                  <a:pt x="129" y="20"/>
                </a:cubicBezTo>
                <a:cubicBezTo>
                  <a:pt x="119" y="27"/>
                  <a:pt x="110" y="38"/>
                  <a:pt x="102" y="51"/>
                </a:cubicBezTo>
                <a:cubicBezTo>
                  <a:pt x="100" y="54"/>
                  <a:pt x="99" y="57"/>
                  <a:pt x="97" y="61"/>
                </a:cubicBezTo>
                <a:cubicBezTo>
                  <a:pt x="95" y="65"/>
                  <a:pt x="95" y="65"/>
                  <a:pt x="95" y="65"/>
                </a:cubicBezTo>
                <a:cubicBezTo>
                  <a:pt x="101" y="68"/>
                  <a:pt x="101" y="68"/>
                  <a:pt x="101" y="68"/>
                </a:cubicBezTo>
                <a:cubicBezTo>
                  <a:pt x="116" y="74"/>
                  <a:pt x="132" y="78"/>
                  <a:pt x="148" y="79"/>
                </a:cubicBezTo>
                <a:cubicBezTo>
                  <a:pt x="153" y="79"/>
                  <a:pt x="153" y="79"/>
                  <a:pt x="153" y="79"/>
                </a:cubicBezTo>
                <a:cubicBezTo>
                  <a:pt x="153" y="10"/>
                  <a:pt x="153" y="10"/>
                  <a:pt x="153" y="10"/>
                </a:cubicBezTo>
                <a:lnTo>
                  <a:pt x="148" y="12"/>
                </a:lnTo>
                <a:close/>
                <a:moveTo>
                  <a:pt x="100" y="22"/>
                </a:moveTo>
                <a:cubicBezTo>
                  <a:pt x="88" y="27"/>
                  <a:pt x="78" y="34"/>
                  <a:pt x="68" y="41"/>
                </a:cubicBezTo>
                <a:cubicBezTo>
                  <a:pt x="63" y="45"/>
                  <a:pt x="63" y="45"/>
                  <a:pt x="63" y="45"/>
                </a:cubicBezTo>
                <a:cubicBezTo>
                  <a:pt x="68" y="48"/>
                  <a:pt x="68" y="48"/>
                  <a:pt x="68" y="48"/>
                </a:cubicBezTo>
                <a:cubicBezTo>
                  <a:pt x="72" y="52"/>
                  <a:pt x="77" y="55"/>
                  <a:pt x="82" y="58"/>
                </a:cubicBezTo>
                <a:cubicBezTo>
                  <a:pt x="86" y="61"/>
                  <a:pt x="86" y="61"/>
                  <a:pt x="86" y="61"/>
                </a:cubicBezTo>
                <a:cubicBezTo>
                  <a:pt x="88" y="56"/>
                  <a:pt x="88" y="56"/>
                  <a:pt x="88" y="56"/>
                </a:cubicBezTo>
                <a:cubicBezTo>
                  <a:pt x="93" y="46"/>
                  <a:pt x="99" y="37"/>
                  <a:pt x="105" y="29"/>
                </a:cubicBezTo>
                <a:cubicBezTo>
                  <a:pt x="107" y="27"/>
                  <a:pt x="107" y="27"/>
                  <a:pt x="107" y="27"/>
                </a:cubicBezTo>
                <a:cubicBezTo>
                  <a:pt x="128" y="10"/>
                  <a:pt x="128" y="10"/>
                  <a:pt x="128" y="10"/>
                </a:cubicBezTo>
                <a:cubicBezTo>
                  <a:pt x="102" y="21"/>
                  <a:pt x="102" y="21"/>
                  <a:pt x="102" y="21"/>
                </a:cubicBezTo>
                <a:lnTo>
                  <a:pt x="100" y="22"/>
                </a:lnTo>
                <a:close/>
                <a:moveTo>
                  <a:pt x="209" y="27"/>
                </a:moveTo>
                <a:cubicBezTo>
                  <a:pt x="211" y="29"/>
                  <a:pt x="211" y="29"/>
                  <a:pt x="211" y="29"/>
                </a:cubicBezTo>
                <a:cubicBezTo>
                  <a:pt x="218" y="37"/>
                  <a:pt x="223" y="46"/>
                  <a:pt x="228" y="56"/>
                </a:cubicBezTo>
                <a:cubicBezTo>
                  <a:pt x="231" y="61"/>
                  <a:pt x="231" y="61"/>
                  <a:pt x="231" y="61"/>
                </a:cubicBezTo>
                <a:cubicBezTo>
                  <a:pt x="235" y="58"/>
                  <a:pt x="235" y="58"/>
                  <a:pt x="235" y="58"/>
                </a:cubicBezTo>
                <a:cubicBezTo>
                  <a:pt x="240" y="55"/>
                  <a:pt x="244" y="52"/>
                  <a:pt x="249" y="48"/>
                </a:cubicBezTo>
                <a:cubicBezTo>
                  <a:pt x="253" y="45"/>
                  <a:pt x="253" y="45"/>
                  <a:pt x="253" y="45"/>
                </a:cubicBezTo>
                <a:cubicBezTo>
                  <a:pt x="249" y="41"/>
                  <a:pt x="249" y="41"/>
                  <a:pt x="249" y="41"/>
                </a:cubicBezTo>
                <a:cubicBezTo>
                  <a:pt x="239" y="34"/>
                  <a:pt x="228" y="27"/>
                  <a:pt x="216" y="22"/>
                </a:cubicBezTo>
                <a:cubicBezTo>
                  <a:pt x="214" y="21"/>
                  <a:pt x="214" y="21"/>
                  <a:pt x="214" y="21"/>
                </a:cubicBezTo>
                <a:cubicBezTo>
                  <a:pt x="188" y="12"/>
                  <a:pt x="188" y="12"/>
                  <a:pt x="188" y="12"/>
                </a:cubicBezTo>
                <a:lnTo>
                  <a:pt x="209" y="27"/>
                </a:lnTo>
                <a:close/>
              </a:path>
            </a:pathLst>
          </a:custGeom>
          <a:solidFill>
            <a:srgbClr val="1D1D1A">
              <a:lumMod val="75000"/>
              <a:lumOff val="25000"/>
            </a:srgbClr>
          </a:solidFill>
          <a:ln w="6350">
            <a:solidFill>
              <a:srgbClr val="1D1D1A">
                <a:lumMod val="75000"/>
                <a:lumOff val="25000"/>
              </a:srgbClr>
            </a:solidFill>
            <a:round/>
          </a:ln>
          <a:effectLst/>
        </p:spPr>
        <p:txBody>
          <a:bodyPr vert="horz" wrap="square" lIns="91440" tIns="45720" rIns="91440" bIns="45720" numCol="1" anchor="t" anchorCtr="0" compatLnSpc="1"/>
          <a:lstStyle/>
          <a:p>
            <a:pPr defTabSz="1219200" fontAlgn="ctr">
              <a:defRPr/>
            </a:pP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60"/>
          <p:cNvSpPr txBox="1"/>
          <p:nvPr/>
        </p:nvSpPr>
        <p:spPr bwMode="gray">
          <a:xfrm>
            <a:off x="1069759" y="4988531"/>
            <a:ext cx="2700919" cy="276999"/>
          </a:xfrm>
          <a:prstGeom prst="rect">
            <a:avLst/>
          </a:prstGeom>
          <a:noFill/>
        </p:spPr>
        <p:txBody>
          <a:bodyPr wrap="square" rtlCol="0">
            <a:spAutoFit/>
          </a:bodyPr>
          <a:lstStyle/>
          <a:p>
            <a:pPr algn="ctr" defTabSz="1219200" fontAlgn="ctr"/>
            <a:r>
              <a:rPr lang="en-US" sz="1200" b="1" dirty="0">
                <a:solidFill>
                  <a:srgbClr val="1D1D1A">
                    <a:lumMod val="75000"/>
                    <a:lumOff val="25000"/>
                  </a:srgb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Best effort, manual O&amp;M</a:t>
            </a:r>
          </a:p>
        </p:txBody>
      </p:sp>
      <p:sp>
        <p:nvSpPr>
          <p:cNvPr id="21" name="椭圆 20"/>
          <p:cNvSpPr/>
          <p:nvPr/>
        </p:nvSpPr>
        <p:spPr bwMode="gray">
          <a:xfrm>
            <a:off x="3943204" y="1975704"/>
            <a:ext cx="2841504" cy="2887485"/>
          </a:xfrm>
          <a:prstGeom prst="ellipse">
            <a:avLst/>
          </a:prstGeom>
          <a:solidFill>
            <a:srgbClr val="FFFFFF">
              <a:lumMod val="95000"/>
            </a:srgbClr>
          </a:solidFill>
          <a:ln w="3175" cap="flat" cmpd="sng" algn="ctr">
            <a:noFill/>
            <a:prstDash val="solid"/>
            <a:miter lim="800000"/>
          </a:ln>
          <a:effectLst>
            <a:outerShdw blurRad="25400" dist="12700" dir="2700000" algn="tl" rotWithShape="0">
              <a:prstClr val="black">
                <a:alpha val="18000"/>
              </a:prstClr>
            </a:outerShdw>
          </a:effectLst>
        </p:spPr>
        <p:txBody>
          <a:bodyPr rot="0" vertOverflow="overflow" horzOverflow="overflow" vert="horz" wrap="square" lIns="91440" tIns="45720" rIns="91440" bIns="45720" numCol="1" spcCol="0" rtlCol="0" fromWordArt="0" anchor="ctr" anchorCtr="0" forceAA="0" compatLnSpc="1">
            <a:noAutofit/>
          </a:bodyPr>
          <a:lstStyle/>
          <a:p>
            <a:pPr algn="ctr" defTabSz="1219200" fontAlgn="ctr">
              <a:defRPr/>
            </a:pPr>
            <a:endParaRPr lang="en-US" altLang="zh-CN" sz="1200" b="1"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矩形 21"/>
          <p:cNvSpPr/>
          <p:nvPr/>
        </p:nvSpPr>
        <p:spPr bwMode="gray">
          <a:xfrm>
            <a:off x="5016744" y="2483772"/>
            <a:ext cx="694422" cy="307777"/>
          </a:xfrm>
          <a:prstGeom prst="rect">
            <a:avLst/>
          </a:prstGeom>
        </p:spPr>
        <p:txBody>
          <a:bodyPr wrap="square">
            <a:spAutoFit/>
          </a:bodyPr>
          <a:lstStyle/>
          <a:p>
            <a:pPr algn="ctr" defTabSz="914400" fontAlgn="ctr"/>
            <a:r>
              <a:rPr lang="en-US" sz="1400" b="1" dirty="0">
                <a:solidFill>
                  <a:srgbClr val="1D1D1A"/>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All  IP</a:t>
            </a:r>
          </a:p>
        </p:txBody>
      </p:sp>
      <p:grpSp>
        <p:nvGrpSpPr>
          <p:cNvPr id="23" name="组合 22"/>
          <p:cNvGrpSpPr/>
          <p:nvPr/>
        </p:nvGrpSpPr>
        <p:grpSpPr bwMode="gray">
          <a:xfrm>
            <a:off x="5414069" y="4289615"/>
            <a:ext cx="505864" cy="349581"/>
            <a:chOff x="5400676" y="4454525"/>
            <a:chExt cx="474661" cy="322263"/>
          </a:xfrm>
          <a:solidFill>
            <a:srgbClr val="1D1D1A">
              <a:lumMod val="75000"/>
              <a:lumOff val="25000"/>
            </a:srgbClr>
          </a:solidFill>
          <a:effectLst/>
        </p:grpSpPr>
        <p:sp>
          <p:nvSpPr>
            <p:cNvPr id="24" name="Freeform 80"/>
            <p:cNvSpPr>
              <a:spLocks noEditPoints="1"/>
            </p:cNvSpPr>
            <p:nvPr/>
          </p:nvSpPr>
          <p:spPr bwMode="gray">
            <a:xfrm>
              <a:off x="5400676" y="4454525"/>
              <a:ext cx="120650" cy="322263"/>
            </a:xfrm>
            <a:custGeom>
              <a:avLst/>
              <a:gdLst>
                <a:gd name="T0" fmla="*/ 76 w 76"/>
                <a:gd name="T1" fmla="*/ 203 h 203"/>
                <a:gd name="T2" fmla="*/ 0 w 76"/>
                <a:gd name="T3" fmla="*/ 203 h 203"/>
                <a:gd name="T4" fmla="*/ 0 w 76"/>
                <a:gd name="T5" fmla="*/ 0 h 203"/>
                <a:gd name="T6" fmla="*/ 76 w 76"/>
                <a:gd name="T7" fmla="*/ 0 h 203"/>
                <a:gd name="T8" fmla="*/ 76 w 76"/>
                <a:gd name="T9" fmla="*/ 203 h 203"/>
                <a:gd name="T10" fmla="*/ 72 w 76"/>
                <a:gd name="T11" fmla="*/ 5 h 203"/>
                <a:gd name="T12" fmla="*/ 5 w 76"/>
                <a:gd name="T13" fmla="*/ 5 h 203"/>
                <a:gd name="T14" fmla="*/ 5 w 76"/>
                <a:gd name="T15" fmla="*/ 198 h 203"/>
                <a:gd name="T16" fmla="*/ 72 w 76"/>
                <a:gd name="T17" fmla="*/ 198 h 203"/>
                <a:gd name="T18" fmla="*/ 72 w 76"/>
                <a:gd name="T19" fmla="*/ 5 h 203"/>
                <a:gd name="T20" fmla="*/ 72 w 76"/>
                <a:gd name="T21" fmla="*/ 5 h 203"/>
                <a:gd name="T22" fmla="*/ 72 w 76"/>
                <a:gd name="T23" fmla="*/ 5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 h="203">
                  <a:moveTo>
                    <a:pt x="76" y="203"/>
                  </a:moveTo>
                  <a:lnTo>
                    <a:pt x="0" y="203"/>
                  </a:lnTo>
                  <a:lnTo>
                    <a:pt x="0" y="0"/>
                  </a:lnTo>
                  <a:lnTo>
                    <a:pt x="76" y="0"/>
                  </a:lnTo>
                  <a:lnTo>
                    <a:pt x="76" y="203"/>
                  </a:lnTo>
                  <a:close/>
                  <a:moveTo>
                    <a:pt x="72" y="5"/>
                  </a:moveTo>
                  <a:lnTo>
                    <a:pt x="5" y="5"/>
                  </a:lnTo>
                  <a:lnTo>
                    <a:pt x="5" y="198"/>
                  </a:lnTo>
                  <a:lnTo>
                    <a:pt x="72" y="198"/>
                  </a:lnTo>
                  <a:lnTo>
                    <a:pt x="72" y="5"/>
                  </a:lnTo>
                  <a:close/>
                  <a:moveTo>
                    <a:pt x="72" y="5"/>
                  </a:moveTo>
                  <a:lnTo>
                    <a:pt x="72" y="5"/>
                  </a:lnTo>
                  <a:close/>
                </a:path>
              </a:pathLst>
            </a:custGeom>
            <a:grpFill/>
            <a:ln w="3175">
              <a:solidFill>
                <a:srgbClr val="1D1D1A">
                  <a:lumMod val="75000"/>
                  <a:lumOff val="25000"/>
                </a:srgbClr>
              </a:solidFill>
              <a:round/>
            </a:ln>
          </p:spPr>
          <p:txBody>
            <a:bodyPr vert="horz" wrap="square" lIns="91440" tIns="45720" rIns="91440" bIns="45720" numCol="1" anchor="t" anchorCtr="0" compatLnSpc="1"/>
            <a:lstStyle/>
            <a:p>
              <a:pPr defTabSz="1219200" fontAlgn="ctr">
                <a:defRPr/>
              </a:pP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Freeform 81"/>
            <p:cNvSpPr>
              <a:spLocks noEditPoints="1"/>
            </p:cNvSpPr>
            <p:nvPr/>
          </p:nvSpPr>
          <p:spPr bwMode="gray">
            <a:xfrm>
              <a:off x="5400676" y="4454525"/>
              <a:ext cx="120650" cy="322263"/>
            </a:xfrm>
            <a:custGeom>
              <a:avLst/>
              <a:gdLst>
                <a:gd name="T0" fmla="*/ 76 w 76"/>
                <a:gd name="T1" fmla="*/ 203 h 203"/>
                <a:gd name="T2" fmla="*/ 0 w 76"/>
                <a:gd name="T3" fmla="*/ 203 h 203"/>
                <a:gd name="T4" fmla="*/ 0 w 76"/>
                <a:gd name="T5" fmla="*/ 0 h 203"/>
                <a:gd name="T6" fmla="*/ 76 w 76"/>
                <a:gd name="T7" fmla="*/ 0 h 203"/>
                <a:gd name="T8" fmla="*/ 76 w 76"/>
                <a:gd name="T9" fmla="*/ 203 h 203"/>
                <a:gd name="T10" fmla="*/ 72 w 76"/>
                <a:gd name="T11" fmla="*/ 5 h 203"/>
                <a:gd name="T12" fmla="*/ 5 w 76"/>
                <a:gd name="T13" fmla="*/ 5 h 203"/>
                <a:gd name="T14" fmla="*/ 5 w 76"/>
                <a:gd name="T15" fmla="*/ 198 h 203"/>
                <a:gd name="T16" fmla="*/ 72 w 76"/>
                <a:gd name="T17" fmla="*/ 198 h 203"/>
                <a:gd name="T18" fmla="*/ 72 w 76"/>
                <a:gd name="T19" fmla="*/ 5 h 203"/>
                <a:gd name="T20" fmla="*/ 72 w 76"/>
                <a:gd name="T21" fmla="*/ 5 h 203"/>
                <a:gd name="T22" fmla="*/ 72 w 76"/>
                <a:gd name="T23" fmla="*/ 5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 h="203">
                  <a:moveTo>
                    <a:pt x="76" y="203"/>
                  </a:moveTo>
                  <a:lnTo>
                    <a:pt x="0" y="203"/>
                  </a:lnTo>
                  <a:lnTo>
                    <a:pt x="0" y="0"/>
                  </a:lnTo>
                  <a:lnTo>
                    <a:pt x="76" y="0"/>
                  </a:lnTo>
                  <a:lnTo>
                    <a:pt x="76" y="203"/>
                  </a:lnTo>
                  <a:moveTo>
                    <a:pt x="72" y="5"/>
                  </a:moveTo>
                  <a:lnTo>
                    <a:pt x="5" y="5"/>
                  </a:lnTo>
                  <a:lnTo>
                    <a:pt x="5" y="198"/>
                  </a:lnTo>
                  <a:lnTo>
                    <a:pt x="72" y="198"/>
                  </a:lnTo>
                  <a:lnTo>
                    <a:pt x="72" y="5"/>
                  </a:lnTo>
                  <a:moveTo>
                    <a:pt x="72" y="5"/>
                  </a:moveTo>
                  <a:lnTo>
                    <a:pt x="72" y="5"/>
                  </a:lnTo>
                </a:path>
              </a:pathLst>
            </a:custGeom>
            <a:grpFill/>
            <a:ln w="3175">
              <a:solidFill>
                <a:srgbClr val="1D1D1A">
                  <a:lumMod val="75000"/>
                  <a:lumOff val="25000"/>
                </a:srgbClr>
              </a:solidFill>
              <a:round/>
            </a:ln>
          </p:spPr>
          <p:txBody>
            <a:bodyPr vert="horz" wrap="square" lIns="91440" tIns="45720" rIns="91440" bIns="45720" numCol="1" anchor="t" anchorCtr="0" compatLnSpc="1"/>
            <a:lstStyle/>
            <a:p>
              <a:pPr defTabSz="1219200" fontAlgn="ctr">
                <a:defRPr/>
              </a:pP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Freeform 82"/>
            <p:cNvSpPr>
              <a:spLocks noEditPoints="1"/>
            </p:cNvSpPr>
            <p:nvPr/>
          </p:nvSpPr>
          <p:spPr bwMode="gray">
            <a:xfrm>
              <a:off x="5427663" y="4481513"/>
              <a:ext cx="66675" cy="96838"/>
            </a:xfrm>
            <a:custGeom>
              <a:avLst/>
              <a:gdLst>
                <a:gd name="T0" fmla="*/ 42 w 42"/>
                <a:gd name="T1" fmla="*/ 61 h 61"/>
                <a:gd name="T2" fmla="*/ 0 w 42"/>
                <a:gd name="T3" fmla="*/ 61 h 61"/>
                <a:gd name="T4" fmla="*/ 0 w 42"/>
                <a:gd name="T5" fmla="*/ 0 h 61"/>
                <a:gd name="T6" fmla="*/ 42 w 42"/>
                <a:gd name="T7" fmla="*/ 0 h 61"/>
                <a:gd name="T8" fmla="*/ 42 w 42"/>
                <a:gd name="T9" fmla="*/ 61 h 61"/>
                <a:gd name="T10" fmla="*/ 39 w 42"/>
                <a:gd name="T11" fmla="*/ 3 h 61"/>
                <a:gd name="T12" fmla="*/ 2 w 42"/>
                <a:gd name="T13" fmla="*/ 3 h 61"/>
                <a:gd name="T14" fmla="*/ 2 w 42"/>
                <a:gd name="T15" fmla="*/ 58 h 61"/>
                <a:gd name="T16" fmla="*/ 39 w 42"/>
                <a:gd name="T17" fmla="*/ 58 h 61"/>
                <a:gd name="T18" fmla="*/ 39 w 42"/>
                <a:gd name="T19" fmla="*/ 3 h 61"/>
                <a:gd name="T20" fmla="*/ 39 w 42"/>
                <a:gd name="T21" fmla="*/ 3 h 61"/>
                <a:gd name="T22" fmla="*/ 39 w 42"/>
                <a:gd name="T23" fmla="*/ 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 h="61">
                  <a:moveTo>
                    <a:pt x="42" y="61"/>
                  </a:moveTo>
                  <a:lnTo>
                    <a:pt x="0" y="61"/>
                  </a:lnTo>
                  <a:lnTo>
                    <a:pt x="0" y="0"/>
                  </a:lnTo>
                  <a:lnTo>
                    <a:pt x="42" y="0"/>
                  </a:lnTo>
                  <a:lnTo>
                    <a:pt x="42" y="61"/>
                  </a:lnTo>
                  <a:close/>
                  <a:moveTo>
                    <a:pt x="39" y="3"/>
                  </a:moveTo>
                  <a:lnTo>
                    <a:pt x="2" y="3"/>
                  </a:lnTo>
                  <a:lnTo>
                    <a:pt x="2" y="58"/>
                  </a:lnTo>
                  <a:lnTo>
                    <a:pt x="39" y="58"/>
                  </a:lnTo>
                  <a:lnTo>
                    <a:pt x="39" y="3"/>
                  </a:lnTo>
                  <a:close/>
                  <a:moveTo>
                    <a:pt x="39" y="3"/>
                  </a:moveTo>
                  <a:lnTo>
                    <a:pt x="39" y="3"/>
                  </a:lnTo>
                  <a:close/>
                </a:path>
              </a:pathLst>
            </a:custGeom>
            <a:grpFill/>
            <a:ln w="3175">
              <a:solidFill>
                <a:srgbClr val="1D1D1A">
                  <a:lumMod val="75000"/>
                  <a:lumOff val="25000"/>
                </a:srgbClr>
              </a:solidFill>
              <a:round/>
            </a:ln>
          </p:spPr>
          <p:txBody>
            <a:bodyPr vert="horz" wrap="square" lIns="91440" tIns="45720" rIns="91440" bIns="45720" numCol="1" anchor="t" anchorCtr="0" compatLnSpc="1"/>
            <a:lstStyle/>
            <a:p>
              <a:pPr defTabSz="1219200" fontAlgn="ctr">
                <a:defRPr/>
              </a:pP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Freeform 83"/>
            <p:cNvSpPr>
              <a:spLocks noEditPoints="1"/>
            </p:cNvSpPr>
            <p:nvPr/>
          </p:nvSpPr>
          <p:spPr bwMode="gray">
            <a:xfrm>
              <a:off x="5427663" y="4481513"/>
              <a:ext cx="66675" cy="96838"/>
            </a:xfrm>
            <a:custGeom>
              <a:avLst/>
              <a:gdLst>
                <a:gd name="T0" fmla="*/ 42 w 42"/>
                <a:gd name="T1" fmla="*/ 61 h 61"/>
                <a:gd name="T2" fmla="*/ 0 w 42"/>
                <a:gd name="T3" fmla="*/ 61 h 61"/>
                <a:gd name="T4" fmla="*/ 0 w 42"/>
                <a:gd name="T5" fmla="*/ 0 h 61"/>
                <a:gd name="T6" fmla="*/ 42 w 42"/>
                <a:gd name="T7" fmla="*/ 0 h 61"/>
                <a:gd name="T8" fmla="*/ 42 w 42"/>
                <a:gd name="T9" fmla="*/ 61 h 61"/>
                <a:gd name="T10" fmla="*/ 39 w 42"/>
                <a:gd name="T11" fmla="*/ 3 h 61"/>
                <a:gd name="T12" fmla="*/ 2 w 42"/>
                <a:gd name="T13" fmla="*/ 3 h 61"/>
                <a:gd name="T14" fmla="*/ 2 w 42"/>
                <a:gd name="T15" fmla="*/ 58 h 61"/>
                <a:gd name="T16" fmla="*/ 39 w 42"/>
                <a:gd name="T17" fmla="*/ 58 h 61"/>
                <a:gd name="T18" fmla="*/ 39 w 42"/>
                <a:gd name="T19" fmla="*/ 3 h 61"/>
                <a:gd name="T20" fmla="*/ 39 w 42"/>
                <a:gd name="T21" fmla="*/ 3 h 61"/>
                <a:gd name="T22" fmla="*/ 39 w 42"/>
                <a:gd name="T23" fmla="*/ 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 h="61">
                  <a:moveTo>
                    <a:pt x="42" y="61"/>
                  </a:moveTo>
                  <a:lnTo>
                    <a:pt x="0" y="61"/>
                  </a:lnTo>
                  <a:lnTo>
                    <a:pt x="0" y="0"/>
                  </a:lnTo>
                  <a:lnTo>
                    <a:pt x="42" y="0"/>
                  </a:lnTo>
                  <a:lnTo>
                    <a:pt x="42" y="61"/>
                  </a:lnTo>
                  <a:moveTo>
                    <a:pt x="39" y="3"/>
                  </a:moveTo>
                  <a:lnTo>
                    <a:pt x="2" y="3"/>
                  </a:lnTo>
                  <a:lnTo>
                    <a:pt x="2" y="58"/>
                  </a:lnTo>
                  <a:lnTo>
                    <a:pt x="39" y="58"/>
                  </a:lnTo>
                  <a:lnTo>
                    <a:pt x="39" y="3"/>
                  </a:lnTo>
                  <a:moveTo>
                    <a:pt x="39" y="3"/>
                  </a:moveTo>
                  <a:lnTo>
                    <a:pt x="39" y="3"/>
                  </a:lnTo>
                </a:path>
              </a:pathLst>
            </a:custGeom>
            <a:grpFill/>
            <a:ln w="3175">
              <a:solidFill>
                <a:srgbClr val="1D1D1A">
                  <a:lumMod val="75000"/>
                  <a:lumOff val="25000"/>
                </a:srgbClr>
              </a:solidFill>
              <a:round/>
            </a:ln>
          </p:spPr>
          <p:txBody>
            <a:bodyPr vert="horz" wrap="square" lIns="91440" tIns="45720" rIns="91440" bIns="45720" numCol="1" anchor="t" anchorCtr="0" compatLnSpc="1"/>
            <a:lstStyle/>
            <a:p>
              <a:pPr defTabSz="1219200" fontAlgn="ctr">
                <a:defRPr/>
              </a:pP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Freeform 84"/>
            <p:cNvSpPr>
              <a:spLocks noEditPoints="1"/>
            </p:cNvSpPr>
            <p:nvPr/>
          </p:nvSpPr>
          <p:spPr bwMode="gray">
            <a:xfrm>
              <a:off x="5427663" y="4506913"/>
              <a:ext cx="66675" cy="138113"/>
            </a:xfrm>
            <a:custGeom>
              <a:avLst/>
              <a:gdLst>
                <a:gd name="T0" fmla="*/ 0 w 42"/>
                <a:gd name="T1" fmla="*/ 0 h 87"/>
                <a:gd name="T2" fmla="*/ 42 w 42"/>
                <a:gd name="T3" fmla="*/ 0 h 87"/>
                <a:gd name="T4" fmla="*/ 42 w 42"/>
                <a:gd name="T5" fmla="*/ 3 h 87"/>
                <a:gd name="T6" fmla="*/ 0 w 42"/>
                <a:gd name="T7" fmla="*/ 3 h 87"/>
                <a:gd name="T8" fmla="*/ 0 w 42"/>
                <a:gd name="T9" fmla="*/ 0 h 87"/>
                <a:gd name="T10" fmla="*/ 0 w 42"/>
                <a:gd name="T11" fmla="*/ 15 h 87"/>
                <a:gd name="T12" fmla="*/ 42 w 42"/>
                <a:gd name="T13" fmla="*/ 15 h 87"/>
                <a:gd name="T14" fmla="*/ 42 w 42"/>
                <a:gd name="T15" fmla="*/ 17 h 87"/>
                <a:gd name="T16" fmla="*/ 0 w 42"/>
                <a:gd name="T17" fmla="*/ 17 h 87"/>
                <a:gd name="T18" fmla="*/ 0 w 42"/>
                <a:gd name="T19" fmla="*/ 15 h 87"/>
                <a:gd name="T20" fmla="*/ 0 w 42"/>
                <a:gd name="T21" fmla="*/ 29 h 87"/>
                <a:gd name="T22" fmla="*/ 42 w 42"/>
                <a:gd name="T23" fmla="*/ 29 h 87"/>
                <a:gd name="T24" fmla="*/ 42 w 42"/>
                <a:gd name="T25" fmla="*/ 32 h 87"/>
                <a:gd name="T26" fmla="*/ 0 w 42"/>
                <a:gd name="T27" fmla="*/ 32 h 87"/>
                <a:gd name="T28" fmla="*/ 0 w 42"/>
                <a:gd name="T29" fmla="*/ 29 h 87"/>
                <a:gd name="T30" fmla="*/ 30 w 42"/>
                <a:gd name="T31" fmla="*/ 87 h 87"/>
                <a:gd name="T32" fmla="*/ 30 w 42"/>
                <a:gd name="T3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87">
                  <a:moveTo>
                    <a:pt x="0" y="0"/>
                  </a:moveTo>
                  <a:lnTo>
                    <a:pt x="42" y="0"/>
                  </a:lnTo>
                  <a:lnTo>
                    <a:pt x="42" y="3"/>
                  </a:lnTo>
                  <a:lnTo>
                    <a:pt x="0" y="3"/>
                  </a:lnTo>
                  <a:lnTo>
                    <a:pt x="0" y="0"/>
                  </a:lnTo>
                  <a:close/>
                  <a:moveTo>
                    <a:pt x="0" y="15"/>
                  </a:moveTo>
                  <a:lnTo>
                    <a:pt x="42" y="15"/>
                  </a:lnTo>
                  <a:lnTo>
                    <a:pt x="42" y="17"/>
                  </a:lnTo>
                  <a:lnTo>
                    <a:pt x="0" y="17"/>
                  </a:lnTo>
                  <a:lnTo>
                    <a:pt x="0" y="15"/>
                  </a:lnTo>
                  <a:close/>
                  <a:moveTo>
                    <a:pt x="0" y="29"/>
                  </a:moveTo>
                  <a:lnTo>
                    <a:pt x="42" y="29"/>
                  </a:lnTo>
                  <a:lnTo>
                    <a:pt x="42" y="32"/>
                  </a:lnTo>
                  <a:lnTo>
                    <a:pt x="0" y="32"/>
                  </a:lnTo>
                  <a:lnTo>
                    <a:pt x="0" y="29"/>
                  </a:lnTo>
                  <a:close/>
                  <a:moveTo>
                    <a:pt x="30" y="87"/>
                  </a:moveTo>
                  <a:lnTo>
                    <a:pt x="30" y="87"/>
                  </a:lnTo>
                  <a:close/>
                </a:path>
              </a:pathLst>
            </a:custGeom>
            <a:grpFill/>
            <a:ln w="3175">
              <a:solidFill>
                <a:srgbClr val="1D1D1A">
                  <a:lumMod val="75000"/>
                  <a:lumOff val="25000"/>
                </a:srgbClr>
              </a:solidFill>
              <a:round/>
            </a:ln>
          </p:spPr>
          <p:txBody>
            <a:bodyPr vert="horz" wrap="square" lIns="91440" tIns="45720" rIns="91440" bIns="45720" numCol="1" anchor="t" anchorCtr="0" compatLnSpc="1"/>
            <a:lstStyle/>
            <a:p>
              <a:pPr defTabSz="1219200" fontAlgn="ctr">
                <a:defRPr/>
              </a:pP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Freeform 85"/>
            <p:cNvSpPr>
              <a:spLocks noEditPoints="1"/>
            </p:cNvSpPr>
            <p:nvPr/>
          </p:nvSpPr>
          <p:spPr bwMode="gray">
            <a:xfrm>
              <a:off x="5427663" y="4506913"/>
              <a:ext cx="66675" cy="138113"/>
            </a:xfrm>
            <a:custGeom>
              <a:avLst/>
              <a:gdLst>
                <a:gd name="T0" fmla="*/ 0 w 42"/>
                <a:gd name="T1" fmla="*/ 0 h 87"/>
                <a:gd name="T2" fmla="*/ 42 w 42"/>
                <a:gd name="T3" fmla="*/ 0 h 87"/>
                <a:gd name="T4" fmla="*/ 42 w 42"/>
                <a:gd name="T5" fmla="*/ 3 h 87"/>
                <a:gd name="T6" fmla="*/ 0 w 42"/>
                <a:gd name="T7" fmla="*/ 3 h 87"/>
                <a:gd name="T8" fmla="*/ 0 w 42"/>
                <a:gd name="T9" fmla="*/ 0 h 87"/>
                <a:gd name="T10" fmla="*/ 0 w 42"/>
                <a:gd name="T11" fmla="*/ 15 h 87"/>
                <a:gd name="T12" fmla="*/ 42 w 42"/>
                <a:gd name="T13" fmla="*/ 15 h 87"/>
                <a:gd name="T14" fmla="*/ 42 w 42"/>
                <a:gd name="T15" fmla="*/ 17 h 87"/>
                <a:gd name="T16" fmla="*/ 0 w 42"/>
                <a:gd name="T17" fmla="*/ 17 h 87"/>
                <a:gd name="T18" fmla="*/ 0 w 42"/>
                <a:gd name="T19" fmla="*/ 15 h 87"/>
                <a:gd name="T20" fmla="*/ 0 w 42"/>
                <a:gd name="T21" fmla="*/ 29 h 87"/>
                <a:gd name="T22" fmla="*/ 42 w 42"/>
                <a:gd name="T23" fmla="*/ 29 h 87"/>
                <a:gd name="T24" fmla="*/ 42 w 42"/>
                <a:gd name="T25" fmla="*/ 32 h 87"/>
                <a:gd name="T26" fmla="*/ 0 w 42"/>
                <a:gd name="T27" fmla="*/ 32 h 87"/>
                <a:gd name="T28" fmla="*/ 0 w 42"/>
                <a:gd name="T29" fmla="*/ 29 h 87"/>
                <a:gd name="T30" fmla="*/ 30 w 42"/>
                <a:gd name="T31" fmla="*/ 87 h 87"/>
                <a:gd name="T32" fmla="*/ 30 w 42"/>
                <a:gd name="T3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87">
                  <a:moveTo>
                    <a:pt x="0" y="0"/>
                  </a:moveTo>
                  <a:lnTo>
                    <a:pt x="42" y="0"/>
                  </a:lnTo>
                  <a:lnTo>
                    <a:pt x="42" y="3"/>
                  </a:lnTo>
                  <a:lnTo>
                    <a:pt x="0" y="3"/>
                  </a:lnTo>
                  <a:lnTo>
                    <a:pt x="0" y="0"/>
                  </a:lnTo>
                  <a:moveTo>
                    <a:pt x="0" y="15"/>
                  </a:moveTo>
                  <a:lnTo>
                    <a:pt x="42" y="15"/>
                  </a:lnTo>
                  <a:lnTo>
                    <a:pt x="42" y="17"/>
                  </a:lnTo>
                  <a:lnTo>
                    <a:pt x="0" y="17"/>
                  </a:lnTo>
                  <a:lnTo>
                    <a:pt x="0" y="15"/>
                  </a:lnTo>
                  <a:moveTo>
                    <a:pt x="0" y="29"/>
                  </a:moveTo>
                  <a:lnTo>
                    <a:pt x="42" y="29"/>
                  </a:lnTo>
                  <a:lnTo>
                    <a:pt x="42" y="32"/>
                  </a:lnTo>
                  <a:lnTo>
                    <a:pt x="0" y="32"/>
                  </a:lnTo>
                  <a:lnTo>
                    <a:pt x="0" y="29"/>
                  </a:lnTo>
                  <a:moveTo>
                    <a:pt x="30" y="87"/>
                  </a:moveTo>
                  <a:lnTo>
                    <a:pt x="30" y="87"/>
                  </a:lnTo>
                </a:path>
              </a:pathLst>
            </a:custGeom>
            <a:grpFill/>
            <a:ln w="3175">
              <a:solidFill>
                <a:srgbClr val="1D1D1A">
                  <a:lumMod val="75000"/>
                  <a:lumOff val="25000"/>
                </a:srgbClr>
              </a:solidFill>
              <a:round/>
            </a:ln>
          </p:spPr>
          <p:txBody>
            <a:bodyPr vert="horz" wrap="square" lIns="91440" tIns="45720" rIns="91440" bIns="45720" numCol="1" anchor="t" anchorCtr="0" compatLnSpc="1"/>
            <a:lstStyle/>
            <a:p>
              <a:pPr defTabSz="1219200" fontAlgn="ctr">
                <a:defRPr/>
              </a:pP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Freeform 86"/>
            <p:cNvSpPr>
              <a:spLocks noEditPoints="1"/>
            </p:cNvSpPr>
            <p:nvPr/>
          </p:nvSpPr>
          <p:spPr bwMode="gray">
            <a:xfrm>
              <a:off x="5429250" y="4684713"/>
              <a:ext cx="65087" cy="66675"/>
            </a:xfrm>
            <a:custGeom>
              <a:avLst/>
              <a:gdLst>
                <a:gd name="T0" fmla="*/ 23 w 31"/>
                <a:gd name="T1" fmla="*/ 3 h 32"/>
                <a:gd name="T2" fmla="*/ 8 w 31"/>
                <a:gd name="T3" fmla="*/ 3 h 32"/>
                <a:gd name="T4" fmla="*/ 0 w 31"/>
                <a:gd name="T5" fmla="*/ 16 h 32"/>
                <a:gd name="T6" fmla="*/ 8 w 31"/>
                <a:gd name="T7" fmla="*/ 29 h 32"/>
                <a:gd name="T8" fmla="*/ 23 w 31"/>
                <a:gd name="T9" fmla="*/ 29 h 32"/>
                <a:gd name="T10" fmla="*/ 31 w 31"/>
                <a:gd name="T11" fmla="*/ 16 h 32"/>
                <a:gd name="T12" fmla="*/ 23 w 31"/>
                <a:gd name="T13" fmla="*/ 3 h 32"/>
                <a:gd name="T14" fmla="*/ 15 w 31"/>
                <a:gd name="T15" fmla="*/ 29 h 32"/>
                <a:gd name="T16" fmla="*/ 3 w 31"/>
                <a:gd name="T17" fmla="*/ 16 h 32"/>
                <a:gd name="T18" fmla="*/ 15 w 31"/>
                <a:gd name="T19" fmla="*/ 3 h 32"/>
                <a:gd name="T20" fmla="*/ 28 w 31"/>
                <a:gd name="T21" fmla="*/ 16 h 32"/>
                <a:gd name="T22" fmla="*/ 15 w 31"/>
                <a:gd name="T23"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32">
                  <a:moveTo>
                    <a:pt x="23" y="3"/>
                  </a:moveTo>
                  <a:cubicBezTo>
                    <a:pt x="18" y="0"/>
                    <a:pt x="12" y="0"/>
                    <a:pt x="8" y="3"/>
                  </a:cubicBezTo>
                  <a:cubicBezTo>
                    <a:pt x="3" y="5"/>
                    <a:pt x="0" y="11"/>
                    <a:pt x="0" y="16"/>
                  </a:cubicBezTo>
                  <a:cubicBezTo>
                    <a:pt x="0" y="22"/>
                    <a:pt x="3" y="27"/>
                    <a:pt x="8" y="29"/>
                  </a:cubicBezTo>
                  <a:cubicBezTo>
                    <a:pt x="12" y="32"/>
                    <a:pt x="18" y="32"/>
                    <a:pt x="23" y="29"/>
                  </a:cubicBezTo>
                  <a:cubicBezTo>
                    <a:pt x="28" y="27"/>
                    <a:pt x="31" y="22"/>
                    <a:pt x="31" y="16"/>
                  </a:cubicBezTo>
                  <a:cubicBezTo>
                    <a:pt x="31" y="11"/>
                    <a:pt x="28" y="5"/>
                    <a:pt x="23" y="3"/>
                  </a:cubicBezTo>
                  <a:close/>
                  <a:moveTo>
                    <a:pt x="15" y="29"/>
                  </a:moveTo>
                  <a:cubicBezTo>
                    <a:pt x="8" y="29"/>
                    <a:pt x="3" y="23"/>
                    <a:pt x="3" y="16"/>
                  </a:cubicBezTo>
                  <a:cubicBezTo>
                    <a:pt x="3" y="9"/>
                    <a:pt x="8" y="3"/>
                    <a:pt x="15" y="3"/>
                  </a:cubicBezTo>
                  <a:cubicBezTo>
                    <a:pt x="22" y="3"/>
                    <a:pt x="28" y="9"/>
                    <a:pt x="28" y="16"/>
                  </a:cubicBezTo>
                  <a:cubicBezTo>
                    <a:pt x="28" y="23"/>
                    <a:pt x="22" y="29"/>
                    <a:pt x="15" y="29"/>
                  </a:cubicBezTo>
                  <a:close/>
                </a:path>
              </a:pathLst>
            </a:custGeom>
            <a:grpFill/>
            <a:ln w="3175">
              <a:solidFill>
                <a:srgbClr val="1D1D1A">
                  <a:lumMod val="75000"/>
                  <a:lumOff val="25000"/>
                </a:srgbClr>
              </a:solidFill>
              <a:round/>
            </a:ln>
          </p:spPr>
          <p:txBody>
            <a:bodyPr vert="horz" wrap="square" lIns="91440" tIns="45720" rIns="91440" bIns="45720" numCol="1" anchor="t" anchorCtr="0" compatLnSpc="1"/>
            <a:lstStyle/>
            <a:p>
              <a:pPr defTabSz="1219200" fontAlgn="ctr">
                <a:defRPr/>
              </a:pP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Freeform 87"/>
            <p:cNvSpPr>
              <a:spLocks noEditPoints="1"/>
            </p:cNvSpPr>
            <p:nvPr/>
          </p:nvSpPr>
          <p:spPr bwMode="gray">
            <a:xfrm>
              <a:off x="5537200" y="4454525"/>
              <a:ext cx="338137" cy="220663"/>
            </a:xfrm>
            <a:custGeom>
              <a:avLst/>
              <a:gdLst>
                <a:gd name="T0" fmla="*/ 213 w 213"/>
                <a:gd name="T1" fmla="*/ 139 h 139"/>
                <a:gd name="T2" fmla="*/ 0 w 213"/>
                <a:gd name="T3" fmla="*/ 139 h 139"/>
                <a:gd name="T4" fmla="*/ 0 w 213"/>
                <a:gd name="T5" fmla="*/ 0 h 139"/>
                <a:gd name="T6" fmla="*/ 213 w 213"/>
                <a:gd name="T7" fmla="*/ 0 h 139"/>
                <a:gd name="T8" fmla="*/ 213 w 213"/>
                <a:gd name="T9" fmla="*/ 139 h 139"/>
                <a:gd name="T10" fmla="*/ 207 w 213"/>
                <a:gd name="T11" fmla="*/ 7 h 139"/>
                <a:gd name="T12" fmla="*/ 7 w 213"/>
                <a:gd name="T13" fmla="*/ 7 h 139"/>
                <a:gd name="T14" fmla="*/ 7 w 213"/>
                <a:gd name="T15" fmla="*/ 133 h 139"/>
                <a:gd name="T16" fmla="*/ 207 w 213"/>
                <a:gd name="T17" fmla="*/ 133 h 139"/>
                <a:gd name="T18" fmla="*/ 207 w 213"/>
                <a:gd name="T19" fmla="*/ 7 h 139"/>
                <a:gd name="T20" fmla="*/ 207 w 213"/>
                <a:gd name="T21" fmla="*/ 7 h 139"/>
                <a:gd name="T22" fmla="*/ 207 w 213"/>
                <a:gd name="T23" fmla="*/ 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3" h="139">
                  <a:moveTo>
                    <a:pt x="213" y="139"/>
                  </a:moveTo>
                  <a:lnTo>
                    <a:pt x="0" y="139"/>
                  </a:lnTo>
                  <a:lnTo>
                    <a:pt x="0" y="0"/>
                  </a:lnTo>
                  <a:lnTo>
                    <a:pt x="213" y="0"/>
                  </a:lnTo>
                  <a:lnTo>
                    <a:pt x="213" y="139"/>
                  </a:lnTo>
                  <a:close/>
                  <a:moveTo>
                    <a:pt x="207" y="7"/>
                  </a:moveTo>
                  <a:lnTo>
                    <a:pt x="7" y="7"/>
                  </a:lnTo>
                  <a:lnTo>
                    <a:pt x="7" y="133"/>
                  </a:lnTo>
                  <a:lnTo>
                    <a:pt x="207" y="133"/>
                  </a:lnTo>
                  <a:lnTo>
                    <a:pt x="207" y="7"/>
                  </a:lnTo>
                  <a:close/>
                  <a:moveTo>
                    <a:pt x="207" y="7"/>
                  </a:moveTo>
                  <a:lnTo>
                    <a:pt x="207" y="7"/>
                  </a:lnTo>
                  <a:close/>
                </a:path>
              </a:pathLst>
            </a:custGeom>
            <a:grpFill/>
            <a:ln w="3175">
              <a:solidFill>
                <a:srgbClr val="1D1D1A">
                  <a:lumMod val="75000"/>
                  <a:lumOff val="25000"/>
                </a:srgbClr>
              </a:solidFill>
              <a:round/>
            </a:ln>
          </p:spPr>
          <p:txBody>
            <a:bodyPr vert="horz" wrap="square" lIns="91440" tIns="45720" rIns="91440" bIns="45720" numCol="1" anchor="t" anchorCtr="0" compatLnSpc="1"/>
            <a:lstStyle/>
            <a:p>
              <a:pPr defTabSz="1219200" fontAlgn="ctr">
                <a:defRPr/>
              </a:pP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Freeform 88"/>
            <p:cNvSpPr>
              <a:spLocks noEditPoints="1"/>
            </p:cNvSpPr>
            <p:nvPr/>
          </p:nvSpPr>
          <p:spPr bwMode="gray">
            <a:xfrm>
              <a:off x="5537200" y="4454525"/>
              <a:ext cx="338137" cy="220663"/>
            </a:xfrm>
            <a:custGeom>
              <a:avLst/>
              <a:gdLst>
                <a:gd name="T0" fmla="*/ 213 w 213"/>
                <a:gd name="T1" fmla="*/ 139 h 139"/>
                <a:gd name="T2" fmla="*/ 0 w 213"/>
                <a:gd name="T3" fmla="*/ 139 h 139"/>
                <a:gd name="T4" fmla="*/ 0 w 213"/>
                <a:gd name="T5" fmla="*/ 0 h 139"/>
                <a:gd name="T6" fmla="*/ 213 w 213"/>
                <a:gd name="T7" fmla="*/ 0 h 139"/>
                <a:gd name="T8" fmla="*/ 213 w 213"/>
                <a:gd name="T9" fmla="*/ 139 h 139"/>
                <a:gd name="T10" fmla="*/ 207 w 213"/>
                <a:gd name="T11" fmla="*/ 7 h 139"/>
                <a:gd name="T12" fmla="*/ 7 w 213"/>
                <a:gd name="T13" fmla="*/ 7 h 139"/>
                <a:gd name="T14" fmla="*/ 7 w 213"/>
                <a:gd name="T15" fmla="*/ 133 h 139"/>
                <a:gd name="T16" fmla="*/ 207 w 213"/>
                <a:gd name="T17" fmla="*/ 133 h 139"/>
                <a:gd name="T18" fmla="*/ 207 w 213"/>
                <a:gd name="T19" fmla="*/ 7 h 139"/>
                <a:gd name="T20" fmla="*/ 207 w 213"/>
                <a:gd name="T21" fmla="*/ 7 h 139"/>
                <a:gd name="T22" fmla="*/ 207 w 213"/>
                <a:gd name="T23" fmla="*/ 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3" h="139">
                  <a:moveTo>
                    <a:pt x="213" y="139"/>
                  </a:moveTo>
                  <a:lnTo>
                    <a:pt x="0" y="139"/>
                  </a:lnTo>
                  <a:lnTo>
                    <a:pt x="0" y="0"/>
                  </a:lnTo>
                  <a:lnTo>
                    <a:pt x="213" y="0"/>
                  </a:lnTo>
                  <a:lnTo>
                    <a:pt x="213" y="139"/>
                  </a:lnTo>
                  <a:moveTo>
                    <a:pt x="207" y="7"/>
                  </a:moveTo>
                  <a:lnTo>
                    <a:pt x="7" y="7"/>
                  </a:lnTo>
                  <a:lnTo>
                    <a:pt x="7" y="133"/>
                  </a:lnTo>
                  <a:lnTo>
                    <a:pt x="207" y="133"/>
                  </a:lnTo>
                  <a:lnTo>
                    <a:pt x="207" y="7"/>
                  </a:lnTo>
                  <a:moveTo>
                    <a:pt x="207" y="7"/>
                  </a:moveTo>
                  <a:lnTo>
                    <a:pt x="207" y="7"/>
                  </a:lnTo>
                </a:path>
              </a:pathLst>
            </a:custGeom>
            <a:grpFill/>
            <a:ln w="3175">
              <a:solidFill>
                <a:srgbClr val="1D1D1A">
                  <a:lumMod val="75000"/>
                  <a:lumOff val="25000"/>
                </a:srgbClr>
              </a:solidFill>
              <a:round/>
            </a:ln>
          </p:spPr>
          <p:txBody>
            <a:bodyPr vert="horz" wrap="square" lIns="91440" tIns="45720" rIns="91440" bIns="45720" numCol="1" anchor="t" anchorCtr="0" compatLnSpc="1"/>
            <a:lstStyle/>
            <a:p>
              <a:pPr defTabSz="1219200" fontAlgn="ctr">
                <a:defRPr/>
              </a:pP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Freeform 89"/>
            <p:cNvSpPr>
              <a:spLocks noEditPoints="1"/>
            </p:cNvSpPr>
            <p:nvPr/>
          </p:nvSpPr>
          <p:spPr bwMode="gray">
            <a:xfrm>
              <a:off x="5564188" y="4484688"/>
              <a:ext cx="284162" cy="265113"/>
            </a:xfrm>
            <a:custGeom>
              <a:avLst/>
              <a:gdLst>
                <a:gd name="T0" fmla="*/ 179 w 179"/>
                <a:gd name="T1" fmla="*/ 101 h 167"/>
                <a:gd name="T2" fmla="*/ 0 w 179"/>
                <a:gd name="T3" fmla="*/ 101 h 167"/>
                <a:gd name="T4" fmla="*/ 0 w 179"/>
                <a:gd name="T5" fmla="*/ 0 h 167"/>
                <a:gd name="T6" fmla="*/ 179 w 179"/>
                <a:gd name="T7" fmla="*/ 0 h 167"/>
                <a:gd name="T8" fmla="*/ 179 w 179"/>
                <a:gd name="T9" fmla="*/ 101 h 167"/>
                <a:gd name="T10" fmla="*/ 175 w 179"/>
                <a:gd name="T11" fmla="*/ 3 h 167"/>
                <a:gd name="T12" fmla="*/ 6 w 179"/>
                <a:gd name="T13" fmla="*/ 3 h 167"/>
                <a:gd name="T14" fmla="*/ 6 w 179"/>
                <a:gd name="T15" fmla="*/ 97 h 167"/>
                <a:gd name="T16" fmla="*/ 175 w 179"/>
                <a:gd name="T17" fmla="*/ 97 h 167"/>
                <a:gd name="T18" fmla="*/ 175 w 179"/>
                <a:gd name="T19" fmla="*/ 3 h 167"/>
                <a:gd name="T20" fmla="*/ 105 w 179"/>
                <a:gd name="T21" fmla="*/ 167 h 167"/>
                <a:gd name="T22" fmla="*/ 74 w 179"/>
                <a:gd name="T23" fmla="*/ 167 h 167"/>
                <a:gd name="T24" fmla="*/ 74 w 179"/>
                <a:gd name="T25" fmla="*/ 114 h 167"/>
                <a:gd name="T26" fmla="*/ 105 w 179"/>
                <a:gd name="T27" fmla="*/ 114 h 167"/>
                <a:gd name="T28" fmla="*/ 105 w 179"/>
                <a:gd name="T29" fmla="*/ 167 h 167"/>
                <a:gd name="T30" fmla="*/ 101 w 179"/>
                <a:gd name="T31" fmla="*/ 120 h 167"/>
                <a:gd name="T32" fmla="*/ 79 w 179"/>
                <a:gd name="T33" fmla="*/ 120 h 167"/>
                <a:gd name="T34" fmla="*/ 79 w 179"/>
                <a:gd name="T35" fmla="*/ 163 h 167"/>
                <a:gd name="T36" fmla="*/ 101 w 179"/>
                <a:gd name="T37" fmla="*/ 163 h 167"/>
                <a:gd name="T38" fmla="*/ 101 w 179"/>
                <a:gd name="T39" fmla="*/ 120 h 167"/>
                <a:gd name="T40" fmla="*/ 101 w 179"/>
                <a:gd name="T41" fmla="*/ 125 h 167"/>
                <a:gd name="T42" fmla="*/ 101 w 179"/>
                <a:gd name="T43" fmla="*/ 12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9" h="167">
                  <a:moveTo>
                    <a:pt x="179" y="101"/>
                  </a:moveTo>
                  <a:lnTo>
                    <a:pt x="0" y="101"/>
                  </a:lnTo>
                  <a:lnTo>
                    <a:pt x="0" y="0"/>
                  </a:lnTo>
                  <a:lnTo>
                    <a:pt x="179" y="0"/>
                  </a:lnTo>
                  <a:lnTo>
                    <a:pt x="179" y="101"/>
                  </a:lnTo>
                  <a:close/>
                  <a:moveTo>
                    <a:pt x="175" y="3"/>
                  </a:moveTo>
                  <a:lnTo>
                    <a:pt x="6" y="3"/>
                  </a:lnTo>
                  <a:lnTo>
                    <a:pt x="6" y="97"/>
                  </a:lnTo>
                  <a:lnTo>
                    <a:pt x="175" y="97"/>
                  </a:lnTo>
                  <a:lnTo>
                    <a:pt x="175" y="3"/>
                  </a:lnTo>
                  <a:close/>
                  <a:moveTo>
                    <a:pt x="105" y="167"/>
                  </a:moveTo>
                  <a:lnTo>
                    <a:pt x="74" y="167"/>
                  </a:lnTo>
                  <a:lnTo>
                    <a:pt x="74" y="114"/>
                  </a:lnTo>
                  <a:lnTo>
                    <a:pt x="105" y="114"/>
                  </a:lnTo>
                  <a:lnTo>
                    <a:pt x="105" y="167"/>
                  </a:lnTo>
                  <a:close/>
                  <a:moveTo>
                    <a:pt x="101" y="120"/>
                  </a:moveTo>
                  <a:lnTo>
                    <a:pt x="79" y="120"/>
                  </a:lnTo>
                  <a:lnTo>
                    <a:pt x="79" y="163"/>
                  </a:lnTo>
                  <a:lnTo>
                    <a:pt x="101" y="163"/>
                  </a:lnTo>
                  <a:lnTo>
                    <a:pt x="101" y="120"/>
                  </a:lnTo>
                  <a:close/>
                  <a:moveTo>
                    <a:pt x="101" y="125"/>
                  </a:moveTo>
                  <a:lnTo>
                    <a:pt x="101" y="125"/>
                  </a:lnTo>
                  <a:close/>
                </a:path>
              </a:pathLst>
            </a:custGeom>
            <a:grpFill/>
            <a:ln w="3175">
              <a:solidFill>
                <a:srgbClr val="1D1D1A">
                  <a:lumMod val="75000"/>
                  <a:lumOff val="25000"/>
                </a:srgbClr>
              </a:solidFill>
              <a:round/>
            </a:ln>
          </p:spPr>
          <p:txBody>
            <a:bodyPr vert="horz" wrap="square" lIns="91440" tIns="45720" rIns="91440" bIns="45720" numCol="1" anchor="t" anchorCtr="0" compatLnSpc="1"/>
            <a:lstStyle/>
            <a:p>
              <a:pPr defTabSz="1219200" fontAlgn="ctr">
                <a:defRPr/>
              </a:pP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Freeform 90"/>
            <p:cNvSpPr>
              <a:spLocks noEditPoints="1"/>
            </p:cNvSpPr>
            <p:nvPr/>
          </p:nvSpPr>
          <p:spPr bwMode="gray">
            <a:xfrm>
              <a:off x="5564188" y="4484688"/>
              <a:ext cx="284162" cy="265113"/>
            </a:xfrm>
            <a:custGeom>
              <a:avLst/>
              <a:gdLst>
                <a:gd name="T0" fmla="*/ 179 w 179"/>
                <a:gd name="T1" fmla="*/ 101 h 167"/>
                <a:gd name="T2" fmla="*/ 0 w 179"/>
                <a:gd name="T3" fmla="*/ 101 h 167"/>
                <a:gd name="T4" fmla="*/ 0 w 179"/>
                <a:gd name="T5" fmla="*/ 0 h 167"/>
                <a:gd name="T6" fmla="*/ 179 w 179"/>
                <a:gd name="T7" fmla="*/ 0 h 167"/>
                <a:gd name="T8" fmla="*/ 179 w 179"/>
                <a:gd name="T9" fmla="*/ 101 h 167"/>
                <a:gd name="T10" fmla="*/ 175 w 179"/>
                <a:gd name="T11" fmla="*/ 3 h 167"/>
                <a:gd name="T12" fmla="*/ 6 w 179"/>
                <a:gd name="T13" fmla="*/ 3 h 167"/>
                <a:gd name="T14" fmla="*/ 6 w 179"/>
                <a:gd name="T15" fmla="*/ 97 h 167"/>
                <a:gd name="T16" fmla="*/ 175 w 179"/>
                <a:gd name="T17" fmla="*/ 97 h 167"/>
                <a:gd name="T18" fmla="*/ 175 w 179"/>
                <a:gd name="T19" fmla="*/ 3 h 167"/>
                <a:gd name="T20" fmla="*/ 105 w 179"/>
                <a:gd name="T21" fmla="*/ 167 h 167"/>
                <a:gd name="T22" fmla="*/ 74 w 179"/>
                <a:gd name="T23" fmla="*/ 167 h 167"/>
                <a:gd name="T24" fmla="*/ 74 w 179"/>
                <a:gd name="T25" fmla="*/ 114 h 167"/>
                <a:gd name="T26" fmla="*/ 105 w 179"/>
                <a:gd name="T27" fmla="*/ 114 h 167"/>
                <a:gd name="T28" fmla="*/ 105 w 179"/>
                <a:gd name="T29" fmla="*/ 167 h 167"/>
                <a:gd name="T30" fmla="*/ 101 w 179"/>
                <a:gd name="T31" fmla="*/ 120 h 167"/>
                <a:gd name="T32" fmla="*/ 79 w 179"/>
                <a:gd name="T33" fmla="*/ 120 h 167"/>
                <a:gd name="T34" fmla="*/ 79 w 179"/>
                <a:gd name="T35" fmla="*/ 163 h 167"/>
                <a:gd name="T36" fmla="*/ 101 w 179"/>
                <a:gd name="T37" fmla="*/ 163 h 167"/>
                <a:gd name="T38" fmla="*/ 101 w 179"/>
                <a:gd name="T39" fmla="*/ 120 h 167"/>
                <a:gd name="T40" fmla="*/ 101 w 179"/>
                <a:gd name="T41" fmla="*/ 125 h 167"/>
                <a:gd name="T42" fmla="*/ 101 w 179"/>
                <a:gd name="T43" fmla="*/ 12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9" h="167">
                  <a:moveTo>
                    <a:pt x="179" y="101"/>
                  </a:moveTo>
                  <a:lnTo>
                    <a:pt x="0" y="101"/>
                  </a:lnTo>
                  <a:lnTo>
                    <a:pt x="0" y="0"/>
                  </a:lnTo>
                  <a:lnTo>
                    <a:pt x="179" y="0"/>
                  </a:lnTo>
                  <a:lnTo>
                    <a:pt x="179" y="101"/>
                  </a:lnTo>
                  <a:moveTo>
                    <a:pt x="175" y="3"/>
                  </a:moveTo>
                  <a:lnTo>
                    <a:pt x="6" y="3"/>
                  </a:lnTo>
                  <a:lnTo>
                    <a:pt x="6" y="97"/>
                  </a:lnTo>
                  <a:lnTo>
                    <a:pt x="175" y="97"/>
                  </a:lnTo>
                  <a:lnTo>
                    <a:pt x="175" y="3"/>
                  </a:lnTo>
                  <a:moveTo>
                    <a:pt x="105" y="167"/>
                  </a:moveTo>
                  <a:lnTo>
                    <a:pt x="74" y="167"/>
                  </a:lnTo>
                  <a:lnTo>
                    <a:pt x="74" y="114"/>
                  </a:lnTo>
                  <a:lnTo>
                    <a:pt x="105" y="114"/>
                  </a:lnTo>
                  <a:lnTo>
                    <a:pt x="105" y="167"/>
                  </a:lnTo>
                  <a:moveTo>
                    <a:pt x="101" y="120"/>
                  </a:moveTo>
                  <a:lnTo>
                    <a:pt x="79" y="120"/>
                  </a:lnTo>
                  <a:lnTo>
                    <a:pt x="79" y="163"/>
                  </a:lnTo>
                  <a:lnTo>
                    <a:pt x="101" y="163"/>
                  </a:lnTo>
                  <a:lnTo>
                    <a:pt x="101" y="120"/>
                  </a:lnTo>
                  <a:moveTo>
                    <a:pt x="101" y="125"/>
                  </a:moveTo>
                  <a:lnTo>
                    <a:pt x="101" y="125"/>
                  </a:lnTo>
                </a:path>
              </a:pathLst>
            </a:custGeom>
            <a:grpFill/>
            <a:ln w="3175">
              <a:solidFill>
                <a:srgbClr val="1D1D1A">
                  <a:lumMod val="75000"/>
                  <a:lumOff val="25000"/>
                </a:srgbClr>
              </a:solidFill>
              <a:round/>
            </a:ln>
          </p:spPr>
          <p:txBody>
            <a:bodyPr vert="horz" wrap="square" lIns="91440" tIns="45720" rIns="91440" bIns="45720" numCol="1" anchor="t" anchorCtr="0" compatLnSpc="1"/>
            <a:lstStyle/>
            <a:p>
              <a:pPr defTabSz="1219200" fontAlgn="ctr">
                <a:defRPr/>
              </a:pP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Freeform 91"/>
            <p:cNvSpPr>
              <a:spLocks noEditPoints="1"/>
            </p:cNvSpPr>
            <p:nvPr/>
          </p:nvSpPr>
          <p:spPr bwMode="gray">
            <a:xfrm>
              <a:off x="5640388" y="4695825"/>
              <a:ext cx="134937" cy="80963"/>
            </a:xfrm>
            <a:custGeom>
              <a:avLst/>
              <a:gdLst>
                <a:gd name="T0" fmla="*/ 85 w 85"/>
                <a:gd name="T1" fmla="*/ 51 h 51"/>
                <a:gd name="T2" fmla="*/ 0 w 85"/>
                <a:gd name="T3" fmla="*/ 51 h 51"/>
                <a:gd name="T4" fmla="*/ 0 w 85"/>
                <a:gd name="T5" fmla="*/ 32 h 51"/>
                <a:gd name="T6" fmla="*/ 85 w 85"/>
                <a:gd name="T7" fmla="*/ 32 h 51"/>
                <a:gd name="T8" fmla="*/ 85 w 85"/>
                <a:gd name="T9" fmla="*/ 51 h 51"/>
                <a:gd name="T10" fmla="*/ 81 w 85"/>
                <a:gd name="T11" fmla="*/ 34 h 51"/>
                <a:gd name="T12" fmla="*/ 2 w 85"/>
                <a:gd name="T13" fmla="*/ 34 h 51"/>
                <a:gd name="T14" fmla="*/ 2 w 85"/>
                <a:gd name="T15" fmla="*/ 47 h 51"/>
                <a:gd name="T16" fmla="*/ 81 w 85"/>
                <a:gd name="T17" fmla="*/ 47 h 51"/>
                <a:gd name="T18" fmla="*/ 81 w 85"/>
                <a:gd name="T19" fmla="*/ 34 h 51"/>
                <a:gd name="T20" fmla="*/ 27 w 85"/>
                <a:gd name="T21" fmla="*/ 0 h 51"/>
                <a:gd name="T22" fmla="*/ 57 w 85"/>
                <a:gd name="T23" fmla="*/ 0 h 51"/>
                <a:gd name="T24" fmla="*/ 57 w 85"/>
                <a:gd name="T25" fmla="*/ 2 h 51"/>
                <a:gd name="T26" fmla="*/ 27 w 85"/>
                <a:gd name="T27" fmla="*/ 2 h 51"/>
                <a:gd name="T28" fmla="*/ 27 w 85"/>
                <a:gd name="T29" fmla="*/ 0 h 51"/>
                <a:gd name="T30" fmla="*/ 27 w 85"/>
                <a:gd name="T31" fmla="*/ 14 h 51"/>
                <a:gd name="T32" fmla="*/ 57 w 85"/>
                <a:gd name="T33" fmla="*/ 14 h 51"/>
                <a:gd name="T34" fmla="*/ 57 w 85"/>
                <a:gd name="T35" fmla="*/ 17 h 51"/>
                <a:gd name="T36" fmla="*/ 27 w 85"/>
                <a:gd name="T37" fmla="*/ 17 h 51"/>
                <a:gd name="T38" fmla="*/ 27 w 85"/>
                <a:gd name="T39" fmla="*/ 14 h 51"/>
                <a:gd name="T40" fmla="*/ 27 w 85"/>
                <a:gd name="T41" fmla="*/ 14 h 51"/>
                <a:gd name="T42" fmla="*/ 27 w 85"/>
                <a:gd name="T43" fmla="*/ 1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5" h="51">
                  <a:moveTo>
                    <a:pt x="85" y="51"/>
                  </a:moveTo>
                  <a:lnTo>
                    <a:pt x="0" y="51"/>
                  </a:lnTo>
                  <a:lnTo>
                    <a:pt x="0" y="32"/>
                  </a:lnTo>
                  <a:lnTo>
                    <a:pt x="85" y="32"/>
                  </a:lnTo>
                  <a:lnTo>
                    <a:pt x="85" y="51"/>
                  </a:lnTo>
                  <a:close/>
                  <a:moveTo>
                    <a:pt x="81" y="34"/>
                  </a:moveTo>
                  <a:lnTo>
                    <a:pt x="2" y="34"/>
                  </a:lnTo>
                  <a:lnTo>
                    <a:pt x="2" y="47"/>
                  </a:lnTo>
                  <a:lnTo>
                    <a:pt x="81" y="47"/>
                  </a:lnTo>
                  <a:lnTo>
                    <a:pt x="81" y="34"/>
                  </a:lnTo>
                  <a:close/>
                  <a:moveTo>
                    <a:pt x="27" y="0"/>
                  </a:moveTo>
                  <a:lnTo>
                    <a:pt x="57" y="0"/>
                  </a:lnTo>
                  <a:lnTo>
                    <a:pt x="57" y="2"/>
                  </a:lnTo>
                  <a:lnTo>
                    <a:pt x="27" y="2"/>
                  </a:lnTo>
                  <a:lnTo>
                    <a:pt x="27" y="0"/>
                  </a:lnTo>
                  <a:close/>
                  <a:moveTo>
                    <a:pt x="27" y="14"/>
                  </a:moveTo>
                  <a:lnTo>
                    <a:pt x="57" y="14"/>
                  </a:lnTo>
                  <a:lnTo>
                    <a:pt x="57" y="17"/>
                  </a:lnTo>
                  <a:lnTo>
                    <a:pt x="27" y="17"/>
                  </a:lnTo>
                  <a:lnTo>
                    <a:pt x="27" y="14"/>
                  </a:lnTo>
                  <a:close/>
                  <a:moveTo>
                    <a:pt x="27" y="14"/>
                  </a:moveTo>
                  <a:lnTo>
                    <a:pt x="27" y="14"/>
                  </a:lnTo>
                  <a:close/>
                </a:path>
              </a:pathLst>
            </a:custGeom>
            <a:grpFill/>
            <a:ln w="3175">
              <a:solidFill>
                <a:srgbClr val="1D1D1A">
                  <a:lumMod val="75000"/>
                  <a:lumOff val="25000"/>
                </a:srgbClr>
              </a:solidFill>
              <a:round/>
            </a:ln>
          </p:spPr>
          <p:txBody>
            <a:bodyPr vert="horz" wrap="square" lIns="91440" tIns="45720" rIns="91440" bIns="45720" numCol="1" anchor="t" anchorCtr="0" compatLnSpc="1"/>
            <a:lstStyle/>
            <a:p>
              <a:pPr defTabSz="1219200" fontAlgn="ctr">
                <a:defRPr/>
              </a:pP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Freeform 92"/>
            <p:cNvSpPr>
              <a:spLocks noEditPoints="1"/>
            </p:cNvSpPr>
            <p:nvPr/>
          </p:nvSpPr>
          <p:spPr bwMode="gray">
            <a:xfrm>
              <a:off x="5640388" y="4695825"/>
              <a:ext cx="134937" cy="80963"/>
            </a:xfrm>
            <a:custGeom>
              <a:avLst/>
              <a:gdLst>
                <a:gd name="T0" fmla="*/ 85 w 85"/>
                <a:gd name="T1" fmla="*/ 51 h 51"/>
                <a:gd name="T2" fmla="*/ 0 w 85"/>
                <a:gd name="T3" fmla="*/ 51 h 51"/>
                <a:gd name="T4" fmla="*/ 0 w 85"/>
                <a:gd name="T5" fmla="*/ 32 h 51"/>
                <a:gd name="T6" fmla="*/ 85 w 85"/>
                <a:gd name="T7" fmla="*/ 32 h 51"/>
                <a:gd name="T8" fmla="*/ 85 w 85"/>
                <a:gd name="T9" fmla="*/ 51 h 51"/>
                <a:gd name="T10" fmla="*/ 81 w 85"/>
                <a:gd name="T11" fmla="*/ 34 h 51"/>
                <a:gd name="T12" fmla="*/ 2 w 85"/>
                <a:gd name="T13" fmla="*/ 34 h 51"/>
                <a:gd name="T14" fmla="*/ 2 w 85"/>
                <a:gd name="T15" fmla="*/ 47 h 51"/>
                <a:gd name="T16" fmla="*/ 81 w 85"/>
                <a:gd name="T17" fmla="*/ 47 h 51"/>
                <a:gd name="T18" fmla="*/ 81 w 85"/>
                <a:gd name="T19" fmla="*/ 34 h 51"/>
                <a:gd name="T20" fmla="*/ 27 w 85"/>
                <a:gd name="T21" fmla="*/ 0 h 51"/>
                <a:gd name="T22" fmla="*/ 57 w 85"/>
                <a:gd name="T23" fmla="*/ 0 h 51"/>
                <a:gd name="T24" fmla="*/ 57 w 85"/>
                <a:gd name="T25" fmla="*/ 2 h 51"/>
                <a:gd name="T26" fmla="*/ 27 w 85"/>
                <a:gd name="T27" fmla="*/ 2 h 51"/>
                <a:gd name="T28" fmla="*/ 27 w 85"/>
                <a:gd name="T29" fmla="*/ 0 h 51"/>
                <a:gd name="T30" fmla="*/ 27 w 85"/>
                <a:gd name="T31" fmla="*/ 14 h 51"/>
                <a:gd name="T32" fmla="*/ 57 w 85"/>
                <a:gd name="T33" fmla="*/ 14 h 51"/>
                <a:gd name="T34" fmla="*/ 57 w 85"/>
                <a:gd name="T35" fmla="*/ 17 h 51"/>
                <a:gd name="T36" fmla="*/ 27 w 85"/>
                <a:gd name="T37" fmla="*/ 17 h 51"/>
                <a:gd name="T38" fmla="*/ 27 w 85"/>
                <a:gd name="T39" fmla="*/ 14 h 51"/>
                <a:gd name="T40" fmla="*/ 27 w 85"/>
                <a:gd name="T41" fmla="*/ 14 h 51"/>
                <a:gd name="T42" fmla="*/ 27 w 85"/>
                <a:gd name="T43" fmla="*/ 1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5" h="51">
                  <a:moveTo>
                    <a:pt x="85" y="51"/>
                  </a:moveTo>
                  <a:lnTo>
                    <a:pt x="0" y="51"/>
                  </a:lnTo>
                  <a:lnTo>
                    <a:pt x="0" y="32"/>
                  </a:lnTo>
                  <a:lnTo>
                    <a:pt x="85" y="32"/>
                  </a:lnTo>
                  <a:lnTo>
                    <a:pt x="85" y="51"/>
                  </a:lnTo>
                  <a:moveTo>
                    <a:pt x="81" y="34"/>
                  </a:moveTo>
                  <a:lnTo>
                    <a:pt x="2" y="34"/>
                  </a:lnTo>
                  <a:lnTo>
                    <a:pt x="2" y="47"/>
                  </a:lnTo>
                  <a:lnTo>
                    <a:pt x="81" y="47"/>
                  </a:lnTo>
                  <a:lnTo>
                    <a:pt x="81" y="34"/>
                  </a:lnTo>
                  <a:moveTo>
                    <a:pt x="27" y="0"/>
                  </a:moveTo>
                  <a:lnTo>
                    <a:pt x="57" y="0"/>
                  </a:lnTo>
                  <a:lnTo>
                    <a:pt x="57" y="2"/>
                  </a:lnTo>
                  <a:lnTo>
                    <a:pt x="27" y="2"/>
                  </a:lnTo>
                  <a:lnTo>
                    <a:pt x="27" y="0"/>
                  </a:lnTo>
                  <a:moveTo>
                    <a:pt x="27" y="14"/>
                  </a:moveTo>
                  <a:lnTo>
                    <a:pt x="57" y="14"/>
                  </a:lnTo>
                  <a:lnTo>
                    <a:pt x="57" y="17"/>
                  </a:lnTo>
                  <a:lnTo>
                    <a:pt x="27" y="17"/>
                  </a:lnTo>
                  <a:lnTo>
                    <a:pt x="27" y="14"/>
                  </a:lnTo>
                  <a:moveTo>
                    <a:pt x="27" y="14"/>
                  </a:moveTo>
                  <a:lnTo>
                    <a:pt x="27" y="14"/>
                  </a:lnTo>
                </a:path>
              </a:pathLst>
            </a:custGeom>
            <a:grpFill/>
            <a:ln w="3175">
              <a:solidFill>
                <a:srgbClr val="1D1D1A">
                  <a:lumMod val="75000"/>
                  <a:lumOff val="25000"/>
                </a:srgbClr>
              </a:solidFill>
              <a:round/>
            </a:ln>
          </p:spPr>
          <p:txBody>
            <a:bodyPr vert="horz" wrap="square" lIns="91440" tIns="45720" rIns="91440" bIns="45720" numCol="1" anchor="t" anchorCtr="0" compatLnSpc="1"/>
            <a:lstStyle/>
            <a:p>
              <a:pPr defTabSz="1219200" fontAlgn="ctr">
                <a:defRPr/>
              </a:pP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7" name="组合 36"/>
          <p:cNvGrpSpPr/>
          <p:nvPr/>
        </p:nvGrpSpPr>
        <p:grpSpPr bwMode="gray">
          <a:xfrm>
            <a:off x="6047244" y="3945539"/>
            <a:ext cx="384646" cy="330313"/>
            <a:chOff x="16243" y="7125"/>
            <a:chExt cx="502" cy="424"/>
          </a:xfrm>
          <a:solidFill>
            <a:srgbClr val="1D1D1A">
              <a:lumMod val="75000"/>
              <a:lumOff val="25000"/>
            </a:srgbClr>
          </a:solidFill>
          <a:effectLst/>
        </p:grpSpPr>
        <p:sp>
          <p:nvSpPr>
            <p:cNvPr id="38" name="Freeform 51"/>
            <p:cNvSpPr>
              <a:spLocks noEditPoints="1"/>
            </p:cNvSpPr>
            <p:nvPr/>
          </p:nvSpPr>
          <p:spPr bwMode="gray">
            <a:xfrm>
              <a:off x="16243" y="7125"/>
              <a:ext cx="503" cy="425"/>
            </a:xfrm>
            <a:custGeom>
              <a:avLst/>
              <a:gdLst>
                <a:gd name="T0" fmla="*/ 0 w 378"/>
                <a:gd name="T1" fmla="*/ 319 h 319"/>
                <a:gd name="T2" fmla="*/ 0 w 378"/>
                <a:gd name="T3" fmla="*/ 0 h 319"/>
                <a:gd name="T4" fmla="*/ 378 w 378"/>
                <a:gd name="T5" fmla="*/ 0 h 319"/>
                <a:gd name="T6" fmla="*/ 378 w 378"/>
                <a:gd name="T7" fmla="*/ 319 h 319"/>
                <a:gd name="T8" fmla="*/ 0 w 378"/>
                <a:gd name="T9" fmla="*/ 319 h 319"/>
                <a:gd name="T10" fmla="*/ 10 w 378"/>
                <a:gd name="T11" fmla="*/ 309 h 319"/>
                <a:gd name="T12" fmla="*/ 370 w 378"/>
                <a:gd name="T13" fmla="*/ 309 h 319"/>
                <a:gd name="T14" fmla="*/ 370 w 378"/>
                <a:gd name="T15" fmla="*/ 9 h 319"/>
                <a:gd name="T16" fmla="*/ 10 w 378"/>
                <a:gd name="T17" fmla="*/ 9 h 319"/>
                <a:gd name="T18" fmla="*/ 10 w 378"/>
                <a:gd name="T19" fmla="*/ 309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 h="319">
                  <a:moveTo>
                    <a:pt x="0" y="319"/>
                  </a:moveTo>
                  <a:lnTo>
                    <a:pt x="0" y="0"/>
                  </a:lnTo>
                  <a:lnTo>
                    <a:pt x="378" y="0"/>
                  </a:lnTo>
                  <a:lnTo>
                    <a:pt x="378" y="319"/>
                  </a:lnTo>
                  <a:lnTo>
                    <a:pt x="0" y="319"/>
                  </a:lnTo>
                  <a:close/>
                  <a:moveTo>
                    <a:pt x="10" y="309"/>
                  </a:moveTo>
                  <a:lnTo>
                    <a:pt x="370" y="309"/>
                  </a:lnTo>
                  <a:lnTo>
                    <a:pt x="370" y="9"/>
                  </a:lnTo>
                  <a:lnTo>
                    <a:pt x="10" y="9"/>
                  </a:lnTo>
                  <a:lnTo>
                    <a:pt x="10" y="309"/>
                  </a:lnTo>
                  <a:close/>
                </a:path>
              </a:pathLst>
            </a:custGeom>
            <a:grpFill/>
            <a:ln w="6350" cap="flat" cmpd="sng" algn="ctr">
              <a:solidFill>
                <a:srgbClr val="1D1D1A">
                  <a:lumMod val="75000"/>
                  <a:lumOff val="25000"/>
                </a:srgbClr>
              </a:solidFill>
              <a:prstDash val="solid"/>
              <a:miter lim="800000"/>
            </a:ln>
            <a:effectLst/>
          </p:spPr>
          <p:txBody>
            <a:bodyPr vert="horz" wrap="square" lIns="91440" tIns="45720" rIns="91440" bIns="45720" numCol="1" anchor="t" anchorCtr="0" compatLnSpc="1"/>
            <a:lstStyle/>
            <a:p>
              <a:pPr defTabSz="1219200" fontAlgn="ctr">
                <a:defRPr/>
              </a:pP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Freeform 52"/>
            <p:cNvSpPr>
              <a:spLocks noEditPoints="1"/>
            </p:cNvSpPr>
            <p:nvPr/>
          </p:nvSpPr>
          <p:spPr bwMode="gray">
            <a:xfrm>
              <a:off x="16247" y="7221"/>
              <a:ext cx="499" cy="232"/>
            </a:xfrm>
            <a:custGeom>
              <a:avLst/>
              <a:gdLst>
                <a:gd name="T0" fmla="*/ 0 w 375"/>
                <a:gd name="T1" fmla="*/ 174 h 174"/>
                <a:gd name="T2" fmla="*/ 0 w 375"/>
                <a:gd name="T3" fmla="*/ 0 h 174"/>
                <a:gd name="T4" fmla="*/ 375 w 375"/>
                <a:gd name="T5" fmla="*/ 0 h 174"/>
                <a:gd name="T6" fmla="*/ 375 w 375"/>
                <a:gd name="T7" fmla="*/ 174 h 174"/>
                <a:gd name="T8" fmla="*/ 0 w 375"/>
                <a:gd name="T9" fmla="*/ 174 h 174"/>
                <a:gd name="T10" fmla="*/ 7 w 375"/>
                <a:gd name="T11" fmla="*/ 164 h 174"/>
                <a:gd name="T12" fmla="*/ 365 w 375"/>
                <a:gd name="T13" fmla="*/ 164 h 174"/>
                <a:gd name="T14" fmla="*/ 365 w 375"/>
                <a:gd name="T15" fmla="*/ 10 h 174"/>
                <a:gd name="T16" fmla="*/ 7 w 375"/>
                <a:gd name="T17" fmla="*/ 10 h 174"/>
                <a:gd name="T18" fmla="*/ 7 w 375"/>
                <a:gd name="T19" fmla="*/ 16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5" h="174">
                  <a:moveTo>
                    <a:pt x="0" y="174"/>
                  </a:moveTo>
                  <a:lnTo>
                    <a:pt x="0" y="0"/>
                  </a:lnTo>
                  <a:lnTo>
                    <a:pt x="375" y="0"/>
                  </a:lnTo>
                  <a:lnTo>
                    <a:pt x="375" y="174"/>
                  </a:lnTo>
                  <a:lnTo>
                    <a:pt x="0" y="174"/>
                  </a:lnTo>
                  <a:close/>
                  <a:moveTo>
                    <a:pt x="7" y="164"/>
                  </a:moveTo>
                  <a:lnTo>
                    <a:pt x="365" y="164"/>
                  </a:lnTo>
                  <a:lnTo>
                    <a:pt x="365" y="10"/>
                  </a:lnTo>
                  <a:lnTo>
                    <a:pt x="7" y="10"/>
                  </a:lnTo>
                  <a:lnTo>
                    <a:pt x="7" y="164"/>
                  </a:lnTo>
                  <a:close/>
                </a:path>
              </a:pathLst>
            </a:custGeom>
            <a:grpFill/>
            <a:ln w="6350" cap="flat" cmpd="sng" algn="ctr">
              <a:solidFill>
                <a:srgbClr val="1D1D1A">
                  <a:lumMod val="75000"/>
                  <a:lumOff val="25000"/>
                </a:srgbClr>
              </a:solidFill>
              <a:prstDash val="solid"/>
              <a:miter lim="800000"/>
            </a:ln>
            <a:effectLst/>
          </p:spPr>
          <p:txBody>
            <a:bodyPr vert="horz" wrap="square" lIns="91440" tIns="45720" rIns="91440" bIns="45720" numCol="1" anchor="t" anchorCtr="0" compatLnSpc="1"/>
            <a:lstStyle/>
            <a:p>
              <a:pPr defTabSz="1219200" fontAlgn="ctr">
                <a:defRPr/>
              </a:pP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Freeform 53"/>
            <p:cNvSpPr>
              <a:spLocks noEditPoints="1"/>
            </p:cNvSpPr>
            <p:nvPr/>
          </p:nvSpPr>
          <p:spPr bwMode="gray">
            <a:xfrm>
              <a:off x="16298" y="7137"/>
              <a:ext cx="374" cy="400"/>
            </a:xfrm>
            <a:custGeom>
              <a:avLst/>
              <a:gdLst>
                <a:gd name="T0" fmla="*/ 113 w 117"/>
                <a:gd name="T1" fmla="*/ 98 h 124"/>
                <a:gd name="T2" fmla="*/ 117 w 117"/>
                <a:gd name="T3" fmla="*/ 124 h 124"/>
                <a:gd name="T4" fmla="*/ 84 w 117"/>
                <a:gd name="T5" fmla="*/ 124 h 124"/>
                <a:gd name="T6" fmla="*/ 87 w 117"/>
                <a:gd name="T7" fmla="*/ 98 h 124"/>
                <a:gd name="T8" fmla="*/ 84 w 117"/>
                <a:gd name="T9" fmla="*/ 124 h 124"/>
                <a:gd name="T10" fmla="*/ 55 w 117"/>
                <a:gd name="T11" fmla="*/ 98 h 124"/>
                <a:gd name="T12" fmla="*/ 58 w 117"/>
                <a:gd name="T13" fmla="*/ 124 h 124"/>
                <a:gd name="T14" fmla="*/ 25 w 117"/>
                <a:gd name="T15" fmla="*/ 124 h 124"/>
                <a:gd name="T16" fmla="*/ 29 w 117"/>
                <a:gd name="T17" fmla="*/ 98 h 124"/>
                <a:gd name="T18" fmla="*/ 25 w 117"/>
                <a:gd name="T19" fmla="*/ 124 h 124"/>
                <a:gd name="T20" fmla="*/ 0 w 117"/>
                <a:gd name="T21" fmla="*/ 98 h 124"/>
                <a:gd name="T22" fmla="*/ 4 w 117"/>
                <a:gd name="T23" fmla="*/ 124 h 124"/>
                <a:gd name="T24" fmla="*/ 56 w 117"/>
                <a:gd name="T25" fmla="*/ 80 h 124"/>
                <a:gd name="T26" fmla="*/ 50 w 117"/>
                <a:gd name="T27" fmla="*/ 74 h 124"/>
                <a:gd name="T28" fmla="*/ 53 w 117"/>
                <a:gd name="T29" fmla="*/ 45 h 124"/>
                <a:gd name="T30" fmla="*/ 59 w 117"/>
                <a:gd name="T31" fmla="*/ 45 h 124"/>
                <a:gd name="T32" fmla="*/ 80 w 117"/>
                <a:gd name="T33" fmla="*/ 62 h 124"/>
                <a:gd name="T34" fmla="*/ 59 w 117"/>
                <a:gd name="T35" fmla="*/ 79 h 124"/>
                <a:gd name="T36" fmla="*/ 56 w 117"/>
                <a:gd name="T37" fmla="*/ 48 h 124"/>
                <a:gd name="T38" fmla="*/ 53 w 117"/>
                <a:gd name="T39" fmla="*/ 51 h 124"/>
                <a:gd name="T40" fmla="*/ 54 w 117"/>
                <a:gd name="T41" fmla="*/ 76 h 124"/>
                <a:gd name="T42" fmla="*/ 57 w 117"/>
                <a:gd name="T43" fmla="*/ 76 h 124"/>
                <a:gd name="T44" fmla="*/ 76 w 117"/>
                <a:gd name="T45" fmla="*/ 62 h 124"/>
                <a:gd name="T46" fmla="*/ 57 w 117"/>
                <a:gd name="T47" fmla="*/ 49 h 124"/>
                <a:gd name="T48" fmla="*/ 113 w 117"/>
                <a:gd name="T49" fmla="*/ 26 h 124"/>
                <a:gd name="T50" fmla="*/ 117 w 117"/>
                <a:gd name="T51" fmla="*/ 0 h 124"/>
                <a:gd name="T52" fmla="*/ 113 w 117"/>
                <a:gd name="T53" fmla="*/ 26 h 124"/>
                <a:gd name="T54" fmla="*/ 84 w 117"/>
                <a:gd name="T55" fmla="*/ 0 h 124"/>
                <a:gd name="T56" fmla="*/ 87 w 117"/>
                <a:gd name="T57" fmla="*/ 26 h 124"/>
                <a:gd name="T58" fmla="*/ 55 w 117"/>
                <a:gd name="T59" fmla="*/ 26 h 124"/>
                <a:gd name="T60" fmla="*/ 58 w 117"/>
                <a:gd name="T61" fmla="*/ 0 h 124"/>
                <a:gd name="T62" fmla="*/ 55 w 117"/>
                <a:gd name="T63" fmla="*/ 26 h 124"/>
                <a:gd name="T64" fmla="*/ 25 w 117"/>
                <a:gd name="T65" fmla="*/ 0 h 124"/>
                <a:gd name="T66" fmla="*/ 29 w 117"/>
                <a:gd name="T67" fmla="*/ 26 h 124"/>
                <a:gd name="T68" fmla="*/ 0 w 117"/>
                <a:gd name="T69" fmla="*/ 26 h 124"/>
                <a:gd name="T70" fmla="*/ 4 w 117"/>
                <a:gd name="T71" fmla="*/ 0 h 124"/>
                <a:gd name="T72" fmla="*/ 0 w 117"/>
                <a:gd name="T73" fmla="*/ 26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7" h="124">
                  <a:moveTo>
                    <a:pt x="113" y="124"/>
                  </a:moveTo>
                  <a:cubicBezTo>
                    <a:pt x="113" y="98"/>
                    <a:pt x="113" y="98"/>
                    <a:pt x="113" y="98"/>
                  </a:cubicBezTo>
                  <a:cubicBezTo>
                    <a:pt x="117" y="98"/>
                    <a:pt x="117" y="98"/>
                    <a:pt x="117" y="98"/>
                  </a:cubicBezTo>
                  <a:cubicBezTo>
                    <a:pt x="117" y="124"/>
                    <a:pt x="117" y="124"/>
                    <a:pt x="117" y="124"/>
                  </a:cubicBezTo>
                  <a:lnTo>
                    <a:pt x="113" y="124"/>
                  </a:lnTo>
                  <a:close/>
                  <a:moveTo>
                    <a:pt x="84" y="124"/>
                  </a:moveTo>
                  <a:cubicBezTo>
                    <a:pt x="84" y="98"/>
                    <a:pt x="84" y="98"/>
                    <a:pt x="84" y="98"/>
                  </a:cubicBezTo>
                  <a:cubicBezTo>
                    <a:pt x="87" y="98"/>
                    <a:pt x="87" y="98"/>
                    <a:pt x="87" y="98"/>
                  </a:cubicBezTo>
                  <a:cubicBezTo>
                    <a:pt x="87" y="124"/>
                    <a:pt x="87" y="124"/>
                    <a:pt x="87" y="124"/>
                  </a:cubicBezTo>
                  <a:lnTo>
                    <a:pt x="84" y="124"/>
                  </a:lnTo>
                  <a:close/>
                  <a:moveTo>
                    <a:pt x="55" y="124"/>
                  </a:moveTo>
                  <a:cubicBezTo>
                    <a:pt x="55" y="98"/>
                    <a:pt x="55" y="98"/>
                    <a:pt x="55" y="98"/>
                  </a:cubicBezTo>
                  <a:cubicBezTo>
                    <a:pt x="58" y="98"/>
                    <a:pt x="58" y="98"/>
                    <a:pt x="58" y="98"/>
                  </a:cubicBezTo>
                  <a:cubicBezTo>
                    <a:pt x="58" y="124"/>
                    <a:pt x="58" y="124"/>
                    <a:pt x="58" y="124"/>
                  </a:cubicBezTo>
                  <a:lnTo>
                    <a:pt x="55" y="124"/>
                  </a:lnTo>
                  <a:close/>
                  <a:moveTo>
                    <a:pt x="25" y="124"/>
                  </a:moveTo>
                  <a:cubicBezTo>
                    <a:pt x="25" y="98"/>
                    <a:pt x="25" y="98"/>
                    <a:pt x="25" y="98"/>
                  </a:cubicBezTo>
                  <a:cubicBezTo>
                    <a:pt x="29" y="98"/>
                    <a:pt x="29" y="98"/>
                    <a:pt x="29" y="98"/>
                  </a:cubicBezTo>
                  <a:cubicBezTo>
                    <a:pt x="29" y="124"/>
                    <a:pt x="29" y="124"/>
                    <a:pt x="29" y="124"/>
                  </a:cubicBezTo>
                  <a:lnTo>
                    <a:pt x="25" y="124"/>
                  </a:lnTo>
                  <a:close/>
                  <a:moveTo>
                    <a:pt x="0" y="124"/>
                  </a:moveTo>
                  <a:cubicBezTo>
                    <a:pt x="0" y="98"/>
                    <a:pt x="0" y="98"/>
                    <a:pt x="0" y="98"/>
                  </a:cubicBezTo>
                  <a:cubicBezTo>
                    <a:pt x="4" y="98"/>
                    <a:pt x="4" y="98"/>
                    <a:pt x="4" y="98"/>
                  </a:cubicBezTo>
                  <a:cubicBezTo>
                    <a:pt x="4" y="124"/>
                    <a:pt x="4" y="124"/>
                    <a:pt x="4" y="124"/>
                  </a:cubicBezTo>
                  <a:lnTo>
                    <a:pt x="0" y="124"/>
                  </a:lnTo>
                  <a:close/>
                  <a:moveTo>
                    <a:pt x="56" y="80"/>
                  </a:moveTo>
                  <a:cubicBezTo>
                    <a:pt x="55" y="80"/>
                    <a:pt x="53" y="80"/>
                    <a:pt x="53" y="79"/>
                  </a:cubicBezTo>
                  <a:cubicBezTo>
                    <a:pt x="51" y="78"/>
                    <a:pt x="50" y="76"/>
                    <a:pt x="50" y="74"/>
                  </a:cubicBezTo>
                  <a:cubicBezTo>
                    <a:pt x="50" y="51"/>
                    <a:pt x="50" y="51"/>
                    <a:pt x="50" y="51"/>
                  </a:cubicBezTo>
                  <a:cubicBezTo>
                    <a:pt x="50" y="49"/>
                    <a:pt x="51" y="47"/>
                    <a:pt x="53" y="45"/>
                  </a:cubicBezTo>
                  <a:cubicBezTo>
                    <a:pt x="53" y="45"/>
                    <a:pt x="55" y="44"/>
                    <a:pt x="56" y="44"/>
                  </a:cubicBezTo>
                  <a:cubicBezTo>
                    <a:pt x="57" y="44"/>
                    <a:pt x="58" y="45"/>
                    <a:pt x="59" y="45"/>
                  </a:cubicBezTo>
                  <a:cubicBezTo>
                    <a:pt x="77" y="57"/>
                    <a:pt x="77" y="57"/>
                    <a:pt x="77" y="57"/>
                  </a:cubicBezTo>
                  <a:cubicBezTo>
                    <a:pt x="78" y="58"/>
                    <a:pt x="80" y="60"/>
                    <a:pt x="80" y="62"/>
                  </a:cubicBezTo>
                  <a:cubicBezTo>
                    <a:pt x="80" y="65"/>
                    <a:pt x="78" y="67"/>
                    <a:pt x="77" y="68"/>
                  </a:cubicBezTo>
                  <a:cubicBezTo>
                    <a:pt x="59" y="79"/>
                    <a:pt x="59" y="79"/>
                    <a:pt x="59" y="79"/>
                  </a:cubicBezTo>
                  <a:cubicBezTo>
                    <a:pt x="58" y="80"/>
                    <a:pt x="57" y="80"/>
                    <a:pt x="56" y="80"/>
                  </a:cubicBezTo>
                  <a:close/>
                  <a:moveTo>
                    <a:pt x="56" y="48"/>
                  </a:moveTo>
                  <a:cubicBezTo>
                    <a:pt x="55" y="48"/>
                    <a:pt x="54" y="49"/>
                    <a:pt x="54" y="49"/>
                  </a:cubicBezTo>
                  <a:cubicBezTo>
                    <a:pt x="54" y="49"/>
                    <a:pt x="53" y="50"/>
                    <a:pt x="53" y="51"/>
                  </a:cubicBezTo>
                  <a:cubicBezTo>
                    <a:pt x="53" y="74"/>
                    <a:pt x="53" y="74"/>
                    <a:pt x="53" y="74"/>
                  </a:cubicBezTo>
                  <a:cubicBezTo>
                    <a:pt x="53" y="75"/>
                    <a:pt x="54" y="76"/>
                    <a:pt x="54" y="76"/>
                  </a:cubicBezTo>
                  <a:cubicBezTo>
                    <a:pt x="55" y="76"/>
                    <a:pt x="55" y="76"/>
                    <a:pt x="56" y="76"/>
                  </a:cubicBezTo>
                  <a:cubicBezTo>
                    <a:pt x="56" y="76"/>
                    <a:pt x="56" y="76"/>
                    <a:pt x="57" y="76"/>
                  </a:cubicBezTo>
                  <a:cubicBezTo>
                    <a:pt x="75" y="65"/>
                    <a:pt x="75" y="65"/>
                    <a:pt x="75" y="65"/>
                  </a:cubicBezTo>
                  <a:cubicBezTo>
                    <a:pt x="76" y="64"/>
                    <a:pt x="76" y="63"/>
                    <a:pt x="76" y="62"/>
                  </a:cubicBezTo>
                  <a:cubicBezTo>
                    <a:pt x="76" y="62"/>
                    <a:pt x="76" y="61"/>
                    <a:pt x="75" y="60"/>
                  </a:cubicBezTo>
                  <a:cubicBezTo>
                    <a:pt x="57" y="49"/>
                    <a:pt x="57" y="49"/>
                    <a:pt x="57" y="49"/>
                  </a:cubicBezTo>
                  <a:cubicBezTo>
                    <a:pt x="56" y="48"/>
                    <a:pt x="56" y="48"/>
                    <a:pt x="56" y="48"/>
                  </a:cubicBezTo>
                  <a:close/>
                  <a:moveTo>
                    <a:pt x="113" y="26"/>
                  </a:moveTo>
                  <a:cubicBezTo>
                    <a:pt x="113" y="0"/>
                    <a:pt x="113" y="0"/>
                    <a:pt x="113" y="0"/>
                  </a:cubicBezTo>
                  <a:cubicBezTo>
                    <a:pt x="117" y="0"/>
                    <a:pt x="117" y="0"/>
                    <a:pt x="117" y="0"/>
                  </a:cubicBezTo>
                  <a:cubicBezTo>
                    <a:pt x="117" y="26"/>
                    <a:pt x="117" y="26"/>
                    <a:pt x="117" y="26"/>
                  </a:cubicBezTo>
                  <a:lnTo>
                    <a:pt x="113" y="26"/>
                  </a:lnTo>
                  <a:close/>
                  <a:moveTo>
                    <a:pt x="84" y="26"/>
                  </a:moveTo>
                  <a:cubicBezTo>
                    <a:pt x="84" y="0"/>
                    <a:pt x="84" y="0"/>
                    <a:pt x="84" y="0"/>
                  </a:cubicBezTo>
                  <a:cubicBezTo>
                    <a:pt x="87" y="0"/>
                    <a:pt x="87" y="0"/>
                    <a:pt x="87" y="0"/>
                  </a:cubicBezTo>
                  <a:cubicBezTo>
                    <a:pt x="87" y="26"/>
                    <a:pt x="87" y="26"/>
                    <a:pt x="87" y="26"/>
                  </a:cubicBezTo>
                  <a:lnTo>
                    <a:pt x="84" y="26"/>
                  </a:lnTo>
                  <a:close/>
                  <a:moveTo>
                    <a:pt x="55" y="26"/>
                  </a:moveTo>
                  <a:cubicBezTo>
                    <a:pt x="55" y="0"/>
                    <a:pt x="55" y="0"/>
                    <a:pt x="55" y="0"/>
                  </a:cubicBezTo>
                  <a:cubicBezTo>
                    <a:pt x="58" y="0"/>
                    <a:pt x="58" y="0"/>
                    <a:pt x="58" y="0"/>
                  </a:cubicBezTo>
                  <a:cubicBezTo>
                    <a:pt x="58" y="26"/>
                    <a:pt x="58" y="26"/>
                    <a:pt x="58" y="26"/>
                  </a:cubicBezTo>
                  <a:lnTo>
                    <a:pt x="55" y="26"/>
                  </a:lnTo>
                  <a:close/>
                  <a:moveTo>
                    <a:pt x="25" y="26"/>
                  </a:moveTo>
                  <a:cubicBezTo>
                    <a:pt x="25" y="0"/>
                    <a:pt x="25" y="0"/>
                    <a:pt x="25" y="0"/>
                  </a:cubicBezTo>
                  <a:cubicBezTo>
                    <a:pt x="29" y="0"/>
                    <a:pt x="29" y="0"/>
                    <a:pt x="29" y="0"/>
                  </a:cubicBezTo>
                  <a:cubicBezTo>
                    <a:pt x="29" y="26"/>
                    <a:pt x="29" y="26"/>
                    <a:pt x="29" y="26"/>
                  </a:cubicBezTo>
                  <a:lnTo>
                    <a:pt x="25" y="26"/>
                  </a:lnTo>
                  <a:close/>
                  <a:moveTo>
                    <a:pt x="0" y="26"/>
                  </a:moveTo>
                  <a:cubicBezTo>
                    <a:pt x="0" y="0"/>
                    <a:pt x="0" y="0"/>
                    <a:pt x="0" y="0"/>
                  </a:cubicBezTo>
                  <a:cubicBezTo>
                    <a:pt x="4" y="0"/>
                    <a:pt x="4" y="0"/>
                    <a:pt x="4" y="0"/>
                  </a:cubicBezTo>
                  <a:cubicBezTo>
                    <a:pt x="4" y="26"/>
                    <a:pt x="4" y="26"/>
                    <a:pt x="4" y="26"/>
                  </a:cubicBezTo>
                  <a:lnTo>
                    <a:pt x="0" y="26"/>
                  </a:lnTo>
                  <a:close/>
                </a:path>
              </a:pathLst>
            </a:custGeom>
            <a:grpFill/>
            <a:ln w="6350" cap="flat" cmpd="sng" algn="ctr">
              <a:solidFill>
                <a:srgbClr val="1D1D1A">
                  <a:lumMod val="75000"/>
                  <a:lumOff val="25000"/>
                </a:srgbClr>
              </a:solidFill>
              <a:prstDash val="solid"/>
              <a:miter lim="800000"/>
            </a:ln>
            <a:effectLst/>
          </p:spPr>
          <p:txBody>
            <a:bodyPr vert="horz" wrap="square" lIns="91440" tIns="45720" rIns="91440" bIns="45720" numCol="1" anchor="t" anchorCtr="0" compatLnSpc="1"/>
            <a:lstStyle/>
            <a:p>
              <a:pPr defTabSz="1219200" fontAlgn="ctr">
                <a:defRPr/>
              </a:pP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1" name="Freeform 100"/>
          <p:cNvSpPr>
            <a:spLocks noEditPoints="1"/>
          </p:cNvSpPr>
          <p:nvPr/>
        </p:nvSpPr>
        <p:spPr bwMode="gray">
          <a:xfrm>
            <a:off x="4311877" y="3908722"/>
            <a:ext cx="380583" cy="387429"/>
          </a:xfrm>
          <a:custGeom>
            <a:avLst/>
            <a:gdLst>
              <a:gd name="T0" fmla="*/ 45 w 316"/>
              <a:gd name="T1" fmla="*/ 268 h 316"/>
              <a:gd name="T2" fmla="*/ 59 w 316"/>
              <a:gd name="T3" fmla="*/ 35 h 316"/>
              <a:gd name="T4" fmla="*/ 271 w 316"/>
              <a:gd name="T5" fmla="*/ 48 h 316"/>
              <a:gd name="T6" fmla="*/ 258 w 316"/>
              <a:gd name="T7" fmla="*/ 281 h 316"/>
              <a:gd name="T8" fmla="*/ 169 w 316"/>
              <a:gd name="T9" fmla="*/ 305 h 316"/>
              <a:gd name="T10" fmla="*/ 220 w 316"/>
              <a:gd name="T11" fmla="*/ 255 h 316"/>
              <a:gd name="T12" fmla="*/ 168 w 316"/>
              <a:gd name="T13" fmla="*/ 237 h 316"/>
              <a:gd name="T14" fmla="*/ 148 w 316"/>
              <a:gd name="T15" fmla="*/ 237 h 316"/>
              <a:gd name="T16" fmla="*/ 97 w 316"/>
              <a:gd name="T17" fmla="*/ 256 h 316"/>
              <a:gd name="T18" fmla="*/ 148 w 316"/>
              <a:gd name="T19" fmla="*/ 305 h 316"/>
              <a:gd name="T20" fmla="*/ 148 w 316"/>
              <a:gd name="T21" fmla="*/ 237 h 316"/>
              <a:gd name="T22" fmla="*/ 209 w 316"/>
              <a:gd name="T23" fmla="*/ 289 h 316"/>
              <a:gd name="T24" fmla="*/ 216 w 316"/>
              <a:gd name="T25" fmla="*/ 294 h 316"/>
              <a:gd name="T26" fmla="*/ 249 w 316"/>
              <a:gd name="T27" fmla="*/ 268 h 316"/>
              <a:gd name="T28" fmla="*/ 228 w 316"/>
              <a:gd name="T29" fmla="*/ 260 h 316"/>
              <a:gd name="T30" fmla="*/ 63 w 316"/>
              <a:gd name="T31" fmla="*/ 272 h 316"/>
              <a:gd name="T32" fmla="*/ 102 w 316"/>
              <a:gd name="T33" fmla="*/ 295 h 316"/>
              <a:gd name="T34" fmla="*/ 105 w 316"/>
              <a:gd name="T35" fmla="*/ 287 h 316"/>
              <a:gd name="T36" fmla="*/ 82 w 316"/>
              <a:gd name="T37" fmla="*/ 258 h 316"/>
              <a:gd name="T38" fmla="*/ 234 w 316"/>
              <a:gd name="T39" fmla="*/ 247 h 316"/>
              <a:gd name="T40" fmla="*/ 261 w 316"/>
              <a:gd name="T41" fmla="*/ 265 h 316"/>
              <a:gd name="T42" fmla="*/ 306 w 316"/>
              <a:gd name="T43" fmla="*/ 168 h 316"/>
              <a:gd name="T44" fmla="*/ 250 w 316"/>
              <a:gd name="T45" fmla="*/ 167 h 316"/>
              <a:gd name="T46" fmla="*/ 53 w 316"/>
              <a:gd name="T47" fmla="*/ 262 h 316"/>
              <a:gd name="T48" fmla="*/ 79 w 316"/>
              <a:gd name="T49" fmla="*/ 249 h 316"/>
              <a:gd name="T50" fmla="*/ 66 w 316"/>
              <a:gd name="T51" fmla="*/ 167 h 316"/>
              <a:gd name="T52" fmla="*/ 11 w 316"/>
              <a:gd name="T53" fmla="*/ 168 h 316"/>
              <a:gd name="T54" fmla="*/ 221 w 316"/>
              <a:gd name="T55" fmla="*/ 240 h 316"/>
              <a:gd name="T56" fmla="*/ 233 w 316"/>
              <a:gd name="T57" fmla="*/ 218 h 316"/>
              <a:gd name="T58" fmla="*/ 163 w 316"/>
              <a:gd name="T59" fmla="*/ 163 h 316"/>
              <a:gd name="T60" fmla="*/ 83 w 316"/>
              <a:gd name="T61" fmla="*/ 218 h 316"/>
              <a:gd name="T62" fmla="*/ 95 w 316"/>
              <a:gd name="T63" fmla="*/ 240 h 316"/>
              <a:gd name="T64" fmla="*/ 153 w 316"/>
              <a:gd name="T65" fmla="*/ 163 h 316"/>
              <a:gd name="T66" fmla="*/ 258 w 316"/>
              <a:gd name="T67" fmla="*/ 54 h 316"/>
              <a:gd name="T68" fmla="*/ 236 w 316"/>
              <a:gd name="T69" fmla="*/ 73 h 316"/>
              <a:gd name="T70" fmla="*/ 306 w 316"/>
              <a:gd name="T71" fmla="*/ 153 h 316"/>
              <a:gd name="T72" fmla="*/ 264 w 316"/>
              <a:gd name="T73" fmla="*/ 54 h 316"/>
              <a:gd name="T74" fmla="*/ 221 w 316"/>
              <a:gd name="T75" fmla="*/ 76 h 316"/>
              <a:gd name="T76" fmla="*/ 163 w 316"/>
              <a:gd name="T77" fmla="*/ 153 h 316"/>
              <a:gd name="T78" fmla="*/ 233 w 316"/>
              <a:gd name="T79" fmla="*/ 98 h 316"/>
              <a:gd name="T80" fmla="*/ 221 w 316"/>
              <a:gd name="T81" fmla="*/ 76 h 316"/>
              <a:gd name="T82" fmla="*/ 76 w 316"/>
              <a:gd name="T83" fmla="*/ 149 h 316"/>
              <a:gd name="T84" fmla="*/ 153 w 316"/>
              <a:gd name="T85" fmla="*/ 89 h 316"/>
              <a:gd name="T86" fmla="*/ 91 w 316"/>
              <a:gd name="T87" fmla="*/ 74 h 316"/>
              <a:gd name="T88" fmla="*/ 22 w 316"/>
              <a:gd name="T89" fmla="*/ 101 h 316"/>
              <a:gd name="T90" fmla="*/ 66 w 316"/>
              <a:gd name="T91" fmla="*/ 153 h 316"/>
              <a:gd name="T92" fmla="*/ 82 w 316"/>
              <a:gd name="T93" fmla="*/ 70 h 316"/>
              <a:gd name="T94" fmla="*/ 56 w 316"/>
              <a:gd name="T95" fmla="*/ 52 h 316"/>
              <a:gd name="T96" fmla="*/ 168 w 316"/>
              <a:gd name="T97" fmla="*/ 79 h 316"/>
              <a:gd name="T98" fmla="*/ 220 w 316"/>
              <a:gd name="T99" fmla="*/ 61 h 316"/>
              <a:gd name="T100" fmla="*/ 169 w 316"/>
              <a:gd name="T101" fmla="*/ 12 h 316"/>
              <a:gd name="T102" fmla="*/ 148 w 316"/>
              <a:gd name="T103" fmla="*/ 12 h 316"/>
              <a:gd name="T104" fmla="*/ 97 w 316"/>
              <a:gd name="T105" fmla="*/ 61 h 316"/>
              <a:gd name="T106" fmla="*/ 148 w 316"/>
              <a:gd name="T107" fmla="*/ 79 h 316"/>
              <a:gd name="T108" fmla="*/ 148 w 316"/>
              <a:gd name="T109" fmla="*/ 12 h 316"/>
              <a:gd name="T110" fmla="*/ 63 w 316"/>
              <a:gd name="T111" fmla="*/ 45 h 316"/>
              <a:gd name="T112" fmla="*/ 86 w 316"/>
              <a:gd name="T113" fmla="*/ 61 h 316"/>
              <a:gd name="T114" fmla="*/ 107 w 316"/>
              <a:gd name="T115" fmla="*/ 27 h 316"/>
              <a:gd name="T116" fmla="*/ 100 w 316"/>
              <a:gd name="T117" fmla="*/ 22 h 316"/>
              <a:gd name="T118" fmla="*/ 228 w 316"/>
              <a:gd name="T119" fmla="*/ 56 h 316"/>
              <a:gd name="T120" fmla="*/ 249 w 316"/>
              <a:gd name="T121" fmla="*/ 48 h 316"/>
              <a:gd name="T122" fmla="*/ 216 w 316"/>
              <a:gd name="T123" fmla="*/ 22 h 316"/>
              <a:gd name="T124" fmla="*/ 209 w 316"/>
              <a:gd name="T125" fmla="*/ 27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6" h="316">
                <a:moveTo>
                  <a:pt x="158" y="316"/>
                </a:moveTo>
                <a:cubicBezTo>
                  <a:pt x="122" y="316"/>
                  <a:pt x="87" y="304"/>
                  <a:pt x="59" y="281"/>
                </a:cubicBezTo>
                <a:cubicBezTo>
                  <a:pt x="54" y="277"/>
                  <a:pt x="49" y="273"/>
                  <a:pt x="45" y="268"/>
                </a:cubicBezTo>
                <a:cubicBezTo>
                  <a:pt x="16" y="239"/>
                  <a:pt x="0" y="200"/>
                  <a:pt x="0" y="158"/>
                </a:cubicBezTo>
                <a:cubicBezTo>
                  <a:pt x="0" y="117"/>
                  <a:pt x="16" y="78"/>
                  <a:pt x="45" y="48"/>
                </a:cubicBezTo>
                <a:cubicBezTo>
                  <a:pt x="49" y="44"/>
                  <a:pt x="54" y="39"/>
                  <a:pt x="59" y="35"/>
                </a:cubicBezTo>
                <a:cubicBezTo>
                  <a:pt x="87" y="13"/>
                  <a:pt x="122" y="0"/>
                  <a:pt x="158" y="0"/>
                </a:cubicBezTo>
                <a:cubicBezTo>
                  <a:pt x="194" y="0"/>
                  <a:pt x="230" y="13"/>
                  <a:pt x="258" y="35"/>
                </a:cubicBezTo>
                <a:cubicBezTo>
                  <a:pt x="262" y="39"/>
                  <a:pt x="267" y="44"/>
                  <a:pt x="271" y="48"/>
                </a:cubicBezTo>
                <a:cubicBezTo>
                  <a:pt x="300" y="78"/>
                  <a:pt x="316" y="117"/>
                  <a:pt x="316" y="158"/>
                </a:cubicBezTo>
                <a:cubicBezTo>
                  <a:pt x="316" y="200"/>
                  <a:pt x="300" y="239"/>
                  <a:pt x="271" y="268"/>
                </a:cubicBezTo>
                <a:cubicBezTo>
                  <a:pt x="267" y="273"/>
                  <a:pt x="262" y="277"/>
                  <a:pt x="258" y="281"/>
                </a:cubicBezTo>
                <a:cubicBezTo>
                  <a:pt x="230" y="304"/>
                  <a:pt x="194" y="316"/>
                  <a:pt x="158" y="316"/>
                </a:cubicBezTo>
                <a:close/>
                <a:moveTo>
                  <a:pt x="163" y="306"/>
                </a:moveTo>
                <a:cubicBezTo>
                  <a:pt x="169" y="305"/>
                  <a:pt x="169" y="305"/>
                  <a:pt x="169" y="305"/>
                </a:cubicBezTo>
                <a:cubicBezTo>
                  <a:pt x="175" y="303"/>
                  <a:pt x="181" y="300"/>
                  <a:pt x="187" y="296"/>
                </a:cubicBezTo>
                <a:cubicBezTo>
                  <a:pt x="197" y="289"/>
                  <a:pt x="206" y="279"/>
                  <a:pt x="214" y="266"/>
                </a:cubicBezTo>
                <a:cubicBezTo>
                  <a:pt x="216" y="262"/>
                  <a:pt x="218" y="259"/>
                  <a:pt x="220" y="255"/>
                </a:cubicBezTo>
                <a:cubicBezTo>
                  <a:pt x="222" y="251"/>
                  <a:pt x="222" y="251"/>
                  <a:pt x="222" y="251"/>
                </a:cubicBezTo>
                <a:cubicBezTo>
                  <a:pt x="216" y="249"/>
                  <a:pt x="216" y="249"/>
                  <a:pt x="216" y="249"/>
                </a:cubicBezTo>
                <a:cubicBezTo>
                  <a:pt x="201" y="242"/>
                  <a:pt x="184" y="238"/>
                  <a:pt x="168" y="237"/>
                </a:cubicBezTo>
                <a:cubicBezTo>
                  <a:pt x="163" y="237"/>
                  <a:pt x="163" y="237"/>
                  <a:pt x="163" y="237"/>
                </a:cubicBezTo>
                <a:lnTo>
                  <a:pt x="163" y="306"/>
                </a:lnTo>
                <a:close/>
                <a:moveTo>
                  <a:pt x="148" y="237"/>
                </a:moveTo>
                <a:cubicBezTo>
                  <a:pt x="132" y="238"/>
                  <a:pt x="116" y="242"/>
                  <a:pt x="101" y="249"/>
                </a:cubicBezTo>
                <a:cubicBezTo>
                  <a:pt x="95" y="251"/>
                  <a:pt x="95" y="251"/>
                  <a:pt x="95" y="251"/>
                </a:cubicBezTo>
                <a:cubicBezTo>
                  <a:pt x="97" y="256"/>
                  <a:pt x="97" y="256"/>
                  <a:pt x="97" y="256"/>
                </a:cubicBezTo>
                <a:cubicBezTo>
                  <a:pt x="99" y="259"/>
                  <a:pt x="100" y="262"/>
                  <a:pt x="102" y="266"/>
                </a:cubicBezTo>
                <a:cubicBezTo>
                  <a:pt x="110" y="279"/>
                  <a:pt x="119" y="289"/>
                  <a:pt x="129" y="296"/>
                </a:cubicBezTo>
                <a:cubicBezTo>
                  <a:pt x="135" y="300"/>
                  <a:pt x="141" y="303"/>
                  <a:pt x="148" y="305"/>
                </a:cubicBezTo>
                <a:cubicBezTo>
                  <a:pt x="153" y="306"/>
                  <a:pt x="153" y="306"/>
                  <a:pt x="153" y="306"/>
                </a:cubicBezTo>
                <a:cubicBezTo>
                  <a:pt x="153" y="237"/>
                  <a:pt x="153" y="237"/>
                  <a:pt x="153" y="237"/>
                </a:cubicBezTo>
                <a:lnTo>
                  <a:pt x="148" y="237"/>
                </a:lnTo>
                <a:close/>
                <a:moveTo>
                  <a:pt x="228" y="260"/>
                </a:moveTo>
                <a:cubicBezTo>
                  <a:pt x="223" y="270"/>
                  <a:pt x="218" y="279"/>
                  <a:pt x="211" y="287"/>
                </a:cubicBezTo>
                <a:cubicBezTo>
                  <a:pt x="209" y="289"/>
                  <a:pt x="209" y="289"/>
                  <a:pt x="209" y="289"/>
                </a:cubicBezTo>
                <a:cubicBezTo>
                  <a:pt x="188" y="304"/>
                  <a:pt x="188" y="304"/>
                  <a:pt x="188" y="304"/>
                </a:cubicBezTo>
                <a:cubicBezTo>
                  <a:pt x="214" y="295"/>
                  <a:pt x="214" y="295"/>
                  <a:pt x="214" y="295"/>
                </a:cubicBezTo>
                <a:cubicBezTo>
                  <a:pt x="216" y="294"/>
                  <a:pt x="216" y="294"/>
                  <a:pt x="216" y="294"/>
                </a:cubicBezTo>
                <a:cubicBezTo>
                  <a:pt x="228" y="289"/>
                  <a:pt x="239" y="283"/>
                  <a:pt x="249" y="275"/>
                </a:cubicBezTo>
                <a:cubicBezTo>
                  <a:pt x="253" y="272"/>
                  <a:pt x="253" y="272"/>
                  <a:pt x="253" y="272"/>
                </a:cubicBezTo>
                <a:cubicBezTo>
                  <a:pt x="249" y="268"/>
                  <a:pt x="249" y="268"/>
                  <a:pt x="249" y="268"/>
                </a:cubicBezTo>
                <a:cubicBezTo>
                  <a:pt x="244" y="264"/>
                  <a:pt x="240" y="261"/>
                  <a:pt x="235" y="258"/>
                </a:cubicBezTo>
                <a:cubicBezTo>
                  <a:pt x="231" y="256"/>
                  <a:pt x="231" y="256"/>
                  <a:pt x="231" y="256"/>
                </a:cubicBezTo>
                <a:lnTo>
                  <a:pt x="228" y="260"/>
                </a:lnTo>
                <a:close/>
                <a:moveTo>
                  <a:pt x="82" y="258"/>
                </a:moveTo>
                <a:cubicBezTo>
                  <a:pt x="77" y="261"/>
                  <a:pt x="72" y="265"/>
                  <a:pt x="68" y="268"/>
                </a:cubicBezTo>
                <a:cubicBezTo>
                  <a:pt x="63" y="272"/>
                  <a:pt x="63" y="272"/>
                  <a:pt x="63" y="272"/>
                </a:cubicBezTo>
                <a:cubicBezTo>
                  <a:pt x="68" y="275"/>
                  <a:pt x="68" y="275"/>
                  <a:pt x="68" y="275"/>
                </a:cubicBezTo>
                <a:cubicBezTo>
                  <a:pt x="78" y="283"/>
                  <a:pt x="88" y="289"/>
                  <a:pt x="100" y="294"/>
                </a:cubicBezTo>
                <a:cubicBezTo>
                  <a:pt x="102" y="295"/>
                  <a:pt x="102" y="295"/>
                  <a:pt x="102" y="295"/>
                </a:cubicBezTo>
                <a:cubicBezTo>
                  <a:pt x="121" y="301"/>
                  <a:pt x="121" y="301"/>
                  <a:pt x="121" y="301"/>
                </a:cubicBezTo>
                <a:cubicBezTo>
                  <a:pt x="107" y="289"/>
                  <a:pt x="107" y="289"/>
                  <a:pt x="107" y="289"/>
                </a:cubicBezTo>
                <a:cubicBezTo>
                  <a:pt x="105" y="287"/>
                  <a:pt x="105" y="287"/>
                  <a:pt x="105" y="287"/>
                </a:cubicBezTo>
                <a:cubicBezTo>
                  <a:pt x="99" y="279"/>
                  <a:pt x="93" y="270"/>
                  <a:pt x="88" y="260"/>
                </a:cubicBezTo>
                <a:cubicBezTo>
                  <a:pt x="86" y="256"/>
                  <a:pt x="86" y="256"/>
                  <a:pt x="86" y="256"/>
                </a:cubicBezTo>
                <a:lnTo>
                  <a:pt x="82" y="258"/>
                </a:lnTo>
                <a:close/>
                <a:moveTo>
                  <a:pt x="250" y="167"/>
                </a:moveTo>
                <a:cubicBezTo>
                  <a:pt x="249" y="194"/>
                  <a:pt x="244" y="220"/>
                  <a:pt x="236" y="243"/>
                </a:cubicBezTo>
                <a:cubicBezTo>
                  <a:pt x="234" y="247"/>
                  <a:pt x="234" y="247"/>
                  <a:pt x="234" y="247"/>
                </a:cubicBezTo>
                <a:cubicBezTo>
                  <a:pt x="238" y="249"/>
                  <a:pt x="238" y="249"/>
                  <a:pt x="238" y="249"/>
                </a:cubicBezTo>
                <a:cubicBezTo>
                  <a:pt x="245" y="253"/>
                  <a:pt x="251" y="257"/>
                  <a:pt x="258" y="262"/>
                </a:cubicBezTo>
                <a:cubicBezTo>
                  <a:pt x="261" y="265"/>
                  <a:pt x="261" y="265"/>
                  <a:pt x="261" y="265"/>
                </a:cubicBezTo>
                <a:cubicBezTo>
                  <a:pt x="264" y="262"/>
                  <a:pt x="264" y="262"/>
                  <a:pt x="264" y="262"/>
                </a:cubicBezTo>
                <a:cubicBezTo>
                  <a:pt x="277" y="248"/>
                  <a:pt x="287" y="233"/>
                  <a:pt x="294" y="216"/>
                </a:cubicBezTo>
                <a:cubicBezTo>
                  <a:pt x="301" y="201"/>
                  <a:pt x="305" y="184"/>
                  <a:pt x="306" y="168"/>
                </a:cubicBezTo>
                <a:cubicBezTo>
                  <a:pt x="306" y="163"/>
                  <a:pt x="306" y="163"/>
                  <a:pt x="306" y="163"/>
                </a:cubicBezTo>
                <a:cubicBezTo>
                  <a:pt x="250" y="163"/>
                  <a:pt x="250" y="163"/>
                  <a:pt x="250" y="163"/>
                </a:cubicBezTo>
                <a:lnTo>
                  <a:pt x="250" y="167"/>
                </a:lnTo>
                <a:close/>
                <a:moveTo>
                  <a:pt x="11" y="168"/>
                </a:moveTo>
                <a:cubicBezTo>
                  <a:pt x="12" y="184"/>
                  <a:pt x="15" y="201"/>
                  <a:pt x="22" y="216"/>
                </a:cubicBezTo>
                <a:cubicBezTo>
                  <a:pt x="29" y="233"/>
                  <a:pt x="40" y="248"/>
                  <a:pt x="53" y="262"/>
                </a:cubicBezTo>
                <a:cubicBezTo>
                  <a:pt x="56" y="265"/>
                  <a:pt x="56" y="265"/>
                  <a:pt x="56" y="265"/>
                </a:cubicBezTo>
                <a:cubicBezTo>
                  <a:pt x="59" y="262"/>
                  <a:pt x="59" y="262"/>
                  <a:pt x="59" y="262"/>
                </a:cubicBezTo>
                <a:cubicBezTo>
                  <a:pt x="65" y="257"/>
                  <a:pt x="72" y="253"/>
                  <a:pt x="79" y="249"/>
                </a:cubicBezTo>
                <a:cubicBezTo>
                  <a:pt x="82" y="247"/>
                  <a:pt x="82" y="247"/>
                  <a:pt x="82" y="247"/>
                </a:cubicBezTo>
                <a:cubicBezTo>
                  <a:pt x="81" y="243"/>
                  <a:pt x="81" y="243"/>
                  <a:pt x="81" y="243"/>
                </a:cubicBezTo>
                <a:cubicBezTo>
                  <a:pt x="72" y="220"/>
                  <a:pt x="67" y="194"/>
                  <a:pt x="66" y="167"/>
                </a:cubicBezTo>
                <a:cubicBezTo>
                  <a:pt x="66" y="163"/>
                  <a:pt x="66" y="163"/>
                  <a:pt x="66" y="163"/>
                </a:cubicBezTo>
                <a:cubicBezTo>
                  <a:pt x="10" y="163"/>
                  <a:pt x="10" y="163"/>
                  <a:pt x="10" y="163"/>
                </a:cubicBezTo>
                <a:lnTo>
                  <a:pt x="11" y="168"/>
                </a:lnTo>
                <a:close/>
                <a:moveTo>
                  <a:pt x="163" y="227"/>
                </a:moveTo>
                <a:cubicBezTo>
                  <a:pt x="167" y="227"/>
                  <a:pt x="167" y="227"/>
                  <a:pt x="167" y="227"/>
                </a:cubicBezTo>
                <a:cubicBezTo>
                  <a:pt x="186" y="228"/>
                  <a:pt x="204" y="233"/>
                  <a:pt x="221" y="240"/>
                </a:cubicBezTo>
                <a:cubicBezTo>
                  <a:pt x="226" y="242"/>
                  <a:pt x="226" y="242"/>
                  <a:pt x="226" y="242"/>
                </a:cubicBezTo>
                <a:cubicBezTo>
                  <a:pt x="227" y="238"/>
                  <a:pt x="227" y="238"/>
                  <a:pt x="227" y="238"/>
                </a:cubicBezTo>
                <a:cubicBezTo>
                  <a:pt x="230" y="231"/>
                  <a:pt x="232" y="225"/>
                  <a:pt x="233" y="218"/>
                </a:cubicBezTo>
                <a:cubicBezTo>
                  <a:pt x="237" y="202"/>
                  <a:pt x="240" y="185"/>
                  <a:pt x="240" y="168"/>
                </a:cubicBezTo>
                <a:cubicBezTo>
                  <a:pt x="240" y="163"/>
                  <a:pt x="240" y="163"/>
                  <a:pt x="240" y="163"/>
                </a:cubicBezTo>
                <a:cubicBezTo>
                  <a:pt x="163" y="163"/>
                  <a:pt x="163" y="163"/>
                  <a:pt x="163" y="163"/>
                </a:cubicBezTo>
                <a:lnTo>
                  <a:pt x="163" y="227"/>
                </a:lnTo>
                <a:close/>
                <a:moveTo>
                  <a:pt x="76" y="168"/>
                </a:moveTo>
                <a:cubicBezTo>
                  <a:pt x="77" y="185"/>
                  <a:pt x="79" y="202"/>
                  <a:pt x="83" y="218"/>
                </a:cubicBezTo>
                <a:cubicBezTo>
                  <a:pt x="85" y="225"/>
                  <a:pt x="87" y="231"/>
                  <a:pt x="89" y="238"/>
                </a:cubicBezTo>
                <a:cubicBezTo>
                  <a:pt x="91" y="242"/>
                  <a:pt x="91" y="242"/>
                  <a:pt x="91" y="242"/>
                </a:cubicBezTo>
                <a:cubicBezTo>
                  <a:pt x="95" y="240"/>
                  <a:pt x="95" y="240"/>
                  <a:pt x="95" y="240"/>
                </a:cubicBezTo>
                <a:cubicBezTo>
                  <a:pt x="112" y="233"/>
                  <a:pt x="130" y="228"/>
                  <a:pt x="149" y="227"/>
                </a:cubicBezTo>
                <a:cubicBezTo>
                  <a:pt x="153" y="227"/>
                  <a:pt x="153" y="227"/>
                  <a:pt x="153" y="227"/>
                </a:cubicBezTo>
                <a:cubicBezTo>
                  <a:pt x="153" y="163"/>
                  <a:pt x="153" y="163"/>
                  <a:pt x="153" y="163"/>
                </a:cubicBezTo>
                <a:cubicBezTo>
                  <a:pt x="76" y="163"/>
                  <a:pt x="76" y="163"/>
                  <a:pt x="76" y="163"/>
                </a:cubicBezTo>
                <a:lnTo>
                  <a:pt x="76" y="168"/>
                </a:lnTo>
                <a:close/>
                <a:moveTo>
                  <a:pt x="258" y="54"/>
                </a:moveTo>
                <a:cubicBezTo>
                  <a:pt x="251" y="59"/>
                  <a:pt x="245" y="64"/>
                  <a:pt x="238" y="68"/>
                </a:cubicBezTo>
                <a:cubicBezTo>
                  <a:pt x="234" y="70"/>
                  <a:pt x="234" y="70"/>
                  <a:pt x="234" y="70"/>
                </a:cubicBezTo>
                <a:cubicBezTo>
                  <a:pt x="236" y="73"/>
                  <a:pt x="236" y="73"/>
                  <a:pt x="236" y="73"/>
                </a:cubicBezTo>
                <a:cubicBezTo>
                  <a:pt x="244" y="96"/>
                  <a:pt x="249" y="122"/>
                  <a:pt x="250" y="149"/>
                </a:cubicBezTo>
                <a:cubicBezTo>
                  <a:pt x="250" y="153"/>
                  <a:pt x="250" y="153"/>
                  <a:pt x="250" y="153"/>
                </a:cubicBezTo>
                <a:cubicBezTo>
                  <a:pt x="306" y="153"/>
                  <a:pt x="306" y="153"/>
                  <a:pt x="306" y="153"/>
                </a:cubicBezTo>
                <a:cubicBezTo>
                  <a:pt x="306" y="148"/>
                  <a:pt x="306" y="148"/>
                  <a:pt x="306" y="148"/>
                </a:cubicBezTo>
                <a:cubicBezTo>
                  <a:pt x="305" y="132"/>
                  <a:pt x="301" y="116"/>
                  <a:pt x="294" y="101"/>
                </a:cubicBezTo>
                <a:cubicBezTo>
                  <a:pt x="287" y="83"/>
                  <a:pt x="277" y="68"/>
                  <a:pt x="264" y="54"/>
                </a:cubicBezTo>
                <a:cubicBezTo>
                  <a:pt x="261" y="52"/>
                  <a:pt x="261" y="52"/>
                  <a:pt x="261" y="52"/>
                </a:cubicBezTo>
                <a:lnTo>
                  <a:pt x="258" y="54"/>
                </a:lnTo>
                <a:close/>
                <a:moveTo>
                  <a:pt x="221" y="76"/>
                </a:moveTo>
                <a:cubicBezTo>
                  <a:pt x="204" y="84"/>
                  <a:pt x="186" y="88"/>
                  <a:pt x="167" y="89"/>
                </a:cubicBezTo>
                <a:cubicBezTo>
                  <a:pt x="163" y="89"/>
                  <a:pt x="163" y="89"/>
                  <a:pt x="163" y="89"/>
                </a:cubicBezTo>
                <a:cubicBezTo>
                  <a:pt x="163" y="153"/>
                  <a:pt x="163" y="153"/>
                  <a:pt x="163" y="153"/>
                </a:cubicBezTo>
                <a:cubicBezTo>
                  <a:pt x="240" y="153"/>
                  <a:pt x="240" y="153"/>
                  <a:pt x="240" y="153"/>
                </a:cubicBezTo>
                <a:cubicBezTo>
                  <a:pt x="240" y="149"/>
                  <a:pt x="240" y="149"/>
                  <a:pt x="240" y="149"/>
                </a:cubicBezTo>
                <a:cubicBezTo>
                  <a:pt x="240" y="131"/>
                  <a:pt x="237" y="114"/>
                  <a:pt x="233" y="98"/>
                </a:cubicBezTo>
                <a:cubicBezTo>
                  <a:pt x="232" y="92"/>
                  <a:pt x="230" y="85"/>
                  <a:pt x="227" y="79"/>
                </a:cubicBezTo>
                <a:cubicBezTo>
                  <a:pt x="226" y="74"/>
                  <a:pt x="226" y="74"/>
                  <a:pt x="226" y="74"/>
                </a:cubicBezTo>
                <a:lnTo>
                  <a:pt x="221" y="76"/>
                </a:lnTo>
                <a:close/>
                <a:moveTo>
                  <a:pt x="89" y="79"/>
                </a:moveTo>
                <a:cubicBezTo>
                  <a:pt x="87" y="85"/>
                  <a:pt x="85" y="92"/>
                  <a:pt x="83" y="98"/>
                </a:cubicBezTo>
                <a:cubicBezTo>
                  <a:pt x="79" y="114"/>
                  <a:pt x="77" y="131"/>
                  <a:pt x="76" y="149"/>
                </a:cubicBezTo>
                <a:cubicBezTo>
                  <a:pt x="76" y="153"/>
                  <a:pt x="76" y="153"/>
                  <a:pt x="76" y="153"/>
                </a:cubicBezTo>
                <a:cubicBezTo>
                  <a:pt x="153" y="153"/>
                  <a:pt x="153" y="153"/>
                  <a:pt x="153" y="153"/>
                </a:cubicBezTo>
                <a:cubicBezTo>
                  <a:pt x="153" y="89"/>
                  <a:pt x="153" y="89"/>
                  <a:pt x="153" y="89"/>
                </a:cubicBezTo>
                <a:cubicBezTo>
                  <a:pt x="149" y="89"/>
                  <a:pt x="149" y="89"/>
                  <a:pt x="149" y="89"/>
                </a:cubicBezTo>
                <a:cubicBezTo>
                  <a:pt x="130" y="88"/>
                  <a:pt x="112" y="84"/>
                  <a:pt x="95" y="76"/>
                </a:cubicBezTo>
                <a:cubicBezTo>
                  <a:pt x="91" y="74"/>
                  <a:pt x="91" y="74"/>
                  <a:pt x="91" y="74"/>
                </a:cubicBezTo>
                <a:lnTo>
                  <a:pt x="89" y="79"/>
                </a:lnTo>
                <a:close/>
                <a:moveTo>
                  <a:pt x="53" y="54"/>
                </a:moveTo>
                <a:cubicBezTo>
                  <a:pt x="40" y="68"/>
                  <a:pt x="29" y="83"/>
                  <a:pt x="22" y="101"/>
                </a:cubicBezTo>
                <a:cubicBezTo>
                  <a:pt x="16" y="116"/>
                  <a:pt x="12" y="132"/>
                  <a:pt x="11" y="148"/>
                </a:cubicBezTo>
                <a:cubicBezTo>
                  <a:pt x="10" y="153"/>
                  <a:pt x="10" y="153"/>
                  <a:pt x="10" y="153"/>
                </a:cubicBezTo>
                <a:cubicBezTo>
                  <a:pt x="66" y="153"/>
                  <a:pt x="66" y="153"/>
                  <a:pt x="66" y="153"/>
                </a:cubicBezTo>
                <a:cubicBezTo>
                  <a:pt x="66" y="149"/>
                  <a:pt x="66" y="149"/>
                  <a:pt x="66" y="149"/>
                </a:cubicBezTo>
                <a:cubicBezTo>
                  <a:pt x="67" y="122"/>
                  <a:pt x="72" y="96"/>
                  <a:pt x="81" y="73"/>
                </a:cubicBezTo>
                <a:cubicBezTo>
                  <a:pt x="82" y="70"/>
                  <a:pt x="82" y="70"/>
                  <a:pt x="82" y="70"/>
                </a:cubicBezTo>
                <a:cubicBezTo>
                  <a:pt x="79" y="68"/>
                  <a:pt x="79" y="68"/>
                  <a:pt x="79" y="68"/>
                </a:cubicBezTo>
                <a:cubicBezTo>
                  <a:pt x="72" y="64"/>
                  <a:pt x="65" y="59"/>
                  <a:pt x="59" y="54"/>
                </a:cubicBezTo>
                <a:cubicBezTo>
                  <a:pt x="56" y="52"/>
                  <a:pt x="56" y="52"/>
                  <a:pt x="56" y="52"/>
                </a:cubicBezTo>
                <a:lnTo>
                  <a:pt x="53" y="54"/>
                </a:lnTo>
                <a:close/>
                <a:moveTo>
                  <a:pt x="163" y="79"/>
                </a:moveTo>
                <a:cubicBezTo>
                  <a:pt x="168" y="79"/>
                  <a:pt x="168" y="79"/>
                  <a:pt x="168" y="79"/>
                </a:cubicBezTo>
                <a:cubicBezTo>
                  <a:pt x="184" y="78"/>
                  <a:pt x="201" y="74"/>
                  <a:pt x="216" y="68"/>
                </a:cubicBezTo>
                <a:cubicBezTo>
                  <a:pt x="222" y="65"/>
                  <a:pt x="222" y="65"/>
                  <a:pt x="222" y="65"/>
                </a:cubicBezTo>
                <a:cubicBezTo>
                  <a:pt x="220" y="61"/>
                  <a:pt x="220" y="61"/>
                  <a:pt x="220" y="61"/>
                </a:cubicBezTo>
                <a:cubicBezTo>
                  <a:pt x="218" y="57"/>
                  <a:pt x="216" y="54"/>
                  <a:pt x="214" y="51"/>
                </a:cubicBezTo>
                <a:cubicBezTo>
                  <a:pt x="206" y="38"/>
                  <a:pt x="197" y="27"/>
                  <a:pt x="187" y="20"/>
                </a:cubicBezTo>
                <a:cubicBezTo>
                  <a:pt x="181" y="16"/>
                  <a:pt x="175" y="13"/>
                  <a:pt x="169" y="12"/>
                </a:cubicBezTo>
                <a:cubicBezTo>
                  <a:pt x="163" y="10"/>
                  <a:pt x="163" y="10"/>
                  <a:pt x="163" y="10"/>
                </a:cubicBezTo>
                <a:lnTo>
                  <a:pt x="163" y="79"/>
                </a:lnTo>
                <a:close/>
                <a:moveTo>
                  <a:pt x="148" y="12"/>
                </a:moveTo>
                <a:cubicBezTo>
                  <a:pt x="141" y="13"/>
                  <a:pt x="135" y="16"/>
                  <a:pt x="129" y="20"/>
                </a:cubicBezTo>
                <a:cubicBezTo>
                  <a:pt x="119" y="27"/>
                  <a:pt x="110" y="38"/>
                  <a:pt x="102" y="51"/>
                </a:cubicBezTo>
                <a:cubicBezTo>
                  <a:pt x="100" y="54"/>
                  <a:pt x="99" y="57"/>
                  <a:pt x="97" y="61"/>
                </a:cubicBezTo>
                <a:cubicBezTo>
                  <a:pt x="95" y="65"/>
                  <a:pt x="95" y="65"/>
                  <a:pt x="95" y="65"/>
                </a:cubicBezTo>
                <a:cubicBezTo>
                  <a:pt x="101" y="68"/>
                  <a:pt x="101" y="68"/>
                  <a:pt x="101" y="68"/>
                </a:cubicBezTo>
                <a:cubicBezTo>
                  <a:pt x="116" y="74"/>
                  <a:pt x="132" y="78"/>
                  <a:pt x="148" y="79"/>
                </a:cubicBezTo>
                <a:cubicBezTo>
                  <a:pt x="153" y="79"/>
                  <a:pt x="153" y="79"/>
                  <a:pt x="153" y="79"/>
                </a:cubicBezTo>
                <a:cubicBezTo>
                  <a:pt x="153" y="10"/>
                  <a:pt x="153" y="10"/>
                  <a:pt x="153" y="10"/>
                </a:cubicBezTo>
                <a:lnTo>
                  <a:pt x="148" y="12"/>
                </a:lnTo>
                <a:close/>
                <a:moveTo>
                  <a:pt x="100" y="22"/>
                </a:moveTo>
                <a:cubicBezTo>
                  <a:pt x="88" y="27"/>
                  <a:pt x="78" y="34"/>
                  <a:pt x="68" y="41"/>
                </a:cubicBezTo>
                <a:cubicBezTo>
                  <a:pt x="63" y="45"/>
                  <a:pt x="63" y="45"/>
                  <a:pt x="63" y="45"/>
                </a:cubicBezTo>
                <a:cubicBezTo>
                  <a:pt x="68" y="48"/>
                  <a:pt x="68" y="48"/>
                  <a:pt x="68" y="48"/>
                </a:cubicBezTo>
                <a:cubicBezTo>
                  <a:pt x="72" y="52"/>
                  <a:pt x="77" y="55"/>
                  <a:pt x="82" y="58"/>
                </a:cubicBezTo>
                <a:cubicBezTo>
                  <a:pt x="86" y="61"/>
                  <a:pt x="86" y="61"/>
                  <a:pt x="86" y="61"/>
                </a:cubicBezTo>
                <a:cubicBezTo>
                  <a:pt x="88" y="56"/>
                  <a:pt x="88" y="56"/>
                  <a:pt x="88" y="56"/>
                </a:cubicBezTo>
                <a:cubicBezTo>
                  <a:pt x="93" y="46"/>
                  <a:pt x="99" y="37"/>
                  <a:pt x="105" y="29"/>
                </a:cubicBezTo>
                <a:cubicBezTo>
                  <a:pt x="107" y="27"/>
                  <a:pt x="107" y="27"/>
                  <a:pt x="107" y="27"/>
                </a:cubicBezTo>
                <a:cubicBezTo>
                  <a:pt x="128" y="10"/>
                  <a:pt x="128" y="10"/>
                  <a:pt x="128" y="10"/>
                </a:cubicBezTo>
                <a:cubicBezTo>
                  <a:pt x="102" y="21"/>
                  <a:pt x="102" y="21"/>
                  <a:pt x="102" y="21"/>
                </a:cubicBezTo>
                <a:lnTo>
                  <a:pt x="100" y="22"/>
                </a:lnTo>
                <a:close/>
                <a:moveTo>
                  <a:pt x="209" y="27"/>
                </a:moveTo>
                <a:cubicBezTo>
                  <a:pt x="211" y="29"/>
                  <a:pt x="211" y="29"/>
                  <a:pt x="211" y="29"/>
                </a:cubicBezTo>
                <a:cubicBezTo>
                  <a:pt x="218" y="37"/>
                  <a:pt x="223" y="46"/>
                  <a:pt x="228" y="56"/>
                </a:cubicBezTo>
                <a:cubicBezTo>
                  <a:pt x="231" y="61"/>
                  <a:pt x="231" y="61"/>
                  <a:pt x="231" y="61"/>
                </a:cubicBezTo>
                <a:cubicBezTo>
                  <a:pt x="235" y="58"/>
                  <a:pt x="235" y="58"/>
                  <a:pt x="235" y="58"/>
                </a:cubicBezTo>
                <a:cubicBezTo>
                  <a:pt x="240" y="55"/>
                  <a:pt x="244" y="52"/>
                  <a:pt x="249" y="48"/>
                </a:cubicBezTo>
                <a:cubicBezTo>
                  <a:pt x="253" y="45"/>
                  <a:pt x="253" y="45"/>
                  <a:pt x="253" y="45"/>
                </a:cubicBezTo>
                <a:cubicBezTo>
                  <a:pt x="249" y="41"/>
                  <a:pt x="249" y="41"/>
                  <a:pt x="249" y="41"/>
                </a:cubicBezTo>
                <a:cubicBezTo>
                  <a:pt x="239" y="34"/>
                  <a:pt x="228" y="27"/>
                  <a:pt x="216" y="22"/>
                </a:cubicBezTo>
                <a:cubicBezTo>
                  <a:pt x="214" y="21"/>
                  <a:pt x="214" y="21"/>
                  <a:pt x="214" y="21"/>
                </a:cubicBezTo>
                <a:cubicBezTo>
                  <a:pt x="188" y="12"/>
                  <a:pt x="188" y="12"/>
                  <a:pt x="188" y="12"/>
                </a:cubicBezTo>
                <a:lnTo>
                  <a:pt x="209" y="27"/>
                </a:lnTo>
                <a:close/>
              </a:path>
            </a:pathLst>
          </a:custGeom>
          <a:solidFill>
            <a:srgbClr val="1D1D1A">
              <a:lumMod val="75000"/>
              <a:lumOff val="25000"/>
            </a:srgbClr>
          </a:solidFill>
          <a:ln w="6350">
            <a:solidFill>
              <a:srgbClr val="1D1D1A">
                <a:lumMod val="75000"/>
                <a:lumOff val="25000"/>
              </a:srgbClr>
            </a:solidFill>
            <a:round/>
          </a:ln>
          <a:effectLst/>
        </p:spPr>
        <p:txBody>
          <a:bodyPr vert="horz" wrap="square" lIns="91440" tIns="45720" rIns="91440" bIns="45720" numCol="1" anchor="t" anchorCtr="0" compatLnSpc="1"/>
          <a:lstStyle/>
          <a:p>
            <a:pPr defTabSz="1219200" fontAlgn="ctr">
              <a:defRPr/>
            </a:pP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Freeform 31"/>
          <p:cNvSpPr>
            <a:spLocks noEditPoints="1"/>
          </p:cNvSpPr>
          <p:nvPr/>
        </p:nvSpPr>
        <p:spPr bwMode="gray">
          <a:xfrm>
            <a:off x="4862866" y="4262089"/>
            <a:ext cx="251239" cy="401881"/>
          </a:xfrm>
          <a:custGeom>
            <a:avLst/>
            <a:gdLst>
              <a:gd name="T0" fmla="*/ 14 w 100"/>
              <a:gd name="T1" fmla="*/ 4 h 159"/>
              <a:gd name="T2" fmla="*/ 87 w 100"/>
              <a:gd name="T3" fmla="*/ 4 h 159"/>
              <a:gd name="T4" fmla="*/ 93 w 100"/>
              <a:gd name="T5" fmla="*/ 7 h 159"/>
              <a:gd name="T6" fmla="*/ 96 w 100"/>
              <a:gd name="T7" fmla="*/ 14 h 159"/>
              <a:gd name="T8" fmla="*/ 96 w 100"/>
              <a:gd name="T9" fmla="*/ 146 h 159"/>
              <a:gd name="T10" fmla="*/ 87 w 100"/>
              <a:gd name="T11" fmla="*/ 155 h 159"/>
              <a:gd name="T12" fmla="*/ 13 w 100"/>
              <a:gd name="T13" fmla="*/ 155 h 159"/>
              <a:gd name="T14" fmla="*/ 4 w 100"/>
              <a:gd name="T15" fmla="*/ 146 h 159"/>
              <a:gd name="T16" fmla="*/ 4 w 100"/>
              <a:gd name="T17" fmla="*/ 14 h 159"/>
              <a:gd name="T18" fmla="*/ 7 w 100"/>
              <a:gd name="T19" fmla="*/ 7 h 159"/>
              <a:gd name="T20" fmla="*/ 14 w 100"/>
              <a:gd name="T21" fmla="*/ 4 h 159"/>
              <a:gd name="T22" fmla="*/ 14 w 100"/>
              <a:gd name="T23" fmla="*/ 0 h 159"/>
              <a:gd name="T24" fmla="*/ 4 w 100"/>
              <a:gd name="T25" fmla="*/ 4 h 159"/>
              <a:gd name="T26" fmla="*/ 0 w 100"/>
              <a:gd name="T27" fmla="*/ 14 h 159"/>
              <a:gd name="T28" fmla="*/ 0 w 100"/>
              <a:gd name="T29" fmla="*/ 146 h 159"/>
              <a:gd name="T30" fmla="*/ 4 w 100"/>
              <a:gd name="T31" fmla="*/ 155 h 159"/>
              <a:gd name="T32" fmla="*/ 13 w 100"/>
              <a:gd name="T33" fmla="*/ 159 h 159"/>
              <a:gd name="T34" fmla="*/ 87 w 100"/>
              <a:gd name="T35" fmla="*/ 159 h 159"/>
              <a:gd name="T36" fmla="*/ 100 w 100"/>
              <a:gd name="T37" fmla="*/ 146 h 159"/>
              <a:gd name="T38" fmla="*/ 100 w 100"/>
              <a:gd name="T39" fmla="*/ 14 h 159"/>
              <a:gd name="T40" fmla="*/ 96 w 100"/>
              <a:gd name="T41" fmla="*/ 4 h 159"/>
              <a:gd name="T42" fmla="*/ 87 w 100"/>
              <a:gd name="T43" fmla="*/ 0 h 159"/>
              <a:gd name="T44" fmla="*/ 14 w 100"/>
              <a:gd name="T45" fmla="*/ 0 h 159"/>
              <a:gd name="T46" fmla="*/ 17 w 100"/>
              <a:gd name="T47" fmla="*/ 17 h 159"/>
              <a:gd name="T48" fmla="*/ 83 w 100"/>
              <a:gd name="T49" fmla="*/ 17 h 159"/>
              <a:gd name="T50" fmla="*/ 83 w 100"/>
              <a:gd name="T51" fmla="*/ 125 h 159"/>
              <a:gd name="T52" fmla="*/ 17 w 100"/>
              <a:gd name="T53" fmla="*/ 125 h 159"/>
              <a:gd name="T54" fmla="*/ 17 w 100"/>
              <a:gd name="T55" fmla="*/ 17 h 159"/>
              <a:gd name="T56" fmla="*/ 13 w 100"/>
              <a:gd name="T57" fmla="*/ 13 h 159"/>
              <a:gd name="T58" fmla="*/ 13 w 100"/>
              <a:gd name="T59" fmla="*/ 129 h 159"/>
              <a:gd name="T60" fmla="*/ 87 w 100"/>
              <a:gd name="T61" fmla="*/ 129 h 159"/>
              <a:gd name="T62" fmla="*/ 87 w 100"/>
              <a:gd name="T63" fmla="*/ 13 h 159"/>
              <a:gd name="T64" fmla="*/ 13 w 100"/>
              <a:gd name="T65" fmla="*/ 13 h 159"/>
              <a:gd name="T66" fmla="*/ 50 w 100"/>
              <a:gd name="T67" fmla="*/ 138 h 159"/>
              <a:gd name="T68" fmla="*/ 53 w 100"/>
              <a:gd name="T69" fmla="*/ 139 h 159"/>
              <a:gd name="T70" fmla="*/ 54 w 100"/>
              <a:gd name="T71" fmla="*/ 142 h 159"/>
              <a:gd name="T72" fmla="*/ 53 w 100"/>
              <a:gd name="T73" fmla="*/ 145 h 159"/>
              <a:gd name="T74" fmla="*/ 50 w 100"/>
              <a:gd name="T75" fmla="*/ 146 h 159"/>
              <a:gd name="T76" fmla="*/ 47 w 100"/>
              <a:gd name="T77" fmla="*/ 145 h 159"/>
              <a:gd name="T78" fmla="*/ 46 w 100"/>
              <a:gd name="T79" fmla="*/ 142 h 159"/>
              <a:gd name="T80" fmla="*/ 50 w 100"/>
              <a:gd name="T81" fmla="*/ 138 h 159"/>
              <a:gd name="T82" fmla="*/ 50 w 100"/>
              <a:gd name="T83" fmla="*/ 134 h 159"/>
              <a:gd name="T84" fmla="*/ 42 w 100"/>
              <a:gd name="T85" fmla="*/ 142 h 159"/>
              <a:gd name="T86" fmla="*/ 50 w 100"/>
              <a:gd name="T87" fmla="*/ 150 h 159"/>
              <a:gd name="T88" fmla="*/ 58 w 100"/>
              <a:gd name="T89" fmla="*/ 142 h 159"/>
              <a:gd name="T90" fmla="*/ 50 w 100"/>
              <a:gd name="T91" fmla="*/ 134 h 159"/>
              <a:gd name="T92" fmla="*/ 50 w 100"/>
              <a:gd name="T93" fmla="*/ 134 h 159"/>
              <a:gd name="T94" fmla="*/ 50 w 100"/>
              <a:gd name="T95" fmla="*/ 134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59">
                <a:moveTo>
                  <a:pt x="14" y="4"/>
                </a:moveTo>
                <a:cubicBezTo>
                  <a:pt x="87" y="4"/>
                  <a:pt x="87" y="4"/>
                  <a:pt x="87" y="4"/>
                </a:cubicBezTo>
                <a:cubicBezTo>
                  <a:pt x="89" y="4"/>
                  <a:pt x="92" y="5"/>
                  <a:pt x="93" y="7"/>
                </a:cubicBezTo>
                <a:cubicBezTo>
                  <a:pt x="95" y="9"/>
                  <a:pt x="96" y="11"/>
                  <a:pt x="96" y="14"/>
                </a:cubicBezTo>
                <a:cubicBezTo>
                  <a:pt x="96" y="146"/>
                  <a:pt x="96" y="146"/>
                  <a:pt x="96" y="146"/>
                </a:cubicBezTo>
                <a:cubicBezTo>
                  <a:pt x="96" y="151"/>
                  <a:pt x="92" y="155"/>
                  <a:pt x="87" y="155"/>
                </a:cubicBezTo>
                <a:cubicBezTo>
                  <a:pt x="13" y="155"/>
                  <a:pt x="13" y="155"/>
                  <a:pt x="13" y="155"/>
                </a:cubicBezTo>
                <a:cubicBezTo>
                  <a:pt x="8" y="155"/>
                  <a:pt x="4" y="151"/>
                  <a:pt x="4" y="146"/>
                </a:cubicBezTo>
                <a:cubicBezTo>
                  <a:pt x="4" y="14"/>
                  <a:pt x="4" y="14"/>
                  <a:pt x="4" y="14"/>
                </a:cubicBezTo>
                <a:cubicBezTo>
                  <a:pt x="4" y="11"/>
                  <a:pt x="5" y="9"/>
                  <a:pt x="7" y="7"/>
                </a:cubicBezTo>
                <a:cubicBezTo>
                  <a:pt x="9" y="5"/>
                  <a:pt x="11" y="4"/>
                  <a:pt x="14" y="4"/>
                </a:cubicBezTo>
                <a:moveTo>
                  <a:pt x="14" y="0"/>
                </a:moveTo>
                <a:cubicBezTo>
                  <a:pt x="10" y="0"/>
                  <a:pt x="7" y="2"/>
                  <a:pt x="4" y="4"/>
                </a:cubicBezTo>
                <a:cubicBezTo>
                  <a:pt x="2" y="7"/>
                  <a:pt x="0" y="10"/>
                  <a:pt x="0" y="14"/>
                </a:cubicBezTo>
                <a:cubicBezTo>
                  <a:pt x="0" y="146"/>
                  <a:pt x="0" y="146"/>
                  <a:pt x="0" y="146"/>
                </a:cubicBezTo>
                <a:cubicBezTo>
                  <a:pt x="0" y="149"/>
                  <a:pt x="2" y="152"/>
                  <a:pt x="4" y="155"/>
                </a:cubicBezTo>
                <a:cubicBezTo>
                  <a:pt x="7" y="157"/>
                  <a:pt x="10" y="159"/>
                  <a:pt x="13" y="159"/>
                </a:cubicBezTo>
                <a:cubicBezTo>
                  <a:pt x="87" y="159"/>
                  <a:pt x="87" y="159"/>
                  <a:pt x="87" y="159"/>
                </a:cubicBezTo>
                <a:cubicBezTo>
                  <a:pt x="94" y="159"/>
                  <a:pt x="100" y="153"/>
                  <a:pt x="100" y="146"/>
                </a:cubicBezTo>
                <a:cubicBezTo>
                  <a:pt x="100" y="14"/>
                  <a:pt x="100" y="14"/>
                  <a:pt x="100" y="14"/>
                </a:cubicBezTo>
                <a:cubicBezTo>
                  <a:pt x="100" y="10"/>
                  <a:pt x="99" y="7"/>
                  <a:pt x="96" y="4"/>
                </a:cubicBezTo>
                <a:cubicBezTo>
                  <a:pt x="94" y="2"/>
                  <a:pt x="91" y="0"/>
                  <a:pt x="87" y="0"/>
                </a:cubicBezTo>
                <a:lnTo>
                  <a:pt x="14" y="0"/>
                </a:lnTo>
                <a:close/>
                <a:moveTo>
                  <a:pt x="17" y="17"/>
                </a:moveTo>
                <a:cubicBezTo>
                  <a:pt x="83" y="17"/>
                  <a:pt x="83" y="17"/>
                  <a:pt x="83" y="17"/>
                </a:cubicBezTo>
                <a:cubicBezTo>
                  <a:pt x="83" y="125"/>
                  <a:pt x="83" y="125"/>
                  <a:pt x="83" y="125"/>
                </a:cubicBezTo>
                <a:cubicBezTo>
                  <a:pt x="17" y="125"/>
                  <a:pt x="17" y="125"/>
                  <a:pt x="17" y="125"/>
                </a:cubicBezTo>
                <a:cubicBezTo>
                  <a:pt x="17" y="17"/>
                  <a:pt x="17" y="17"/>
                  <a:pt x="17" y="17"/>
                </a:cubicBezTo>
                <a:moveTo>
                  <a:pt x="13" y="13"/>
                </a:moveTo>
                <a:cubicBezTo>
                  <a:pt x="13" y="129"/>
                  <a:pt x="13" y="129"/>
                  <a:pt x="13" y="129"/>
                </a:cubicBezTo>
                <a:cubicBezTo>
                  <a:pt x="87" y="129"/>
                  <a:pt x="87" y="129"/>
                  <a:pt x="87" y="129"/>
                </a:cubicBezTo>
                <a:cubicBezTo>
                  <a:pt x="87" y="13"/>
                  <a:pt x="87" y="13"/>
                  <a:pt x="87" y="13"/>
                </a:cubicBezTo>
                <a:lnTo>
                  <a:pt x="13" y="13"/>
                </a:lnTo>
                <a:close/>
                <a:moveTo>
                  <a:pt x="50" y="138"/>
                </a:moveTo>
                <a:cubicBezTo>
                  <a:pt x="51" y="138"/>
                  <a:pt x="52" y="139"/>
                  <a:pt x="53" y="139"/>
                </a:cubicBezTo>
                <a:cubicBezTo>
                  <a:pt x="53" y="140"/>
                  <a:pt x="54" y="141"/>
                  <a:pt x="54" y="142"/>
                </a:cubicBezTo>
                <a:cubicBezTo>
                  <a:pt x="54" y="143"/>
                  <a:pt x="53" y="144"/>
                  <a:pt x="53" y="145"/>
                </a:cubicBezTo>
                <a:cubicBezTo>
                  <a:pt x="52" y="146"/>
                  <a:pt x="51" y="146"/>
                  <a:pt x="50" y="146"/>
                </a:cubicBezTo>
                <a:cubicBezTo>
                  <a:pt x="49" y="146"/>
                  <a:pt x="48" y="146"/>
                  <a:pt x="47" y="145"/>
                </a:cubicBezTo>
                <a:cubicBezTo>
                  <a:pt x="46" y="144"/>
                  <a:pt x="46" y="143"/>
                  <a:pt x="46" y="142"/>
                </a:cubicBezTo>
                <a:cubicBezTo>
                  <a:pt x="46" y="140"/>
                  <a:pt x="48" y="138"/>
                  <a:pt x="50" y="138"/>
                </a:cubicBezTo>
                <a:moveTo>
                  <a:pt x="50" y="134"/>
                </a:moveTo>
                <a:cubicBezTo>
                  <a:pt x="45" y="134"/>
                  <a:pt x="42" y="138"/>
                  <a:pt x="42" y="142"/>
                </a:cubicBezTo>
                <a:cubicBezTo>
                  <a:pt x="42" y="146"/>
                  <a:pt x="45" y="150"/>
                  <a:pt x="50" y="150"/>
                </a:cubicBezTo>
                <a:cubicBezTo>
                  <a:pt x="54" y="150"/>
                  <a:pt x="58" y="146"/>
                  <a:pt x="58" y="142"/>
                </a:cubicBezTo>
                <a:cubicBezTo>
                  <a:pt x="58" y="138"/>
                  <a:pt x="54" y="134"/>
                  <a:pt x="50" y="134"/>
                </a:cubicBezTo>
                <a:close/>
                <a:moveTo>
                  <a:pt x="50" y="134"/>
                </a:moveTo>
                <a:cubicBezTo>
                  <a:pt x="50" y="134"/>
                  <a:pt x="50" y="134"/>
                  <a:pt x="50" y="134"/>
                </a:cubicBezTo>
              </a:path>
            </a:pathLst>
          </a:custGeom>
          <a:solidFill>
            <a:srgbClr val="1D1D1A">
              <a:lumMod val="75000"/>
              <a:lumOff val="25000"/>
            </a:srgbClr>
          </a:solidFill>
          <a:ln w="6350" cap="flat" cmpd="sng" algn="ctr">
            <a:solidFill>
              <a:srgbClr val="1D1D1A">
                <a:lumMod val="75000"/>
                <a:lumOff val="25000"/>
              </a:srgbClr>
            </a:solidFill>
            <a:prstDash val="solid"/>
            <a:miter lim="800000"/>
          </a:ln>
          <a:effectLst/>
        </p:spPr>
        <p:txBody>
          <a:bodyPr vert="horz" wrap="square" lIns="91440" tIns="45720" rIns="91440" bIns="45720" numCol="1" anchor="t" anchorCtr="0" compatLnSpc="1"/>
          <a:lstStyle/>
          <a:p>
            <a:pPr defTabSz="1219200" fontAlgn="ctr">
              <a:defRPr/>
            </a:pP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60"/>
          <p:cNvSpPr txBox="1"/>
          <p:nvPr/>
        </p:nvSpPr>
        <p:spPr bwMode="gray">
          <a:xfrm>
            <a:off x="3876668" y="4988531"/>
            <a:ext cx="3020854" cy="276999"/>
          </a:xfrm>
          <a:prstGeom prst="rect">
            <a:avLst/>
          </a:prstGeom>
          <a:noFill/>
        </p:spPr>
        <p:txBody>
          <a:bodyPr wrap="square" rtlCol="0">
            <a:spAutoFit/>
          </a:bodyPr>
          <a:lstStyle/>
          <a:p>
            <a:pPr algn="ctr" defTabSz="1219200" fontAlgn="ctr"/>
            <a:r>
              <a:rPr lang="en-US" sz="1200" b="1" dirty="0">
                <a:solidFill>
                  <a:srgbClr val="1D1D1A">
                    <a:lumMod val="75000"/>
                    <a:lumOff val="25000"/>
                  </a:srgb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Static policy, semi-automated O&amp;M</a:t>
            </a:r>
          </a:p>
        </p:txBody>
      </p:sp>
      <p:sp>
        <p:nvSpPr>
          <p:cNvPr id="44" name="椭圆 43"/>
          <p:cNvSpPr/>
          <p:nvPr/>
        </p:nvSpPr>
        <p:spPr bwMode="gray">
          <a:xfrm>
            <a:off x="6897434" y="1426175"/>
            <a:ext cx="3905250" cy="3905250"/>
          </a:xfrm>
          <a:prstGeom prst="ellipse">
            <a:avLst/>
          </a:prstGeom>
          <a:gradFill flip="none" rotWithShape="1">
            <a:gsLst>
              <a:gs pos="20000">
                <a:srgbClr val="BFBFBF">
                  <a:alpha val="27000"/>
                </a:srgbClr>
              </a:gs>
              <a:gs pos="80000">
                <a:srgbClr val="FFFFFF"/>
              </a:gs>
              <a:gs pos="100000">
                <a:srgbClr val="1D1D1A">
                  <a:lumMod val="75000"/>
                  <a:tint val="0"/>
                  <a:alpha val="2000"/>
                </a:srgbClr>
              </a:gs>
            </a:gsLst>
            <a:lin ang="2700000" scaled="1"/>
            <a:tileRect/>
          </a:gradFill>
          <a:ln w="28575">
            <a:gradFill>
              <a:gsLst>
                <a:gs pos="0">
                  <a:srgbClr val="1D1D1A">
                    <a:lumMod val="50000"/>
                    <a:alpha val="0"/>
                  </a:srgbClr>
                </a:gs>
                <a:gs pos="100000">
                  <a:srgbClr val="FFFFFF">
                    <a:alpha val="80000"/>
                  </a:srgbClr>
                </a:gs>
              </a:gsLst>
              <a:lin ang="5400000" scaled="0"/>
            </a:gradFill>
            <a:miter lim="400000"/>
          </a:ln>
          <a:effectLst>
            <a:outerShdw blurRad="88900" dist="75434" dir="2699985" rotWithShape="0">
              <a:scrgbClr r="0" g="0" b="0">
                <a:alpha val="23000"/>
              </a:scrgbClr>
            </a:outerShdw>
          </a:effectLst>
        </p:spPr>
        <p:txBody>
          <a:bodyPr wrap="square" lIns="22519" tIns="22519" rIns="22519" bIns="22519" rtlCol="0" anchor="ctr"/>
          <a:lstStyle/>
          <a:p>
            <a:pPr algn="ctr" defTabSz="762635" fontAlgn="ctr" hangingPunct="0">
              <a:spcBef>
                <a:spcPct val="0"/>
              </a:spcBef>
              <a:spcAft>
                <a:spcPct val="0"/>
              </a:spcAft>
            </a:pPr>
            <a:endParaRPr lang="en-US" altLang="zh-CN" sz="1200" kern="0" dirty="0">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5" name="椭圆 44"/>
          <p:cNvSpPr/>
          <p:nvPr/>
        </p:nvSpPr>
        <p:spPr bwMode="gray">
          <a:xfrm>
            <a:off x="6989223" y="1517964"/>
            <a:ext cx="3721672" cy="3721672"/>
          </a:xfrm>
          <a:prstGeom prst="ellipse">
            <a:avLst/>
          </a:prstGeom>
          <a:noFill/>
          <a:ln w="28575">
            <a:solidFill>
              <a:srgbClr val="C8102E"/>
            </a:solidFill>
            <a:miter lim="400000"/>
          </a:ln>
        </p:spPr>
        <p:txBody>
          <a:bodyPr wrap="square" lIns="22519" tIns="22519" rIns="22519" bIns="22519" rtlCol="0" anchor="ctr"/>
          <a:lstStyle/>
          <a:p>
            <a:pPr algn="ctr" defTabSz="762635" fontAlgn="ctr" hangingPunct="0">
              <a:spcBef>
                <a:spcPct val="0"/>
              </a:spcBef>
              <a:spcAft>
                <a:spcPct val="0"/>
              </a:spcAft>
            </a:pPr>
            <a:endParaRPr lang="en-US" altLang="zh-CN" sz="1200" kern="0" dirty="0">
              <a:solidFill>
                <a:srgbClr val="C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6" name="矩形 45"/>
          <p:cNvSpPr/>
          <p:nvPr/>
        </p:nvSpPr>
        <p:spPr bwMode="gray">
          <a:xfrm>
            <a:off x="7754837" y="2298675"/>
            <a:ext cx="2356735" cy="276999"/>
          </a:xfrm>
          <a:prstGeom prst="rect">
            <a:avLst/>
          </a:prstGeom>
        </p:spPr>
        <p:txBody>
          <a:bodyPr wrap="square">
            <a:spAutoFit/>
          </a:bodyPr>
          <a:lstStyle/>
          <a:p>
            <a:pPr algn="ctr" defTabSz="1219200" fontAlgn="ctr"/>
            <a:r>
              <a:rPr lang="en-US" sz="1200" dirty="0">
                <a:solidFill>
                  <a:srgbClr val="1D1D1A"/>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IPv6 + Protocol innovation + AI</a:t>
            </a:r>
          </a:p>
        </p:txBody>
      </p:sp>
      <p:sp>
        <p:nvSpPr>
          <p:cNvPr id="47" name="文本框 177"/>
          <p:cNvSpPr txBox="1"/>
          <p:nvPr/>
        </p:nvSpPr>
        <p:spPr bwMode="gray">
          <a:xfrm>
            <a:off x="8392993" y="2852309"/>
            <a:ext cx="1080424" cy="184666"/>
          </a:xfrm>
          <a:prstGeom prst="rect">
            <a:avLst/>
          </a:prstGeom>
          <a:noFill/>
        </p:spPr>
        <p:txBody>
          <a:bodyPr wrap="square" lIns="0" tIns="0" rIns="0" bIns="0" rtlCol="0" anchor="ctr" anchorCtr="0">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algn="ctr" fontAlgn="ctr"/>
            <a:r>
              <a:rPr lang="en-US" sz="1200" dirty="0">
                <a:solidFill>
                  <a:srgbClr val="1D1D1A"/>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5G &amp; </a:t>
            </a:r>
            <a:r>
              <a:rPr lang="en-US" sz="1200" dirty="0" smtClean="0">
                <a:solidFill>
                  <a:srgbClr val="1D1D1A"/>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Cloud era</a:t>
            </a:r>
            <a:endParaRPr lang="en-US" sz="1200" dirty="0">
              <a:solidFill>
                <a:srgbClr val="1D1D1A"/>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8" name="矩形 47"/>
          <p:cNvSpPr/>
          <p:nvPr/>
        </p:nvSpPr>
        <p:spPr bwMode="gray">
          <a:xfrm>
            <a:off x="8283024" y="2478077"/>
            <a:ext cx="1300357" cy="307777"/>
          </a:xfrm>
          <a:prstGeom prst="rect">
            <a:avLst/>
          </a:prstGeom>
        </p:spPr>
        <p:txBody>
          <a:bodyPr wrap="square">
            <a:spAutoFit/>
          </a:bodyPr>
          <a:lstStyle/>
          <a:p>
            <a:pPr algn="ctr" defTabSz="914400" fontAlgn="ctr"/>
            <a:r>
              <a:rPr lang="en-US" sz="1400" b="1" dirty="0">
                <a:solidFill>
                  <a:srgbClr val="1D1D1A"/>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Intelligent IP</a:t>
            </a:r>
          </a:p>
        </p:txBody>
      </p:sp>
      <p:grpSp>
        <p:nvGrpSpPr>
          <p:cNvPr id="49" name="组合 48"/>
          <p:cNvGrpSpPr/>
          <p:nvPr/>
        </p:nvGrpSpPr>
        <p:grpSpPr bwMode="gray">
          <a:xfrm>
            <a:off x="10051130" y="3907901"/>
            <a:ext cx="318770" cy="269240"/>
            <a:chOff x="16243" y="7125"/>
            <a:chExt cx="502" cy="424"/>
          </a:xfrm>
          <a:solidFill>
            <a:srgbClr val="8A8A8A"/>
          </a:solidFill>
        </p:grpSpPr>
        <p:sp>
          <p:nvSpPr>
            <p:cNvPr id="50" name="Freeform 51"/>
            <p:cNvSpPr>
              <a:spLocks noEditPoints="1"/>
            </p:cNvSpPr>
            <p:nvPr/>
          </p:nvSpPr>
          <p:spPr bwMode="gray">
            <a:xfrm>
              <a:off x="16243" y="7125"/>
              <a:ext cx="503" cy="425"/>
            </a:xfrm>
            <a:custGeom>
              <a:avLst/>
              <a:gdLst>
                <a:gd name="T0" fmla="*/ 0 w 378"/>
                <a:gd name="T1" fmla="*/ 319 h 319"/>
                <a:gd name="T2" fmla="*/ 0 w 378"/>
                <a:gd name="T3" fmla="*/ 0 h 319"/>
                <a:gd name="T4" fmla="*/ 378 w 378"/>
                <a:gd name="T5" fmla="*/ 0 h 319"/>
                <a:gd name="T6" fmla="*/ 378 w 378"/>
                <a:gd name="T7" fmla="*/ 319 h 319"/>
                <a:gd name="T8" fmla="*/ 0 w 378"/>
                <a:gd name="T9" fmla="*/ 319 h 319"/>
                <a:gd name="T10" fmla="*/ 10 w 378"/>
                <a:gd name="T11" fmla="*/ 309 h 319"/>
                <a:gd name="T12" fmla="*/ 370 w 378"/>
                <a:gd name="T13" fmla="*/ 309 h 319"/>
                <a:gd name="T14" fmla="*/ 370 w 378"/>
                <a:gd name="T15" fmla="*/ 9 h 319"/>
                <a:gd name="T16" fmla="*/ 10 w 378"/>
                <a:gd name="T17" fmla="*/ 9 h 319"/>
                <a:gd name="T18" fmla="*/ 10 w 378"/>
                <a:gd name="T19" fmla="*/ 309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 h="319">
                  <a:moveTo>
                    <a:pt x="0" y="319"/>
                  </a:moveTo>
                  <a:lnTo>
                    <a:pt x="0" y="0"/>
                  </a:lnTo>
                  <a:lnTo>
                    <a:pt x="378" y="0"/>
                  </a:lnTo>
                  <a:lnTo>
                    <a:pt x="378" y="319"/>
                  </a:lnTo>
                  <a:lnTo>
                    <a:pt x="0" y="319"/>
                  </a:lnTo>
                  <a:close/>
                  <a:moveTo>
                    <a:pt x="10" y="309"/>
                  </a:moveTo>
                  <a:lnTo>
                    <a:pt x="370" y="309"/>
                  </a:lnTo>
                  <a:lnTo>
                    <a:pt x="370" y="9"/>
                  </a:lnTo>
                  <a:lnTo>
                    <a:pt x="10" y="9"/>
                  </a:lnTo>
                  <a:lnTo>
                    <a:pt x="10" y="309"/>
                  </a:lnTo>
                  <a:close/>
                </a:path>
              </a:pathLst>
            </a:custGeom>
            <a:grpFill/>
            <a:ln w="6350" cap="flat" cmpd="sng" algn="ctr">
              <a:solidFill>
                <a:schemeClr val="tx2">
                  <a:lumMod val="50000"/>
                </a:schemeClr>
              </a:solidFill>
              <a:prstDash val="solid"/>
              <a:miter lim="800000"/>
            </a:ln>
            <a:effectLst/>
          </p:spPr>
          <p:txBody>
            <a:bodyPr vert="horz" wrap="square" lIns="91440" tIns="45720" rIns="91440" bIns="45720" numCol="1" anchor="t" anchorCtr="0" compatLnSpc="1"/>
            <a:lstStyle/>
            <a:p>
              <a:pPr defTabSz="1219200" fontAlgn="ct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Freeform 52"/>
            <p:cNvSpPr>
              <a:spLocks noEditPoints="1"/>
            </p:cNvSpPr>
            <p:nvPr/>
          </p:nvSpPr>
          <p:spPr bwMode="gray">
            <a:xfrm>
              <a:off x="16247" y="7221"/>
              <a:ext cx="499" cy="232"/>
            </a:xfrm>
            <a:custGeom>
              <a:avLst/>
              <a:gdLst>
                <a:gd name="T0" fmla="*/ 0 w 375"/>
                <a:gd name="T1" fmla="*/ 174 h 174"/>
                <a:gd name="T2" fmla="*/ 0 w 375"/>
                <a:gd name="T3" fmla="*/ 0 h 174"/>
                <a:gd name="T4" fmla="*/ 375 w 375"/>
                <a:gd name="T5" fmla="*/ 0 h 174"/>
                <a:gd name="T6" fmla="*/ 375 w 375"/>
                <a:gd name="T7" fmla="*/ 174 h 174"/>
                <a:gd name="T8" fmla="*/ 0 w 375"/>
                <a:gd name="T9" fmla="*/ 174 h 174"/>
                <a:gd name="T10" fmla="*/ 7 w 375"/>
                <a:gd name="T11" fmla="*/ 164 h 174"/>
                <a:gd name="T12" fmla="*/ 365 w 375"/>
                <a:gd name="T13" fmla="*/ 164 h 174"/>
                <a:gd name="T14" fmla="*/ 365 w 375"/>
                <a:gd name="T15" fmla="*/ 10 h 174"/>
                <a:gd name="T16" fmla="*/ 7 w 375"/>
                <a:gd name="T17" fmla="*/ 10 h 174"/>
                <a:gd name="T18" fmla="*/ 7 w 375"/>
                <a:gd name="T19" fmla="*/ 16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5" h="174">
                  <a:moveTo>
                    <a:pt x="0" y="174"/>
                  </a:moveTo>
                  <a:lnTo>
                    <a:pt x="0" y="0"/>
                  </a:lnTo>
                  <a:lnTo>
                    <a:pt x="375" y="0"/>
                  </a:lnTo>
                  <a:lnTo>
                    <a:pt x="375" y="174"/>
                  </a:lnTo>
                  <a:lnTo>
                    <a:pt x="0" y="174"/>
                  </a:lnTo>
                  <a:close/>
                  <a:moveTo>
                    <a:pt x="7" y="164"/>
                  </a:moveTo>
                  <a:lnTo>
                    <a:pt x="365" y="164"/>
                  </a:lnTo>
                  <a:lnTo>
                    <a:pt x="365" y="10"/>
                  </a:lnTo>
                  <a:lnTo>
                    <a:pt x="7" y="10"/>
                  </a:lnTo>
                  <a:lnTo>
                    <a:pt x="7" y="164"/>
                  </a:lnTo>
                  <a:close/>
                </a:path>
              </a:pathLst>
            </a:custGeom>
            <a:grpFill/>
            <a:ln w="6350" cap="flat" cmpd="sng" algn="ctr">
              <a:solidFill>
                <a:schemeClr val="tx2">
                  <a:lumMod val="50000"/>
                </a:schemeClr>
              </a:solidFill>
              <a:prstDash val="solid"/>
              <a:miter lim="800000"/>
            </a:ln>
            <a:effectLst/>
          </p:spPr>
          <p:txBody>
            <a:bodyPr vert="horz" wrap="square" lIns="91440" tIns="45720" rIns="91440" bIns="45720" numCol="1" anchor="t" anchorCtr="0" compatLnSpc="1"/>
            <a:lstStyle/>
            <a:p>
              <a:pPr defTabSz="1219200" fontAlgn="ct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Freeform 53"/>
            <p:cNvSpPr>
              <a:spLocks noEditPoints="1"/>
            </p:cNvSpPr>
            <p:nvPr/>
          </p:nvSpPr>
          <p:spPr bwMode="gray">
            <a:xfrm>
              <a:off x="16298" y="7137"/>
              <a:ext cx="374" cy="400"/>
            </a:xfrm>
            <a:custGeom>
              <a:avLst/>
              <a:gdLst>
                <a:gd name="T0" fmla="*/ 113 w 117"/>
                <a:gd name="T1" fmla="*/ 98 h 124"/>
                <a:gd name="T2" fmla="*/ 117 w 117"/>
                <a:gd name="T3" fmla="*/ 124 h 124"/>
                <a:gd name="T4" fmla="*/ 84 w 117"/>
                <a:gd name="T5" fmla="*/ 124 h 124"/>
                <a:gd name="T6" fmla="*/ 87 w 117"/>
                <a:gd name="T7" fmla="*/ 98 h 124"/>
                <a:gd name="T8" fmla="*/ 84 w 117"/>
                <a:gd name="T9" fmla="*/ 124 h 124"/>
                <a:gd name="T10" fmla="*/ 55 w 117"/>
                <a:gd name="T11" fmla="*/ 98 h 124"/>
                <a:gd name="T12" fmla="*/ 58 w 117"/>
                <a:gd name="T13" fmla="*/ 124 h 124"/>
                <a:gd name="T14" fmla="*/ 25 w 117"/>
                <a:gd name="T15" fmla="*/ 124 h 124"/>
                <a:gd name="T16" fmla="*/ 29 w 117"/>
                <a:gd name="T17" fmla="*/ 98 h 124"/>
                <a:gd name="T18" fmla="*/ 25 w 117"/>
                <a:gd name="T19" fmla="*/ 124 h 124"/>
                <a:gd name="T20" fmla="*/ 0 w 117"/>
                <a:gd name="T21" fmla="*/ 98 h 124"/>
                <a:gd name="T22" fmla="*/ 4 w 117"/>
                <a:gd name="T23" fmla="*/ 124 h 124"/>
                <a:gd name="T24" fmla="*/ 56 w 117"/>
                <a:gd name="T25" fmla="*/ 80 h 124"/>
                <a:gd name="T26" fmla="*/ 50 w 117"/>
                <a:gd name="T27" fmla="*/ 74 h 124"/>
                <a:gd name="T28" fmla="*/ 53 w 117"/>
                <a:gd name="T29" fmla="*/ 45 h 124"/>
                <a:gd name="T30" fmla="*/ 59 w 117"/>
                <a:gd name="T31" fmla="*/ 45 h 124"/>
                <a:gd name="T32" fmla="*/ 80 w 117"/>
                <a:gd name="T33" fmla="*/ 62 h 124"/>
                <a:gd name="T34" fmla="*/ 59 w 117"/>
                <a:gd name="T35" fmla="*/ 79 h 124"/>
                <a:gd name="T36" fmla="*/ 56 w 117"/>
                <a:gd name="T37" fmla="*/ 48 h 124"/>
                <a:gd name="T38" fmla="*/ 53 w 117"/>
                <a:gd name="T39" fmla="*/ 51 h 124"/>
                <a:gd name="T40" fmla="*/ 54 w 117"/>
                <a:gd name="T41" fmla="*/ 76 h 124"/>
                <a:gd name="T42" fmla="*/ 57 w 117"/>
                <a:gd name="T43" fmla="*/ 76 h 124"/>
                <a:gd name="T44" fmla="*/ 76 w 117"/>
                <a:gd name="T45" fmla="*/ 62 h 124"/>
                <a:gd name="T46" fmla="*/ 57 w 117"/>
                <a:gd name="T47" fmla="*/ 49 h 124"/>
                <a:gd name="T48" fmla="*/ 113 w 117"/>
                <a:gd name="T49" fmla="*/ 26 h 124"/>
                <a:gd name="T50" fmla="*/ 117 w 117"/>
                <a:gd name="T51" fmla="*/ 0 h 124"/>
                <a:gd name="T52" fmla="*/ 113 w 117"/>
                <a:gd name="T53" fmla="*/ 26 h 124"/>
                <a:gd name="T54" fmla="*/ 84 w 117"/>
                <a:gd name="T55" fmla="*/ 0 h 124"/>
                <a:gd name="T56" fmla="*/ 87 w 117"/>
                <a:gd name="T57" fmla="*/ 26 h 124"/>
                <a:gd name="T58" fmla="*/ 55 w 117"/>
                <a:gd name="T59" fmla="*/ 26 h 124"/>
                <a:gd name="T60" fmla="*/ 58 w 117"/>
                <a:gd name="T61" fmla="*/ 0 h 124"/>
                <a:gd name="T62" fmla="*/ 55 w 117"/>
                <a:gd name="T63" fmla="*/ 26 h 124"/>
                <a:gd name="T64" fmla="*/ 25 w 117"/>
                <a:gd name="T65" fmla="*/ 0 h 124"/>
                <a:gd name="T66" fmla="*/ 29 w 117"/>
                <a:gd name="T67" fmla="*/ 26 h 124"/>
                <a:gd name="T68" fmla="*/ 0 w 117"/>
                <a:gd name="T69" fmla="*/ 26 h 124"/>
                <a:gd name="T70" fmla="*/ 4 w 117"/>
                <a:gd name="T71" fmla="*/ 0 h 124"/>
                <a:gd name="T72" fmla="*/ 0 w 117"/>
                <a:gd name="T73" fmla="*/ 26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7" h="124">
                  <a:moveTo>
                    <a:pt x="113" y="124"/>
                  </a:moveTo>
                  <a:cubicBezTo>
                    <a:pt x="113" y="98"/>
                    <a:pt x="113" y="98"/>
                    <a:pt x="113" y="98"/>
                  </a:cubicBezTo>
                  <a:cubicBezTo>
                    <a:pt x="117" y="98"/>
                    <a:pt x="117" y="98"/>
                    <a:pt x="117" y="98"/>
                  </a:cubicBezTo>
                  <a:cubicBezTo>
                    <a:pt x="117" y="124"/>
                    <a:pt x="117" y="124"/>
                    <a:pt x="117" y="124"/>
                  </a:cubicBezTo>
                  <a:lnTo>
                    <a:pt x="113" y="124"/>
                  </a:lnTo>
                  <a:close/>
                  <a:moveTo>
                    <a:pt x="84" y="124"/>
                  </a:moveTo>
                  <a:cubicBezTo>
                    <a:pt x="84" y="98"/>
                    <a:pt x="84" y="98"/>
                    <a:pt x="84" y="98"/>
                  </a:cubicBezTo>
                  <a:cubicBezTo>
                    <a:pt x="87" y="98"/>
                    <a:pt x="87" y="98"/>
                    <a:pt x="87" y="98"/>
                  </a:cubicBezTo>
                  <a:cubicBezTo>
                    <a:pt x="87" y="124"/>
                    <a:pt x="87" y="124"/>
                    <a:pt x="87" y="124"/>
                  </a:cubicBezTo>
                  <a:lnTo>
                    <a:pt x="84" y="124"/>
                  </a:lnTo>
                  <a:close/>
                  <a:moveTo>
                    <a:pt x="55" y="124"/>
                  </a:moveTo>
                  <a:cubicBezTo>
                    <a:pt x="55" y="98"/>
                    <a:pt x="55" y="98"/>
                    <a:pt x="55" y="98"/>
                  </a:cubicBezTo>
                  <a:cubicBezTo>
                    <a:pt x="58" y="98"/>
                    <a:pt x="58" y="98"/>
                    <a:pt x="58" y="98"/>
                  </a:cubicBezTo>
                  <a:cubicBezTo>
                    <a:pt x="58" y="124"/>
                    <a:pt x="58" y="124"/>
                    <a:pt x="58" y="124"/>
                  </a:cubicBezTo>
                  <a:lnTo>
                    <a:pt x="55" y="124"/>
                  </a:lnTo>
                  <a:close/>
                  <a:moveTo>
                    <a:pt x="25" y="124"/>
                  </a:moveTo>
                  <a:cubicBezTo>
                    <a:pt x="25" y="98"/>
                    <a:pt x="25" y="98"/>
                    <a:pt x="25" y="98"/>
                  </a:cubicBezTo>
                  <a:cubicBezTo>
                    <a:pt x="29" y="98"/>
                    <a:pt x="29" y="98"/>
                    <a:pt x="29" y="98"/>
                  </a:cubicBezTo>
                  <a:cubicBezTo>
                    <a:pt x="29" y="124"/>
                    <a:pt x="29" y="124"/>
                    <a:pt x="29" y="124"/>
                  </a:cubicBezTo>
                  <a:lnTo>
                    <a:pt x="25" y="124"/>
                  </a:lnTo>
                  <a:close/>
                  <a:moveTo>
                    <a:pt x="0" y="124"/>
                  </a:moveTo>
                  <a:cubicBezTo>
                    <a:pt x="0" y="98"/>
                    <a:pt x="0" y="98"/>
                    <a:pt x="0" y="98"/>
                  </a:cubicBezTo>
                  <a:cubicBezTo>
                    <a:pt x="4" y="98"/>
                    <a:pt x="4" y="98"/>
                    <a:pt x="4" y="98"/>
                  </a:cubicBezTo>
                  <a:cubicBezTo>
                    <a:pt x="4" y="124"/>
                    <a:pt x="4" y="124"/>
                    <a:pt x="4" y="124"/>
                  </a:cubicBezTo>
                  <a:lnTo>
                    <a:pt x="0" y="124"/>
                  </a:lnTo>
                  <a:close/>
                  <a:moveTo>
                    <a:pt x="56" y="80"/>
                  </a:moveTo>
                  <a:cubicBezTo>
                    <a:pt x="55" y="80"/>
                    <a:pt x="53" y="80"/>
                    <a:pt x="53" y="79"/>
                  </a:cubicBezTo>
                  <a:cubicBezTo>
                    <a:pt x="51" y="78"/>
                    <a:pt x="50" y="76"/>
                    <a:pt x="50" y="74"/>
                  </a:cubicBezTo>
                  <a:cubicBezTo>
                    <a:pt x="50" y="51"/>
                    <a:pt x="50" y="51"/>
                    <a:pt x="50" y="51"/>
                  </a:cubicBezTo>
                  <a:cubicBezTo>
                    <a:pt x="50" y="49"/>
                    <a:pt x="51" y="47"/>
                    <a:pt x="53" y="45"/>
                  </a:cubicBezTo>
                  <a:cubicBezTo>
                    <a:pt x="53" y="45"/>
                    <a:pt x="55" y="44"/>
                    <a:pt x="56" y="44"/>
                  </a:cubicBezTo>
                  <a:cubicBezTo>
                    <a:pt x="57" y="44"/>
                    <a:pt x="58" y="45"/>
                    <a:pt x="59" y="45"/>
                  </a:cubicBezTo>
                  <a:cubicBezTo>
                    <a:pt x="77" y="57"/>
                    <a:pt x="77" y="57"/>
                    <a:pt x="77" y="57"/>
                  </a:cubicBezTo>
                  <a:cubicBezTo>
                    <a:pt x="78" y="58"/>
                    <a:pt x="80" y="60"/>
                    <a:pt x="80" y="62"/>
                  </a:cubicBezTo>
                  <a:cubicBezTo>
                    <a:pt x="80" y="65"/>
                    <a:pt x="78" y="67"/>
                    <a:pt x="77" y="68"/>
                  </a:cubicBezTo>
                  <a:cubicBezTo>
                    <a:pt x="59" y="79"/>
                    <a:pt x="59" y="79"/>
                    <a:pt x="59" y="79"/>
                  </a:cubicBezTo>
                  <a:cubicBezTo>
                    <a:pt x="58" y="80"/>
                    <a:pt x="57" y="80"/>
                    <a:pt x="56" y="80"/>
                  </a:cubicBezTo>
                  <a:close/>
                  <a:moveTo>
                    <a:pt x="56" y="48"/>
                  </a:moveTo>
                  <a:cubicBezTo>
                    <a:pt x="55" y="48"/>
                    <a:pt x="54" y="49"/>
                    <a:pt x="54" y="49"/>
                  </a:cubicBezTo>
                  <a:cubicBezTo>
                    <a:pt x="54" y="49"/>
                    <a:pt x="53" y="50"/>
                    <a:pt x="53" y="51"/>
                  </a:cubicBezTo>
                  <a:cubicBezTo>
                    <a:pt x="53" y="74"/>
                    <a:pt x="53" y="74"/>
                    <a:pt x="53" y="74"/>
                  </a:cubicBezTo>
                  <a:cubicBezTo>
                    <a:pt x="53" y="75"/>
                    <a:pt x="54" y="76"/>
                    <a:pt x="54" y="76"/>
                  </a:cubicBezTo>
                  <a:cubicBezTo>
                    <a:pt x="55" y="76"/>
                    <a:pt x="55" y="76"/>
                    <a:pt x="56" y="76"/>
                  </a:cubicBezTo>
                  <a:cubicBezTo>
                    <a:pt x="56" y="76"/>
                    <a:pt x="56" y="76"/>
                    <a:pt x="57" y="76"/>
                  </a:cubicBezTo>
                  <a:cubicBezTo>
                    <a:pt x="75" y="65"/>
                    <a:pt x="75" y="65"/>
                    <a:pt x="75" y="65"/>
                  </a:cubicBezTo>
                  <a:cubicBezTo>
                    <a:pt x="76" y="64"/>
                    <a:pt x="76" y="63"/>
                    <a:pt x="76" y="62"/>
                  </a:cubicBezTo>
                  <a:cubicBezTo>
                    <a:pt x="76" y="62"/>
                    <a:pt x="76" y="61"/>
                    <a:pt x="75" y="60"/>
                  </a:cubicBezTo>
                  <a:cubicBezTo>
                    <a:pt x="57" y="49"/>
                    <a:pt x="57" y="49"/>
                    <a:pt x="57" y="49"/>
                  </a:cubicBezTo>
                  <a:cubicBezTo>
                    <a:pt x="56" y="48"/>
                    <a:pt x="56" y="48"/>
                    <a:pt x="56" y="48"/>
                  </a:cubicBezTo>
                  <a:close/>
                  <a:moveTo>
                    <a:pt x="113" y="26"/>
                  </a:moveTo>
                  <a:cubicBezTo>
                    <a:pt x="113" y="0"/>
                    <a:pt x="113" y="0"/>
                    <a:pt x="113" y="0"/>
                  </a:cubicBezTo>
                  <a:cubicBezTo>
                    <a:pt x="117" y="0"/>
                    <a:pt x="117" y="0"/>
                    <a:pt x="117" y="0"/>
                  </a:cubicBezTo>
                  <a:cubicBezTo>
                    <a:pt x="117" y="26"/>
                    <a:pt x="117" y="26"/>
                    <a:pt x="117" y="26"/>
                  </a:cubicBezTo>
                  <a:lnTo>
                    <a:pt x="113" y="26"/>
                  </a:lnTo>
                  <a:close/>
                  <a:moveTo>
                    <a:pt x="84" y="26"/>
                  </a:moveTo>
                  <a:cubicBezTo>
                    <a:pt x="84" y="0"/>
                    <a:pt x="84" y="0"/>
                    <a:pt x="84" y="0"/>
                  </a:cubicBezTo>
                  <a:cubicBezTo>
                    <a:pt x="87" y="0"/>
                    <a:pt x="87" y="0"/>
                    <a:pt x="87" y="0"/>
                  </a:cubicBezTo>
                  <a:cubicBezTo>
                    <a:pt x="87" y="26"/>
                    <a:pt x="87" y="26"/>
                    <a:pt x="87" y="26"/>
                  </a:cubicBezTo>
                  <a:lnTo>
                    <a:pt x="84" y="26"/>
                  </a:lnTo>
                  <a:close/>
                  <a:moveTo>
                    <a:pt x="55" y="26"/>
                  </a:moveTo>
                  <a:cubicBezTo>
                    <a:pt x="55" y="0"/>
                    <a:pt x="55" y="0"/>
                    <a:pt x="55" y="0"/>
                  </a:cubicBezTo>
                  <a:cubicBezTo>
                    <a:pt x="58" y="0"/>
                    <a:pt x="58" y="0"/>
                    <a:pt x="58" y="0"/>
                  </a:cubicBezTo>
                  <a:cubicBezTo>
                    <a:pt x="58" y="26"/>
                    <a:pt x="58" y="26"/>
                    <a:pt x="58" y="26"/>
                  </a:cubicBezTo>
                  <a:lnTo>
                    <a:pt x="55" y="26"/>
                  </a:lnTo>
                  <a:close/>
                  <a:moveTo>
                    <a:pt x="25" y="26"/>
                  </a:moveTo>
                  <a:cubicBezTo>
                    <a:pt x="25" y="0"/>
                    <a:pt x="25" y="0"/>
                    <a:pt x="25" y="0"/>
                  </a:cubicBezTo>
                  <a:cubicBezTo>
                    <a:pt x="29" y="0"/>
                    <a:pt x="29" y="0"/>
                    <a:pt x="29" y="0"/>
                  </a:cubicBezTo>
                  <a:cubicBezTo>
                    <a:pt x="29" y="26"/>
                    <a:pt x="29" y="26"/>
                    <a:pt x="29" y="26"/>
                  </a:cubicBezTo>
                  <a:lnTo>
                    <a:pt x="25" y="26"/>
                  </a:lnTo>
                  <a:close/>
                  <a:moveTo>
                    <a:pt x="0" y="26"/>
                  </a:moveTo>
                  <a:cubicBezTo>
                    <a:pt x="0" y="0"/>
                    <a:pt x="0" y="0"/>
                    <a:pt x="0" y="0"/>
                  </a:cubicBezTo>
                  <a:cubicBezTo>
                    <a:pt x="4" y="0"/>
                    <a:pt x="4" y="0"/>
                    <a:pt x="4" y="0"/>
                  </a:cubicBezTo>
                  <a:cubicBezTo>
                    <a:pt x="4" y="26"/>
                    <a:pt x="4" y="26"/>
                    <a:pt x="4" y="26"/>
                  </a:cubicBezTo>
                  <a:lnTo>
                    <a:pt x="0" y="26"/>
                  </a:lnTo>
                  <a:close/>
                </a:path>
              </a:pathLst>
            </a:custGeom>
            <a:grpFill/>
            <a:ln w="6350" cap="flat" cmpd="sng" algn="ctr">
              <a:solidFill>
                <a:schemeClr val="tx2">
                  <a:lumMod val="50000"/>
                </a:schemeClr>
              </a:solidFill>
              <a:prstDash val="solid"/>
              <a:miter lim="800000"/>
            </a:ln>
            <a:effectLst/>
          </p:spPr>
          <p:txBody>
            <a:bodyPr vert="horz" wrap="square" lIns="91440" tIns="45720" rIns="91440" bIns="45720" numCol="1" anchor="t" anchorCtr="0" compatLnSpc="1"/>
            <a:lstStyle/>
            <a:p>
              <a:pPr defTabSz="1219200" fontAlgn="ct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3" name="Freeform 57"/>
          <p:cNvSpPr>
            <a:spLocks noEditPoints="1"/>
          </p:cNvSpPr>
          <p:nvPr/>
        </p:nvSpPr>
        <p:spPr bwMode="gray">
          <a:xfrm>
            <a:off x="8687833" y="1653275"/>
            <a:ext cx="374798" cy="381752"/>
          </a:xfrm>
          <a:custGeom>
            <a:avLst/>
            <a:gdLst>
              <a:gd name="T0" fmla="*/ 2 w 151"/>
              <a:gd name="T1" fmla="*/ 154 h 154"/>
              <a:gd name="T2" fmla="*/ 0 w 151"/>
              <a:gd name="T3" fmla="*/ 152 h 154"/>
              <a:gd name="T4" fmla="*/ 2 w 151"/>
              <a:gd name="T5" fmla="*/ 150 h 154"/>
              <a:gd name="T6" fmla="*/ 12 w 151"/>
              <a:gd name="T7" fmla="*/ 150 h 154"/>
              <a:gd name="T8" fmla="*/ 12 w 151"/>
              <a:gd name="T9" fmla="*/ 76 h 154"/>
              <a:gd name="T10" fmla="*/ 42 w 151"/>
              <a:gd name="T11" fmla="*/ 64 h 154"/>
              <a:gd name="T12" fmla="*/ 42 w 151"/>
              <a:gd name="T13" fmla="*/ 32 h 154"/>
              <a:gd name="T14" fmla="*/ 110 w 151"/>
              <a:gd name="T15" fmla="*/ 0 h 154"/>
              <a:gd name="T16" fmla="*/ 111 w 151"/>
              <a:gd name="T17" fmla="*/ 0 h 154"/>
              <a:gd name="T18" fmla="*/ 139 w 151"/>
              <a:gd name="T19" fmla="*/ 32 h 154"/>
              <a:gd name="T20" fmla="*/ 139 w 151"/>
              <a:gd name="T21" fmla="*/ 150 h 154"/>
              <a:gd name="T22" fmla="*/ 149 w 151"/>
              <a:gd name="T23" fmla="*/ 150 h 154"/>
              <a:gd name="T24" fmla="*/ 151 w 151"/>
              <a:gd name="T25" fmla="*/ 152 h 154"/>
              <a:gd name="T26" fmla="*/ 149 w 151"/>
              <a:gd name="T27" fmla="*/ 154 h 154"/>
              <a:gd name="T28" fmla="*/ 2 w 151"/>
              <a:gd name="T29" fmla="*/ 154 h 154"/>
              <a:gd name="T30" fmla="*/ 109 w 151"/>
              <a:gd name="T31" fmla="*/ 150 h 154"/>
              <a:gd name="T32" fmla="*/ 134 w 151"/>
              <a:gd name="T33" fmla="*/ 150 h 154"/>
              <a:gd name="T34" fmla="*/ 134 w 151"/>
              <a:gd name="T35" fmla="*/ 33 h 154"/>
              <a:gd name="T36" fmla="*/ 109 w 151"/>
              <a:gd name="T37" fmla="*/ 6 h 154"/>
              <a:gd name="T38" fmla="*/ 109 w 151"/>
              <a:gd name="T39" fmla="*/ 150 h 154"/>
              <a:gd name="T40" fmla="*/ 91 w 151"/>
              <a:gd name="T41" fmla="*/ 149 h 154"/>
              <a:gd name="T42" fmla="*/ 105 w 151"/>
              <a:gd name="T43" fmla="*/ 149 h 154"/>
              <a:gd name="T44" fmla="*/ 104 w 151"/>
              <a:gd name="T45" fmla="*/ 8 h 154"/>
              <a:gd name="T46" fmla="*/ 47 w 151"/>
              <a:gd name="T47" fmla="*/ 35 h 154"/>
              <a:gd name="T48" fmla="*/ 47 w 151"/>
              <a:gd name="T49" fmla="*/ 62 h 154"/>
              <a:gd name="T50" fmla="*/ 63 w 151"/>
              <a:gd name="T51" fmla="*/ 55 h 154"/>
              <a:gd name="T52" fmla="*/ 91 w 151"/>
              <a:gd name="T53" fmla="*/ 76 h 154"/>
              <a:gd name="T54" fmla="*/ 91 w 151"/>
              <a:gd name="T55" fmla="*/ 149 h 154"/>
              <a:gd name="T56" fmla="*/ 62 w 151"/>
              <a:gd name="T57" fmla="*/ 149 h 154"/>
              <a:gd name="T58" fmla="*/ 87 w 151"/>
              <a:gd name="T59" fmla="*/ 149 h 154"/>
              <a:gd name="T60" fmla="*/ 87 w 151"/>
              <a:gd name="T61" fmla="*/ 78 h 154"/>
              <a:gd name="T62" fmla="*/ 62 w 151"/>
              <a:gd name="T63" fmla="*/ 61 h 154"/>
              <a:gd name="T64" fmla="*/ 62 w 151"/>
              <a:gd name="T65" fmla="*/ 149 h 154"/>
              <a:gd name="T66" fmla="*/ 16 w 151"/>
              <a:gd name="T67" fmla="*/ 139 h 154"/>
              <a:gd name="T68" fmla="*/ 16 w 151"/>
              <a:gd name="T69" fmla="*/ 149 h 154"/>
              <a:gd name="T70" fmla="*/ 58 w 151"/>
              <a:gd name="T71" fmla="*/ 149 h 154"/>
              <a:gd name="T72" fmla="*/ 58 w 151"/>
              <a:gd name="T73" fmla="*/ 121 h 154"/>
              <a:gd name="T74" fmla="*/ 16 w 151"/>
              <a:gd name="T75" fmla="*/ 139 h 154"/>
              <a:gd name="T76" fmla="*/ 16 w 151"/>
              <a:gd name="T77" fmla="*/ 118 h 154"/>
              <a:gd name="T78" fmla="*/ 16 w 151"/>
              <a:gd name="T79" fmla="*/ 135 h 154"/>
              <a:gd name="T80" fmla="*/ 58 w 151"/>
              <a:gd name="T81" fmla="*/ 117 h 154"/>
              <a:gd name="T82" fmla="*/ 58 w 151"/>
              <a:gd name="T83" fmla="*/ 100 h 154"/>
              <a:gd name="T84" fmla="*/ 16 w 151"/>
              <a:gd name="T85" fmla="*/ 118 h 154"/>
              <a:gd name="T86" fmla="*/ 16 w 151"/>
              <a:gd name="T87" fmla="*/ 98 h 154"/>
              <a:gd name="T88" fmla="*/ 16 w 151"/>
              <a:gd name="T89" fmla="*/ 114 h 154"/>
              <a:gd name="T90" fmla="*/ 58 w 151"/>
              <a:gd name="T91" fmla="*/ 96 h 154"/>
              <a:gd name="T92" fmla="*/ 58 w 151"/>
              <a:gd name="T93" fmla="*/ 81 h 154"/>
              <a:gd name="T94" fmla="*/ 16 w 151"/>
              <a:gd name="T95" fmla="*/ 98 h 154"/>
              <a:gd name="T96" fmla="*/ 16 w 151"/>
              <a:gd name="T97" fmla="*/ 78 h 154"/>
              <a:gd name="T98" fmla="*/ 16 w 151"/>
              <a:gd name="T99" fmla="*/ 94 h 154"/>
              <a:gd name="T100" fmla="*/ 58 w 151"/>
              <a:gd name="T101" fmla="*/ 77 h 154"/>
              <a:gd name="T102" fmla="*/ 58 w 151"/>
              <a:gd name="T103" fmla="*/ 62 h 154"/>
              <a:gd name="T104" fmla="*/ 16 w 151"/>
              <a:gd name="T105" fmla="*/ 78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1" h="154">
                <a:moveTo>
                  <a:pt x="2" y="154"/>
                </a:moveTo>
                <a:cubicBezTo>
                  <a:pt x="1" y="154"/>
                  <a:pt x="0" y="153"/>
                  <a:pt x="0" y="152"/>
                </a:cubicBezTo>
                <a:cubicBezTo>
                  <a:pt x="0" y="151"/>
                  <a:pt x="1" y="150"/>
                  <a:pt x="2" y="150"/>
                </a:cubicBezTo>
                <a:cubicBezTo>
                  <a:pt x="12" y="150"/>
                  <a:pt x="12" y="150"/>
                  <a:pt x="12" y="150"/>
                </a:cubicBezTo>
                <a:cubicBezTo>
                  <a:pt x="12" y="76"/>
                  <a:pt x="12" y="76"/>
                  <a:pt x="12" y="76"/>
                </a:cubicBezTo>
                <a:cubicBezTo>
                  <a:pt x="42" y="64"/>
                  <a:pt x="42" y="64"/>
                  <a:pt x="42" y="64"/>
                </a:cubicBezTo>
                <a:cubicBezTo>
                  <a:pt x="42" y="32"/>
                  <a:pt x="42" y="32"/>
                  <a:pt x="42" y="32"/>
                </a:cubicBezTo>
                <a:cubicBezTo>
                  <a:pt x="110" y="0"/>
                  <a:pt x="110" y="0"/>
                  <a:pt x="110" y="0"/>
                </a:cubicBezTo>
                <a:cubicBezTo>
                  <a:pt x="111" y="0"/>
                  <a:pt x="111" y="0"/>
                  <a:pt x="111" y="0"/>
                </a:cubicBezTo>
                <a:cubicBezTo>
                  <a:pt x="139" y="32"/>
                  <a:pt x="139" y="32"/>
                  <a:pt x="139" y="32"/>
                </a:cubicBezTo>
                <a:cubicBezTo>
                  <a:pt x="139" y="150"/>
                  <a:pt x="139" y="150"/>
                  <a:pt x="139" y="150"/>
                </a:cubicBezTo>
                <a:cubicBezTo>
                  <a:pt x="149" y="150"/>
                  <a:pt x="149" y="150"/>
                  <a:pt x="149" y="150"/>
                </a:cubicBezTo>
                <a:cubicBezTo>
                  <a:pt x="150" y="150"/>
                  <a:pt x="151" y="151"/>
                  <a:pt x="151" y="152"/>
                </a:cubicBezTo>
                <a:cubicBezTo>
                  <a:pt x="151" y="153"/>
                  <a:pt x="150" y="154"/>
                  <a:pt x="149" y="154"/>
                </a:cubicBezTo>
                <a:lnTo>
                  <a:pt x="2" y="154"/>
                </a:lnTo>
                <a:close/>
                <a:moveTo>
                  <a:pt x="109" y="150"/>
                </a:moveTo>
                <a:cubicBezTo>
                  <a:pt x="134" y="150"/>
                  <a:pt x="134" y="150"/>
                  <a:pt x="134" y="150"/>
                </a:cubicBezTo>
                <a:cubicBezTo>
                  <a:pt x="134" y="33"/>
                  <a:pt x="134" y="33"/>
                  <a:pt x="134" y="33"/>
                </a:cubicBezTo>
                <a:cubicBezTo>
                  <a:pt x="109" y="6"/>
                  <a:pt x="109" y="6"/>
                  <a:pt x="109" y="6"/>
                </a:cubicBezTo>
                <a:lnTo>
                  <a:pt x="109" y="150"/>
                </a:lnTo>
                <a:close/>
                <a:moveTo>
                  <a:pt x="91" y="149"/>
                </a:moveTo>
                <a:cubicBezTo>
                  <a:pt x="105" y="149"/>
                  <a:pt x="105" y="149"/>
                  <a:pt x="105" y="149"/>
                </a:cubicBezTo>
                <a:cubicBezTo>
                  <a:pt x="104" y="8"/>
                  <a:pt x="104" y="8"/>
                  <a:pt x="104" y="8"/>
                </a:cubicBezTo>
                <a:cubicBezTo>
                  <a:pt x="47" y="35"/>
                  <a:pt x="47" y="35"/>
                  <a:pt x="47" y="35"/>
                </a:cubicBezTo>
                <a:cubicBezTo>
                  <a:pt x="47" y="62"/>
                  <a:pt x="47" y="62"/>
                  <a:pt x="47" y="62"/>
                </a:cubicBezTo>
                <a:cubicBezTo>
                  <a:pt x="63" y="55"/>
                  <a:pt x="63" y="55"/>
                  <a:pt x="63" y="55"/>
                </a:cubicBezTo>
                <a:cubicBezTo>
                  <a:pt x="91" y="76"/>
                  <a:pt x="91" y="76"/>
                  <a:pt x="91" y="76"/>
                </a:cubicBezTo>
                <a:lnTo>
                  <a:pt x="91" y="149"/>
                </a:lnTo>
                <a:close/>
                <a:moveTo>
                  <a:pt x="62" y="149"/>
                </a:moveTo>
                <a:cubicBezTo>
                  <a:pt x="87" y="149"/>
                  <a:pt x="87" y="149"/>
                  <a:pt x="87" y="149"/>
                </a:cubicBezTo>
                <a:cubicBezTo>
                  <a:pt x="87" y="78"/>
                  <a:pt x="87" y="78"/>
                  <a:pt x="87" y="78"/>
                </a:cubicBezTo>
                <a:cubicBezTo>
                  <a:pt x="62" y="61"/>
                  <a:pt x="62" y="61"/>
                  <a:pt x="62" y="61"/>
                </a:cubicBezTo>
                <a:lnTo>
                  <a:pt x="62" y="149"/>
                </a:lnTo>
                <a:close/>
                <a:moveTo>
                  <a:pt x="16" y="139"/>
                </a:moveTo>
                <a:cubicBezTo>
                  <a:pt x="16" y="149"/>
                  <a:pt x="16" y="149"/>
                  <a:pt x="16" y="149"/>
                </a:cubicBezTo>
                <a:cubicBezTo>
                  <a:pt x="58" y="149"/>
                  <a:pt x="58" y="149"/>
                  <a:pt x="58" y="149"/>
                </a:cubicBezTo>
                <a:cubicBezTo>
                  <a:pt x="58" y="121"/>
                  <a:pt x="58" y="121"/>
                  <a:pt x="58" y="121"/>
                </a:cubicBezTo>
                <a:lnTo>
                  <a:pt x="16" y="139"/>
                </a:lnTo>
                <a:close/>
                <a:moveTo>
                  <a:pt x="16" y="118"/>
                </a:moveTo>
                <a:cubicBezTo>
                  <a:pt x="16" y="135"/>
                  <a:pt x="16" y="135"/>
                  <a:pt x="16" y="135"/>
                </a:cubicBezTo>
                <a:cubicBezTo>
                  <a:pt x="58" y="117"/>
                  <a:pt x="58" y="117"/>
                  <a:pt x="58" y="117"/>
                </a:cubicBezTo>
                <a:cubicBezTo>
                  <a:pt x="58" y="100"/>
                  <a:pt x="58" y="100"/>
                  <a:pt x="58" y="100"/>
                </a:cubicBezTo>
                <a:lnTo>
                  <a:pt x="16" y="118"/>
                </a:lnTo>
                <a:close/>
                <a:moveTo>
                  <a:pt x="16" y="98"/>
                </a:moveTo>
                <a:cubicBezTo>
                  <a:pt x="16" y="114"/>
                  <a:pt x="16" y="114"/>
                  <a:pt x="16" y="114"/>
                </a:cubicBezTo>
                <a:cubicBezTo>
                  <a:pt x="58" y="96"/>
                  <a:pt x="58" y="96"/>
                  <a:pt x="58" y="96"/>
                </a:cubicBezTo>
                <a:cubicBezTo>
                  <a:pt x="58" y="81"/>
                  <a:pt x="58" y="81"/>
                  <a:pt x="58" y="81"/>
                </a:cubicBezTo>
                <a:lnTo>
                  <a:pt x="16" y="98"/>
                </a:lnTo>
                <a:close/>
                <a:moveTo>
                  <a:pt x="16" y="78"/>
                </a:moveTo>
                <a:cubicBezTo>
                  <a:pt x="16" y="94"/>
                  <a:pt x="16" y="94"/>
                  <a:pt x="16" y="94"/>
                </a:cubicBezTo>
                <a:cubicBezTo>
                  <a:pt x="58" y="77"/>
                  <a:pt x="58" y="77"/>
                  <a:pt x="58" y="77"/>
                </a:cubicBezTo>
                <a:cubicBezTo>
                  <a:pt x="58" y="62"/>
                  <a:pt x="58" y="62"/>
                  <a:pt x="58" y="62"/>
                </a:cubicBezTo>
                <a:lnTo>
                  <a:pt x="16" y="78"/>
                </a:lnTo>
                <a:close/>
              </a:path>
            </a:pathLst>
          </a:custGeom>
          <a:solidFill>
            <a:srgbClr val="8A8A8A"/>
          </a:solidFill>
          <a:ln w="6350" cap="flat" cmpd="sng" algn="ctr">
            <a:solidFill>
              <a:schemeClr val="tx2">
                <a:lumMod val="50000"/>
              </a:schemeClr>
            </a:solidFill>
            <a:prstDash val="solid"/>
            <a:miter lim="800000"/>
          </a:ln>
          <a:effectLst/>
        </p:spPr>
        <p:txBody>
          <a:bodyPr vert="horz" wrap="square" lIns="91440" tIns="45720" rIns="91440" bIns="45720" numCol="1" anchor="t" anchorCtr="0" compatLnSpc="1"/>
          <a:lstStyle/>
          <a:p>
            <a:pPr defTabSz="1219200" fontAlgn="ct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Freeform 61"/>
          <p:cNvSpPr>
            <a:spLocks noEditPoints="1"/>
          </p:cNvSpPr>
          <p:nvPr/>
        </p:nvSpPr>
        <p:spPr bwMode="gray">
          <a:xfrm>
            <a:off x="10038584" y="2602411"/>
            <a:ext cx="333068" cy="381752"/>
          </a:xfrm>
          <a:custGeom>
            <a:avLst/>
            <a:gdLst>
              <a:gd name="T0" fmla="*/ 21 w 134"/>
              <a:gd name="T1" fmla="*/ 104 h 154"/>
              <a:gd name="T2" fmla="*/ 0 w 134"/>
              <a:gd name="T3" fmla="*/ 58 h 154"/>
              <a:gd name="T4" fmla="*/ 107 w 134"/>
              <a:gd name="T5" fmla="*/ 25 h 154"/>
              <a:gd name="T6" fmla="*/ 102 w 134"/>
              <a:gd name="T7" fmla="*/ 29 h 154"/>
              <a:gd name="T8" fmla="*/ 6 w 134"/>
              <a:gd name="T9" fmla="*/ 46 h 154"/>
              <a:gd name="T10" fmla="*/ 68 w 134"/>
              <a:gd name="T11" fmla="*/ 48 h 154"/>
              <a:gd name="T12" fmla="*/ 5 w 134"/>
              <a:gd name="T13" fmla="*/ 53 h 154"/>
              <a:gd name="T14" fmla="*/ 4 w 134"/>
              <a:gd name="T15" fmla="*/ 58 h 154"/>
              <a:gd name="T16" fmla="*/ 5 w 134"/>
              <a:gd name="T17" fmla="*/ 64 h 154"/>
              <a:gd name="T18" fmla="*/ 68 w 134"/>
              <a:gd name="T19" fmla="*/ 69 h 154"/>
              <a:gd name="T20" fmla="*/ 6 w 134"/>
              <a:gd name="T21" fmla="*/ 71 h 154"/>
              <a:gd name="T22" fmla="*/ 26 w 134"/>
              <a:gd name="T23" fmla="*/ 102 h 154"/>
              <a:gd name="T24" fmla="*/ 80 w 134"/>
              <a:gd name="T25" fmla="*/ 149 h 154"/>
              <a:gd name="T26" fmla="*/ 102 w 134"/>
              <a:gd name="T27" fmla="*/ 122 h 154"/>
              <a:gd name="T28" fmla="*/ 110 w 134"/>
              <a:gd name="T29" fmla="*/ 100 h 154"/>
              <a:gd name="T30" fmla="*/ 114 w 134"/>
              <a:gd name="T31" fmla="*/ 100 h 154"/>
              <a:gd name="T32" fmla="*/ 102 w 134"/>
              <a:gd name="T33" fmla="*/ 127 h 154"/>
              <a:gd name="T34" fmla="*/ 85 w 134"/>
              <a:gd name="T35" fmla="*/ 154 h 154"/>
              <a:gd name="T36" fmla="*/ 118 w 134"/>
              <a:gd name="T37" fmla="*/ 101 h 154"/>
              <a:gd name="T38" fmla="*/ 111 w 134"/>
              <a:gd name="T39" fmla="*/ 101 h 154"/>
              <a:gd name="T40" fmla="*/ 108 w 134"/>
              <a:gd name="T41" fmla="*/ 98 h 154"/>
              <a:gd name="T42" fmla="*/ 93 w 134"/>
              <a:gd name="T43" fmla="*/ 88 h 154"/>
              <a:gd name="T44" fmla="*/ 69 w 134"/>
              <a:gd name="T45" fmla="*/ 72 h 154"/>
              <a:gd name="T46" fmla="*/ 68 w 134"/>
              <a:gd name="T47" fmla="*/ 70 h 154"/>
              <a:gd name="T48" fmla="*/ 66 w 134"/>
              <a:gd name="T49" fmla="*/ 61 h 154"/>
              <a:gd name="T50" fmla="*/ 65 w 134"/>
              <a:gd name="T51" fmla="*/ 58 h 154"/>
              <a:gd name="T52" fmla="*/ 66 w 134"/>
              <a:gd name="T53" fmla="*/ 56 h 154"/>
              <a:gd name="T54" fmla="*/ 68 w 134"/>
              <a:gd name="T55" fmla="*/ 47 h 154"/>
              <a:gd name="T56" fmla="*/ 69 w 134"/>
              <a:gd name="T57" fmla="*/ 45 h 154"/>
              <a:gd name="T58" fmla="*/ 93 w 134"/>
              <a:gd name="T59" fmla="*/ 29 h 154"/>
              <a:gd name="T60" fmla="*/ 100 w 134"/>
              <a:gd name="T61" fmla="*/ 29 h 154"/>
              <a:gd name="T62" fmla="*/ 108 w 134"/>
              <a:gd name="T63" fmla="*/ 21 h 154"/>
              <a:gd name="T64" fmla="*/ 109 w 134"/>
              <a:gd name="T65" fmla="*/ 19 h 154"/>
              <a:gd name="T66" fmla="*/ 131 w 134"/>
              <a:gd name="T67" fmla="*/ 17 h 154"/>
              <a:gd name="T68" fmla="*/ 134 w 134"/>
              <a:gd name="T69" fmla="*/ 99 h 154"/>
              <a:gd name="T70" fmla="*/ 131 w 134"/>
              <a:gd name="T71" fmla="*/ 101 h 154"/>
              <a:gd name="T72" fmla="*/ 93 w 134"/>
              <a:gd name="T73" fmla="*/ 34 h 154"/>
              <a:gd name="T74" fmla="*/ 93 w 134"/>
              <a:gd name="T75" fmla="*/ 82 h 154"/>
              <a:gd name="T76" fmla="*/ 107 w 134"/>
              <a:gd name="T77" fmla="*/ 82 h 154"/>
              <a:gd name="T78" fmla="*/ 113 w 134"/>
              <a:gd name="T79" fmla="*/ 96 h 154"/>
              <a:gd name="T80" fmla="*/ 129 w 134"/>
              <a:gd name="T81" fmla="*/ 23 h 154"/>
              <a:gd name="T82" fmla="*/ 109 w 134"/>
              <a:gd name="T83" fmla="*/ 32 h 154"/>
              <a:gd name="T84" fmla="*/ 94 w 134"/>
              <a:gd name="T85" fmla="*/ 3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4" h="154">
                <a:moveTo>
                  <a:pt x="21" y="141"/>
                </a:moveTo>
                <a:cubicBezTo>
                  <a:pt x="21" y="104"/>
                  <a:pt x="21" y="104"/>
                  <a:pt x="21" y="104"/>
                </a:cubicBezTo>
                <a:cubicBezTo>
                  <a:pt x="21" y="103"/>
                  <a:pt x="21" y="103"/>
                  <a:pt x="21" y="103"/>
                </a:cubicBezTo>
                <a:cubicBezTo>
                  <a:pt x="7" y="92"/>
                  <a:pt x="0" y="76"/>
                  <a:pt x="0" y="58"/>
                </a:cubicBezTo>
                <a:cubicBezTo>
                  <a:pt x="0" y="26"/>
                  <a:pt x="26" y="0"/>
                  <a:pt x="58" y="0"/>
                </a:cubicBezTo>
                <a:cubicBezTo>
                  <a:pt x="76" y="0"/>
                  <a:pt x="95" y="11"/>
                  <a:pt x="107" y="25"/>
                </a:cubicBezTo>
                <a:cubicBezTo>
                  <a:pt x="105" y="29"/>
                  <a:pt x="105" y="29"/>
                  <a:pt x="105" y="29"/>
                </a:cubicBezTo>
                <a:cubicBezTo>
                  <a:pt x="102" y="29"/>
                  <a:pt x="102" y="29"/>
                  <a:pt x="102" y="29"/>
                </a:cubicBezTo>
                <a:cubicBezTo>
                  <a:pt x="92" y="16"/>
                  <a:pt x="75" y="4"/>
                  <a:pt x="58" y="4"/>
                </a:cubicBezTo>
                <a:cubicBezTo>
                  <a:pt x="33" y="4"/>
                  <a:pt x="12" y="21"/>
                  <a:pt x="6" y="46"/>
                </a:cubicBezTo>
                <a:cubicBezTo>
                  <a:pt x="5" y="48"/>
                  <a:pt x="5" y="48"/>
                  <a:pt x="5" y="48"/>
                </a:cubicBezTo>
                <a:cubicBezTo>
                  <a:pt x="68" y="48"/>
                  <a:pt x="68" y="48"/>
                  <a:pt x="68" y="48"/>
                </a:cubicBezTo>
                <a:cubicBezTo>
                  <a:pt x="67" y="49"/>
                  <a:pt x="67" y="51"/>
                  <a:pt x="66" y="53"/>
                </a:cubicBezTo>
                <a:cubicBezTo>
                  <a:pt x="5" y="53"/>
                  <a:pt x="5" y="53"/>
                  <a:pt x="5" y="53"/>
                </a:cubicBezTo>
                <a:cubicBezTo>
                  <a:pt x="5" y="55"/>
                  <a:pt x="5" y="55"/>
                  <a:pt x="5" y="55"/>
                </a:cubicBezTo>
                <a:cubicBezTo>
                  <a:pt x="4" y="56"/>
                  <a:pt x="4" y="57"/>
                  <a:pt x="4" y="58"/>
                </a:cubicBezTo>
                <a:cubicBezTo>
                  <a:pt x="4" y="60"/>
                  <a:pt x="4" y="61"/>
                  <a:pt x="5" y="62"/>
                </a:cubicBezTo>
                <a:cubicBezTo>
                  <a:pt x="5" y="64"/>
                  <a:pt x="5" y="64"/>
                  <a:pt x="5" y="64"/>
                </a:cubicBezTo>
                <a:cubicBezTo>
                  <a:pt x="66" y="64"/>
                  <a:pt x="66" y="64"/>
                  <a:pt x="66" y="64"/>
                </a:cubicBezTo>
                <a:cubicBezTo>
                  <a:pt x="67" y="66"/>
                  <a:pt x="67" y="67"/>
                  <a:pt x="68" y="69"/>
                </a:cubicBezTo>
                <a:cubicBezTo>
                  <a:pt x="5" y="69"/>
                  <a:pt x="5" y="69"/>
                  <a:pt x="5" y="69"/>
                </a:cubicBezTo>
                <a:cubicBezTo>
                  <a:pt x="6" y="71"/>
                  <a:pt x="6" y="71"/>
                  <a:pt x="6" y="71"/>
                </a:cubicBezTo>
                <a:cubicBezTo>
                  <a:pt x="9" y="83"/>
                  <a:pt x="15" y="93"/>
                  <a:pt x="25" y="101"/>
                </a:cubicBezTo>
                <a:cubicBezTo>
                  <a:pt x="26" y="102"/>
                  <a:pt x="26" y="102"/>
                  <a:pt x="26" y="102"/>
                </a:cubicBezTo>
                <a:cubicBezTo>
                  <a:pt x="26" y="137"/>
                  <a:pt x="26" y="137"/>
                  <a:pt x="26" y="137"/>
                </a:cubicBezTo>
                <a:cubicBezTo>
                  <a:pt x="80" y="149"/>
                  <a:pt x="80" y="149"/>
                  <a:pt x="80" y="149"/>
                </a:cubicBezTo>
                <a:cubicBezTo>
                  <a:pt x="80" y="122"/>
                  <a:pt x="80" y="122"/>
                  <a:pt x="80" y="122"/>
                </a:cubicBezTo>
                <a:cubicBezTo>
                  <a:pt x="102" y="122"/>
                  <a:pt x="102" y="122"/>
                  <a:pt x="102" y="122"/>
                </a:cubicBezTo>
                <a:cubicBezTo>
                  <a:pt x="106" y="122"/>
                  <a:pt x="110" y="119"/>
                  <a:pt x="110" y="115"/>
                </a:cubicBezTo>
                <a:cubicBezTo>
                  <a:pt x="110" y="100"/>
                  <a:pt x="110" y="100"/>
                  <a:pt x="110" y="100"/>
                </a:cubicBezTo>
                <a:cubicBezTo>
                  <a:pt x="110" y="100"/>
                  <a:pt x="111" y="100"/>
                  <a:pt x="111" y="100"/>
                </a:cubicBezTo>
                <a:cubicBezTo>
                  <a:pt x="114" y="100"/>
                  <a:pt x="114" y="100"/>
                  <a:pt x="114" y="100"/>
                </a:cubicBezTo>
                <a:cubicBezTo>
                  <a:pt x="114" y="115"/>
                  <a:pt x="114" y="115"/>
                  <a:pt x="114" y="115"/>
                </a:cubicBezTo>
                <a:cubicBezTo>
                  <a:pt x="114" y="121"/>
                  <a:pt x="109" y="127"/>
                  <a:pt x="102" y="127"/>
                </a:cubicBezTo>
                <a:cubicBezTo>
                  <a:pt x="85" y="127"/>
                  <a:pt x="85" y="127"/>
                  <a:pt x="85" y="127"/>
                </a:cubicBezTo>
                <a:cubicBezTo>
                  <a:pt x="85" y="154"/>
                  <a:pt x="85" y="154"/>
                  <a:pt x="85" y="154"/>
                </a:cubicBezTo>
                <a:lnTo>
                  <a:pt x="21" y="141"/>
                </a:lnTo>
                <a:close/>
                <a:moveTo>
                  <a:pt x="118" y="101"/>
                </a:moveTo>
                <a:cubicBezTo>
                  <a:pt x="116" y="101"/>
                  <a:pt x="116" y="101"/>
                  <a:pt x="116" y="101"/>
                </a:cubicBezTo>
                <a:cubicBezTo>
                  <a:pt x="111" y="101"/>
                  <a:pt x="111" y="101"/>
                  <a:pt x="111" y="101"/>
                </a:cubicBezTo>
                <a:cubicBezTo>
                  <a:pt x="110" y="101"/>
                  <a:pt x="110" y="101"/>
                  <a:pt x="109" y="100"/>
                </a:cubicBezTo>
                <a:cubicBezTo>
                  <a:pt x="108" y="98"/>
                  <a:pt x="108" y="98"/>
                  <a:pt x="108" y="98"/>
                </a:cubicBezTo>
                <a:cubicBezTo>
                  <a:pt x="105" y="88"/>
                  <a:pt x="105" y="88"/>
                  <a:pt x="105" y="88"/>
                </a:cubicBezTo>
                <a:cubicBezTo>
                  <a:pt x="93" y="88"/>
                  <a:pt x="93" y="88"/>
                  <a:pt x="93" y="88"/>
                </a:cubicBezTo>
                <a:cubicBezTo>
                  <a:pt x="93" y="88"/>
                  <a:pt x="93" y="88"/>
                  <a:pt x="92" y="88"/>
                </a:cubicBezTo>
                <a:cubicBezTo>
                  <a:pt x="82" y="87"/>
                  <a:pt x="74" y="81"/>
                  <a:pt x="69" y="72"/>
                </a:cubicBezTo>
                <a:cubicBezTo>
                  <a:pt x="69" y="72"/>
                  <a:pt x="69" y="72"/>
                  <a:pt x="69" y="72"/>
                </a:cubicBezTo>
                <a:cubicBezTo>
                  <a:pt x="68" y="70"/>
                  <a:pt x="68" y="70"/>
                  <a:pt x="68" y="70"/>
                </a:cubicBezTo>
                <a:cubicBezTo>
                  <a:pt x="67" y="67"/>
                  <a:pt x="66" y="65"/>
                  <a:pt x="66" y="62"/>
                </a:cubicBezTo>
                <a:cubicBezTo>
                  <a:pt x="66" y="61"/>
                  <a:pt x="66" y="61"/>
                  <a:pt x="66" y="61"/>
                </a:cubicBezTo>
                <a:cubicBezTo>
                  <a:pt x="66" y="61"/>
                  <a:pt x="66" y="61"/>
                  <a:pt x="66" y="61"/>
                </a:cubicBezTo>
                <a:cubicBezTo>
                  <a:pt x="65" y="60"/>
                  <a:pt x="65" y="59"/>
                  <a:pt x="65" y="58"/>
                </a:cubicBezTo>
                <a:cubicBezTo>
                  <a:pt x="65" y="57"/>
                  <a:pt x="65" y="57"/>
                  <a:pt x="66" y="56"/>
                </a:cubicBezTo>
                <a:cubicBezTo>
                  <a:pt x="66" y="56"/>
                  <a:pt x="66" y="56"/>
                  <a:pt x="66" y="56"/>
                </a:cubicBezTo>
                <a:cubicBezTo>
                  <a:pt x="66" y="55"/>
                  <a:pt x="66" y="55"/>
                  <a:pt x="66" y="55"/>
                </a:cubicBezTo>
                <a:cubicBezTo>
                  <a:pt x="66" y="52"/>
                  <a:pt x="67" y="49"/>
                  <a:pt x="68" y="47"/>
                </a:cubicBezTo>
                <a:cubicBezTo>
                  <a:pt x="69" y="45"/>
                  <a:pt x="69" y="45"/>
                  <a:pt x="69" y="45"/>
                </a:cubicBezTo>
                <a:cubicBezTo>
                  <a:pt x="69" y="45"/>
                  <a:pt x="69" y="45"/>
                  <a:pt x="69" y="45"/>
                </a:cubicBezTo>
                <a:cubicBezTo>
                  <a:pt x="73" y="36"/>
                  <a:pt x="82" y="30"/>
                  <a:pt x="92" y="29"/>
                </a:cubicBezTo>
                <a:cubicBezTo>
                  <a:pt x="93" y="29"/>
                  <a:pt x="93" y="29"/>
                  <a:pt x="93" y="29"/>
                </a:cubicBezTo>
                <a:cubicBezTo>
                  <a:pt x="99" y="29"/>
                  <a:pt x="99" y="29"/>
                  <a:pt x="99" y="29"/>
                </a:cubicBezTo>
                <a:cubicBezTo>
                  <a:pt x="100" y="29"/>
                  <a:pt x="100" y="29"/>
                  <a:pt x="100" y="29"/>
                </a:cubicBezTo>
                <a:cubicBezTo>
                  <a:pt x="105" y="29"/>
                  <a:pt x="105" y="29"/>
                  <a:pt x="105" y="29"/>
                </a:cubicBezTo>
                <a:cubicBezTo>
                  <a:pt x="108" y="21"/>
                  <a:pt x="108" y="21"/>
                  <a:pt x="108" y="21"/>
                </a:cubicBezTo>
                <a:cubicBezTo>
                  <a:pt x="108" y="21"/>
                  <a:pt x="108" y="21"/>
                  <a:pt x="108" y="21"/>
                </a:cubicBezTo>
                <a:cubicBezTo>
                  <a:pt x="109" y="19"/>
                  <a:pt x="109" y="19"/>
                  <a:pt x="109" y="19"/>
                </a:cubicBezTo>
                <a:cubicBezTo>
                  <a:pt x="109" y="18"/>
                  <a:pt x="110" y="17"/>
                  <a:pt x="111" y="17"/>
                </a:cubicBezTo>
                <a:cubicBezTo>
                  <a:pt x="131" y="17"/>
                  <a:pt x="131" y="17"/>
                  <a:pt x="131" y="17"/>
                </a:cubicBezTo>
                <a:cubicBezTo>
                  <a:pt x="133" y="17"/>
                  <a:pt x="134" y="19"/>
                  <a:pt x="134" y="20"/>
                </a:cubicBezTo>
                <a:cubicBezTo>
                  <a:pt x="134" y="99"/>
                  <a:pt x="134" y="99"/>
                  <a:pt x="134" y="99"/>
                </a:cubicBezTo>
                <a:cubicBezTo>
                  <a:pt x="134" y="99"/>
                  <a:pt x="134" y="100"/>
                  <a:pt x="133" y="101"/>
                </a:cubicBezTo>
                <a:cubicBezTo>
                  <a:pt x="133" y="101"/>
                  <a:pt x="132" y="101"/>
                  <a:pt x="131" y="101"/>
                </a:cubicBezTo>
                <a:lnTo>
                  <a:pt x="118" y="101"/>
                </a:lnTo>
                <a:close/>
                <a:moveTo>
                  <a:pt x="93" y="34"/>
                </a:moveTo>
                <a:cubicBezTo>
                  <a:pt x="81" y="35"/>
                  <a:pt x="71" y="46"/>
                  <a:pt x="71" y="58"/>
                </a:cubicBezTo>
                <a:cubicBezTo>
                  <a:pt x="71" y="71"/>
                  <a:pt x="81" y="81"/>
                  <a:pt x="93" y="82"/>
                </a:cubicBezTo>
                <a:cubicBezTo>
                  <a:pt x="94" y="82"/>
                  <a:pt x="94" y="82"/>
                  <a:pt x="94" y="82"/>
                </a:cubicBezTo>
                <a:cubicBezTo>
                  <a:pt x="107" y="82"/>
                  <a:pt x="107" y="82"/>
                  <a:pt x="107" y="82"/>
                </a:cubicBezTo>
                <a:cubicBezTo>
                  <a:pt x="108" y="82"/>
                  <a:pt x="109" y="83"/>
                  <a:pt x="110" y="84"/>
                </a:cubicBezTo>
                <a:cubicBezTo>
                  <a:pt x="113" y="96"/>
                  <a:pt x="113" y="96"/>
                  <a:pt x="113" y="96"/>
                </a:cubicBezTo>
                <a:cubicBezTo>
                  <a:pt x="129" y="96"/>
                  <a:pt x="129" y="96"/>
                  <a:pt x="129" y="96"/>
                </a:cubicBezTo>
                <a:cubicBezTo>
                  <a:pt x="129" y="23"/>
                  <a:pt x="129" y="23"/>
                  <a:pt x="129" y="23"/>
                </a:cubicBezTo>
                <a:cubicBezTo>
                  <a:pt x="113" y="23"/>
                  <a:pt x="113" y="23"/>
                  <a:pt x="113" y="23"/>
                </a:cubicBezTo>
                <a:cubicBezTo>
                  <a:pt x="109" y="32"/>
                  <a:pt x="109" y="32"/>
                  <a:pt x="109" y="32"/>
                </a:cubicBezTo>
                <a:cubicBezTo>
                  <a:pt x="108" y="33"/>
                  <a:pt x="107" y="34"/>
                  <a:pt x="106" y="34"/>
                </a:cubicBezTo>
                <a:cubicBezTo>
                  <a:pt x="94" y="34"/>
                  <a:pt x="94" y="34"/>
                  <a:pt x="94" y="34"/>
                </a:cubicBezTo>
                <a:lnTo>
                  <a:pt x="93" y="34"/>
                </a:lnTo>
                <a:close/>
              </a:path>
            </a:pathLst>
          </a:custGeom>
          <a:solidFill>
            <a:srgbClr val="8A8A8A"/>
          </a:solidFill>
          <a:ln w="6350" cap="flat" cmpd="sng" algn="ctr">
            <a:solidFill>
              <a:schemeClr val="tx2">
                <a:lumMod val="50000"/>
              </a:schemeClr>
            </a:solidFill>
            <a:prstDash val="solid"/>
            <a:miter lim="800000"/>
          </a:ln>
          <a:effectLst/>
        </p:spPr>
        <p:txBody>
          <a:bodyPr vert="horz" wrap="square" lIns="91440" tIns="45720" rIns="91440" bIns="45720" numCol="1" anchor="t" anchorCtr="0" compatLnSpc="1"/>
          <a:lstStyle/>
          <a:p>
            <a:pPr defTabSz="1219200" fontAlgn="ct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Freeform 65"/>
          <p:cNvSpPr>
            <a:spLocks noEditPoints="1"/>
          </p:cNvSpPr>
          <p:nvPr/>
        </p:nvSpPr>
        <p:spPr bwMode="gray">
          <a:xfrm>
            <a:off x="7398038" y="2602069"/>
            <a:ext cx="363980" cy="369388"/>
          </a:xfrm>
          <a:custGeom>
            <a:avLst/>
            <a:gdLst>
              <a:gd name="T0" fmla="*/ 1 w 116"/>
              <a:gd name="T1" fmla="*/ 117 h 117"/>
              <a:gd name="T2" fmla="*/ 2 w 116"/>
              <a:gd name="T3" fmla="*/ 113 h 117"/>
              <a:gd name="T4" fmla="*/ 6 w 116"/>
              <a:gd name="T5" fmla="*/ 112 h 117"/>
              <a:gd name="T6" fmla="*/ 30 w 116"/>
              <a:gd name="T7" fmla="*/ 95 h 117"/>
              <a:gd name="T8" fmla="*/ 14 w 116"/>
              <a:gd name="T9" fmla="*/ 63 h 117"/>
              <a:gd name="T10" fmla="*/ 5 w 116"/>
              <a:gd name="T11" fmla="*/ 48 h 117"/>
              <a:gd name="T12" fmla="*/ 41 w 116"/>
              <a:gd name="T13" fmla="*/ 9 h 117"/>
              <a:gd name="T14" fmla="*/ 53 w 116"/>
              <a:gd name="T15" fmla="*/ 7 h 117"/>
              <a:gd name="T16" fmla="*/ 82 w 116"/>
              <a:gd name="T17" fmla="*/ 9 h 117"/>
              <a:gd name="T18" fmla="*/ 90 w 116"/>
              <a:gd name="T19" fmla="*/ 13 h 117"/>
              <a:gd name="T20" fmla="*/ 91 w 116"/>
              <a:gd name="T21" fmla="*/ 7 h 117"/>
              <a:gd name="T22" fmla="*/ 102 w 116"/>
              <a:gd name="T23" fmla="*/ 0 h 117"/>
              <a:gd name="T24" fmla="*/ 114 w 116"/>
              <a:gd name="T25" fmla="*/ 7 h 117"/>
              <a:gd name="T26" fmla="*/ 113 w 116"/>
              <a:gd name="T27" fmla="*/ 11 h 117"/>
              <a:gd name="T28" fmla="*/ 102 w 116"/>
              <a:gd name="T29" fmla="*/ 6 h 117"/>
              <a:gd name="T30" fmla="*/ 95 w 116"/>
              <a:gd name="T31" fmla="*/ 20 h 117"/>
              <a:gd name="T32" fmla="*/ 112 w 116"/>
              <a:gd name="T33" fmla="*/ 19 h 117"/>
              <a:gd name="T34" fmla="*/ 115 w 116"/>
              <a:gd name="T35" fmla="*/ 20 h 117"/>
              <a:gd name="T36" fmla="*/ 104 w 116"/>
              <a:gd name="T37" fmla="*/ 29 h 117"/>
              <a:gd name="T38" fmla="*/ 101 w 116"/>
              <a:gd name="T39" fmla="*/ 29 h 117"/>
              <a:gd name="T40" fmla="*/ 90 w 116"/>
              <a:gd name="T41" fmla="*/ 21 h 117"/>
              <a:gd name="T42" fmla="*/ 82 w 116"/>
              <a:gd name="T43" fmla="*/ 17 h 117"/>
              <a:gd name="T44" fmla="*/ 79 w 116"/>
              <a:gd name="T45" fmla="*/ 23 h 117"/>
              <a:gd name="T46" fmla="*/ 60 w 116"/>
              <a:gd name="T47" fmla="*/ 24 h 117"/>
              <a:gd name="T48" fmla="*/ 39 w 116"/>
              <a:gd name="T49" fmla="*/ 46 h 117"/>
              <a:gd name="T50" fmla="*/ 59 w 116"/>
              <a:gd name="T51" fmla="*/ 74 h 117"/>
              <a:gd name="T52" fmla="*/ 60 w 116"/>
              <a:gd name="T53" fmla="*/ 95 h 117"/>
              <a:gd name="T54" fmla="*/ 85 w 116"/>
              <a:gd name="T55" fmla="*/ 112 h 117"/>
              <a:gd name="T56" fmla="*/ 88 w 116"/>
              <a:gd name="T57" fmla="*/ 113 h 117"/>
              <a:gd name="T58" fmla="*/ 91 w 116"/>
              <a:gd name="T59" fmla="*/ 115 h 117"/>
              <a:gd name="T60" fmla="*/ 2 w 116"/>
              <a:gd name="T61" fmla="*/ 117 h 117"/>
              <a:gd name="T62" fmla="*/ 11 w 116"/>
              <a:gd name="T63" fmla="*/ 112 h 117"/>
              <a:gd name="T64" fmla="*/ 80 w 116"/>
              <a:gd name="T65" fmla="*/ 113 h 117"/>
              <a:gd name="T66" fmla="*/ 65 w 116"/>
              <a:gd name="T67" fmla="*/ 99 h 117"/>
              <a:gd name="T68" fmla="*/ 35 w 116"/>
              <a:gd name="T69" fmla="*/ 95 h 117"/>
              <a:gd name="T70" fmla="*/ 55 w 116"/>
              <a:gd name="T71" fmla="*/ 84 h 117"/>
              <a:gd name="T72" fmla="*/ 44 w 116"/>
              <a:gd name="T73" fmla="*/ 88 h 117"/>
              <a:gd name="T74" fmla="*/ 35 w 116"/>
              <a:gd name="T75" fmla="*/ 85 h 117"/>
              <a:gd name="T76" fmla="*/ 38 w 116"/>
              <a:gd name="T77" fmla="*/ 53 h 117"/>
              <a:gd name="T78" fmla="*/ 22 w 116"/>
              <a:gd name="T79" fmla="*/ 64 h 117"/>
              <a:gd name="T80" fmla="*/ 42 w 116"/>
              <a:gd name="T81" fmla="*/ 83 h 117"/>
              <a:gd name="T82" fmla="*/ 53 w 116"/>
              <a:gd name="T83" fmla="*/ 79 h 117"/>
              <a:gd name="T84" fmla="*/ 38 w 116"/>
              <a:gd name="T85" fmla="*/ 52 h 117"/>
              <a:gd name="T86" fmla="*/ 22 w 116"/>
              <a:gd name="T87" fmla="*/ 36 h 117"/>
              <a:gd name="T88" fmla="*/ 10 w 116"/>
              <a:gd name="T89" fmla="*/ 49 h 117"/>
              <a:gd name="T90" fmla="*/ 22 w 116"/>
              <a:gd name="T91" fmla="*/ 60 h 117"/>
              <a:gd name="T92" fmla="*/ 33 w 116"/>
              <a:gd name="T93" fmla="*/ 46 h 117"/>
              <a:gd name="T94" fmla="*/ 22 w 116"/>
              <a:gd name="T95" fmla="*/ 36 h 117"/>
              <a:gd name="T96" fmla="*/ 48 w 116"/>
              <a:gd name="T97" fmla="*/ 11 h 117"/>
              <a:gd name="T98" fmla="*/ 26 w 116"/>
              <a:gd name="T99" fmla="*/ 32 h 117"/>
              <a:gd name="T100" fmla="*/ 36 w 116"/>
              <a:gd name="T101" fmla="*/ 40 h 117"/>
              <a:gd name="T102" fmla="*/ 54 w 116"/>
              <a:gd name="T103" fmla="*/ 23 h 117"/>
              <a:gd name="T104" fmla="*/ 49 w 116"/>
              <a:gd name="T105" fmla="*/ 11 h 117"/>
              <a:gd name="T106" fmla="*/ 62 w 116"/>
              <a:gd name="T107" fmla="*/ 18 h 117"/>
              <a:gd name="T108" fmla="*/ 77 w 116"/>
              <a:gd name="T109" fmla="*/ 19 h 117"/>
              <a:gd name="T110" fmla="*/ 60 w 116"/>
              <a:gd name="T111" fmla="*/ 11 h 117"/>
              <a:gd name="T112" fmla="*/ 22 w 116"/>
              <a:gd name="T113" fmla="*/ 50 h 117"/>
              <a:gd name="T114" fmla="*/ 19 w 116"/>
              <a:gd name="T115" fmla="*/ 48 h 117"/>
              <a:gd name="T116" fmla="*/ 22 w 116"/>
              <a:gd name="T117" fmla="*/ 45 h 117"/>
              <a:gd name="T118" fmla="*/ 23 w 116"/>
              <a:gd name="T119" fmla="*/ 4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6" h="117">
                <a:moveTo>
                  <a:pt x="2" y="117"/>
                </a:moveTo>
                <a:cubicBezTo>
                  <a:pt x="2" y="117"/>
                  <a:pt x="1" y="117"/>
                  <a:pt x="1" y="117"/>
                </a:cubicBezTo>
                <a:cubicBezTo>
                  <a:pt x="0" y="116"/>
                  <a:pt x="0" y="115"/>
                  <a:pt x="0" y="114"/>
                </a:cubicBezTo>
                <a:cubicBezTo>
                  <a:pt x="0" y="113"/>
                  <a:pt x="1" y="113"/>
                  <a:pt x="2" y="113"/>
                </a:cubicBezTo>
                <a:cubicBezTo>
                  <a:pt x="6" y="113"/>
                  <a:pt x="6" y="113"/>
                  <a:pt x="6" y="113"/>
                </a:cubicBezTo>
                <a:cubicBezTo>
                  <a:pt x="6" y="112"/>
                  <a:pt x="6" y="112"/>
                  <a:pt x="6" y="112"/>
                </a:cubicBezTo>
                <a:cubicBezTo>
                  <a:pt x="7" y="102"/>
                  <a:pt x="16" y="95"/>
                  <a:pt x="26" y="95"/>
                </a:cubicBezTo>
                <a:cubicBezTo>
                  <a:pt x="30" y="95"/>
                  <a:pt x="30" y="95"/>
                  <a:pt x="30" y="95"/>
                </a:cubicBezTo>
                <a:cubicBezTo>
                  <a:pt x="30" y="80"/>
                  <a:pt x="30" y="80"/>
                  <a:pt x="30" y="80"/>
                </a:cubicBezTo>
                <a:cubicBezTo>
                  <a:pt x="14" y="63"/>
                  <a:pt x="14" y="63"/>
                  <a:pt x="14" y="63"/>
                </a:cubicBezTo>
                <a:cubicBezTo>
                  <a:pt x="13" y="63"/>
                  <a:pt x="12" y="62"/>
                  <a:pt x="12" y="61"/>
                </a:cubicBezTo>
                <a:cubicBezTo>
                  <a:pt x="8" y="58"/>
                  <a:pt x="5" y="53"/>
                  <a:pt x="5" y="48"/>
                </a:cubicBezTo>
                <a:cubicBezTo>
                  <a:pt x="5" y="40"/>
                  <a:pt x="11" y="33"/>
                  <a:pt x="19" y="31"/>
                </a:cubicBezTo>
                <a:cubicBezTo>
                  <a:pt x="41" y="9"/>
                  <a:pt x="41" y="9"/>
                  <a:pt x="41" y="9"/>
                </a:cubicBezTo>
                <a:cubicBezTo>
                  <a:pt x="43" y="7"/>
                  <a:pt x="46" y="6"/>
                  <a:pt x="49" y="6"/>
                </a:cubicBezTo>
                <a:cubicBezTo>
                  <a:pt x="51" y="6"/>
                  <a:pt x="52" y="6"/>
                  <a:pt x="53" y="7"/>
                </a:cubicBezTo>
                <a:cubicBezTo>
                  <a:pt x="79" y="7"/>
                  <a:pt x="79" y="7"/>
                  <a:pt x="79" y="7"/>
                </a:cubicBezTo>
                <a:cubicBezTo>
                  <a:pt x="81" y="7"/>
                  <a:pt x="82" y="8"/>
                  <a:pt x="82" y="9"/>
                </a:cubicBezTo>
                <a:cubicBezTo>
                  <a:pt x="82" y="13"/>
                  <a:pt x="82" y="13"/>
                  <a:pt x="82" y="13"/>
                </a:cubicBezTo>
                <a:cubicBezTo>
                  <a:pt x="90" y="13"/>
                  <a:pt x="90" y="13"/>
                  <a:pt x="90" y="13"/>
                </a:cubicBezTo>
                <a:cubicBezTo>
                  <a:pt x="90" y="9"/>
                  <a:pt x="90" y="9"/>
                  <a:pt x="90" y="9"/>
                </a:cubicBezTo>
                <a:cubicBezTo>
                  <a:pt x="90" y="8"/>
                  <a:pt x="90" y="7"/>
                  <a:pt x="91" y="7"/>
                </a:cubicBezTo>
                <a:cubicBezTo>
                  <a:pt x="101" y="1"/>
                  <a:pt x="101" y="1"/>
                  <a:pt x="101" y="1"/>
                </a:cubicBezTo>
                <a:cubicBezTo>
                  <a:pt x="102" y="1"/>
                  <a:pt x="102" y="0"/>
                  <a:pt x="102" y="0"/>
                </a:cubicBezTo>
                <a:cubicBezTo>
                  <a:pt x="103" y="0"/>
                  <a:pt x="103" y="1"/>
                  <a:pt x="104" y="1"/>
                </a:cubicBezTo>
                <a:cubicBezTo>
                  <a:pt x="114" y="7"/>
                  <a:pt x="114" y="7"/>
                  <a:pt x="114" y="7"/>
                </a:cubicBezTo>
                <a:cubicBezTo>
                  <a:pt x="115" y="8"/>
                  <a:pt x="116" y="9"/>
                  <a:pt x="115" y="10"/>
                </a:cubicBezTo>
                <a:cubicBezTo>
                  <a:pt x="115" y="11"/>
                  <a:pt x="114" y="11"/>
                  <a:pt x="113" y="11"/>
                </a:cubicBezTo>
                <a:cubicBezTo>
                  <a:pt x="112" y="11"/>
                  <a:pt x="112" y="11"/>
                  <a:pt x="112" y="11"/>
                </a:cubicBezTo>
                <a:cubicBezTo>
                  <a:pt x="102" y="6"/>
                  <a:pt x="102" y="6"/>
                  <a:pt x="102" y="6"/>
                </a:cubicBezTo>
                <a:cubicBezTo>
                  <a:pt x="95" y="10"/>
                  <a:pt x="95" y="10"/>
                  <a:pt x="95" y="10"/>
                </a:cubicBezTo>
                <a:cubicBezTo>
                  <a:pt x="95" y="20"/>
                  <a:pt x="95" y="20"/>
                  <a:pt x="95" y="20"/>
                </a:cubicBezTo>
                <a:cubicBezTo>
                  <a:pt x="102" y="24"/>
                  <a:pt x="102" y="24"/>
                  <a:pt x="102" y="24"/>
                </a:cubicBezTo>
                <a:cubicBezTo>
                  <a:pt x="112" y="19"/>
                  <a:pt x="112" y="19"/>
                  <a:pt x="112" y="19"/>
                </a:cubicBezTo>
                <a:cubicBezTo>
                  <a:pt x="112" y="19"/>
                  <a:pt x="112" y="18"/>
                  <a:pt x="113" y="18"/>
                </a:cubicBezTo>
                <a:cubicBezTo>
                  <a:pt x="114" y="18"/>
                  <a:pt x="115" y="19"/>
                  <a:pt x="115" y="20"/>
                </a:cubicBezTo>
                <a:cubicBezTo>
                  <a:pt x="116" y="21"/>
                  <a:pt x="115" y="22"/>
                  <a:pt x="114" y="23"/>
                </a:cubicBezTo>
                <a:cubicBezTo>
                  <a:pt x="104" y="29"/>
                  <a:pt x="104" y="29"/>
                  <a:pt x="104" y="29"/>
                </a:cubicBezTo>
                <a:cubicBezTo>
                  <a:pt x="103" y="29"/>
                  <a:pt x="103" y="29"/>
                  <a:pt x="103" y="29"/>
                </a:cubicBezTo>
                <a:cubicBezTo>
                  <a:pt x="102" y="29"/>
                  <a:pt x="102" y="29"/>
                  <a:pt x="101" y="29"/>
                </a:cubicBezTo>
                <a:cubicBezTo>
                  <a:pt x="91" y="23"/>
                  <a:pt x="91" y="23"/>
                  <a:pt x="91" y="23"/>
                </a:cubicBezTo>
                <a:cubicBezTo>
                  <a:pt x="90" y="23"/>
                  <a:pt x="90" y="22"/>
                  <a:pt x="90" y="21"/>
                </a:cubicBezTo>
                <a:cubicBezTo>
                  <a:pt x="90" y="17"/>
                  <a:pt x="90" y="17"/>
                  <a:pt x="90" y="17"/>
                </a:cubicBezTo>
                <a:cubicBezTo>
                  <a:pt x="82" y="17"/>
                  <a:pt x="82" y="17"/>
                  <a:pt x="82" y="17"/>
                </a:cubicBezTo>
                <a:cubicBezTo>
                  <a:pt x="82" y="21"/>
                  <a:pt x="82" y="21"/>
                  <a:pt x="82" y="21"/>
                </a:cubicBezTo>
                <a:cubicBezTo>
                  <a:pt x="82" y="22"/>
                  <a:pt x="81" y="23"/>
                  <a:pt x="79" y="23"/>
                </a:cubicBezTo>
                <a:cubicBezTo>
                  <a:pt x="60" y="23"/>
                  <a:pt x="60" y="23"/>
                  <a:pt x="60" y="23"/>
                </a:cubicBezTo>
                <a:cubicBezTo>
                  <a:pt x="60" y="24"/>
                  <a:pt x="60" y="24"/>
                  <a:pt x="60" y="24"/>
                </a:cubicBezTo>
                <a:cubicBezTo>
                  <a:pt x="60" y="25"/>
                  <a:pt x="59" y="26"/>
                  <a:pt x="58" y="27"/>
                </a:cubicBezTo>
                <a:cubicBezTo>
                  <a:pt x="39" y="46"/>
                  <a:pt x="39" y="46"/>
                  <a:pt x="39" y="46"/>
                </a:cubicBezTo>
                <a:cubicBezTo>
                  <a:pt x="55" y="62"/>
                  <a:pt x="55" y="62"/>
                  <a:pt x="55" y="62"/>
                </a:cubicBezTo>
                <a:cubicBezTo>
                  <a:pt x="58" y="65"/>
                  <a:pt x="60" y="70"/>
                  <a:pt x="59" y="74"/>
                </a:cubicBezTo>
                <a:cubicBezTo>
                  <a:pt x="60" y="75"/>
                  <a:pt x="60" y="86"/>
                  <a:pt x="60" y="94"/>
                </a:cubicBezTo>
                <a:cubicBezTo>
                  <a:pt x="60" y="95"/>
                  <a:pt x="60" y="95"/>
                  <a:pt x="60" y="95"/>
                </a:cubicBezTo>
                <a:cubicBezTo>
                  <a:pt x="65" y="95"/>
                  <a:pt x="65" y="95"/>
                  <a:pt x="65" y="95"/>
                </a:cubicBezTo>
                <a:cubicBezTo>
                  <a:pt x="75" y="95"/>
                  <a:pt x="84" y="102"/>
                  <a:pt x="85" y="112"/>
                </a:cubicBezTo>
                <a:cubicBezTo>
                  <a:pt x="85" y="113"/>
                  <a:pt x="85" y="113"/>
                  <a:pt x="85" y="113"/>
                </a:cubicBezTo>
                <a:cubicBezTo>
                  <a:pt x="88" y="113"/>
                  <a:pt x="88" y="113"/>
                  <a:pt x="88" y="113"/>
                </a:cubicBezTo>
                <a:cubicBezTo>
                  <a:pt x="89" y="113"/>
                  <a:pt x="90" y="113"/>
                  <a:pt x="90" y="113"/>
                </a:cubicBezTo>
                <a:cubicBezTo>
                  <a:pt x="91" y="114"/>
                  <a:pt x="91" y="115"/>
                  <a:pt x="91" y="115"/>
                </a:cubicBezTo>
                <a:cubicBezTo>
                  <a:pt x="91" y="117"/>
                  <a:pt x="90" y="117"/>
                  <a:pt x="88" y="117"/>
                </a:cubicBezTo>
                <a:lnTo>
                  <a:pt x="2" y="117"/>
                </a:lnTo>
                <a:close/>
                <a:moveTo>
                  <a:pt x="26" y="99"/>
                </a:moveTo>
                <a:cubicBezTo>
                  <a:pt x="19" y="99"/>
                  <a:pt x="12" y="105"/>
                  <a:pt x="11" y="112"/>
                </a:cubicBezTo>
                <a:cubicBezTo>
                  <a:pt x="11" y="113"/>
                  <a:pt x="11" y="113"/>
                  <a:pt x="11" y="113"/>
                </a:cubicBezTo>
                <a:cubicBezTo>
                  <a:pt x="80" y="113"/>
                  <a:pt x="80" y="113"/>
                  <a:pt x="80" y="113"/>
                </a:cubicBezTo>
                <a:cubicBezTo>
                  <a:pt x="80" y="112"/>
                  <a:pt x="80" y="112"/>
                  <a:pt x="80" y="112"/>
                </a:cubicBezTo>
                <a:cubicBezTo>
                  <a:pt x="79" y="105"/>
                  <a:pt x="72" y="99"/>
                  <a:pt x="65" y="99"/>
                </a:cubicBezTo>
                <a:lnTo>
                  <a:pt x="26" y="99"/>
                </a:lnTo>
                <a:close/>
                <a:moveTo>
                  <a:pt x="35" y="95"/>
                </a:moveTo>
                <a:cubicBezTo>
                  <a:pt x="55" y="95"/>
                  <a:pt x="55" y="95"/>
                  <a:pt x="55" y="95"/>
                </a:cubicBezTo>
                <a:cubicBezTo>
                  <a:pt x="55" y="84"/>
                  <a:pt x="55" y="84"/>
                  <a:pt x="55" y="84"/>
                </a:cubicBezTo>
                <a:cubicBezTo>
                  <a:pt x="54" y="85"/>
                  <a:pt x="54" y="85"/>
                  <a:pt x="54" y="85"/>
                </a:cubicBezTo>
                <a:cubicBezTo>
                  <a:pt x="51" y="87"/>
                  <a:pt x="48" y="88"/>
                  <a:pt x="44" y="88"/>
                </a:cubicBezTo>
                <a:cubicBezTo>
                  <a:pt x="41" y="88"/>
                  <a:pt x="38" y="87"/>
                  <a:pt x="36" y="85"/>
                </a:cubicBezTo>
                <a:cubicBezTo>
                  <a:pt x="35" y="85"/>
                  <a:pt x="35" y="85"/>
                  <a:pt x="35" y="85"/>
                </a:cubicBezTo>
                <a:lnTo>
                  <a:pt x="35" y="95"/>
                </a:lnTo>
                <a:close/>
                <a:moveTo>
                  <a:pt x="38" y="53"/>
                </a:moveTo>
                <a:cubicBezTo>
                  <a:pt x="36" y="59"/>
                  <a:pt x="30" y="64"/>
                  <a:pt x="23" y="64"/>
                </a:cubicBezTo>
                <a:cubicBezTo>
                  <a:pt x="22" y="64"/>
                  <a:pt x="22" y="64"/>
                  <a:pt x="22" y="64"/>
                </a:cubicBezTo>
                <a:cubicBezTo>
                  <a:pt x="37" y="80"/>
                  <a:pt x="37" y="80"/>
                  <a:pt x="37" y="80"/>
                </a:cubicBezTo>
                <a:cubicBezTo>
                  <a:pt x="39" y="81"/>
                  <a:pt x="40" y="82"/>
                  <a:pt x="42" y="83"/>
                </a:cubicBezTo>
                <a:cubicBezTo>
                  <a:pt x="43" y="83"/>
                  <a:pt x="44" y="83"/>
                  <a:pt x="44" y="83"/>
                </a:cubicBezTo>
                <a:cubicBezTo>
                  <a:pt x="48" y="83"/>
                  <a:pt x="51" y="82"/>
                  <a:pt x="53" y="79"/>
                </a:cubicBezTo>
                <a:cubicBezTo>
                  <a:pt x="56" y="75"/>
                  <a:pt x="55" y="69"/>
                  <a:pt x="51" y="65"/>
                </a:cubicBezTo>
                <a:cubicBezTo>
                  <a:pt x="38" y="52"/>
                  <a:pt x="38" y="52"/>
                  <a:pt x="38" y="52"/>
                </a:cubicBezTo>
                <a:lnTo>
                  <a:pt x="38" y="53"/>
                </a:lnTo>
                <a:close/>
                <a:moveTo>
                  <a:pt x="22" y="36"/>
                </a:moveTo>
                <a:cubicBezTo>
                  <a:pt x="18" y="36"/>
                  <a:pt x="15" y="37"/>
                  <a:pt x="13" y="40"/>
                </a:cubicBezTo>
                <a:cubicBezTo>
                  <a:pt x="11" y="43"/>
                  <a:pt x="9" y="46"/>
                  <a:pt x="10" y="49"/>
                </a:cubicBezTo>
                <a:cubicBezTo>
                  <a:pt x="11" y="55"/>
                  <a:pt x="15" y="59"/>
                  <a:pt x="20" y="59"/>
                </a:cubicBezTo>
                <a:cubicBezTo>
                  <a:pt x="21" y="60"/>
                  <a:pt x="21" y="60"/>
                  <a:pt x="22" y="60"/>
                </a:cubicBezTo>
                <a:cubicBezTo>
                  <a:pt x="25" y="60"/>
                  <a:pt x="28" y="58"/>
                  <a:pt x="30" y="56"/>
                </a:cubicBezTo>
                <a:cubicBezTo>
                  <a:pt x="33" y="53"/>
                  <a:pt x="34" y="50"/>
                  <a:pt x="33" y="46"/>
                </a:cubicBezTo>
                <a:cubicBezTo>
                  <a:pt x="33" y="41"/>
                  <a:pt x="28" y="37"/>
                  <a:pt x="23" y="36"/>
                </a:cubicBezTo>
                <a:cubicBezTo>
                  <a:pt x="23" y="36"/>
                  <a:pt x="22" y="36"/>
                  <a:pt x="22" y="36"/>
                </a:cubicBezTo>
                <a:close/>
                <a:moveTo>
                  <a:pt x="49" y="11"/>
                </a:moveTo>
                <a:cubicBezTo>
                  <a:pt x="49" y="11"/>
                  <a:pt x="49" y="11"/>
                  <a:pt x="48" y="11"/>
                </a:cubicBezTo>
                <a:cubicBezTo>
                  <a:pt x="47" y="11"/>
                  <a:pt x="45" y="12"/>
                  <a:pt x="44" y="13"/>
                </a:cubicBezTo>
                <a:cubicBezTo>
                  <a:pt x="26" y="32"/>
                  <a:pt x="26" y="32"/>
                  <a:pt x="26" y="32"/>
                </a:cubicBezTo>
                <a:cubicBezTo>
                  <a:pt x="26" y="32"/>
                  <a:pt x="26" y="32"/>
                  <a:pt x="26" y="32"/>
                </a:cubicBezTo>
                <a:cubicBezTo>
                  <a:pt x="31" y="33"/>
                  <a:pt x="34" y="36"/>
                  <a:pt x="36" y="40"/>
                </a:cubicBezTo>
                <a:cubicBezTo>
                  <a:pt x="37" y="41"/>
                  <a:pt x="37" y="41"/>
                  <a:pt x="37" y="41"/>
                </a:cubicBezTo>
                <a:cubicBezTo>
                  <a:pt x="54" y="23"/>
                  <a:pt x="54" y="23"/>
                  <a:pt x="54" y="23"/>
                </a:cubicBezTo>
                <a:cubicBezTo>
                  <a:pt x="57" y="21"/>
                  <a:pt x="57" y="17"/>
                  <a:pt x="55" y="14"/>
                </a:cubicBezTo>
                <a:cubicBezTo>
                  <a:pt x="54" y="12"/>
                  <a:pt x="52" y="11"/>
                  <a:pt x="49" y="11"/>
                </a:cubicBezTo>
                <a:close/>
                <a:moveTo>
                  <a:pt x="60" y="12"/>
                </a:moveTo>
                <a:cubicBezTo>
                  <a:pt x="61" y="14"/>
                  <a:pt x="62" y="16"/>
                  <a:pt x="62" y="18"/>
                </a:cubicBezTo>
                <a:cubicBezTo>
                  <a:pt x="62" y="19"/>
                  <a:pt x="62" y="19"/>
                  <a:pt x="62" y="19"/>
                </a:cubicBezTo>
                <a:cubicBezTo>
                  <a:pt x="77" y="19"/>
                  <a:pt x="77" y="19"/>
                  <a:pt x="77" y="19"/>
                </a:cubicBezTo>
                <a:cubicBezTo>
                  <a:pt x="77" y="11"/>
                  <a:pt x="77" y="11"/>
                  <a:pt x="77" y="11"/>
                </a:cubicBezTo>
                <a:cubicBezTo>
                  <a:pt x="60" y="11"/>
                  <a:pt x="60" y="11"/>
                  <a:pt x="60" y="11"/>
                </a:cubicBezTo>
                <a:lnTo>
                  <a:pt x="60" y="12"/>
                </a:lnTo>
                <a:close/>
                <a:moveTo>
                  <a:pt x="22" y="50"/>
                </a:moveTo>
                <a:cubicBezTo>
                  <a:pt x="21" y="50"/>
                  <a:pt x="21" y="50"/>
                  <a:pt x="21" y="50"/>
                </a:cubicBezTo>
                <a:cubicBezTo>
                  <a:pt x="20" y="50"/>
                  <a:pt x="19" y="49"/>
                  <a:pt x="19" y="48"/>
                </a:cubicBezTo>
                <a:cubicBezTo>
                  <a:pt x="19" y="48"/>
                  <a:pt x="19" y="47"/>
                  <a:pt x="20" y="46"/>
                </a:cubicBezTo>
                <a:cubicBezTo>
                  <a:pt x="20" y="46"/>
                  <a:pt x="21" y="45"/>
                  <a:pt x="22" y="45"/>
                </a:cubicBezTo>
                <a:cubicBezTo>
                  <a:pt x="23" y="45"/>
                  <a:pt x="24" y="46"/>
                  <a:pt x="24" y="48"/>
                </a:cubicBezTo>
                <a:cubicBezTo>
                  <a:pt x="24" y="48"/>
                  <a:pt x="24" y="49"/>
                  <a:pt x="23" y="49"/>
                </a:cubicBezTo>
                <a:cubicBezTo>
                  <a:pt x="23" y="50"/>
                  <a:pt x="22" y="50"/>
                  <a:pt x="22" y="50"/>
                </a:cubicBezTo>
                <a:close/>
              </a:path>
            </a:pathLst>
          </a:custGeom>
          <a:solidFill>
            <a:srgbClr val="8A8A8A"/>
          </a:solidFill>
          <a:ln w="6350" cap="flat" cmpd="sng" algn="ctr">
            <a:solidFill>
              <a:schemeClr val="tx2">
                <a:lumMod val="50000"/>
              </a:schemeClr>
            </a:solidFill>
            <a:prstDash val="solid"/>
            <a:miter lim="800000"/>
          </a:ln>
          <a:effectLst/>
        </p:spPr>
        <p:txBody>
          <a:bodyPr vert="horz" wrap="square" lIns="91440" tIns="45720" rIns="91440" bIns="45720" numCol="1" anchor="t" anchorCtr="0" compatLnSpc="1"/>
          <a:lstStyle/>
          <a:p>
            <a:pPr defTabSz="1219200" fontAlgn="ct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6" name="组合 55"/>
          <p:cNvGrpSpPr/>
          <p:nvPr/>
        </p:nvGrpSpPr>
        <p:grpSpPr bwMode="gray">
          <a:xfrm>
            <a:off x="7908305" y="1935219"/>
            <a:ext cx="442028" cy="317610"/>
            <a:chOff x="3000375" y="1493838"/>
            <a:chExt cx="682625" cy="490538"/>
          </a:xfrm>
          <a:solidFill>
            <a:srgbClr val="8A8A8A"/>
          </a:solidFill>
          <a:effectLst/>
        </p:grpSpPr>
        <p:sp>
          <p:nvSpPr>
            <p:cNvPr id="57" name="Freeform 69"/>
            <p:cNvSpPr/>
            <p:nvPr/>
          </p:nvSpPr>
          <p:spPr bwMode="gray">
            <a:xfrm>
              <a:off x="3000375" y="1524001"/>
              <a:ext cx="682625" cy="409575"/>
            </a:xfrm>
            <a:custGeom>
              <a:avLst/>
              <a:gdLst>
                <a:gd name="T0" fmla="*/ 10 w 179"/>
                <a:gd name="T1" fmla="*/ 107 h 107"/>
                <a:gd name="T2" fmla="*/ 0 w 179"/>
                <a:gd name="T3" fmla="*/ 98 h 107"/>
                <a:gd name="T4" fmla="*/ 0 w 179"/>
                <a:gd name="T5" fmla="*/ 11 h 107"/>
                <a:gd name="T6" fmla="*/ 11 w 179"/>
                <a:gd name="T7" fmla="*/ 0 h 107"/>
                <a:gd name="T8" fmla="*/ 118 w 179"/>
                <a:gd name="T9" fmla="*/ 0 h 107"/>
                <a:gd name="T10" fmla="*/ 129 w 179"/>
                <a:gd name="T11" fmla="*/ 5 h 107"/>
                <a:gd name="T12" fmla="*/ 175 w 179"/>
                <a:gd name="T13" fmla="*/ 54 h 107"/>
                <a:gd name="T14" fmla="*/ 179 w 179"/>
                <a:gd name="T15" fmla="*/ 64 h 107"/>
                <a:gd name="T16" fmla="*/ 179 w 179"/>
                <a:gd name="T17" fmla="*/ 97 h 107"/>
                <a:gd name="T18" fmla="*/ 169 w 179"/>
                <a:gd name="T19" fmla="*/ 107 h 107"/>
                <a:gd name="T20" fmla="*/ 159 w 179"/>
                <a:gd name="T21" fmla="*/ 107 h 107"/>
                <a:gd name="T22" fmla="*/ 159 w 179"/>
                <a:gd name="T23" fmla="*/ 102 h 107"/>
                <a:gd name="T24" fmla="*/ 169 w 179"/>
                <a:gd name="T25" fmla="*/ 102 h 107"/>
                <a:gd name="T26" fmla="*/ 174 w 179"/>
                <a:gd name="T27" fmla="*/ 97 h 107"/>
                <a:gd name="T28" fmla="*/ 174 w 179"/>
                <a:gd name="T29" fmla="*/ 64 h 107"/>
                <a:gd name="T30" fmla="*/ 171 w 179"/>
                <a:gd name="T31" fmla="*/ 57 h 107"/>
                <a:gd name="T32" fmla="*/ 126 w 179"/>
                <a:gd name="T33" fmla="*/ 8 h 107"/>
                <a:gd name="T34" fmla="*/ 118 w 179"/>
                <a:gd name="T35" fmla="*/ 5 h 107"/>
                <a:gd name="T36" fmla="*/ 11 w 179"/>
                <a:gd name="T37" fmla="*/ 5 h 107"/>
                <a:gd name="T38" fmla="*/ 5 w 179"/>
                <a:gd name="T39" fmla="*/ 11 h 107"/>
                <a:gd name="T40" fmla="*/ 5 w 179"/>
                <a:gd name="T41" fmla="*/ 98 h 107"/>
                <a:gd name="T42" fmla="*/ 10 w 179"/>
                <a:gd name="T43" fmla="*/ 102 h 107"/>
                <a:gd name="T44" fmla="*/ 22 w 179"/>
                <a:gd name="T45" fmla="*/ 102 h 107"/>
                <a:gd name="T46" fmla="*/ 22 w 179"/>
                <a:gd name="T47" fmla="*/ 107 h 107"/>
                <a:gd name="T48" fmla="*/ 10 w 179"/>
                <a:gd name="T49" fmla="*/ 10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9" h="107">
                  <a:moveTo>
                    <a:pt x="10" y="107"/>
                  </a:moveTo>
                  <a:cubicBezTo>
                    <a:pt x="4" y="107"/>
                    <a:pt x="0" y="103"/>
                    <a:pt x="0" y="98"/>
                  </a:cubicBezTo>
                  <a:cubicBezTo>
                    <a:pt x="0" y="11"/>
                    <a:pt x="0" y="11"/>
                    <a:pt x="0" y="11"/>
                  </a:cubicBezTo>
                  <a:cubicBezTo>
                    <a:pt x="0" y="5"/>
                    <a:pt x="5" y="0"/>
                    <a:pt x="11" y="0"/>
                  </a:cubicBezTo>
                  <a:cubicBezTo>
                    <a:pt x="118" y="0"/>
                    <a:pt x="118" y="0"/>
                    <a:pt x="118" y="0"/>
                  </a:cubicBezTo>
                  <a:cubicBezTo>
                    <a:pt x="122" y="0"/>
                    <a:pt x="126" y="2"/>
                    <a:pt x="129" y="5"/>
                  </a:cubicBezTo>
                  <a:cubicBezTo>
                    <a:pt x="175" y="54"/>
                    <a:pt x="175" y="54"/>
                    <a:pt x="175" y="54"/>
                  </a:cubicBezTo>
                  <a:cubicBezTo>
                    <a:pt x="177" y="57"/>
                    <a:pt x="179" y="60"/>
                    <a:pt x="179" y="64"/>
                  </a:cubicBezTo>
                  <a:cubicBezTo>
                    <a:pt x="179" y="97"/>
                    <a:pt x="179" y="97"/>
                    <a:pt x="179" y="97"/>
                  </a:cubicBezTo>
                  <a:cubicBezTo>
                    <a:pt x="179" y="103"/>
                    <a:pt x="174" y="107"/>
                    <a:pt x="169" y="107"/>
                  </a:cubicBezTo>
                  <a:cubicBezTo>
                    <a:pt x="159" y="107"/>
                    <a:pt x="159" y="107"/>
                    <a:pt x="159" y="107"/>
                  </a:cubicBezTo>
                  <a:cubicBezTo>
                    <a:pt x="159" y="102"/>
                    <a:pt x="159" y="102"/>
                    <a:pt x="159" y="102"/>
                  </a:cubicBezTo>
                  <a:cubicBezTo>
                    <a:pt x="169" y="102"/>
                    <a:pt x="169" y="102"/>
                    <a:pt x="169" y="102"/>
                  </a:cubicBezTo>
                  <a:cubicBezTo>
                    <a:pt x="172" y="102"/>
                    <a:pt x="174" y="100"/>
                    <a:pt x="174" y="97"/>
                  </a:cubicBezTo>
                  <a:cubicBezTo>
                    <a:pt x="174" y="64"/>
                    <a:pt x="174" y="64"/>
                    <a:pt x="174" y="64"/>
                  </a:cubicBezTo>
                  <a:cubicBezTo>
                    <a:pt x="174" y="61"/>
                    <a:pt x="173" y="59"/>
                    <a:pt x="171" y="57"/>
                  </a:cubicBezTo>
                  <a:cubicBezTo>
                    <a:pt x="126" y="8"/>
                    <a:pt x="126" y="8"/>
                    <a:pt x="126" y="8"/>
                  </a:cubicBezTo>
                  <a:cubicBezTo>
                    <a:pt x="124" y="6"/>
                    <a:pt x="121" y="5"/>
                    <a:pt x="118" y="5"/>
                  </a:cubicBezTo>
                  <a:cubicBezTo>
                    <a:pt x="11" y="5"/>
                    <a:pt x="11" y="5"/>
                    <a:pt x="11" y="5"/>
                  </a:cubicBezTo>
                  <a:cubicBezTo>
                    <a:pt x="8" y="5"/>
                    <a:pt x="5" y="7"/>
                    <a:pt x="5" y="11"/>
                  </a:cubicBezTo>
                  <a:cubicBezTo>
                    <a:pt x="5" y="98"/>
                    <a:pt x="5" y="98"/>
                    <a:pt x="5" y="98"/>
                  </a:cubicBezTo>
                  <a:cubicBezTo>
                    <a:pt x="5" y="100"/>
                    <a:pt x="7" y="102"/>
                    <a:pt x="10" y="102"/>
                  </a:cubicBezTo>
                  <a:cubicBezTo>
                    <a:pt x="22" y="102"/>
                    <a:pt x="22" y="102"/>
                    <a:pt x="22" y="102"/>
                  </a:cubicBezTo>
                  <a:cubicBezTo>
                    <a:pt x="22" y="107"/>
                    <a:pt x="22" y="107"/>
                    <a:pt x="22" y="107"/>
                  </a:cubicBezTo>
                  <a:lnTo>
                    <a:pt x="10" y="107"/>
                  </a:lnTo>
                  <a:close/>
                </a:path>
              </a:pathLst>
            </a:custGeom>
            <a:grpFill/>
            <a:ln w="6350" cap="flat" cmpd="sng" algn="ctr">
              <a:solidFill>
                <a:schemeClr val="tx2">
                  <a:lumMod val="50000"/>
                </a:schemeClr>
              </a:solidFill>
              <a:prstDash val="solid"/>
              <a:miter lim="800000"/>
            </a:ln>
            <a:effectLst/>
          </p:spPr>
          <p:txBody>
            <a:bodyPr vert="horz" wrap="square" lIns="91440" tIns="45720" rIns="91440" bIns="45720" numCol="1" anchor="t" anchorCtr="0" compatLnSpc="1"/>
            <a:lstStyle/>
            <a:p>
              <a:pPr defTabSz="1219200" fontAlgn="ct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Freeform 70"/>
            <p:cNvSpPr>
              <a:spLocks noEditPoints="1"/>
            </p:cNvSpPr>
            <p:nvPr/>
          </p:nvSpPr>
          <p:spPr bwMode="gray">
            <a:xfrm>
              <a:off x="3179763" y="1585913"/>
              <a:ext cx="473075" cy="347663"/>
            </a:xfrm>
            <a:custGeom>
              <a:avLst/>
              <a:gdLst>
                <a:gd name="T0" fmla="*/ 0 w 124"/>
                <a:gd name="T1" fmla="*/ 86 h 91"/>
                <a:gd name="T2" fmla="*/ 85 w 124"/>
                <a:gd name="T3" fmla="*/ 86 h 91"/>
                <a:gd name="T4" fmla="*/ 85 w 124"/>
                <a:gd name="T5" fmla="*/ 91 h 91"/>
                <a:gd name="T6" fmla="*/ 0 w 124"/>
                <a:gd name="T7" fmla="*/ 91 h 91"/>
                <a:gd name="T8" fmla="*/ 0 w 124"/>
                <a:gd name="T9" fmla="*/ 86 h 91"/>
                <a:gd name="T10" fmla="*/ 64 w 124"/>
                <a:gd name="T11" fmla="*/ 34 h 91"/>
                <a:gd name="T12" fmla="*/ 64 w 124"/>
                <a:gd name="T13" fmla="*/ 8 h 91"/>
                <a:gd name="T14" fmla="*/ 72 w 124"/>
                <a:gd name="T15" fmla="*/ 0 h 91"/>
                <a:gd name="T16" fmla="*/ 89 w 124"/>
                <a:gd name="T17" fmla="*/ 0 h 91"/>
                <a:gd name="T18" fmla="*/ 95 w 124"/>
                <a:gd name="T19" fmla="*/ 3 h 91"/>
                <a:gd name="T20" fmla="*/ 124 w 124"/>
                <a:gd name="T21" fmla="*/ 34 h 91"/>
                <a:gd name="T22" fmla="*/ 64 w 124"/>
                <a:gd name="T23" fmla="*/ 34 h 91"/>
                <a:gd name="T24" fmla="*/ 72 w 124"/>
                <a:gd name="T25" fmla="*/ 5 h 91"/>
                <a:gd name="T26" fmla="*/ 68 w 124"/>
                <a:gd name="T27" fmla="*/ 8 h 91"/>
                <a:gd name="T28" fmla="*/ 68 w 124"/>
                <a:gd name="T29" fmla="*/ 29 h 91"/>
                <a:gd name="T30" fmla="*/ 113 w 124"/>
                <a:gd name="T31" fmla="*/ 29 h 91"/>
                <a:gd name="T32" fmla="*/ 91 w 124"/>
                <a:gd name="T33" fmla="*/ 6 h 91"/>
                <a:gd name="T34" fmla="*/ 89 w 124"/>
                <a:gd name="T35" fmla="*/ 5 h 91"/>
                <a:gd name="T36" fmla="*/ 72 w 124"/>
                <a:gd name="T37" fmla="*/ 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 h="91">
                  <a:moveTo>
                    <a:pt x="0" y="86"/>
                  </a:moveTo>
                  <a:cubicBezTo>
                    <a:pt x="85" y="86"/>
                    <a:pt x="85" y="86"/>
                    <a:pt x="85" y="86"/>
                  </a:cubicBezTo>
                  <a:cubicBezTo>
                    <a:pt x="85" y="91"/>
                    <a:pt x="85" y="91"/>
                    <a:pt x="85" y="91"/>
                  </a:cubicBezTo>
                  <a:cubicBezTo>
                    <a:pt x="0" y="91"/>
                    <a:pt x="0" y="91"/>
                    <a:pt x="0" y="91"/>
                  </a:cubicBezTo>
                  <a:lnTo>
                    <a:pt x="0" y="86"/>
                  </a:lnTo>
                  <a:close/>
                  <a:moveTo>
                    <a:pt x="64" y="34"/>
                  </a:moveTo>
                  <a:cubicBezTo>
                    <a:pt x="64" y="8"/>
                    <a:pt x="64" y="8"/>
                    <a:pt x="64" y="8"/>
                  </a:cubicBezTo>
                  <a:cubicBezTo>
                    <a:pt x="64" y="4"/>
                    <a:pt x="67" y="0"/>
                    <a:pt x="72" y="0"/>
                  </a:cubicBezTo>
                  <a:cubicBezTo>
                    <a:pt x="89" y="0"/>
                    <a:pt x="89" y="0"/>
                    <a:pt x="89" y="0"/>
                  </a:cubicBezTo>
                  <a:cubicBezTo>
                    <a:pt x="91" y="0"/>
                    <a:pt x="93" y="1"/>
                    <a:pt x="95" y="3"/>
                  </a:cubicBezTo>
                  <a:cubicBezTo>
                    <a:pt x="124" y="34"/>
                    <a:pt x="124" y="34"/>
                    <a:pt x="124" y="34"/>
                  </a:cubicBezTo>
                  <a:lnTo>
                    <a:pt x="64" y="34"/>
                  </a:lnTo>
                  <a:close/>
                  <a:moveTo>
                    <a:pt x="72" y="5"/>
                  </a:moveTo>
                  <a:cubicBezTo>
                    <a:pt x="70" y="5"/>
                    <a:pt x="68" y="7"/>
                    <a:pt x="68" y="8"/>
                  </a:cubicBezTo>
                  <a:cubicBezTo>
                    <a:pt x="68" y="29"/>
                    <a:pt x="68" y="29"/>
                    <a:pt x="68" y="29"/>
                  </a:cubicBezTo>
                  <a:cubicBezTo>
                    <a:pt x="113" y="29"/>
                    <a:pt x="113" y="29"/>
                    <a:pt x="113" y="29"/>
                  </a:cubicBezTo>
                  <a:cubicBezTo>
                    <a:pt x="91" y="6"/>
                    <a:pt x="91" y="6"/>
                    <a:pt x="91" y="6"/>
                  </a:cubicBezTo>
                  <a:cubicBezTo>
                    <a:pt x="91" y="5"/>
                    <a:pt x="90" y="5"/>
                    <a:pt x="89" y="5"/>
                  </a:cubicBezTo>
                  <a:lnTo>
                    <a:pt x="72" y="5"/>
                  </a:lnTo>
                  <a:close/>
                </a:path>
              </a:pathLst>
            </a:custGeom>
            <a:grpFill/>
            <a:ln w="6350" cap="flat" cmpd="sng" algn="ctr">
              <a:solidFill>
                <a:schemeClr val="tx2">
                  <a:lumMod val="50000"/>
                </a:schemeClr>
              </a:solidFill>
              <a:prstDash val="solid"/>
              <a:miter lim="800000"/>
            </a:ln>
            <a:effectLst/>
          </p:spPr>
          <p:txBody>
            <a:bodyPr vert="horz" wrap="square" lIns="91440" tIns="45720" rIns="91440" bIns="45720" numCol="1" anchor="t" anchorCtr="0" compatLnSpc="1"/>
            <a:lstStyle/>
            <a:p>
              <a:pPr defTabSz="1219200" fontAlgn="ct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Freeform 71"/>
            <p:cNvSpPr>
              <a:spLocks noEditPoints="1"/>
            </p:cNvSpPr>
            <p:nvPr/>
          </p:nvSpPr>
          <p:spPr bwMode="gray">
            <a:xfrm>
              <a:off x="3076575" y="1493838"/>
              <a:ext cx="538163" cy="490538"/>
            </a:xfrm>
            <a:custGeom>
              <a:avLst/>
              <a:gdLst>
                <a:gd name="T0" fmla="*/ 126 w 141"/>
                <a:gd name="T1" fmla="*/ 128 h 128"/>
                <a:gd name="T2" fmla="*/ 111 w 141"/>
                <a:gd name="T3" fmla="*/ 113 h 128"/>
                <a:gd name="T4" fmla="*/ 126 w 141"/>
                <a:gd name="T5" fmla="*/ 98 h 128"/>
                <a:gd name="T6" fmla="*/ 141 w 141"/>
                <a:gd name="T7" fmla="*/ 113 h 128"/>
                <a:gd name="T8" fmla="*/ 126 w 141"/>
                <a:gd name="T9" fmla="*/ 128 h 128"/>
                <a:gd name="T10" fmla="*/ 126 w 141"/>
                <a:gd name="T11" fmla="*/ 102 h 128"/>
                <a:gd name="T12" fmla="*/ 116 w 141"/>
                <a:gd name="T13" fmla="*/ 113 h 128"/>
                <a:gd name="T14" fmla="*/ 126 w 141"/>
                <a:gd name="T15" fmla="*/ 123 h 128"/>
                <a:gd name="T16" fmla="*/ 136 w 141"/>
                <a:gd name="T17" fmla="*/ 113 h 128"/>
                <a:gd name="T18" fmla="*/ 126 w 141"/>
                <a:gd name="T19" fmla="*/ 102 h 128"/>
                <a:gd name="T20" fmla="*/ 15 w 141"/>
                <a:gd name="T21" fmla="*/ 128 h 128"/>
                <a:gd name="T22" fmla="*/ 0 w 141"/>
                <a:gd name="T23" fmla="*/ 113 h 128"/>
                <a:gd name="T24" fmla="*/ 15 w 141"/>
                <a:gd name="T25" fmla="*/ 98 h 128"/>
                <a:gd name="T26" fmla="*/ 29 w 141"/>
                <a:gd name="T27" fmla="*/ 113 h 128"/>
                <a:gd name="T28" fmla="*/ 15 w 141"/>
                <a:gd name="T29" fmla="*/ 128 h 128"/>
                <a:gd name="T30" fmla="*/ 15 w 141"/>
                <a:gd name="T31" fmla="*/ 102 h 128"/>
                <a:gd name="T32" fmla="*/ 4 w 141"/>
                <a:gd name="T33" fmla="*/ 113 h 128"/>
                <a:gd name="T34" fmla="*/ 15 w 141"/>
                <a:gd name="T35" fmla="*/ 123 h 128"/>
                <a:gd name="T36" fmla="*/ 25 w 141"/>
                <a:gd name="T37" fmla="*/ 113 h 128"/>
                <a:gd name="T38" fmla="*/ 15 w 141"/>
                <a:gd name="T39" fmla="*/ 102 h 128"/>
                <a:gd name="T40" fmla="*/ 26 w 141"/>
                <a:gd name="T41" fmla="*/ 79 h 128"/>
                <a:gd name="T42" fmla="*/ 26 w 141"/>
                <a:gd name="T43" fmla="*/ 64 h 128"/>
                <a:gd name="T44" fmla="*/ 11 w 141"/>
                <a:gd name="T45" fmla="*/ 64 h 128"/>
                <a:gd name="T46" fmla="*/ 11 w 141"/>
                <a:gd name="T47" fmla="*/ 47 h 128"/>
                <a:gd name="T48" fmla="*/ 26 w 141"/>
                <a:gd name="T49" fmla="*/ 47 h 128"/>
                <a:gd name="T50" fmla="*/ 26 w 141"/>
                <a:gd name="T51" fmla="*/ 33 h 128"/>
                <a:gd name="T52" fmla="*/ 42 w 141"/>
                <a:gd name="T53" fmla="*/ 33 h 128"/>
                <a:gd name="T54" fmla="*/ 42 w 141"/>
                <a:gd name="T55" fmla="*/ 47 h 128"/>
                <a:gd name="T56" fmla="*/ 57 w 141"/>
                <a:gd name="T57" fmla="*/ 47 h 128"/>
                <a:gd name="T58" fmla="*/ 57 w 141"/>
                <a:gd name="T59" fmla="*/ 64 h 128"/>
                <a:gd name="T60" fmla="*/ 42 w 141"/>
                <a:gd name="T61" fmla="*/ 64 h 128"/>
                <a:gd name="T62" fmla="*/ 42 w 141"/>
                <a:gd name="T63" fmla="*/ 79 h 128"/>
                <a:gd name="T64" fmla="*/ 26 w 141"/>
                <a:gd name="T65" fmla="*/ 79 h 128"/>
                <a:gd name="T66" fmla="*/ 31 w 141"/>
                <a:gd name="T67" fmla="*/ 74 h 128"/>
                <a:gd name="T68" fmla="*/ 38 w 141"/>
                <a:gd name="T69" fmla="*/ 74 h 128"/>
                <a:gd name="T70" fmla="*/ 38 w 141"/>
                <a:gd name="T71" fmla="*/ 59 h 128"/>
                <a:gd name="T72" fmla="*/ 52 w 141"/>
                <a:gd name="T73" fmla="*/ 59 h 128"/>
                <a:gd name="T74" fmla="*/ 52 w 141"/>
                <a:gd name="T75" fmla="*/ 52 h 128"/>
                <a:gd name="T76" fmla="*/ 38 w 141"/>
                <a:gd name="T77" fmla="*/ 52 h 128"/>
                <a:gd name="T78" fmla="*/ 38 w 141"/>
                <a:gd name="T79" fmla="*/ 37 h 128"/>
                <a:gd name="T80" fmla="*/ 31 w 141"/>
                <a:gd name="T81" fmla="*/ 37 h 128"/>
                <a:gd name="T82" fmla="*/ 31 w 141"/>
                <a:gd name="T83" fmla="*/ 52 h 128"/>
                <a:gd name="T84" fmla="*/ 16 w 141"/>
                <a:gd name="T85" fmla="*/ 52 h 128"/>
                <a:gd name="T86" fmla="*/ 16 w 141"/>
                <a:gd name="T87" fmla="*/ 59 h 128"/>
                <a:gd name="T88" fmla="*/ 31 w 141"/>
                <a:gd name="T89" fmla="*/ 59 h 128"/>
                <a:gd name="T90" fmla="*/ 31 w 141"/>
                <a:gd name="T91" fmla="*/ 74 h 128"/>
                <a:gd name="T92" fmla="*/ 67 w 141"/>
                <a:gd name="T93" fmla="*/ 12 h 128"/>
                <a:gd name="T94" fmla="*/ 64 w 141"/>
                <a:gd name="T95" fmla="*/ 9 h 128"/>
                <a:gd name="T96" fmla="*/ 64 w 141"/>
                <a:gd name="T97" fmla="*/ 3 h 128"/>
                <a:gd name="T98" fmla="*/ 67 w 141"/>
                <a:gd name="T99" fmla="*/ 0 h 128"/>
                <a:gd name="T100" fmla="*/ 84 w 141"/>
                <a:gd name="T101" fmla="*/ 0 h 128"/>
                <a:gd name="T102" fmla="*/ 87 w 141"/>
                <a:gd name="T103" fmla="*/ 3 h 128"/>
                <a:gd name="T104" fmla="*/ 87 w 141"/>
                <a:gd name="T105" fmla="*/ 9 h 128"/>
                <a:gd name="T106" fmla="*/ 84 w 141"/>
                <a:gd name="T107" fmla="*/ 12 h 128"/>
                <a:gd name="T108" fmla="*/ 67 w 141"/>
                <a:gd name="T109" fmla="*/ 12 h 128"/>
                <a:gd name="T110" fmla="*/ 68 w 141"/>
                <a:gd name="T111" fmla="*/ 8 h 128"/>
                <a:gd name="T112" fmla="*/ 82 w 141"/>
                <a:gd name="T113" fmla="*/ 8 h 128"/>
                <a:gd name="T114" fmla="*/ 82 w 141"/>
                <a:gd name="T115" fmla="*/ 5 h 128"/>
                <a:gd name="T116" fmla="*/ 68 w 141"/>
                <a:gd name="T117" fmla="*/ 5 h 128"/>
                <a:gd name="T118" fmla="*/ 68 w 141"/>
                <a:gd name="T119" fmla="*/ 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1" h="128">
                  <a:moveTo>
                    <a:pt x="126" y="128"/>
                  </a:moveTo>
                  <a:cubicBezTo>
                    <a:pt x="118" y="128"/>
                    <a:pt x="111" y="121"/>
                    <a:pt x="111" y="113"/>
                  </a:cubicBezTo>
                  <a:cubicBezTo>
                    <a:pt x="111" y="104"/>
                    <a:pt x="118" y="98"/>
                    <a:pt x="126" y="98"/>
                  </a:cubicBezTo>
                  <a:cubicBezTo>
                    <a:pt x="134" y="98"/>
                    <a:pt x="141" y="104"/>
                    <a:pt x="141" y="113"/>
                  </a:cubicBezTo>
                  <a:cubicBezTo>
                    <a:pt x="141" y="121"/>
                    <a:pt x="134" y="128"/>
                    <a:pt x="126" y="128"/>
                  </a:cubicBezTo>
                  <a:close/>
                  <a:moveTo>
                    <a:pt x="126" y="102"/>
                  </a:moveTo>
                  <a:cubicBezTo>
                    <a:pt x="120" y="102"/>
                    <a:pt x="116" y="107"/>
                    <a:pt x="116" y="113"/>
                  </a:cubicBezTo>
                  <a:cubicBezTo>
                    <a:pt x="116" y="118"/>
                    <a:pt x="120" y="123"/>
                    <a:pt x="126" y="123"/>
                  </a:cubicBezTo>
                  <a:cubicBezTo>
                    <a:pt x="132" y="123"/>
                    <a:pt x="136" y="118"/>
                    <a:pt x="136" y="113"/>
                  </a:cubicBezTo>
                  <a:cubicBezTo>
                    <a:pt x="136" y="107"/>
                    <a:pt x="132" y="102"/>
                    <a:pt x="126" y="102"/>
                  </a:cubicBezTo>
                  <a:close/>
                  <a:moveTo>
                    <a:pt x="15" y="128"/>
                  </a:moveTo>
                  <a:cubicBezTo>
                    <a:pt x="6" y="128"/>
                    <a:pt x="0" y="121"/>
                    <a:pt x="0" y="113"/>
                  </a:cubicBezTo>
                  <a:cubicBezTo>
                    <a:pt x="0" y="104"/>
                    <a:pt x="6" y="98"/>
                    <a:pt x="15" y="98"/>
                  </a:cubicBezTo>
                  <a:cubicBezTo>
                    <a:pt x="23" y="98"/>
                    <a:pt x="29" y="104"/>
                    <a:pt x="29" y="113"/>
                  </a:cubicBezTo>
                  <a:cubicBezTo>
                    <a:pt x="29" y="121"/>
                    <a:pt x="23" y="128"/>
                    <a:pt x="15" y="128"/>
                  </a:cubicBezTo>
                  <a:close/>
                  <a:moveTo>
                    <a:pt x="15" y="102"/>
                  </a:moveTo>
                  <a:cubicBezTo>
                    <a:pt x="9" y="102"/>
                    <a:pt x="4" y="107"/>
                    <a:pt x="4" y="113"/>
                  </a:cubicBezTo>
                  <a:cubicBezTo>
                    <a:pt x="4" y="118"/>
                    <a:pt x="9" y="123"/>
                    <a:pt x="15" y="123"/>
                  </a:cubicBezTo>
                  <a:cubicBezTo>
                    <a:pt x="20" y="123"/>
                    <a:pt x="25" y="118"/>
                    <a:pt x="25" y="113"/>
                  </a:cubicBezTo>
                  <a:cubicBezTo>
                    <a:pt x="25" y="107"/>
                    <a:pt x="20" y="102"/>
                    <a:pt x="15" y="102"/>
                  </a:cubicBezTo>
                  <a:close/>
                  <a:moveTo>
                    <a:pt x="26" y="79"/>
                  </a:moveTo>
                  <a:cubicBezTo>
                    <a:pt x="26" y="64"/>
                    <a:pt x="26" y="64"/>
                    <a:pt x="26" y="64"/>
                  </a:cubicBezTo>
                  <a:cubicBezTo>
                    <a:pt x="11" y="64"/>
                    <a:pt x="11" y="64"/>
                    <a:pt x="11" y="64"/>
                  </a:cubicBezTo>
                  <a:cubicBezTo>
                    <a:pt x="11" y="47"/>
                    <a:pt x="11" y="47"/>
                    <a:pt x="11" y="47"/>
                  </a:cubicBezTo>
                  <a:cubicBezTo>
                    <a:pt x="26" y="47"/>
                    <a:pt x="26" y="47"/>
                    <a:pt x="26" y="47"/>
                  </a:cubicBezTo>
                  <a:cubicBezTo>
                    <a:pt x="26" y="33"/>
                    <a:pt x="26" y="33"/>
                    <a:pt x="26" y="33"/>
                  </a:cubicBezTo>
                  <a:cubicBezTo>
                    <a:pt x="42" y="33"/>
                    <a:pt x="42" y="33"/>
                    <a:pt x="42" y="33"/>
                  </a:cubicBezTo>
                  <a:cubicBezTo>
                    <a:pt x="42" y="47"/>
                    <a:pt x="42" y="47"/>
                    <a:pt x="42" y="47"/>
                  </a:cubicBezTo>
                  <a:cubicBezTo>
                    <a:pt x="57" y="47"/>
                    <a:pt x="57" y="47"/>
                    <a:pt x="57" y="47"/>
                  </a:cubicBezTo>
                  <a:cubicBezTo>
                    <a:pt x="57" y="64"/>
                    <a:pt x="57" y="64"/>
                    <a:pt x="57" y="64"/>
                  </a:cubicBezTo>
                  <a:cubicBezTo>
                    <a:pt x="42" y="64"/>
                    <a:pt x="42" y="64"/>
                    <a:pt x="42" y="64"/>
                  </a:cubicBezTo>
                  <a:cubicBezTo>
                    <a:pt x="42" y="79"/>
                    <a:pt x="42" y="79"/>
                    <a:pt x="42" y="79"/>
                  </a:cubicBezTo>
                  <a:lnTo>
                    <a:pt x="26" y="79"/>
                  </a:lnTo>
                  <a:close/>
                  <a:moveTo>
                    <a:pt x="31" y="74"/>
                  </a:moveTo>
                  <a:cubicBezTo>
                    <a:pt x="38" y="74"/>
                    <a:pt x="38" y="74"/>
                    <a:pt x="38" y="74"/>
                  </a:cubicBezTo>
                  <a:cubicBezTo>
                    <a:pt x="38" y="59"/>
                    <a:pt x="38" y="59"/>
                    <a:pt x="38" y="59"/>
                  </a:cubicBezTo>
                  <a:cubicBezTo>
                    <a:pt x="52" y="59"/>
                    <a:pt x="52" y="59"/>
                    <a:pt x="52" y="59"/>
                  </a:cubicBezTo>
                  <a:cubicBezTo>
                    <a:pt x="52" y="52"/>
                    <a:pt x="52" y="52"/>
                    <a:pt x="52" y="52"/>
                  </a:cubicBezTo>
                  <a:cubicBezTo>
                    <a:pt x="38" y="52"/>
                    <a:pt x="38" y="52"/>
                    <a:pt x="38" y="52"/>
                  </a:cubicBezTo>
                  <a:cubicBezTo>
                    <a:pt x="38" y="37"/>
                    <a:pt x="38" y="37"/>
                    <a:pt x="38" y="37"/>
                  </a:cubicBezTo>
                  <a:cubicBezTo>
                    <a:pt x="31" y="37"/>
                    <a:pt x="31" y="37"/>
                    <a:pt x="31" y="37"/>
                  </a:cubicBezTo>
                  <a:cubicBezTo>
                    <a:pt x="31" y="52"/>
                    <a:pt x="31" y="52"/>
                    <a:pt x="31" y="52"/>
                  </a:cubicBezTo>
                  <a:cubicBezTo>
                    <a:pt x="16" y="52"/>
                    <a:pt x="16" y="52"/>
                    <a:pt x="16" y="52"/>
                  </a:cubicBezTo>
                  <a:cubicBezTo>
                    <a:pt x="16" y="59"/>
                    <a:pt x="16" y="59"/>
                    <a:pt x="16" y="59"/>
                  </a:cubicBezTo>
                  <a:cubicBezTo>
                    <a:pt x="31" y="59"/>
                    <a:pt x="31" y="59"/>
                    <a:pt x="31" y="59"/>
                  </a:cubicBezTo>
                  <a:lnTo>
                    <a:pt x="31" y="74"/>
                  </a:lnTo>
                  <a:close/>
                  <a:moveTo>
                    <a:pt x="67" y="12"/>
                  </a:moveTo>
                  <a:cubicBezTo>
                    <a:pt x="65" y="12"/>
                    <a:pt x="64" y="11"/>
                    <a:pt x="64" y="9"/>
                  </a:cubicBezTo>
                  <a:cubicBezTo>
                    <a:pt x="64" y="3"/>
                    <a:pt x="64" y="3"/>
                    <a:pt x="64" y="3"/>
                  </a:cubicBezTo>
                  <a:cubicBezTo>
                    <a:pt x="64" y="1"/>
                    <a:pt x="65" y="0"/>
                    <a:pt x="67" y="0"/>
                  </a:cubicBezTo>
                  <a:cubicBezTo>
                    <a:pt x="84" y="0"/>
                    <a:pt x="84" y="0"/>
                    <a:pt x="84" y="0"/>
                  </a:cubicBezTo>
                  <a:cubicBezTo>
                    <a:pt x="86" y="0"/>
                    <a:pt x="87" y="1"/>
                    <a:pt x="87" y="3"/>
                  </a:cubicBezTo>
                  <a:cubicBezTo>
                    <a:pt x="87" y="9"/>
                    <a:pt x="87" y="9"/>
                    <a:pt x="87" y="9"/>
                  </a:cubicBezTo>
                  <a:cubicBezTo>
                    <a:pt x="87" y="11"/>
                    <a:pt x="86" y="12"/>
                    <a:pt x="84" y="12"/>
                  </a:cubicBezTo>
                  <a:lnTo>
                    <a:pt x="67" y="12"/>
                  </a:lnTo>
                  <a:close/>
                  <a:moveTo>
                    <a:pt x="68" y="8"/>
                  </a:moveTo>
                  <a:cubicBezTo>
                    <a:pt x="82" y="8"/>
                    <a:pt x="82" y="8"/>
                    <a:pt x="82" y="8"/>
                  </a:cubicBezTo>
                  <a:cubicBezTo>
                    <a:pt x="82" y="5"/>
                    <a:pt x="82" y="5"/>
                    <a:pt x="82" y="5"/>
                  </a:cubicBezTo>
                  <a:cubicBezTo>
                    <a:pt x="68" y="5"/>
                    <a:pt x="68" y="5"/>
                    <a:pt x="68" y="5"/>
                  </a:cubicBezTo>
                  <a:lnTo>
                    <a:pt x="68" y="8"/>
                  </a:lnTo>
                  <a:close/>
                </a:path>
              </a:pathLst>
            </a:custGeom>
            <a:grpFill/>
            <a:ln w="6350" cap="flat" cmpd="sng" algn="ctr">
              <a:solidFill>
                <a:schemeClr val="tx2">
                  <a:lumMod val="50000"/>
                </a:schemeClr>
              </a:solidFill>
              <a:prstDash val="solid"/>
              <a:miter lim="800000"/>
            </a:ln>
            <a:effectLst/>
          </p:spPr>
          <p:txBody>
            <a:bodyPr vert="horz" wrap="square" lIns="91440" tIns="45720" rIns="91440" bIns="45720" numCol="1" anchor="t" anchorCtr="0" compatLnSpc="1"/>
            <a:lstStyle/>
            <a:p>
              <a:pPr defTabSz="1219200" fontAlgn="ct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0" name="组合 59"/>
          <p:cNvGrpSpPr/>
          <p:nvPr/>
        </p:nvGrpSpPr>
        <p:grpSpPr bwMode="gray">
          <a:xfrm>
            <a:off x="7363174" y="3854690"/>
            <a:ext cx="349733" cy="351155"/>
            <a:chOff x="12420" y="6107"/>
            <a:chExt cx="492" cy="494"/>
          </a:xfrm>
          <a:solidFill>
            <a:srgbClr val="8A8A8A"/>
          </a:solidFill>
        </p:grpSpPr>
        <p:sp>
          <p:nvSpPr>
            <p:cNvPr id="61" name="Freeform 75"/>
            <p:cNvSpPr>
              <a:spLocks noEditPoints="1"/>
            </p:cNvSpPr>
            <p:nvPr/>
          </p:nvSpPr>
          <p:spPr bwMode="gray">
            <a:xfrm>
              <a:off x="12420" y="6107"/>
              <a:ext cx="493" cy="495"/>
            </a:xfrm>
            <a:custGeom>
              <a:avLst/>
              <a:gdLst>
                <a:gd name="T0" fmla="*/ 65 w 154"/>
                <a:gd name="T1" fmla="*/ 142 h 154"/>
                <a:gd name="T2" fmla="*/ 75 w 154"/>
                <a:gd name="T3" fmla="*/ 130 h 154"/>
                <a:gd name="T4" fmla="*/ 61 w 154"/>
                <a:gd name="T5" fmla="*/ 79 h 154"/>
                <a:gd name="T6" fmla="*/ 56 w 154"/>
                <a:gd name="T7" fmla="*/ 98 h 154"/>
                <a:gd name="T8" fmla="*/ 42 w 154"/>
                <a:gd name="T9" fmla="*/ 79 h 154"/>
                <a:gd name="T10" fmla="*/ 23 w 154"/>
                <a:gd name="T11" fmla="*/ 116 h 154"/>
                <a:gd name="T12" fmla="*/ 12 w 154"/>
                <a:gd name="T13" fmla="*/ 126 h 154"/>
                <a:gd name="T14" fmla="*/ 12 w 154"/>
                <a:gd name="T15" fmla="*/ 102 h 154"/>
                <a:gd name="T16" fmla="*/ 23 w 154"/>
                <a:gd name="T17" fmla="*/ 112 h 154"/>
                <a:gd name="T18" fmla="*/ 37 w 154"/>
                <a:gd name="T19" fmla="*/ 79 h 154"/>
                <a:gd name="T20" fmla="*/ 0 w 154"/>
                <a:gd name="T21" fmla="*/ 58 h 154"/>
                <a:gd name="T22" fmla="*/ 19 w 154"/>
                <a:gd name="T23" fmla="*/ 37 h 154"/>
                <a:gd name="T24" fmla="*/ 49 w 154"/>
                <a:gd name="T25" fmla="*/ 9 h 154"/>
                <a:gd name="T26" fmla="*/ 55 w 154"/>
                <a:gd name="T27" fmla="*/ 10 h 154"/>
                <a:gd name="T28" fmla="*/ 77 w 154"/>
                <a:gd name="T29" fmla="*/ 0 h 154"/>
                <a:gd name="T30" fmla="*/ 99 w 154"/>
                <a:gd name="T31" fmla="*/ 10 h 154"/>
                <a:gd name="T32" fmla="*/ 105 w 154"/>
                <a:gd name="T33" fmla="*/ 9 h 154"/>
                <a:gd name="T34" fmla="*/ 135 w 154"/>
                <a:gd name="T35" fmla="*/ 37 h 154"/>
                <a:gd name="T36" fmla="*/ 154 w 154"/>
                <a:gd name="T37" fmla="*/ 58 h 154"/>
                <a:gd name="T38" fmla="*/ 116 w 154"/>
                <a:gd name="T39" fmla="*/ 79 h 154"/>
                <a:gd name="T40" fmla="*/ 130 w 154"/>
                <a:gd name="T41" fmla="*/ 112 h 154"/>
                <a:gd name="T42" fmla="*/ 142 w 154"/>
                <a:gd name="T43" fmla="*/ 102 h 154"/>
                <a:gd name="T44" fmla="*/ 142 w 154"/>
                <a:gd name="T45" fmla="*/ 126 h 154"/>
                <a:gd name="T46" fmla="*/ 130 w 154"/>
                <a:gd name="T47" fmla="*/ 116 h 154"/>
                <a:gd name="T48" fmla="*/ 112 w 154"/>
                <a:gd name="T49" fmla="*/ 79 h 154"/>
                <a:gd name="T50" fmla="*/ 98 w 154"/>
                <a:gd name="T51" fmla="*/ 98 h 154"/>
                <a:gd name="T52" fmla="*/ 93 w 154"/>
                <a:gd name="T53" fmla="*/ 79 h 154"/>
                <a:gd name="T54" fmla="*/ 79 w 154"/>
                <a:gd name="T55" fmla="*/ 130 h 154"/>
                <a:gd name="T56" fmla="*/ 89 w 154"/>
                <a:gd name="T57" fmla="*/ 142 h 154"/>
                <a:gd name="T58" fmla="*/ 77 w 154"/>
                <a:gd name="T59" fmla="*/ 135 h 154"/>
                <a:gd name="T60" fmla="*/ 77 w 154"/>
                <a:gd name="T61" fmla="*/ 149 h 154"/>
                <a:gd name="T62" fmla="*/ 77 w 154"/>
                <a:gd name="T63" fmla="*/ 135 h 154"/>
                <a:gd name="T64" fmla="*/ 135 w 154"/>
                <a:gd name="T65" fmla="*/ 114 h 154"/>
                <a:gd name="T66" fmla="*/ 149 w 154"/>
                <a:gd name="T67" fmla="*/ 114 h 154"/>
                <a:gd name="T68" fmla="*/ 12 w 154"/>
                <a:gd name="T69" fmla="*/ 107 h 154"/>
                <a:gd name="T70" fmla="*/ 12 w 154"/>
                <a:gd name="T71" fmla="*/ 121 h 154"/>
                <a:gd name="T72" fmla="*/ 12 w 154"/>
                <a:gd name="T73" fmla="*/ 107 h 154"/>
                <a:gd name="T74" fmla="*/ 5 w 154"/>
                <a:gd name="T75" fmla="*/ 58 h 154"/>
                <a:gd name="T76" fmla="*/ 133 w 154"/>
                <a:gd name="T77" fmla="*/ 74 h 154"/>
                <a:gd name="T78" fmla="*/ 133 w 154"/>
                <a:gd name="T79" fmla="*/ 42 h 154"/>
                <a:gd name="T80" fmla="*/ 131 w 154"/>
                <a:gd name="T81" fmla="*/ 40 h 154"/>
                <a:gd name="T82" fmla="*/ 97 w 154"/>
                <a:gd name="T83" fmla="*/ 15 h 154"/>
                <a:gd name="T84" fmla="*/ 56 w 154"/>
                <a:gd name="T85" fmla="*/ 15 h 154"/>
                <a:gd name="T86" fmla="*/ 23 w 154"/>
                <a:gd name="T87" fmla="*/ 40 h 154"/>
                <a:gd name="T88" fmla="*/ 21 w 154"/>
                <a:gd name="T89" fmla="*/ 4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4" h="154">
                  <a:moveTo>
                    <a:pt x="77" y="154"/>
                  </a:moveTo>
                  <a:cubicBezTo>
                    <a:pt x="70" y="154"/>
                    <a:pt x="65" y="148"/>
                    <a:pt x="65" y="142"/>
                  </a:cubicBezTo>
                  <a:cubicBezTo>
                    <a:pt x="65" y="137"/>
                    <a:pt x="68" y="133"/>
                    <a:pt x="73" y="131"/>
                  </a:cubicBezTo>
                  <a:cubicBezTo>
                    <a:pt x="75" y="130"/>
                    <a:pt x="75" y="130"/>
                    <a:pt x="75" y="130"/>
                  </a:cubicBezTo>
                  <a:cubicBezTo>
                    <a:pt x="75" y="79"/>
                    <a:pt x="75" y="79"/>
                    <a:pt x="75" y="79"/>
                  </a:cubicBezTo>
                  <a:cubicBezTo>
                    <a:pt x="61" y="79"/>
                    <a:pt x="61" y="79"/>
                    <a:pt x="61" y="79"/>
                  </a:cubicBezTo>
                  <a:cubicBezTo>
                    <a:pt x="61" y="98"/>
                    <a:pt x="61" y="98"/>
                    <a:pt x="61" y="98"/>
                  </a:cubicBezTo>
                  <a:cubicBezTo>
                    <a:pt x="56" y="98"/>
                    <a:pt x="56" y="98"/>
                    <a:pt x="56" y="98"/>
                  </a:cubicBezTo>
                  <a:cubicBezTo>
                    <a:pt x="56" y="79"/>
                    <a:pt x="56" y="79"/>
                    <a:pt x="56" y="79"/>
                  </a:cubicBezTo>
                  <a:cubicBezTo>
                    <a:pt x="42" y="79"/>
                    <a:pt x="42" y="79"/>
                    <a:pt x="42" y="79"/>
                  </a:cubicBezTo>
                  <a:cubicBezTo>
                    <a:pt x="42" y="116"/>
                    <a:pt x="42" y="116"/>
                    <a:pt x="42" y="116"/>
                  </a:cubicBezTo>
                  <a:cubicBezTo>
                    <a:pt x="23" y="116"/>
                    <a:pt x="23" y="116"/>
                    <a:pt x="23" y="116"/>
                  </a:cubicBezTo>
                  <a:cubicBezTo>
                    <a:pt x="23" y="118"/>
                    <a:pt x="23" y="118"/>
                    <a:pt x="23" y="118"/>
                  </a:cubicBezTo>
                  <a:cubicBezTo>
                    <a:pt x="21" y="123"/>
                    <a:pt x="17" y="126"/>
                    <a:pt x="12" y="126"/>
                  </a:cubicBezTo>
                  <a:cubicBezTo>
                    <a:pt x="5" y="126"/>
                    <a:pt x="0" y="120"/>
                    <a:pt x="0" y="114"/>
                  </a:cubicBezTo>
                  <a:cubicBezTo>
                    <a:pt x="0" y="108"/>
                    <a:pt x="5" y="102"/>
                    <a:pt x="12" y="102"/>
                  </a:cubicBezTo>
                  <a:cubicBezTo>
                    <a:pt x="17" y="102"/>
                    <a:pt x="21" y="105"/>
                    <a:pt x="23" y="110"/>
                  </a:cubicBezTo>
                  <a:cubicBezTo>
                    <a:pt x="23" y="112"/>
                    <a:pt x="23" y="112"/>
                    <a:pt x="23" y="112"/>
                  </a:cubicBezTo>
                  <a:cubicBezTo>
                    <a:pt x="37" y="112"/>
                    <a:pt x="37" y="112"/>
                    <a:pt x="37" y="112"/>
                  </a:cubicBezTo>
                  <a:cubicBezTo>
                    <a:pt x="37" y="79"/>
                    <a:pt x="37" y="79"/>
                    <a:pt x="37" y="79"/>
                  </a:cubicBezTo>
                  <a:cubicBezTo>
                    <a:pt x="21" y="79"/>
                    <a:pt x="21" y="79"/>
                    <a:pt x="21" y="79"/>
                  </a:cubicBezTo>
                  <a:cubicBezTo>
                    <a:pt x="9" y="79"/>
                    <a:pt x="0" y="70"/>
                    <a:pt x="0" y="58"/>
                  </a:cubicBezTo>
                  <a:cubicBezTo>
                    <a:pt x="0" y="48"/>
                    <a:pt x="7" y="40"/>
                    <a:pt x="17" y="38"/>
                  </a:cubicBezTo>
                  <a:cubicBezTo>
                    <a:pt x="19" y="37"/>
                    <a:pt x="19" y="37"/>
                    <a:pt x="19" y="37"/>
                  </a:cubicBezTo>
                  <a:cubicBezTo>
                    <a:pt x="19" y="36"/>
                    <a:pt x="19" y="36"/>
                    <a:pt x="19" y="36"/>
                  </a:cubicBezTo>
                  <a:cubicBezTo>
                    <a:pt x="21" y="21"/>
                    <a:pt x="34" y="9"/>
                    <a:pt x="49" y="9"/>
                  </a:cubicBezTo>
                  <a:cubicBezTo>
                    <a:pt x="50" y="9"/>
                    <a:pt x="52" y="10"/>
                    <a:pt x="54" y="10"/>
                  </a:cubicBezTo>
                  <a:cubicBezTo>
                    <a:pt x="55" y="10"/>
                    <a:pt x="55" y="10"/>
                    <a:pt x="55" y="10"/>
                  </a:cubicBezTo>
                  <a:cubicBezTo>
                    <a:pt x="56" y="9"/>
                    <a:pt x="56" y="9"/>
                    <a:pt x="56" y="9"/>
                  </a:cubicBezTo>
                  <a:cubicBezTo>
                    <a:pt x="62" y="3"/>
                    <a:pt x="69" y="0"/>
                    <a:pt x="77" y="0"/>
                  </a:cubicBezTo>
                  <a:cubicBezTo>
                    <a:pt x="85" y="0"/>
                    <a:pt x="92" y="3"/>
                    <a:pt x="98" y="9"/>
                  </a:cubicBezTo>
                  <a:cubicBezTo>
                    <a:pt x="99" y="10"/>
                    <a:pt x="99" y="10"/>
                    <a:pt x="99" y="10"/>
                  </a:cubicBezTo>
                  <a:cubicBezTo>
                    <a:pt x="100" y="10"/>
                    <a:pt x="100" y="10"/>
                    <a:pt x="100" y="10"/>
                  </a:cubicBezTo>
                  <a:cubicBezTo>
                    <a:pt x="102" y="10"/>
                    <a:pt x="104" y="9"/>
                    <a:pt x="105" y="9"/>
                  </a:cubicBezTo>
                  <a:cubicBezTo>
                    <a:pt x="120" y="9"/>
                    <a:pt x="133" y="21"/>
                    <a:pt x="135" y="36"/>
                  </a:cubicBezTo>
                  <a:cubicBezTo>
                    <a:pt x="135" y="37"/>
                    <a:pt x="135" y="37"/>
                    <a:pt x="135" y="37"/>
                  </a:cubicBezTo>
                  <a:cubicBezTo>
                    <a:pt x="137" y="38"/>
                    <a:pt x="137" y="38"/>
                    <a:pt x="137" y="38"/>
                  </a:cubicBezTo>
                  <a:cubicBezTo>
                    <a:pt x="147" y="40"/>
                    <a:pt x="154" y="48"/>
                    <a:pt x="154" y="58"/>
                  </a:cubicBezTo>
                  <a:cubicBezTo>
                    <a:pt x="154" y="70"/>
                    <a:pt x="144" y="79"/>
                    <a:pt x="133" y="79"/>
                  </a:cubicBezTo>
                  <a:cubicBezTo>
                    <a:pt x="116" y="79"/>
                    <a:pt x="116" y="79"/>
                    <a:pt x="116" y="79"/>
                  </a:cubicBezTo>
                  <a:cubicBezTo>
                    <a:pt x="116" y="112"/>
                    <a:pt x="116" y="112"/>
                    <a:pt x="116" y="112"/>
                  </a:cubicBezTo>
                  <a:cubicBezTo>
                    <a:pt x="130" y="112"/>
                    <a:pt x="130" y="112"/>
                    <a:pt x="130" y="112"/>
                  </a:cubicBezTo>
                  <a:cubicBezTo>
                    <a:pt x="131" y="110"/>
                    <a:pt x="131" y="110"/>
                    <a:pt x="131" y="110"/>
                  </a:cubicBezTo>
                  <a:cubicBezTo>
                    <a:pt x="133" y="105"/>
                    <a:pt x="137" y="102"/>
                    <a:pt x="142" y="102"/>
                  </a:cubicBezTo>
                  <a:cubicBezTo>
                    <a:pt x="148" y="102"/>
                    <a:pt x="154" y="108"/>
                    <a:pt x="154" y="114"/>
                  </a:cubicBezTo>
                  <a:cubicBezTo>
                    <a:pt x="154" y="120"/>
                    <a:pt x="148" y="126"/>
                    <a:pt x="142" y="126"/>
                  </a:cubicBezTo>
                  <a:cubicBezTo>
                    <a:pt x="137" y="126"/>
                    <a:pt x="133" y="123"/>
                    <a:pt x="131" y="118"/>
                  </a:cubicBezTo>
                  <a:cubicBezTo>
                    <a:pt x="130" y="116"/>
                    <a:pt x="130" y="116"/>
                    <a:pt x="130" y="116"/>
                  </a:cubicBezTo>
                  <a:cubicBezTo>
                    <a:pt x="112" y="116"/>
                    <a:pt x="112" y="116"/>
                    <a:pt x="112" y="116"/>
                  </a:cubicBezTo>
                  <a:cubicBezTo>
                    <a:pt x="112" y="79"/>
                    <a:pt x="112" y="79"/>
                    <a:pt x="112" y="79"/>
                  </a:cubicBezTo>
                  <a:cubicBezTo>
                    <a:pt x="98" y="79"/>
                    <a:pt x="98" y="79"/>
                    <a:pt x="98" y="79"/>
                  </a:cubicBezTo>
                  <a:cubicBezTo>
                    <a:pt x="98" y="98"/>
                    <a:pt x="98" y="98"/>
                    <a:pt x="98" y="98"/>
                  </a:cubicBezTo>
                  <a:cubicBezTo>
                    <a:pt x="93" y="98"/>
                    <a:pt x="93" y="98"/>
                    <a:pt x="93" y="98"/>
                  </a:cubicBezTo>
                  <a:cubicBezTo>
                    <a:pt x="93" y="79"/>
                    <a:pt x="93" y="79"/>
                    <a:pt x="93" y="79"/>
                  </a:cubicBezTo>
                  <a:cubicBezTo>
                    <a:pt x="79" y="79"/>
                    <a:pt x="79" y="79"/>
                    <a:pt x="79" y="79"/>
                  </a:cubicBezTo>
                  <a:cubicBezTo>
                    <a:pt x="79" y="130"/>
                    <a:pt x="79" y="130"/>
                    <a:pt x="79" y="130"/>
                  </a:cubicBezTo>
                  <a:cubicBezTo>
                    <a:pt x="81" y="131"/>
                    <a:pt x="81" y="131"/>
                    <a:pt x="81" y="131"/>
                  </a:cubicBezTo>
                  <a:cubicBezTo>
                    <a:pt x="85" y="133"/>
                    <a:pt x="89" y="137"/>
                    <a:pt x="89" y="142"/>
                  </a:cubicBezTo>
                  <a:cubicBezTo>
                    <a:pt x="89" y="148"/>
                    <a:pt x="83" y="154"/>
                    <a:pt x="77" y="154"/>
                  </a:cubicBezTo>
                  <a:close/>
                  <a:moveTo>
                    <a:pt x="77" y="135"/>
                  </a:moveTo>
                  <a:cubicBezTo>
                    <a:pt x="73" y="135"/>
                    <a:pt x="70" y="138"/>
                    <a:pt x="70" y="142"/>
                  </a:cubicBezTo>
                  <a:cubicBezTo>
                    <a:pt x="70" y="146"/>
                    <a:pt x="73" y="149"/>
                    <a:pt x="77" y="149"/>
                  </a:cubicBezTo>
                  <a:cubicBezTo>
                    <a:pt x="81" y="149"/>
                    <a:pt x="84" y="146"/>
                    <a:pt x="84" y="142"/>
                  </a:cubicBezTo>
                  <a:cubicBezTo>
                    <a:pt x="84" y="138"/>
                    <a:pt x="81" y="135"/>
                    <a:pt x="77" y="135"/>
                  </a:cubicBezTo>
                  <a:close/>
                  <a:moveTo>
                    <a:pt x="142" y="107"/>
                  </a:moveTo>
                  <a:cubicBezTo>
                    <a:pt x="138" y="107"/>
                    <a:pt x="135" y="110"/>
                    <a:pt x="135" y="114"/>
                  </a:cubicBezTo>
                  <a:cubicBezTo>
                    <a:pt x="135" y="118"/>
                    <a:pt x="138" y="121"/>
                    <a:pt x="142" y="121"/>
                  </a:cubicBezTo>
                  <a:cubicBezTo>
                    <a:pt x="146" y="121"/>
                    <a:pt x="149" y="118"/>
                    <a:pt x="149" y="114"/>
                  </a:cubicBezTo>
                  <a:cubicBezTo>
                    <a:pt x="149" y="110"/>
                    <a:pt x="146" y="107"/>
                    <a:pt x="142" y="107"/>
                  </a:cubicBezTo>
                  <a:close/>
                  <a:moveTo>
                    <a:pt x="12" y="107"/>
                  </a:moveTo>
                  <a:cubicBezTo>
                    <a:pt x="8" y="107"/>
                    <a:pt x="5" y="110"/>
                    <a:pt x="5" y="114"/>
                  </a:cubicBezTo>
                  <a:cubicBezTo>
                    <a:pt x="5" y="118"/>
                    <a:pt x="8" y="121"/>
                    <a:pt x="12" y="121"/>
                  </a:cubicBezTo>
                  <a:cubicBezTo>
                    <a:pt x="16" y="121"/>
                    <a:pt x="19" y="118"/>
                    <a:pt x="19" y="114"/>
                  </a:cubicBezTo>
                  <a:cubicBezTo>
                    <a:pt x="19" y="110"/>
                    <a:pt x="16" y="107"/>
                    <a:pt x="12" y="107"/>
                  </a:cubicBezTo>
                  <a:close/>
                  <a:moveTo>
                    <a:pt x="21" y="42"/>
                  </a:moveTo>
                  <a:cubicBezTo>
                    <a:pt x="12" y="42"/>
                    <a:pt x="5" y="49"/>
                    <a:pt x="5" y="58"/>
                  </a:cubicBezTo>
                  <a:cubicBezTo>
                    <a:pt x="5" y="67"/>
                    <a:pt x="12" y="74"/>
                    <a:pt x="21" y="74"/>
                  </a:cubicBezTo>
                  <a:cubicBezTo>
                    <a:pt x="133" y="74"/>
                    <a:pt x="133" y="74"/>
                    <a:pt x="133" y="74"/>
                  </a:cubicBezTo>
                  <a:cubicBezTo>
                    <a:pt x="142" y="74"/>
                    <a:pt x="149" y="67"/>
                    <a:pt x="149" y="58"/>
                  </a:cubicBezTo>
                  <a:cubicBezTo>
                    <a:pt x="149" y="49"/>
                    <a:pt x="142" y="42"/>
                    <a:pt x="133" y="42"/>
                  </a:cubicBezTo>
                  <a:cubicBezTo>
                    <a:pt x="131" y="42"/>
                    <a:pt x="131" y="42"/>
                    <a:pt x="131" y="42"/>
                  </a:cubicBezTo>
                  <a:cubicBezTo>
                    <a:pt x="131" y="40"/>
                    <a:pt x="131" y="40"/>
                    <a:pt x="131" y="40"/>
                  </a:cubicBezTo>
                  <a:cubicBezTo>
                    <a:pt x="131" y="26"/>
                    <a:pt x="119" y="14"/>
                    <a:pt x="105" y="14"/>
                  </a:cubicBezTo>
                  <a:cubicBezTo>
                    <a:pt x="102" y="14"/>
                    <a:pt x="99" y="15"/>
                    <a:pt x="97" y="15"/>
                  </a:cubicBezTo>
                  <a:cubicBezTo>
                    <a:pt x="91" y="8"/>
                    <a:pt x="84" y="4"/>
                    <a:pt x="77" y="4"/>
                  </a:cubicBezTo>
                  <a:cubicBezTo>
                    <a:pt x="69" y="4"/>
                    <a:pt x="62" y="8"/>
                    <a:pt x="56" y="15"/>
                  </a:cubicBezTo>
                  <a:cubicBezTo>
                    <a:pt x="54" y="15"/>
                    <a:pt x="52" y="14"/>
                    <a:pt x="49" y="14"/>
                  </a:cubicBezTo>
                  <a:cubicBezTo>
                    <a:pt x="35" y="14"/>
                    <a:pt x="23" y="26"/>
                    <a:pt x="23" y="40"/>
                  </a:cubicBezTo>
                  <a:cubicBezTo>
                    <a:pt x="23" y="42"/>
                    <a:pt x="23" y="42"/>
                    <a:pt x="23" y="42"/>
                  </a:cubicBezTo>
                  <a:lnTo>
                    <a:pt x="21" y="42"/>
                  </a:lnTo>
                  <a:close/>
                </a:path>
              </a:pathLst>
            </a:custGeom>
            <a:grpFill/>
            <a:ln w="6350" cap="flat" cmpd="sng" algn="ctr">
              <a:solidFill>
                <a:schemeClr val="tx2">
                  <a:lumMod val="50000"/>
                </a:schemeClr>
              </a:solidFill>
              <a:prstDash val="solid"/>
              <a:miter lim="800000"/>
            </a:ln>
            <a:effectLst/>
          </p:spPr>
          <p:txBody>
            <a:bodyPr vert="horz" wrap="square" lIns="91440" tIns="45720" rIns="91440" bIns="45720" numCol="1" anchor="t" anchorCtr="0" compatLnSpc="1"/>
            <a:lstStyle/>
            <a:p>
              <a:pPr defTabSz="1219200" fontAlgn="ct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Freeform 76"/>
            <p:cNvSpPr>
              <a:spLocks noEditPoints="1"/>
            </p:cNvSpPr>
            <p:nvPr/>
          </p:nvSpPr>
          <p:spPr bwMode="gray">
            <a:xfrm>
              <a:off x="12600" y="6466"/>
              <a:ext cx="135" cy="13"/>
            </a:xfrm>
            <a:custGeom>
              <a:avLst/>
              <a:gdLst>
                <a:gd name="T0" fmla="*/ 89 w 101"/>
                <a:gd name="T1" fmla="*/ 10 h 10"/>
                <a:gd name="T2" fmla="*/ 89 w 101"/>
                <a:gd name="T3" fmla="*/ 0 h 10"/>
                <a:gd name="T4" fmla="*/ 101 w 101"/>
                <a:gd name="T5" fmla="*/ 0 h 10"/>
                <a:gd name="T6" fmla="*/ 101 w 101"/>
                <a:gd name="T7" fmla="*/ 10 h 10"/>
                <a:gd name="T8" fmla="*/ 89 w 101"/>
                <a:gd name="T9" fmla="*/ 10 h 10"/>
                <a:gd name="T10" fmla="*/ 0 w 101"/>
                <a:gd name="T11" fmla="*/ 10 h 10"/>
                <a:gd name="T12" fmla="*/ 0 w 101"/>
                <a:gd name="T13" fmla="*/ 0 h 10"/>
                <a:gd name="T14" fmla="*/ 12 w 101"/>
                <a:gd name="T15" fmla="*/ 0 h 10"/>
                <a:gd name="T16" fmla="*/ 12 w 101"/>
                <a:gd name="T17" fmla="*/ 10 h 10"/>
                <a:gd name="T18" fmla="*/ 0 w 101"/>
                <a:gd name="T19"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
                  <a:moveTo>
                    <a:pt x="89" y="10"/>
                  </a:moveTo>
                  <a:lnTo>
                    <a:pt x="89" y="0"/>
                  </a:lnTo>
                  <a:lnTo>
                    <a:pt x="101" y="0"/>
                  </a:lnTo>
                  <a:lnTo>
                    <a:pt x="101" y="10"/>
                  </a:lnTo>
                  <a:lnTo>
                    <a:pt x="89" y="10"/>
                  </a:lnTo>
                  <a:close/>
                  <a:moveTo>
                    <a:pt x="0" y="10"/>
                  </a:moveTo>
                  <a:lnTo>
                    <a:pt x="0" y="0"/>
                  </a:lnTo>
                  <a:lnTo>
                    <a:pt x="12" y="0"/>
                  </a:lnTo>
                  <a:lnTo>
                    <a:pt x="12" y="10"/>
                  </a:lnTo>
                  <a:lnTo>
                    <a:pt x="0" y="10"/>
                  </a:lnTo>
                  <a:close/>
                </a:path>
              </a:pathLst>
            </a:custGeom>
            <a:grpFill/>
            <a:ln w="6350" cap="flat" cmpd="sng" algn="ctr">
              <a:solidFill>
                <a:schemeClr val="tx2">
                  <a:lumMod val="50000"/>
                </a:schemeClr>
              </a:solidFill>
              <a:prstDash val="solid"/>
              <a:miter lim="800000"/>
            </a:ln>
            <a:effectLst/>
          </p:spPr>
          <p:txBody>
            <a:bodyPr vert="horz" wrap="square" lIns="91440" tIns="45720" rIns="91440" bIns="45720" numCol="1" anchor="t" anchorCtr="0" compatLnSpc="1"/>
            <a:lstStyle/>
            <a:p>
              <a:pPr defTabSz="1219200" fontAlgn="ct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3" name="组合 62"/>
          <p:cNvGrpSpPr/>
          <p:nvPr/>
        </p:nvGrpSpPr>
        <p:grpSpPr bwMode="gray">
          <a:xfrm>
            <a:off x="9477530" y="4374626"/>
            <a:ext cx="474345" cy="322580"/>
            <a:chOff x="5400676" y="4454525"/>
            <a:chExt cx="474661" cy="322263"/>
          </a:xfrm>
          <a:solidFill>
            <a:srgbClr val="8A8A8A"/>
          </a:solidFill>
          <a:effectLst/>
        </p:grpSpPr>
        <p:sp>
          <p:nvSpPr>
            <p:cNvPr id="64" name="Freeform 80"/>
            <p:cNvSpPr>
              <a:spLocks noEditPoints="1"/>
            </p:cNvSpPr>
            <p:nvPr/>
          </p:nvSpPr>
          <p:spPr bwMode="gray">
            <a:xfrm>
              <a:off x="5400676" y="4454525"/>
              <a:ext cx="120650" cy="322263"/>
            </a:xfrm>
            <a:custGeom>
              <a:avLst/>
              <a:gdLst>
                <a:gd name="T0" fmla="*/ 76 w 76"/>
                <a:gd name="T1" fmla="*/ 203 h 203"/>
                <a:gd name="T2" fmla="*/ 0 w 76"/>
                <a:gd name="T3" fmla="*/ 203 h 203"/>
                <a:gd name="T4" fmla="*/ 0 w 76"/>
                <a:gd name="T5" fmla="*/ 0 h 203"/>
                <a:gd name="T6" fmla="*/ 76 w 76"/>
                <a:gd name="T7" fmla="*/ 0 h 203"/>
                <a:gd name="T8" fmla="*/ 76 w 76"/>
                <a:gd name="T9" fmla="*/ 203 h 203"/>
                <a:gd name="T10" fmla="*/ 72 w 76"/>
                <a:gd name="T11" fmla="*/ 5 h 203"/>
                <a:gd name="T12" fmla="*/ 5 w 76"/>
                <a:gd name="T13" fmla="*/ 5 h 203"/>
                <a:gd name="T14" fmla="*/ 5 w 76"/>
                <a:gd name="T15" fmla="*/ 198 h 203"/>
                <a:gd name="T16" fmla="*/ 72 w 76"/>
                <a:gd name="T17" fmla="*/ 198 h 203"/>
                <a:gd name="T18" fmla="*/ 72 w 76"/>
                <a:gd name="T19" fmla="*/ 5 h 203"/>
                <a:gd name="T20" fmla="*/ 72 w 76"/>
                <a:gd name="T21" fmla="*/ 5 h 203"/>
                <a:gd name="T22" fmla="*/ 72 w 76"/>
                <a:gd name="T23" fmla="*/ 5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 h="203">
                  <a:moveTo>
                    <a:pt x="76" y="203"/>
                  </a:moveTo>
                  <a:lnTo>
                    <a:pt x="0" y="203"/>
                  </a:lnTo>
                  <a:lnTo>
                    <a:pt x="0" y="0"/>
                  </a:lnTo>
                  <a:lnTo>
                    <a:pt x="76" y="0"/>
                  </a:lnTo>
                  <a:lnTo>
                    <a:pt x="76" y="203"/>
                  </a:lnTo>
                  <a:close/>
                  <a:moveTo>
                    <a:pt x="72" y="5"/>
                  </a:moveTo>
                  <a:lnTo>
                    <a:pt x="5" y="5"/>
                  </a:lnTo>
                  <a:lnTo>
                    <a:pt x="5" y="198"/>
                  </a:lnTo>
                  <a:lnTo>
                    <a:pt x="72" y="198"/>
                  </a:lnTo>
                  <a:lnTo>
                    <a:pt x="72" y="5"/>
                  </a:lnTo>
                  <a:close/>
                  <a:moveTo>
                    <a:pt x="72" y="5"/>
                  </a:moveTo>
                  <a:lnTo>
                    <a:pt x="72" y="5"/>
                  </a:lnTo>
                  <a:close/>
                </a:path>
              </a:pathLst>
            </a:custGeom>
            <a:grpFill/>
            <a:ln w="3175">
              <a:solidFill>
                <a:schemeClr val="tx2">
                  <a:lumMod val="50000"/>
                </a:schemeClr>
              </a:solidFill>
              <a:round/>
            </a:ln>
          </p:spPr>
          <p:txBody>
            <a:bodyPr vert="horz" wrap="square" lIns="91440" tIns="45720" rIns="91440" bIns="45720" numCol="1" anchor="t" anchorCtr="0" compatLnSpc="1"/>
            <a:lstStyle/>
            <a:p>
              <a:pPr defTabSz="1219200" fontAlgn="ct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Freeform 81"/>
            <p:cNvSpPr>
              <a:spLocks noEditPoints="1"/>
            </p:cNvSpPr>
            <p:nvPr/>
          </p:nvSpPr>
          <p:spPr bwMode="gray">
            <a:xfrm>
              <a:off x="5400676" y="4454525"/>
              <a:ext cx="120650" cy="322263"/>
            </a:xfrm>
            <a:custGeom>
              <a:avLst/>
              <a:gdLst>
                <a:gd name="T0" fmla="*/ 76 w 76"/>
                <a:gd name="T1" fmla="*/ 203 h 203"/>
                <a:gd name="T2" fmla="*/ 0 w 76"/>
                <a:gd name="T3" fmla="*/ 203 h 203"/>
                <a:gd name="T4" fmla="*/ 0 w 76"/>
                <a:gd name="T5" fmla="*/ 0 h 203"/>
                <a:gd name="T6" fmla="*/ 76 w 76"/>
                <a:gd name="T7" fmla="*/ 0 h 203"/>
                <a:gd name="T8" fmla="*/ 76 w 76"/>
                <a:gd name="T9" fmla="*/ 203 h 203"/>
                <a:gd name="T10" fmla="*/ 72 w 76"/>
                <a:gd name="T11" fmla="*/ 5 h 203"/>
                <a:gd name="T12" fmla="*/ 5 w 76"/>
                <a:gd name="T13" fmla="*/ 5 h 203"/>
                <a:gd name="T14" fmla="*/ 5 w 76"/>
                <a:gd name="T15" fmla="*/ 198 h 203"/>
                <a:gd name="T16" fmla="*/ 72 w 76"/>
                <a:gd name="T17" fmla="*/ 198 h 203"/>
                <a:gd name="T18" fmla="*/ 72 w 76"/>
                <a:gd name="T19" fmla="*/ 5 h 203"/>
                <a:gd name="T20" fmla="*/ 72 w 76"/>
                <a:gd name="T21" fmla="*/ 5 h 203"/>
                <a:gd name="T22" fmla="*/ 72 w 76"/>
                <a:gd name="T23" fmla="*/ 5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 h="203">
                  <a:moveTo>
                    <a:pt x="76" y="203"/>
                  </a:moveTo>
                  <a:lnTo>
                    <a:pt x="0" y="203"/>
                  </a:lnTo>
                  <a:lnTo>
                    <a:pt x="0" y="0"/>
                  </a:lnTo>
                  <a:lnTo>
                    <a:pt x="76" y="0"/>
                  </a:lnTo>
                  <a:lnTo>
                    <a:pt x="76" y="203"/>
                  </a:lnTo>
                  <a:moveTo>
                    <a:pt x="72" y="5"/>
                  </a:moveTo>
                  <a:lnTo>
                    <a:pt x="5" y="5"/>
                  </a:lnTo>
                  <a:lnTo>
                    <a:pt x="5" y="198"/>
                  </a:lnTo>
                  <a:lnTo>
                    <a:pt x="72" y="198"/>
                  </a:lnTo>
                  <a:lnTo>
                    <a:pt x="72" y="5"/>
                  </a:lnTo>
                  <a:moveTo>
                    <a:pt x="72" y="5"/>
                  </a:moveTo>
                  <a:lnTo>
                    <a:pt x="72" y="5"/>
                  </a:lnTo>
                </a:path>
              </a:pathLst>
            </a:custGeom>
            <a:grpFill/>
            <a:ln w="3175">
              <a:solidFill>
                <a:schemeClr val="tx2">
                  <a:lumMod val="50000"/>
                </a:schemeClr>
              </a:solidFill>
              <a:round/>
            </a:ln>
          </p:spPr>
          <p:txBody>
            <a:bodyPr vert="horz" wrap="square" lIns="91440" tIns="45720" rIns="91440" bIns="45720" numCol="1" anchor="t" anchorCtr="0" compatLnSpc="1"/>
            <a:lstStyle/>
            <a:p>
              <a:pPr defTabSz="1219200" fontAlgn="ct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Freeform 82"/>
            <p:cNvSpPr>
              <a:spLocks noEditPoints="1"/>
            </p:cNvSpPr>
            <p:nvPr/>
          </p:nvSpPr>
          <p:spPr bwMode="gray">
            <a:xfrm>
              <a:off x="5427663" y="4481513"/>
              <a:ext cx="66675" cy="96838"/>
            </a:xfrm>
            <a:custGeom>
              <a:avLst/>
              <a:gdLst>
                <a:gd name="T0" fmla="*/ 42 w 42"/>
                <a:gd name="T1" fmla="*/ 61 h 61"/>
                <a:gd name="T2" fmla="*/ 0 w 42"/>
                <a:gd name="T3" fmla="*/ 61 h 61"/>
                <a:gd name="T4" fmla="*/ 0 w 42"/>
                <a:gd name="T5" fmla="*/ 0 h 61"/>
                <a:gd name="T6" fmla="*/ 42 w 42"/>
                <a:gd name="T7" fmla="*/ 0 h 61"/>
                <a:gd name="T8" fmla="*/ 42 w 42"/>
                <a:gd name="T9" fmla="*/ 61 h 61"/>
                <a:gd name="T10" fmla="*/ 39 w 42"/>
                <a:gd name="T11" fmla="*/ 3 h 61"/>
                <a:gd name="T12" fmla="*/ 2 w 42"/>
                <a:gd name="T13" fmla="*/ 3 h 61"/>
                <a:gd name="T14" fmla="*/ 2 w 42"/>
                <a:gd name="T15" fmla="*/ 58 h 61"/>
                <a:gd name="T16" fmla="*/ 39 w 42"/>
                <a:gd name="T17" fmla="*/ 58 h 61"/>
                <a:gd name="T18" fmla="*/ 39 w 42"/>
                <a:gd name="T19" fmla="*/ 3 h 61"/>
                <a:gd name="T20" fmla="*/ 39 w 42"/>
                <a:gd name="T21" fmla="*/ 3 h 61"/>
                <a:gd name="T22" fmla="*/ 39 w 42"/>
                <a:gd name="T23" fmla="*/ 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 h="61">
                  <a:moveTo>
                    <a:pt x="42" y="61"/>
                  </a:moveTo>
                  <a:lnTo>
                    <a:pt x="0" y="61"/>
                  </a:lnTo>
                  <a:lnTo>
                    <a:pt x="0" y="0"/>
                  </a:lnTo>
                  <a:lnTo>
                    <a:pt x="42" y="0"/>
                  </a:lnTo>
                  <a:lnTo>
                    <a:pt x="42" y="61"/>
                  </a:lnTo>
                  <a:close/>
                  <a:moveTo>
                    <a:pt x="39" y="3"/>
                  </a:moveTo>
                  <a:lnTo>
                    <a:pt x="2" y="3"/>
                  </a:lnTo>
                  <a:lnTo>
                    <a:pt x="2" y="58"/>
                  </a:lnTo>
                  <a:lnTo>
                    <a:pt x="39" y="58"/>
                  </a:lnTo>
                  <a:lnTo>
                    <a:pt x="39" y="3"/>
                  </a:lnTo>
                  <a:close/>
                  <a:moveTo>
                    <a:pt x="39" y="3"/>
                  </a:moveTo>
                  <a:lnTo>
                    <a:pt x="39" y="3"/>
                  </a:lnTo>
                  <a:close/>
                </a:path>
              </a:pathLst>
            </a:custGeom>
            <a:grpFill/>
            <a:ln w="3175">
              <a:solidFill>
                <a:schemeClr val="tx2">
                  <a:lumMod val="50000"/>
                </a:schemeClr>
              </a:solidFill>
              <a:round/>
            </a:ln>
          </p:spPr>
          <p:txBody>
            <a:bodyPr vert="horz" wrap="square" lIns="91440" tIns="45720" rIns="91440" bIns="45720" numCol="1" anchor="t" anchorCtr="0" compatLnSpc="1"/>
            <a:lstStyle/>
            <a:p>
              <a:pPr defTabSz="1219200" fontAlgn="ct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Freeform 83"/>
            <p:cNvSpPr>
              <a:spLocks noEditPoints="1"/>
            </p:cNvSpPr>
            <p:nvPr/>
          </p:nvSpPr>
          <p:spPr bwMode="gray">
            <a:xfrm>
              <a:off x="5427663" y="4481513"/>
              <a:ext cx="66675" cy="96838"/>
            </a:xfrm>
            <a:custGeom>
              <a:avLst/>
              <a:gdLst>
                <a:gd name="T0" fmla="*/ 42 w 42"/>
                <a:gd name="T1" fmla="*/ 61 h 61"/>
                <a:gd name="T2" fmla="*/ 0 w 42"/>
                <a:gd name="T3" fmla="*/ 61 h 61"/>
                <a:gd name="T4" fmla="*/ 0 w 42"/>
                <a:gd name="T5" fmla="*/ 0 h 61"/>
                <a:gd name="T6" fmla="*/ 42 w 42"/>
                <a:gd name="T7" fmla="*/ 0 h 61"/>
                <a:gd name="T8" fmla="*/ 42 w 42"/>
                <a:gd name="T9" fmla="*/ 61 h 61"/>
                <a:gd name="T10" fmla="*/ 39 w 42"/>
                <a:gd name="T11" fmla="*/ 3 h 61"/>
                <a:gd name="T12" fmla="*/ 2 w 42"/>
                <a:gd name="T13" fmla="*/ 3 h 61"/>
                <a:gd name="T14" fmla="*/ 2 w 42"/>
                <a:gd name="T15" fmla="*/ 58 h 61"/>
                <a:gd name="T16" fmla="*/ 39 w 42"/>
                <a:gd name="T17" fmla="*/ 58 h 61"/>
                <a:gd name="T18" fmla="*/ 39 w 42"/>
                <a:gd name="T19" fmla="*/ 3 h 61"/>
                <a:gd name="T20" fmla="*/ 39 w 42"/>
                <a:gd name="T21" fmla="*/ 3 h 61"/>
                <a:gd name="T22" fmla="*/ 39 w 42"/>
                <a:gd name="T23" fmla="*/ 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 h="61">
                  <a:moveTo>
                    <a:pt x="42" y="61"/>
                  </a:moveTo>
                  <a:lnTo>
                    <a:pt x="0" y="61"/>
                  </a:lnTo>
                  <a:lnTo>
                    <a:pt x="0" y="0"/>
                  </a:lnTo>
                  <a:lnTo>
                    <a:pt x="42" y="0"/>
                  </a:lnTo>
                  <a:lnTo>
                    <a:pt x="42" y="61"/>
                  </a:lnTo>
                  <a:moveTo>
                    <a:pt x="39" y="3"/>
                  </a:moveTo>
                  <a:lnTo>
                    <a:pt x="2" y="3"/>
                  </a:lnTo>
                  <a:lnTo>
                    <a:pt x="2" y="58"/>
                  </a:lnTo>
                  <a:lnTo>
                    <a:pt x="39" y="58"/>
                  </a:lnTo>
                  <a:lnTo>
                    <a:pt x="39" y="3"/>
                  </a:lnTo>
                  <a:moveTo>
                    <a:pt x="39" y="3"/>
                  </a:moveTo>
                  <a:lnTo>
                    <a:pt x="39" y="3"/>
                  </a:lnTo>
                </a:path>
              </a:pathLst>
            </a:custGeom>
            <a:grpFill/>
            <a:ln w="3175">
              <a:solidFill>
                <a:schemeClr val="tx2">
                  <a:lumMod val="50000"/>
                </a:schemeClr>
              </a:solidFill>
              <a:round/>
            </a:ln>
          </p:spPr>
          <p:txBody>
            <a:bodyPr vert="horz" wrap="square" lIns="91440" tIns="45720" rIns="91440" bIns="45720" numCol="1" anchor="t" anchorCtr="0" compatLnSpc="1"/>
            <a:lstStyle/>
            <a:p>
              <a:pPr defTabSz="1219200" fontAlgn="ct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Freeform 84"/>
            <p:cNvSpPr>
              <a:spLocks noEditPoints="1"/>
            </p:cNvSpPr>
            <p:nvPr/>
          </p:nvSpPr>
          <p:spPr bwMode="gray">
            <a:xfrm>
              <a:off x="5427663" y="4506913"/>
              <a:ext cx="66675" cy="138113"/>
            </a:xfrm>
            <a:custGeom>
              <a:avLst/>
              <a:gdLst>
                <a:gd name="T0" fmla="*/ 0 w 42"/>
                <a:gd name="T1" fmla="*/ 0 h 87"/>
                <a:gd name="T2" fmla="*/ 42 w 42"/>
                <a:gd name="T3" fmla="*/ 0 h 87"/>
                <a:gd name="T4" fmla="*/ 42 w 42"/>
                <a:gd name="T5" fmla="*/ 3 h 87"/>
                <a:gd name="T6" fmla="*/ 0 w 42"/>
                <a:gd name="T7" fmla="*/ 3 h 87"/>
                <a:gd name="T8" fmla="*/ 0 w 42"/>
                <a:gd name="T9" fmla="*/ 0 h 87"/>
                <a:gd name="T10" fmla="*/ 0 w 42"/>
                <a:gd name="T11" fmla="*/ 15 h 87"/>
                <a:gd name="T12" fmla="*/ 42 w 42"/>
                <a:gd name="T13" fmla="*/ 15 h 87"/>
                <a:gd name="T14" fmla="*/ 42 w 42"/>
                <a:gd name="T15" fmla="*/ 17 h 87"/>
                <a:gd name="T16" fmla="*/ 0 w 42"/>
                <a:gd name="T17" fmla="*/ 17 h 87"/>
                <a:gd name="T18" fmla="*/ 0 w 42"/>
                <a:gd name="T19" fmla="*/ 15 h 87"/>
                <a:gd name="T20" fmla="*/ 0 w 42"/>
                <a:gd name="T21" fmla="*/ 29 h 87"/>
                <a:gd name="T22" fmla="*/ 42 w 42"/>
                <a:gd name="T23" fmla="*/ 29 h 87"/>
                <a:gd name="T24" fmla="*/ 42 w 42"/>
                <a:gd name="T25" fmla="*/ 32 h 87"/>
                <a:gd name="T26" fmla="*/ 0 w 42"/>
                <a:gd name="T27" fmla="*/ 32 h 87"/>
                <a:gd name="T28" fmla="*/ 0 w 42"/>
                <a:gd name="T29" fmla="*/ 29 h 87"/>
                <a:gd name="T30" fmla="*/ 30 w 42"/>
                <a:gd name="T31" fmla="*/ 87 h 87"/>
                <a:gd name="T32" fmla="*/ 30 w 42"/>
                <a:gd name="T3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87">
                  <a:moveTo>
                    <a:pt x="0" y="0"/>
                  </a:moveTo>
                  <a:lnTo>
                    <a:pt x="42" y="0"/>
                  </a:lnTo>
                  <a:lnTo>
                    <a:pt x="42" y="3"/>
                  </a:lnTo>
                  <a:lnTo>
                    <a:pt x="0" y="3"/>
                  </a:lnTo>
                  <a:lnTo>
                    <a:pt x="0" y="0"/>
                  </a:lnTo>
                  <a:close/>
                  <a:moveTo>
                    <a:pt x="0" y="15"/>
                  </a:moveTo>
                  <a:lnTo>
                    <a:pt x="42" y="15"/>
                  </a:lnTo>
                  <a:lnTo>
                    <a:pt x="42" y="17"/>
                  </a:lnTo>
                  <a:lnTo>
                    <a:pt x="0" y="17"/>
                  </a:lnTo>
                  <a:lnTo>
                    <a:pt x="0" y="15"/>
                  </a:lnTo>
                  <a:close/>
                  <a:moveTo>
                    <a:pt x="0" y="29"/>
                  </a:moveTo>
                  <a:lnTo>
                    <a:pt x="42" y="29"/>
                  </a:lnTo>
                  <a:lnTo>
                    <a:pt x="42" y="32"/>
                  </a:lnTo>
                  <a:lnTo>
                    <a:pt x="0" y="32"/>
                  </a:lnTo>
                  <a:lnTo>
                    <a:pt x="0" y="29"/>
                  </a:lnTo>
                  <a:close/>
                  <a:moveTo>
                    <a:pt x="30" y="87"/>
                  </a:moveTo>
                  <a:lnTo>
                    <a:pt x="30" y="87"/>
                  </a:lnTo>
                  <a:close/>
                </a:path>
              </a:pathLst>
            </a:custGeom>
            <a:grpFill/>
            <a:ln w="3175">
              <a:solidFill>
                <a:schemeClr val="tx2">
                  <a:lumMod val="50000"/>
                </a:schemeClr>
              </a:solidFill>
              <a:round/>
            </a:ln>
          </p:spPr>
          <p:txBody>
            <a:bodyPr vert="horz" wrap="square" lIns="91440" tIns="45720" rIns="91440" bIns="45720" numCol="1" anchor="t" anchorCtr="0" compatLnSpc="1"/>
            <a:lstStyle/>
            <a:p>
              <a:pPr defTabSz="1219200" fontAlgn="ct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Freeform 85"/>
            <p:cNvSpPr>
              <a:spLocks noEditPoints="1"/>
            </p:cNvSpPr>
            <p:nvPr/>
          </p:nvSpPr>
          <p:spPr bwMode="gray">
            <a:xfrm>
              <a:off x="5427663" y="4506913"/>
              <a:ext cx="66675" cy="138113"/>
            </a:xfrm>
            <a:custGeom>
              <a:avLst/>
              <a:gdLst>
                <a:gd name="T0" fmla="*/ 0 w 42"/>
                <a:gd name="T1" fmla="*/ 0 h 87"/>
                <a:gd name="T2" fmla="*/ 42 w 42"/>
                <a:gd name="T3" fmla="*/ 0 h 87"/>
                <a:gd name="T4" fmla="*/ 42 w 42"/>
                <a:gd name="T5" fmla="*/ 3 h 87"/>
                <a:gd name="T6" fmla="*/ 0 w 42"/>
                <a:gd name="T7" fmla="*/ 3 h 87"/>
                <a:gd name="T8" fmla="*/ 0 w 42"/>
                <a:gd name="T9" fmla="*/ 0 h 87"/>
                <a:gd name="T10" fmla="*/ 0 w 42"/>
                <a:gd name="T11" fmla="*/ 15 h 87"/>
                <a:gd name="T12" fmla="*/ 42 w 42"/>
                <a:gd name="T13" fmla="*/ 15 h 87"/>
                <a:gd name="T14" fmla="*/ 42 w 42"/>
                <a:gd name="T15" fmla="*/ 17 h 87"/>
                <a:gd name="T16" fmla="*/ 0 w 42"/>
                <a:gd name="T17" fmla="*/ 17 h 87"/>
                <a:gd name="T18" fmla="*/ 0 w 42"/>
                <a:gd name="T19" fmla="*/ 15 h 87"/>
                <a:gd name="T20" fmla="*/ 0 w 42"/>
                <a:gd name="T21" fmla="*/ 29 h 87"/>
                <a:gd name="T22" fmla="*/ 42 w 42"/>
                <a:gd name="T23" fmla="*/ 29 h 87"/>
                <a:gd name="T24" fmla="*/ 42 w 42"/>
                <a:gd name="T25" fmla="*/ 32 h 87"/>
                <a:gd name="T26" fmla="*/ 0 w 42"/>
                <a:gd name="T27" fmla="*/ 32 h 87"/>
                <a:gd name="T28" fmla="*/ 0 w 42"/>
                <a:gd name="T29" fmla="*/ 29 h 87"/>
                <a:gd name="T30" fmla="*/ 30 w 42"/>
                <a:gd name="T31" fmla="*/ 87 h 87"/>
                <a:gd name="T32" fmla="*/ 30 w 42"/>
                <a:gd name="T3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87">
                  <a:moveTo>
                    <a:pt x="0" y="0"/>
                  </a:moveTo>
                  <a:lnTo>
                    <a:pt x="42" y="0"/>
                  </a:lnTo>
                  <a:lnTo>
                    <a:pt x="42" y="3"/>
                  </a:lnTo>
                  <a:lnTo>
                    <a:pt x="0" y="3"/>
                  </a:lnTo>
                  <a:lnTo>
                    <a:pt x="0" y="0"/>
                  </a:lnTo>
                  <a:moveTo>
                    <a:pt x="0" y="15"/>
                  </a:moveTo>
                  <a:lnTo>
                    <a:pt x="42" y="15"/>
                  </a:lnTo>
                  <a:lnTo>
                    <a:pt x="42" y="17"/>
                  </a:lnTo>
                  <a:lnTo>
                    <a:pt x="0" y="17"/>
                  </a:lnTo>
                  <a:lnTo>
                    <a:pt x="0" y="15"/>
                  </a:lnTo>
                  <a:moveTo>
                    <a:pt x="0" y="29"/>
                  </a:moveTo>
                  <a:lnTo>
                    <a:pt x="42" y="29"/>
                  </a:lnTo>
                  <a:lnTo>
                    <a:pt x="42" y="32"/>
                  </a:lnTo>
                  <a:lnTo>
                    <a:pt x="0" y="32"/>
                  </a:lnTo>
                  <a:lnTo>
                    <a:pt x="0" y="29"/>
                  </a:lnTo>
                  <a:moveTo>
                    <a:pt x="30" y="87"/>
                  </a:moveTo>
                  <a:lnTo>
                    <a:pt x="30" y="87"/>
                  </a:lnTo>
                </a:path>
              </a:pathLst>
            </a:custGeom>
            <a:grpFill/>
            <a:ln w="3175">
              <a:solidFill>
                <a:schemeClr val="tx2">
                  <a:lumMod val="50000"/>
                </a:schemeClr>
              </a:solidFill>
              <a:round/>
            </a:ln>
          </p:spPr>
          <p:txBody>
            <a:bodyPr vert="horz" wrap="square" lIns="91440" tIns="45720" rIns="91440" bIns="45720" numCol="1" anchor="t" anchorCtr="0" compatLnSpc="1"/>
            <a:lstStyle/>
            <a:p>
              <a:pPr defTabSz="1219200" fontAlgn="ct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Freeform 86"/>
            <p:cNvSpPr>
              <a:spLocks noEditPoints="1"/>
            </p:cNvSpPr>
            <p:nvPr/>
          </p:nvSpPr>
          <p:spPr bwMode="gray">
            <a:xfrm>
              <a:off x="5429250" y="4684713"/>
              <a:ext cx="65087" cy="66675"/>
            </a:xfrm>
            <a:custGeom>
              <a:avLst/>
              <a:gdLst>
                <a:gd name="T0" fmla="*/ 23 w 31"/>
                <a:gd name="T1" fmla="*/ 3 h 32"/>
                <a:gd name="T2" fmla="*/ 8 w 31"/>
                <a:gd name="T3" fmla="*/ 3 h 32"/>
                <a:gd name="T4" fmla="*/ 0 w 31"/>
                <a:gd name="T5" fmla="*/ 16 h 32"/>
                <a:gd name="T6" fmla="*/ 8 w 31"/>
                <a:gd name="T7" fmla="*/ 29 h 32"/>
                <a:gd name="T8" fmla="*/ 23 w 31"/>
                <a:gd name="T9" fmla="*/ 29 h 32"/>
                <a:gd name="T10" fmla="*/ 31 w 31"/>
                <a:gd name="T11" fmla="*/ 16 h 32"/>
                <a:gd name="T12" fmla="*/ 23 w 31"/>
                <a:gd name="T13" fmla="*/ 3 h 32"/>
                <a:gd name="T14" fmla="*/ 15 w 31"/>
                <a:gd name="T15" fmla="*/ 29 h 32"/>
                <a:gd name="T16" fmla="*/ 3 w 31"/>
                <a:gd name="T17" fmla="*/ 16 h 32"/>
                <a:gd name="T18" fmla="*/ 15 w 31"/>
                <a:gd name="T19" fmla="*/ 3 h 32"/>
                <a:gd name="T20" fmla="*/ 28 w 31"/>
                <a:gd name="T21" fmla="*/ 16 h 32"/>
                <a:gd name="T22" fmla="*/ 15 w 31"/>
                <a:gd name="T23"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32">
                  <a:moveTo>
                    <a:pt x="23" y="3"/>
                  </a:moveTo>
                  <a:cubicBezTo>
                    <a:pt x="18" y="0"/>
                    <a:pt x="12" y="0"/>
                    <a:pt x="8" y="3"/>
                  </a:cubicBezTo>
                  <a:cubicBezTo>
                    <a:pt x="3" y="5"/>
                    <a:pt x="0" y="11"/>
                    <a:pt x="0" y="16"/>
                  </a:cubicBezTo>
                  <a:cubicBezTo>
                    <a:pt x="0" y="22"/>
                    <a:pt x="3" y="27"/>
                    <a:pt x="8" y="29"/>
                  </a:cubicBezTo>
                  <a:cubicBezTo>
                    <a:pt x="12" y="32"/>
                    <a:pt x="18" y="32"/>
                    <a:pt x="23" y="29"/>
                  </a:cubicBezTo>
                  <a:cubicBezTo>
                    <a:pt x="28" y="27"/>
                    <a:pt x="31" y="22"/>
                    <a:pt x="31" y="16"/>
                  </a:cubicBezTo>
                  <a:cubicBezTo>
                    <a:pt x="31" y="11"/>
                    <a:pt x="28" y="5"/>
                    <a:pt x="23" y="3"/>
                  </a:cubicBezTo>
                  <a:close/>
                  <a:moveTo>
                    <a:pt x="15" y="29"/>
                  </a:moveTo>
                  <a:cubicBezTo>
                    <a:pt x="8" y="29"/>
                    <a:pt x="3" y="23"/>
                    <a:pt x="3" y="16"/>
                  </a:cubicBezTo>
                  <a:cubicBezTo>
                    <a:pt x="3" y="9"/>
                    <a:pt x="8" y="3"/>
                    <a:pt x="15" y="3"/>
                  </a:cubicBezTo>
                  <a:cubicBezTo>
                    <a:pt x="22" y="3"/>
                    <a:pt x="28" y="9"/>
                    <a:pt x="28" y="16"/>
                  </a:cubicBezTo>
                  <a:cubicBezTo>
                    <a:pt x="28" y="23"/>
                    <a:pt x="22" y="29"/>
                    <a:pt x="15" y="29"/>
                  </a:cubicBezTo>
                  <a:close/>
                </a:path>
              </a:pathLst>
            </a:custGeom>
            <a:grpFill/>
            <a:ln w="3175">
              <a:solidFill>
                <a:schemeClr val="tx2">
                  <a:lumMod val="50000"/>
                </a:schemeClr>
              </a:solidFill>
              <a:round/>
            </a:ln>
          </p:spPr>
          <p:txBody>
            <a:bodyPr vert="horz" wrap="square" lIns="91440" tIns="45720" rIns="91440" bIns="45720" numCol="1" anchor="t" anchorCtr="0" compatLnSpc="1"/>
            <a:lstStyle/>
            <a:p>
              <a:pPr defTabSz="1219200" fontAlgn="ct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Freeform 87"/>
            <p:cNvSpPr>
              <a:spLocks noEditPoints="1"/>
            </p:cNvSpPr>
            <p:nvPr/>
          </p:nvSpPr>
          <p:spPr bwMode="gray">
            <a:xfrm>
              <a:off x="5537200" y="4454525"/>
              <a:ext cx="338137" cy="220663"/>
            </a:xfrm>
            <a:custGeom>
              <a:avLst/>
              <a:gdLst>
                <a:gd name="T0" fmla="*/ 213 w 213"/>
                <a:gd name="T1" fmla="*/ 139 h 139"/>
                <a:gd name="T2" fmla="*/ 0 w 213"/>
                <a:gd name="T3" fmla="*/ 139 h 139"/>
                <a:gd name="T4" fmla="*/ 0 w 213"/>
                <a:gd name="T5" fmla="*/ 0 h 139"/>
                <a:gd name="T6" fmla="*/ 213 w 213"/>
                <a:gd name="T7" fmla="*/ 0 h 139"/>
                <a:gd name="T8" fmla="*/ 213 w 213"/>
                <a:gd name="T9" fmla="*/ 139 h 139"/>
                <a:gd name="T10" fmla="*/ 207 w 213"/>
                <a:gd name="T11" fmla="*/ 7 h 139"/>
                <a:gd name="T12" fmla="*/ 7 w 213"/>
                <a:gd name="T13" fmla="*/ 7 h 139"/>
                <a:gd name="T14" fmla="*/ 7 w 213"/>
                <a:gd name="T15" fmla="*/ 133 h 139"/>
                <a:gd name="T16" fmla="*/ 207 w 213"/>
                <a:gd name="T17" fmla="*/ 133 h 139"/>
                <a:gd name="T18" fmla="*/ 207 w 213"/>
                <a:gd name="T19" fmla="*/ 7 h 139"/>
                <a:gd name="T20" fmla="*/ 207 w 213"/>
                <a:gd name="T21" fmla="*/ 7 h 139"/>
                <a:gd name="T22" fmla="*/ 207 w 213"/>
                <a:gd name="T23" fmla="*/ 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3" h="139">
                  <a:moveTo>
                    <a:pt x="213" y="139"/>
                  </a:moveTo>
                  <a:lnTo>
                    <a:pt x="0" y="139"/>
                  </a:lnTo>
                  <a:lnTo>
                    <a:pt x="0" y="0"/>
                  </a:lnTo>
                  <a:lnTo>
                    <a:pt x="213" y="0"/>
                  </a:lnTo>
                  <a:lnTo>
                    <a:pt x="213" y="139"/>
                  </a:lnTo>
                  <a:close/>
                  <a:moveTo>
                    <a:pt x="207" y="7"/>
                  </a:moveTo>
                  <a:lnTo>
                    <a:pt x="7" y="7"/>
                  </a:lnTo>
                  <a:lnTo>
                    <a:pt x="7" y="133"/>
                  </a:lnTo>
                  <a:lnTo>
                    <a:pt x="207" y="133"/>
                  </a:lnTo>
                  <a:lnTo>
                    <a:pt x="207" y="7"/>
                  </a:lnTo>
                  <a:close/>
                  <a:moveTo>
                    <a:pt x="207" y="7"/>
                  </a:moveTo>
                  <a:lnTo>
                    <a:pt x="207" y="7"/>
                  </a:lnTo>
                  <a:close/>
                </a:path>
              </a:pathLst>
            </a:custGeom>
            <a:grpFill/>
            <a:ln w="3175">
              <a:solidFill>
                <a:schemeClr val="tx2">
                  <a:lumMod val="50000"/>
                </a:schemeClr>
              </a:solidFill>
              <a:round/>
            </a:ln>
          </p:spPr>
          <p:txBody>
            <a:bodyPr vert="horz" wrap="square" lIns="91440" tIns="45720" rIns="91440" bIns="45720" numCol="1" anchor="t" anchorCtr="0" compatLnSpc="1"/>
            <a:lstStyle/>
            <a:p>
              <a:pPr defTabSz="1219200" fontAlgn="ct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Freeform 88"/>
            <p:cNvSpPr>
              <a:spLocks noEditPoints="1"/>
            </p:cNvSpPr>
            <p:nvPr/>
          </p:nvSpPr>
          <p:spPr bwMode="gray">
            <a:xfrm>
              <a:off x="5537200" y="4454525"/>
              <a:ext cx="338137" cy="220663"/>
            </a:xfrm>
            <a:custGeom>
              <a:avLst/>
              <a:gdLst>
                <a:gd name="T0" fmla="*/ 213 w 213"/>
                <a:gd name="T1" fmla="*/ 139 h 139"/>
                <a:gd name="T2" fmla="*/ 0 w 213"/>
                <a:gd name="T3" fmla="*/ 139 h 139"/>
                <a:gd name="T4" fmla="*/ 0 w 213"/>
                <a:gd name="T5" fmla="*/ 0 h 139"/>
                <a:gd name="T6" fmla="*/ 213 w 213"/>
                <a:gd name="T7" fmla="*/ 0 h 139"/>
                <a:gd name="T8" fmla="*/ 213 w 213"/>
                <a:gd name="T9" fmla="*/ 139 h 139"/>
                <a:gd name="T10" fmla="*/ 207 w 213"/>
                <a:gd name="T11" fmla="*/ 7 h 139"/>
                <a:gd name="T12" fmla="*/ 7 w 213"/>
                <a:gd name="T13" fmla="*/ 7 h 139"/>
                <a:gd name="T14" fmla="*/ 7 w 213"/>
                <a:gd name="T15" fmla="*/ 133 h 139"/>
                <a:gd name="T16" fmla="*/ 207 w 213"/>
                <a:gd name="T17" fmla="*/ 133 h 139"/>
                <a:gd name="T18" fmla="*/ 207 w 213"/>
                <a:gd name="T19" fmla="*/ 7 h 139"/>
                <a:gd name="T20" fmla="*/ 207 w 213"/>
                <a:gd name="T21" fmla="*/ 7 h 139"/>
                <a:gd name="T22" fmla="*/ 207 w 213"/>
                <a:gd name="T23" fmla="*/ 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3" h="139">
                  <a:moveTo>
                    <a:pt x="213" y="139"/>
                  </a:moveTo>
                  <a:lnTo>
                    <a:pt x="0" y="139"/>
                  </a:lnTo>
                  <a:lnTo>
                    <a:pt x="0" y="0"/>
                  </a:lnTo>
                  <a:lnTo>
                    <a:pt x="213" y="0"/>
                  </a:lnTo>
                  <a:lnTo>
                    <a:pt x="213" y="139"/>
                  </a:lnTo>
                  <a:moveTo>
                    <a:pt x="207" y="7"/>
                  </a:moveTo>
                  <a:lnTo>
                    <a:pt x="7" y="7"/>
                  </a:lnTo>
                  <a:lnTo>
                    <a:pt x="7" y="133"/>
                  </a:lnTo>
                  <a:lnTo>
                    <a:pt x="207" y="133"/>
                  </a:lnTo>
                  <a:lnTo>
                    <a:pt x="207" y="7"/>
                  </a:lnTo>
                  <a:moveTo>
                    <a:pt x="207" y="7"/>
                  </a:moveTo>
                  <a:lnTo>
                    <a:pt x="207" y="7"/>
                  </a:lnTo>
                </a:path>
              </a:pathLst>
            </a:custGeom>
            <a:grpFill/>
            <a:ln w="3175">
              <a:solidFill>
                <a:schemeClr val="tx2">
                  <a:lumMod val="50000"/>
                </a:schemeClr>
              </a:solidFill>
              <a:round/>
            </a:ln>
          </p:spPr>
          <p:txBody>
            <a:bodyPr vert="horz" wrap="square" lIns="91440" tIns="45720" rIns="91440" bIns="45720" numCol="1" anchor="t" anchorCtr="0" compatLnSpc="1"/>
            <a:lstStyle/>
            <a:p>
              <a:pPr defTabSz="1219200" fontAlgn="ct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Freeform 89"/>
            <p:cNvSpPr>
              <a:spLocks noEditPoints="1"/>
            </p:cNvSpPr>
            <p:nvPr/>
          </p:nvSpPr>
          <p:spPr bwMode="gray">
            <a:xfrm>
              <a:off x="5564188" y="4484688"/>
              <a:ext cx="284162" cy="265113"/>
            </a:xfrm>
            <a:custGeom>
              <a:avLst/>
              <a:gdLst>
                <a:gd name="T0" fmla="*/ 179 w 179"/>
                <a:gd name="T1" fmla="*/ 101 h 167"/>
                <a:gd name="T2" fmla="*/ 0 w 179"/>
                <a:gd name="T3" fmla="*/ 101 h 167"/>
                <a:gd name="T4" fmla="*/ 0 w 179"/>
                <a:gd name="T5" fmla="*/ 0 h 167"/>
                <a:gd name="T6" fmla="*/ 179 w 179"/>
                <a:gd name="T7" fmla="*/ 0 h 167"/>
                <a:gd name="T8" fmla="*/ 179 w 179"/>
                <a:gd name="T9" fmla="*/ 101 h 167"/>
                <a:gd name="T10" fmla="*/ 175 w 179"/>
                <a:gd name="T11" fmla="*/ 3 h 167"/>
                <a:gd name="T12" fmla="*/ 6 w 179"/>
                <a:gd name="T13" fmla="*/ 3 h 167"/>
                <a:gd name="T14" fmla="*/ 6 w 179"/>
                <a:gd name="T15" fmla="*/ 97 h 167"/>
                <a:gd name="T16" fmla="*/ 175 w 179"/>
                <a:gd name="T17" fmla="*/ 97 h 167"/>
                <a:gd name="T18" fmla="*/ 175 w 179"/>
                <a:gd name="T19" fmla="*/ 3 h 167"/>
                <a:gd name="T20" fmla="*/ 105 w 179"/>
                <a:gd name="T21" fmla="*/ 167 h 167"/>
                <a:gd name="T22" fmla="*/ 74 w 179"/>
                <a:gd name="T23" fmla="*/ 167 h 167"/>
                <a:gd name="T24" fmla="*/ 74 w 179"/>
                <a:gd name="T25" fmla="*/ 114 h 167"/>
                <a:gd name="T26" fmla="*/ 105 w 179"/>
                <a:gd name="T27" fmla="*/ 114 h 167"/>
                <a:gd name="T28" fmla="*/ 105 w 179"/>
                <a:gd name="T29" fmla="*/ 167 h 167"/>
                <a:gd name="T30" fmla="*/ 101 w 179"/>
                <a:gd name="T31" fmla="*/ 120 h 167"/>
                <a:gd name="T32" fmla="*/ 79 w 179"/>
                <a:gd name="T33" fmla="*/ 120 h 167"/>
                <a:gd name="T34" fmla="*/ 79 w 179"/>
                <a:gd name="T35" fmla="*/ 163 h 167"/>
                <a:gd name="T36" fmla="*/ 101 w 179"/>
                <a:gd name="T37" fmla="*/ 163 h 167"/>
                <a:gd name="T38" fmla="*/ 101 w 179"/>
                <a:gd name="T39" fmla="*/ 120 h 167"/>
                <a:gd name="T40" fmla="*/ 101 w 179"/>
                <a:gd name="T41" fmla="*/ 125 h 167"/>
                <a:gd name="T42" fmla="*/ 101 w 179"/>
                <a:gd name="T43" fmla="*/ 12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9" h="167">
                  <a:moveTo>
                    <a:pt x="179" y="101"/>
                  </a:moveTo>
                  <a:lnTo>
                    <a:pt x="0" y="101"/>
                  </a:lnTo>
                  <a:lnTo>
                    <a:pt x="0" y="0"/>
                  </a:lnTo>
                  <a:lnTo>
                    <a:pt x="179" y="0"/>
                  </a:lnTo>
                  <a:lnTo>
                    <a:pt x="179" y="101"/>
                  </a:lnTo>
                  <a:close/>
                  <a:moveTo>
                    <a:pt x="175" y="3"/>
                  </a:moveTo>
                  <a:lnTo>
                    <a:pt x="6" y="3"/>
                  </a:lnTo>
                  <a:lnTo>
                    <a:pt x="6" y="97"/>
                  </a:lnTo>
                  <a:lnTo>
                    <a:pt x="175" y="97"/>
                  </a:lnTo>
                  <a:lnTo>
                    <a:pt x="175" y="3"/>
                  </a:lnTo>
                  <a:close/>
                  <a:moveTo>
                    <a:pt x="105" y="167"/>
                  </a:moveTo>
                  <a:lnTo>
                    <a:pt x="74" y="167"/>
                  </a:lnTo>
                  <a:lnTo>
                    <a:pt x="74" y="114"/>
                  </a:lnTo>
                  <a:lnTo>
                    <a:pt x="105" y="114"/>
                  </a:lnTo>
                  <a:lnTo>
                    <a:pt x="105" y="167"/>
                  </a:lnTo>
                  <a:close/>
                  <a:moveTo>
                    <a:pt x="101" y="120"/>
                  </a:moveTo>
                  <a:lnTo>
                    <a:pt x="79" y="120"/>
                  </a:lnTo>
                  <a:lnTo>
                    <a:pt x="79" y="163"/>
                  </a:lnTo>
                  <a:lnTo>
                    <a:pt x="101" y="163"/>
                  </a:lnTo>
                  <a:lnTo>
                    <a:pt x="101" y="120"/>
                  </a:lnTo>
                  <a:close/>
                  <a:moveTo>
                    <a:pt x="101" y="125"/>
                  </a:moveTo>
                  <a:lnTo>
                    <a:pt x="101" y="125"/>
                  </a:lnTo>
                  <a:close/>
                </a:path>
              </a:pathLst>
            </a:custGeom>
            <a:grpFill/>
            <a:ln w="3175">
              <a:solidFill>
                <a:schemeClr val="tx2">
                  <a:lumMod val="50000"/>
                </a:schemeClr>
              </a:solidFill>
              <a:round/>
            </a:ln>
          </p:spPr>
          <p:txBody>
            <a:bodyPr vert="horz" wrap="square" lIns="91440" tIns="45720" rIns="91440" bIns="45720" numCol="1" anchor="t" anchorCtr="0" compatLnSpc="1"/>
            <a:lstStyle/>
            <a:p>
              <a:pPr defTabSz="1219200" fontAlgn="ct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Freeform 90"/>
            <p:cNvSpPr>
              <a:spLocks noEditPoints="1"/>
            </p:cNvSpPr>
            <p:nvPr/>
          </p:nvSpPr>
          <p:spPr bwMode="gray">
            <a:xfrm>
              <a:off x="5564188" y="4484688"/>
              <a:ext cx="284162" cy="265113"/>
            </a:xfrm>
            <a:custGeom>
              <a:avLst/>
              <a:gdLst>
                <a:gd name="T0" fmla="*/ 179 w 179"/>
                <a:gd name="T1" fmla="*/ 101 h 167"/>
                <a:gd name="T2" fmla="*/ 0 w 179"/>
                <a:gd name="T3" fmla="*/ 101 h 167"/>
                <a:gd name="T4" fmla="*/ 0 w 179"/>
                <a:gd name="T5" fmla="*/ 0 h 167"/>
                <a:gd name="T6" fmla="*/ 179 w 179"/>
                <a:gd name="T7" fmla="*/ 0 h 167"/>
                <a:gd name="T8" fmla="*/ 179 w 179"/>
                <a:gd name="T9" fmla="*/ 101 h 167"/>
                <a:gd name="T10" fmla="*/ 175 w 179"/>
                <a:gd name="T11" fmla="*/ 3 h 167"/>
                <a:gd name="T12" fmla="*/ 6 w 179"/>
                <a:gd name="T13" fmla="*/ 3 h 167"/>
                <a:gd name="T14" fmla="*/ 6 w 179"/>
                <a:gd name="T15" fmla="*/ 97 h 167"/>
                <a:gd name="T16" fmla="*/ 175 w 179"/>
                <a:gd name="T17" fmla="*/ 97 h 167"/>
                <a:gd name="T18" fmla="*/ 175 w 179"/>
                <a:gd name="T19" fmla="*/ 3 h 167"/>
                <a:gd name="T20" fmla="*/ 105 w 179"/>
                <a:gd name="T21" fmla="*/ 167 h 167"/>
                <a:gd name="T22" fmla="*/ 74 w 179"/>
                <a:gd name="T23" fmla="*/ 167 h 167"/>
                <a:gd name="T24" fmla="*/ 74 w 179"/>
                <a:gd name="T25" fmla="*/ 114 h 167"/>
                <a:gd name="T26" fmla="*/ 105 w 179"/>
                <a:gd name="T27" fmla="*/ 114 h 167"/>
                <a:gd name="T28" fmla="*/ 105 w 179"/>
                <a:gd name="T29" fmla="*/ 167 h 167"/>
                <a:gd name="T30" fmla="*/ 101 w 179"/>
                <a:gd name="T31" fmla="*/ 120 h 167"/>
                <a:gd name="T32" fmla="*/ 79 w 179"/>
                <a:gd name="T33" fmla="*/ 120 h 167"/>
                <a:gd name="T34" fmla="*/ 79 w 179"/>
                <a:gd name="T35" fmla="*/ 163 h 167"/>
                <a:gd name="T36" fmla="*/ 101 w 179"/>
                <a:gd name="T37" fmla="*/ 163 h 167"/>
                <a:gd name="T38" fmla="*/ 101 w 179"/>
                <a:gd name="T39" fmla="*/ 120 h 167"/>
                <a:gd name="T40" fmla="*/ 101 w 179"/>
                <a:gd name="T41" fmla="*/ 125 h 167"/>
                <a:gd name="T42" fmla="*/ 101 w 179"/>
                <a:gd name="T43" fmla="*/ 12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9" h="167">
                  <a:moveTo>
                    <a:pt x="179" y="101"/>
                  </a:moveTo>
                  <a:lnTo>
                    <a:pt x="0" y="101"/>
                  </a:lnTo>
                  <a:lnTo>
                    <a:pt x="0" y="0"/>
                  </a:lnTo>
                  <a:lnTo>
                    <a:pt x="179" y="0"/>
                  </a:lnTo>
                  <a:lnTo>
                    <a:pt x="179" y="101"/>
                  </a:lnTo>
                  <a:moveTo>
                    <a:pt x="175" y="3"/>
                  </a:moveTo>
                  <a:lnTo>
                    <a:pt x="6" y="3"/>
                  </a:lnTo>
                  <a:lnTo>
                    <a:pt x="6" y="97"/>
                  </a:lnTo>
                  <a:lnTo>
                    <a:pt x="175" y="97"/>
                  </a:lnTo>
                  <a:lnTo>
                    <a:pt x="175" y="3"/>
                  </a:lnTo>
                  <a:moveTo>
                    <a:pt x="105" y="167"/>
                  </a:moveTo>
                  <a:lnTo>
                    <a:pt x="74" y="167"/>
                  </a:lnTo>
                  <a:lnTo>
                    <a:pt x="74" y="114"/>
                  </a:lnTo>
                  <a:lnTo>
                    <a:pt x="105" y="114"/>
                  </a:lnTo>
                  <a:lnTo>
                    <a:pt x="105" y="167"/>
                  </a:lnTo>
                  <a:moveTo>
                    <a:pt x="101" y="120"/>
                  </a:moveTo>
                  <a:lnTo>
                    <a:pt x="79" y="120"/>
                  </a:lnTo>
                  <a:lnTo>
                    <a:pt x="79" y="163"/>
                  </a:lnTo>
                  <a:lnTo>
                    <a:pt x="101" y="163"/>
                  </a:lnTo>
                  <a:lnTo>
                    <a:pt x="101" y="120"/>
                  </a:lnTo>
                  <a:moveTo>
                    <a:pt x="101" y="125"/>
                  </a:moveTo>
                  <a:lnTo>
                    <a:pt x="101" y="125"/>
                  </a:lnTo>
                </a:path>
              </a:pathLst>
            </a:custGeom>
            <a:grpFill/>
            <a:ln w="3175">
              <a:solidFill>
                <a:schemeClr val="tx2">
                  <a:lumMod val="50000"/>
                </a:schemeClr>
              </a:solidFill>
              <a:round/>
            </a:ln>
          </p:spPr>
          <p:txBody>
            <a:bodyPr vert="horz" wrap="square" lIns="91440" tIns="45720" rIns="91440" bIns="45720" numCol="1" anchor="t" anchorCtr="0" compatLnSpc="1"/>
            <a:lstStyle/>
            <a:p>
              <a:pPr defTabSz="1219200" fontAlgn="ct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Freeform 91"/>
            <p:cNvSpPr>
              <a:spLocks noEditPoints="1"/>
            </p:cNvSpPr>
            <p:nvPr/>
          </p:nvSpPr>
          <p:spPr bwMode="gray">
            <a:xfrm>
              <a:off x="5640388" y="4695825"/>
              <a:ext cx="134937" cy="80963"/>
            </a:xfrm>
            <a:custGeom>
              <a:avLst/>
              <a:gdLst>
                <a:gd name="T0" fmla="*/ 85 w 85"/>
                <a:gd name="T1" fmla="*/ 51 h 51"/>
                <a:gd name="T2" fmla="*/ 0 w 85"/>
                <a:gd name="T3" fmla="*/ 51 h 51"/>
                <a:gd name="T4" fmla="*/ 0 w 85"/>
                <a:gd name="T5" fmla="*/ 32 h 51"/>
                <a:gd name="T6" fmla="*/ 85 w 85"/>
                <a:gd name="T7" fmla="*/ 32 h 51"/>
                <a:gd name="T8" fmla="*/ 85 w 85"/>
                <a:gd name="T9" fmla="*/ 51 h 51"/>
                <a:gd name="T10" fmla="*/ 81 w 85"/>
                <a:gd name="T11" fmla="*/ 34 h 51"/>
                <a:gd name="T12" fmla="*/ 2 w 85"/>
                <a:gd name="T13" fmla="*/ 34 h 51"/>
                <a:gd name="T14" fmla="*/ 2 w 85"/>
                <a:gd name="T15" fmla="*/ 47 h 51"/>
                <a:gd name="T16" fmla="*/ 81 w 85"/>
                <a:gd name="T17" fmla="*/ 47 h 51"/>
                <a:gd name="T18" fmla="*/ 81 w 85"/>
                <a:gd name="T19" fmla="*/ 34 h 51"/>
                <a:gd name="T20" fmla="*/ 27 w 85"/>
                <a:gd name="T21" fmla="*/ 0 h 51"/>
                <a:gd name="T22" fmla="*/ 57 w 85"/>
                <a:gd name="T23" fmla="*/ 0 h 51"/>
                <a:gd name="T24" fmla="*/ 57 w 85"/>
                <a:gd name="T25" fmla="*/ 2 h 51"/>
                <a:gd name="T26" fmla="*/ 27 w 85"/>
                <a:gd name="T27" fmla="*/ 2 h 51"/>
                <a:gd name="T28" fmla="*/ 27 w 85"/>
                <a:gd name="T29" fmla="*/ 0 h 51"/>
                <a:gd name="T30" fmla="*/ 27 w 85"/>
                <a:gd name="T31" fmla="*/ 14 h 51"/>
                <a:gd name="T32" fmla="*/ 57 w 85"/>
                <a:gd name="T33" fmla="*/ 14 h 51"/>
                <a:gd name="T34" fmla="*/ 57 w 85"/>
                <a:gd name="T35" fmla="*/ 17 h 51"/>
                <a:gd name="T36" fmla="*/ 27 w 85"/>
                <a:gd name="T37" fmla="*/ 17 h 51"/>
                <a:gd name="T38" fmla="*/ 27 w 85"/>
                <a:gd name="T39" fmla="*/ 14 h 51"/>
                <a:gd name="T40" fmla="*/ 27 w 85"/>
                <a:gd name="T41" fmla="*/ 14 h 51"/>
                <a:gd name="T42" fmla="*/ 27 w 85"/>
                <a:gd name="T43" fmla="*/ 1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5" h="51">
                  <a:moveTo>
                    <a:pt x="85" y="51"/>
                  </a:moveTo>
                  <a:lnTo>
                    <a:pt x="0" y="51"/>
                  </a:lnTo>
                  <a:lnTo>
                    <a:pt x="0" y="32"/>
                  </a:lnTo>
                  <a:lnTo>
                    <a:pt x="85" y="32"/>
                  </a:lnTo>
                  <a:lnTo>
                    <a:pt x="85" y="51"/>
                  </a:lnTo>
                  <a:close/>
                  <a:moveTo>
                    <a:pt x="81" y="34"/>
                  </a:moveTo>
                  <a:lnTo>
                    <a:pt x="2" y="34"/>
                  </a:lnTo>
                  <a:lnTo>
                    <a:pt x="2" y="47"/>
                  </a:lnTo>
                  <a:lnTo>
                    <a:pt x="81" y="47"/>
                  </a:lnTo>
                  <a:lnTo>
                    <a:pt x="81" y="34"/>
                  </a:lnTo>
                  <a:close/>
                  <a:moveTo>
                    <a:pt x="27" y="0"/>
                  </a:moveTo>
                  <a:lnTo>
                    <a:pt x="57" y="0"/>
                  </a:lnTo>
                  <a:lnTo>
                    <a:pt x="57" y="2"/>
                  </a:lnTo>
                  <a:lnTo>
                    <a:pt x="27" y="2"/>
                  </a:lnTo>
                  <a:lnTo>
                    <a:pt x="27" y="0"/>
                  </a:lnTo>
                  <a:close/>
                  <a:moveTo>
                    <a:pt x="27" y="14"/>
                  </a:moveTo>
                  <a:lnTo>
                    <a:pt x="57" y="14"/>
                  </a:lnTo>
                  <a:lnTo>
                    <a:pt x="57" y="17"/>
                  </a:lnTo>
                  <a:lnTo>
                    <a:pt x="27" y="17"/>
                  </a:lnTo>
                  <a:lnTo>
                    <a:pt x="27" y="14"/>
                  </a:lnTo>
                  <a:close/>
                  <a:moveTo>
                    <a:pt x="27" y="14"/>
                  </a:moveTo>
                  <a:lnTo>
                    <a:pt x="27" y="14"/>
                  </a:lnTo>
                  <a:close/>
                </a:path>
              </a:pathLst>
            </a:custGeom>
            <a:grpFill/>
            <a:ln w="3175">
              <a:solidFill>
                <a:schemeClr val="tx2">
                  <a:lumMod val="50000"/>
                </a:schemeClr>
              </a:solidFill>
              <a:round/>
            </a:ln>
          </p:spPr>
          <p:txBody>
            <a:bodyPr vert="horz" wrap="square" lIns="91440" tIns="45720" rIns="91440" bIns="45720" numCol="1" anchor="t" anchorCtr="0" compatLnSpc="1"/>
            <a:lstStyle/>
            <a:p>
              <a:pPr defTabSz="1219200" fontAlgn="ct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Freeform 92"/>
            <p:cNvSpPr>
              <a:spLocks noEditPoints="1"/>
            </p:cNvSpPr>
            <p:nvPr/>
          </p:nvSpPr>
          <p:spPr bwMode="gray">
            <a:xfrm>
              <a:off x="5640388" y="4695825"/>
              <a:ext cx="134937" cy="80963"/>
            </a:xfrm>
            <a:custGeom>
              <a:avLst/>
              <a:gdLst>
                <a:gd name="T0" fmla="*/ 85 w 85"/>
                <a:gd name="T1" fmla="*/ 51 h 51"/>
                <a:gd name="T2" fmla="*/ 0 w 85"/>
                <a:gd name="T3" fmla="*/ 51 h 51"/>
                <a:gd name="T4" fmla="*/ 0 w 85"/>
                <a:gd name="T5" fmla="*/ 32 h 51"/>
                <a:gd name="T6" fmla="*/ 85 w 85"/>
                <a:gd name="T7" fmla="*/ 32 h 51"/>
                <a:gd name="T8" fmla="*/ 85 w 85"/>
                <a:gd name="T9" fmla="*/ 51 h 51"/>
                <a:gd name="T10" fmla="*/ 81 w 85"/>
                <a:gd name="T11" fmla="*/ 34 h 51"/>
                <a:gd name="T12" fmla="*/ 2 w 85"/>
                <a:gd name="T13" fmla="*/ 34 h 51"/>
                <a:gd name="T14" fmla="*/ 2 w 85"/>
                <a:gd name="T15" fmla="*/ 47 h 51"/>
                <a:gd name="T16" fmla="*/ 81 w 85"/>
                <a:gd name="T17" fmla="*/ 47 h 51"/>
                <a:gd name="T18" fmla="*/ 81 w 85"/>
                <a:gd name="T19" fmla="*/ 34 h 51"/>
                <a:gd name="T20" fmla="*/ 27 w 85"/>
                <a:gd name="T21" fmla="*/ 0 h 51"/>
                <a:gd name="T22" fmla="*/ 57 w 85"/>
                <a:gd name="T23" fmla="*/ 0 h 51"/>
                <a:gd name="T24" fmla="*/ 57 w 85"/>
                <a:gd name="T25" fmla="*/ 2 h 51"/>
                <a:gd name="T26" fmla="*/ 27 w 85"/>
                <a:gd name="T27" fmla="*/ 2 h 51"/>
                <a:gd name="T28" fmla="*/ 27 w 85"/>
                <a:gd name="T29" fmla="*/ 0 h 51"/>
                <a:gd name="T30" fmla="*/ 27 w 85"/>
                <a:gd name="T31" fmla="*/ 14 h 51"/>
                <a:gd name="T32" fmla="*/ 57 w 85"/>
                <a:gd name="T33" fmla="*/ 14 h 51"/>
                <a:gd name="T34" fmla="*/ 57 w 85"/>
                <a:gd name="T35" fmla="*/ 17 h 51"/>
                <a:gd name="T36" fmla="*/ 27 w 85"/>
                <a:gd name="T37" fmla="*/ 17 h 51"/>
                <a:gd name="T38" fmla="*/ 27 w 85"/>
                <a:gd name="T39" fmla="*/ 14 h 51"/>
                <a:gd name="T40" fmla="*/ 27 w 85"/>
                <a:gd name="T41" fmla="*/ 14 h 51"/>
                <a:gd name="T42" fmla="*/ 27 w 85"/>
                <a:gd name="T43" fmla="*/ 1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5" h="51">
                  <a:moveTo>
                    <a:pt x="85" y="51"/>
                  </a:moveTo>
                  <a:lnTo>
                    <a:pt x="0" y="51"/>
                  </a:lnTo>
                  <a:lnTo>
                    <a:pt x="0" y="32"/>
                  </a:lnTo>
                  <a:lnTo>
                    <a:pt x="85" y="32"/>
                  </a:lnTo>
                  <a:lnTo>
                    <a:pt x="85" y="51"/>
                  </a:lnTo>
                  <a:moveTo>
                    <a:pt x="81" y="34"/>
                  </a:moveTo>
                  <a:lnTo>
                    <a:pt x="2" y="34"/>
                  </a:lnTo>
                  <a:lnTo>
                    <a:pt x="2" y="47"/>
                  </a:lnTo>
                  <a:lnTo>
                    <a:pt x="81" y="47"/>
                  </a:lnTo>
                  <a:lnTo>
                    <a:pt x="81" y="34"/>
                  </a:lnTo>
                  <a:moveTo>
                    <a:pt x="27" y="0"/>
                  </a:moveTo>
                  <a:lnTo>
                    <a:pt x="57" y="0"/>
                  </a:lnTo>
                  <a:lnTo>
                    <a:pt x="57" y="2"/>
                  </a:lnTo>
                  <a:lnTo>
                    <a:pt x="27" y="2"/>
                  </a:lnTo>
                  <a:lnTo>
                    <a:pt x="27" y="0"/>
                  </a:lnTo>
                  <a:moveTo>
                    <a:pt x="27" y="14"/>
                  </a:moveTo>
                  <a:lnTo>
                    <a:pt x="57" y="14"/>
                  </a:lnTo>
                  <a:lnTo>
                    <a:pt x="57" y="17"/>
                  </a:lnTo>
                  <a:lnTo>
                    <a:pt x="27" y="17"/>
                  </a:lnTo>
                  <a:lnTo>
                    <a:pt x="27" y="14"/>
                  </a:lnTo>
                  <a:moveTo>
                    <a:pt x="27" y="14"/>
                  </a:moveTo>
                  <a:lnTo>
                    <a:pt x="27" y="14"/>
                  </a:lnTo>
                </a:path>
              </a:pathLst>
            </a:custGeom>
            <a:grpFill/>
            <a:ln w="3175">
              <a:solidFill>
                <a:schemeClr val="tx2">
                  <a:lumMod val="50000"/>
                </a:schemeClr>
              </a:solidFill>
              <a:round/>
            </a:ln>
          </p:spPr>
          <p:txBody>
            <a:bodyPr vert="horz" wrap="square" lIns="91440" tIns="45720" rIns="91440" bIns="45720" numCol="1" anchor="t" anchorCtr="0" compatLnSpc="1"/>
            <a:lstStyle/>
            <a:p>
              <a:pPr defTabSz="1219200" fontAlgn="ct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7" name="Freeform 31"/>
          <p:cNvSpPr>
            <a:spLocks noEditPoints="1"/>
          </p:cNvSpPr>
          <p:nvPr/>
        </p:nvSpPr>
        <p:spPr bwMode="gray">
          <a:xfrm>
            <a:off x="7995000" y="4371451"/>
            <a:ext cx="260350" cy="408788"/>
          </a:xfrm>
          <a:custGeom>
            <a:avLst/>
            <a:gdLst>
              <a:gd name="T0" fmla="*/ 14 w 100"/>
              <a:gd name="T1" fmla="*/ 4 h 159"/>
              <a:gd name="T2" fmla="*/ 87 w 100"/>
              <a:gd name="T3" fmla="*/ 4 h 159"/>
              <a:gd name="T4" fmla="*/ 93 w 100"/>
              <a:gd name="T5" fmla="*/ 7 h 159"/>
              <a:gd name="T6" fmla="*/ 96 w 100"/>
              <a:gd name="T7" fmla="*/ 14 h 159"/>
              <a:gd name="T8" fmla="*/ 96 w 100"/>
              <a:gd name="T9" fmla="*/ 146 h 159"/>
              <a:gd name="T10" fmla="*/ 87 w 100"/>
              <a:gd name="T11" fmla="*/ 155 h 159"/>
              <a:gd name="T12" fmla="*/ 13 w 100"/>
              <a:gd name="T13" fmla="*/ 155 h 159"/>
              <a:gd name="T14" fmla="*/ 4 w 100"/>
              <a:gd name="T15" fmla="*/ 146 h 159"/>
              <a:gd name="T16" fmla="*/ 4 w 100"/>
              <a:gd name="T17" fmla="*/ 14 h 159"/>
              <a:gd name="T18" fmla="*/ 7 w 100"/>
              <a:gd name="T19" fmla="*/ 7 h 159"/>
              <a:gd name="T20" fmla="*/ 14 w 100"/>
              <a:gd name="T21" fmla="*/ 4 h 159"/>
              <a:gd name="T22" fmla="*/ 14 w 100"/>
              <a:gd name="T23" fmla="*/ 0 h 159"/>
              <a:gd name="T24" fmla="*/ 4 w 100"/>
              <a:gd name="T25" fmla="*/ 4 h 159"/>
              <a:gd name="T26" fmla="*/ 0 w 100"/>
              <a:gd name="T27" fmla="*/ 14 h 159"/>
              <a:gd name="T28" fmla="*/ 0 w 100"/>
              <a:gd name="T29" fmla="*/ 146 h 159"/>
              <a:gd name="T30" fmla="*/ 4 w 100"/>
              <a:gd name="T31" fmla="*/ 155 h 159"/>
              <a:gd name="T32" fmla="*/ 13 w 100"/>
              <a:gd name="T33" fmla="*/ 159 h 159"/>
              <a:gd name="T34" fmla="*/ 87 w 100"/>
              <a:gd name="T35" fmla="*/ 159 h 159"/>
              <a:gd name="T36" fmla="*/ 100 w 100"/>
              <a:gd name="T37" fmla="*/ 146 h 159"/>
              <a:gd name="T38" fmla="*/ 100 w 100"/>
              <a:gd name="T39" fmla="*/ 14 h 159"/>
              <a:gd name="T40" fmla="*/ 96 w 100"/>
              <a:gd name="T41" fmla="*/ 4 h 159"/>
              <a:gd name="T42" fmla="*/ 87 w 100"/>
              <a:gd name="T43" fmla="*/ 0 h 159"/>
              <a:gd name="T44" fmla="*/ 14 w 100"/>
              <a:gd name="T45" fmla="*/ 0 h 159"/>
              <a:gd name="T46" fmla="*/ 17 w 100"/>
              <a:gd name="T47" fmla="*/ 17 h 159"/>
              <a:gd name="T48" fmla="*/ 83 w 100"/>
              <a:gd name="T49" fmla="*/ 17 h 159"/>
              <a:gd name="T50" fmla="*/ 83 w 100"/>
              <a:gd name="T51" fmla="*/ 125 h 159"/>
              <a:gd name="T52" fmla="*/ 17 w 100"/>
              <a:gd name="T53" fmla="*/ 125 h 159"/>
              <a:gd name="T54" fmla="*/ 17 w 100"/>
              <a:gd name="T55" fmla="*/ 17 h 159"/>
              <a:gd name="T56" fmla="*/ 13 w 100"/>
              <a:gd name="T57" fmla="*/ 13 h 159"/>
              <a:gd name="T58" fmla="*/ 13 w 100"/>
              <a:gd name="T59" fmla="*/ 129 h 159"/>
              <a:gd name="T60" fmla="*/ 87 w 100"/>
              <a:gd name="T61" fmla="*/ 129 h 159"/>
              <a:gd name="T62" fmla="*/ 87 w 100"/>
              <a:gd name="T63" fmla="*/ 13 h 159"/>
              <a:gd name="T64" fmla="*/ 13 w 100"/>
              <a:gd name="T65" fmla="*/ 13 h 159"/>
              <a:gd name="T66" fmla="*/ 50 w 100"/>
              <a:gd name="T67" fmla="*/ 138 h 159"/>
              <a:gd name="T68" fmla="*/ 53 w 100"/>
              <a:gd name="T69" fmla="*/ 139 h 159"/>
              <a:gd name="T70" fmla="*/ 54 w 100"/>
              <a:gd name="T71" fmla="*/ 142 h 159"/>
              <a:gd name="T72" fmla="*/ 53 w 100"/>
              <a:gd name="T73" fmla="*/ 145 h 159"/>
              <a:gd name="T74" fmla="*/ 50 w 100"/>
              <a:gd name="T75" fmla="*/ 146 h 159"/>
              <a:gd name="T76" fmla="*/ 47 w 100"/>
              <a:gd name="T77" fmla="*/ 145 h 159"/>
              <a:gd name="T78" fmla="*/ 46 w 100"/>
              <a:gd name="T79" fmla="*/ 142 h 159"/>
              <a:gd name="T80" fmla="*/ 50 w 100"/>
              <a:gd name="T81" fmla="*/ 138 h 159"/>
              <a:gd name="T82" fmla="*/ 50 w 100"/>
              <a:gd name="T83" fmla="*/ 134 h 159"/>
              <a:gd name="T84" fmla="*/ 42 w 100"/>
              <a:gd name="T85" fmla="*/ 142 h 159"/>
              <a:gd name="T86" fmla="*/ 50 w 100"/>
              <a:gd name="T87" fmla="*/ 150 h 159"/>
              <a:gd name="T88" fmla="*/ 58 w 100"/>
              <a:gd name="T89" fmla="*/ 142 h 159"/>
              <a:gd name="T90" fmla="*/ 50 w 100"/>
              <a:gd name="T91" fmla="*/ 134 h 159"/>
              <a:gd name="T92" fmla="*/ 50 w 100"/>
              <a:gd name="T93" fmla="*/ 134 h 159"/>
              <a:gd name="T94" fmla="*/ 50 w 100"/>
              <a:gd name="T95" fmla="*/ 134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59">
                <a:moveTo>
                  <a:pt x="14" y="4"/>
                </a:moveTo>
                <a:cubicBezTo>
                  <a:pt x="87" y="4"/>
                  <a:pt x="87" y="4"/>
                  <a:pt x="87" y="4"/>
                </a:cubicBezTo>
                <a:cubicBezTo>
                  <a:pt x="89" y="4"/>
                  <a:pt x="92" y="5"/>
                  <a:pt x="93" y="7"/>
                </a:cubicBezTo>
                <a:cubicBezTo>
                  <a:pt x="95" y="9"/>
                  <a:pt x="96" y="11"/>
                  <a:pt x="96" y="14"/>
                </a:cubicBezTo>
                <a:cubicBezTo>
                  <a:pt x="96" y="146"/>
                  <a:pt x="96" y="146"/>
                  <a:pt x="96" y="146"/>
                </a:cubicBezTo>
                <a:cubicBezTo>
                  <a:pt x="96" y="151"/>
                  <a:pt x="92" y="155"/>
                  <a:pt x="87" y="155"/>
                </a:cubicBezTo>
                <a:cubicBezTo>
                  <a:pt x="13" y="155"/>
                  <a:pt x="13" y="155"/>
                  <a:pt x="13" y="155"/>
                </a:cubicBezTo>
                <a:cubicBezTo>
                  <a:pt x="8" y="155"/>
                  <a:pt x="4" y="151"/>
                  <a:pt x="4" y="146"/>
                </a:cubicBezTo>
                <a:cubicBezTo>
                  <a:pt x="4" y="14"/>
                  <a:pt x="4" y="14"/>
                  <a:pt x="4" y="14"/>
                </a:cubicBezTo>
                <a:cubicBezTo>
                  <a:pt x="4" y="11"/>
                  <a:pt x="5" y="9"/>
                  <a:pt x="7" y="7"/>
                </a:cubicBezTo>
                <a:cubicBezTo>
                  <a:pt x="9" y="5"/>
                  <a:pt x="11" y="4"/>
                  <a:pt x="14" y="4"/>
                </a:cubicBezTo>
                <a:moveTo>
                  <a:pt x="14" y="0"/>
                </a:moveTo>
                <a:cubicBezTo>
                  <a:pt x="10" y="0"/>
                  <a:pt x="7" y="2"/>
                  <a:pt x="4" y="4"/>
                </a:cubicBezTo>
                <a:cubicBezTo>
                  <a:pt x="2" y="7"/>
                  <a:pt x="0" y="10"/>
                  <a:pt x="0" y="14"/>
                </a:cubicBezTo>
                <a:cubicBezTo>
                  <a:pt x="0" y="146"/>
                  <a:pt x="0" y="146"/>
                  <a:pt x="0" y="146"/>
                </a:cubicBezTo>
                <a:cubicBezTo>
                  <a:pt x="0" y="149"/>
                  <a:pt x="2" y="152"/>
                  <a:pt x="4" y="155"/>
                </a:cubicBezTo>
                <a:cubicBezTo>
                  <a:pt x="7" y="157"/>
                  <a:pt x="10" y="159"/>
                  <a:pt x="13" y="159"/>
                </a:cubicBezTo>
                <a:cubicBezTo>
                  <a:pt x="87" y="159"/>
                  <a:pt x="87" y="159"/>
                  <a:pt x="87" y="159"/>
                </a:cubicBezTo>
                <a:cubicBezTo>
                  <a:pt x="94" y="159"/>
                  <a:pt x="100" y="153"/>
                  <a:pt x="100" y="146"/>
                </a:cubicBezTo>
                <a:cubicBezTo>
                  <a:pt x="100" y="14"/>
                  <a:pt x="100" y="14"/>
                  <a:pt x="100" y="14"/>
                </a:cubicBezTo>
                <a:cubicBezTo>
                  <a:pt x="100" y="10"/>
                  <a:pt x="99" y="7"/>
                  <a:pt x="96" y="4"/>
                </a:cubicBezTo>
                <a:cubicBezTo>
                  <a:pt x="94" y="2"/>
                  <a:pt x="91" y="0"/>
                  <a:pt x="87" y="0"/>
                </a:cubicBezTo>
                <a:lnTo>
                  <a:pt x="14" y="0"/>
                </a:lnTo>
                <a:close/>
                <a:moveTo>
                  <a:pt x="17" y="17"/>
                </a:moveTo>
                <a:cubicBezTo>
                  <a:pt x="83" y="17"/>
                  <a:pt x="83" y="17"/>
                  <a:pt x="83" y="17"/>
                </a:cubicBezTo>
                <a:cubicBezTo>
                  <a:pt x="83" y="125"/>
                  <a:pt x="83" y="125"/>
                  <a:pt x="83" y="125"/>
                </a:cubicBezTo>
                <a:cubicBezTo>
                  <a:pt x="17" y="125"/>
                  <a:pt x="17" y="125"/>
                  <a:pt x="17" y="125"/>
                </a:cubicBezTo>
                <a:cubicBezTo>
                  <a:pt x="17" y="17"/>
                  <a:pt x="17" y="17"/>
                  <a:pt x="17" y="17"/>
                </a:cubicBezTo>
                <a:moveTo>
                  <a:pt x="13" y="13"/>
                </a:moveTo>
                <a:cubicBezTo>
                  <a:pt x="13" y="129"/>
                  <a:pt x="13" y="129"/>
                  <a:pt x="13" y="129"/>
                </a:cubicBezTo>
                <a:cubicBezTo>
                  <a:pt x="87" y="129"/>
                  <a:pt x="87" y="129"/>
                  <a:pt x="87" y="129"/>
                </a:cubicBezTo>
                <a:cubicBezTo>
                  <a:pt x="87" y="13"/>
                  <a:pt x="87" y="13"/>
                  <a:pt x="87" y="13"/>
                </a:cubicBezTo>
                <a:lnTo>
                  <a:pt x="13" y="13"/>
                </a:lnTo>
                <a:close/>
                <a:moveTo>
                  <a:pt x="50" y="138"/>
                </a:moveTo>
                <a:cubicBezTo>
                  <a:pt x="51" y="138"/>
                  <a:pt x="52" y="139"/>
                  <a:pt x="53" y="139"/>
                </a:cubicBezTo>
                <a:cubicBezTo>
                  <a:pt x="53" y="140"/>
                  <a:pt x="54" y="141"/>
                  <a:pt x="54" y="142"/>
                </a:cubicBezTo>
                <a:cubicBezTo>
                  <a:pt x="54" y="143"/>
                  <a:pt x="53" y="144"/>
                  <a:pt x="53" y="145"/>
                </a:cubicBezTo>
                <a:cubicBezTo>
                  <a:pt x="52" y="146"/>
                  <a:pt x="51" y="146"/>
                  <a:pt x="50" y="146"/>
                </a:cubicBezTo>
                <a:cubicBezTo>
                  <a:pt x="49" y="146"/>
                  <a:pt x="48" y="146"/>
                  <a:pt x="47" y="145"/>
                </a:cubicBezTo>
                <a:cubicBezTo>
                  <a:pt x="46" y="144"/>
                  <a:pt x="46" y="143"/>
                  <a:pt x="46" y="142"/>
                </a:cubicBezTo>
                <a:cubicBezTo>
                  <a:pt x="46" y="140"/>
                  <a:pt x="48" y="138"/>
                  <a:pt x="50" y="138"/>
                </a:cubicBezTo>
                <a:moveTo>
                  <a:pt x="50" y="134"/>
                </a:moveTo>
                <a:cubicBezTo>
                  <a:pt x="45" y="134"/>
                  <a:pt x="42" y="138"/>
                  <a:pt x="42" y="142"/>
                </a:cubicBezTo>
                <a:cubicBezTo>
                  <a:pt x="42" y="146"/>
                  <a:pt x="45" y="150"/>
                  <a:pt x="50" y="150"/>
                </a:cubicBezTo>
                <a:cubicBezTo>
                  <a:pt x="54" y="150"/>
                  <a:pt x="58" y="146"/>
                  <a:pt x="58" y="142"/>
                </a:cubicBezTo>
                <a:cubicBezTo>
                  <a:pt x="58" y="138"/>
                  <a:pt x="54" y="134"/>
                  <a:pt x="50" y="134"/>
                </a:cubicBezTo>
                <a:close/>
                <a:moveTo>
                  <a:pt x="50" y="134"/>
                </a:moveTo>
                <a:cubicBezTo>
                  <a:pt x="50" y="134"/>
                  <a:pt x="50" y="134"/>
                  <a:pt x="50" y="134"/>
                </a:cubicBezTo>
              </a:path>
            </a:pathLst>
          </a:custGeom>
          <a:solidFill>
            <a:srgbClr val="8A8A8A"/>
          </a:solidFill>
          <a:ln w="6350" cap="flat" cmpd="sng" algn="ctr">
            <a:solidFill>
              <a:schemeClr val="tx2">
                <a:lumMod val="50000"/>
              </a:schemeClr>
            </a:solidFill>
            <a:prstDash val="solid"/>
            <a:miter lim="800000"/>
          </a:ln>
          <a:effectLst/>
        </p:spPr>
        <p:txBody>
          <a:bodyPr vert="horz" wrap="square" lIns="91440" tIns="45720" rIns="91440" bIns="45720" numCol="1" anchor="t" anchorCtr="0" compatLnSpc="1"/>
          <a:lstStyle/>
          <a:p>
            <a:pPr defTabSz="1219200" fontAlgn="ct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Freeform 100"/>
          <p:cNvSpPr>
            <a:spLocks noEditPoints="1"/>
          </p:cNvSpPr>
          <p:nvPr/>
        </p:nvSpPr>
        <p:spPr bwMode="gray">
          <a:xfrm>
            <a:off x="8735744" y="4631677"/>
            <a:ext cx="369570" cy="370330"/>
          </a:xfrm>
          <a:custGeom>
            <a:avLst/>
            <a:gdLst>
              <a:gd name="T0" fmla="*/ 45 w 316"/>
              <a:gd name="T1" fmla="*/ 268 h 316"/>
              <a:gd name="T2" fmla="*/ 59 w 316"/>
              <a:gd name="T3" fmla="*/ 35 h 316"/>
              <a:gd name="T4" fmla="*/ 271 w 316"/>
              <a:gd name="T5" fmla="*/ 48 h 316"/>
              <a:gd name="T6" fmla="*/ 258 w 316"/>
              <a:gd name="T7" fmla="*/ 281 h 316"/>
              <a:gd name="T8" fmla="*/ 169 w 316"/>
              <a:gd name="T9" fmla="*/ 305 h 316"/>
              <a:gd name="T10" fmla="*/ 220 w 316"/>
              <a:gd name="T11" fmla="*/ 255 h 316"/>
              <a:gd name="T12" fmla="*/ 168 w 316"/>
              <a:gd name="T13" fmla="*/ 237 h 316"/>
              <a:gd name="T14" fmla="*/ 148 w 316"/>
              <a:gd name="T15" fmla="*/ 237 h 316"/>
              <a:gd name="T16" fmla="*/ 97 w 316"/>
              <a:gd name="T17" fmla="*/ 256 h 316"/>
              <a:gd name="T18" fmla="*/ 148 w 316"/>
              <a:gd name="T19" fmla="*/ 305 h 316"/>
              <a:gd name="T20" fmla="*/ 148 w 316"/>
              <a:gd name="T21" fmla="*/ 237 h 316"/>
              <a:gd name="T22" fmla="*/ 209 w 316"/>
              <a:gd name="T23" fmla="*/ 289 h 316"/>
              <a:gd name="T24" fmla="*/ 216 w 316"/>
              <a:gd name="T25" fmla="*/ 294 h 316"/>
              <a:gd name="T26" fmla="*/ 249 w 316"/>
              <a:gd name="T27" fmla="*/ 268 h 316"/>
              <a:gd name="T28" fmla="*/ 228 w 316"/>
              <a:gd name="T29" fmla="*/ 260 h 316"/>
              <a:gd name="T30" fmla="*/ 63 w 316"/>
              <a:gd name="T31" fmla="*/ 272 h 316"/>
              <a:gd name="T32" fmla="*/ 102 w 316"/>
              <a:gd name="T33" fmla="*/ 295 h 316"/>
              <a:gd name="T34" fmla="*/ 105 w 316"/>
              <a:gd name="T35" fmla="*/ 287 h 316"/>
              <a:gd name="T36" fmla="*/ 82 w 316"/>
              <a:gd name="T37" fmla="*/ 258 h 316"/>
              <a:gd name="T38" fmla="*/ 234 w 316"/>
              <a:gd name="T39" fmla="*/ 247 h 316"/>
              <a:gd name="T40" fmla="*/ 261 w 316"/>
              <a:gd name="T41" fmla="*/ 265 h 316"/>
              <a:gd name="T42" fmla="*/ 306 w 316"/>
              <a:gd name="T43" fmla="*/ 168 h 316"/>
              <a:gd name="T44" fmla="*/ 250 w 316"/>
              <a:gd name="T45" fmla="*/ 167 h 316"/>
              <a:gd name="T46" fmla="*/ 53 w 316"/>
              <a:gd name="T47" fmla="*/ 262 h 316"/>
              <a:gd name="T48" fmla="*/ 79 w 316"/>
              <a:gd name="T49" fmla="*/ 249 h 316"/>
              <a:gd name="T50" fmla="*/ 66 w 316"/>
              <a:gd name="T51" fmla="*/ 167 h 316"/>
              <a:gd name="T52" fmla="*/ 11 w 316"/>
              <a:gd name="T53" fmla="*/ 168 h 316"/>
              <a:gd name="T54" fmla="*/ 221 w 316"/>
              <a:gd name="T55" fmla="*/ 240 h 316"/>
              <a:gd name="T56" fmla="*/ 233 w 316"/>
              <a:gd name="T57" fmla="*/ 218 h 316"/>
              <a:gd name="T58" fmla="*/ 163 w 316"/>
              <a:gd name="T59" fmla="*/ 163 h 316"/>
              <a:gd name="T60" fmla="*/ 83 w 316"/>
              <a:gd name="T61" fmla="*/ 218 h 316"/>
              <a:gd name="T62" fmla="*/ 95 w 316"/>
              <a:gd name="T63" fmla="*/ 240 h 316"/>
              <a:gd name="T64" fmla="*/ 153 w 316"/>
              <a:gd name="T65" fmla="*/ 163 h 316"/>
              <a:gd name="T66" fmla="*/ 258 w 316"/>
              <a:gd name="T67" fmla="*/ 54 h 316"/>
              <a:gd name="T68" fmla="*/ 236 w 316"/>
              <a:gd name="T69" fmla="*/ 73 h 316"/>
              <a:gd name="T70" fmla="*/ 306 w 316"/>
              <a:gd name="T71" fmla="*/ 153 h 316"/>
              <a:gd name="T72" fmla="*/ 264 w 316"/>
              <a:gd name="T73" fmla="*/ 54 h 316"/>
              <a:gd name="T74" fmla="*/ 221 w 316"/>
              <a:gd name="T75" fmla="*/ 76 h 316"/>
              <a:gd name="T76" fmla="*/ 163 w 316"/>
              <a:gd name="T77" fmla="*/ 153 h 316"/>
              <a:gd name="T78" fmla="*/ 233 w 316"/>
              <a:gd name="T79" fmla="*/ 98 h 316"/>
              <a:gd name="T80" fmla="*/ 221 w 316"/>
              <a:gd name="T81" fmla="*/ 76 h 316"/>
              <a:gd name="T82" fmla="*/ 76 w 316"/>
              <a:gd name="T83" fmla="*/ 149 h 316"/>
              <a:gd name="T84" fmla="*/ 153 w 316"/>
              <a:gd name="T85" fmla="*/ 89 h 316"/>
              <a:gd name="T86" fmla="*/ 91 w 316"/>
              <a:gd name="T87" fmla="*/ 74 h 316"/>
              <a:gd name="T88" fmla="*/ 22 w 316"/>
              <a:gd name="T89" fmla="*/ 101 h 316"/>
              <a:gd name="T90" fmla="*/ 66 w 316"/>
              <a:gd name="T91" fmla="*/ 153 h 316"/>
              <a:gd name="T92" fmla="*/ 82 w 316"/>
              <a:gd name="T93" fmla="*/ 70 h 316"/>
              <a:gd name="T94" fmla="*/ 56 w 316"/>
              <a:gd name="T95" fmla="*/ 52 h 316"/>
              <a:gd name="T96" fmla="*/ 168 w 316"/>
              <a:gd name="T97" fmla="*/ 79 h 316"/>
              <a:gd name="T98" fmla="*/ 220 w 316"/>
              <a:gd name="T99" fmla="*/ 61 h 316"/>
              <a:gd name="T100" fmla="*/ 169 w 316"/>
              <a:gd name="T101" fmla="*/ 12 h 316"/>
              <a:gd name="T102" fmla="*/ 148 w 316"/>
              <a:gd name="T103" fmla="*/ 12 h 316"/>
              <a:gd name="T104" fmla="*/ 97 w 316"/>
              <a:gd name="T105" fmla="*/ 61 h 316"/>
              <a:gd name="T106" fmla="*/ 148 w 316"/>
              <a:gd name="T107" fmla="*/ 79 h 316"/>
              <a:gd name="T108" fmla="*/ 148 w 316"/>
              <a:gd name="T109" fmla="*/ 12 h 316"/>
              <a:gd name="T110" fmla="*/ 63 w 316"/>
              <a:gd name="T111" fmla="*/ 45 h 316"/>
              <a:gd name="T112" fmla="*/ 86 w 316"/>
              <a:gd name="T113" fmla="*/ 61 h 316"/>
              <a:gd name="T114" fmla="*/ 107 w 316"/>
              <a:gd name="T115" fmla="*/ 27 h 316"/>
              <a:gd name="T116" fmla="*/ 100 w 316"/>
              <a:gd name="T117" fmla="*/ 22 h 316"/>
              <a:gd name="T118" fmla="*/ 228 w 316"/>
              <a:gd name="T119" fmla="*/ 56 h 316"/>
              <a:gd name="T120" fmla="*/ 249 w 316"/>
              <a:gd name="T121" fmla="*/ 48 h 316"/>
              <a:gd name="T122" fmla="*/ 216 w 316"/>
              <a:gd name="T123" fmla="*/ 22 h 316"/>
              <a:gd name="T124" fmla="*/ 209 w 316"/>
              <a:gd name="T125" fmla="*/ 27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6" h="316">
                <a:moveTo>
                  <a:pt x="158" y="316"/>
                </a:moveTo>
                <a:cubicBezTo>
                  <a:pt x="122" y="316"/>
                  <a:pt x="87" y="304"/>
                  <a:pt x="59" y="281"/>
                </a:cubicBezTo>
                <a:cubicBezTo>
                  <a:pt x="54" y="277"/>
                  <a:pt x="49" y="273"/>
                  <a:pt x="45" y="268"/>
                </a:cubicBezTo>
                <a:cubicBezTo>
                  <a:pt x="16" y="239"/>
                  <a:pt x="0" y="200"/>
                  <a:pt x="0" y="158"/>
                </a:cubicBezTo>
                <a:cubicBezTo>
                  <a:pt x="0" y="117"/>
                  <a:pt x="16" y="78"/>
                  <a:pt x="45" y="48"/>
                </a:cubicBezTo>
                <a:cubicBezTo>
                  <a:pt x="49" y="44"/>
                  <a:pt x="54" y="39"/>
                  <a:pt x="59" y="35"/>
                </a:cubicBezTo>
                <a:cubicBezTo>
                  <a:pt x="87" y="13"/>
                  <a:pt x="122" y="0"/>
                  <a:pt x="158" y="0"/>
                </a:cubicBezTo>
                <a:cubicBezTo>
                  <a:pt x="194" y="0"/>
                  <a:pt x="230" y="13"/>
                  <a:pt x="258" y="35"/>
                </a:cubicBezTo>
                <a:cubicBezTo>
                  <a:pt x="262" y="39"/>
                  <a:pt x="267" y="44"/>
                  <a:pt x="271" y="48"/>
                </a:cubicBezTo>
                <a:cubicBezTo>
                  <a:pt x="300" y="78"/>
                  <a:pt x="316" y="117"/>
                  <a:pt x="316" y="158"/>
                </a:cubicBezTo>
                <a:cubicBezTo>
                  <a:pt x="316" y="200"/>
                  <a:pt x="300" y="239"/>
                  <a:pt x="271" y="268"/>
                </a:cubicBezTo>
                <a:cubicBezTo>
                  <a:pt x="267" y="273"/>
                  <a:pt x="262" y="277"/>
                  <a:pt x="258" y="281"/>
                </a:cubicBezTo>
                <a:cubicBezTo>
                  <a:pt x="230" y="304"/>
                  <a:pt x="194" y="316"/>
                  <a:pt x="158" y="316"/>
                </a:cubicBezTo>
                <a:close/>
                <a:moveTo>
                  <a:pt x="163" y="306"/>
                </a:moveTo>
                <a:cubicBezTo>
                  <a:pt x="169" y="305"/>
                  <a:pt x="169" y="305"/>
                  <a:pt x="169" y="305"/>
                </a:cubicBezTo>
                <a:cubicBezTo>
                  <a:pt x="175" y="303"/>
                  <a:pt x="181" y="300"/>
                  <a:pt x="187" y="296"/>
                </a:cubicBezTo>
                <a:cubicBezTo>
                  <a:pt x="197" y="289"/>
                  <a:pt x="206" y="279"/>
                  <a:pt x="214" y="266"/>
                </a:cubicBezTo>
                <a:cubicBezTo>
                  <a:pt x="216" y="262"/>
                  <a:pt x="218" y="259"/>
                  <a:pt x="220" y="255"/>
                </a:cubicBezTo>
                <a:cubicBezTo>
                  <a:pt x="222" y="251"/>
                  <a:pt x="222" y="251"/>
                  <a:pt x="222" y="251"/>
                </a:cubicBezTo>
                <a:cubicBezTo>
                  <a:pt x="216" y="249"/>
                  <a:pt x="216" y="249"/>
                  <a:pt x="216" y="249"/>
                </a:cubicBezTo>
                <a:cubicBezTo>
                  <a:pt x="201" y="242"/>
                  <a:pt x="184" y="238"/>
                  <a:pt x="168" y="237"/>
                </a:cubicBezTo>
                <a:cubicBezTo>
                  <a:pt x="163" y="237"/>
                  <a:pt x="163" y="237"/>
                  <a:pt x="163" y="237"/>
                </a:cubicBezTo>
                <a:lnTo>
                  <a:pt x="163" y="306"/>
                </a:lnTo>
                <a:close/>
                <a:moveTo>
                  <a:pt x="148" y="237"/>
                </a:moveTo>
                <a:cubicBezTo>
                  <a:pt x="132" y="238"/>
                  <a:pt x="116" y="242"/>
                  <a:pt x="101" y="249"/>
                </a:cubicBezTo>
                <a:cubicBezTo>
                  <a:pt x="95" y="251"/>
                  <a:pt x="95" y="251"/>
                  <a:pt x="95" y="251"/>
                </a:cubicBezTo>
                <a:cubicBezTo>
                  <a:pt x="97" y="256"/>
                  <a:pt x="97" y="256"/>
                  <a:pt x="97" y="256"/>
                </a:cubicBezTo>
                <a:cubicBezTo>
                  <a:pt x="99" y="259"/>
                  <a:pt x="100" y="262"/>
                  <a:pt x="102" y="266"/>
                </a:cubicBezTo>
                <a:cubicBezTo>
                  <a:pt x="110" y="279"/>
                  <a:pt x="119" y="289"/>
                  <a:pt x="129" y="296"/>
                </a:cubicBezTo>
                <a:cubicBezTo>
                  <a:pt x="135" y="300"/>
                  <a:pt x="141" y="303"/>
                  <a:pt x="148" y="305"/>
                </a:cubicBezTo>
                <a:cubicBezTo>
                  <a:pt x="153" y="306"/>
                  <a:pt x="153" y="306"/>
                  <a:pt x="153" y="306"/>
                </a:cubicBezTo>
                <a:cubicBezTo>
                  <a:pt x="153" y="237"/>
                  <a:pt x="153" y="237"/>
                  <a:pt x="153" y="237"/>
                </a:cubicBezTo>
                <a:lnTo>
                  <a:pt x="148" y="237"/>
                </a:lnTo>
                <a:close/>
                <a:moveTo>
                  <a:pt x="228" y="260"/>
                </a:moveTo>
                <a:cubicBezTo>
                  <a:pt x="223" y="270"/>
                  <a:pt x="218" y="279"/>
                  <a:pt x="211" y="287"/>
                </a:cubicBezTo>
                <a:cubicBezTo>
                  <a:pt x="209" y="289"/>
                  <a:pt x="209" y="289"/>
                  <a:pt x="209" y="289"/>
                </a:cubicBezTo>
                <a:cubicBezTo>
                  <a:pt x="188" y="304"/>
                  <a:pt x="188" y="304"/>
                  <a:pt x="188" y="304"/>
                </a:cubicBezTo>
                <a:cubicBezTo>
                  <a:pt x="214" y="295"/>
                  <a:pt x="214" y="295"/>
                  <a:pt x="214" y="295"/>
                </a:cubicBezTo>
                <a:cubicBezTo>
                  <a:pt x="216" y="294"/>
                  <a:pt x="216" y="294"/>
                  <a:pt x="216" y="294"/>
                </a:cubicBezTo>
                <a:cubicBezTo>
                  <a:pt x="228" y="289"/>
                  <a:pt x="239" y="283"/>
                  <a:pt x="249" y="275"/>
                </a:cubicBezTo>
                <a:cubicBezTo>
                  <a:pt x="253" y="272"/>
                  <a:pt x="253" y="272"/>
                  <a:pt x="253" y="272"/>
                </a:cubicBezTo>
                <a:cubicBezTo>
                  <a:pt x="249" y="268"/>
                  <a:pt x="249" y="268"/>
                  <a:pt x="249" y="268"/>
                </a:cubicBezTo>
                <a:cubicBezTo>
                  <a:pt x="244" y="264"/>
                  <a:pt x="240" y="261"/>
                  <a:pt x="235" y="258"/>
                </a:cubicBezTo>
                <a:cubicBezTo>
                  <a:pt x="231" y="256"/>
                  <a:pt x="231" y="256"/>
                  <a:pt x="231" y="256"/>
                </a:cubicBezTo>
                <a:lnTo>
                  <a:pt x="228" y="260"/>
                </a:lnTo>
                <a:close/>
                <a:moveTo>
                  <a:pt x="82" y="258"/>
                </a:moveTo>
                <a:cubicBezTo>
                  <a:pt x="77" y="261"/>
                  <a:pt x="72" y="265"/>
                  <a:pt x="68" y="268"/>
                </a:cubicBezTo>
                <a:cubicBezTo>
                  <a:pt x="63" y="272"/>
                  <a:pt x="63" y="272"/>
                  <a:pt x="63" y="272"/>
                </a:cubicBezTo>
                <a:cubicBezTo>
                  <a:pt x="68" y="275"/>
                  <a:pt x="68" y="275"/>
                  <a:pt x="68" y="275"/>
                </a:cubicBezTo>
                <a:cubicBezTo>
                  <a:pt x="78" y="283"/>
                  <a:pt x="88" y="289"/>
                  <a:pt x="100" y="294"/>
                </a:cubicBezTo>
                <a:cubicBezTo>
                  <a:pt x="102" y="295"/>
                  <a:pt x="102" y="295"/>
                  <a:pt x="102" y="295"/>
                </a:cubicBezTo>
                <a:cubicBezTo>
                  <a:pt x="121" y="301"/>
                  <a:pt x="121" y="301"/>
                  <a:pt x="121" y="301"/>
                </a:cubicBezTo>
                <a:cubicBezTo>
                  <a:pt x="107" y="289"/>
                  <a:pt x="107" y="289"/>
                  <a:pt x="107" y="289"/>
                </a:cubicBezTo>
                <a:cubicBezTo>
                  <a:pt x="105" y="287"/>
                  <a:pt x="105" y="287"/>
                  <a:pt x="105" y="287"/>
                </a:cubicBezTo>
                <a:cubicBezTo>
                  <a:pt x="99" y="279"/>
                  <a:pt x="93" y="270"/>
                  <a:pt x="88" y="260"/>
                </a:cubicBezTo>
                <a:cubicBezTo>
                  <a:pt x="86" y="256"/>
                  <a:pt x="86" y="256"/>
                  <a:pt x="86" y="256"/>
                </a:cubicBezTo>
                <a:lnTo>
                  <a:pt x="82" y="258"/>
                </a:lnTo>
                <a:close/>
                <a:moveTo>
                  <a:pt x="250" y="167"/>
                </a:moveTo>
                <a:cubicBezTo>
                  <a:pt x="249" y="194"/>
                  <a:pt x="244" y="220"/>
                  <a:pt x="236" y="243"/>
                </a:cubicBezTo>
                <a:cubicBezTo>
                  <a:pt x="234" y="247"/>
                  <a:pt x="234" y="247"/>
                  <a:pt x="234" y="247"/>
                </a:cubicBezTo>
                <a:cubicBezTo>
                  <a:pt x="238" y="249"/>
                  <a:pt x="238" y="249"/>
                  <a:pt x="238" y="249"/>
                </a:cubicBezTo>
                <a:cubicBezTo>
                  <a:pt x="245" y="253"/>
                  <a:pt x="251" y="257"/>
                  <a:pt x="258" y="262"/>
                </a:cubicBezTo>
                <a:cubicBezTo>
                  <a:pt x="261" y="265"/>
                  <a:pt x="261" y="265"/>
                  <a:pt x="261" y="265"/>
                </a:cubicBezTo>
                <a:cubicBezTo>
                  <a:pt x="264" y="262"/>
                  <a:pt x="264" y="262"/>
                  <a:pt x="264" y="262"/>
                </a:cubicBezTo>
                <a:cubicBezTo>
                  <a:pt x="277" y="248"/>
                  <a:pt x="287" y="233"/>
                  <a:pt x="294" y="216"/>
                </a:cubicBezTo>
                <a:cubicBezTo>
                  <a:pt x="301" y="201"/>
                  <a:pt x="305" y="184"/>
                  <a:pt x="306" y="168"/>
                </a:cubicBezTo>
                <a:cubicBezTo>
                  <a:pt x="306" y="163"/>
                  <a:pt x="306" y="163"/>
                  <a:pt x="306" y="163"/>
                </a:cubicBezTo>
                <a:cubicBezTo>
                  <a:pt x="250" y="163"/>
                  <a:pt x="250" y="163"/>
                  <a:pt x="250" y="163"/>
                </a:cubicBezTo>
                <a:lnTo>
                  <a:pt x="250" y="167"/>
                </a:lnTo>
                <a:close/>
                <a:moveTo>
                  <a:pt x="11" y="168"/>
                </a:moveTo>
                <a:cubicBezTo>
                  <a:pt x="12" y="184"/>
                  <a:pt x="15" y="201"/>
                  <a:pt x="22" y="216"/>
                </a:cubicBezTo>
                <a:cubicBezTo>
                  <a:pt x="29" y="233"/>
                  <a:pt x="40" y="248"/>
                  <a:pt x="53" y="262"/>
                </a:cubicBezTo>
                <a:cubicBezTo>
                  <a:pt x="56" y="265"/>
                  <a:pt x="56" y="265"/>
                  <a:pt x="56" y="265"/>
                </a:cubicBezTo>
                <a:cubicBezTo>
                  <a:pt x="59" y="262"/>
                  <a:pt x="59" y="262"/>
                  <a:pt x="59" y="262"/>
                </a:cubicBezTo>
                <a:cubicBezTo>
                  <a:pt x="65" y="257"/>
                  <a:pt x="72" y="253"/>
                  <a:pt x="79" y="249"/>
                </a:cubicBezTo>
                <a:cubicBezTo>
                  <a:pt x="82" y="247"/>
                  <a:pt x="82" y="247"/>
                  <a:pt x="82" y="247"/>
                </a:cubicBezTo>
                <a:cubicBezTo>
                  <a:pt x="81" y="243"/>
                  <a:pt x="81" y="243"/>
                  <a:pt x="81" y="243"/>
                </a:cubicBezTo>
                <a:cubicBezTo>
                  <a:pt x="72" y="220"/>
                  <a:pt x="67" y="194"/>
                  <a:pt x="66" y="167"/>
                </a:cubicBezTo>
                <a:cubicBezTo>
                  <a:pt x="66" y="163"/>
                  <a:pt x="66" y="163"/>
                  <a:pt x="66" y="163"/>
                </a:cubicBezTo>
                <a:cubicBezTo>
                  <a:pt x="10" y="163"/>
                  <a:pt x="10" y="163"/>
                  <a:pt x="10" y="163"/>
                </a:cubicBezTo>
                <a:lnTo>
                  <a:pt x="11" y="168"/>
                </a:lnTo>
                <a:close/>
                <a:moveTo>
                  <a:pt x="163" y="227"/>
                </a:moveTo>
                <a:cubicBezTo>
                  <a:pt x="167" y="227"/>
                  <a:pt x="167" y="227"/>
                  <a:pt x="167" y="227"/>
                </a:cubicBezTo>
                <a:cubicBezTo>
                  <a:pt x="186" y="228"/>
                  <a:pt x="204" y="233"/>
                  <a:pt x="221" y="240"/>
                </a:cubicBezTo>
                <a:cubicBezTo>
                  <a:pt x="226" y="242"/>
                  <a:pt x="226" y="242"/>
                  <a:pt x="226" y="242"/>
                </a:cubicBezTo>
                <a:cubicBezTo>
                  <a:pt x="227" y="238"/>
                  <a:pt x="227" y="238"/>
                  <a:pt x="227" y="238"/>
                </a:cubicBezTo>
                <a:cubicBezTo>
                  <a:pt x="230" y="231"/>
                  <a:pt x="232" y="225"/>
                  <a:pt x="233" y="218"/>
                </a:cubicBezTo>
                <a:cubicBezTo>
                  <a:pt x="237" y="202"/>
                  <a:pt x="240" y="185"/>
                  <a:pt x="240" y="168"/>
                </a:cubicBezTo>
                <a:cubicBezTo>
                  <a:pt x="240" y="163"/>
                  <a:pt x="240" y="163"/>
                  <a:pt x="240" y="163"/>
                </a:cubicBezTo>
                <a:cubicBezTo>
                  <a:pt x="163" y="163"/>
                  <a:pt x="163" y="163"/>
                  <a:pt x="163" y="163"/>
                </a:cubicBezTo>
                <a:lnTo>
                  <a:pt x="163" y="227"/>
                </a:lnTo>
                <a:close/>
                <a:moveTo>
                  <a:pt x="76" y="168"/>
                </a:moveTo>
                <a:cubicBezTo>
                  <a:pt x="77" y="185"/>
                  <a:pt x="79" y="202"/>
                  <a:pt x="83" y="218"/>
                </a:cubicBezTo>
                <a:cubicBezTo>
                  <a:pt x="85" y="225"/>
                  <a:pt x="87" y="231"/>
                  <a:pt x="89" y="238"/>
                </a:cubicBezTo>
                <a:cubicBezTo>
                  <a:pt x="91" y="242"/>
                  <a:pt x="91" y="242"/>
                  <a:pt x="91" y="242"/>
                </a:cubicBezTo>
                <a:cubicBezTo>
                  <a:pt x="95" y="240"/>
                  <a:pt x="95" y="240"/>
                  <a:pt x="95" y="240"/>
                </a:cubicBezTo>
                <a:cubicBezTo>
                  <a:pt x="112" y="233"/>
                  <a:pt x="130" y="228"/>
                  <a:pt x="149" y="227"/>
                </a:cubicBezTo>
                <a:cubicBezTo>
                  <a:pt x="153" y="227"/>
                  <a:pt x="153" y="227"/>
                  <a:pt x="153" y="227"/>
                </a:cubicBezTo>
                <a:cubicBezTo>
                  <a:pt x="153" y="163"/>
                  <a:pt x="153" y="163"/>
                  <a:pt x="153" y="163"/>
                </a:cubicBezTo>
                <a:cubicBezTo>
                  <a:pt x="76" y="163"/>
                  <a:pt x="76" y="163"/>
                  <a:pt x="76" y="163"/>
                </a:cubicBezTo>
                <a:lnTo>
                  <a:pt x="76" y="168"/>
                </a:lnTo>
                <a:close/>
                <a:moveTo>
                  <a:pt x="258" y="54"/>
                </a:moveTo>
                <a:cubicBezTo>
                  <a:pt x="251" y="59"/>
                  <a:pt x="245" y="64"/>
                  <a:pt x="238" y="68"/>
                </a:cubicBezTo>
                <a:cubicBezTo>
                  <a:pt x="234" y="70"/>
                  <a:pt x="234" y="70"/>
                  <a:pt x="234" y="70"/>
                </a:cubicBezTo>
                <a:cubicBezTo>
                  <a:pt x="236" y="73"/>
                  <a:pt x="236" y="73"/>
                  <a:pt x="236" y="73"/>
                </a:cubicBezTo>
                <a:cubicBezTo>
                  <a:pt x="244" y="96"/>
                  <a:pt x="249" y="122"/>
                  <a:pt x="250" y="149"/>
                </a:cubicBezTo>
                <a:cubicBezTo>
                  <a:pt x="250" y="153"/>
                  <a:pt x="250" y="153"/>
                  <a:pt x="250" y="153"/>
                </a:cubicBezTo>
                <a:cubicBezTo>
                  <a:pt x="306" y="153"/>
                  <a:pt x="306" y="153"/>
                  <a:pt x="306" y="153"/>
                </a:cubicBezTo>
                <a:cubicBezTo>
                  <a:pt x="306" y="148"/>
                  <a:pt x="306" y="148"/>
                  <a:pt x="306" y="148"/>
                </a:cubicBezTo>
                <a:cubicBezTo>
                  <a:pt x="305" y="132"/>
                  <a:pt x="301" y="116"/>
                  <a:pt x="294" y="101"/>
                </a:cubicBezTo>
                <a:cubicBezTo>
                  <a:pt x="287" y="83"/>
                  <a:pt x="277" y="68"/>
                  <a:pt x="264" y="54"/>
                </a:cubicBezTo>
                <a:cubicBezTo>
                  <a:pt x="261" y="52"/>
                  <a:pt x="261" y="52"/>
                  <a:pt x="261" y="52"/>
                </a:cubicBezTo>
                <a:lnTo>
                  <a:pt x="258" y="54"/>
                </a:lnTo>
                <a:close/>
                <a:moveTo>
                  <a:pt x="221" y="76"/>
                </a:moveTo>
                <a:cubicBezTo>
                  <a:pt x="204" y="84"/>
                  <a:pt x="186" y="88"/>
                  <a:pt x="167" y="89"/>
                </a:cubicBezTo>
                <a:cubicBezTo>
                  <a:pt x="163" y="89"/>
                  <a:pt x="163" y="89"/>
                  <a:pt x="163" y="89"/>
                </a:cubicBezTo>
                <a:cubicBezTo>
                  <a:pt x="163" y="153"/>
                  <a:pt x="163" y="153"/>
                  <a:pt x="163" y="153"/>
                </a:cubicBezTo>
                <a:cubicBezTo>
                  <a:pt x="240" y="153"/>
                  <a:pt x="240" y="153"/>
                  <a:pt x="240" y="153"/>
                </a:cubicBezTo>
                <a:cubicBezTo>
                  <a:pt x="240" y="149"/>
                  <a:pt x="240" y="149"/>
                  <a:pt x="240" y="149"/>
                </a:cubicBezTo>
                <a:cubicBezTo>
                  <a:pt x="240" y="131"/>
                  <a:pt x="237" y="114"/>
                  <a:pt x="233" y="98"/>
                </a:cubicBezTo>
                <a:cubicBezTo>
                  <a:pt x="232" y="92"/>
                  <a:pt x="230" y="85"/>
                  <a:pt x="227" y="79"/>
                </a:cubicBezTo>
                <a:cubicBezTo>
                  <a:pt x="226" y="74"/>
                  <a:pt x="226" y="74"/>
                  <a:pt x="226" y="74"/>
                </a:cubicBezTo>
                <a:lnTo>
                  <a:pt x="221" y="76"/>
                </a:lnTo>
                <a:close/>
                <a:moveTo>
                  <a:pt x="89" y="79"/>
                </a:moveTo>
                <a:cubicBezTo>
                  <a:pt x="87" y="85"/>
                  <a:pt x="85" y="92"/>
                  <a:pt x="83" y="98"/>
                </a:cubicBezTo>
                <a:cubicBezTo>
                  <a:pt x="79" y="114"/>
                  <a:pt x="77" y="131"/>
                  <a:pt x="76" y="149"/>
                </a:cubicBezTo>
                <a:cubicBezTo>
                  <a:pt x="76" y="153"/>
                  <a:pt x="76" y="153"/>
                  <a:pt x="76" y="153"/>
                </a:cubicBezTo>
                <a:cubicBezTo>
                  <a:pt x="153" y="153"/>
                  <a:pt x="153" y="153"/>
                  <a:pt x="153" y="153"/>
                </a:cubicBezTo>
                <a:cubicBezTo>
                  <a:pt x="153" y="89"/>
                  <a:pt x="153" y="89"/>
                  <a:pt x="153" y="89"/>
                </a:cubicBezTo>
                <a:cubicBezTo>
                  <a:pt x="149" y="89"/>
                  <a:pt x="149" y="89"/>
                  <a:pt x="149" y="89"/>
                </a:cubicBezTo>
                <a:cubicBezTo>
                  <a:pt x="130" y="88"/>
                  <a:pt x="112" y="84"/>
                  <a:pt x="95" y="76"/>
                </a:cubicBezTo>
                <a:cubicBezTo>
                  <a:pt x="91" y="74"/>
                  <a:pt x="91" y="74"/>
                  <a:pt x="91" y="74"/>
                </a:cubicBezTo>
                <a:lnTo>
                  <a:pt x="89" y="79"/>
                </a:lnTo>
                <a:close/>
                <a:moveTo>
                  <a:pt x="53" y="54"/>
                </a:moveTo>
                <a:cubicBezTo>
                  <a:pt x="40" y="68"/>
                  <a:pt x="29" y="83"/>
                  <a:pt x="22" y="101"/>
                </a:cubicBezTo>
                <a:cubicBezTo>
                  <a:pt x="16" y="116"/>
                  <a:pt x="12" y="132"/>
                  <a:pt x="11" y="148"/>
                </a:cubicBezTo>
                <a:cubicBezTo>
                  <a:pt x="10" y="153"/>
                  <a:pt x="10" y="153"/>
                  <a:pt x="10" y="153"/>
                </a:cubicBezTo>
                <a:cubicBezTo>
                  <a:pt x="66" y="153"/>
                  <a:pt x="66" y="153"/>
                  <a:pt x="66" y="153"/>
                </a:cubicBezTo>
                <a:cubicBezTo>
                  <a:pt x="66" y="149"/>
                  <a:pt x="66" y="149"/>
                  <a:pt x="66" y="149"/>
                </a:cubicBezTo>
                <a:cubicBezTo>
                  <a:pt x="67" y="122"/>
                  <a:pt x="72" y="96"/>
                  <a:pt x="81" y="73"/>
                </a:cubicBezTo>
                <a:cubicBezTo>
                  <a:pt x="82" y="70"/>
                  <a:pt x="82" y="70"/>
                  <a:pt x="82" y="70"/>
                </a:cubicBezTo>
                <a:cubicBezTo>
                  <a:pt x="79" y="68"/>
                  <a:pt x="79" y="68"/>
                  <a:pt x="79" y="68"/>
                </a:cubicBezTo>
                <a:cubicBezTo>
                  <a:pt x="72" y="64"/>
                  <a:pt x="65" y="59"/>
                  <a:pt x="59" y="54"/>
                </a:cubicBezTo>
                <a:cubicBezTo>
                  <a:pt x="56" y="52"/>
                  <a:pt x="56" y="52"/>
                  <a:pt x="56" y="52"/>
                </a:cubicBezTo>
                <a:lnTo>
                  <a:pt x="53" y="54"/>
                </a:lnTo>
                <a:close/>
                <a:moveTo>
                  <a:pt x="163" y="79"/>
                </a:moveTo>
                <a:cubicBezTo>
                  <a:pt x="168" y="79"/>
                  <a:pt x="168" y="79"/>
                  <a:pt x="168" y="79"/>
                </a:cubicBezTo>
                <a:cubicBezTo>
                  <a:pt x="184" y="78"/>
                  <a:pt x="201" y="74"/>
                  <a:pt x="216" y="68"/>
                </a:cubicBezTo>
                <a:cubicBezTo>
                  <a:pt x="222" y="65"/>
                  <a:pt x="222" y="65"/>
                  <a:pt x="222" y="65"/>
                </a:cubicBezTo>
                <a:cubicBezTo>
                  <a:pt x="220" y="61"/>
                  <a:pt x="220" y="61"/>
                  <a:pt x="220" y="61"/>
                </a:cubicBezTo>
                <a:cubicBezTo>
                  <a:pt x="218" y="57"/>
                  <a:pt x="216" y="54"/>
                  <a:pt x="214" y="51"/>
                </a:cubicBezTo>
                <a:cubicBezTo>
                  <a:pt x="206" y="38"/>
                  <a:pt x="197" y="27"/>
                  <a:pt x="187" y="20"/>
                </a:cubicBezTo>
                <a:cubicBezTo>
                  <a:pt x="181" y="16"/>
                  <a:pt x="175" y="13"/>
                  <a:pt x="169" y="12"/>
                </a:cubicBezTo>
                <a:cubicBezTo>
                  <a:pt x="163" y="10"/>
                  <a:pt x="163" y="10"/>
                  <a:pt x="163" y="10"/>
                </a:cubicBezTo>
                <a:lnTo>
                  <a:pt x="163" y="79"/>
                </a:lnTo>
                <a:close/>
                <a:moveTo>
                  <a:pt x="148" y="12"/>
                </a:moveTo>
                <a:cubicBezTo>
                  <a:pt x="141" y="13"/>
                  <a:pt x="135" y="16"/>
                  <a:pt x="129" y="20"/>
                </a:cubicBezTo>
                <a:cubicBezTo>
                  <a:pt x="119" y="27"/>
                  <a:pt x="110" y="38"/>
                  <a:pt x="102" y="51"/>
                </a:cubicBezTo>
                <a:cubicBezTo>
                  <a:pt x="100" y="54"/>
                  <a:pt x="99" y="57"/>
                  <a:pt x="97" y="61"/>
                </a:cubicBezTo>
                <a:cubicBezTo>
                  <a:pt x="95" y="65"/>
                  <a:pt x="95" y="65"/>
                  <a:pt x="95" y="65"/>
                </a:cubicBezTo>
                <a:cubicBezTo>
                  <a:pt x="101" y="68"/>
                  <a:pt x="101" y="68"/>
                  <a:pt x="101" y="68"/>
                </a:cubicBezTo>
                <a:cubicBezTo>
                  <a:pt x="116" y="74"/>
                  <a:pt x="132" y="78"/>
                  <a:pt x="148" y="79"/>
                </a:cubicBezTo>
                <a:cubicBezTo>
                  <a:pt x="153" y="79"/>
                  <a:pt x="153" y="79"/>
                  <a:pt x="153" y="79"/>
                </a:cubicBezTo>
                <a:cubicBezTo>
                  <a:pt x="153" y="10"/>
                  <a:pt x="153" y="10"/>
                  <a:pt x="153" y="10"/>
                </a:cubicBezTo>
                <a:lnTo>
                  <a:pt x="148" y="12"/>
                </a:lnTo>
                <a:close/>
                <a:moveTo>
                  <a:pt x="100" y="22"/>
                </a:moveTo>
                <a:cubicBezTo>
                  <a:pt x="88" y="27"/>
                  <a:pt x="78" y="34"/>
                  <a:pt x="68" y="41"/>
                </a:cubicBezTo>
                <a:cubicBezTo>
                  <a:pt x="63" y="45"/>
                  <a:pt x="63" y="45"/>
                  <a:pt x="63" y="45"/>
                </a:cubicBezTo>
                <a:cubicBezTo>
                  <a:pt x="68" y="48"/>
                  <a:pt x="68" y="48"/>
                  <a:pt x="68" y="48"/>
                </a:cubicBezTo>
                <a:cubicBezTo>
                  <a:pt x="72" y="52"/>
                  <a:pt x="77" y="55"/>
                  <a:pt x="82" y="58"/>
                </a:cubicBezTo>
                <a:cubicBezTo>
                  <a:pt x="86" y="61"/>
                  <a:pt x="86" y="61"/>
                  <a:pt x="86" y="61"/>
                </a:cubicBezTo>
                <a:cubicBezTo>
                  <a:pt x="88" y="56"/>
                  <a:pt x="88" y="56"/>
                  <a:pt x="88" y="56"/>
                </a:cubicBezTo>
                <a:cubicBezTo>
                  <a:pt x="93" y="46"/>
                  <a:pt x="99" y="37"/>
                  <a:pt x="105" y="29"/>
                </a:cubicBezTo>
                <a:cubicBezTo>
                  <a:pt x="107" y="27"/>
                  <a:pt x="107" y="27"/>
                  <a:pt x="107" y="27"/>
                </a:cubicBezTo>
                <a:cubicBezTo>
                  <a:pt x="128" y="10"/>
                  <a:pt x="128" y="10"/>
                  <a:pt x="128" y="10"/>
                </a:cubicBezTo>
                <a:cubicBezTo>
                  <a:pt x="102" y="21"/>
                  <a:pt x="102" y="21"/>
                  <a:pt x="102" y="21"/>
                </a:cubicBezTo>
                <a:lnTo>
                  <a:pt x="100" y="22"/>
                </a:lnTo>
                <a:close/>
                <a:moveTo>
                  <a:pt x="209" y="27"/>
                </a:moveTo>
                <a:cubicBezTo>
                  <a:pt x="211" y="29"/>
                  <a:pt x="211" y="29"/>
                  <a:pt x="211" y="29"/>
                </a:cubicBezTo>
                <a:cubicBezTo>
                  <a:pt x="218" y="37"/>
                  <a:pt x="223" y="46"/>
                  <a:pt x="228" y="56"/>
                </a:cubicBezTo>
                <a:cubicBezTo>
                  <a:pt x="231" y="61"/>
                  <a:pt x="231" y="61"/>
                  <a:pt x="231" y="61"/>
                </a:cubicBezTo>
                <a:cubicBezTo>
                  <a:pt x="235" y="58"/>
                  <a:pt x="235" y="58"/>
                  <a:pt x="235" y="58"/>
                </a:cubicBezTo>
                <a:cubicBezTo>
                  <a:pt x="240" y="55"/>
                  <a:pt x="244" y="52"/>
                  <a:pt x="249" y="48"/>
                </a:cubicBezTo>
                <a:cubicBezTo>
                  <a:pt x="253" y="45"/>
                  <a:pt x="253" y="45"/>
                  <a:pt x="253" y="45"/>
                </a:cubicBezTo>
                <a:cubicBezTo>
                  <a:pt x="249" y="41"/>
                  <a:pt x="249" y="41"/>
                  <a:pt x="249" y="41"/>
                </a:cubicBezTo>
                <a:cubicBezTo>
                  <a:pt x="239" y="34"/>
                  <a:pt x="228" y="27"/>
                  <a:pt x="216" y="22"/>
                </a:cubicBezTo>
                <a:cubicBezTo>
                  <a:pt x="214" y="21"/>
                  <a:pt x="214" y="21"/>
                  <a:pt x="214" y="21"/>
                </a:cubicBezTo>
                <a:cubicBezTo>
                  <a:pt x="188" y="12"/>
                  <a:pt x="188" y="12"/>
                  <a:pt x="188" y="12"/>
                </a:cubicBezTo>
                <a:lnTo>
                  <a:pt x="209" y="27"/>
                </a:lnTo>
                <a:close/>
              </a:path>
            </a:pathLst>
          </a:custGeom>
          <a:solidFill>
            <a:srgbClr val="8A8A8A"/>
          </a:solidFill>
          <a:ln w="6350">
            <a:solidFill>
              <a:schemeClr val="tx2">
                <a:lumMod val="50000"/>
              </a:schemeClr>
            </a:solidFill>
            <a:round/>
          </a:ln>
        </p:spPr>
        <p:txBody>
          <a:bodyPr vert="horz" wrap="square" lIns="91440" tIns="45720" rIns="91440" bIns="45720" numCol="1" anchor="t" anchorCtr="0" compatLnSpc="1"/>
          <a:lstStyle/>
          <a:p>
            <a:pPr defTabSz="1219200" fontAlgn="ct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9" name="组合 78"/>
          <p:cNvGrpSpPr/>
          <p:nvPr/>
        </p:nvGrpSpPr>
        <p:grpSpPr bwMode="gray">
          <a:xfrm>
            <a:off x="9465025" y="1876173"/>
            <a:ext cx="382270" cy="383540"/>
            <a:chOff x="6992938" y="4440238"/>
            <a:chExt cx="593725" cy="595312"/>
          </a:xfrm>
          <a:solidFill>
            <a:srgbClr val="8A8A8A"/>
          </a:solidFill>
        </p:grpSpPr>
        <p:sp>
          <p:nvSpPr>
            <p:cNvPr id="80" name="Freeform 104"/>
            <p:cNvSpPr>
              <a:spLocks noEditPoints="1"/>
            </p:cNvSpPr>
            <p:nvPr/>
          </p:nvSpPr>
          <p:spPr bwMode="gray">
            <a:xfrm>
              <a:off x="7019926" y="4791075"/>
              <a:ext cx="103188" cy="217487"/>
            </a:xfrm>
            <a:custGeom>
              <a:avLst/>
              <a:gdLst>
                <a:gd name="T0" fmla="*/ 4 w 27"/>
                <a:gd name="T1" fmla="*/ 57 h 57"/>
                <a:gd name="T2" fmla="*/ 23 w 27"/>
                <a:gd name="T3" fmla="*/ 57 h 57"/>
                <a:gd name="T4" fmla="*/ 27 w 27"/>
                <a:gd name="T5" fmla="*/ 54 h 57"/>
                <a:gd name="T6" fmla="*/ 27 w 27"/>
                <a:gd name="T7" fmla="*/ 37 h 57"/>
                <a:gd name="T8" fmla="*/ 25 w 27"/>
                <a:gd name="T9" fmla="*/ 34 h 57"/>
                <a:gd name="T10" fmla="*/ 15 w 27"/>
                <a:gd name="T11" fmla="*/ 27 h 57"/>
                <a:gd name="T12" fmla="*/ 15 w 27"/>
                <a:gd name="T13" fmla="*/ 2 h 57"/>
                <a:gd name="T14" fmla="*/ 13 w 27"/>
                <a:gd name="T15" fmla="*/ 0 h 57"/>
                <a:gd name="T16" fmla="*/ 12 w 27"/>
                <a:gd name="T17" fmla="*/ 2 h 57"/>
                <a:gd name="T18" fmla="*/ 12 w 27"/>
                <a:gd name="T19" fmla="*/ 27 h 57"/>
                <a:gd name="T20" fmla="*/ 2 w 27"/>
                <a:gd name="T21" fmla="*/ 34 h 57"/>
                <a:gd name="T22" fmla="*/ 0 w 27"/>
                <a:gd name="T23" fmla="*/ 37 h 57"/>
                <a:gd name="T24" fmla="*/ 0 w 27"/>
                <a:gd name="T25" fmla="*/ 54 h 57"/>
                <a:gd name="T26" fmla="*/ 4 w 27"/>
                <a:gd name="T27" fmla="*/ 57 h 57"/>
                <a:gd name="T28" fmla="*/ 4 w 27"/>
                <a:gd name="T29" fmla="*/ 37 h 57"/>
                <a:gd name="T30" fmla="*/ 13 w 27"/>
                <a:gd name="T31" fmla="*/ 30 h 57"/>
                <a:gd name="T32" fmla="*/ 14 w 27"/>
                <a:gd name="T33" fmla="*/ 30 h 57"/>
                <a:gd name="T34" fmla="*/ 23 w 27"/>
                <a:gd name="T35" fmla="*/ 37 h 57"/>
                <a:gd name="T36" fmla="*/ 23 w 27"/>
                <a:gd name="T37" fmla="*/ 54 h 57"/>
                <a:gd name="T38" fmla="*/ 4 w 27"/>
                <a:gd name="T39" fmla="*/ 54 h 57"/>
                <a:gd name="T40" fmla="*/ 4 w 27"/>
                <a:gd name="T41" fmla="*/ 37 h 57"/>
                <a:gd name="T42" fmla="*/ 4 w 27"/>
                <a:gd name="T43" fmla="*/ 37 h 57"/>
                <a:gd name="T44" fmla="*/ 4 w 27"/>
                <a:gd name="T45" fmla="*/ 3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7" h="57">
                  <a:moveTo>
                    <a:pt x="4" y="57"/>
                  </a:moveTo>
                  <a:cubicBezTo>
                    <a:pt x="23" y="57"/>
                    <a:pt x="23" y="57"/>
                    <a:pt x="23" y="57"/>
                  </a:cubicBezTo>
                  <a:cubicBezTo>
                    <a:pt x="25" y="57"/>
                    <a:pt x="27" y="56"/>
                    <a:pt x="27" y="54"/>
                  </a:cubicBezTo>
                  <a:cubicBezTo>
                    <a:pt x="27" y="37"/>
                    <a:pt x="27" y="37"/>
                    <a:pt x="27" y="37"/>
                  </a:cubicBezTo>
                  <a:cubicBezTo>
                    <a:pt x="27" y="36"/>
                    <a:pt x="26" y="34"/>
                    <a:pt x="25" y="34"/>
                  </a:cubicBezTo>
                  <a:cubicBezTo>
                    <a:pt x="15" y="27"/>
                    <a:pt x="15" y="27"/>
                    <a:pt x="15" y="27"/>
                  </a:cubicBezTo>
                  <a:cubicBezTo>
                    <a:pt x="15" y="2"/>
                    <a:pt x="15" y="2"/>
                    <a:pt x="15" y="2"/>
                  </a:cubicBezTo>
                  <a:cubicBezTo>
                    <a:pt x="15" y="1"/>
                    <a:pt x="14" y="0"/>
                    <a:pt x="13" y="0"/>
                  </a:cubicBezTo>
                  <a:cubicBezTo>
                    <a:pt x="12" y="0"/>
                    <a:pt x="12" y="1"/>
                    <a:pt x="12" y="2"/>
                  </a:cubicBezTo>
                  <a:cubicBezTo>
                    <a:pt x="12" y="27"/>
                    <a:pt x="12" y="27"/>
                    <a:pt x="12" y="27"/>
                  </a:cubicBezTo>
                  <a:cubicBezTo>
                    <a:pt x="2" y="34"/>
                    <a:pt x="2" y="34"/>
                    <a:pt x="2" y="34"/>
                  </a:cubicBezTo>
                  <a:cubicBezTo>
                    <a:pt x="1" y="34"/>
                    <a:pt x="0" y="36"/>
                    <a:pt x="0" y="37"/>
                  </a:cubicBezTo>
                  <a:cubicBezTo>
                    <a:pt x="0" y="54"/>
                    <a:pt x="0" y="54"/>
                    <a:pt x="0" y="54"/>
                  </a:cubicBezTo>
                  <a:cubicBezTo>
                    <a:pt x="0" y="56"/>
                    <a:pt x="2" y="57"/>
                    <a:pt x="4" y="57"/>
                  </a:cubicBezTo>
                  <a:close/>
                  <a:moveTo>
                    <a:pt x="4" y="37"/>
                  </a:moveTo>
                  <a:cubicBezTo>
                    <a:pt x="13" y="30"/>
                    <a:pt x="13" y="30"/>
                    <a:pt x="13" y="30"/>
                  </a:cubicBezTo>
                  <a:cubicBezTo>
                    <a:pt x="14" y="30"/>
                    <a:pt x="14" y="30"/>
                    <a:pt x="14" y="30"/>
                  </a:cubicBezTo>
                  <a:cubicBezTo>
                    <a:pt x="23" y="37"/>
                    <a:pt x="23" y="37"/>
                    <a:pt x="23" y="37"/>
                  </a:cubicBezTo>
                  <a:cubicBezTo>
                    <a:pt x="23" y="54"/>
                    <a:pt x="23" y="54"/>
                    <a:pt x="23" y="54"/>
                  </a:cubicBezTo>
                  <a:cubicBezTo>
                    <a:pt x="4" y="54"/>
                    <a:pt x="4" y="54"/>
                    <a:pt x="4" y="54"/>
                  </a:cubicBezTo>
                  <a:lnTo>
                    <a:pt x="4" y="37"/>
                  </a:lnTo>
                  <a:close/>
                  <a:moveTo>
                    <a:pt x="4" y="37"/>
                  </a:moveTo>
                  <a:cubicBezTo>
                    <a:pt x="4" y="37"/>
                    <a:pt x="4" y="37"/>
                    <a:pt x="4" y="37"/>
                  </a:cubicBezTo>
                </a:path>
              </a:pathLst>
            </a:custGeom>
            <a:grpFill/>
            <a:ln w="3175">
              <a:solidFill>
                <a:schemeClr val="tx2">
                  <a:lumMod val="50000"/>
                </a:schemeClr>
              </a:solidFill>
              <a:round/>
            </a:ln>
          </p:spPr>
          <p:txBody>
            <a:bodyPr vert="horz" wrap="square" lIns="91440" tIns="45720" rIns="91440" bIns="45720" numCol="1" anchor="t" anchorCtr="0" compatLnSpc="1"/>
            <a:lstStyle/>
            <a:p>
              <a:pPr defTabSz="1219200" fontAlgn="ct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Freeform 105"/>
            <p:cNvSpPr>
              <a:spLocks noEditPoints="1"/>
            </p:cNvSpPr>
            <p:nvPr/>
          </p:nvSpPr>
          <p:spPr bwMode="gray">
            <a:xfrm>
              <a:off x="6992938" y="4440238"/>
              <a:ext cx="593725" cy="595312"/>
            </a:xfrm>
            <a:custGeom>
              <a:avLst/>
              <a:gdLst>
                <a:gd name="T0" fmla="*/ 133 w 155"/>
                <a:gd name="T1" fmla="*/ 152 h 156"/>
                <a:gd name="T2" fmla="*/ 134 w 155"/>
                <a:gd name="T3" fmla="*/ 141 h 156"/>
                <a:gd name="T4" fmla="*/ 134 w 155"/>
                <a:gd name="T5" fmla="*/ 137 h 156"/>
                <a:gd name="T6" fmla="*/ 130 w 155"/>
                <a:gd name="T7" fmla="*/ 87 h 156"/>
                <a:gd name="T8" fmla="*/ 139 w 155"/>
                <a:gd name="T9" fmla="*/ 35 h 156"/>
                <a:gd name="T10" fmla="*/ 124 w 155"/>
                <a:gd name="T11" fmla="*/ 2 h 156"/>
                <a:gd name="T12" fmla="*/ 112 w 155"/>
                <a:gd name="T13" fmla="*/ 2 h 156"/>
                <a:gd name="T14" fmla="*/ 109 w 155"/>
                <a:gd name="T15" fmla="*/ 45 h 156"/>
                <a:gd name="T16" fmla="*/ 68 w 155"/>
                <a:gd name="T17" fmla="*/ 58 h 156"/>
                <a:gd name="T18" fmla="*/ 61 w 155"/>
                <a:gd name="T19" fmla="*/ 67 h 156"/>
                <a:gd name="T20" fmla="*/ 12 w 155"/>
                <a:gd name="T21" fmla="*/ 91 h 156"/>
                <a:gd name="T22" fmla="*/ 15 w 155"/>
                <a:gd name="T23" fmla="*/ 92 h 156"/>
                <a:gd name="T24" fmla="*/ 66 w 155"/>
                <a:gd name="T25" fmla="*/ 74 h 156"/>
                <a:gd name="T26" fmla="*/ 40 w 155"/>
                <a:gd name="T27" fmla="*/ 152 h 156"/>
                <a:gd name="T28" fmla="*/ 0 w 155"/>
                <a:gd name="T29" fmla="*/ 154 h 156"/>
                <a:gd name="T30" fmla="*/ 96 w 155"/>
                <a:gd name="T31" fmla="*/ 156 h 156"/>
                <a:gd name="T32" fmla="*/ 98 w 155"/>
                <a:gd name="T33" fmla="*/ 153 h 156"/>
                <a:gd name="T34" fmla="*/ 85 w 155"/>
                <a:gd name="T35" fmla="*/ 113 h 156"/>
                <a:gd name="T36" fmla="*/ 71 w 155"/>
                <a:gd name="T37" fmla="*/ 73 h 156"/>
                <a:gd name="T38" fmla="*/ 77 w 155"/>
                <a:gd name="T39" fmla="*/ 64 h 156"/>
                <a:gd name="T40" fmla="*/ 126 w 155"/>
                <a:gd name="T41" fmla="*/ 87 h 156"/>
                <a:gd name="T42" fmla="*/ 121 w 155"/>
                <a:gd name="T43" fmla="*/ 136 h 156"/>
                <a:gd name="T44" fmla="*/ 121 w 155"/>
                <a:gd name="T45" fmla="*/ 140 h 156"/>
                <a:gd name="T46" fmla="*/ 122 w 155"/>
                <a:gd name="T47" fmla="*/ 152 h 156"/>
                <a:gd name="T48" fmla="*/ 101 w 155"/>
                <a:gd name="T49" fmla="*/ 153 h 156"/>
                <a:gd name="T50" fmla="*/ 153 w 155"/>
                <a:gd name="T51" fmla="*/ 155 h 156"/>
                <a:gd name="T52" fmla="*/ 153 w 155"/>
                <a:gd name="T53" fmla="*/ 152 h 156"/>
                <a:gd name="T54" fmla="*/ 59 w 155"/>
                <a:gd name="T55" fmla="*/ 112 h 156"/>
                <a:gd name="T56" fmla="*/ 80 w 155"/>
                <a:gd name="T57" fmla="*/ 112 h 156"/>
                <a:gd name="T58" fmla="*/ 54 w 155"/>
                <a:gd name="T59" fmla="*/ 133 h 156"/>
                <a:gd name="T60" fmla="*/ 87 w 155"/>
                <a:gd name="T61" fmla="*/ 133 h 156"/>
                <a:gd name="T62" fmla="*/ 71 w 155"/>
                <a:gd name="T63" fmla="*/ 94 h 156"/>
                <a:gd name="T64" fmla="*/ 63 w 155"/>
                <a:gd name="T65" fmla="*/ 94 h 156"/>
                <a:gd name="T66" fmla="*/ 76 w 155"/>
                <a:gd name="T67" fmla="*/ 116 h 156"/>
                <a:gd name="T68" fmla="*/ 56 w 155"/>
                <a:gd name="T69" fmla="*/ 116 h 156"/>
                <a:gd name="T70" fmla="*/ 69 w 155"/>
                <a:gd name="T71" fmla="*/ 78 h 156"/>
                <a:gd name="T72" fmla="*/ 65 w 155"/>
                <a:gd name="T73" fmla="*/ 90 h 156"/>
                <a:gd name="T74" fmla="*/ 49 w 155"/>
                <a:gd name="T75" fmla="*/ 137 h 156"/>
                <a:gd name="T76" fmla="*/ 93 w 155"/>
                <a:gd name="T77" fmla="*/ 152 h 156"/>
                <a:gd name="T78" fmla="*/ 69 w 155"/>
                <a:gd name="T79" fmla="*/ 70 h 156"/>
                <a:gd name="T80" fmla="*/ 69 w 155"/>
                <a:gd name="T81" fmla="*/ 62 h 156"/>
                <a:gd name="T82" fmla="*/ 69 w 155"/>
                <a:gd name="T83" fmla="*/ 70 h 156"/>
                <a:gd name="T84" fmla="*/ 117 w 155"/>
                <a:gd name="T85" fmla="*/ 42 h 156"/>
                <a:gd name="T86" fmla="*/ 134 w 155"/>
                <a:gd name="T87" fmla="*/ 34 h 156"/>
                <a:gd name="T88" fmla="*/ 131 w 155"/>
                <a:gd name="T89" fmla="*/ 58 h 156"/>
                <a:gd name="T90" fmla="*/ 134 w 155"/>
                <a:gd name="T91" fmla="*/ 38 h 156"/>
                <a:gd name="T92" fmla="*/ 127 w 155"/>
                <a:gd name="T93" fmla="*/ 80 h 156"/>
                <a:gd name="T94" fmla="*/ 130 w 155"/>
                <a:gd name="T95" fmla="*/ 62 h 156"/>
                <a:gd name="T96" fmla="*/ 125 w 155"/>
                <a:gd name="T97" fmla="*/ 12 h 156"/>
                <a:gd name="T98" fmla="*/ 114 w 155"/>
                <a:gd name="T99" fmla="*/ 6 h 156"/>
                <a:gd name="T100" fmla="*/ 126 w 155"/>
                <a:gd name="T101" fmla="*/ 152 h 156"/>
                <a:gd name="T102" fmla="*/ 129 w 155"/>
                <a:gd name="T103" fmla="*/ 141 h 156"/>
                <a:gd name="T104" fmla="*/ 126 w 155"/>
                <a:gd name="T105" fmla="*/ 152 h 156"/>
                <a:gd name="T106" fmla="*/ 126 w 155"/>
                <a:gd name="T107" fmla="*/ 15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5" h="156">
                  <a:moveTo>
                    <a:pt x="153" y="152"/>
                  </a:moveTo>
                  <a:cubicBezTo>
                    <a:pt x="133" y="152"/>
                    <a:pt x="133" y="152"/>
                    <a:pt x="133" y="152"/>
                  </a:cubicBezTo>
                  <a:cubicBezTo>
                    <a:pt x="133" y="141"/>
                    <a:pt x="133" y="141"/>
                    <a:pt x="133" y="141"/>
                  </a:cubicBezTo>
                  <a:cubicBezTo>
                    <a:pt x="134" y="141"/>
                    <a:pt x="134" y="141"/>
                    <a:pt x="134" y="141"/>
                  </a:cubicBezTo>
                  <a:cubicBezTo>
                    <a:pt x="135" y="141"/>
                    <a:pt x="136" y="140"/>
                    <a:pt x="136" y="139"/>
                  </a:cubicBezTo>
                  <a:cubicBezTo>
                    <a:pt x="136" y="138"/>
                    <a:pt x="135" y="137"/>
                    <a:pt x="134" y="137"/>
                  </a:cubicBezTo>
                  <a:cubicBezTo>
                    <a:pt x="130" y="137"/>
                    <a:pt x="130" y="137"/>
                    <a:pt x="130" y="137"/>
                  </a:cubicBezTo>
                  <a:cubicBezTo>
                    <a:pt x="130" y="87"/>
                    <a:pt x="130" y="87"/>
                    <a:pt x="130" y="87"/>
                  </a:cubicBezTo>
                  <a:cubicBezTo>
                    <a:pt x="139" y="36"/>
                    <a:pt x="139" y="36"/>
                    <a:pt x="139" y="36"/>
                  </a:cubicBezTo>
                  <a:cubicBezTo>
                    <a:pt x="139" y="35"/>
                    <a:pt x="139" y="35"/>
                    <a:pt x="139" y="35"/>
                  </a:cubicBezTo>
                  <a:cubicBezTo>
                    <a:pt x="139" y="35"/>
                    <a:pt x="139" y="35"/>
                    <a:pt x="139" y="35"/>
                  </a:cubicBezTo>
                  <a:cubicBezTo>
                    <a:pt x="124" y="2"/>
                    <a:pt x="124" y="2"/>
                    <a:pt x="124" y="2"/>
                  </a:cubicBezTo>
                  <a:cubicBezTo>
                    <a:pt x="124" y="1"/>
                    <a:pt x="123" y="0"/>
                    <a:pt x="122" y="1"/>
                  </a:cubicBezTo>
                  <a:cubicBezTo>
                    <a:pt x="112" y="2"/>
                    <a:pt x="112" y="2"/>
                    <a:pt x="112" y="2"/>
                  </a:cubicBezTo>
                  <a:cubicBezTo>
                    <a:pt x="111" y="2"/>
                    <a:pt x="110" y="3"/>
                    <a:pt x="110" y="4"/>
                  </a:cubicBezTo>
                  <a:cubicBezTo>
                    <a:pt x="109" y="45"/>
                    <a:pt x="109" y="45"/>
                    <a:pt x="109" y="45"/>
                  </a:cubicBezTo>
                  <a:cubicBezTo>
                    <a:pt x="75" y="61"/>
                    <a:pt x="75" y="61"/>
                    <a:pt x="75" y="61"/>
                  </a:cubicBezTo>
                  <a:cubicBezTo>
                    <a:pt x="73" y="59"/>
                    <a:pt x="71" y="58"/>
                    <a:pt x="68" y="58"/>
                  </a:cubicBezTo>
                  <a:cubicBezTo>
                    <a:pt x="64" y="58"/>
                    <a:pt x="60" y="61"/>
                    <a:pt x="60" y="66"/>
                  </a:cubicBezTo>
                  <a:cubicBezTo>
                    <a:pt x="60" y="66"/>
                    <a:pt x="60" y="66"/>
                    <a:pt x="61" y="67"/>
                  </a:cubicBezTo>
                  <a:cubicBezTo>
                    <a:pt x="13" y="88"/>
                    <a:pt x="13" y="88"/>
                    <a:pt x="13" y="88"/>
                  </a:cubicBezTo>
                  <a:cubicBezTo>
                    <a:pt x="12" y="89"/>
                    <a:pt x="12" y="90"/>
                    <a:pt x="12" y="91"/>
                  </a:cubicBezTo>
                  <a:cubicBezTo>
                    <a:pt x="13" y="92"/>
                    <a:pt x="13" y="92"/>
                    <a:pt x="14" y="92"/>
                  </a:cubicBezTo>
                  <a:cubicBezTo>
                    <a:pt x="14" y="92"/>
                    <a:pt x="14" y="92"/>
                    <a:pt x="15" y="92"/>
                  </a:cubicBezTo>
                  <a:cubicBezTo>
                    <a:pt x="62" y="71"/>
                    <a:pt x="62" y="71"/>
                    <a:pt x="62" y="71"/>
                  </a:cubicBezTo>
                  <a:cubicBezTo>
                    <a:pt x="63" y="72"/>
                    <a:pt x="64" y="73"/>
                    <a:pt x="66" y="74"/>
                  </a:cubicBezTo>
                  <a:cubicBezTo>
                    <a:pt x="45" y="135"/>
                    <a:pt x="45" y="135"/>
                    <a:pt x="45" y="135"/>
                  </a:cubicBezTo>
                  <a:cubicBezTo>
                    <a:pt x="40" y="152"/>
                    <a:pt x="40" y="152"/>
                    <a:pt x="40" y="152"/>
                  </a:cubicBezTo>
                  <a:cubicBezTo>
                    <a:pt x="2" y="152"/>
                    <a:pt x="2" y="152"/>
                    <a:pt x="2" y="152"/>
                  </a:cubicBezTo>
                  <a:cubicBezTo>
                    <a:pt x="1" y="152"/>
                    <a:pt x="0" y="153"/>
                    <a:pt x="0" y="154"/>
                  </a:cubicBezTo>
                  <a:cubicBezTo>
                    <a:pt x="0" y="155"/>
                    <a:pt x="1" y="156"/>
                    <a:pt x="2" y="156"/>
                  </a:cubicBezTo>
                  <a:cubicBezTo>
                    <a:pt x="96" y="156"/>
                    <a:pt x="96" y="156"/>
                    <a:pt x="96" y="156"/>
                  </a:cubicBezTo>
                  <a:cubicBezTo>
                    <a:pt x="97" y="156"/>
                    <a:pt x="98" y="155"/>
                    <a:pt x="98" y="154"/>
                  </a:cubicBezTo>
                  <a:cubicBezTo>
                    <a:pt x="98" y="153"/>
                    <a:pt x="98" y="153"/>
                    <a:pt x="98" y="153"/>
                  </a:cubicBezTo>
                  <a:cubicBezTo>
                    <a:pt x="85" y="113"/>
                    <a:pt x="85" y="113"/>
                    <a:pt x="85" y="113"/>
                  </a:cubicBezTo>
                  <a:cubicBezTo>
                    <a:pt x="85" y="113"/>
                    <a:pt x="85" y="113"/>
                    <a:pt x="85" y="113"/>
                  </a:cubicBezTo>
                  <a:cubicBezTo>
                    <a:pt x="85" y="113"/>
                    <a:pt x="84" y="113"/>
                    <a:pt x="84" y="112"/>
                  </a:cubicBezTo>
                  <a:cubicBezTo>
                    <a:pt x="71" y="73"/>
                    <a:pt x="71" y="73"/>
                    <a:pt x="71" y="73"/>
                  </a:cubicBezTo>
                  <a:cubicBezTo>
                    <a:pt x="74" y="72"/>
                    <a:pt x="77" y="69"/>
                    <a:pt x="77" y="66"/>
                  </a:cubicBezTo>
                  <a:cubicBezTo>
                    <a:pt x="77" y="65"/>
                    <a:pt x="77" y="64"/>
                    <a:pt x="77" y="64"/>
                  </a:cubicBezTo>
                  <a:cubicBezTo>
                    <a:pt x="111" y="49"/>
                    <a:pt x="111" y="49"/>
                    <a:pt x="111" y="49"/>
                  </a:cubicBezTo>
                  <a:cubicBezTo>
                    <a:pt x="126" y="87"/>
                    <a:pt x="126" y="87"/>
                    <a:pt x="126" y="87"/>
                  </a:cubicBezTo>
                  <a:cubicBezTo>
                    <a:pt x="126" y="136"/>
                    <a:pt x="126" y="136"/>
                    <a:pt x="126" y="136"/>
                  </a:cubicBezTo>
                  <a:cubicBezTo>
                    <a:pt x="121" y="136"/>
                    <a:pt x="121" y="136"/>
                    <a:pt x="121" y="136"/>
                  </a:cubicBezTo>
                  <a:cubicBezTo>
                    <a:pt x="120" y="136"/>
                    <a:pt x="119" y="137"/>
                    <a:pt x="119" y="138"/>
                  </a:cubicBezTo>
                  <a:cubicBezTo>
                    <a:pt x="119" y="139"/>
                    <a:pt x="120" y="140"/>
                    <a:pt x="121" y="140"/>
                  </a:cubicBezTo>
                  <a:cubicBezTo>
                    <a:pt x="122" y="140"/>
                    <a:pt x="122" y="140"/>
                    <a:pt x="122" y="140"/>
                  </a:cubicBezTo>
                  <a:cubicBezTo>
                    <a:pt x="122" y="152"/>
                    <a:pt x="122" y="152"/>
                    <a:pt x="122" y="152"/>
                  </a:cubicBezTo>
                  <a:cubicBezTo>
                    <a:pt x="103" y="152"/>
                    <a:pt x="103" y="152"/>
                    <a:pt x="103" y="152"/>
                  </a:cubicBezTo>
                  <a:cubicBezTo>
                    <a:pt x="102" y="152"/>
                    <a:pt x="101" y="152"/>
                    <a:pt x="101" y="153"/>
                  </a:cubicBezTo>
                  <a:cubicBezTo>
                    <a:pt x="101" y="155"/>
                    <a:pt x="102" y="155"/>
                    <a:pt x="103" y="155"/>
                  </a:cubicBezTo>
                  <a:cubicBezTo>
                    <a:pt x="153" y="155"/>
                    <a:pt x="153" y="155"/>
                    <a:pt x="153" y="155"/>
                  </a:cubicBezTo>
                  <a:cubicBezTo>
                    <a:pt x="155" y="155"/>
                    <a:pt x="155" y="154"/>
                    <a:pt x="155" y="153"/>
                  </a:cubicBezTo>
                  <a:cubicBezTo>
                    <a:pt x="155" y="153"/>
                    <a:pt x="154" y="152"/>
                    <a:pt x="153" y="152"/>
                  </a:cubicBezTo>
                  <a:close/>
                  <a:moveTo>
                    <a:pt x="80" y="112"/>
                  </a:moveTo>
                  <a:cubicBezTo>
                    <a:pt x="59" y="112"/>
                    <a:pt x="59" y="112"/>
                    <a:pt x="59" y="112"/>
                  </a:cubicBezTo>
                  <a:cubicBezTo>
                    <a:pt x="74" y="95"/>
                    <a:pt x="74" y="95"/>
                    <a:pt x="74" y="95"/>
                  </a:cubicBezTo>
                  <a:lnTo>
                    <a:pt x="80" y="112"/>
                  </a:lnTo>
                  <a:close/>
                  <a:moveTo>
                    <a:pt x="87" y="133"/>
                  </a:moveTo>
                  <a:cubicBezTo>
                    <a:pt x="54" y="133"/>
                    <a:pt x="54" y="133"/>
                    <a:pt x="54" y="133"/>
                  </a:cubicBezTo>
                  <a:cubicBezTo>
                    <a:pt x="82" y="117"/>
                    <a:pt x="82" y="117"/>
                    <a:pt x="82" y="117"/>
                  </a:cubicBezTo>
                  <a:lnTo>
                    <a:pt x="87" y="133"/>
                  </a:lnTo>
                  <a:close/>
                  <a:moveTo>
                    <a:pt x="63" y="94"/>
                  </a:moveTo>
                  <a:cubicBezTo>
                    <a:pt x="71" y="94"/>
                    <a:pt x="71" y="94"/>
                    <a:pt x="71" y="94"/>
                  </a:cubicBezTo>
                  <a:cubicBezTo>
                    <a:pt x="59" y="106"/>
                    <a:pt x="59" y="106"/>
                    <a:pt x="59" y="106"/>
                  </a:cubicBezTo>
                  <a:lnTo>
                    <a:pt x="63" y="94"/>
                  </a:lnTo>
                  <a:close/>
                  <a:moveTo>
                    <a:pt x="56" y="116"/>
                  </a:moveTo>
                  <a:cubicBezTo>
                    <a:pt x="76" y="116"/>
                    <a:pt x="76" y="116"/>
                    <a:pt x="76" y="116"/>
                  </a:cubicBezTo>
                  <a:cubicBezTo>
                    <a:pt x="51" y="131"/>
                    <a:pt x="51" y="131"/>
                    <a:pt x="51" y="131"/>
                  </a:cubicBezTo>
                  <a:lnTo>
                    <a:pt x="56" y="116"/>
                  </a:lnTo>
                  <a:close/>
                  <a:moveTo>
                    <a:pt x="65" y="90"/>
                  </a:moveTo>
                  <a:cubicBezTo>
                    <a:pt x="69" y="78"/>
                    <a:pt x="69" y="78"/>
                    <a:pt x="69" y="78"/>
                  </a:cubicBezTo>
                  <a:cubicBezTo>
                    <a:pt x="73" y="90"/>
                    <a:pt x="73" y="90"/>
                    <a:pt x="73" y="90"/>
                  </a:cubicBezTo>
                  <a:lnTo>
                    <a:pt x="65" y="90"/>
                  </a:lnTo>
                  <a:close/>
                  <a:moveTo>
                    <a:pt x="44" y="152"/>
                  </a:moveTo>
                  <a:cubicBezTo>
                    <a:pt x="49" y="137"/>
                    <a:pt x="49" y="137"/>
                    <a:pt x="49" y="137"/>
                  </a:cubicBezTo>
                  <a:cubicBezTo>
                    <a:pt x="88" y="137"/>
                    <a:pt x="88" y="137"/>
                    <a:pt x="88" y="137"/>
                  </a:cubicBezTo>
                  <a:cubicBezTo>
                    <a:pt x="93" y="152"/>
                    <a:pt x="93" y="152"/>
                    <a:pt x="93" y="152"/>
                  </a:cubicBezTo>
                  <a:lnTo>
                    <a:pt x="44" y="152"/>
                  </a:lnTo>
                  <a:close/>
                  <a:moveTo>
                    <a:pt x="69" y="70"/>
                  </a:moveTo>
                  <a:cubicBezTo>
                    <a:pt x="66" y="70"/>
                    <a:pt x="65" y="68"/>
                    <a:pt x="65" y="66"/>
                  </a:cubicBezTo>
                  <a:cubicBezTo>
                    <a:pt x="65" y="64"/>
                    <a:pt x="66" y="62"/>
                    <a:pt x="69" y="62"/>
                  </a:cubicBezTo>
                  <a:cubicBezTo>
                    <a:pt x="71" y="62"/>
                    <a:pt x="73" y="64"/>
                    <a:pt x="73" y="66"/>
                  </a:cubicBezTo>
                  <a:cubicBezTo>
                    <a:pt x="73" y="68"/>
                    <a:pt x="71" y="70"/>
                    <a:pt x="69" y="70"/>
                  </a:cubicBezTo>
                  <a:close/>
                  <a:moveTo>
                    <a:pt x="134" y="34"/>
                  </a:moveTo>
                  <a:cubicBezTo>
                    <a:pt x="117" y="42"/>
                    <a:pt x="117" y="42"/>
                    <a:pt x="117" y="42"/>
                  </a:cubicBezTo>
                  <a:cubicBezTo>
                    <a:pt x="127" y="17"/>
                    <a:pt x="127" y="17"/>
                    <a:pt x="127" y="17"/>
                  </a:cubicBezTo>
                  <a:lnTo>
                    <a:pt x="134" y="34"/>
                  </a:lnTo>
                  <a:close/>
                  <a:moveTo>
                    <a:pt x="134" y="38"/>
                  </a:moveTo>
                  <a:cubicBezTo>
                    <a:pt x="131" y="58"/>
                    <a:pt x="131" y="58"/>
                    <a:pt x="131" y="58"/>
                  </a:cubicBezTo>
                  <a:cubicBezTo>
                    <a:pt x="117" y="46"/>
                    <a:pt x="117" y="46"/>
                    <a:pt x="117" y="46"/>
                  </a:cubicBezTo>
                  <a:lnTo>
                    <a:pt x="134" y="38"/>
                  </a:lnTo>
                  <a:close/>
                  <a:moveTo>
                    <a:pt x="130" y="62"/>
                  </a:moveTo>
                  <a:cubicBezTo>
                    <a:pt x="127" y="80"/>
                    <a:pt x="127" y="80"/>
                    <a:pt x="127" y="80"/>
                  </a:cubicBezTo>
                  <a:cubicBezTo>
                    <a:pt x="114" y="49"/>
                    <a:pt x="114" y="49"/>
                    <a:pt x="114" y="49"/>
                  </a:cubicBezTo>
                  <a:lnTo>
                    <a:pt x="130" y="62"/>
                  </a:lnTo>
                  <a:close/>
                  <a:moveTo>
                    <a:pt x="121" y="5"/>
                  </a:moveTo>
                  <a:cubicBezTo>
                    <a:pt x="125" y="12"/>
                    <a:pt x="125" y="12"/>
                    <a:pt x="125" y="12"/>
                  </a:cubicBezTo>
                  <a:cubicBezTo>
                    <a:pt x="114" y="40"/>
                    <a:pt x="114" y="40"/>
                    <a:pt x="114" y="40"/>
                  </a:cubicBezTo>
                  <a:cubicBezTo>
                    <a:pt x="114" y="6"/>
                    <a:pt x="114" y="6"/>
                    <a:pt x="114" y="6"/>
                  </a:cubicBezTo>
                  <a:lnTo>
                    <a:pt x="121" y="5"/>
                  </a:lnTo>
                  <a:close/>
                  <a:moveTo>
                    <a:pt x="126" y="152"/>
                  </a:moveTo>
                  <a:cubicBezTo>
                    <a:pt x="126" y="141"/>
                    <a:pt x="126" y="141"/>
                    <a:pt x="126" y="141"/>
                  </a:cubicBezTo>
                  <a:cubicBezTo>
                    <a:pt x="129" y="141"/>
                    <a:pt x="129" y="141"/>
                    <a:pt x="129" y="141"/>
                  </a:cubicBezTo>
                  <a:cubicBezTo>
                    <a:pt x="129" y="152"/>
                    <a:pt x="129" y="152"/>
                    <a:pt x="129" y="152"/>
                  </a:cubicBezTo>
                  <a:lnTo>
                    <a:pt x="126" y="152"/>
                  </a:lnTo>
                  <a:close/>
                  <a:moveTo>
                    <a:pt x="126" y="152"/>
                  </a:moveTo>
                  <a:cubicBezTo>
                    <a:pt x="126" y="152"/>
                    <a:pt x="126" y="152"/>
                    <a:pt x="126" y="152"/>
                  </a:cubicBezTo>
                </a:path>
              </a:pathLst>
            </a:custGeom>
            <a:grpFill/>
            <a:ln w="3175">
              <a:solidFill>
                <a:schemeClr val="tx2">
                  <a:lumMod val="50000"/>
                </a:schemeClr>
              </a:solidFill>
              <a:round/>
            </a:ln>
          </p:spPr>
          <p:txBody>
            <a:bodyPr vert="horz" wrap="square" lIns="91440" tIns="45720" rIns="91440" bIns="45720" numCol="1" anchor="t" anchorCtr="0" compatLnSpc="1"/>
            <a:lstStyle/>
            <a:p>
              <a:pPr defTabSz="1219200" fontAlgn="ct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2" name="文本框 60"/>
          <p:cNvSpPr txBox="1"/>
          <p:nvPr/>
        </p:nvSpPr>
        <p:spPr bwMode="gray">
          <a:xfrm>
            <a:off x="7320630" y="5500265"/>
            <a:ext cx="3136900" cy="461665"/>
          </a:xfrm>
          <a:prstGeom prst="rect">
            <a:avLst/>
          </a:prstGeom>
          <a:noFill/>
        </p:spPr>
        <p:txBody>
          <a:bodyPr wrap="square" rtlCol="0">
            <a:spAutoFit/>
          </a:bodyPr>
          <a:lstStyle/>
          <a:p>
            <a:pPr algn="ctr" defTabSz="1219200" fontAlgn="ctr"/>
            <a:r>
              <a:rPr lang="en-US" sz="1200" b="1" dirty="0">
                <a:solidFill>
                  <a:srgbClr val="1D1D1A">
                    <a:lumMod val="75000"/>
                    <a:lumOff val="25000"/>
                  </a:srgb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Connectivity of everything, flexible connections, intelligent O&amp;M</a:t>
            </a:r>
          </a:p>
        </p:txBody>
      </p:sp>
      <p:pic>
        <p:nvPicPr>
          <p:cNvPr id="83" name="图片 82" descr="Z:\2020\华为\6月\IP产业代际\link\shutterstock_733546111-[转换].pngshutterstock_733546111-[转换]"/>
          <p:cNvPicPr>
            <a:picLocks noChangeAspect="1"/>
          </p:cNvPicPr>
          <p:nvPr/>
        </p:nvPicPr>
        <p:blipFill>
          <a:blip r:embed="rId3"/>
          <a:srcRect/>
          <a:stretch>
            <a:fillRect/>
          </a:stretch>
        </p:blipFill>
        <p:spPr bwMode="gray">
          <a:xfrm>
            <a:off x="557482" y="2606904"/>
            <a:ext cx="11077036" cy="2057066"/>
          </a:xfrm>
          <a:prstGeom prst="rect">
            <a:avLst/>
          </a:prstGeom>
        </p:spPr>
      </p:pic>
      <p:sp>
        <p:nvSpPr>
          <p:cNvPr id="84" name="TextBox 769"/>
          <p:cNvSpPr txBox="1"/>
          <p:nvPr/>
        </p:nvSpPr>
        <p:spPr bwMode="gray">
          <a:xfrm>
            <a:off x="1384841" y="3163545"/>
            <a:ext cx="2072233" cy="461665"/>
          </a:xfrm>
          <a:prstGeom prst="rect">
            <a:avLst/>
          </a:prstGeom>
          <a:noFill/>
        </p:spPr>
        <p:txBody>
          <a:bodyPr wrap="square" rtlCol="0">
            <a:spAutoFit/>
          </a:bodyPr>
          <a:lstStyle/>
          <a:p>
            <a:pPr algn="ctr" defTabSz="1219200" fontAlgn="ctr"/>
            <a:r>
              <a:rPr lang="en-US" sz="2400" b="1"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IPv4</a:t>
            </a:r>
          </a:p>
        </p:txBody>
      </p:sp>
      <p:sp>
        <p:nvSpPr>
          <p:cNvPr id="85" name="TextBox 769"/>
          <p:cNvSpPr txBox="1"/>
          <p:nvPr/>
        </p:nvSpPr>
        <p:spPr bwMode="gray">
          <a:xfrm>
            <a:off x="4150440" y="3163545"/>
            <a:ext cx="2427032" cy="461665"/>
          </a:xfrm>
          <a:prstGeom prst="rect">
            <a:avLst/>
          </a:prstGeom>
          <a:noFill/>
        </p:spPr>
        <p:txBody>
          <a:bodyPr wrap="square" rtlCol="0">
            <a:spAutoFit/>
          </a:bodyPr>
          <a:lstStyle/>
          <a:p>
            <a:pPr algn="ctr" defTabSz="1219200" fontAlgn="ctr"/>
            <a:r>
              <a:rPr lang="en-US" sz="2400" b="1"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MPLS</a:t>
            </a:r>
          </a:p>
        </p:txBody>
      </p:sp>
      <p:sp>
        <p:nvSpPr>
          <p:cNvPr id="86" name="TextBox 769"/>
          <p:cNvSpPr txBox="1"/>
          <p:nvPr/>
        </p:nvSpPr>
        <p:spPr bwMode="gray">
          <a:xfrm>
            <a:off x="7880263" y="3086601"/>
            <a:ext cx="2187160" cy="615553"/>
          </a:xfrm>
          <a:prstGeom prst="rect">
            <a:avLst/>
          </a:prstGeom>
          <a:noFill/>
        </p:spPr>
        <p:txBody>
          <a:bodyPr wrap="square" rtlCol="0">
            <a:spAutoFit/>
          </a:bodyPr>
          <a:lstStyle/>
          <a:p>
            <a:pPr algn="ctr" defTabSz="1219200" fontAlgn="ctr"/>
            <a:r>
              <a:rPr lang="en-US" sz="3400" b="1" dirty="0" smtClean="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IPE</a:t>
            </a:r>
            <a:endParaRPr lang="en-US" sz="3400" b="1" dirty="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Tree>
    <p:extLst>
      <p:ext uri="{BB962C8B-B14F-4D97-AF65-F5344CB8AC3E}">
        <p14:creationId xmlns:p14="http://schemas.microsoft.com/office/powerpoint/2010/main" val="155198157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S_UNIQUEID" val="14076"/>
</p:tagLst>
</file>

<file path=ppt/tags/tag10.xml><?xml version="1.0" encoding="utf-8"?>
<p:tagLst xmlns:a="http://schemas.openxmlformats.org/drawingml/2006/main" xmlns:r="http://schemas.openxmlformats.org/officeDocument/2006/relationships" xmlns:p="http://schemas.openxmlformats.org/presentationml/2006/main">
  <p:tag name="AS_UNIQUEID" val="14076"/>
</p:tagLst>
</file>

<file path=ppt/tags/tag11.xml><?xml version="1.0" encoding="utf-8"?>
<p:tagLst xmlns:a="http://schemas.openxmlformats.org/drawingml/2006/main" xmlns:r="http://schemas.openxmlformats.org/officeDocument/2006/relationships" xmlns:p="http://schemas.openxmlformats.org/presentationml/2006/main">
  <p:tag name="AS_UNIQUEID" val="14100"/>
</p:tagLst>
</file>

<file path=ppt/tags/tag12.xml><?xml version="1.0" encoding="utf-8"?>
<p:tagLst xmlns:a="http://schemas.openxmlformats.org/drawingml/2006/main" xmlns:r="http://schemas.openxmlformats.org/officeDocument/2006/relationships" xmlns:p="http://schemas.openxmlformats.org/presentationml/2006/main">
  <p:tag name="AS_UNIQUEID" val="14076"/>
</p:tagLst>
</file>

<file path=ppt/tags/tag13.xml><?xml version="1.0" encoding="utf-8"?>
<p:tagLst xmlns:a="http://schemas.openxmlformats.org/drawingml/2006/main" xmlns:r="http://schemas.openxmlformats.org/officeDocument/2006/relationships" xmlns:p="http://schemas.openxmlformats.org/presentationml/2006/main">
  <p:tag name="AS_UNIQUEID" val="14076"/>
</p:tagLst>
</file>

<file path=ppt/tags/tag14.xml><?xml version="1.0" encoding="utf-8"?>
<p:tagLst xmlns:a="http://schemas.openxmlformats.org/drawingml/2006/main" xmlns:r="http://schemas.openxmlformats.org/officeDocument/2006/relationships" xmlns:p="http://schemas.openxmlformats.org/presentationml/2006/main">
  <p:tag name="AS_UNIQUEID" val="14076"/>
</p:tagLst>
</file>

<file path=ppt/tags/tag15.xml><?xml version="1.0" encoding="utf-8"?>
<p:tagLst xmlns:a="http://schemas.openxmlformats.org/drawingml/2006/main" xmlns:r="http://schemas.openxmlformats.org/officeDocument/2006/relationships" xmlns:p="http://schemas.openxmlformats.org/presentationml/2006/main">
  <p:tag name="AS_UNIQUEID" val="14076"/>
</p:tagLst>
</file>

<file path=ppt/tags/tag16.xml><?xml version="1.0" encoding="utf-8"?>
<p:tagLst xmlns:a="http://schemas.openxmlformats.org/drawingml/2006/main" xmlns:r="http://schemas.openxmlformats.org/officeDocument/2006/relationships" xmlns:p="http://schemas.openxmlformats.org/presentationml/2006/main">
  <p:tag name="AS_UNIQUEID" val="14076"/>
</p:tagLst>
</file>

<file path=ppt/tags/tag17.xml><?xml version="1.0" encoding="utf-8"?>
<p:tagLst xmlns:a="http://schemas.openxmlformats.org/drawingml/2006/main" xmlns:r="http://schemas.openxmlformats.org/officeDocument/2006/relationships" xmlns:p="http://schemas.openxmlformats.org/presentationml/2006/main">
  <p:tag name="AS_UNIQUEID" val="14076"/>
</p:tagLst>
</file>

<file path=ppt/tags/tag18.xml><?xml version="1.0" encoding="utf-8"?>
<p:tagLst xmlns:a="http://schemas.openxmlformats.org/drawingml/2006/main" xmlns:r="http://schemas.openxmlformats.org/officeDocument/2006/relationships" xmlns:p="http://schemas.openxmlformats.org/presentationml/2006/main">
  <p:tag name="AS_UNIQUEID" val="14076"/>
</p:tagLst>
</file>

<file path=ppt/tags/tag19.xml><?xml version="1.0" encoding="utf-8"?>
<p:tagLst xmlns:a="http://schemas.openxmlformats.org/drawingml/2006/main" xmlns:r="http://schemas.openxmlformats.org/officeDocument/2006/relationships" xmlns:p="http://schemas.openxmlformats.org/presentationml/2006/main">
  <p:tag name="AS_UNIQUEID" val="14076"/>
</p:tagLst>
</file>

<file path=ppt/tags/tag2.xml><?xml version="1.0" encoding="utf-8"?>
<p:tagLst xmlns:a="http://schemas.openxmlformats.org/drawingml/2006/main" xmlns:r="http://schemas.openxmlformats.org/officeDocument/2006/relationships" xmlns:p="http://schemas.openxmlformats.org/presentationml/2006/main">
  <p:tag name="AS_UNIQUEID" val="14076"/>
</p:tagLst>
</file>

<file path=ppt/tags/tag20.xml><?xml version="1.0" encoding="utf-8"?>
<p:tagLst xmlns:a="http://schemas.openxmlformats.org/drawingml/2006/main" xmlns:r="http://schemas.openxmlformats.org/officeDocument/2006/relationships" xmlns:p="http://schemas.openxmlformats.org/presentationml/2006/main">
  <p:tag name="AS_UNIQUEID" val="14100"/>
</p:tagLst>
</file>

<file path=ppt/tags/tag21.xml><?xml version="1.0" encoding="utf-8"?>
<p:tagLst xmlns:a="http://schemas.openxmlformats.org/drawingml/2006/main" xmlns:r="http://schemas.openxmlformats.org/officeDocument/2006/relationships" xmlns:p="http://schemas.openxmlformats.org/presentationml/2006/main">
  <p:tag name="AS_UNIQUEID" val="14100"/>
</p:tagLst>
</file>

<file path=ppt/tags/tag22.xml><?xml version="1.0" encoding="utf-8"?>
<p:tagLst xmlns:a="http://schemas.openxmlformats.org/drawingml/2006/main" xmlns:r="http://schemas.openxmlformats.org/officeDocument/2006/relationships" xmlns:p="http://schemas.openxmlformats.org/presentationml/2006/main">
  <p:tag name="AS_UNIQUEID" val="14100"/>
</p:tagLst>
</file>

<file path=ppt/tags/tag23.xml><?xml version="1.0" encoding="utf-8"?>
<p:tagLst xmlns:a="http://schemas.openxmlformats.org/drawingml/2006/main" xmlns:r="http://schemas.openxmlformats.org/officeDocument/2006/relationships" xmlns:p="http://schemas.openxmlformats.org/presentationml/2006/main">
  <p:tag name="AS_UNIQUEID" val="14076"/>
</p:tagLst>
</file>

<file path=ppt/tags/tag24.xml><?xml version="1.0" encoding="utf-8"?>
<p:tagLst xmlns:a="http://schemas.openxmlformats.org/drawingml/2006/main" xmlns:r="http://schemas.openxmlformats.org/officeDocument/2006/relationships" xmlns:p="http://schemas.openxmlformats.org/presentationml/2006/main">
  <p:tag name="AS_UNIQUEID" val="14076"/>
</p:tagLst>
</file>

<file path=ppt/tags/tag25.xml><?xml version="1.0" encoding="utf-8"?>
<p:tagLst xmlns:a="http://schemas.openxmlformats.org/drawingml/2006/main" xmlns:r="http://schemas.openxmlformats.org/officeDocument/2006/relationships" xmlns:p="http://schemas.openxmlformats.org/presentationml/2006/main">
  <p:tag name="AS_UNIQUEID" val="14076"/>
</p:tagLst>
</file>

<file path=ppt/tags/tag26.xml><?xml version="1.0" encoding="utf-8"?>
<p:tagLst xmlns:a="http://schemas.openxmlformats.org/drawingml/2006/main" xmlns:r="http://schemas.openxmlformats.org/officeDocument/2006/relationships" xmlns:p="http://schemas.openxmlformats.org/presentationml/2006/main">
  <p:tag name="AS_UNIQUEID" val="14076"/>
</p:tagLst>
</file>

<file path=ppt/tags/tag27.xml><?xml version="1.0" encoding="utf-8"?>
<p:tagLst xmlns:a="http://schemas.openxmlformats.org/drawingml/2006/main" xmlns:r="http://schemas.openxmlformats.org/officeDocument/2006/relationships" xmlns:p="http://schemas.openxmlformats.org/presentationml/2006/main">
  <p:tag name="AS_UNIQUEID" val="14079"/>
</p:tagLst>
</file>

<file path=ppt/tags/tag28.xml><?xml version="1.0" encoding="utf-8"?>
<p:tagLst xmlns:a="http://schemas.openxmlformats.org/drawingml/2006/main" xmlns:r="http://schemas.openxmlformats.org/officeDocument/2006/relationships" xmlns:p="http://schemas.openxmlformats.org/presentationml/2006/main">
  <p:tag name="AS_UNIQUEID" val="14079"/>
</p:tagLst>
</file>

<file path=ppt/tags/tag29.xml><?xml version="1.0" encoding="utf-8"?>
<p:tagLst xmlns:a="http://schemas.openxmlformats.org/drawingml/2006/main" xmlns:r="http://schemas.openxmlformats.org/officeDocument/2006/relationships" xmlns:p="http://schemas.openxmlformats.org/presentationml/2006/main">
  <p:tag name="AS_UNIQUEID" val="14079"/>
</p:tagLst>
</file>

<file path=ppt/tags/tag3.xml><?xml version="1.0" encoding="utf-8"?>
<p:tagLst xmlns:a="http://schemas.openxmlformats.org/drawingml/2006/main" xmlns:r="http://schemas.openxmlformats.org/officeDocument/2006/relationships" xmlns:p="http://schemas.openxmlformats.org/presentationml/2006/main">
  <p:tag name="AS_UNIQUEID" val="14076"/>
</p:tagLst>
</file>

<file path=ppt/tags/tag30.xml><?xml version="1.0" encoding="utf-8"?>
<p:tagLst xmlns:a="http://schemas.openxmlformats.org/drawingml/2006/main" xmlns:r="http://schemas.openxmlformats.org/officeDocument/2006/relationships" xmlns:p="http://schemas.openxmlformats.org/presentationml/2006/main">
  <p:tag name="AS_UNIQUEID" val="14079"/>
</p:tagLst>
</file>

<file path=ppt/tags/tag31.xml><?xml version="1.0" encoding="utf-8"?>
<p:tagLst xmlns:a="http://schemas.openxmlformats.org/drawingml/2006/main" xmlns:r="http://schemas.openxmlformats.org/officeDocument/2006/relationships" xmlns:p="http://schemas.openxmlformats.org/presentationml/2006/main">
  <p:tag name="AS_UNIQUEID" val="14100"/>
</p:tagLst>
</file>

<file path=ppt/tags/tag32.xml><?xml version="1.0" encoding="utf-8"?>
<p:tagLst xmlns:a="http://schemas.openxmlformats.org/drawingml/2006/main" xmlns:r="http://schemas.openxmlformats.org/officeDocument/2006/relationships" xmlns:p="http://schemas.openxmlformats.org/presentationml/2006/main">
  <p:tag name="AS_UNIQUEID" val="14100"/>
</p:tagLst>
</file>

<file path=ppt/tags/tag33.xml><?xml version="1.0" encoding="utf-8"?>
<p:tagLst xmlns:a="http://schemas.openxmlformats.org/drawingml/2006/main" xmlns:r="http://schemas.openxmlformats.org/officeDocument/2006/relationships" xmlns:p="http://schemas.openxmlformats.org/presentationml/2006/main">
  <p:tag name="AS_UNIQUEID" val="14100"/>
</p:tagLst>
</file>

<file path=ppt/tags/tag34.xml><?xml version="1.0" encoding="utf-8"?>
<p:tagLst xmlns:a="http://schemas.openxmlformats.org/drawingml/2006/main" xmlns:r="http://schemas.openxmlformats.org/officeDocument/2006/relationships" xmlns:p="http://schemas.openxmlformats.org/presentationml/2006/main">
  <p:tag name="AS_UNIQUEID" val="14100"/>
</p:tagLst>
</file>

<file path=ppt/tags/tag35.xml><?xml version="1.0" encoding="utf-8"?>
<p:tagLst xmlns:a="http://schemas.openxmlformats.org/drawingml/2006/main" xmlns:r="http://schemas.openxmlformats.org/officeDocument/2006/relationships" xmlns:p="http://schemas.openxmlformats.org/presentationml/2006/main">
  <p:tag name="AS_UNIQUEID" val="14100"/>
</p:tagLst>
</file>

<file path=ppt/tags/tag36.xml><?xml version="1.0" encoding="utf-8"?>
<p:tagLst xmlns:a="http://schemas.openxmlformats.org/drawingml/2006/main" xmlns:r="http://schemas.openxmlformats.org/officeDocument/2006/relationships" xmlns:p="http://schemas.openxmlformats.org/presentationml/2006/main">
  <p:tag name="AS_UNIQUEID" val="14100"/>
</p:tagLst>
</file>

<file path=ppt/tags/tag37.xml><?xml version="1.0" encoding="utf-8"?>
<p:tagLst xmlns:a="http://schemas.openxmlformats.org/drawingml/2006/main" xmlns:r="http://schemas.openxmlformats.org/officeDocument/2006/relationships" xmlns:p="http://schemas.openxmlformats.org/presentationml/2006/main">
  <p:tag name="AS_UNIQUEID" val="14100"/>
</p:tagLst>
</file>

<file path=ppt/tags/tag38.xml><?xml version="1.0" encoding="utf-8"?>
<p:tagLst xmlns:a="http://schemas.openxmlformats.org/drawingml/2006/main" xmlns:r="http://schemas.openxmlformats.org/officeDocument/2006/relationships" xmlns:p="http://schemas.openxmlformats.org/presentationml/2006/main">
  <p:tag name="AS_UNIQUEID" val="14100"/>
</p:tagLst>
</file>

<file path=ppt/tags/tag39.xml><?xml version="1.0" encoding="utf-8"?>
<p:tagLst xmlns:a="http://schemas.openxmlformats.org/drawingml/2006/main" xmlns:r="http://schemas.openxmlformats.org/officeDocument/2006/relationships" xmlns:p="http://schemas.openxmlformats.org/presentationml/2006/main">
  <p:tag name="AS_UNIQUEID" val="14100"/>
</p:tagLst>
</file>

<file path=ppt/tags/tag4.xml><?xml version="1.0" encoding="utf-8"?>
<p:tagLst xmlns:a="http://schemas.openxmlformats.org/drawingml/2006/main" xmlns:r="http://schemas.openxmlformats.org/officeDocument/2006/relationships" xmlns:p="http://schemas.openxmlformats.org/presentationml/2006/main">
  <p:tag name="AS_UNIQUEID" val="14076"/>
</p:tagLst>
</file>

<file path=ppt/tags/tag40.xml><?xml version="1.0" encoding="utf-8"?>
<p:tagLst xmlns:a="http://schemas.openxmlformats.org/drawingml/2006/main" xmlns:r="http://schemas.openxmlformats.org/officeDocument/2006/relationships" xmlns:p="http://schemas.openxmlformats.org/presentationml/2006/main">
  <p:tag name="AS_UNIQUEID" val="14100"/>
</p:tagLst>
</file>

<file path=ppt/tags/tag41.xml><?xml version="1.0" encoding="utf-8"?>
<p:tagLst xmlns:a="http://schemas.openxmlformats.org/drawingml/2006/main" xmlns:r="http://schemas.openxmlformats.org/officeDocument/2006/relationships" xmlns:p="http://schemas.openxmlformats.org/presentationml/2006/main">
  <p:tag name="AS_UNIQUEID" val="14100"/>
</p:tagLst>
</file>

<file path=ppt/tags/tag42.xml><?xml version="1.0" encoding="utf-8"?>
<p:tagLst xmlns:a="http://schemas.openxmlformats.org/drawingml/2006/main" xmlns:r="http://schemas.openxmlformats.org/officeDocument/2006/relationships" xmlns:p="http://schemas.openxmlformats.org/presentationml/2006/main">
  <p:tag name="AS_UNIQUEID" val="14100"/>
</p:tagLst>
</file>

<file path=ppt/tags/tag43.xml><?xml version="1.0" encoding="utf-8"?>
<p:tagLst xmlns:a="http://schemas.openxmlformats.org/drawingml/2006/main" xmlns:r="http://schemas.openxmlformats.org/officeDocument/2006/relationships" xmlns:p="http://schemas.openxmlformats.org/presentationml/2006/main">
  <p:tag name="AS_UNIQUEID" val="14076"/>
</p:tagLst>
</file>

<file path=ppt/tags/tag44.xml><?xml version="1.0" encoding="utf-8"?>
<p:tagLst xmlns:a="http://schemas.openxmlformats.org/drawingml/2006/main" xmlns:r="http://schemas.openxmlformats.org/officeDocument/2006/relationships" xmlns:p="http://schemas.openxmlformats.org/presentationml/2006/main">
  <p:tag name="AS_UNIQUEID" val="14076"/>
</p:tagLst>
</file>

<file path=ppt/tags/tag45.xml><?xml version="1.0" encoding="utf-8"?>
<p:tagLst xmlns:a="http://schemas.openxmlformats.org/drawingml/2006/main" xmlns:r="http://schemas.openxmlformats.org/officeDocument/2006/relationships" xmlns:p="http://schemas.openxmlformats.org/presentationml/2006/main">
  <p:tag name="AS_UNIQUEID" val="14076"/>
</p:tagLst>
</file>

<file path=ppt/tags/tag46.xml><?xml version="1.0" encoding="utf-8"?>
<p:tagLst xmlns:a="http://schemas.openxmlformats.org/drawingml/2006/main" xmlns:r="http://schemas.openxmlformats.org/officeDocument/2006/relationships" xmlns:p="http://schemas.openxmlformats.org/presentationml/2006/main">
  <p:tag name="AS_UNIQUEID" val="14076"/>
</p:tagLst>
</file>

<file path=ppt/tags/tag47.xml><?xml version="1.0" encoding="utf-8"?>
<p:tagLst xmlns:a="http://schemas.openxmlformats.org/drawingml/2006/main" xmlns:r="http://schemas.openxmlformats.org/officeDocument/2006/relationships" xmlns:p="http://schemas.openxmlformats.org/presentationml/2006/main">
  <p:tag name="AS_UNIQUEID" val="14076"/>
</p:tagLst>
</file>

<file path=ppt/tags/tag48.xml><?xml version="1.0" encoding="utf-8"?>
<p:tagLst xmlns:a="http://schemas.openxmlformats.org/drawingml/2006/main" xmlns:r="http://schemas.openxmlformats.org/officeDocument/2006/relationships" xmlns:p="http://schemas.openxmlformats.org/presentationml/2006/main">
  <p:tag name="AS_UNIQUEID" val="14076"/>
</p:tagLst>
</file>

<file path=ppt/tags/tag49.xml><?xml version="1.0" encoding="utf-8"?>
<p:tagLst xmlns:a="http://schemas.openxmlformats.org/drawingml/2006/main" xmlns:r="http://schemas.openxmlformats.org/officeDocument/2006/relationships" xmlns:p="http://schemas.openxmlformats.org/presentationml/2006/main">
  <p:tag name="AS_UNIQUEID" val="14076"/>
</p:tagLst>
</file>

<file path=ppt/tags/tag5.xml><?xml version="1.0" encoding="utf-8"?>
<p:tagLst xmlns:a="http://schemas.openxmlformats.org/drawingml/2006/main" xmlns:r="http://schemas.openxmlformats.org/officeDocument/2006/relationships" xmlns:p="http://schemas.openxmlformats.org/presentationml/2006/main">
  <p:tag name="AS_UNIQUEID" val="14076"/>
</p:tagLst>
</file>

<file path=ppt/tags/tag50.xml><?xml version="1.0" encoding="utf-8"?>
<p:tagLst xmlns:a="http://schemas.openxmlformats.org/drawingml/2006/main" xmlns:r="http://schemas.openxmlformats.org/officeDocument/2006/relationships" xmlns:p="http://schemas.openxmlformats.org/presentationml/2006/main">
  <p:tag name="AS_UNIQUEID" val="14076"/>
</p:tagLst>
</file>

<file path=ppt/tags/tag51.xml><?xml version="1.0" encoding="utf-8"?>
<p:tagLst xmlns:a="http://schemas.openxmlformats.org/drawingml/2006/main" xmlns:r="http://schemas.openxmlformats.org/officeDocument/2006/relationships" xmlns:p="http://schemas.openxmlformats.org/presentationml/2006/main">
  <p:tag name="AS_UNIQUEID" val="14100"/>
</p:tagLst>
</file>

<file path=ppt/tags/tag52.xml><?xml version="1.0" encoding="utf-8"?>
<p:tagLst xmlns:a="http://schemas.openxmlformats.org/drawingml/2006/main" xmlns:r="http://schemas.openxmlformats.org/officeDocument/2006/relationships" xmlns:p="http://schemas.openxmlformats.org/presentationml/2006/main">
  <p:tag name="AS_UNIQUEID" val="14100"/>
</p:tagLst>
</file>

<file path=ppt/tags/tag53.xml><?xml version="1.0" encoding="utf-8"?>
<p:tagLst xmlns:a="http://schemas.openxmlformats.org/drawingml/2006/main" xmlns:r="http://schemas.openxmlformats.org/officeDocument/2006/relationships" xmlns:p="http://schemas.openxmlformats.org/presentationml/2006/main">
  <p:tag name="AS_UNIQUEID" val="14100"/>
</p:tagLst>
</file>

<file path=ppt/tags/tag54.xml><?xml version="1.0" encoding="utf-8"?>
<p:tagLst xmlns:a="http://schemas.openxmlformats.org/drawingml/2006/main" xmlns:r="http://schemas.openxmlformats.org/officeDocument/2006/relationships" xmlns:p="http://schemas.openxmlformats.org/presentationml/2006/main">
  <p:tag name="AS_UNIQUEID" val="14100"/>
</p:tagLst>
</file>

<file path=ppt/tags/tag55.xml><?xml version="1.0" encoding="utf-8"?>
<p:tagLst xmlns:a="http://schemas.openxmlformats.org/drawingml/2006/main" xmlns:r="http://schemas.openxmlformats.org/officeDocument/2006/relationships" xmlns:p="http://schemas.openxmlformats.org/presentationml/2006/main">
  <p:tag name="AS_UNIQUEID" val="14100"/>
</p:tagLst>
</file>

<file path=ppt/tags/tag56.xml><?xml version="1.0" encoding="utf-8"?>
<p:tagLst xmlns:a="http://schemas.openxmlformats.org/drawingml/2006/main" xmlns:r="http://schemas.openxmlformats.org/officeDocument/2006/relationships" xmlns:p="http://schemas.openxmlformats.org/presentationml/2006/main">
  <p:tag name="AS_UNIQUEID" val="14100"/>
</p:tagLst>
</file>

<file path=ppt/tags/tag57.xml><?xml version="1.0" encoding="utf-8"?>
<p:tagLst xmlns:a="http://schemas.openxmlformats.org/drawingml/2006/main" xmlns:r="http://schemas.openxmlformats.org/officeDocument/2006/relationships" xmlns:p="http://schemas.openxmlformats.org/presentationml/2006/main">
  <p:tag name="AS_UNIQUEID" val="14100"/>
</p:tagLst>
</file>

<file path=ppt/tags/tag58.xml><?xml version="1.0" encoding="utf-8"?>
<p:tagLst xmlns:a="http://schemas.openxmlformats.org/drawingml/2006/main" xmlns:r="http://schemas.openxmlformats.org/officeDocument/2006/relationships" xmlns:p="http://schemas.openxmlformats.org/presentationml/2006/main">
  <p:tag name="AS_UNIQUEID" val="14100"/>
</p:tagLst>
</file>

<file path=ppt/tags/tag59.xml><?xml version="1.0" encoding="utf-8"?>
<p:tagLst xmlns:a="http://schemas.openxmlformats.org/drawingml/2006/main" xmlns:r="http://schemas.openxmlformats.org/officeDocument/2006/relationships" xmlns:p="http://schemas.openxmlformats.org/presentationml/2006/main">
  <p:tag name="AS_UNIQUEID" val="14100"/>
</p:tagLst>
</file>

<file path=ppt/tags/tag6.xml><?xml version="1.0" encoding="utf-8"?>
<p:tagLst xmlns:a="http://schemas.openxmlformats.org/drawingml/2006/main" xmlns:r="http://schemas.openxmlformats.org/officeDocument/2006/relationships" xmlns:p="http://schemas.openxmlformats.org/presentationml/2006/main">
  <p:tag name="AS_UNIQUEID" val="14076"/>
</p:tagLst>
</file>

<file path=ppt/tags/tag60.xml><?xml version="1.0" encoding="utf-8"?>
<p:tagLst xmlns:a="http://schemas.openxmlformats.org/drawingml/2006/main" xmlns:r="http://schemas.openxmlformats.org/officeDocument/2006/relationships" xmlns:p="http://schemas.openxmlformats.org/presentationml/2006/main">
  <p:tag name="AS_UNIQUEID" val="14100"/>
</p:tagLst>
</file>

<file path=ppt/tags/tag61.xml><?xml version="1.0" encoding="utf-8"?>
<p:tagLst xmlns:a="http://schemas.openxmlformats.org/drawingml/2006/main" xmlns:r="http://schemas.openxmlformats.org/officeDocument/2006/relationships" xmlns:p="http://schemas.openxmlformats.org/presentationml/2006/main">
  <p:tag name="AS_UNIQUEID" val="14100"/>
</p:tagLst>
</file>

<file path=ppt/tags/tag62.xml><?xml version="1.0" encoding="utf-8"?>
<p:tagLst xmlns:a="http://schemas.openxmlformats.org/drawingml/2006/main" xmlns:r="http://schemas.openxmlformats.org/officeDocument/2006/relationships" xmlns:p="http://schemas.openxmlformats.org/presentationml/2006/main">
  <p:tag name="AS_UNIQUEID" val="14100"/>
</p:tagLst>
</file>

<file path=ppt/tags/tag63.xml><?xml version="1.0" encoding="utf-8"?>
<p:tagLst xmlns:a="http://schemas.openxmlformats.org/drawingml/2006/main" xmlns:r="http://schemas.openxmlformats.org/officeDocument/2006/relationships" xmlns:p="http://schemas.openxmlformats.org/presentationml/2006/main">
  <p:tag name="AS_UNIQUEID" val="14100"/>
</p:tagLst>
</file>

<file path=ppt/tags/tag7.xml><?xml version="1.0" encoding="utf-8"?>
<p:tagLst xmlns:a="http://schemas.openxmlformats.org/drawingml/2006/main" xmlns:r="http://schemas.openxmlformats.org/officeDocument/2006/relationships" xmlns:p="http://schemas.openxmlformats.org/presentationml/2006/main">
  <p:tag name="AS_UNIQUEID" val="14076"/>
</p:tagLst>
</file>

<file path=ppt/tags/tag8.xml><?xml version="1.0" encoding="utf-8"?>
<p:tagLst xmlns:a="http://schemas.openxmlformats.org/drawingml/2006/main" xmlns:r="http://schemas.openxmlformats.org/officeDocument/2006/relationships" xmlns:p="http://schemas.openxmlformats.org/presentationml/2006/main">
  <p:tag name="AS_UNIQUEID" val="14076"/>
</p:tagLst>
</file>

<file path=ppt/tags/tag9.xml><?xml version="1.0" encoding="utf-8"?>
<p:tagLst xmlns:a="http://schemas.openxmlformats.org/drawingml/2006/main" xmlns:r="http://schemas.openxmlformats.org/officeDocument/2006/relationships" xmlns:p="http://schemas.openxmlformats.org/presentationml/2006/main">
  <p:tag name="AS_UNIQUEID" val="14076"/>
</p:tagLst>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2296AD3-5121-4DF6-8150-62C25C031437}">
  <ds:schemaRefs>
    <ds:schemaRef ds:uri="http://purl.org/dc/dcmitype/"/>
    <ds:schemaRef ds:uri="http://schemas.microsoft.com/office/2006/documentManagement/types"/>
    <ds:schemaRef ds:uri="http://schemas.microsoft.com/office/infopath/2007/PartnerControls"/>
    <ds:schemaRef ds:uri="475f1e55-3009-46d8-9566-5d569a2b3a98"/>
    <ds:schemaRef ds:uri="http://purl.org/dc/terms/"/>
    <ds:schemaRef ds:uri="http://www.w3.org/XML/1998/namespace"/>
    <ds:schemaRef ds:uri="http://schemas.openxmlformats.org/package/2006/metadata/core-properties"/>
    <ds:schemaRef ds:uri="http://schemas.microsoft.com/office/2006/metadata/properties"/>
    <ds:schemaRef ds:uri="http://purl.org/dc/elements/1.1/"/>
  </ds:schemaRefs>
</ds:datastoreItem>
</file>

<file path=customXml/itemProps2.xml><?xml version="1.0" encoding="utf-8"?>
<ds:datastoreItem xmlns:ds="http://schemas.openxmlformats.org/officeDocument/2006/customXml" ds:itemID="{910EFEAE-CE38-4782-874C-F0C04452BAF1}">
  <ds:schemaRefs>
    <ds:schemaRef ds:uri="http://schemas.microsoft.com/sharepoint/v3/contenttype/forms"/>
  </ds:schemaRefs>
</ds:datastoreItem>
</file>

<file path=customXml/itemProps3.xml><?xml version="1.0" encoding="utf-8"?>
<ds:datastoreItem xmlns:ds="http://schemas.openxmlformats.org/officeDocument/2006/customXml" ds:itemID="{5D3FD100-BF34-4A68-9B56-A68BF2C94A75}"/>
</file>

<file path=docProps/app.xml><?xml version="1.0" encoding="utf-8"?>
<Properties xmlns="http://schemas.openxmlformats.org/officeDocument/2006/extended-properties" xmlns:vt="http://schemas.openxmlformats.org/officeDocument/2006/docPropsVTypes">
  <Template/>
  <TotalTime>1184</TotalTime>
  <Words>13630</Words>
  <Application>Microsoft Office PowerPoint</Application>
  <PresentationFormat>宽屏</PresentationFormat>
  <Paragraphs>1521</Paragraphs>
  <Slides>58</Slides>
  <Notes>58</Notes>
  <HiddenSlides>9</HiddenSlides>
  <MMClips>0</MMClips>
  <ScaleCrop>false</ScaleCrop>
  <HeadingPairs>
    <vt:vector size="6" baseType="variant">
      <vt:variant>
        <vt:lpstr>已用的字体</vt:lpstr>
      </vt:variant>
      <vt:variant>
        <vt:i4>9</vt:i4>
      </vt:variant>
      <vt:variant>
        <vt:lpstr>主题</vt:lpstr>
      </vt:variant>
      <vt:variant>
        <vt:i4>4</vt:i4>
      </vt:variant>
      <vt:variant>
        <vt:lpstr>幻灯片标题</vt:lpstr>
      </vt:variant>
      <vt:variant>
        <vt:i4>58</vt:i4>
      </vt:variant>
    </vt:vector>
  </HeadingPairs>
  <TitlesOfParts>
    <vt:vector size="71" baseType="lpstr">
      <vt:lpstr>ＭＳ Ｐゴシック</vt:lpstr>
      <vt:lpstr>方正兰亭黑简体</vt:lpstr>
      <vt:lpstr>宋体</vt:lpstr>
      <vt:lpstr>Microsoft YaHei</vt:lpstr>
      <vt:lpstr>Microsoft YaHei</vt:lpstr>
      <vt:lpstr>Arial</vt:lpstr>
      <vt:lpstr>Calibri</vt:lpstr>
      <vt:lpstr>Huawei Sans</vt:lpstr>
      <vt:lpstr>Wingdings</vt:lpstr>
      <vt:lpstr>1_标题页模板</vt:lpstr>
      <vt:lpstr>2_自功能页模板</vt:lpstr>
      <vt:lpstr>3_内容页模板</vt:lpstr>
      <vt:lpstr>4_感谢页模板</vt:lpstr>
      <vt:lpstr>PowerPoint 演示文稿</vt:lpstr>
      <vt:lpstr>IPE Key Technologies and Evolution Trends</vt:lpstr>
      <vt:lpstr>PowerPoint 演示文稿</vt:lpstr>
      <vt:lpstr>PowerPoint 演示文稿</vt:lpstr>
      <vt:lpstr>PowerPoint 演示文稿</vt:lpstr>
      <vt:lpstr>Datacom Network: Cornerstone for Digitalization</vt:lpstr>
      <vt:lpstr>Understanding IP Forwarding on a Datacom Network Through a Network Model</vt:lpstr>
      <vt:lpstr>Emergence and Application of MPLS</vt:lpstr>
      <vt:lpstr>History of IP Network Transformation</vt:lpstr>
      <vt:lpstr>From MPLS to SRv6</vt:lpstr>
      <vt:lpstr>IPE Technology System: Comprehensively Enabling Next-Generation Mobile Networks and the Cloud era</vt:lpstr>
      <vt:lpstr>IPE Development Phases</vt:lpstr>
      <vt:lpstr>PowerPoint 演示文稿</vt:lpstr>
      <vt:lpstr>SRv6 for Flexible Forwarding Path Orchestration</vt:lpstr>
      <vt:lpstr>SRv6 Enables Fast E2E Service Provisioning and One-Hop Cloud Access</vt:lpstr>
      <vt:lpstr>SRv6 Implements Delay-based Path Computation and Flexible Optimization</vt:lpstr>
      <vt:lpstr>Multi-Service Bearer Through Network Slicing in a Power Company</vt:lpstr>
      <vt:lpstr>Application of iFIT to One-Financial-WAN-for-All-Services Scenarios</vt:lpstr>
      <vt:lpstr>Application Trends of Multicast Technologies</vt:lpstr>
      <vt:lpstr>New Multicast Technology</vt:lpstr>
      <vt:lpstr>BIER Multicast Traffic Forwarding Mechanism</vt:lpstr>
      <vt:lpstr>BIERv6</vt:lpstr>
      <vt:lpstr>PowerPoint 演示文稿</vt:lpstr>
      <vt:lpstr>BIERv6 Application in an IPTV Scenario</vt:lpstr>
      <vt:lpstr>PowerPoint 演示文稿</vt:lpstr>
      <vt:lpstr>General Principles for IPv6 Network Evolution</vt:lpstr>
      <vt:lpstr>Logical Architecture Panorama of Enterprise Networks</vt:lpstr>
      <vt:lpstr>PowerPoint 演示文稿</vt:lpstr>
      <vt:lpstr>IPv6 Network Migration Process</vt:lpstr>
      <vt:lpstr>IPv6 Network Evolution Solutions</vt:lpstr>
      <vt:lpstr>PowerPoint 演示文稿</vt:lpstr>
      <vt:lpstr>DCN IPv6 Evolution Overview</vt:lpstr>
      <vt:lpstr>PowerPoint 演示文稿</vt:lpstr>
      <vt:lpstr>IPv6 Reconstruction for the DC's Internet Access Zone</vt:lpstr>
      <vt:lpstr>IPv6 Reconstruction for DC Intranet Resource Pools</vt:lpstr>
      <vt:lpstr>WAN IPv6 Evolution Overview</vt:lpstr>
      <vt:lpstr>IPv6 Evolution Strategy for the Bearer WAN (New Deployment Scenario)</vt:lpstr>
      <vt:lpstr>PowerPoint 演示文稿</vt:lpstr>
      <vt:lpstr>IPv6 Evolution Strategy for the Bearer WAN (Upgrade Scenario)</vt:lpstr>
      <vt:lpstr>PowerPoint 演示文稿</vt:lpstr>
      <vt:lpstr>SRv6 Solution Overview</vt:lpstr>
      <vt:lpstr>SRv6 Solution: IGP &amp; BGP Design</vt:lpstr>
      <vt:lpstr>SRv6 Solution: Layer 3 IPv6 Services (1)</vt:lpstr>
      <vt:lpstr>SRv6 Solution: Layer 3 IPv6 Services (2)</vt:lpstr>
      <vt:lpstr>PowerPoint 演示文稿</vt:lpstr>
      <vt:lpstr>Campus Network IPv6 Evolution Overview</vt:lpstr>
      <vt:lpstr>PowerPoint 演示文稿</vt:lpstr>
      <vt:lpstr>Phase 1 IPv6 Evolution Strategy for Traditional Campus Networks</vt:lpstr>
      <vt:lpstr>IPv6 Reconstruction for Large- and Medium-Sized Traditional Campus Networks (1)</vt:lpstr>
      <vt:lpstr>IPv6 Reconstruction for Large- and Medium-Sized Traditional Campus Networks (2)</vt:lpstr>
      <vt:lpstr>IPv6 Reconstruction for Large- and Medium-Sized Virtualized Campus Networks (1)</vt:lpstr>
      <vt:lpstr>IPv6 Reconstruction for Large- and Medium-Sized Virtualized Campus Networks (2)</vt:lpstr>
      <vt:lpstr>WLAN IPv6 Access</vt:lpstr>
      <vt:lpstr>IPv6 Reconstruction of Other Related Systems (1)</vt:lpstr>
      <vt:lpstr>IPv6 Reconstruction of Other Related Systems (2)</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luyueyuezjhw</cp:lastModifiedBy>
  <cp:revision>355</cp:revision>
  <dcterms:created xsi:type="dcterms:W3CDTF">2018-11-29T10:16:29Z</dcterms:created>
  <dcterms:modified xsi:type="dcterms:W3CDTF">2021-11-02T13:02:40Z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(3)i6I64bWErQr6mKC3nn76OMw3mKddlpAo37Y7WDC47YeoQJ9uvxGqTMSNYUrkAUXi/VyHb3mY
D/zSRqt38YuJ8PzqE+AzA3JTGHj37q33z4iq+3ex++M+PMjOLm5UWriQlYmF+Z8+Sjm1Ypfh
CRFXGX6dPeO1relo0jHE9CfJcpv0uI3w6Ourlcz4jz75QznHBzefa9Y9COEMDGniD2nutybP
H22v5ZhX6lt4XVVNqu</vt:lpwstr>
  </property>
  <property fmtid="{D5CDD505-2E9C-101B-9397-08002B2CF9AE}" pid="3" name="_2015_ms_pID_7253431">
    <vt:lpwstr>3DtItOUXPfty9jGHzKBtawGiZHN7W6gtHBo6WuuZhIZCSyqCa/GPpd
rqH3YGxmu+FF2kbAYVb1Usp4Ew9c4CzDI5ZNnAwqM94/3jZY+Q+grDhWTqpNtDg8rf+pGe+c
kWRmapZfRBwZt90ktaqL58aWWh16o5G1ymZoMYt10Sagiu6bXGuMGrfrJprhBxEXhrI38Wi4
m6umhOhJn8feynSO92wD6OktmY8OqZYCXm0P</vt:lpwstr>
  </property>
  <property fmtid="{D5CDD505-2E9C-101B-9397-08002B2CF9AE}" pid="4" name="_2015_ms_pID_7253432">
    <vt:lpwstr>d64Y3tUs9Si1MCn1m4BDXgA=</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1635813201</vt:lpwstr>
  </property>
</Properties>
</file>