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76" r:id="rId4"/>
    <p:sldMasterId id="2147483878" r:id="rId5"/>
    <p:sldMasterId id="2147483889" r:id="rId6"/>
    <p:sldMasterId id="2147483895" r:id="rId7"/>
  </p:sldMasterIdLst>
  <p:notesMasterIdLst>
    <p:notesMasterId r:id="rId57"/>
  </p:notesMasterIdLst>
  <p:handoutMasterIdLst>
    <p:handoutMasterId r:id="rId58"/>
  </p:handoutMasterIdLst>
  <p:sldIdLst>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2" r:id="rId56"/>
  </p:sldIdLst>
  <p:sldSz cx="12192000" cy="6858000"/>
  <p:notesSz cx="6797675" cy="9926638"/>
  <p:embeddedFontLst>
    <p:embeddedFont>
      <p:font typeface="Huawei Sans" panose="020C0503030203020204" pitchFamily="34" charset="0"/>
      <p:regular r:id="rId59"/>
      <p:bold r:id="rId60"/>
    </p:embeddedFont>
    <p:embeddedFont>
      <p:font typeface="方正兰亭黑简体" panose="02000000000000000000" pitchFamily="2" charset="-122"/>
      <p:regular r:id="rId61"/>
    </p:embeddedFont>
    <p:embeddedFont>
      <p:font typeface="微软雅黑" panose="020B0503020204020204" pitchFamily="34" charset="-122"/>
      <p:regular r:id="rId62"/>
      <p:bold r:id="rId63"/>
    </p:embeddedFont>
    <p:embeddedFont>
      <p:font typeface="微软雅黑" panose="020B0503020204020204" pitchFamily="34" charset="-122"/>
      <p:regular r:id="rId62"/>
      <p:bold r:id="rId63"/>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1073" userDrawn="1">
          <p15:clr>
            <a:srgbClr val="A4A3A4"/>
          </p15:clr>
        </p15:guide>
        <p15:guide id="3" pos="2479" userDrawn="1">
          <p15:clr>
            <a:srgbClr val="A4A3A4"/>
          </p15:clr>
        </p15:guide>
        <p15:guide id="4" orient="horz" pos="2160">
          <p15:clr>
            <a:srgbClr val="A4A3A4"/>
          </p15:clr>
        </p15:guide>
        <p15:guide id="5" orient="horz" pos="913" userDrawn="1">
          <p15:clr>
            <a:srgbClr val="C35E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31" clrIdx="0">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351"/>
    <a:srgbClr val="F66F6A"/>
    <a:srgbClr val="84D0A2"/>
    <a:srgbClr val="FFFFFF"/>
    <a:srgbClr val="C0504D"/>
    <a:srgbClr val="F7A655"/>
    <a:srgbClr val="A6A6A6"/>
    <a:srgbClr val="00B0F0"/>
    <a:srgbClr val="9BBB59"/>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85771" autoAdjust="0"/>
  </p:normalViewPr>
  <p:slideViewPr>
    <p:cSldViewPr snapToGrid="0" snapToObjects="1">
      <p:cViewPr varScale="1">
        <p:scale>
          <a:sx n="79" d="100"/>
          <a:sy n="79" d="100"/>
        </p:scale>
        <p:origin x="1284" y="56"/>
      </p:cViewPr>
      <p:guideLst>
        <p:guide pos="3840"/>
        <p:guide pos="1073"/>
        <p:guide pos="2479"/>
        <p:guide orient="horz" pos="2160"/>
        <p:guide orient="horz" pos="913"/>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5916"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font" Target="fonts/font5.fntdata"/><Relationship Id="rId68"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handoutMaster" Target="handoutMasters/handoutMaster1.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font" Target="fonts/font3.fntdata"/><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font" Target="fonts/font1.fntdata"/><Relationship Id="rId67"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font" Target="fonts/font2.fntdata"/><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0CF343D-1468-439B-8DC1-F927C14F5AD0}"/>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0A58505D-0692-42C6-A1FF-754079D00F0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1011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The IETF gradually implements the conclusions of the IAB meeting. Different work groups gradually improve the 14 requirements.</a:t>
            </a:r>
            <a:endParaRPr lang="zh-CN" altLang="zh-CN"/>
          </a:p>
          <a:p>
            <a:pPr lvl="0"/>
            <a:r>
              <a:rPr lang="en-US" altLang="zh-CN"/>
              <a:t>NETCONF 1.0 has no requirements on the model language. The combination between NETCONF 1.1 and YANG is determined.</a:t>
            </a:r>
            <a:endParaRPr lang="zh-CN" altLang="zh-CN" dirty="0"/>
          </a:p>
        </p:txBody>
      </p:sp>
      <p:sp>
        <p:nvSpPr>
          <p:cNvPr id="5" name="幻灯片图像占位符 4">
            <a:extLst>
              <a:ext uri="{FF2B5EF4-FFF2-40B4-BE49-F238E27FC236}">
                <a16:creationId xmlns:a16="http://schemas.microsoft.com/office/drawing/2014/main" id="{316B1CCB-1B9B-4A06-A3B0-26F2A9FD4D33}"/>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39226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BE81681-61A7-4B42-8534-3752EE3AA4B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40A4CE6F-F605-47FB-A54E-333AD68FC50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6925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This example is not a real example. The YANG model does not take the entire device as one YANG file. Instead, the YANG model splits it into multiple YANG files by function.</a:t>
            </a:r>
            <a:endParaRPr lang="zh-CN" altLang="en-US" dirty="0"/>
          </a:p>
        </p:txBody>
      </p:sp>
      <p:sp>
        <p:nvSpPr>
          <p:cNvPr id="5" name="幻灯片图像占位符 4">
            <a:extLst>
              <a:ext uri="{FF2B5EF4-FFF2-40B4-BE49-F238E27FC236}">
                <a16:creationId xmlns:a16="http://schemas.microsoft.com/office/drawing/2014/main" id="{16233A86-2F24-4B33-A294-EBC10FECC3FB}"/>
              </a:ext>
            </a:extLst>
          </p:cNvPr>
          <p:cNvSpPr>
            <a:spLocks noGrp="1" noRot="1" noChangeAspect="1"/>
          </p:cNvSpPr>
          <p:nvPr>
            <p:ph type="sldImg"/>
          </p:nvPr>
        </p:nvSpPr>
        <p:spPr/>
      </p:sp>
    </p:spTree>
    <p:extLst>
      <p:ext uri="{BB962C8B-B14F-4D97-AF65-F5344CB8AC3E}">
        <p14:creationId xmlns:p14="http://schemas.microsoft.com/office/powerpoint/2010/main" val="471548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F46517C-9829-4924-91E2-33A45C9D851E}"/>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F460B040-A134-4437-837B-0E94354F61E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6399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947F35A-E21F-474B-A18E-99B08FFEAD59}"/>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3AD1C325-A80C-454B-B6E4-50AFBCE276E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4789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EA502BA-5417-4320-8E2A-5913EB223AD0}"/>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8935B964-A706-4077-BE11-3765688EE8E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02913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FEC6729-B2F9-4BCF-9660-0C101FDAFD7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68E25CFF-CEA1-4009-91E5-7182C665AF0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451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For details, see RFC 6241.</a:t>
            </a:r>
            <a:endParaRPr lang="zh-CN" altLang="en-US" dirty="0"/>
          </a:p>
        </p:txBody>
      </p:sp>
      <p:sp>
        <p:nvSpPr>
          <p:cNvPr id="5" name="幻灯片图像占位符 4">
            <a:extLst>
              <a:ext uri="{FF2B5EF4-FFF2-40B4-BE49-F238E27FC236}">
                <a16:creationId xmlns:a16="http://schemas.microsoft.com/office/drawing/2014/main" id="{ABD0B89D-A3EE-4481-86C9-2B70568F9D70}"/>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263973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F47E101-0389-4B9E-90D7-1CFBB140C02F}"/>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55727041-1272-4E68-BCE6-F839B4836B4A}"/>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130813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89CC409-73C3-40A9-A7A2-BCAE4E590805}"/>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5735E89A-ECAA-4F4A-B99C-414D62A6D5D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3490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13E2A4D1-2D65-4D7E-9727-2AF48E06ADB6}"/>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746820FA-DB19-42B8-85FF-098FCD33B15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56944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&lt;config&gt; may contain the optional attribute &lt;operation&gt;, which is used to specify an operation type for a configuration item. If the &lt;operation&gt; attribute is not carried, the &lt;merge&gt; operation is performed by default. The &lt;operation&gt; attribute values are as follows:</a:t>
            </a:r>
            <a:endParaRPr lang="zh-CN" altLang="zh-CN"/>
          </a:p>
          <a:p>
            <a:pPr lvl="1"/>
            <a:r>
              <a:rPr lang="en-US" altLang="zh-CN"/>
              <a:t>merge: In the database, modify the existing data or create data that does not exist. This is the default operation.</a:t>
            </a:r>
            <a:endParaRPr lang="zh-CN" altLang="zh-CN"/>
          </a:p>
          <a:p>
            <a:pPr lvl="1"/>
            <a:r>
              <a:rPr lang="en-US" altLang="zh-CN"/>
              <a:t>create: Add configuration data to the configuration database only when the configuration data to be created does not exist in the configuration database. If the configuration data exists, &lt;rpc-error&gt; is returned, in which the &lt;error-tag&gt; value is data-exists.</a:t>
            </a:r>
            <a:endParaRPr lang="zh-CN" altLang="zh-CN"/>
          </a:p>
          <a:p>
            <a:pPr lvl="1"/>
            <a:r>
              <a:rPr lang="en-US" altLang="zh-CN"/>
              <a:t>delete: Delete a specified configuration data record from the configuration database. If the data record exists, the data record is deleted. If the data record does not exist, &lt;rpc-error&gt; is returned, in which the &lt;error-tag&gt; value is data-missing.</a:t>
            </a:r>
            <a:endParaRPr lang="zh-CN" altLang="zh-CN"/>
          </a:p>
          <a:p>
            <a:pPr lvl="1"/>
            <a:r>
              <a:rPr lang="en-US" altLang="zh-CN"/>
              <a:t>remove: Delete a specified configuration data record from the configuration database. If the data exists, the data is deleted. If the data does not exist, a success message is returned.</a:t>
            </a:r>
            <a:endParaRPr lang="zh-CN" altLang="zh-CN" dirty="0"/>
          </a:p>
        </p:txBody>
      </p:sp>
      <p:sp>
        <p:nvSpPr>
          <p:cNvPr id="5" name="幻灯片图像占位符 4">
            <a:extLst>
              <a:ext uri="{FF2B5EF4-FFF2-40B4-BE49-F238E27FC236}">
                <a16:creationId xmlns:a16="http://schemas.microsoft.com/office/drawing/2014/main" id="{DD16A746-8181-4D29-9799-EE2B8720F155}"/>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92345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Schema is a language that Huawei extends private syntax based on the W3C XML standard. Before the NETCONF standard is bound to the YANG model, VRPV8 has implemented Schema.</a:t>
            </a:r>
            <a:endParaRPr lang="zh-CN" altLang="zh-CN"/>
          </a:p>
          <a:p>
            <a:pPr lvl="0"/>
            <a:r>
              <a:rPr lang="en-US" altLang="zh-CN"/>
              <a:t>Huawei-YANG has the most abundant content.</a:t>
            </a:r>
            <a:endParaRPr lang="zh-CN" altLang="zh-CN" dirty="0"/>
          </a:p>
        </p:txBody>
      </p:sp>
      <p:sp>
        <p:nvSpPr>
          <p:cNvPr id="5" name="幻灯片图像占位符 4">
            <a:extLst>
              <a:ext uri="{FF2B5EF4-FFF2-40B4-BE49-F238E27FC236}">
                <a16:creationId xmlns:a16="http://schemas.microsoft.com/office/drawing/2014/main" id="{1991D3FE-73AF-48A8-B1DD-3E273A7A6A92}"/>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99745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details, see the NETCONF YANG API Reference released at the official website.</a:t>
            </a:r>
            <a:endParaRPr lang="zh-CN" altLang="zh-CN" dirty="0"/>
          </a:p>
        </p:txBody>
      </p:sp>
      <p:sp>
        <p:nvSpPr>
          <p:cNvPr id="5" name="幻灯片图像占位符 4">
            <a:extLst>
              <a:ext uri="{FF2B5EF4-FFF2-40B4-BE49-F238E27FC236}">
                <a16:creationId xmlns:a16="http://schemas.microsoft.com/office/drawing/2014/main" id="{A94AFD5E-F9CF-4753-B658-6DB2B5524394}"/>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95227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0AF09BF-A0F4-4CA2-BB6F-9B2816CCB99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CBB943B5-CFC2-4D05-A507-E6B843A7900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085172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03B68A2B-5EC8-4186-B177-2D20DB5073B1}"/>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8353FDB3-1884-4FD4-8854-758AAE5321C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3090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0DF6CF83-176B-42FE-A388-D0A408C363C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2BDAF15A-60A8-4D66-9837-789C609AF2A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4382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F4B0AA8-B956-4D5E-B64D-3A7DB2783EB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2C9CA541-3AA1-444D-951A-F01642EF289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50200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YANG originates from NETCONF but is not only used for NETCONF. Although the YANG modeling language is unified, YANG files are not unified.</a:t>
            </a:r>
            <a:endParaRPr lang="zh-CN" altLang="zh-CN"/>
          </a:p>
          <a:p>
            <a:pPr lvl="0"/>
            <a:r>
              <a:rPr lang="en-US" altLang="zh-CN"/>
              <a:t>YANG files can be classified into three types: vendor-specific YANG files, IETF-defined YANG files, and OpenConfig YANG files.</a:t>
            </a:r>
            <a:endParaRPr lang="zh-CN" altLang="zh-CN"/>
          </a:p>
          <a:p>
            <a:pPr lvl="0"/>
            <a:r>
              <a:rPr lang="en-US" altLang="zh-CN"/>
              <a:t>The Config&amp;Status Data, Notification Data, and bottom-layer RPC messages in NETCONF can be modeled using the YANG model. YANG model files can be converted into XML/JSON files using a tool and then encapsulated into NETCONF/RESTCONF messages.</a:t>
            </a:r>
            <a:endParaRPr lang="zh-CN" altLang="zh-CN"/>
          </a:p>
          <a:p>
            <a:pPr lvl="0"/>
            <a:r>
              <a:rPr lang="en-US" altLang="zh-CN"/>
              <a:t>For details, see RFC 7950.</a:t>
            </a:r>
            <a:endParaRPr lang="zh-CN" altLang="zh-CN" dirty="0"/>
          </a:p>
        </p:txBody>
      </p:sp>
      <p:sp>
        <p:nvSpPr>
          <p:cNvPr id="5" name="幻灯片图像占位符 4">
            <a:extLst>
              <a:ext uri="{FF2B5EF4-FFF2-40B4-BE49-F238E27FC236}">
                <a16:creationId xmlns:a16="http://schemas.microsoft.com/office/drawing/2014/main" id="{871FB52C-D70E-4C3C-9758-904554A50C39}"/>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5548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details, see RFC 7950.</a:t>
            </a:r>
            <a:endParaRPr lang="zh-CN" altLang="zh-CN" dirty="0"/>
          </a:p>
        </p:txBody>
      </p:sp>
      <p:sp>
        <p:nvSpPr>
          <p:cNvPr id="5" name="幻灯片图像占位符 4">
            <a:extLst>
              <a:ext uri="{FF2B5EF4-FFF2-40B4-BE49-F238E27FC236}">
                <a16:creationId xmlns:a16="http://schemas.microsoft.com/office/drawing/2014/main" id="{B04C0F90-79F5-4D00-8C2D-8268EF91BA8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77679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more information, see RFC 7950.</a:t>
            </a:r>
            <a:endParaRPr lang="zh-CN" altLang="zh-CN" dirty="0"/>
          </a:p>
        </p:txBody>
      </p:sp>
      <p:sp>
        <p:nvSpPr>
          <p:cNvPr id="5" name="幻灯片图像占位符 4">
            <a:extLst>
              <a:ext uri="{FF2B5EF4-FFF2-40B4-BE49-F238E27FC236}">
                <a16:creationId xmlns:a16="http://schemas.microsoft.com/office/drawing/2014/main" id="{D045DA55-61B3-4F48-85E8-2979C955B34B}"/>
              </a:ext>
            </a:extLst>
          </p:cNvPr>
          <p:cNvSpPr>
            <a:spLocks noGrp="1" noRot="1" noChangeAspect="1"/>
          </p:cNvSpPr>
          <p:nvPr>
            <p:ph type="sldImg"/>
          </p:nvPr>
        </p:nvSpPr>
        <p:spPr/>
      </p:sp>
    </p:spTree>
    <p:extLst>
      <p:ext uri="{BB962C8B-B14F-4D97-AF65-F5344CB8AC3E}">
        <p14:creationId xmlns:p14="http://schemas.microsoft.com/office/powerpoint/2010/main" val="523507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3824D1C-BF54-4BE7-95AD-A4EAD5B1832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3AFA4EAB-F9F5-4968-9704-E85A844A793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4601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ABC3074-A599-4E8D-B3FE-661CEED10086}"/>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F4975B61-5F25-48A2-AC8E-CC53262473F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8803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0CEBF92-D757-4A0E-B82A-EFA8BF35A3E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F7579560-F5B5-46AB-9E0E-004EEB70859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4352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C7EF481D-DC79-4CAF-BB26-9ABA5749DB25}"/>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81D2C5CA-7AB6-4726-A6CC-FB73C2D2BDE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63650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7BB8E670-F2C4-4B02-9F72-BA0100CB481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6FE567F9-C50D-42AB-AD6A-BAA3815BB0E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89067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details, see RFC 7950.</a:t>
            </a:r>
            <a:endParaRPr lang="zh-CN" altLang="zh-CN" dirty="0"/>
          </a:p>
        </p:txBody>
      </p:sp>
      <p:sp>
        <p:nvSpPr>
          <p:cNvPr id="5" name="幻灯片图像占位符 4">
            <a:extLst>
              <a:ext uri="{FF2B5EF4-FFF2-40B4-BE49-F238E27FC236}">
                <a16:creationId xmlns:a16="http://schemas.microsoft.com/office/drawing/2014/main" id="{F4166F43-FD5A-4805-925C-BD9146FE2F9B}"/>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8515019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628DC646-AA60-4E8A-AE51-9705C1164E72}"/>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98384369-DCDA-42CF-A7D2-A711BFA78A8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75426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EAD33DE-A1A2-4E1B-9446-F420C426436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85B5880A-4FF7-4844-8D25-008D8406E82D}"/>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322976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18B754D7-B682-4A4D-88A9-E8C83ABC2C50}"/>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31F5A657-A268-4EFF-99A1-90370195EEE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31561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6520C3E2-30CD-4661-9F4F-61CD7E7BC2B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5AB80CD8-988D-4840-A5A9-618E33B62A1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74963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NETCONF and RESTCONF can coexist.</a:t>
            </a:r>
            <a:endParaRPr lang="zh-CN" altLang="zh-CN"/>
          </a:p>
          <a:p>
            <a:pPr lvl="0"/>
            <a:r>
              <a:rPr lang="en-US" altLang="zh-CN"/>
              <a:t>CRUD: Create, Remove, Update, Delete.</a:t>
            </a:r>
            <a:endParaRPr lang="zh-CN" altLang="zh-CN" dirty="0"/>
          </a:p>
        </p:txBody>
      </p:sp>
      <p:sp>
        <p:nvSpPr>
          <p:cNvPr id="5" name="幻灯片图像占位符 4">
            <a:extLst>
              <a:ext uri="{FF2B5EF4-FFF2-40B4-BE49-F238E27FC236}">
                <a16:creationId xmlns:a16="http://schemas.microsoft.com/office/drawing/2014/main" id="{5DC2BE4C-0FD9-4897-B877-8781FD2B1385}"/>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62713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CFF36534-A9AF-4306-9D88-48C0F866A065}"/>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F7D4A7F0-114F-4680-9791-328E512F234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13180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022D20BF-EBA1-4A5E-BDCE-8B9510460BC5}"/>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26B0645A-FD0E-437B-94EB-245B387FF78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55520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NETCONF and RESTCONF can coexist.</a:t>
            </a:r>
            <a:endParaRPr lang="zh-CN" altLang="zh-CN" dirty="0"/>
          </a:p>
        </p:txBody>
      </p:sp>
      <p:sp>
        <p:nvSpPr>
          <p:cNvPr id="5" name="幻灯片图像占位符 4">
            <a:extLst>
              <a:ext uri="{FF2B5EF4-FFF2-40B4-BE49-F238E27FC236}">
                <a16:creationId xmlns:a16="http://schemas.microsoft.com/office/drawing/2014/main" id="{8B6F0A86-1C78-4FEA-B652-DF1AA8F8DCE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0000683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A request header may contain multiple fields, such as Accept, Authorization, Host, and From. For details, see RFC 2916.</a:t>
            </a:r>
            <a:endParaRPr lang="zh-CN" altLang="zh-CN" dirty="0"/>
          </a:p>
        </p:txBody>
      </p:sp>
      <p:sp>
        <p:nvSpPr>
          <p:cNvPr id="5" name="幻灯片图像占位符 4">
            <a:extLst>
              <a:ext uri="{FF2B5EF4-FFF2-40B4-BE49-F238E27FC236}">
                <a16:creationId xmlns:a16="http://schemas.microsoft.com/office/drawing/2014/main" id="{BFCF1CAE-F712-4A19-A571-472214430DF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7899168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9B47A834-F717-4692-9D95-5F0FB0A3D25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05D1EE25-BC3B-4325-8B80-10C5C630C42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8048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Header information contains details about Response Header and Entity Header. For details, see sections 6.2 and 7.1 in RFC 2916.</a:t>
            </a:r>
            <a:endParaRPr lang="zh-CN" altLang="zh-CN" dirty="0"/>
          </a:p>
        </p:txBody>
      </p:sp>
      <p:sp>
        <p:nvSpPr>
          <p:cNvPr id="5" name="幻灯片图像占位符 4">
            <a:extLst>
              <a:ext uri="{FF2B5EF4-FFF2-40B4-BE49-F238E27FC236}">
                <a16:creationId xmlns:a16="http://schemas.microsoft.com/office/drawing/2014/main" id="{624025E8-73B2-42EB-BA1A-0056F5347B3B}"/>
              </a:ext>
            </a:extLst>
          </p:cNvPr>
          <p:cNvSpPr>
            <a:spLocks noGrp="1" noRot="1" noChangeAspect="1"/>
          </p:cNvSpPr>
          <p:nvPr>
            <p:ph type="sldImg"/>
          </p:nvPr>
        </p:nvSpPr>
        <p:spPr/>
      </p:sp>
    </p:spTree>
    <p:extLst>
      <p:ext uri="{BB962C8B-B14F-4D97-AF65-F5344CB8AC3E}">
        <p14:creationId xmlns:p14="http://schemas.microsoft.com/office/powerpoint/2010/main" val="6436530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details, see 6 Response Status Code in RFC 7231.</a:t>
            </a:r>
            <a:endParaRPr lang="zh-CN" altLang="zh-CN" dirty="0"/>
          </a:p>
        </p:txBody>
      </p:sp>
      <p:sp>
        <p:nvSpPr>
          <p:cNvPr id="5" name="幻灯片图像占位符 4">
            <a:extLst>
              <a:ext uri="{FF2B5EF4-FFF2-40B4-BE49-F238E27FC236}">
                <a16:creationId xmlns:a16="http://schemas.microsoft.com/office/drawing/2014/main" id="{D1DE45D0-6347-4728-9064-1F1AA3FE08CC}"/>
              </a:ext>
            </a:extLst>
          </p:cNvPr>
          <p:cNvSpPr>
            <a:spLocks noGrp="1" noRot="1" noChangeAspect="1"/>
          </p:cNvSpPr>
          <p:nvPr>
            <p:ph type="sldImg"/>
          </p:nvPr>
        </p:nvSpPr>
        <p:spPr/>
      </p:sp>
    </p:spTree>
    <p:extLst>
      <p:ext uri="{BB962C8B-B14F-4D97-AF65-F5344CB8AC3E}">
        <p14:creationId xmlns:p14="http://schemas.microsoft.com/office/powerpoint/2010/main" val="2822651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7A9C34EE-C499-4A7F-8856-904FD96D92DA}"/>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0FF59822-B1C0-4905-8911-E411E304757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387084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t>Huawei uses SSH as the transport layer protocol. Before enabling the NETCONF function on a device, you need to create an SSH user as the NETCONF user for login.</a:t>
            </a:r>
            <a:endParaRPr lang="zh-CN" altLang="zh-CN" dirty="0"/>
          </a:p>
          <a:p>
            <a:pPr marL="228600" indent="-228600">
              <a:buFont typeface="+mj-lt"/>
              <a:buAutoNum type="arabicPeriod"/>
            </a:pPr>
            <a:r>
              <a:rPr lang="en-US" altLang="zh-CN" dirty="0"/>
              <a:t>YANG is a modeling language used to describe the content layer of NETCONF and RESTCONF. The difference between NETCONF and RESTCONF is as follows: RESTCONF constructs the transport layer, messages layer, and operations layer based on HTTP, while NETCONF has defined the operations layer and uses SSH as the transport layer and RPC as the messages layer.</a:t>
            </a:r>
            <a:endParaRPr lang="zh-CN" altLang="zh-CN" dirty="0"/>
          </a:p>
        </p:txBody>
      </p:sp>
      <p:sp>
        <p:nvSpPr>
          <p:cNvPr id="9" name="幻灯片图像占位符 8">
            <a:extLst>
              <a:ext uri="{FF2B5EF4-FFF2-40B4-BE49-F238E27FC236}">
                <a16:creationId xmlns:a16="http://schemas.microsoft.com/office/drawing/2014/main" id="{4FC3899C-A6B0-4647-8D8E-9BD69AC45C7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123215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64A7C272-B8DA-4464-8B71-A226D086A91E}"/>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8E346F99-8338-49F7-A281-AEA97500D3B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558115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9EA8EE23-CE39-41B6-BA3B-540F21C0232E}"/>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64003E82-9A0E-4953-B98C-A158695673A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548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38600F8-C31A-4DED-BF90-FBC572BD5598}"/>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F45FE953-8A50-414F-9F0E-B2A0461B7A7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0941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D52D0EC0-150C-4AA5-B67B-F2D32EE187D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02A3A3EF-EC2D-41CC-B67C-B902868A27A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16108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SNMP is based on UDP and is stateless, unordered, and unreliable for configuration management.</a:t>
            </a:r>
            <a:endParaRPr lang="zh-CN" altLang="zh-CN"/>
          </a:p>
          <a:p>
            <a:pPr lvl="0"/>
            <a:r>
              <a:rPr lang="en-US" altLang="zh-CN"/>
              <a:t>SNMP can be configured for only one object, not for one service. During the concurrent configuration of multiple objects, if some objects are successfully configured but some objects fail to be configured, unknown impacts will be caused on the network.</a:t>
            </a:r>
            <a:endParaRPr lang="zh-CN" altLang="zh-CN"/>
          </a:p>
          <a:p>
            <a:pPr lvl="0"/>
            <a:r>
              <a:rPr lang="en-US" altLang="zh-CN"/>
              <a:t>The SNMP interface is difficult to understand.</a:t>
            </a:r>
            <a:endParaRPr lang="zh-CN" altLang="zh-CN" dirty="0"/>
          </a:p>
        </p:txBody>
      </p:sp>
      <p:sp>
        <p:nvSpPr>
          <p:cNvPr id="5" name="幻灯片图像占位符 4">
            <a:extLst>
              <a:ext uri="{FF2B5EF4-FFF2-40B4-BE49-F238E27FC236}">
                <a16:creationId xmlns:a16="http://schemas.microsoft.com/office/drawing/2014/main" id="{89A5C967-8EA7-46D2-B4BB-DF35FBEE842A}"/>
              </a:ext>
            </a:extLst>
          </p:cNvPr>
          <p:cNvSpPr>
            <a:spLocks noGrp="1" noRot="1" noChangeAspect="1"/>
          </p:cNvSpPr>
          <p:nvPr>
            <p:ph type="sldImg"/>
          </p:nvPr>
        </p:nvSpPr>
        <p:spPr/>
      </p:sp>
    </p:spTree>
    <p:extLst>
      <p:ext uri="{BB962C8B-B14F-4D97-AF65-F5344CB8AC3E}">
        <p14:creationId xmlns:p14="http://schemas.microsoft.com/office/powerpoint/2010/main" val="260159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F5E095B2-EFB5-4AA5-B5D8-25252927F5EE}"/>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9504658C-C4AD-4EF9-8BE8-C77F0B85418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6792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For details, see RFC3535.</a:t>
            </a:r>
            <a:endParaRPr lang="zh-CN" altLang="zh-CN" dirty="0"/>
          </a:p>
          <a:p>
            <a:pPr lvl="0"/>
            <a:r>
              <a:rPr lang="en-US" altLang="zh-CN" dirty="0"/>
              <a:t>Different IETF work groups and drafts gradually meet 14 requirements.</a:t>
            </a:r>
            <a:endParaRPr lang="zh-CN" altLang="zh-CN" dirty="0"/>
          </a:p>
        </p:txBody>
      </p:sp>
      <p:sp>
        <p:nvSpPr>
          <p:cNvPr id="5" name="幻灯片图像占位符 4">
            <a:extLst>
              <a:ext uri="{FF2B5EF4-FFF2-40B4-BE49-F238E27FC236}">
                <a16:creationId xmlns:a16="http://schemas.microsoft.com/office/drawing/2014/main" id="{BB0BB70A-51D7-4065-9D09-0D3D3B213640}"/>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661931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3700204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1237651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17180940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4073671"/>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41605492"/>
      </p:ext>
    </p:extLst>
  </p:cSld>
  <p:clrMapOvr>
    <a:masterClrMapping/>
  </p:clrMapOvr>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215828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121122835"/>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258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57787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251355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156557603"/>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488542654"/>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3886901701"/>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422738360"/>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822314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2028166478"/>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19790349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493128940"/>
      </p:ext>
    </p:extLst>
  </p:cSld>
  <p:clrMap bg1="lt1" tx1="dk1" bg2="lt2" tx2="dk2" accent1="accent1" accent2="accent2" accent3="accent3" accent4="accent4" accent5="accent5" accent6="accent6" hlink="hlink" folHlink="folHlink"/>
  <p:sldLayoutIdLst>
    <p:sldLayoutId id="214748387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264233252"/>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451712615"/>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653855962"/>
      </p:ext>
    </p:extLst>
  </p:cSld>
  <p:clrMap bg1="lt1" tx1="dk1" bg2="lt2" tx2="dk2" accent1="accent1" accent2="accent2" accent3="accent3" accent4="accent4" accent5="accent5" accent6="accent6" hlink="hlink" folHlink="folHlink"/>
  <p:sldLayoutIdLst>
    <p:sldLayoutId id="2147483896"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hyperlink" Target="../11%20&#35268;&#33539;&#20462;&#25913;/VRPV8%20NETCONF%20&#32593;&#31649;&#25509;&#21475;&#25991;&#26723;%20V1.6.doc"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 name="文本占位符 56"/>
          <p:cNvSpPr>
            <a:spLocks noGrp="1"/>
          </p:cNvSpPr>
          <p:nvPr>
            <p:ph type="body" sz="quarter" idx="17"/>
          </p:nvPr>
        </p:nvSpPr>
        <p:spPr/>
        <p:txBody>
          <a:bodyPr/>
          <a:lstStyle/>
          <a:p>
            <a:endParaRPr lang="zh-CN" altLang="en-US" dirty="0"/>
          </a:p>
        </p:txBody>
      </p:sp>
      <p:sp>
        <p:nvSpPr>
          <p:cNvPr id="58" name="文本占位符 57"/>
          <p:cNvSpPr>
            <a:spLocks noGrp="1"/>
          </p:cNvSpPr>
          <p:nvPr>
            <p:ph type="body" sz="quarter" idx="18"/>
          </p:nvPr>
        </p:nvSpPr>
        <p:spPr/>
        <p:txBody>
          <a:bodyPr/>
          <a:lstStyle/>
          <a:p>
            <a:r>
              <a:rPr lang="en-US" altLang="zh-CN" dirty="0"/>
              <a:t>Datacom</a:t>
            </a:r>
            <a:endParaRPr lang="zh-CN" altLang="en-US" dirty="0"/>
          </a:p>
        </p:txBody>
      </p:sp>
      <p:sp>
        <p:nvSpPr>
          <p:cNvPr id="59" name="文本占位符 58"/>
          <p:cNvSpPr>
            <a:spLocks noGrp="1"/>
          </p:cNvSpPr>
          <p:nvPr>
            <p:ph type="body" sz="quarter" idx="19"/>
          </p:nvPr>
        </p:nvSpPr>
        <p:spPr/>
        <p:txBody>
          <a:bodyPr/>
          <a:lstStyle/>
          <a:p>
            <a:r>
              <a:rPr lang="en-US" altLang="zh-CN" dirty="0"/>
              <a:t>General</a:t>
            </a:r>
          </a:p>
        </p:txBody>
      </p:sp>
      <p:sp>
        <p:nvSpPr>
          <p:cNvPr id="60" name="文本占位符 59"/>
          <p:cNvSpPr>
            <a:spLocks noGrp="1"/>
          </p:cNvSpPr>
          <p:nvPr>
            <p:ph type="body" sz="quarter" idx="20"/>
          </p:nvPr>
        </p:nvSpPr>
        <p:spPr>
          <a:xfrm>
            <a:off x="9084333" y="1954509"/>
            <a:ext cx="2089190" cy="504887"/>
          </a:xfrm>
        </p:spPr>
        <p:txBody>
          <a:bodyPr/>
          <a:lstStyle/>
          <a:p>
            <a:r>
              <a:rPr lang="en-US" altLang="zh-CN" dirty="0"/>
              <a:t>V1.0</a:t>
            </a:r>
            <a:endParaRPr lang="zh-CN" altLang="en-US" dirty="0"/>
          </a:p>
        </p:txBody>
      </p:sp>
      <p:sp>
        <p:nvSpPr>
          <p:cNvPr id="74" name="文本占位符 73"/>
          <p:cNvSpPr>
            <a:spLocks noGrp="1"/>
          </p:cNvSpPr>
          <p:nvPr>
            <p:ph type="body" sz="quarter" idx="13"/>
          </p:nvPr>
        </p:nvSpPr>
        <p:spPr/>
        <p:txBody>
          <a:bodyPr/>
          <a:lstStyle/>
          <a:p>
            <a:r>
              <a:rPr lang="en-US" dirty="0"/>
              <a:t>Wan </a:t>
            </a:r>
            <a:r>
              <a:rPr lang="en-US" dirty="0" err="1"/>
              <a:t>Changli</a:t>
            </a:r>
            <a:r>
              <a:rPr lang="en-US" dirty="0"/>
              <a:t>/WX408647</a:t>
            </a:r>
            <a:endParaRPr lang="en-US" altLang="zh-CN" dirty="0"/>
          </a:p>
        </p:txBody>
      </p:sp>
      <p:sp>
        <p:nvSpPr>
          <p:cNvPr id="75" name="文本占位符 74"/>
          <p:cNvSpPr>
            <a:spLocks noGrp="1"/>
          </p:cNvSpPr>
          <p:nvPr>
            <p:ph type="body" sz="quarter" idx="14"/>
          </p:nvPr>
        </p:nvSpPr>
        <p:spPr/>
        <p:txBody>
          <a:bodyPr/>
          <a:lstStyle/>
          <a:p>
            <a:r>
              <a:rPr lang="en-US" dirty="0"/>
              <a:t>2020.12.29</a:t>
            </a:r>
            <a:endParaRPr lang="en-US" altLang="zh-CN" dirty="0"/>
          </a:p>
        </p:txBody>
      </p:sp>
      <p:sp>
        <p:nvSpPr>
          <p:cNvPr id="76" name="文本占位符 75"/>
          <p:cNvSpPr>
            <a:spLocks noGrp="1"/>
          </p:cNvSpPr>
          <p:nvPr>
            <p:ph type="body" sz="quarter" idx="15"/>
          </p:nvPr>
        </p:nvSpPr>
        <p:spPr/>
        <p:txBody>
          <a:bodyPr/>
          <a:lstStyle/>
          <a:p>
            <a:r>
              <a:rPr lang="en-US" dirty="0"/>
              <a:t>Liu Bin/00483614</a:t>
            </a:r>
            <a:endParaRPr lang="en-US" altLang="zh-CN" dirty="0"/>
          </a:p>
        </p:txBody>
      </p:sp>
      <p:sp>
        <p:nvSpPr>
          <p:cNvPr id="55" name="文本占位符 54"/>
          <p:cNvSpPr>
            <a:spLocks noGrp="1"/>
          </p:cNvSpPr>
          <p:nvPr>
            <p:ph type="body" sz="quarter" idx="16"/>
          </p:nvPr>
        </p:nvSpPr>
        <p:spPr/>
        <p:txBody>
          <a:bodyPr/>
          <a:lstStyle/>
          <a:p>
            <a:r>
              <a:rPr lang="en-US" altLang="zh-CN" dirty="0"/>
              <a:t>New</a:t>
            </a:r>
            <a:endParaRPr lang="zh-CN" altLang="en-US" dirty="0"/>
          </a:p>
        </p:txBody>
      </p:sp>
      <p:sp>
        <p:nvSpPr>
          <p:cNvPr id="61" name="文本占位符 60"/>
          <p:cNvSpPr>
            <a:spLocks noGrp="1"/>
          </p:cNvSpPr>
          <p:nvPr>
            <p:ph type="body" sz="quarter" idx="21"/>
          </p:nvPr>
        </p:nvSpPr>
        <p:spPr/>
        <p:txBody>
          <a:bodyPr/>
          <a:lstStyle/>
          <a:p>
            <a:r>
              <a:rPr lang="en-US" altLang="zh-CN" dirty="0"/>
              <a:t>He </a:t>
            </a:r>
            <a:r>
              <a:rPr lang="en-US" altLang="zh-CN" dirty="0" err="1"/>
              <a:t>Junjian</a:t>
            </a:r>
            <a:r>
              <a:rPr lang="en-US" altLang="zh-CN" dirty="0"/>
              <a:t>/WX580230</a:t>
            </a:r>
            <a:endParaRPr lang="zh-CN" altLang="en-US" dirty="0"/>
          </a:p>
        </p:txBody>
      </p:sp>
      <p:sp>
        <p:nvSpPr>
          <p:cNvPr id="62" name="文本占位符 61"/>
          <p:cNvSpPr>
            <a:spLocks noGrp="1"/>
          </p:cNvSpPr>
          <p:nvPr>
            <p:ph type="body" sz="quarter" idx="22"/>
          </p:nvPr>
        </p:nvSpPr>
        <p:spPr/>
        <p:txBody>
          <a:bodyPr/>
          <a:lstStyle/>
          <a:p>
            <a:r>
              <a:rPr lang="en-US" altLang="zh-CN" dirty="0"/>
              <a:t>2021.08.19</a:t>
            </a:r>
            <a:endParaRPr lang="zh-CN" altLang="en-US" dirty="0"/>
          </a:p>
        </p:txBody>
      </p:sp>
      <p:sp>
        <p:nvSpPr>
          <p:cNvPr id="63" name="文本占位符 62"/>
          <p:cNvSpPr>
            <a:spLocks noGrp="1"/>
          </p:cNvSpPr>
          <p:nvPr>
            <p:ph type="body" sz="quarter" idx="23"/>
          </p:nvPr>
        </p:nvSpPr>
        <p:spPr/>
        <p:txBody>
          <a:bodyPr/>
          <a:lstStyle/>
          <a:p>
            <a:r>
              <a:rPr lang="en-US" altLang="zh-CN" dirty="0"/>
              <a:t>Li Xianzhi/00354681</a:t>
            </a:r>
            <a:endParaRPr lang="zh-CN" altLang="en-US" dirty="0"/>
          </a:p>
        </p:txBody>
      </p:sp>
      <p:sp>
        <p:nvSpPr>
          <p:cNvPr id="2" name="文本占位符 1">
            <a:extLst>
              <a:ext uri="{FF2B5EF4-FFF2-40B4-BE49-F238E27FC236}">
                <a16:creationId xmlns:a16="http://schemas.microsoft.com/office/drawing/2014/main" id="{2EEF6F6F-3971-480E-B666-615106DA395A}"/>
              </a:ext>
            </a:extLst>
          </p:cNvPr>
          <p:cNvSpPr>
            <a:spLocks noGrp="1"/>
          </p:cNvSpPr>
          <p:nvPr>
            <p:ph type="body" sz="quarter" idx="24"/>
          </p:nvPr>
        </p:nvSpPr>
        <p:spPr/>
        <p:txBody>
          <a:bodyPr/>
          <a:lstStyle/>
          <a:p>
            <a:r>
              <a:rPr lang="en-US" altLang="zh-CN" dirty="0"/>
              <a:t>Update</a:t>
            </a:r>
            <a:endParaRPr lang="zh-CN" altLang="en-US" dirty="0"/>
          </a:p>
        </p:txBody>
      </p:sp>
      <p:sp>
        <p:nvSpPr>
          <p:cNvPr id="3" name="文本占位符 2">
            <a:extLst>
              <a:ext uri="{FF2B5EF4-FFF2-40B4-BE49-F238E27FC236}">
                <a16:creationId xmlns:a16="http://schemas.microsoft.com/office/drawing/2014/main" id="{094BD466-FBF9-424D-86BD-2ACBFC342E57}"/>
              </a:ext>
            </a:extLst>
          </p:cNvPr>
          <p:cNvSpPr>
            <a:spLocks noGrp="1"/>
          </p:cNvSpPr>
          <p:nvPr>
            <p:ph type="body" sz="quarter" idx="25"/>
          </p:nvPr>
        </p:nvSpPr>
        <p:spPr/>
        <p:txBody>
          <a:bodyPr/>
          <a:lstStyle/>
          <a:p>
            <a:r>
              <a:rPr lang="en-US" altLang="zh-CN" dirty="0"/>
              <a:t>Yu Sheng/WX1092303</a:t>
            </a:r>
            <a:endParaRPr lang="zh-CN" altLang="en-US" dirty="0"/>
          </a:p>
        </p:txBody>
      </p:sp>
      <p:sp>
        <p:nvSpPr>
          <p:cNvPr id="4" name="文本占位符 3">
            <a:extLst>
              <a:ext uri="{FF2B5EF4-FFF2-40B4-BE49-F238E27FC236}">
                <a16:creationId xmlns:a16="http://schemas.microsoft.com/office/drawing/2014/main" id="{1625E17D-5CCE-47BC-A396-27F22BA9F70A}"/>
              </a:ext>
            </a:extLst>
          </p:cNvPr>
          <p:cNvSpPr>
            <a:spLocks noGrp="1"/>
          </p:cNvSpPr>
          <p:nvPr>
            <p:ph type="body" sz="quarter" idx="26"/>
          </p:nvPr>
        </p:nvSpPr>
        <p:spPr/>
        <p:txBody>
          <a:bodyPr/>
          <a:lstStyle/>
          <a:p>
            <a:r>
              <a:rPr lang="en-US" altLang="zh-CN" dirty="0"/>
              <a:t>2021.10.24</a:t>
            </a:r>
          </a:p>
        </p:txBody>
      </p:sp>
      <p:sp>
        <p:nvSpPr>
          <p:cNvPr id="5" name="文本占位符 4">
            <a:extLst>
              <a:ext uri="{FF2B5EF4-FFF2-40B4-BE49-F238E27FC236}">
                <a16:creationId xmlns:a16="http://schemas.microsoft.com/office/drawing/2014/main" id="{DE617FEB-1F53-4B54-BD86-24650C2DB590}"/>
              </a:ext>
            </a:extLst>
          </p:cNvPr>
          <p:cNvSpPr>
            <a:spLocks noGrp="1"/>
          </p:cNvSpPr>
          <p:nvPr>
            <p:ph type="body" sz="quarter" idx="27"/>
          </p:nvPr>
        </p:nvSpPr>
        <p:spPr/>
        <p:txBody>
          <a:bodyPr/>
          <a:lstStyle/>
          <a:p>
            <a:r>
              <a:rPr lang="en-US" altLang="zh-CN" dirty="0"/>
              <a:t>He </a:t>
            </a:r>
            <a:r>
              <a:rPr lang="en-US" altLang="zh-CN" dirty="0" err="1"/>
              <a:t>Junjian</a:t>
            </a:r>
            <a:r>
              <a:rPr lang="en-US" altLang="zh-CN" dirty="0"/>
              <a:t>/WX580230</a:t>
            </a:r>
            <a:endParaRPr lang="zh-CN" altLang="en-US" dirty="0"/>
          </a:p>
        </p:txBody>
      </p:sp>
      <p:sp>
        <p:nvSpPr>
          <p:cNvPr id="6" name="文本占位符 5">
            <a:extLst>
              <a:ext uri="{FF2B5EF4-FFF2-40B4-BE49-F238E27FC236}">
                <a16:creationId xmlns:a16="http://schemas.microsoft.com/office/drawing/2014/main" id="{4FAA7EAB-0A90-43D7-9728-FB50A8DE2E5E}"/>
              </a:ext>
            </a:extLst>
          </p:cNvPr>
          <p:cNvSpPr>
            <a:spLocks noGrp="1"/>
          </p:cNvSpPr>
          <p:nvPr>
            <p:ph type="body" sz="quarter" idx="28"/>
          </p:nvPr>
        </p:nvSpPr>
        <p:spPr/>
        <p:txBody>
          <a:bodyPr/>
          <a:lstStyle/>
          <a:p>
            <a:r>
              <a:rPr lang="en-US" altLang="zh-CN" dirty="0"/>
              <a:t>Update</a:t>
            </a:r>
            <a:endParaRPr lang="zh-CN" altLang="en-US" dirty="0"/>
          </a:p>
        </p:txBody>
      </p:sp>
      <p:sp>
        <p:nvSpPr>
          <p:cNvPr id="7" name="文本占位符 6">
            <a:extLst>
              <a:ext uri="{FF2B5EF4-FFF2-40B4-BE49-F238E27FC236}">
                <a16:creationId xmlns:a16="http://schemas.microsoft.com/office/drawing/2014/main" id="{56FA6527-9F38-4EE1-98C6-F037C2435A08}"/>
              </a:ext>
            </a:extLst>
          </p:cNvPr>
          <p:cNvSpPr>
            <a:spLocks noGrp="1"/>
          </p:cNvSpPr>
          <p:nvPr>
            <p:ph type="body" sz="quarter" idx="29"/>
          </p:nvPr>
        </p:nvSpPr>
        <p:spPr/>
        <p:txBody>
          <a:bodyPr/>
          <a:lstStyle/>
          <a:p>
            <a:endParaRPr lang="zh-CN" altLang="en-US"/>
          </a:p>
        </p:txBody>
      </p:sp>
      <p:sp>
        <p:nvSpPr>
          <p:cNvPr id="8" name="文本占位符 7">
            <a:extLst>
              <a:ext uri="{FF2B5EF4-FFF2-40B4-BE49-F238E27FC236}">
                <a16:creationId xmlns:a16="http://schemas.microsoft.com/office/drawing/2014/main" id="{3DE8D23B-2348-4C5F-B5AC-AF3E19425B30}"/>
              </a:ext>
            </a:extLst>
          </p:cNvPr>
          <p:cNvSpPr>
            <a:spLocks noGrp="1"/>
          </p:cNvSpPr>
          <p:nvPr>
            <p:ph type="body" sz="quarter" idx="30"/>
          </p:nvPr>
        </p:nvSpPr>
        <p:spPr/>
        <p:txBody>
          <a:bodyPr/>
          <a:lstStyle/>
          <a:p>
            <a:endParaRPr lang="zh-CN" altLang="en-US"/>
          </a:p>
        </p:txBody>
      </p:sp>
      <p:sp>
        <p:nvSpPr>
          <p:cNvPr id="9" name="文本占位符 8">
            <a:extLst>
              <a:ext uri="{FF2B5EF4-FFF2-40B4-BE49-F238E27FC236}">
                <a16:creationId xmlns:a16="http://schemas.microsoft.com/office/drawing/2014/main" id="{CA8F94D7-7B15-4CAC-A69E-E612EFB174B8}"/>
              </a:ext>
            </a:extLst>
          </p:cNvPr>
          <p:cNvSpPr>
            <a:spLocks noGrp="1"/>
          </p:cNvSpPr>
          <p:nvPr>
            <p:ph type="body" sz="quarter" idx="31"/>
          </p:nvPr>
        </p:nvSpPr>
        <p:spPr/>
        <p:txBody>
          <a:bodyPr/>
          <a:lstStyle/>
          <a:p>
            <a:endParaRPr lang="zh-CN" altLang="en-US"/>
          </a:p>
        </p:txBody>
      </p:sp>
      <p:sp>
        <p:nvSpPr>
          <p:cNvPr id="10" name="文本占位符 9">
            <a:extLst>
              <a:ext uri="{FF2B5EF4-FFF2-40B4-BE49-F238E27FC236}">
                <a16:creationId xmlns:a16="http://schemas.microsoft.com/office/drawing/2014/main" id="{40B114B3-15DA-44A8-BC85-3062EA4B7FDE}"/>
              </a:ext>
            </a:extLst>
          </p:cNvPr>
          <p:cNvSpPr>
            <a:spLocks noGrp="1"/>
          </p:cNvSpPr>
          <p:nvPr>
            <p:ph type="body" sz="quarter" idx="32"/>
          </p:nvPr>
        </p:nvSpPr>
        <p:spPr/>
        <p:txBody>
          <a:bodyPr/>
          <a:lstStyle/>
          <a:p>
            <a:endParaRPr lang="zh-CN" altLang="en-US"/>
          </a:p>
        </p:txBody>
      </p:sp>
      <p:sp>
        <p:nvSpPr>
          <p:cNvPr id="11" name="文本占位符 10">
            <a:extLst>
              <a:ext uri="{FF2B5EF4-FFF2-40B4-BE49-F238E27FC236}">
                <a16:creationId xmlns:a16="http://schemas.microsoft.com/office/drawing/2014/main" id="{36295BA9-98BE-477A-9D7A-74ECC1C12BB2}"/>
              </a:ext>
            </a:extLst>
          </p:cNvPr>
          <p:cNvSpPr>
            <a:spLocks noGrp="1"/>
          </p:cNvSpPr>
          <p:nvPr>
            <p:ph type="body" sz="quarter" idx="33"/>
          </p:nvPr>
        </p:nvSpPr>
        <p:spPr/>
        <p:txBody>
          <a:bodyPr/>
          <a:lstStyle/>
          <a:p>
            <a:endParaRPr lang="zh-CN" altLang="en-US"/>
          </a:p>
        </p:txBody>
      </p:sp>
      <p:sp>
        <p:nvSpPr>
          <p:cNvPr id="12" name="文本占位符 11">
            <a:extLst>
              <a:ext uri="{FF2B5EF4-FFF2-40B4-BE49-F238E27FC236}">
                <a16:creationId xmlns:a16="http://schemas.microsoft.com/office/drawing/2014/main" id="{28FC3652-8128-4196-9F5E-8FEA0CEBC81A}"/>
              </a:ext>
            </a:extLst>
          </p:cNvPr>
          <p:cNvSpPr>
            <a:spLocks noGrp="1"/>
          </p:cNvSpPr>
          <p:nvPr>
            <p:ph type="body" sz="quarter" idx="34"/>
          </p:nvPr>
        </p:nvSpPr>
        <p:spPr/>
        <p:txBody>
          <a:bodyPr/>
          <a:lstStyle/>
          <a:p>
            <a:endParaRPr lang="zh-CN" altLang="en-US"/>
          </a:p>
        </p:txBody>
      </p:sp>
      <p:sp>
        <p:nvSpPr>
          <p:cNvPr id="13" name="文本占位符 12">
            <a:extLst>
              <a:ext uri="{FF2B5EF4-FFF2-40B4-BE49-F238E27FC236}">
                <a16:creationId xmlns:a16="http://schemas.microsoft.com/office/drawing/2014/main" id="{73A0F2C0-495D-494C-8796-1E6919E02AC1}"/>
              </a:ext>
            </a:extLst>
          </p:cNvPr>
          <p:cNvSpPr>
            <a:spLocks noGrp="1"/>
          </p:cNvSpPr>
          <p:nvPr>
            <p:ph type="body" sz="quarter" idx="35"/>
          </p:nvPr>
        </p:nvSpPr>
        <p:spPr/>
        <p:txBody>
          <a:bodyPr/>
          <a:lstStyle/>
          <a:p>
            <a:endParaRPr lang="zh-CN" altLang="en-US"/>
          </a:p>
        </p:txBody>
      </p:sp>
      <p:sp>
        <p:nvSpPr>
          <p:cNvPr id="14" name="文本占位符 13">
            <a:extLst>
              <a:ext uri="{FF2B5EF4-FFF2-40B4-BE49-F238E27FC236}">
                <a16:creationId xmlns:a16="http://schemas.microsoft.com/office/drawing/2014/main" id="{6EB6FEB3-9F58-42F2-8BE3-BA7A426FF714}"/>
              </a:ext>
            </a:extLst>
          </p:cNvPr>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44364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548F73-C262-4C0F-AA25-0A0F9DBBFE88}"/>
              </a:ext>
            </a:extLst>
          </p:cNvPr>
          <p:cNvSpPr>
            <a:spLocks noGrp="1"/>
          </p:cNvSpPr>
          <p:nvPr>
            <p:ph type="title"/>
          </p:nvPr>
        </p:nvSpPr>
        <p:spPr/>
        <p:txBody>
          <a:bodyPr/>
          <a:lstStyle/>
          <a:p>
            <a:r>
              <a:rPr lang="en-US" dirty="0"/>
              <a:t>Gradual Implementation of Meeting Conclusions by the IETF Work Group</a:t>
            </a:r>
          </a:p>
        </p:txBody>
      </p:sp>
      <p:grpSp>
        <p:nvGrpSpPr>
          <p:cNvPr id="11" name="组合 10">
            <a:extLst>
              <a:ext uri="{FF2B5EF4-FFF2-40B4-BE49-F238E27FC236}">
                <a16:creationId xmlns:a16="http://schemas.microsoft.com/office/drawing/2014/main" id="{D43804FF-86FB-4083-A400-A8F22B6E2BD0}"/>
              </a:ext>
            </a:extLst>
          </p:cNvPr>
          <p:cNvGrpSpPr/>
          <p:nvPr/>
        </p:nvGrpSpPr>
        <p:grpSpPr bwMode="gray">
          <a:xfrm>
            <a:off x="601163" y="1477528"/>
            <a:ext cx="10937564" cy="4669797"/>
            <a:chOff x="431231" y="1375924"/>
            <a:chExt cx="10937564" cy="4669797"/>
          </a:xfrm>
        </p:grpSpPr>
        <p:sp>
          <p:nvSpPr>
            <p:cNvPr id="3" name="Line 15">
              <a:extLst>
                <a:ext uri="{FF2B5EF4-FFF2-40B4-BE49-F238E27FC236}">
                  <a16:creationId xmlns:a16="http://schemas.microsoft.com/office/drawing/2014/main" id="{195FAFD2-DEB5-4EF8-A41A-5FE167374C4D}"/>
                </a:ext>
              </a:extLst>
            </p:cNvPr>
            <p:cNvSpPr>
              <a:spLocks noChangeShapeType="1"/>
            </p:cNvSpPr>
            <p:nvPr/>
          </p:nvSpPr>
          <p:spPr bwMode="gray">
            <a:xfrm flipV="1">
              <a:off x="568795" y="3803257"/>
              <a:ext cx="10800000" cy="7895"/>
            </a:xfrm>
            <a:prstGeom prst="line">
              <a:avLst/>
            </a:prstGeom>
            <a:noFill/>
            <a:ln w="57150">
              <a:solidFill>
                <a:srgbClr val="EC7061"/>
              </a:solidFill>
              <a:round/>
              <a:headEnd/>
              <a:tailEnd type="stealth" w="lg" len="lg"/>
            </a:ln>
            <a:effectLst>
              <a:outerShdw dist="35921" dir="2700000" algn="ctr" rotWithShape="0">
                <a:schemeClr val="bg2">
                  <a:alpha val="50000"/>
                </a:schemeClr>
              </a:outerShdw>
            </a:effectLst>
          </p:spPr>
          <p:txBody>
            <a:bodyPr vert="horz" wrap="square" lIns="36000" tIns="36000" rIns="36000" bIns="36000" anchor="ctr" anchorCtr="0">
              <a:noAutofit/>
            </a:bodyPr>
            <a:lstStyle/>
            <a:p>
              <a:pPr fontAlgn="ctr">
                <a:spcBef>
                  <a:spcPct val="0"/>
                </a:spcBef>
                <a:buFontTx/>
                <a:buNone/>
                <a:defRPr/>
              </a:pPr>
              <a:endParaRPr lang="en-US" altLang="zh-CN" sz="1600" b="0" dirty="0">
                <a:latin typeface="Huawei Sans" panose="020C0503030203020204" pitchFamily="34" charset="0"/>
                <a:ea typeface="微软雅黑" pitchFamily="34" charset="-122"/>
              </a:endParaRPr>
            </a:p>
          </p:txBody>
        </p:sp>
        <p:sp>
          <p:nvSpPr>
            <p:cNvPr id="4" name="Text Box 10">
              <a:extLst>
                <a:ext uri="{FF2B5EF4-FFF2-40B4-BE49-F238E27FC236}">
                  <a16:creationId xmlns:a16="http://schemas.microsoft.com/office/drawing/2014/main" id="{873F3437-AE04-44B2-8C3F-0DF0C92BBE81}"/>
                </a:ext>
              </a:extLst>
            </p:cNvPr>
            <p:cNvSpPr txBox="1">
              <a:spLocks noChangeArrowheads="1"/>
            </p:cNvSpPr>
            <p:nvPr/>
          </p:nvSpPr>
          <p:spPr bwMode="gray">
            <a:xfrm>
              <a:off x="3202023" y="3457837"/>
              <a:ext cx="534368" cy="318924"/>
            </a:xfrm>
            <a:prstGeom prst="rect">
              <a:avLst/>
            </a:prstGeom>
            <a:noFill/>
            <a:ln w="9525" algn="ctr">
              <a:noFill/>
              <a:miter lim="800000"/>
              <a:headEnd type="none" w="sm" len="sm"/>
              <a:tailEnd type="none" w="sm" len="sm"/>
            </a:ln>
            <a:effectLst/>
          </p:spPr>
          <p:txBody>
            <a:bodyPr vert="horz" wrap="non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2008</a:t>
              </a:r>
            </a:p>
          </p:txBody>
        </p:sp>
        <p:sp>
          <p:nvSpPr>
            <p:cNvPr id="5" name="Text Box 64">
              <a:extLst>
                <a:ext uri="{FF2B5EF4-FFF2-40B4-BE49-F238E27FC236}">
                  <a16:creationId xmlns:a16="http://schemas.microsoft.com/office/drawing/2014/main" id="{E6CC5E80-C197-4D23-B291-588987996752}"/>
                </a:ext>
              </a:extLst>
            </p:cNvPr>
            <p:cNvSpPr txBox="1">
              <a:spLocks noChangeArrowheads="1"/>
            </p:cNvSpPr>
            <p:nvPr/>
          </p:nvSpPr>
          <p:spPr bwMode="gray">
            <a:xfrm>
              <a:off x="8096954" y="3457837"/>
              <a:ext cx="534368" cy="318924"/>
            </a:xfrm>
            <a:prstGeom prst="rect">
              <a:avLst/>
            </a:prstGeom>
            <a:noFill/>
            <a:ln w="9525" algn="ctr">
              <a:noFill/>
              <a:miter lim="800000"/>
              <a:headEnd type="none" w="sm" len="sm"/>
              <a:tailEnd type="none" w="sm" len="sm"/>
            </a:ln>
            <a:effectLst/>
          </p:spPr>
          <p:txBody>
            <a:bodyPr vert="horz" wrap="non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2014</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8" name="Text Box 64">
              <a:extLst>
                <a:ext uri="{FF2B5EF4-FFF2-40B4-BE49-F238E27FC236}">
                  <a16:creationId xmlns:a16="http://schemas.microsoft.com/office/drawing/2014/main" id="{4F731090-30DF-4DE4-AAEA-C8BFBA8B45E9}"/>
                </a:ext>
              </a:extLst>
            </p:cNvPr>
            <p:cNvSpPr txBox="1">
              <a:spLocks noChangeArrowheads="1"/>
            </p:cNvSpPr>
            <p:nvPr/>
          </p:nvSpPr>
          <p:spPr bwMode="gray">
            <a:xfrm>
              <a:off x="4846788" y="3457837"/>
              <a:ext cx="534368" cy="318924"/>
            </a:xfrm>
            <a:prstGeom prst="rect">
              <a:avLst/>
            </a:prstGeom>
            <a:noFill/>
            <a:ln w="9525" algn="ctr">
              <a:noFill/>
              <a:miter lim="800000"/>
              <a:headEnd type="none" w="sm" len="sm"/>
              <a:tailEnd type="none" w="sm" len="sm"/>
            </a:ln>
            <a:effectLst/>
          </p:spPr>
          <p:txBody>
            <a:bodyPr vert="horz" wrap="non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2010</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10" name="Text Box 64">
              <a:extLst>
                <a:ext uri="{FF2B5EF4-FFF2-40B4-BE49-F238E27FC236}">
                  <a16:creationId xmlns:a16="http://schemas.microsoft.com/office/drawing/2014/main" id="{0B9936B2-FAA2-4F28-9F29-41FB61E48BA5}"/>
                </a:ext>
              </a:extLst>
            </p:cNvPr>
            <p:cNvSpPr txBox="1">
              <a:spLocks noChangeArrowheads="1"/>
            </p:cNvSpPr>
            <p:nvPr/>
          </p:nvSpPr>
          <p:spPr bwMode="gray">
            <a:xfrm>
              <a:off x="9224712" y="3457837"/>
              <a:ext cx="534368" cy="318924"/>
            </a:xfrm>
            <a:prstGeom prst="rect">
              <a:avLst/>
            </a:prstGeom>
            <a:noFill/>
            <a:ln w="9525" algn="ctr">
              <a:noFill/>
              <a:miter lim="800000"/>
              <a:headEnd type="none" w="sm" len="sm"/>
              <a:tailEnd type="none" w="sm" len="sm"/>
            </a:ln>
            <a:effectLst/>
          </p:spPr>
          <p:txBody>
            <a:bodyPr vert="horz" wrap="non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2016</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13" name="Text Box 10">
              <a:extLst>
                <a:ext uri="{FF2B5EF4-FFF2-40B4-BE49-F238E27FC236}">
                  <a16:creationId xmlns:a16="http://schemas.microsoft.com/office/drawing/2014/main" id="{D313E97C-A546-476B-B394-B1789CA9184A}"/>
                </a:ext>
              </a:extLst>
            </p:cNvPr>
            <p:cNvSpPr txBox="1">
              <a:spLocks noChangeArrowheads="1"/>
            </p:cNvSpPr>
            <p:nvPr/>
          </p:nvSpPr>
          <p:spPr bwMode="gray">
            <a:xfrm>
              <a:off x="2118153" y="3457837"/>
              <a:ext cx="745864" cy="318924"/>
            </a:xfrm>
            <a:prstGeom prst="rect">
              <a:avLst/>
            </a:prstGeom>
            <a:noFill/>
            <a:ln w="9525" algn="ctr">
              <a:noFill/>
              <a:miter lim="800000"/>
              <a:headEnd type="none" w="sm" len="sm"/>
              <a:tailEnd type="none" w="sm" len="sm"/>
            </a:ln>
            <a:effectLst/>
          </p:spPr>
          <p:txBody>
            <a:bodyPr vert="horz" wrap="squar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2006</a:t>
              </a:r>
            </a:p>
          </p:txBody>
        </p:sp>
        <p:sp>
          <p:nvSpPr>
            <p:cNvPr id="15" name="Text Box 64">
              <a:extLst>
                <a:ext uri="{FF2B5EF4-FFF2-40B4-BE49-F238E27FC236}">
                  <a16:creationId xmlns:a16="http://schemas.microsoft.com/office/drawing/2014/main" id="{C004FFE9-015C-4ABA-B9BA-02D3B907D6C7}"/>
                </a:ext>
              </a:extLst>
            </p:cNvPr>
            <p:cNvSpPr txBox="1">
              <a:spLocks noChangeArrowheads="1"/>
            </p:cNvSpPr>
            <p:nvPr/>
          </p:nvSpPr>
          <p:spPr bwMode="gray">
            <a:xfrm>
              <a:off x="5745049" y="3457837"/>
              <a:ext cx="534368" cy="318924"/>
            </a:xfrm>
            <a:prstGeom prst="rect">
              <a:avLst/>
            </a:prstGeom>
            <a:noFill/>
            <a:ln w="9525" algn="ctr">
              <a:noFill/>
              <a:miter lim="800000"/>
              <a:headEnd type="none" w="sm" len="sm"/>
              <a:tailEnd type="none" w="sm" len="sm"/>
            </a:ln>
            <a:effectLst/>
          </p:spPr>
          <p:txBody>
            <a:bodyPr vert="horz" wrap="non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2011</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16" name="矩形 15">
              <a:extLst>
                <a:ext uri="{FF2B5EF4-FFF2-40B4-BE49-F238E27FC236}">
                  <a16:creationId xmlns:a16="http://schemas.microsoft.com/office/drawing/2014/main" id="{A4F67AB2-F2FD-4B1C-AEB9-3E47BD2DDB18}"/>
                </a:ext>
              </a:extLst>
            </p:cNvPr>
            <p:cNvSpPr/>
            <p:nvPr/>
          </p:nvSpPr>
          <p:spPr bwMode="gray">
            <a:xfrm>
              <a:off x="1720053" y="2287297"/>
              <a:ext cx="1542065" cy="956833"/>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RFC4741, 4742</a:t>
              </a:r>
            </a:p>
            <a:p>
              <a:pPr defTabSz="669928">
                <a:lnSpc>
                  <a:spcPct val="120000"/>
                </a:lnSpc>
                <a:spcBef>
                  <a:spcPct val="0"/>
                </a:spcBef>
              </a:pPr>
              <a:r>
                <a:rPr lang="en-US" sz="1200" b="1" dirty="0">
                  <a:latin typeface="Huawei Sans" panose="020C0503030203020204" pitchFamily="34" charset="0"/>
                  <a:ea typeface="方正兰亭黑简体" panose="02000000000000000000" pitchFamily="2" charset="-122"/>
                </a:rPr>
                <a:t>NETCONF 1.0</a:t>
              </a:r>
              <a:r>
                <a:rPr lang="en-US" sz="1200" dirty="0">
                  <a:latin typeface="Huawei Sans" panose="020C0503030203020204" pitchFamily="34" charset="0"/>
                  <a:ea typeface="方正兰亭黑简体" panose="02000000000000000000" pitchFamily="2" charset="-122"/>
                </a:rPr>
                <a:t>, not restricting the model language</a:t>
              </a:r>
              <a:endParaRPr lang="en-US" altLang="zh-CN" sz="1200" dirty="0">
                <a:latin typeface="Huawei Sans" panose="020C0503030203020204" pitchFamily="34" charset="0"/>
                <a:ea typeface="方正兰亭黑简体" panose="02000000000000000000" pitchFamily="2" charset="-122"/>
              </a:endParaRPr>
            </a:p>
          </p:txBody>
        </p:sp>
        <p:sp>
          <p:nvSpPr>
            <p:cNvPr id="17" name="矩形 16">
              <a:extLst>
                <a:ext uri="{FF2B5EF4-FFF2-40B4-BE49-F238E27FC236}">
                  <a16:creationId xmlns:a16="http://schemas.microsoft.com/office/drawing/2014/main" id="{B5659CA2-25E1-48AB-BBBE-E414D1FD0B8C}"/>
                </a:ext>
              </a:extLst>
            </p:cNvPr>
            <p:cNvSpPr/>
            <p:nvPr/>
          </p:nvSpPr>
          <p:spPr bwMode="gray">
            <a:xfrm>
              <a:off x="4329002" y="4065070"/>
              <a:ext cx="1569941" cy="1178432"/>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RFC6020</a:t>
              </a:r>
              <a:endParaRPr lang="en-US" altLang="zh-CN" sz="1200" dirty="0">
                <a:latin typeface="Huawei Sans" panose="020C0503030203020204" pitchFamily="34" charset="0"/>
                <a:ea typeface="方正兰亭黑简体" panose="02000000000000000000" pitchFamily="2" charset="-122"/>
              </a:endParaRPr>
            </a:p>
            <a:p>
              <a:pPr defTabSz="669928">
                <a:lnSpc>
                  <a:spcPct val="120000"/>
                </a:lnSpc>
                <a:spcBef>
                  <a:spcPct val="0"/>
                </a:spcBef>
              </a:pPr>
              <a:r>
                <a:rPr lang="en-US" sz="1200" b="1" dirty="0">
                  <a:latin typeface="Huawei Sans" panose="020C0503030203020204" pitchFamily="34" charset="0"/>
                  <a:ea typeface="方正兰亭黑简体" panose="02000000000000000000" pitchFamily="2" charset="-122"/>
                </a:rPr>
                <a:t>YANG 1.0, </a:t>
              </a:r>
              <a:r>
                <a:rPr lang="en-US" sz="1200" dirty="0">
                  <a:latin typeface="Huawei Sans" panose="020C0503030203020204" pitchFamily="34" charset="0"/>
                  <a:ea typeface="方正兰亭黑简体" panose="02000000000000000000" pitchFamily="2" charset="-122"/>
                </a:rPr>
                <a:t>defining the method of combining with NETCONF</a:t>
              </a:r>
              <a:endParaRPr lang="en-US" altLang="zh-CN" sz="1200" dirty="0">
                <a:latin typeface="Huawei Sans" panose="020C0503030203020204" pitchFamily="34" charset="0"/>
                <a:ea typeface="方正兰亭黑简体" panose="02000000000000000000" pitchFamily="2" charset="-122"/>
              </a:endParaRPr>
            </a:p>
          </p:txBody>
        </p:sp>
        <p:cxnSp>
          <p:nvCxnSpPr>
            <p:cNvPr id="18" name="直接箭头连接符 17">
              <a:extLst>
                <a:ext uri="{FF2B5EF4-FFF2-40B4-BE49-F238E27FC236}">
                  <a16:creationId xmlns:a16="http://schemas.microsoft.com/office/drawing/2014/main" id="{283B1346-C635-4BAA-A32A-EF2137258A17}"/>
                </a:ext>
              </a:extLst>
            </p:cNvPr>
            <p:cNvCxnSpPr/>
            <p:nvPr/>
          </p:nvCxnSpPr>
          <p:spPr bwMode="gray">
            <a:xfrm>
              <a:off x="5113972" y="3875090"/>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19" name="矩形 18">
              <a:extLst>
                <a:ext uri="{FF2B5EF4-FFF2-40B4-BE49-F238E27FC236}">
                  <a16:creationId xmlns:a16="http://schemas.microsoft.com/office/drawing/2014/main" id="{F72369ED-A530-4D29-89C8-CF09BE8E5304}"/>
                </a:ext>
              </a:extLst>
            </p:cNvPr>
            <p:cNvSpPr/>
            <p:nvPr/>
          </p:nvSpPr>
          <p:spPr bwMode="gray">
            <a:xfrm>
              <a:off x="5283580" y="2065698"/>
              <a:ext cx="1457306" cy="1178432"/>
            </a:xfrm>
            <a:prstGeom prst="rect">
              <a:avLst/>
            </a:prstGeom>
            <a:solidFill>
              <a:srgbClr val="BEE9EE"/>
            </a:solidFill>
            <a:ln w="12700" cap="flat" cmpd="dbl"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RFC6241, 6242</a:t>
              </a:r>
            </a:p>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NETCONF 1.1, determining the combination with YANG</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20" name="矩形 19">
              <a:extLst>
                <a:ext uri="{FF2B5EF4-FFF2-40B4-BE49-F238E27FC236}">
                  <a16:creationId xmlns:a16="http://schemas.microsoft.com/office/drawing/2014/main" id="{8EB8D4C7-41FA-4CCC-A5A6-6DAAC38E2FBD}"/>
                </a:ext>
              </a:extLst>
            </p:cNvPr>
            <p:cNvSpPr/>
            <p:nvPr/>
          </p:nvSpPr>
          <p:spPr bwMode="gray">
            <a:xfrm>
              <a:off x="7445291" y="4065070"/>
              <a:ext cx="1861654" cy="1400031"/>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RFC7223, 7224, 7277, 7317, 7407</a:t>
              </a:r>
            </a:p>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Four standard YANG models: Interface, IP, System Management, </a:t>
              </a:r>
              <a:r>
                <a:rPr lang="en-US" sz="1200">
                  <a:latin typeface="Huawei Sans" panose="020C0503030203020204" pitchFamily="34" charset="0"/>
                  <a:ea typeface="方正兰亭黑简体" panose="02000000000000000000" pitchFamily="2" charset="-122"/>
                </a:rPr>
                <a:t>SNMP Config</a:t>
              </a:r>
              <a:endParaRPr lang="en-US" altLang="zh-CN" sz="1200" dirty="0">
                <a:latin typeface="Huawei Sans" panose="020C0503030203020204" pitchFamily="34" charset="0"/>
                <a:ea typeface="方正兰亭黑简体" panose="02000000000000000000" pitchFamily="2" charset="-122"/>
              </a:endParaRPr>
            </a:p>
          </p:txBody>
        </p:sp>
        <p:cxnSp>
          <p:nvCxnSpPr>
            <p:cNvPr id="21" name="直接箭头连接符 20">
              <a:extLst>
                <a:ext uri="{FF2B5EF4-FFF2-40B4-BE49-F238E27FC236}">
                  <a16:creationId xmlns:a16="http://schemas.microsoft.com/office/drawing/2014/main" id="{EAB0C1CF-2C68-42A7-A310-58CFFAA7E846}"/>
                </a:ext>
              </a:extLst>
            </p:cNvPr>
            <p:cNvCxnSpPr/>
            <p:nvPr/>
          </p:nvCxnSpPr>
          <p:spPr bwMode="gray">
            <a:xfrm flipV="1">
              <a:off x="2491085" y="3248089"/>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22" name="矩形 21">
              <a:extLst>
                <a:ext uri="{FF2B5EF4-FFF2-40B4-BE49-F238E27FC236}">
                  <a16:creationId xmlns:a16="http://schemas.microsoft.com/office/drawing/2014/main" id="{F789BC46-BD7B-4A15-9F79-EAA1AA0ED879}"/>
                </a:ext>
              </a:extLst>
            </p:cNvPr>
            <p:cNvSpPr/>
            <p:nvPr/>
          </p:nvSpPr>
          <p:spPr bwMode="gray">
            <a:xfrm>
              <a:off x="2884633" y="4081989"/>
              <a:ext cx="1199714" cy="735234"/>
            </a:xfrm>
            <a:prstGeom prst="rect">
              <a:avLst/>
            </a:prstGeom>
            <a:solidFill>
              <a:srgbClr val="BEE9EE"/>
            </a:solidFill>
            <a:ln w="12700" cap="flat" cmpd="dbl"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RFC5277</a:t>
              </a:r>
            </a:p>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NETCONF Event Notification</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23" name="矩形 22">
              <a:extLst>
                <a:ext uri="{FF2B5EF4-FFF2-40B4-BE49-F238E27FC236}">
                  <a16:creationId xmlns:a16="http://schemas.microsoft.com/office/drawing/2014/main" id="{598F4006-C4A4-47CB-A625-896C1C36EFD6}"/>
                </a:ext>
              </a:extLst>
            </p:cNvPr>
            <p:cNvSpPr>
              <a:spLocks/>
            </p:cNvSpPr>
            <p:nvPr/>
          </p:nvSpPr>
          <p:spPr bwMode="gray">
            <a:xfrm>
              <a:off x="8537209" y="2730496"/>
              <a:ext cx="1909376" cy="513634"/>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RFC7950</a:t>
              </a:r>
            </a:p>
            <a:p>
              <a:pPr defTabSz="669928">
                <a:lnSpc>
                  <a:spcPct val="120000"/>
                </a:lnSpc>
                <a:spcBef>
                  <a:spcPct val="0"/>
                </a:spcBef>
              </a:pPr>
              <a:r>
                <a:rPr lang="en-US" sz="1200" b="1" dirty="0">
                  <a:latin typeface="Huawei Sans" panose="020C0503030203020204" pitchFamily="34" charset="0"/>
                  <a:ea typeface="方正兰亭黑简体" panose="02000000000000000000" pitchFamily="2" charset="-122"/>
                </a:rPr>
                <a:t>YANG 1.1</a:t>
              </a:r>
              <a:endParaRPr lang="en-US" altLang="zh-CN" sz="1200" b="1" dirty="0">
                <a:latin typeface="Huawei Sans" panose="020C0503030203020204" pitchFamily="34" charset="0"/>
                <a:ea typeface="方正兰亭黑简体" panose="02000000000000000000" pitchFamily="2" charset="-122"/>
              </a:endParaRPr>
            </a:p>
          </p:txBody>
        </p:sp>
        <p:cxnSp>
          <p:nvCxnSpPr>
            <p:cNvPr id="24" name="直接箭头连接符 23">
              <a:extLst>
                <a:ext uri="{FF2B5EF4-FFF2-40B4-BE49-F238E27FC236}">
                  <a16:creationId xmlns:a16="http://schemas.microsoft.com/office/drawing/2014/main" id="{94C847F3-A805-4C6D-ADF8-F15F0B66C2CB}"/>
                </a:ext>
              </a:extLst>
            </p:cNvPr>
            <p:cNvCxnSpPr/>
            <p:nvPr/>
          </p:nvCxnSpPr>
          <p:spPr bwMode="gray">
            <a:xfrm flipV="1">
              <a:off x="9491896" y="3248089"/>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25" name="矩形 24">
              <a:extLst>
                <a:ext uri="{FF2B5EF4-FFF2-40B4-BE49-F238E27FC236}">
                  <a16:creationId xmlns:a16="http://schemas.microsoft.com/office/drawing/2014/main" id="{82156869-3E56-4D46-ACCA-74A50FA0ACA2}"/>
                </a:ext>
              </a:extLst>
            </p:cNvPr>
            <p:cNvSpPr/>
            <p:nvPr/>
          </p:nvSpPr>
          <p:spPr bwMode="gray">
            <a:xfrm>
              <a:off x="431231" y="2291256"/>
              <a:ext cx="1146651" cy="956833"/>
            </a:xfrm>
            <a:prstGeom prst="rect">
              <a:avLst/>
            </a:prstGeom>
            <a:solidFill>
              <a:srgbClr val="BEE9EE"/>
            </a:solidFill>
            <a:ln w="12700" cap="flat" cmpd="dbl"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RFC3535</a:t>
              </a:r>
            </a:p>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IAB Network Management Workshop</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27" name="Text Box 10">
              <a:extLst>
                <a:ext uri="{FF2B5EF4-FFF2-40B4-BE49-F238E27FC236}">
                  <a16:creationId xmlns:a16="http://schemas.microsoft.com/office/drawing/2014/main" id="{EA4B7D28-3B11-40D5-A809-771287ACE9C2}"/>
                </a:ext>
              </a:extLst>
            </p:cNvPr>
            <p:cNvSpPr txBox="1">
              <a:spLocks noChangeArrowheads="1"/>
            </p:cNvSpPr>
            <p:nvPr/>
          </p:nvSpPr>
          <p:spPr bwMode="gray">
            <a:xfrm>
              <a:off x="631624" y="3457837"/>
              <a:ext cx="745864" cy="318924"/>
            </a:xfrm>
            <a:prstGeom prst="rect">
              <a:avLst/>
            </a:prstGeom>
            <a:noFill/>
            <a:ln w="9525" algn="ctr">
              <a:noFill/>
              <a:miter lim="800000"/>
              <a:headEnd type="none" w="sm" len="sm"/>
              <a:tailEnd type="none" w="sm" len="sm"/>
            </a:ln>
            <a:effectLst/>
          </p:spPr>
          <p:txBody>
            <a:bodyPr vert="horz" wrap="squar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2002</a:t>
              </a:r>
            </a:p>
          </p:txBody>
        </p:sp>
        <p:cxnSp>
          <p:nvCxnSpPr>
            <p:cNvPr id="28" name="直接箭头连接符 27">
              <a:extLst>
                <a:ext uri="{FF2B5EF4-FFF2-40B4-BE49-F238E27FC236}">
                  <a16:creationId xmlns:a16="http://schemas.microsoft.com/office/drawing/2014/main" id="{70ED69E0-4FA2-4A80-A7FE-C6C9770D0593}"/>
                </a:ext>
              </a:extLst>
            </p:cNvPr>
            <p:cNvCxnSpPr/>
            <p:nvPr/>
          </p:nvCxnSpPr>
          <p:spPr bwMode="gray">
            <a:xfrm flipV="1">
              <a:off x="1004556" y="3248089"/>
              <a:ext cx="0" cy="205785"/>
            </a:xfrm>
            <a:prstGeom prst="straightConnector1">
              <a:avLst/>
            </a:prstGeom>
            <a:noFill/>
            <a:ln w="19050" cap="flat" cmpd="sng" algn="ctr">
              <a:solidFill>
                <a:srgbClr val="EC7061"/>
              </a:solidFill>
              <a:prstDash val="solid"/>
              <a:round/>
              <a:headEnd type="none" w="med" len="med"/>
              <a:tailEnd type="arrow"/>
            </a:ln>
            <a:effectLst/>
          </p:spPr>
        </p:cxnSp>
        <p:cxnSp>
          <p:nvCxnSpPr>
            <p:cNvPr id="30" name="直接箭头连接符 29">
              <a:extLst>
                <a:ext uri="{FF2B5EF4-FFF2-40B4-BE49-F238E27FC236}">
                  <a16:creationId xmlns:a16="http://schemas.microsoft.com/office/drawing/2014/main" id="{EEBC060F-2FB0-4DC0-A579-C2D60537F39D}"/>
                </a:ext>
              </a:extLst>
            </p:cNvPr>
            <p:cNvCxnSpPr/>
            <p:nvPr/>
          </p:nvCxnSpPr>
          <p:spPr bwMode="gray">
            <a:xfrm>
              <a:off x="8370841" y="3875090"/>
              <a:ext cx="0" cy="205785"/>
            </a:xfrm>
            <a:prstGeom prst="straightConnector1">
              <a:avLst/>
            </a:prstGeom>
            <a:noFill/>
            <a:ln w="19050" cap="flat" cmpd="sng" algn="ctr">
              <a:solidFill>
                <a:srgbClr val="EC7061"/>
              </a:solidFill>
              <a:prstDash val="solid"/>
              <a:round/>
              <a:headEnd type="none" w="med" len="med"/>
              <a:tailEnd type="arrow"/>
            </a:ln>
            <a:effectLst/>
          </p:spPr>
        </p:cxnSp>
        <p:cxnSp>
          <p:nvCxnSpPr>
            <p:cNvPr id="31" name="直接箭头连接符 30">
              <a:extLst>
                <a:ext uri="{FF2B5EF4-FFF2-40B4-BE49-F238E27FC236}">
                  <a16:creationId xmlns:a16="http://schemas.microsoft.com/office/drawing/2014/main" id="{ED561F2A-58F4-497B-9816-E9ED9F84C52C}"/>
                </a:ext>
              </a:extLst>
            </p:cNvPr>
            <p:cNvCxnSpPr/>
            <p:nvPr/>
          </p:nvCxnSpPr>
          <p:spPr bwMode="gray">
            <a:xfrm flipV="1">
              <a:off x="6012233" y="3248089"/>
              <a:ext cx="0" cy="205785"/>
            </a:xfrm>
            <a:prstGeom prst="straightConnector1">
              <a:avLst/>
            </a:prstGeom>
            <a:noFill/>
            <a:ln w="19050" cap="flat" cmpd="sng" algn="ctr">
              <a:solidFill>
                <a:srgbClr val="EC7061"/>
              </a:solidFill>
              <a:prstDash val="solid"/>
              <a:round/>
              <a:headEnd type="none" w="med" len="med"/>
              <a:tailEnd type="arrow"/>
            </a:ln>
            <a:effectLst/>
          </p:spPr>
        </p:cxnSp>
        <p:cxnSp>
          <p:nvCxnSpPr>
            <p:cNvPr id="34" name="直接箭头连接符 33">
              <a:extLst>
                <a:ext uri="{FF2B5EF4-FFF2-40B4-BE49-F238E27FC236}">
                  <a16:creationId xmlns:a16="http://schemas.microsoft.com/office/drawing/2014/main" id="{C0495DE3-DDFE-41F7-A177-B39FBD891508}"/>
                </a:ext>
              </a:extLst>
            </p:cNvPr>
            <p:cNvCxnSpPr/>
            <p:nvPr/>
          </p:nvCxnSpPr>
          <p:spPr bwMode="gray">
            <a:xfrm>
              <a:off x="3469207" y="3875090"/>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36" name="Text Box 64">
              <a:extLst>
                <a:ext uri="{FF2B5EF4-FFF2-40B4-BE49-F238E27FC236}">
                  <a16:creationId xmlns:a16="http://schemas.microsoft.com/office/drawing/2014/main" id="{2DC0EA4A-C4AA-4F1A-B04B-392FC4BFDCB5}"/>
                </a:ext>
              </a:extLst>
            </p:cNvPr>
            <p:cNvSpPr txBox="1">
              <a:spLocks noChangeArrowheads="1"/>
            </p:cNvSpPr>
            <p:nvPr/>
          </p:nvSpPr>
          <p:spPr bwMode="gray">
            <a:xfrm>
              <a:off x="7154739" y="3457837"/>
              <a:ext cx="534368" cy="318924"/>
            </a:xfrm>
            <a:prstGeom prst="rect">
              <a:avLst/>
            </a:prstGeom>
            <a:noFill/>
            <a:ln w="9525" algn="ctr">
              <a:noFill/>
              <a:miter lim="800000"/>
              <a:headEnd type="none" w="sm" len="sm"/>
              <a:tailEnd type="none" w="sm" len="sm"/>
            </a:ln>
            <a:effectLst/>
          </p:spPr>
          <p:txBody>
            <a:bodyPr vert="horz" wrap="non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2012</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37" name="矩形 36">
              <a:extLst>
                <a:ext uri="{FF2B5EF4-FFF2-40B4-BE49-F238E27FC236}">
                  <a16:creationId xmlns:a16="http://schemas.microsoft.com/office/drawing/2014/main" id="{2C1A2B90-83A9-4EC3-A0E9-381DCEB4C70C}"/>
                </a:ext>
              </a:extLst>
            </p:cNvPr>
            <p:cNvSpPr/>
            <p:nvPr/>
          </p:nvSpPr>
          <p:spPr bwMode="gray">
            <a:xfrm>
              <a:off x="6816649" y="2508896"/>
              <a:ext cx="1210548" cy="735234"/>
            </a:xfrm>
            <a:prstGeom prst="rect">
              <a:avLst/>
            </a:prstGeom>
            <a:solidFill>
              <a:srgbClr val="BEE9EE"/>
            </a:solidFill>
            <a:ln w="12700" cap="flat" cmpd="dbl"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RFC6536</a:t>
              </a:r>
            </a:p>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NETCONF access control</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cxnSp>
          <p:nvCxnSpPr>
            <p:cNvPr id="38" name="直接箭头连接符 37">
              <a:extLst>
                <a:ext uri="{FF2B5EF4-FFF2-40B4-BE49-F238E27FC236}">
                  <a16:creationId xmlns:a16="http://schemas.microsoft.com/office/drawing/2014/main" id="{364AEC7C-594E-4828-A945-F058EF869798}"/>
                </a:ext>
              </a:extLst>
            </p:cNvPr>
            <p:cNvCxnSpPr/>
            <p:nvPr/>
          </p:nvCxnSpPr>
          <p:spPr bwMode="gray">
            <a:xfrm flipV="1">
              <a:off x="7421923" y="3248089"/>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39" name="Text Box 64">
              <a:extLst>
                <a:ext uri="{FF2B5EF4-FFF2-40B4-BE49-F238E27FC236}">
                  <a16:creationId xmlns:a16="http://schemas.microsoft.com/office/drawing/2014/main" id="{1AE25513-2489-43E4-8AEC-CBA2BE62ACE0}"/>
                </a:ext>
              </a:extLst>
            </p:cNvPr>
            <p:cNvSpPr txBox="1">
              <a:spLocks noChangeArrowheads="1"/>
            </p:cNvSpPr>
            <p:nvPr/>
          </p:nvSpPr>
          <p:spPr bwMode="gray">
            <a:xfrm>
              <a:off x="10306020" y="3457837"/>
              <a:ext cx="534368" cy="318924"/>
            </a:xfrm>
            <a:prstGeom prst="rect">
              <a:avLst/>
            </a:prstGeom>
            <a:noFill/>
            <a:ln w="9525" algn="ctr">
              <a:noFill/>
              <a:miter lim="800000"/>
              <a:headEnd type="none" w="sm" len="sm"/>
              <a:tailEnd type="none" w="sm" len="sm"/>
            </a:ln>
            <a:effectLst/>
          </p:spPr>
          <p:txBody>
            <a:bodyPr vert="horz" wrap="non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2017</a:t>
              </a:r>
              <a:endParaRPr lang="en-US" altLang="zh-CN" sz="1600" b="0" dirty="0">
                <a:effectLst>
                  <a:outerShdw blurRad="38100" dist="38100" dir="2700000" algn="tl">
                    <a:srgbClr val="C0C0C0"/>
                  </a:outerShdw>
                </a:effectLst>
                <a:latin typeface="Huawei Sans" panose="020C0503030203020204" pitchFamily="34" charset="0"/>
                <a:ea typeface="微软雅黑" pitchFamily="34" charset="-122"/>
              </a:endParaRPr>
            </a:p>
          </p:txBody>
        </p:sp>
        <p:sp>
          <p:nvSpPr>
            <p:cNvPr id="41" name="矩形 40">
              <a:extLst>
                <a:ext uri="{FF2B5EF4-FFF2-40B4-BE49-F238E27FC236}">
                  <a16:creationId xmlns:a16="http://schemas.microsoft.com/office/drawing/2014/main" id="{C054807C-76A4-4F76-A417-0C0EEE620A61}"/>
                </a:ext>
              </a:extLst>
            </p:cNvPr>
            <p:cNvSpPr/>
            <p:nvPr/>
          </p:nvSpPr>
          <p:spPr bwMode="gray">
            <a:xfrm>
              <a:off x="9848675" y="4065070"/>
              <a:ext cx="1449058" cy="513634"/>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RFC8040</a:t>
              </a:r>
            </a:p>
            <a:p>
              <a:pPr defTabSz="669928">
                <a:lnSpc>
                  <a:spcPct val="120000"/>
                </a:lnSpc>
                <a:spcBef>
                  <a:spcPct val="0"/>
                </a:spcBef>
              </a:pPr>
              <a:r>
                <a:rPr lang="en-US" sz="1200" b="1" dirty="0">
                  <a:latin typeface="Huawei Sans" panose="020C0503030203020204" pitchFamily="34" charset="0"/>
                  <a:ea typeface="方正兰亭黑简体" panose="02000000000000000000" pitchFamily="2" charset="-122"/>
                </a:rPr>
                <a:t>RESTCONF 1.0</a:t>
              </a:r>
              <a:endParaRPr lang="en-US" altLang="zh-CN" sz="1200" b="1" dirty="0">
                <a:latin typeface="Huawei Sans" panose="020C0503030203020204" pitchFamily="34" charset="0"/>
                <a:ea typeface="方正兰亭黑简体" panose="02000000000000000000" pitchFamily="2" charset="-122"/>
              </a:endParaRPr>
            </a:p>
          </p:txBody>
        </p:sp>
        <p:cxnSp>
          <p:nvCxnSpPr>
            <p:cNvPr id="42" name="直接箭头连接符 41">
              <a:extLst>
                <a:ext uri="{FF2B5EF4-FFF2-40B4-BE49-F238E27FC236}">
                  <a16:creationId xmlns:a16="http://schemas.microsoft.com/office/drawing/2014/main" id="{ABAD7BD2-0A73-4FB6-BCA4-90BD2F7714B8}"/>
                </a:ext>
              </a:extLst>
            </p:cNvPr>
            <p:cNvCxnSpPr/>
            <p:nvPr/>
          </p:nvCxnSpPr>
          <p:spPr bwMode="gray">
            <a:xfrm>
              <a:off x="10563761" y="3875090"/>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44" name="Text Box 10">
              <a:extLst>
                <a:ext uri="{FF2B5EF4-FFF2-40B4-BE49-F238E27FC236}">
                  <a16:creationId xmlns:a16="http://schemas.microsoft.com/office/drawing/2014/main" id="{CFF31051-14E6-4BC4-B0A4-C11A884EFF41}"/>
                </a:ext>
              </a:extLst>
            </p:cNvPr>
            <p:cNvSpPr txBox="1">
              <a:spLocks noChangeArrowheads="1"/>
            </p:cNvSpPr>
            <p:nvPr/>
          </p:nvSpPr>
          <p:spPr bwMode="gray">
            <a:xfrm>
              <a:off x="3924723" y="3457837"/>
              <a:ext cx="745864" cy="318924"/>
            </a:xfrm>
            <a:prstGeom prst="rect">
              <a:avLst/>
            </a:prstGeom>
            <a:noFill/>
            <a:ln w="9525" algn="ctr">
              <a:noFill/>
              <a:miter lim="800000"/>
              <a:headEnd type="none" w="sm" len="sm"/>
              <a:tailEnd type="none" w="sm" len="sm"/>
            </a:ln>
            <a:effectLst/>
          </p:spPr>
          <p:txBody>
            <a:bodyPr vert="horz" wrap="square" lIns="36000" tIns="36000" rIns="36000" bIns="36000" anchor="ctr" anchorCtr="0">
              <a:noAutofit/>
            </a:bodyPr>
            <a:lstStyle/>
            <a:p>
              <a:pPr algn="ctr" defTabSz="670406" fontAlgn="ctr">
                <a:spcBef>
                  <a:spcPct val="0"/>
                </a:spcBef>
                <a:buFontTx/>
                <a:buNone/>
                <a:defRPr/>
              </a:pPr>
              <a:r>
                <a:rPr lang="en-US" sz="1600" dirty="0">
                  <a:effectLst>
                    <a:outerShdw blurRad="38100" dist="38100" dir="2700000" algn="tl">
                      <a:srgbClr val="C0C0C0"/>
                    </a:outerShdw>
                  </a:effectLst>
                  <a:latin typeface="Huawei Sans" panose="020C0503030203020204" pitchFamily="34" charset="0"/>
                </a:rPr>
                <a:t>2009</a:t>
              </a:r>
            </a:p>
          </p:txBody>
        </p:sp>
        <p:sp>
          <p:nvSpPr>
            <p:cNvPr id="45" name="矩形 44">
              <a:extLst>
                <a:ext uri="{FF2B5EF4-FFF2-40B4-BE49-F238E27FC236}">
                  <a16:creationId xmlns:a16="http://schemas.microsoft.com/office/drawing/2014/main" id="{70D69B43-FCAF-4C33-AC23-004E1B1B30AB}"/>
                </a:ext>
              </a:extLst>
            </p:cNvPr>
            <p:cNvSpPr/>
            <p:nvPr/>
          </p:nvSpPr>
          <p:spPr bwMode="gray">
            <a:xfrm>
              <a:off x="3707243" y="2730496"/>
              <a:ext cx="1180824" cy="513634"/>
            </a:xfrm>
            <a:prstGeom prst="rect">
              <a:avLst/>
            </a:prstGeom>
            <a:solidFill>
              <a:srgbClr val="BEE9EE"/>
            </a:solidFill>
            <a:ln w="12700" cap="flat" cmpd="dbl"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RFC5717</a:t>
              </a:r>
            </a:p>
            <a:p>
              <a:pPr defTabSz="669928">
                <a:lnSpc>
                  <a:spcPct val="120000"/>
                </a:lnSpc>
                <a:spcBef>
                  <a:spcPct val="0"/>
                </a:spcBef>
              </a:pPr>
              <a:r>
                <a:rPr lang="en-US" sz="1200">
                  <a:solidFill>
                    <a:srgbClr val="000000"/>
                  </a:solidFill>
                  <a:latin typeface="Huawei Sans" panose="020C0503030203020204" pitchFamily="34" charset="0"/>
                  <a:ea typeface="方正兰亭黑简体" panose="02000000000000000000" pitchFamily="2" charset="-122"/>
                </a:rPr>
                <a:t>Partial Lock</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cxnSp>
          <p:nvCxnSpPr>
            <p:cNvPr id="46" name="直接箭头连接符 45">
              <a:extLst>
                <a:ext uri="{FF2B5EF4-FFF2-40B4-BE49-F238E27FC236}">
                  <a16:creationId xmlns:a16="http://schemas.microsoft.com/office/drawing/2014/main" id="{F3C9E4C3-ECB9-4EFE-8599-A43590CDB120}"/>
                </a:ext>
              </a:extLst>
            </p:cNvPr>
            <p:cNvCxnSpPr/>
            <p:nvPr/>
          </p:nvCxnSpPr>
          <p:spPr bwMode="gray">
            <a:xfrm flipV="1">
              <a:off x="4297655" y="3248089"/>
              <a:ext cx="0" cy="205785"/>
            </a:xfrm>
            <a:prstGeom prst="straightConnector1">
              <a:avLst/>
            </a:prstGeom>
            <a:noFill/>
            <a:ln w="19050" cap="flat" cmpd="sng" algn="ctr">
              <a:solidFill>
                <a:srgbClr val="EC7061"/>
              </a:solidFill>
              <a:prstDash val="solid"/>
              <a:round/>
              <a:headEnd type="none" w="med" len="med"/>
              <a:tailEnd type="arrow"/>
            </a:ln>
            <a:effectLst/>
          </p:spPr>
        </p:cxnSp>
        <p:sp>
          <p:nvSpPr>
            <p:cNvPr id="48" name="矩形 47">
              <a:extLst>
                <a:ext uri="{FF2B5EF4-FFF2-40B4-BE49-F238E27FC236}">
                  <a16:creationId xmlns:a16="http://schemas.microsoft.com/office/drawing/2014/main" id="{E0239D61-315F-4DB0-876B-10FA687289AA}"/>
                </a:ext>
              </a:extLst>
            </p:cNvPr>
            <p:cNvSpPr/>
            <p:nvPr/>
          </p:nvSpPr>
          <p:spPr bwMode="gray">
            <a:xfrm>
              <a:off x="4329002" y="5310487"/>
              <a:ext cx="1569940" cy="735234"/>
            </a:xfrm>
            <a:prstGeom prst="rect">
              <a:avLst/>
            </a:prstGeom>
            <a:solidFill>
              <a:srgbClr val="BEE9EE"/>
            </a:solidFill>
            <a:ln w="12700" cap="flat" cmpd="dbl"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RFC6022</a:t>
              </a:r>
            </a:p>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NETCONF Monitoring</a:t>
              </a:r>
            </a:p>
          </p:txBody>
        </p:sp>
        <p:sp>
          <p:nvSpPr>
            <p:cNvPr id="49" name="矩形 48">
              <a:extLst>
                <a:ext uri="{FF2B5EF4-FFF2-40B4-BE49-F238E27FC236}">
                  <a16:creationId xmlns:a16="http://schemas.microsoft.com/office/drawing/2014/main" id="{A56B0250-8D0D-4A70-AF98-24083A2DB3D1}"/>
                </a:ext>
              </a:extLst>
            </p:cNvPr>
            <p:cNvSpPr/>
            <p:nvPr/>
          </p:nvSpPr>
          <p:spPr bwMode="gray">
            <a:xfrm>
              <a:off x="5283581" y="1492391"/>
              <a:ext cx="1457305" cy="513634"/>
            </a:xfrm>
            <a:prstGeom prst="rect">
              <a:avLst/>
            </a:prstGeom>
            <a:solidFill>
              <a:srgbClr val="BEE9EE"/>
            </a:solidFill>
            <a:ln w="12700" cap="flat" cmpd="dbl"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RFC6243</a:t>
              </a:r>
            </a:p>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With-defaults</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50" name="矩形 49">
              <a:extLst>
                <a:ext uri="{FF2B5EF4-FFF2-40B4-BE49-F238E27FC236}">
                  <a16:creationId xmlns:a16="http://schemas.microsoft.com/office/drawing/2014/main" id="{E02CC8A8-71BE-4290-8386-F592477ABCF8}"/>
                </a:ext>
              </a:extLst>
            </p:cNvPr>
            <p:cNvSpPr/>
            <p:nvPr/>
          </p:nvSpPr>
          <p:spPr bwMode="gray">
            <a:xfrm>
              <a:off x="6816649" y="1714309"/>
              <a:ext cx="1210548" cy="735234"/>
            </a:xfrm>
            <a:prstGeom prst="rect">
              <a:avLst/>
            </a:prstGeom>
            <a:solidFill>
              <a:srgbClr val="BEE9EE"/>
            </a:solidFill>
            <a:ln w="12700" cap="flat" cmpd="dbl"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RFC6470</a:t>
              </a:r>
            </a:p>
            <a:p>
              <a:pPr defTabSz="669928">
                <a:lnSpc>
                  <a:spcPct val="120000"/>
                </a:lnSpc>
                <a:spcBef>
                  <a:spcPct val="0"/>
                </a:spcBef>
              </a:pPr>
              <a:r>
                <a:rPr lang="en-US" sz="1200" dirty="0">
                  <a:solidFill>
                    <a:srgbClr val="000000"/>
                  </a:solidFill>
                  <a:latin typeface="Huawei Sans" panose="020C0503030203020204" pitchFamily="34" charset="0"/>
                  <a:ea typeface="方正兰亭黑简体" panose="02000000000000000000" pitchFamily="2" charset="-122"/>
                </a:rPr>
                <a:t>Base Notification</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51" name="矩形 50">
              <a:extLst>
                <a:ext uri="{FF2B5EF4-FFF2-40B4-BE49-F238E27FC236}">
                  <a16:creationId xmlns:a16="http://schemas.microsoft.com/office/drawing/2014/main" id="{39CF4A10-D1CE-4D9B-B74F-C47384D98A48}"/>
                </a:ext>
              </a:extLst>
            </p:cNvPr>
            <p:cNvSpPr>
              <a:spLocks/>
            </p:cNvSpPr>
            <p:nvPr/>
          </p:nvSpPr>
          <p:spPr bwMode="gray">
            <a:xfrm>
              <a:off x="8537209" y="2162791"/>
              <a:ext cx="1909376" cy="513634"/>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RFC7895</a:t>
              </a:r>
            </a:p>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YANG Library</a:t>
              </a:r>
              <a:endParaRPr lang="en-US" altLang="zh-CN" sz="1200" dirty="0">
                <a:latin typeface="Huawei Sans" panose="020C0503030203020204" pitchFamily="34" charset="0"/>
                <a:ea typeface="方正兰亭黑简体" panose="02000000000000000000" pitchFamily="2" charset="-122"/>
              </a:endParaRPr>
            </a:p>
          </p:txBody>
        </p:sp>
        <p:sp>
          <p:nvSpPr>
            <p:cNvPr id="52" name="矩形 51">
              <a:extLst>
                <a:ext uri="{FF2B5EF4-FFF2-40B4-BE49-F238E27FC236}">
                  <a16:creationId xmlns:a16="http://schemas.microsoft.com/office/drawing/2014/main" id="{2F1E56B3-6C08-43C2-BE57-186FD42439BE}"/>
                </a:ext>
              </a:extLst>
            </p:cNvPr>
            <p:cNvSpPr>
              <a:spLocks/>
            </p:cNvSpPr>
            <p:nvPr/>
          </p:nvSpPr>
          <p:spPr bwMode="gray">
            <a:xfrm>
              <a:off x="8532239" y="1375924"/>
              <a:ext cx="1909376" cy="735234"/>
            </a:xfrm>
            <a:prstGeom prst="rect">
              <a:avLst/>
            </a:prstGeom>
            <a:solidFill>
              <a:srgbClr val="FFFFCC"/>
            </a:solidFill>
            <a:ln w="12700" cap="flat" cmpd="dbl" algn="ctr">
              <a:solidFill>
                <a:srgbClr val="FFC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noAutofit/>
            </a:bodyPr>
            <a:lstStyle/>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RFC7951</a:t>
              </a:r>
            </a:p>
            <a:p>
              <a:pPr defTabSz="669928">
                <a:lnSpc>
                  <a:spcPct val="120000"/>
                </a:lnSpc>
                <a:spcBef>
                  <a:spcPct val="0"/>
                </a:spcBef>
              </a:pPr>
              <a:r>
                <a:rPr lang="en-US" sz="1200" dirty="0">
                  <a:latin typeface="Huawei Sans" panose="020C0503030203020204" pitchFamily="34" charset="0"/>
                  <a:ea typeface="方正兰亭黑简体" panose="02000000000000000000" pitchFamily="2" charset="-122"/>
                </a:rPr>
                <a:t>JSON encoding of YANG modeling data</a:t>
              </a:r>
              <a:endParaRPr lang="en-US" altLang="zh-CN" sz="120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10559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A45D7E-6BA6-4E66-A15D-CD5020450C46}"/>
              </a:ext>
            </a:extLst>
          </p:cNvPr>
          <p:cNvSpPr>
            <a:spLocks noGrp="1"/>
          </p:cNvSpPr>
          <p:nvPr>
            <p:ph type="title"/>
          </p:nvPr>
        </p:nvSpPr>
        <p:spPr bwMode="gray"/>
        <p:txBody>
          <a:bodyPr/>
          <a:lstStyle/>
          <a:p>
            <a:r>
              <a:rPr lang="en-US"/>
              <a:t>Process for an Engineer to Configure Devices</a:t>
            </a:r>
            <a:endParaRPr lang="en-US" dirty="0"/>
          </a:p>
        </p:txBody>
      </p:sp>
      <p:sp>
        <p:nvSpPr>
          <p:cNvPr id="10" name="文本占位符 9">
            <a:extLst>
              <a:ext uri="{FF2B5EF4-FFF2-40B4-BE49-F238E27FC236}">
                <a16:creationId xmlns:a16="http://schemas.microsoft.com/office/drawing/2014/main" id="{1A611733-87F2-4FE5-9FE4-1F2B06BB4501}"/>
              </a:ext>
            </a:extLst>
          </p:cNvPr>
          <p:cNvSpPr>
            <a:spLocks noGrp="1"/>
          </p:cNvSpPr>
          <p:nvPr>
            <p:ph type="body" sz="quarter" idx="10"/>
          </p:nvPr>
        </p:nvSpPr>
        <p:spPr bwMode="gray">
          <a:xfrm>
            <a:off x="455612" y="1052514"/>
            <a:ext cx="11293476" cy="1382799"/>
          </a:xfrm>
        </p:spPr>
        <p:txBody>
          <a:bodyPr/>
          <a:lstStyle/>
          <a:p>
            <a:pPr marL="285750" indent="-285750" algn="l"/>
            <a:r>
              <a:rPr lang="en-US" altLang="zh-CN" sz="1800" dirty="0"/>
              <a:t>The command line is an interactive language between humans and devices. Engineers query the product documentation and configure a device using the CLI.</a:t>
            </a:r>
          </a:p>
          <a:p>
            <a:pPr marL="285750" indent="-285750" algn="l"/>
            <a:r>
              <a:rPr lang="en-US" altLang="zh-CN" sz="1800" dirty="0"/>
              <a:t>Command lines are nested to implement device configuration.</a:t>
            </a:r>
          </a:p>
        </p:txBody>
      </p:sp>
      <p:sp>
        <p:nvSpPr>
          <p:cNvPr id="3" name="圆角矩形 75">
            <a:extLst>
              <a:ext uri="{FF2B5EF4-FFF2-40B4-BE49-F238E27FC236}">
                <a16:creationId xmlns:a16="http://schemas.microsoft.com/office/drawing/2014/main" id="{3019C241-AFC6-478E-94D7-3108C663E2EF}"/>
              </a:ext>
            </a:extLst>
          </p:cNvPr>
          <p:cNvSpPr/>
          <p:nvPr/>
        </p:nvSpPr>
        <p:spPr bwMode="gray">
          <a:xfrm>
            <a:off x="601703" y="2887766"/>
            <a:ext cx="3540917" cy="394020"/>
          </a:xfrm>
          <a:prstGeom prst="roundRect">
            <a:avLst>
              <a:gd name="adj" fmla="val 10604"/>
            </a:avLst>
          </a:prstGeom>
          <a:solidFill>
            <a:srgbClr val="56C4D2"/>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Device </a:t>
            </a:r>
            <a:r>
              <a:rPr lang="en-US" altLang="zh-CN" b="1">
                <a:solidFill>
                  <a:prstClr val="white"/>
                </a:solidFill>
                <a:latin typeface="Huawei Sans" panose="020C0503030203020204" pitchFamily="34" charset="0"/>
                <a:ea typeface="方正兰亭黑简体" panose="02000000000000000000" pitchFamily="2" charset="-122"/>
              </a:rPr>
              <a:t>D</a:t>
            </a:r>
            <a:r>
              <a:rPr lang="en-US" b="1">
                <a:solidFill>
                  <a:prstClr val="white"/>
                </a:solidFill>
                <a:latin typeface="Huawei Sans" panose="020C0503030203020204" pitchFamily="34" charset="0"/>
                <a:ea typeface="方正兰亭黑简体" panose="02000000000000000000" pitchFamily="2" charset="-122"/>
              </a:rPr>
              <a:t>escription</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4" name="文本框 3">
            <a:extLst>
              <a:ext uri="{FF2B5EF4-FFF2-40B4-BE49-F238E27FC236}">
                <a16:creationId xmlns:a16="http://schemas.microsoft.com/office/drawing/2014/main" id="{5CAC3952-FC5A-4DE4-A0F1-B65803C7B09D}"/>
              </a:ext>
            </a:extLst>
          </p:cNvPr>
          <p:cNvSpPr txBox="1"/>
          <p:nvPr/>
        </p:nvSpPr>
        <p:spPr bwMode="gray">
          <a:xfrm>
            <a:off x="5122251" y="4110495"/>
            <a:ext cx="3802901" cy="584775"/>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600">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a:t>[Router] interface</a:t>
            </a:r>
            <a:r>
              <a:rPr lang="en-US" dirty="0"/>
              <a:t> GE 1/0/0 </a:t>
            </a:r>
          </a:p>
          <a:p>
            <a:r>
              <a:rPr lang="en-US" dirty="0"/>
              <a:t>[Router-GE1/0/1</a:t>
            </a:r>
            <a:r>
              <a:rPr lang="en-US"/>
              <a:t>] mtu</a:t>
            </a:r>
            <a:r>
              <a:rPr lang="en-US" dirty="0"/>
              <a:t> 1500</a:t>
            </a:r>
          </a:p>
        </p:txBody>
      </p:sp>
      <p:sp>
        <p:nvSpPr>
          <p:cNvPr id="7" name="圆角矩形 75">
            <a:extLst>
              <a:ext uri="{FF2B5EF4-FFF2-40B4-BE49-F238E27FC236}">
                <a16:creationId xmlns:a16="http://schemas.microsoft.com/office/drawing/2014/main" id="{A34D194F-D93C-40AD-865F-A16FB977C1A6}"/>
              </a:ext>
            </a:extLst>
          </p:cNvPr>
          <p:cNvSpPr/>
          <p:nvPr/>
        </p:nvSpPr>
        <p:spPr bwMode="gray">
          <a:xfrm>
            <a:off x="6065157" y="3232423"/>
            <a:ext cx="1484689" cy="394020"/>
          </a:xfrm>
          <a:prstGeom prst="roundRect">
            <a:avLst>
              <a:gd name="adj" fmla="val 10604"/>
            </a:avLst>
          </a:prstGeom>
          <a:solidFill>
            <a:srgbClr val="56C4D2"/>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CLI</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22" name="文本框 21">
            <a:extLst>
              <a:ext uri="{FF2B5EF4-FFF2-40B4-BE49-F238E27FC236}">
                <a16:creationId xmlns:a16="http://schemas.microsoft.com/office/drawing/2014/main" id="{2E20EF90-D1E4-4D9F-A1D5-60E44D149F15}"/>
              </a:ext>
            </a:extLst>
          </p:cNvPr>
          <p:cNvSpPr txBox="1"/>
          <p:nvPr/>
        </p:nvSpPr>
        <p:spPr bwMode="gray">
          <a:xfrm>
            <a:off x="8785338" y="3311352"/>
            <a:ext cx="1569660" cy="480131"/>
          </a:xfrm>
          <a:prstGeom prst="rect">
            <a:avLst/>
          </a:prstGeom>
          <a:noFill/>
        </p:spPr>
        <p:txBody>
          <a:bodyPr wrap="none" rtlCol="0">
            <a:noAutofit/>
          </a:bodyPr>
          <a:lstStyle/>
          <a:p>
            <a:pPr algn="l" fontAlgn="ctr">
              <a:lnSpc>
                <a:spcPct val="140000"/>
              </a:lnSpc>
            </a:pPr>
            <a:r>
              <a:rPr lang="en-US" dirty="0">
                <a:latin typeface="Huawei Sans" panose="020C0503030203020204" pitchFamily="34" charset="0"/>
              </a:rPr>
              <a:t>SSH/Console</a:t>
            </a:r>
            <a:endParaRPr lang="en-US" altLang="zh-CN" dirty="0">
              <a:latin typeface="Huawei Sans" panose="020C0503030203020204" pitchFamily="34" charset="0"/>
            </a:endParaRPr>
          </a:p>
        </p:txBody>
      </p:sp>
      <p:pic>
        <p:nvPicPr>
          <p:cNvPr id="23" name="图片 22" descr="接入交换机.png">
            <a:extLst>
              <a:ext uri="{FF2B5EF4-FFF2-40B4-BE49-F238E27FC236}">
                <a16:creationId xmlns:a16="http://schemas.microsoft.com/office/drawing/2014/main" id="{ACD379F2-E073-4D14-8CF0-7C1C87D8BFC6}"/>
              </a:ext>
            </a:extLst>
          </p:cNvPr>
          <p:cNvPicPr>
            <a:picLocks noChangeAspect="1"/>
          </p:cNvPicPr>
          <p:nvPr/>
        </p:nvPicPr>
        <p:blipFill>
          <a:blip r:embed="rId3" cstate="print"/>
          <a:stretch>
            <a:fillRect/>
          </a:stretch>
        </p:blipFill>
        <p:spPr bwMode="gray">
          <a:xfrm>
            <a:off x="10080094" y="4299343"/>
            <a:ext cx="540000" cy="441818"/>
          </a:xfrm>
          <a:prstGeom prst="rect">
            <a:avLst/>
          </a:prstGeom>
          <a:solidFill>
            <a:srgbClr val="56C4D2"/>
          </a:solidFill>
          <a:ln>
            <a:noFill/>
          </a:ln>
        </p:spPr>
      </p:pic>
      <p:grpSp>
        <p:nvGrpSpPr>
          <p:cNvPr id="9" name="组合 8">
            <a:extLst>
              <a:ext uri="{FF2B5EF4-FFF2-40B4-BE49-F238E27FC236}">
                <a16:creationId xmlns:a16="http://schemas.microsoft.com/office/drawing/2014/main" id="{414A4E16-C04B-4330-991C-68A6BC7D10ED}"/>
              </a:ext>
            </a:extLst>
          </p:cNvPr>
          <p:cNvGrpSpPr/>
          <p:nvPr/>
        </p:nvGrpSpPr>
        <p:grpSpPr bwMode="gray">
          <a:xfrm>
            <a:off x="576212" y="3311352"/>
            <a:ext cx="3645067" cy="2375451"/>
            <a:chOff x="576212" y="2147571"/>
            <a:chExt cx="3645067" cy="2375451"/>
          </a:xfrm>
        </p:grpSpPr>
        <p:sp>
          <p:nvSpPr>
            <p:cNvPr id="17" name="圆角矩形 75">
              <a:extLst>
                <a:ext uri="{FF2B5EF4-FFF2-40B4-BE49-F238E27FC236}">
                  <a16:creationId xmlns:a16="http://schemas.microsoft.com/office/drawing/2014/main" id="{394F3F6A-7D05-430F-A3B3-59C5B27C7FCB}"/>
                </a:ext>
              </a:extLst>
            </p:cNvPr>
            <p:cNvSpPr/>
            <p:nvPr/>
          </p:nvSpPr>
          <p:spPr bwMode="gray">
            <a:xfrm>
              <a:off x="601703" y="2147571"/>
              <a:ext cx="3540917" cy="2375451"/>
            </a:xfrm>
            <a:prstGeom prst="roundRect">
              <a:avLst>
                <a:gd name="adj" fmla="val 874"/>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200" dirty="0">
                <a:solidFill>
                  <a:prstClr val="black"/>
                </a:solidFill>
                <a:latin typeface="Huawei Sans" panose="020C0503030203020204" pitchFamily="34" charset="0"/>
              </a:endParaRPr>
            </a:p>
          </p:txBody>
        </p:sp>
        <p:sp>
          <p:nvSpPr>
            <p:cNvPr id="6" name="左大括号 5">
              <a:extLst>
                <a:ext uri="{FF2B5EF4-FFF2-40B4-BE49-F238E27FC236}">
                  <a16:creationId xmlns:a16="http://schemas.microsoft.com/office/drawing/2014/main" id="{1DFBF9FA-683D-4123-99A7-358A9577C2CC}"/>
                </a:ext>
              </a:extLst>
            </p:cNvPr>
            <p:cNvSpPr/>
            <p:nvPr/>
          </p:nvSpPr>
          <p:spPr bwMode="gray">
            <a:xfrm>
              <a:off x="1332647" y="2870531"/>
              <a:ext cx="255888" cy="1248482"/>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8" name="文本框 7">
              <a:extLst>
                <a:ext uri="{FF2B5EF4-FFF2-40B4-BE49-F238E27FC236}">
                  <a16:creationId xmlns:a16="http://schemas.microsoft.com/office/drawing/2014/main" id="{725D7A06-100A-470E-9D0E-58153861ED15}"/>
                </a:ext>
              </a:extLst>
            </p:cNvPr>
            <p:cNvSpPr txBox="1"/>
            <p:nvPr/>
          </p:nvSpPr>
          <p:spPr bwMode="gray">
            <a:xfrm>
              <a:off x="1563929" y="3462744"/>
              <a:ext cx="1069215" cy="480131"/>
            </a:xfrm>
            <a:prstGeom prst="rect">
              <a:avLst/>
            </a:prstGeom>
            <a:noFill/>
          </p:spPr>
          <p:txBody>
            <a:bodyPr wrap="square" rtlCol="0">
              <a:noAutofit/>
            </a:bodyPr>
            <a:lstStyle/>
            <a:p>
              <a:pPr algn="l" fontAlgn="ctr">
                <a:lnSpc>
                  <a:spcPct val="140000"/>
                </a:lnSpc>
              </a:pPr>
              <a:r>
                <a:rPr lang="en-US" sz="1400">
                  <a:latin typeface="Huawei Sans" panose="020C0503030203020204" pitchFamily="34" charset="0"/>
                </a:rPr>
                <a:t>Attributes</a:t>
              </a:r>
              <a:endParaRPr lang="en-US" altLang="zh-CN" sz="1400" dirty="0">
                <a:latin typeface="Huawei Sans" panose="020C0503030203020204" pitchFamily="34" charset="0"/>
              </a:endParaRPr>
            </a:p>
          </p:txBody>
        </p:sp>
        <p:sp>
          <p:nvSpPr>
            <p:cNvPr id="12" name="文本框 11">
              <a:extLst>
                <a:ext uri="{FF2B5EF4-FFF2-40B4-BE49-F238E27FC236}">
                  <a16:creationId xmlns:a16="http://schemas.microsoft.com/office/drawing/2014/main" id="{BDF0BBF7-64F0-4BB8-8513-B048817F08A5}"/>
                </a:ext>
              </a:extLst>
            </p:cNvPr>
            <p:cNvSpPr txBox="1"/>
            <p:nvPr/>
          </p:nvSpPr>
          <p:spPr bwMode="gray">
            <a:xfrm>
              <a:off x="1536385" y="2556792"/>
              <a:ext cx="1105094" cy="480131"/>
            </a:xfrm>
            <a:prstGeom prst="rect">
              <a:avLst/>
            </a:prstGeom>
            <a:noFill/>
          </p:spPr>
          <p:txBody>
            <a:bodyPr wrap="square" rtlCol="0">
              <a:noAutofit/>
            </a:bodyPr>
            <a:lstStyle/>
            <a:p>
              <a:pPr algn="l" fontAlgn="ctr">
                <a:lnSpc>
                  <a:spcPct val="140000"/>
                </a:lnSpc>
              </a:pPr>
              <a:r>
                <a:rPr lang="en-US" sz="1400" b="1" dirty="0">
                  <a:latin typeface="Huawei Sans" panose="020C0503030203020204" pitchFamily="34" charset="0"/>
                </a:rPr>
                <a:t>Interfaces</a:t>
              </a:r>
            </a:p>
          </p:txBody>
        </p:sp>
        <p:sp>
          <p:nvSpPr>
            <p:cNvPr id="13" name="左大括号 12">
              <a:extLst>
                <a:ext uri="{FF2B5EF4-FFF2-40B4-BE49-F238E27FC236}">
                  <a16:creationId xmlns:a16="http://schemas.microsoft.com/office/drawing/2014/main" id="{2CF2C15E-153F-4C79-9C6D-B9595BA1A3AE}"/>
                </a:ext>
              </a:extLst>
            </p:cNvPr>
            <p:cNvSpPr/>
            <p:nvPr/>
          </p:nvSpPr>
          <p:spPr bwMode="gray">
            <a:xfrm>
              <a:off x="2653054" y="2544760"/>
              <a:ext cx="152737" cy="47492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14" name="文本框 13">
              <a:extLst>
                <a:ext uri="{FF2B5EF4-FFF2-40B4-BE49-F238E27FC236}">
                  <a16:creationId xmlns:a16="http://schemas.microsoft.com/office/drawing/2014/main" id="{3B15DDD6-F37A-41FB-A1A8-339EEDCBFFB9}"/>
                </a:ext>
              </a:extLst>
            </p:cNvPr>
            <p:cNvSpPr txBox="1"/>
            <p:nvPr/>
          </p:nvSpPr>
          <p:spPr bwMode="gray">
            <a:xfrm>
              <a:off x="2857777" y="2273840"/>
              <a:ext cx="1171931" cy="480131"/>
            </a:xfrm>
            <a:prstGeom prst="rect">
              <a:avLst/>
            </a:prstGeom>
            <a:noFill/>
          </p:spPr>
          <p:txBody>
            <a:bodyPr wrap="square" rtlCol="0">
              <a:noAutofit/>
            </a:bodyPr>
            <a:lstStyle/>
            <a:p>
              <a:pPr algn="l" fontAlgn="ctr"/>
              <a:r>
                <a:rPr lang="en-US" sz="1400" b="1">
                  <a:latin typeface="Huawei Sans" panose="020C0503030203020204" pitchFamily="34" charset="0"/>
                </a:rPr>
                <a:t>Interface name</a:t>
              </a:r>
              <a:endParaRPr lang="en-US" altLang="zh-CN" sz="1400" dirty="0">
                <a:latin typeface="Huawei Sans" panose="020C0503030203020204" pitchFamily="34" charset="0"/>
              </a:endParaRPr>
            </a:p>
          </p:txBody>
        </p:sp>
        <p:sp>
          <p:nvSpPr>
            <p:cNvPr id="15" name="文本框 14">
              <a:extLst>
                <a:ext uri="{FF2B5EF4-FFF2-40B4-BE49-F238E27FC236}">
                  <a16:creationId xmlns:a16="http://schemas.microsoft.com/office/drawing/2014/main" id="{48A25908-0CD0-443C-A6AC-941BF83B26A9}"/>
                </a:ext>
              </a:extLst>
            </p:cNvPr>
            <p:cNvSpPr txBox="1"/>
            <p:nvPr/>
          </p:nvSpPr>
          <p:spPr bwMode="gray">
            <a:xfrm>
              <a:off x="2857777" y="2767208"/>
              <a:ext cx="684803" cy="480131"/>
            </a:xfrm>
            <a:prstGeom prst="rect">
              <a:avLst/>
            </a:prstGeom>
            <a:noFill/>
          </p:spPr>
          <p:txBody>
            <a:bodyPr wrap="square" rtlCol="0">
              <a:noAutofit/>
            </a:bodyPr>
            <a:lstStyle/>
            <a:p>
              <a:pPr algn="l" fontAlgn="ctr">
                <a:lnSpc>
                  <a:spcPct val="140000"/>
                </a:lnSpc>
              </a:pPr>
              <a:r>
                <a:rPr lang="en-US" sz="1400" b="1" dirty="0">
                  <a:latin typeface="Huawei Sans" panose="020C0503030203020204" pitchFamily="34" charset="0"/>
                </a:rPr>
                <a:t>MTU</a:t>
              </a:r>
            </a:p>
          </p:txBody>
        </p:sp>
        <p:sp>
          <p:nvSpPr>
            <p:cNvPr id="16" name="文本框 15">
              <a:extLst>
                <a:ext uri="{FF2B5EF4-FFF2-40B4-BE49-F238E27FC236}">
                  <a16:creationId xmlns:a16="http://schemas.microsoft.com/office/drawing/2014/main" id="{6CE9AC75-C719-405D-AB28-D038C414A247}"/>
                </a:ext>
              </a:extLst>
            </p:cNvPr>
            <p:cNvSpPr txBox="1"/>
            <p:nvPr/>
          </p:nvSpPr>
          <p:spPr bwMode="gray">
            <a:xfrm>
              <a:off x="576212" y="3239102"/>
              <a:ext cx="877163" cy="480131"/>
            </a:xfrm>
            <a:prstGeom prst="rect">
              <a:avLst/>
            </a:prstGeom>
            <a:noFill/>
          </p:spPr>
          <p:txBody>
            <a:bodyPr wrap="square" rtlCol="0">
              <a:noAutofit/>
            </a:bodyPr>
            <a:lstStyle/>
            <a:p>
              <a:pPr algn="l" fontAlgn="ctr">
                <a:lnSpc>
                  <a:spcPct val="140000"/>
                </a:lnSpc>
              </a:pPr>
              <a:r>
                <a:rPr lang="en-US" sz="1400">
                  <a:latin typeface="Huawei Sans" panose="020C0503030203020204" pitchFamily="34" charset="0"/>
                </a:rPr>
                <a:t>Router</a:t>
              </a:r>
              <a:endParaRPr lang="en-US" sz="1400" dirty="0">
                <a:latin typeface="Huawei Sans" panose="020C0503030203020204" pitchFamily="34" charset="0"/>
              </a:endParaRPr>
            </a:p>
          </p:txBody>
        </p:sp>
        <p:sp>
          <p:nvSpPr>
            <p:cNvPr id="24" name="文本框 23">
              <a:extLst>
                <a:ext uri="{FF2B5EF4-FFF2-40B4-BE49-F238E27FC236}">
                  <a16:creationId xmlns:a16="http://schemas.microsoft.com/office/drawing/2014/main" id="{73CB90AB-3B99-42D2-B036-D948F62719FE}"/>
                </a:ext>
              </a:extLst>
            </p:cNvPr>
            <p:cNvSpPr txBox="1"/>
            <p:nvPr/>
          </p:nvSpPr>
          <p:spPr bwMode="gray">
            <a:xfrm>
              <a:off x="1723659" y="3831806"/>
              <a:ext cx="643693" cy="480131"/>
            </a:xfrm>
            <a:prstGeom prst="rect">
              <a:avLst/>
            </a:prstGeom>
            <a:noFill/>
          </p:spPr>
          <p:txBody>
            <a:bodyPr wrap="square" rtlCol="0">
              <a:noAutofit/>
            </a:bodyPr>
            <a:lstStyle/>
            <a:p>
              <a:pPr algn="l" fontAlgn="ctr">
                <a:lnSpc>
                  <a:spcPct val="140000"/>
                </a:lnSpc>
              </a:pPr>
              <a:r>
                <a:rPr lang="en-US" sz="1400">
                  <a:latin typeface="Huawei Sans" panose="020C0503030203020204" pitchFamily="34" charset="0"/>
                </a:rPr>
                <a:t>...</a:t>
              </a:r>
              <a:endParaRPr lang="en-US" sz="1400" dirty="0">
                <a:latin typeface="Huawei Sans" panose="020C0503030203020204" pitchFamily="34" charset="0"/>
              </a:endParaRPr>
            </a:p>
          </p:txBody>
        </p:sp>
        <p:sp>
          <p:nvSpPr>
            <p:cNvPr id="31" name="左大括号 30">
              <a:extLst>
                <a:ext uri="{FF2B5EF4-FFF2-40B4-BE49-F238E27FC236}">
                  <a16:creationId xmlns:a16="http://schemas.microsoft.com/office/drawing/2014/main" id="{BD82A634-7085-4892-8037-347BE8D14B7B}"/>
                </a:ext>
              </a:extLst>
            </p:cNvPr>
            <p:cNvSpPr/>
            <p:nvPr/>
          </p:nvSpPr>
          <p:spPr bwMode="gray">
            <a:xfrm>
              <a:off x="2641479" y="3472598"/>
              <a:ext cx="152737" cy="47492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ndParaRPr>
            </a:p>
          </p:txBody>
        </p:sp>
        <p:sp>
          <p:nvSpPr>
            <p:cNvPr id="32" name="文本框 31">
              <a:extLst>
                <a:ext uri="{FF2B5EF4-FFF2-40B4-BE49-F238E27FC236}">
                  <a16:creationId xmlns:a16="http://schemas.microsoft.com/office/drawing/2014/main" id="{BAB4BEF5-EFB4-4CEA-B624-64E89114C26C}"/>
                </a:ext>
              </a:extLst>
            </p:cNvPr>
            <p:cNvSpPr txBox="1"/>
            <p:nvPr/>
          </p:nvSpPr>
          <p:spPr bwMode="gray">
            <a:xfrm>
              <a:off x="2825882" y="3356471"/>
              <a:ext cx="1395397" cy="480131"/>
            </a:xfrm>
            <a:prstGeom prst="rect">
              <a:avLst/>
            </a:prstGeom>
            <a:noFill/>
          </p:spPr>
          <p:txBody>
            <a:bodyPr wrap="square" rtlCol="0">
              <a:noAutofit/>
            </a:bodyPr>
            <a:lstStyle/>
            <a:p>
              <a:pPr algn="l" fontAlgn="ctr"/>
              <a:r>
                <a:rPr lang="en-US" sz="1400">
                  <a:latin typeface="Huawei Sans" panose="020C0503030203020204" pitchFamily="34" charset="0"/>
                </a:rPr>
                <a:t>System name</a:t>
              </a:r>
              <a:endParaRPr lang="en-US" altLang="zh-CN" sz="1400" dirty="0">
                <a:latin typeface="Huawei Sans" panose="020C0503030203020204" pitchFamily="34" charset="0"/>
              </a:endParaRPr>
            </a:p>
          </p:txBody>
        </p:sp>
        <p:sp>
          <p:nvSpPr>
            <p:cNvPr id="35" name="文本框 34">
              <a:extLst>
                <a:ext uri="{FF2B5EF4-FFF2-40B4-BE49-F238E27FC236}">
                  <a16:creationId xmlns:a16="http://schemas.microsoft.com/office/drawing/2014/main" id="{D6E2EBC0-BC81-4E63-8EA1-6EDA3985BAB7}"/>
                </a:ext>
              </a:extLst>
            </p:cNvPr>
            <p:cNvSpPr txBox="1"/>
            <p:nvPr/>
          </p:nvSpPr>
          <p:spPr bwMode="gray">
            <a:xfrm>
              <a:off x="2941797" y="3623462"/>
              <a:ext cx="415498" cy="480131"/>
            </a:xfrm>
            <a:prstGeom prst="rect">
              <a:avLst/>
            </a:prstGeom>
            <a:noFill/>
          </p:spPr>
          <p:txBody>
            <a:bodyPr wrap="square" rtlCol="0">
              <a:noAutofit/>
            </a:bodyPr>
            <a:lstStyle/>
            <a:p>
              <a:pPr algn="l" fontAlgn="ctr">
                <a:lnSpc>
                  <a:spcPct val="140000"/>
                </a:lnSpc>
              </a:pPr>
              <a:r>
                <a:rPr lang="en-US" sz="1400">
                  <a:latin typeface="Huawei Sans" panose="020C0503030203020204" pitchFamily="34" charset="0"/>
                </a:rPr>
                <a:t>...</a:t>
              </a:r>
              <a:endParaRPr lang="en-US" sz="1400" dirty="0">
                <a:latin typeface="Huawei Sans" panose="020C0503030203020204" pitchFamily="34" charset="0"/>
              </a:endParaRPr>
            </a:p>
          </p:txBody>
        </p:sp>
      </p:grpSp>
      <p:sp>
        <p:nvSpPr>
          <p:cNvPr id="25" name="下箭头 63"/>
          <p:cNvSpPr/>
          <p:nvPr/>
        </p:nvSpPr>
        <p:spPr bwMode="gray">
          <a:xfrm rot="5400000" flipV="1">
            <a:off x="3972594" y="3872194"/>
            <a:ext cx="1133202" cy="10564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下箭头 63"/>
          <p:cNvSpPr/>
          <p:nvPr/>
        </p:nvSpPr>
        <p:spPr bwMode="gray">
          <a:xfrm rot="5400000" flipV="1">
            <a:off x="8936022" y="3932468"/>
            <a:ext cx="1133202" cy="10564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61517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A45D7E-6BA6-4E66-A15D-CD5020450C46}"/>
              </a:ext>
            </a:extLst>
          </p:cNvPr>
          <p:cNvSpPr>
            <a:spLocks noGrp="1"/>
          </p:cNvSpPr>
          <p:nvPr>
            <p:ph type="title"/>
          </p:nvPr>
        </p:nvSpPr>
        <p:spPr bwMode="gray"/>
        <p:txBody>
          <a:bodyPr/>
          <a:lstStyle/>
          <a:p>
            <a:r>
              <a:rPr lang="en-US" dirty="0"/>
              <a:t>Process for NETCONF to Configure Devices</a:t>
            </a:r>
          </a:p>
        </p:txBody>
      </p:sp>
      <p:sp>
        <p:nvSpPr>
          <p:cNvPr id="4" name="文本占位符 3">
            <a:extLst>
              <a:ext uri="{FF2B5EF4-FFF2-40B4-BE49-F238E27FC236}">
                <a16:creationId xmlns:a16="http://schemas.microsoft.com/office/drawing/2014/main" id="{7A46CE1B-44F9-434A-84FB-EB060F72AB4A}"/>
              </a:ext>
            </a:extLst>
          </p:cNvPr>
          <p:cNvSpPr>
            <a:spLocks noGrp="1"/>
          </p:cNvSpPr>
          <p:nvPr>
            <p:ph type="body" sz="quarter" idx="10"/>
          </p:nvPr>
        </p:nvSpPr>
        <p:spPr bwMode="gray">
          <a:xfrm>
            <a:off x="455612" y="1052514"/>
            <a:ext cx="11293476" cy="1212539"/>
          </a:xfrm>
        </p:spPr>
        <p:txBody>
          <a:bodyPr/>
          <a:lstStyle/>
          <a:p>
            <a:pPr marL="285750" indent="-285750" algn="l">
              <a:lnSpc>
                <a:spcPct val="120000"/>
              </a:lnSpc>
            </a:pPr>
            <a:r>
              <a:rPr lang="en-US" altLang="zh-CN" sz="1600" dirty="0"/>
              <a:t>A YANG file describes device data in another way.</a:t>
            </a:r>
          </a:p>
          <a:p>
            <a:pPr marL="285750" indent="-285750" algn="l">
              <a:lnSpc>
                <a:spcPct val="120000"/>
              </a:lnSpc>
            </a:pPr>
            <a:r>
              <a:rPr lang="en-US" altLang="zh-CN" sz="1600" dirty="0"/>
              <a:t>The YANG model uses the module-container-leaf structure to describe devices. For example, the YANG model defines field types and specifications for router interfaces and attributes.</a:t>
            </a:r>
            <a:endParaRPr lang="zh-CN" altLang="en-US" sz="1600" dirty="0"/>
          </a:p>
        </p:txBody>
      </p:sp>
      <p:sp>
        <p:nvSpPr>
          <p:cNvPr id="3" name="圆角矩形 75">
            <a:extLst>
              <a:ext uri="{FF2B5EF4-FFF2-40B4-BE49-F238E27FC236}">
                <a16:creationId xmlns:a16="http://schemas.microsoft.com/office/drawing/2014/main" id="{3019C241-AFC6-478E-94D7-3108C663E2EF}"/>
              </a:ext>
            </a:extLst>
          </p:cNvPr>
          <p:cNvSpPr/>
          <p:nvPr/>
        </p:nvSpPr>
        <p:spPr bwMode="gray">
          <a:xfrm>
            <a:off x="491937" y="2212131"/>
            <a:ext cx="3636436" cy="394020"/>
          </a:xfrm>
          <a:prstGeom prst="roundRect">
            <a:avLst>
              <a:gd name="adj" fmla="val 10604"/>
            </a:avLst>
          </a:prstGeom>
          <a:solidFill>
            <a:srgbClr val="56C4D2"/>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rPr>
              <a:t>Device </a:t>
            </a:r>
            <a:r>
              <a:rPr lang="en-US" altLang="zh-CN" b="1" dirty="0">
                <a:solidFill>
                  <a:prstClr val="white"/>
                </a:solidFill>
                <a:latin typeface="Huawei Sans" panose="020C0503030203020204" pitchFamily="34" charset="0"/>
                <a:ea typeface="方正兰亭黑简体" panose="02000000000000000000" pitchFamily="2" charset="-122"/>
              </a:rPr>
              <a:t>D</a:t>
            </a:r>
            <a:r>
              <a:rPr lang="en-US" b="1" dirty="0">
                <a:solidFill>
                  <a:prstClr val="white"/>
                </a:solidFill>
                <a:latin typeface="Huawei Sans" panose="020C0503030203020204" pitchFamily="34" charset="0"/>
                <a:ea typeface="方正兰亭黑简体" panose="02000000000000000000" pitchFamily="2" charset="-122"/>
              </a:rPr>
              <a:t>escription</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7" name="圆角矩形 75">
            <a:extLst>
              <a:ext uri="{FF2B5EF4-FFF2-40B4-BE49-F238E27FC236}">
                <a16:creationId xmlns:a16="http://schemas.microsoft.com/office/drawing/2014/main" id="{A34D194F-D93C-40AD-865F-A16FB977C1A6}"/>
              </a:ext>
            </a:extLst>
          </p:cNvPr>
          <p:cNvSpPr/>
          <p:nvPr/>
        </p:nvSpPr>
        <p:spPr bwMode="gray">
          <a:xfrm>
            <a:off x="5256445" y="2179922"/>
            <a:ext cx="2910280" cy="394020"/>
          </a:xfrm>
          <a:prstGeom prst="roundRect">
            <a:avLst>
              <a:gd name="adj" fmla="val 10604"/>
            </a:avLst>
          </a:prstGeom>
          <a:solidFill>
            <a:srgbClr val="56C4D2"/>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YANG </a:t>
            </a:r>
            <a:r>
              <a:rPr lang="en-US" altLang="zh-CN" b="1">
                <a:solidFill>
                  <a:prstClr val="white"/>
                </a:solidFill>
                <a:latin typeface="Huawei Sans" panose="020C0503030203020204" pitchFamily="34" charset="0"/>
                <a:ea typeface="方正兰亭黑简体" panose="02000000000000000000" pitchFamily="2" charset="-122"/>
              </a:rPr>
              <a:t>F</a:t>
            </a:r>
            <a:r>
              <a:rPr lang="en-US" b="1">
                <a:solidFill>
                  <a:prstClr val="white"/>
                </a:solidFill>
                <a:latin typeface="Huawei Sans" panose="020C0503030203020204" pitchFamily="34" charset="0"/>
                <a:ea typeface="方正兰亭黑简体" panose="02000000000000000000" pitchFamily="2" charset="-122"/>
              </a:rPr>
              <a:t>ile</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22" name="文本框 21">
            <a:extLst>
              <a:ext uri="{FF2B5EF4-FFF2-40B4-BE49-F238E27FC236}">
                <a16:creationId xmlns:a16="http://schemas.microsoft.com/office/drawing/2014/main" id="{2E20EF90-D1E4-4D9F-A1D5-60E44D149F15}"/>
              </a:ext>
            </a:extLst>
          </p:cNvPr>
          <p:cNvSpPr txBox="1"/>
          <p:nvPr/>
        </p:nvSpPr>
        <p:spPr bwMode="gray">
          <a:xfrm>
            <a:off x="8477674" y="2733131"/>
            <a:ext cx="1300356" cy="480131"/>
          </a:xfrm>
          <a:prstGeom prst="rect">
            <a:avLst/>
          </a:prstGeom>
          <a:noFill/>
        </p:spPr>
        <p:txBody>
          <a:bodyPr wrap="none" rtlCol="0">
            <a:noAutofit/>
          </a:bodyPr>
          <a:lstStyle/>
          <a:p>
            <a:pPr algn="l" fontAlgn="ctr">
              <a:lnSpc>
                <a:spcPct val="140000"/>
              </a:lnSpc>
            </a:pPr>
            <a:r>
              <a:rPr lang="en-US" dirty="0">
                <a:latin typeface="Huawei Sans" panose="020C0503030203020204" pitchFamily="34" charset="0"/>
              </a:rPr>
              <a:t>NETCONF</a:t>
            </a:r>
            <a:endParaRPr lang="en-US" altLang="zh-CN" dirty="0">
              <a:latin typeface="Huawei Sans" panose="020C0503030203020204" pitchFamily="34" charset="0"/>
            </a:endParaRPr>
          </a:p>
        </p:txBody>
      </p:sp>
      <p:pic>
        <p:nvPicPr>
          <p:cNvPr id="23" name="图片 22" descr="接入交换机.png">
            <a:extLst>
              <a:ext uri="{FF2B5EF4-FFF2-40B4-BE49-F238E27FC236}">
                <a16:creationId xmlns:a16="http://schemas.microsoft.com/office/drawing/2014/main" id="{ACD379F2-E073-4D14-8CF0-7C1C87D8BFC6}"/>
              </a:ext>
            </a:extLst>
          </p:cNvPr>
          <p:cNvPicPr>
            <a:picLocks noChangeAspect="1"/>
          </p:cNvPicPr>
          <p:nvPr/>
        </p:nvPicPr>
        <p:blipFill>
          <a:blip r:embed="rId3" cstate="print"/>
          <a:stretch>
            <a:fillRect/>
          </a:stretch>
        </p:blipFill>
        <p:spPr bwMode="gray">
          <a:xfrm>
            <a:off x="10021289" y="3370133"/>
            <a:ext cx="540000" cy="441818"/>
          </a:xfrm>
          <a:prstGeom prst="rect">
            <a:avLst/>
          </a:prstGeom>
        </p:spPr>
      </p:pic>
      <p:grpSp>
        <p:nvGrpSpPr>
          <p:cNvPr id="36" name="组合 35">
            <a:extLst>
              <a:ext uri="{FF2B5EF4-FFF2-40B4-BE49-F238E27FC236}">
                <a16:creationId xmlns:a16="http://schemas.microsoft.com/office/drawing/2014/main" id="{652A0816-9107-4DE6-B3C9-F70658165F37}"/>
              </a:ext>
            </a:extLst>
          </p:cNvPr>
          <p:cNvGrpSpPr/>
          <p:nvPr/>
        </p:nvGrpSpPr>
        <p:grpSpPr bwMode="gray">
          <a:xfrm>
            <a:off x="474898" y="2624225"/>
            <a:ext cx="3943785" cy="2375451"/>
            <a:chOff x="601703" y="2147571"/>
            <a:chExt cx="3943785" cy="2375451"/>
          </a:xfrm>
        </p:grpSpPr>
        <p:sp>
          <p:nvSpPr>
            <p:cNvPr id="37" name="圆角矩形 75">
              <a:extLst>
                <a:ext uri="{FF2B5EF4-FFF2-40B4-BE49-F238E27FC236}">
                  <a16:creationId xmlns:a16="http://schemas.microsoft.com/office/drawing/2014/main" id="{881EEDC0-DADA-49A6-AA0D-8C823EDA521A}"/>
                </a:ext>
              </a:extLst>
            </p:cNvPr>
            <p:cNvSpPr/>
            <p:nvPr/>
          </p:nvSpPr>
          <p:spPr bwMode="gray">
            <a:xfrm>
              <a:off x="601703" y="2147571"/>
              <a:ext cx="3636436" cy="2375451"/>
            </a:xfrm>
            <a:prstGeom prst="roundRect">
              <a:avLst>
                <a:gd name="adj" fmla="val 874"/>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200" dirty="0">
                <a:solidFill>
                  <a:prstClr val="black"/>
                </a:solidFill>
                <a:latin typeface="Huawei Sans" panose="020C0503030203020204" pitchFamily="34" charset="0"/>
              </a:endParaRPr>
            </a:p>
          </p:txBody>
        </p:sp>
        <p:sp>
          <p:nvSpPr>
            <p:cNvPr id="38" name="左大括号 37">
              <a:extLst>
                <a:ext uri="{FF2B5EF4-FFF2-40B4-BE49-F238E27FC236}">
                  <a16:creationId xmlns:a16="http://schemas.microsoft.com/office/drawing/2014/main" id="{D97FA8FC-8AA7-4FF4-9589-B5BD19ECEFA8}"/>
                </a:ext>
              </a:extLst>
            </p:cNvPr>
            <p:cNvSpPr/>
            <p:nvPr/>
          </p:nvSpPr>
          <p:spPr bwMode="gray">
            <a:xfrm>
              <a:off x="1428342" y="2870531"/>
              <a:ext cx="255888" cy="1248482"/>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39" name="文本框 38">
              <a:extLst>
                <a:ext uri="{FF2B5EF4-FFF2-40B4-BE49-F238E27FC236}">
                  <a16:creationId xmlns:a16="http://schemas.microsoft.com/office/drawing/2014/main" id="{9D3E024D-5639-40D4-BCC5-0F716E8015A3}"/>
                </a:ext>
              </a:extLst>
            </p:cNvPr>
            <p:cNvSpPr txBox="1"/>
            <p:nvPr/>
          </p:nvSpPr>
          <p:spPr bwMode="gray">
            <a:xfrm>
              <a:off x="1603492" y="3447147"/>
              <a:ext cx="646331" cy="480131"/>
            </a:xfrm>
            <a:prstGeom prst="rect">
              <a:avLst/>
            </a:prstGeom>
            <a:noFill/>
          </p:spPr>
          <p:txBody>
            <a:bodyPr wrap="none" rtlCol="0">
              <a:noAutofit/>
            </a:bodyPr>
            <a:lstStyle/>
            <a:p>
              <a:pPr algn="l" fontAlgn="ctr">
                <a:lnSpc>
                  <a:spcPct val="140000"/>
                </a:lnSpc>
              </a:pPr>
              <a:r>
                <a:rPr lang="en-US" sz="1400" dirty="0">
                  <a:latin typeface="Huawei Sans" panose="020C0503030203020204" pitchFamily="34" charset="0"/>
                </a:rPr>
                <a:t>Attributes</a:t>
              </a:r>
              <a:endParaRPr lang="en-US" altLang="zh-CN" sz="1400" dirty="0">
                <a:latin typeface="Huawei Sans" panose="020C0503030203020204" pitchFamily="34" charset="0"/>
              </a:endParaRPr>
            </a:p>
          </p:txBody>
        </p:sp>
        <p:sp>
          <p:nvSpPr>
            <p:cNvPr id="40" name="文本框 39">
              <a:extLst>
                <a:ext uri="{FF2B5EF4-FFF2-40B4-BE49-F238E27FC236}">
                  <a16:creationId xmlns:a16="http://schemas.microsoft.com/office/drawing/2014/main" id="{8C546264-002C-46AC-BF22-94E95304B54F}"/>
                </a:ext>
              </a:extLst>
            </p:cNvPr>
            <p:cNvSpPr txBox="1"/>
            <p:nvPr/>
          </p:nvSpPr>
          <p:spPr bwMode="gray">
            <a:xfrm>
              <a:off x="1622596" y="2599867"/>
              <a:ext cx="649537" cy="480131"/>
            </a:xfrm>
            <a:prstGeom prst="rect">
              <a:avLst/>
            </a:prstGeom>
            <a:noFill/>
          </p:spPr>
          <p:txBody>
            <a:bodyPr wrap="none" rtlCol="0">
              <a:noAutofit/>
            </a:bodyPr>
            <a:lstStyle/>
            <a:p>
              <a:pPr algn="l" fontAlgn="ctr">
                <a:lnSpc>
                  <a:spcPct val="140000"/>
                </a:lnSpc>
              </a:pPr>
              <a:r>
                <a:rPr lang="en-US" sz="1400" b="1" dirty="0">
                  <a:latin typeface="Huawei Sans" panose="020C0503030203020204" pitchFamily="34" charset="0"/>
                </a:rPr>
                <a:t>Interfaces</a:t>
              </a:r>
            </a:p>
          </p:txBody>
        </p:sp>
        <p:sp>
          <p:nvSpPr>
            <p:cNvPr id="41" name="左大括号 40">
              <a:extLst>
                <a:ext uri="{FF2B5EF4-FFF2-40B4-BE49-F238E27FC236}">
                  <a16:creationId xmlns:a16="http://schemas.microsoft.com/office/drawing/2014/main" id="{20AF474A-5974-41D3-9FDA-E40789C30A50}"/>
                </a:ext>
              </a:extLst>
            </p:cNvPr>
            <p:cNvSpPr/>
            <p:nvPr/>
          </p:nvSpPr>
          <p:spPr bwMode="gray">
            <a:xfrm>
              <a:off x="2653054" y="2544760"/>
              <a:ext cx="152737" cy="47492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42" name="文本框 41">
              <a:extLst>
                <a:ext uri="{FF2B5EF4-FFF2-40B4-BE49-F238E27FC236}">
                  <a16:creationId xmlns:a16="http://schemas.microsoft.com/office/drawing/2014/main" id="{A59ABE2D-78F5-49BD-915B-366349210177}"/>
                </a:ext>
              </a:extLst>
            </p:cNvPr>
            <p:cNvSpPr txBox="1"/>
            <p:nvPr/>
          </p:nvSpPr>
          <p:spPr bwMode="gray">
            <a:xfrm>
              <a:off x="2755823" y="2409586"/>
              <a:ext cx="1789665" cy="480131"/>
            </a:xfrm>
            <a:prstGeom prst="rect">
              <a:avLst/>
            </a:prstGeom>
            <a:noFill/>
          </p:spPr>
          <p:txBody>
            <a:bodyPr wrap="square" rtlCol="0">
              <a:noAutofit/>
            </a:bodyPr>
            <a:lstStyle/>
            <a:p>
              <a:pPr fontAlgn="ctr"/>
              <a:r>
                <a:rPr lang="en-US" sz="1400" b="1" dirty="0">
                  <a:latin typeface="Huawei Sans" panose="020C0503030203020204" pitchFamily="34" charset="0"/>
                </a:rPr>
                <a:t>Interface name</a:t>
              </a:r>
              <a:endParaRPr lang="en-US" altLang="zh-CN" sz="1400" dirty="0">
                <a:latin typeface="Huawei Sans" panose="020C0503030203020204" pitchFamily="34" charset="0"/>
              </a:endParaRPr>
            </a:p>
          </p:txBody>
        </p:sp>
        <p:sp>
          <p:nvSpPr>
            <p:cNvPr id="43" name="文本框 42">
              <a:extLst>
                <a:ext uri="{FF2B5EF4-FFF2-40B4-BE49-F238E27FC236}">
                  <a16:creationId xmlns:a16="http://schemas.microsoft.com/office/drawing/2014/main" id="{6CA5606F-BB66-4C9D-B92A-0ACF55A8F7FD}"/>
                </a:ext>
              </a:extLst>
            </p:cNvPr>
            <p:cNvSpPr txBox="1"/>
            <p:nvPr/>
          </p:nvSpPr>
          <p:spPr bwMode="gray">
            <a:xfrm>
              <a:off x="2857777" y="2767208"/>
              <a:ext cx="684803" cy="480131"/>
            </a:xfrm>
            <a:prstGeom prst="rect">
              <a:avLst/>
            </a:prstGeom>
            <a:noFill/>
          </p:spPr>
          <p:txBody>
            <a:bodyPr wrap="none" rtlCol="0">
              <a:noAutofit/>
            </a:bodyPr>
            <a:lstStyle/>
            <a:p>
              <a:pPr fontAlgn="ctr">
                <a:lnSpc>
                  <a:spcPct val="140000"/>
                </a:lnSpc>
              </a:pPr>
              <a:r>
                <a:rPr lang="en-US" sz="1400" b="1" dirty="0">
                  <a:latin typeface="Huawei Sans" panose="020C0503030203020204" pitchFamily="34" charset="0"/>
                </a:rPr>
                <a:t>MTU</a:t>
              </a:r>
            </a:p>
          </p:txBody>
        </p:sp>
        <p:sp>
          <p:nvSpPr>
            <p:cNvPr id="44" name="文本框 43">
              <a:extLst>
                <a:ext uri="{FF2B5EF4-FFF2-40B4-BE49-F238E27FC236}">
                  <a16:creationId xmlns:a16="http://schemas.microsoft.com/office/drawing/2014/main" id="{5058B76A-822C-4C70-99A7-3863FFD0F03B}"/>
                </a:ext>
              </a:extLst>
            </p:cNvPr>
            <p:cNvSpPr txBox="1"/>
            <p:nvPr/>
          </p:nvSpPr>
          <p:spPr bwMode="gray">
            <a:xfrm>
              <a:off x="618742" y="3239102"/>
              <a:ext cx="877163" cy="480131"/>
            </a:xfrm>
            <a:prstGeom prst="rect">
              <a:avLst/>
            </a:prstGeom>
            <a:noFill/>
          </p:spPr>
          <p:txBody>
            <a:bodyPr wrap="none" rtlCol="0">
              <a:noAutofit/>
            </a:bodyPr>
            <a:lstStyle/>
            <a:p>
              <a:pPr algn="l" fontAlgn="ctr">
                <a:lnSpc>
                  <a:spcPct val="140000"/>
                </a:lnSpc>
              </a:pPr>
              <a:r>
                <a:rPr lang="en-US" sz="1400" dirty="0">
                  <a:latin typeface="Huawei Sans" panose="020C0503030203020204" pitchFamily="34" charset="0"/>
                </a:rPr>
                <a:t>Router</a:t>
              </a:r>
            </a:p>
          </p:txBody>
        </p:sp>
        <p:sp>
          <p:nvSpPr>
            <p:cNvPr id="45" name="文本框 44">
              <a:extLst>
                <a:ext uri="{FF2B5EF4-FFF2-40B4-BE49-F238E27FC236}">
                  <a16:creationId xmlns:a16="http://schemas.microsoft.com/office/drawing/2014/main" id="{77F537AC-32C3-486A-9585-722FA2FC7577}"/>
                </a:ext>
              </a:extLst>
            </p:cNvPr>
            <p:cNvSpPr txBox="1"/>
            <p:nvPr/>
          </p:nvSpPr>
          <p:spPr bwMode="gray">
            <a:xfrm>
              <a:off x="1701167" y="3783080"/>
              <a:ext cx="415498" cy="480131"/>
            </a:xfrm>
            <a:prstGeom prst="rect">
              <a:avLst/>
            </a:prstGeom>
            <a:noFill/>
          </p:spPr>
          <p:txBody>
            <a:bodyPr wrap="none" rtlCol="0">
              <a:noAutofit/>
            </a:bodyPr>
            <a:lstStyle/>
            <a:p>
              <a:pPr algn="l" fontAlgn="ctr">
                <a:lnSpc>
                  <a:spcPct val="140000"/>
                </a:lnSpc>
              </a:pPr>
              <a:r>
                <a:rPr lang="en-US" sz="1400" dirty="0">
                  <a:latin typeface="Huawei Sans" panose="020C0503030203020204" pitchFamily="34" charset="0"/>
                </a:rPr>
                <a:t>...</a:t>
              </a:r>
            </a:p>
          </p:txBody>
        </p:sp>
        <p:sp>
          <p:nvSpPr>
            <p:cNvPr id="46" name="左大括号 45">
              <a:extLst>
                <a:ext uri="{FF2B5EF4-FFF2-40B4-BE49-F238E27FC236}">
                  <a16:creationId xmlns:a16="http://schemas.microsoft.com/office/drawing/2014/main" id="{5D4D2219-EB64-4335-8E1B-C1D4C418265B}"/>
                </a:ext>
              </a:extLst>
            </p:cNvPr>
            <p:cNvSpPr/>
            <p:nvPr/>
          </p:nvSpPr>
          <p:spPr bwMode="gray">
            <a:xfrm>
              <a:off x="2641479" y="3472598"/>
              <a:ext cx="152737" cy="47492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400" dirty="0">
                <a:latin typeface="Huawei Sans" panose="020C0503030203020204" pitchFamily="34" charset="0"/>
              </a:endParaRPr>
            </a:p>
          </p:txBody>
        </p:sp>
        <p:sp>
          <p:nvSpPr>
            <p:cNvPr id="47" name="文本框 46">
              <a:extLst>
                <a:ext uri="{FF2B5EF4-FFF2-40B4-BE49-F238E27FC236}">
                  <a16:creationId xmlns:a16="http://schemas.microsoft.com/office/drawing/2014/main" id="{82E9C692-52F8-4488-A5E8-0C4243B8053A}"/>
                </a:ext>
              </a:extLst>
            </p:cNvPr>
            <p:cNvSpPr txBox="1"/>
            <p:nvPr/>
          </p:nvSpPr>
          <p:spPr bwMode="gray">
            <a:xfrm>
              <a:off x="2857777" y="3224828"/>
              <a:ext cx="1107996" cy="480131"/>
            </a:xfrm>
            <a:prstGeom prst="rect">
              <a:avLst/>
            </a:prstGeom>
            <a:noFill/>
          </p:spPr>
          <p:txBody>
            <a:bodyPr wrap="none" rtlCol="0">
              <a:noAutofit/>
            </a:bodyPr>
            <a:lstStyle/>
            <a:p>
              <a:pPr fontAlgn="ctr">
                <a:lnSpc>
                  <a:spcPct val="140000"/>
                </a:lnSpc>
              </a:pPr>
              <a:r>
                <a:rPr lang="en-US" sz="1400" dirty="0">
                  <a:latin typeface="Huawei Sans" panose="020C0503030203020204" pitchFamily="34" charset="0"/>
                </a:rPr>
                <a:t>System name</a:t>
              </a:r>
              <a:endParaRPr lang="en-US" altLang="zh-CN" sz="1400" dirty="0">
                <a:latin typeface="Huawei Sans" panose="020C0503030203020204" pitchFamily="34" charset="0"/>
              </a:endParaRPr>
            </a:p>
          </p:txBody>
        </p:sp>
        <p:sp>
          <p:nvSpPr>
            <p:cNvPr id="48" name="文本框 47">
              <a:extLst>
                <a:ext uri="{FF2B5EF4-FFF2-40B4-BE49-F238E27FC236}">
                  <a16:creationId xmlns:a16="http://schemas.microsoft.com/office/drawing/2014/main" id="{7FBEFD86-F500-4C4E-A880-42E2D055051E}"/>
                </a:ext>
              </a:extLst>
            </p:cNvPr>
            <p:cNvSpPr txBox="1"/>
            <p:nvPr/>
          </p:nvSpPr>
          <p:spPr bwMode="gray">
            <a:xfrm>
              <a:off x="2857777" y="3623462"/>
              <a:ext cx="415498" cy="480131"/>
            </a:xfrm>
            <a:prstGeom prst="rect">
              <a:avLst/>
            </a:prstGeom>
            <a:noFill/>
          </p:spPr>
          <p:txBody>
            <a:bodyPr wrap="none" rtlCol="0">
              <a:noAutofit/>
            </a:bodyPr>
            <a:lstStyle/>
            <a:p>
              <a:pPr fontAlgn="ctr">
                <a:lnSpc>
                  <a:spcPct val="140000"/>
                </a:lnSpc>
              </a:pPr>
              <a:r>
                <a:rPr lang="en-US" sz="1400" dirty="0">
                  <a:latin typeface="Huawei Sans" panose="020C0503030203020204" pitchFamily="34" charset="0"/>
                </a:rPr>
                <a:t>...</a:t>
              </a:r>
            </a:p>
          </p:txBody>
        </p:sp>
      </p:grpSp>
      <p:sp>
        <p:nvSpPr>
          <p:cNvPr id="26" name="矩形 25"/>
          <p:cNvSpPr/>
          <p:nvPr/>
        </p:nvSpPr>
        <p:spPr bwMode="gray">
          <a:xfrm>
            <a:off x="5256445" y="2623199"/>
            <a:ext cx="2910280" cy="3539430"/>
          </a:xfrm>
          <a:prstGeom prst="rect">
            <a:avLst/>
          </a:prstGeom>
          <a:noFill/>
          <a:ln>
            <a:solidFill>
              <a:srgbClr val="94DAE2"/>
            </a:solidFill>
          </a:ln>
        </p:spPr>
        <p:txBody>
          <a:bodyPr wrap="square">
            <a:spAutoFit/>
          </a:bodyPr>
          <a:lstStyle/>
          <a:p>
            <a:pPr indent="-457200"/>
            <a:r>
              <a:rPr lang="en-US" sz="1400" dirty="0">
                <a:latin typeface="Huawei Sans" panose="020C0503030203020204" pitchFamily="34" charset="0"/>
                <a:ea typeface="方正兰亭黑简体" panose="02000000000000000000" pitchFamily="2" charset="-122"/>
              </a:rPr>
              <a:t>module </a:t>
            </a:r>
            <a:r>
              <a:rPr lang="en-US" sz="1400">
                <a:latin typeface="Huawei Sans" panose="020C0503030203020204" pitchFamily="34" charset="0"/>
                <a:ea typeface="方正兰亭黑简体" panose="02000000000000000000" pitchFamily="2" charset="-122"/>
              </a:rPr>
              <a:t>HuaweiRouter {</a:t>
            </a:r>
            <a:endParaRPr lang="en-US" altLang="zh-CN" sz="1400" dirty="0">
              <a:latin typeface="Huawei Sans" panose="020C0503030203020204" pitchFamily="34" charset="0"/>
              <a:ea typeface="方正兰亭黑简体" panose="02000000000000000000" pitchFamily="2" charset="-122"/>
            </a:endParaRPr>
          </a:p>
          <a:p>
            <a:pPr indent="-457200"/>
            <a:r>
              <a:rPr lang="en-US" sz="1400">
                <a:latin typeface="Huawei Sans" panose="020C0503030203020204" pitchFamily="34" charset="0"/>
                <a:ea typeface="方正兰亭黑简体" panose="02000000000000000000" pitchFamily="2" charset="-122"/>
              </a:rPr>
              <a:t>container interface</a:t>
            </a:r>
            <a:r>
              <a:rPr lang="en-US" sz="1400" dirty="0">
                <a:latin typeface="Huawei Sans" panose="020C0503030203020204" pitchFamily="34" charset="0"/>
                <a:ea typeface="方正兰亭黑简体" panose="02000000000000000000" pitchFamily="2" charset="-122"/>
              </a:rPr>
              <a:t> {</a:t>
            </a:r>
          </a:p>
          <a:p>
            <a:pPr indent="-457200"/>
            <a:r>
              <a:rPr lang="en-US" sz="1400" dirty="0">
                <a:latin typeface="Huawei Sans" panose="020C0503030203020204" pitchFamily="34" charset="0"/>
                <a:ea typeface="方正兰亭黑简体" panose="02000000000000000000" pitchFamily="2" charset="-122"/>
              </a:rPr>
              <a:t>    leaf name {</a:t>
            </a:r>
          </a:p>
          <a:p>
            <a:pPr indent="-457200"/>
            <a:r>
              <a:rPr lang="en-US" sz="1400" dirty="0">
                <a:latin typeface="Huawei Sans" panose="020C0503030203020204" pitchFamily="34" charset="0"/>
                <a:ea typeface="方正兰亭黑简体" panose="02000000000000000000" pitchFamily="2" charset="-122"/>
              </a:rPr>
              <a:t>      type string;</a:t>
            </a:r>
          </a:p>
          <a:p>
            <a:pPr indent="-457200"/>
            <a:r>
              <a:rPr lang="en-US" sz="1400" dirty="0">
                <a:latin typeface="Huawei Sans" panose="020C0503030203020204" pitchFamily="34" charset="0"/>
                <a:ea typeface="方正兰亭黑简体" panose="02000000000000000000" pitchFamily="2" charset="-122"/>
              </a:rPr>
              <a:t>       }</a:t>
            </a:r>
          </a:p>
          <a:p>
            <a:pPr indent="-457200"/>
            <a:r>
              <a:rPr lang="en-US" sz="1400" dirty="0">
                <a:latin typeface="Huawei Sans" panose="020C0503030203020204" pitchFamily="34" charset="0"/>
                <a:ea typeface="方正兰亭黑简体" panose="02000000000000000000" pitchFamily="2" charset="-122"/>
              </a:rPr>
              <a:t>    </a:t>
            </a:r>
            <a:r>
              <a:rPr lang="en-US" sz="1400">
                <a:latin typeface="Huawei Sans" panose="020C0503030203020204" pitchFamily="34" charset="0"/>
                <a:ea typeface="方正兰亭黑简体" panose="02000000000000000000" pitchFamily="2" charset="-122"/>
              </a:rPr>
              <a:t>leaf mtu</a:t>
            </a:r>
            <a:r>
              <a:rPr lang="en-US" sz="1400" dirty="0">
                <a:latin typeface="Huawei Sans" panose="020C0503030203020204" pitchFamily="34" charset="0"/>
                <a:ea typeface="方正兰亭黑简体" panose="02000000000000000000" pitchFamily="2" charset="-122"/>
              </a:rPr>
              <a:t> {</a:t>
            </a:r>
          </a:p>
          <a:p>
            <a:pPr indent="-457200"/>
            <a:r>
              <a:rPr lang="en-US" sz="1400" dirty="0">
                <a:latin typeface="Huawei Sans" panose="020C0503030203020204" pitchFamily="34" charset="0"/>
                <a:ea typeface="方正兰亭黑简体" panose="02000000000000000000" pitchFamily="2" charset="-122"/>
              </a:rPr>
              <a:t>     type uint16;</a:t>
            </a:r>
          </a:p>
          <a:p>
            <a:pPr indent="-457200"/>
            <a:r>
              <a:rPr lang="en-US" sz="1400" dirty="0">
                <a:latin typeface="Huawei Sans" panose="020C0503030203020204" pitchFamily="34" charset="0"/>
                <a:ea typeface="方正兰亭黑简体" panose="02000000000000000000" pitchFamily="2" charset="-122"/>
              </a:rPr>
              <a:t>       }</a:t>
            </a:r>
          </a:p>
          <a:p>
            <a:pPr indent="-457200"/>
            <a:r>
              <a:rPr lang="en-US" sz="1400" dirty="0">
                <a:latin typeface="Huawei Sans" panose="020C0503030203020204" pitchFamily="34" charset="0"/>
                <a:ea typeface="方正兰亭黑简体" panose="02000000000000000000" pitchFamily="2" charset="-122"/>
              </a:rPr>
              <a:t>     }</a:t>
            </a:r>
          </a:p>
          <a:p>
            <a:pPr indent="-457200"/>
            <a:r>
              <a:rPr lang="en-US" sz="1400" dirty="0">
                <a:latin typeface="Huawei Sans" panose="020C0503030203020204" pitchFamily="34" charset="0"/>
                <a:ea typeface="方正兰亭黑简体" panose="02000000000000000000" pitchFamily="2" charset="-122"/>
              </a:rPr>
              <a:t>container </a:t>
            </a:r>
            <a:r>
              <a:rPr lang="en-US" sz="1400">
                <a:latin typeface="Huawei Sans" panose="020C0503030203020204" pitchFamily="34" charset="0"/>
                <a:ea typeface="方正兰亭黑简体" panose="02000000000000000000" pitchFamily="2" charset="-122"/>
              </a:rPr>
              <a:t>properties {</a:t>
            </a:r>
            <a:endParaRPr lang="en-US" altLang="zh-CN" sz="1400" dirty="0">
              <a:latin typeface="Huawei Sans" panose="020C0503030203020204" pitchFamily="34" charset="0"/>
              <a:ea typeface="方正兰亭黑简体" panose="02000000000000000000" pitchFamily="2" charset="-122"/>
            </a:endParaRPr>
          </a:p>
          <a:p>
            <a:pPr indent="-457200"/>
            <a:r>
              <a:rPr lang="en-US" sz="1400" dirty="0">
                <a:latin typeface="Huawei Sans" panose="020C0503030203020204" pitchFamily="34" charset="0"/>
                <a:ea typeface="方正兰亭黑简体" panose="02000000000000000000" pitchFamily="2" charset="-122"/>
              </a:rPr>
              <a:t>     leaf </a:t>
            </a:r>
            <a:r>
              <a:rPr lang="en-US" sz="1400">
                <a:latin typeface="Huawei Sans" panose="020C0503030203020204" pitchFamily="34" charset="0"/>
                <a:ea typeface="方正兰亭黑简体" panose="02000000000000000000" pitchFamily="2" charset="-122"/>
              </a:rPr>
              <a:t>sysname {</a:t>
            </a:r>
            <a:endParaRPr lang="en-US" altLang="zh-CN" sz="1400" dirty="0">
              <a:latin typeface="Huawei Sans" panose="020C0503030203020204" pitchFamily="34" charset="0"/>
              <a:ea typeface="方正兰亭黑简体" panose="02000000000000000000" pitchFamily="2" charset="-122"/>
            </a:endParaRPr>
          </a:p>
          <a:p>
            <a:pPr indent="-457200"/>
            <a:r>
              <a:rPr lang="en-US" sz="1400" dirty="0">
                <a:latin typeface="Huawei Sans" panose="020C0503030203020204" pitchFamily="34" charset="0"/>
                <a:ea typeface="方正兰亭黑简体" panose="02000000000000000000" pitchFamily="2" charset="-122"/>
              </a:rPr>
              <a:t>       type string;</a:t>
            </a:r>
          </a:p>
          <a:p>
            <a:pPr indent="-457200"/>
            <a:r>
              <a:rPr lang="en-US" sz="1400" dirty="0">
                <a:latin typeface="Huawei Sans" panose="020C0503030203020204" pitchFamily="34" charset="0"/>
                <a:ea typeface="方正兰亭黑简体" panose="02000000000000000000" pitchFamily="2" charset="-122"/>
              </a:rPr>
              <a:t>       }</a:t>
            </a:r>
          </a:p>
          <a:p>
            <a:pPr indent="-457200"/>
            <a:r>
              <a:rPr lang="en-US" sz="1400" dirty="0">
                <a:latin typeface="Huawei Sans" panose="020C0503030203020204" pitchFamily="34" charset="0"/>
                <a:ea typeface="方正兰亭黑简体" panose="02000000000000000000" pitchFamily="2" charset="-122"/>
              </a:rPr>
              <a:t>     leaf ...</a:t>
            </a:r>
          </a:p>
          <a:p>
            <a:pPr indent="-457200"/>
            <a:r>
              <a:rPr lang="en-US" sz="1400">
                <a:latin typeface="Huawei Sans" panose="020C0503030203020204" pitchFamily="34" charset="0"/>
                <a:ea typeface="方正兰亭黑简体" panose="02000000000000000000" pitchFamily="2" charset="-122"/>
              </a:rPr>
              <a:t>     }</a:t>
            </a:r>
            <a:endParaRPr lang="en-US" altLang="zh-CN" sz="1400" dirty="0">
              <a:latin typeface="Huawei Sans" panose="020C0503030203020204" pitchFamily="34" charset="0"/>
              <a:ea typeface="方正兰亭黑简体" panose="02000000000000000000" pitchFamily="2" charset="-122"/>
            </a:endParaRPr>
          </a:p>
          <a:p>
            <a:pPr indent="-457200"/>
            <a:r>
              <a:rPr lang="en-US" sz="1400">
                <a:latin typeface="Huawei Sans" panose="020C0503030203020204" pitchFamily="34" charset="0"/>
                <a:ea typeface="方正兰亭黑简体" panose="02000000000000000000" pitchFamily="2" charset="-122"/>
              </a:rPr>
              <a:t>}</a:t>
            </a:r>
            <a:endParaRPr lang="en-US" altLang="zh-CN" sz="1400" dirty="0">
              <a:latin typeface="Huawei Sans" panose="020C0503030203020204" pitchFamily="34" charset="0"/>
              <a:ea typeface="方正兰亭黑简体" panose="02000000000000000000" pitchFamily="2" charset="-122"/>
            </a:endParaRPr>
          </a:p>
        </p:txBody>
      </p:sp>
      <p:sp>
        <p:nvSpPr>
          <p:cNvPr id="27" name="矩形 26"/>
          <p:cNvSpPr/>
          <p:nvPr/>
        </p:nvSpPr>
        <p:spPr bwMode="gray">
          <a:xfrm>
            <a:off x="8288908" y="4181614"/>
            <a:ext cx="3392828" cy="830997"/>
          </a:xfrm>
          <a:prstGeom prst="rect">
            <a:avLst/>
          </a:prstGeom>
          <a:solidFill>
            <a:srgbClr val="BEE9EE"/>
          </a:solidFill>
          <a:ln>
            <a:solidFill>
              <a:srgbClr val="94DAE2"/>
            </a:solidFill>
          </a:ln>
        </p:spPr>
        <p:txBody>
          <a:bodyPr wrap="square">
            <a:spAutoFit/>
          </a:bodyPr>
          <a:lstStyle/>
          <a:p>
            <a:pPr indent="-457200"/>
            <a:r>
              <a:rPr lang="en-US" sz="1600" dirty="0">
                <a:latin typeface="Huawei Sans" panose="020C0503030203020204" pitchFamily="34" charset="0"/>
                <a:ea typeface="方正兰亭黑简体" panose="02000000000000000000" pitchFamily="2" charset="-122"/>
              </a:rPr>
              <a:t>The NETCONF client converts the YANG file into NETCONF messages to configure a device.</a:t>
            </a:r>
            <a:endParaRPr lang="en-US" altLang="zh-CN" sz="1600" dirty="0">
              <a:latin typeface="Huawei Sans" panose="020C0503030203020204" pitchFamily="34" charset="0"/>
              <a:ea typeface="方正兰亭黑简体" panose="02000000000000000000" pitchFamily="2" charset="-122"/>
            </a:endParaRPr>
          </a:p>
        </p:txBody>
      </p:sp>
      <p:sp>
        <p:nvSpPr>
          <p:cNvPr id="25" name="下箭头 63"/>
          <p:cNvSpPr/>
          <p:nvPr/>
        </p:nvSpPr>
        <p:spPr bwMode="gray">
          <a:xfrm rot="5400000" flipV="1">
            <a:off x="4117288" y="3114883"/>
            <a:ext cx="1133202" cy="10564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下箭头 63"/>
          <p:cNvSpPr/>
          <p:nvPr/>
        </p:nvSpPr>
        <p:spPr bwMode="gray">
          <a:xfrm rot="5400000" flipV="1">
            <a:off x="8683190" y="3114883"/>
            <a:ext cx="1133202" cy="10564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6079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Network Management Technology Background</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a:p>
            <a:pPr marL="457017" indent="-457017" fontAlgn="auto"/>
            <a:r>
              <a:rPr lang="en-US" b="1" dirty="0">
                <a:latin typeface="Huawei Sans" panose="020C0503030203020204" pitchFamily="34" charset="0"/>
                <a:ea typeface="方正兰亭黑简体" panose="02000000000000000000" pitchFamily="2" charset="-122"/>
              </a:rPr>
              <a:t>NETCONF Protocol</a:t>
            </a:r>
            <a:endParaRPr lang="en-US" altLang="zh-CN" b="1" dirty="0">
              <a:latin typeface="Huawei Sans" panose="020C0503030203020204" pitchFamily="34" charset="0"/>
              <a:ea typeface="方正兰亭黑简体" panose="02000000000000000000" pitchFamily="2" charset="-122"/>
            </a:endParaRP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Modeling Language </a:t>
            </a:r>
            <a:r>
              <a:rPr lang="en-US" altLang="zh-CN" dirty="0">
                <a:solidFill>
                  <a:schemeClr val="bg1">
                    <a:lumMod val="50000"/>
                  </a:schemeClr>
                </a:solidFill>
                <a:latin typeface="Huawei Sans" panose="020C0503030203020204" pitchFamily="34" charset="0"/>
                <a:ea typeface="方正兰亭黑简体" panose="02000000000000000000" pitchFamily="2" charset="-122"/>
              </a:rPr>
              <a:t>of YANG</a:t>
            </a:r>
          </a:p>
          <a:p>
            <a:pPr marL="457017" indent="-457017" fontAlgn="auto"/>
            <a:r>
              <a:rPr lang="en-US" dirty="0">
                <a:solidFill>
                  <a:schemeClr val="bg1">
                    <a:lumMod val="50000"/>
                  </a:schemeClr>
                </a:solidFill>
                <a:latin typeface="Huawei Sans" panose="020C0503030203020204" pitchFamily="34" charset="0"/>
                <a:ea typeface="方正兰亭黑简体" panose="02000000000000000000" pitchFamily="2" charset="-122"/>
              </a:rPr>
              <a:t>RESTCONF Protocol</a:t>
            </a:r>
            <a:endParaRPr lang="en-US" altLang="zh-CN" dirty="0">
              <a:solidFill>
                <a:schemeClr val="bg1">
                  <a:lumMod val="50000"/>
                </a:schemeClr>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224622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CD665C-FD6F-40F3-8CD8-810A27037E22}"/>
              </a:ext>
            </a:extLst>
          </p:cNvPr>
          <p:cNvSpPr>
            <a:spLocks noGrp="1"/>
          </p:cNvSpPr>
          <p:nvPr>
            <p:ph type="title"/>
          </p:nvPr>
        </p:nvSpPr>
        <p:spPr bwMode="gray"/>
        <p:txBody>
          <a:bodyPr/>
          <a:lstStyle/>
          <a:p>
            <a:r>
              <a:rPr lang="en-US"/>
              <a:t>NETCONF Overview</a:t>
            </a:r>
            <a:endParaRPr lang="en-US" dirty="0"/>
          </a:p>
        </p:txBody>
      </p:sp>
      <p:sp>
        <p:nvSpPr>
          <p:cNvPr id="19" name="文本占位符 18">
            <a:extLst>
              <a:ext uri="{FF2B5EF4-FFF2-40B4-BE49-F238E27FC236}">
                <a16:creationId xmlns:a16="http://schemas.microsoft.com/office/drawing/2014/main" id="{E0CC38F0-55EB-4B4E-9CDB-DD68812490FA}"/>
              </a:ext>
            </a:extLst>
          </p:cNvPr>
          <p:cNvSpPr>
            <a:spLocks noGrp="1"/>
          </p:cNvSpPr>
          <p:nvPr>
            <p:ph type="body" sz="quarter" idx="10"/>
          </p:nvPr>
        </p:nvSpPr>
        <p:spPr bwMode="gray">
          <a:xfrm>
            <a:off x="455612" y="1052514"/>
            <a:ext cx="11293476" cy="903559"/>
          </a:xfrm>
        </p:spPr>
        <p:txBody>
          <a:bodyPr/>
          <a:lstStyle/>
          <a:p>
            <a:r>
              <a:rPr lang="en-US" altLang="zh-CN" sz="1800" dirty="0"/>
              <a:t>NETCONF provides a network device management mechanism. You can use NETCONF to add, modify, or delete configurations of network devices, and obtain configurations and status of network devices.</a:t>
            </a:r>
          </a:p>
        </p:txBody>
      </p:sp>
      <p:sp>
        <p:nvSpPr>
          <p:cNvPr id="36" name="Rounded Rectangle 2">
            <a:extLst>
              <a:ext uri="{FF2B5EF4-FFF2-40B4-BE49-F238E27FC236}">
                <a16:creationId xmlns:a16="http://schemas.microsoft.com/office/drawing/2014/main" id="{DB734F05-4807-415A-A391-5AF04484859E}"/>
              </a:ext>
            </a:extLst>
          </p:cNvPr>
          <p:cNvSpPr/>
          <p:nvPr/>
        </p:nvSpPr>
        <p:spPr bwMode="gray">
          <a:xfrm>
            <a:off x="4654204" y="4661586"/>
            <a:ext cx="5892800" cy="1371331"/>
          </a:xfrm>
          <a:prstGeom prst="roundRect">
            <a:avLst>
              <a:gd name="adj" fmla="val 10000"/>
            </a:avLst>
          </a:prstGeom>
          <a:solidFill>
            <a:srgbClr val="BEE9EE"/>
          </a:solidFill>
          <a:ln w="19050" cap="flat" cmpd="sng" algn="ctr">
            <a:solidFill>
              <a:srgbClr val="94DA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ounded Rectangle 2">
            <a:extLst>
              <a:ext uri="{FF2B5EF4-FFF2-40B4-BE49-F238E27FC236}">
                <a16:creationId xmlns:a16="http://schemas.microsoft.com/office/drawing/2014/main" id="{4B818D7C-6842-430B-8305-29C88F8F7DA8}"/>
              </a:ext>
            </a:extLst>
          </p:cNvPr>
          <p:cNvSpPr/>
          <p:nvPr/>
        </p:nvSpPr>
        <p:spPr bwMode="gray">
          <a:xfrm>
            <a:off x="5638324" y="2132218"/>
            <a:ext cx="3690471" cy="1020147"/>
          </a:xfrm>
          <a:prstGeom prst="roundRect">
            <a:avLst>
              <a:gd name="adj" fmla="val 10000"/>
            </a:avLst>
          </a:prstGeom>
          <a:solidFill>
            <a:srgbClr val="BEE9EE"/>
          </a:solidFill>
          <a:ln w="19050" cap="flat" cmpd="sng" algn="ctr">
            <a:solidFill>
              <a:srgbClr val="94DAE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8" name="组合 37">
            <a:extLst>
              <a:ext uri="{FF2B5EF4-FFF2-40B4-BE49-F238E27FC236}">
                <a16:creationId xmlns:a16="http://schemas.microsoft.com/office/drawing/2014/main" id="{C4A9E53D-9E9B-4665-B0EB-51B556F3EBC1}"/>
              </a:ext>
            </a:extLst>
          </p:cNvPr>
          <p:cNvGrpSpPr/>
          <p:nvPr/>
        </p:nvGrpSpPr>
        <p:grpSpPr bwMode="gray">
          <a:xfrm>
            <a:off x="4897413" y="2287621"/>
            <a:ext cx="5478328" cy="3512640"/>
            <a:chOff x="3391845" y="2648547"/>
            <a:chExt cx="5478328" cy="3512640"/>
          </a:xfrm>
        </p:grpSpPr>
        <p:grpSp>
          <p:nvGrpSpPr>
            <p:cNvPr id="39" name="组合 38">
              <a:extLst>
                <a:ext uri="{FF2B5EF4-FFF2-40B4-BE49-F238E27FC236}">
                  <a16:creationId xmlns:a16="http://schemas.microsoft.com/office/drawing/2014/main" id="{78F7B3CF-CC8C-4CFA-A45E-C669EAB922B6}"/>
                </a:ext>
              </a:extLst>
            </p:cNvPr>
            <p:cNvGrpSpPr/>
            <p:nvPr/>
          </p:nvGrpSpPr>
          <p:grpSpPr bwMode="gray">
            <a:xfrm>
              <a:off x="3391845" y="5296409"/>
              <a:ext cx="2052228" cy="756084"/>
              <a:chOff x="5029012" y="5445224"/>
              <a:chExt cx="2076372" cy="756084"/>
            </a:xfrm>
          </p:grpSpPr>
          <p:sp>
            <p:nvSpPr>
              <p:cNvPr id="62" name="矩形 61">
                <a:extLst>
                  <a:ext uri="{FF2B5EF4-FFF2-40B4-BE49-F238E27FC236}">
                    <a16:creationId xmlns:a16="http://schemas.microsoft.com/office/drawing/2014/main" id="{630A98A3-588E-4535-A6BE-181BD93DC0FD}"/>
                  </a:ext>
                </a:extLst>
              </p:cNvPr>
              <p:cNvSpPr/>
              <p:nvPr/>
            </p:nvSpPr>
            <p:spPr bwMode="gray">
              <a:xfrm>
                <a:off x="5029012" y="5445224"/>
                <a:ext cx="2076372" cy="756084"/>
              </a:xfrm>
              <a:prstGeom prst="rect">
                <a:avLst/>
              </a:prstGeom>
              <a:solidFill>
                <a:srgbClr val="56C4D2"/>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圆角 62">
                <a:extLst>
                  <a:ext uri="{FF2B5EF4-FFF2-40B4-BE49-F238E27FC236}">
                    <a16:creationId xmlns:a16="http://schemas.microsoft.com/office/drawing/2014/main" id="{5E0DE5B4-C67D-4C5D-8812-876A4A6619F3}"/>
                  </a:ext>
                </a:extLst>
              </p:cNvPr>
              <p:cNvSpPr/>
              <p:nvPr/>
            </p:nvSpPr>
            <p:spPr bwMode="gray">
              <a:xfrm>
                <a:off x="5195902" y="5517232"/>
                <a:ext cx="1800200" cy="360040"/>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 NETCONF Server</a:t>
                </a: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a:extLst>
                  <a:ext uri="{FF2B5EF4-FFF2-40B4-BE49-F238E27FC236}">
                    <a16:creationId xmlns:a16="http://schemas.microsoft.com/office/drawing/2014/main" id="{5877B914-6EBD-43F8-A607-849E194CE32A}"/>
                  </a:ext>
                </a:extLst>
              </p:cNvPr>
              <p:cNvSpPr txBox="1"/>
              <p:nvPr/>
            </p:nvSpPr>
            <p:spPr bwMode="gray">
              <a:xfrm>
                <a:off x="5757564" y="5889972"/>
                <a:ext cx="72110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Device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0" name="图片 39" descr="接入交换机.png">
              <a:extLst>
                <a:ext uri="{FF2B5EF4-FFF2-40B4-BE49-F238E27FC236}">
                  <a16:creationId xmlns:a16="http://schemas.microsoft.com/office/drawing/2014/main" id="{861E986D-2B5D-42FB-9235-E920E0EF2C06}"/>
                </a:ext>
              </a:extLst>
            </p:cNvPr>
            <p:cNvPicPr>
              <a:picLocks noChangeAspect="1"/>
            </p:cNvPicPr>
            <p:nvPr/>
          </p:nvPicPr>
          <p:blipFill>
            <a:blip r:embed="rId3" cstate="print"/>
            <a:stretch>
              <a:fillRect/>
            </a:stretch>
          </p:blipFill>
          <p:spPr bwMode="gray">
            <a:xfrm>
              <a:off x="5804173" y="5358647"/>
              <a:ext cx="540000" cy="441818"/>
            </a:xfrm>
            <a:prstGeom prst="rect">
              <a:avLst/>
            </a:prstGeom>
          </p:spPr>
        </p:pic>
        <p:pic>
          <p:nvPicPr>
            <p:cNvPr id="41" name="图片 40" descr="接入交换机.png">
              <a:extLst>
                <a:ext uri="{FF2B5EF4-FFF2-40B4-BE49-F238E27FC236}">
                  <a16:creationId xmlns:a16="http://schemas.microsoft.com/office/drawing/2014/main" id="{B76AD6CB-D566-4C58-843F-58BE8CD07C48}"/>
                </a:ext>
              </a:extLst>
            </p:cNvPr>
            <p:cNvPicPr>
              <a:picLocks noChangeAspect="1"/>
            </p:cNvPicPr>
            <p:nvPr/>
          </p:nvPicPr>
          <p:blipFill>
            <a:blip r:embed="rId3" cstate="print"/>
            <a:stretch>
              <a:fillRect/>
            </a:stretch>
          </p:blipFill>
          <p:spPr bwMode="gray">
            <a:xfrm>
              <a:off x="6920297" y="5351409"/>
              <a:ext cx="540000" cy="441818"/>
            </a:xfrm>
            <a:prstGeom prst="rect">
              <a:avLst/>
            </a:prstGeom>
          </p:spPr>
        </p:pic>
        <p:pic>
          <p:nvPicPr>
            <p:cNvPr id="42" name="图片 41" descr="接入交换机.png">
              <a:extLst>
                <a:ext uri="{FF2B5EF4-FFF2-40B4-BE49-F238E27FC236}">
                  <a16:creationId xmlns:a16="http://schemas.microsoft.com/office/drawing/2014/main" id="{8EA79CD9-BA3B-4F0D-AD72-10C4ADFB0749}"/>
                </a:ext>
              </a:extLst>
            </p:cNvPr>
            <p:cNvPicPr>
              <a:picLocks noChangeAspect="1"/>
            </p:cNvPicPr>
            <p:nvPr/>
          </p:nvPicPr>
          <p:blipFill>
            <a:blip r:embed="rId3" cstate="print"/>
            <a:stretch>
              <a:fillRect/>
            </a:stretch>
          </p:blipFill>
          <p:spPr bwMode="gray">
            <a:xfrm>
              <a:off x="8108429" y="5351409"/>
              <a:ext cx="540000" cy="441818"/>
            </a:xfrm>
            <a:prstGeom prst="rect">
              <a:avLst/>
            </a:prstGeom>
          </p:spPr>
        </p:pic>
        <p:sp>
          <p:nvSpPr>
            <p:cNvPr id="43" name="文本框 42">
              <a:extLst>
                <a:ext uri="{FF2B5EF4-FFF2-40B4-BE49-F238E27FC236}">
                  <a16:creationId xmlns:a16="http://schemas.microsoft.com/office/drawing/2014/main" id="{9543B9DC-B24A-40CB-8E85-DE51ECCB0C52}"/>
                </a:ext>
              </a:extLst>
            </p:cNvPr>
            <p:cNvSpPr txBox="1"/>
            <p:nvPr/>
          </p:nvSpPr>
          <p:spPr bwMode="gray">
            <a:xfrm>
              <a:off x="5696101" y="5857084"/>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Device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id="{E310B8ED-A893-4F82-ABF2-D72BFEC9757A}"/>
                </a:ext>
              </a:extLst>
            </p:cNvPr>
            <p:cNvSpPr txBox="1"/>
            <p:nvPr/>
          </p:nvSpPr>
          <p:spPr bwMode="gray">
            <a:xfrm>
              <a:off x="6812225" y="5857084"/>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Device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id="{8D9F6739-9DC6-409D-9130-4E75CBE9D8EF}"/>
                </a:ext>
              </a:extLst>
            </p:cNvPr>
            <p:cNvSpPr txBox="1"/>
            <p:nvPr/>
          </p:nvSpPr>
          <p:spPr bwMode="gray">
            <a:xfrm>
              <a:off x="8000357" y="5857084"/>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Device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a:extLst>
                <a:ext uri="{FF2B5EF4-FFF2-40B4-BE49-F238E27FC236}">
                  <a16:creationId xmlns:a16="http://schemas.microsoft.com/office/drawing/2014/main" id="{65D091EA-5B66-4A7C-8E1D-84B5916C4AB4}"/>
                </a:ext>
              </a:extLst>
            </p:cNvPr>
            <p:cNvCxnSpPr>
              <a:cxnSpLocks/>
              <a:endCxn id="40" idx="0"/>
            </p:cNvCxnSpPr>
            <p:nvPr/>
          </p:nvCxnSpPr>
          <p:spPr bwMode="gray">
            <a:xfrm>
              <a:off x="5934042" y="4917257"/>
              <a:ext cx="140131" cy="44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7" name="直接连接符 46">
              <a:extLst>
                <a:ext uri="{FF2B5EF4-FFF2-40B4-BE49-F238E27FC236}">
                  <a16:creationId xmlns:a16="http://schemas.microsoft.com/office/drawing/2014/main" id="{ECC4CEEF-DF73-4A34-8E92-B9A711541ECB}"/>
                </a:ext>
              </a:extLst>
            </p:cNvPr>
            <p:cNvCxnSpPr>
              <a:cxnSpLocks/>
              <a:endCxn id="41" idx="0"/>
            </p:cNvCxnSpPr>
            <p:nvPr/>
          </p:nvCxnSpPr>
          <p:spPr bwMode="gray">
            <a:xfrm>
              <a:off x="5912125" y="4576329"/>
              <a:ext cx="1278172" cy="77508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直接连接符 47">
              <a:extLst>
                <a:ext uri="{FF2B5EF4-FFF2-40B4-BE49-F238E27FC236}">
                  <a16:creationId xmlns:a16="http://schemas.microsoft.com/office/drawing/2014/main" id="{1FFD1766-77A0-4729-BE59-86BFBF000E53}"/>
                </a:ext>
              </a:extLst>
            </p:cNvPr>
            <p:cNvCxnSpPr>
              <a:cxnSpLocks/>
              <a:endCxn id="42" idx="0"/>
            </p:cNvCxnSpPr>
            <p:nvPr/>
          </p:nvCxnSpPr>
          <p:spPr bwMode="gray">
            <a:xfrm>
              <a:off x="6438098" y="4676957"/>
              <a:ext cx="1940331" cy="674452"/>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49" name="组合 48">
              <a:extLst>
                <a:ext uri="{FF2B5EF4-FFF2-40B4-BE49-F238E27FC236}">
                  <a16:creationId xmlns:a16="http://schemas.microsoft.com/office/drawing/2014/main" id="{E490D8EA-B9AC-47DF-9813-F0BEC90F9208}"/>
                </a:ext>
              </a:extLst>
            </p:cNvPr>
            <p:cNvGrpSpPr/>
            <p:nvPr/>
          </p:nvGrpSpPr>
          <p:grpSpPr bwMode="gray">
            <a:xfrm>
              <a:off x="5429986" y="4244706"/>
              <a:ext cx="1008112" cy="633001"/>
              <a:chOff x="8508268" y="3933056"/>
              <a:chExt cx="1008112" cy="633001"/>
            </a:xfrm>
          </p:grpSpPr>
          <p:pic>
            <p:nvPicPr>
              <p:cNvPr id="60" name="图片 59">
                <a:extLst>
                  <a:ext uri="{FF2B5EF4-FFF2-40B4-BE49-F238E27FC236}">
                    <a16:creationId xmlns:a16="http://schemas.microsoft.com/office/drawing/2014/main" id="{97DB3B2E-7283-42C3-A026-0B66F48A6E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508268" y="3933056"/>
                <a:ext cx="1008112" cy="633001"/>
              </a:xfrm>
              <a:prstGeom prst="rect">
                <a:avLst/>
              </a:prstGeom>
              <a:ln>
                <a:solidFill>
                  <a:srgbClr val="F4FBFE"/>
                </a:solidFill>
              </a:ln>
            </p:spPr>
          </p:pic>
          <p:sp>
            <p:nvSpPr>
              <p:cNvPr id="61" name="文本框 60">
                <a:extLst>
                  <a:ext uri="{FF2B5EF4-FFF2-40B4-BE49-F238E27FC236}">
                    <a16:creationId xmlns:a16="http://schemas.microsoft.com/office/drawing/2014/main" id="{B5DA3369-247E-4E6D-9AF1-BF0E786D70EE}"/>
                  </a:ext>
                </a:extLst>
              </p:cNvPr>
              <p:cNvSpPr txBox="1"/>
              <p:nvPr/>
            </p:nvSpPr>
            <p:spPr bwMode="gray">
              <a:xfrm>
                <a:off x="8592921" y="4109137"/>
                <a:ext cx="88264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Network</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0" name="图片 49" descr="大型网管-蓝.png">
              <a:extLst>
                <a:ext uri="{FF2B5EF4-FFF2-40B4-BE49-F238E27FC236}">
                  <a16:creationId xmlns:a16="http://schemas.microsoft.com/office/drawing/2014/main" id="{C12EA7D9-9A4B-4C85-B102-38ABF8308437}"/>
                </a:ext>
              </a:extLst>
            </p:cNvPr>
            <p:cNvPicPr>
              <a:picLocks noChangeAspect="1"/>
            </p:cNvPicPr>
            <p:nvPr/>
          </p:nvPicPr>
          <p:blipFill>
            <a:blip r:embed="rId5" cstate="print"/>
            <a:stretch>
              <a:fillRect/>
            </a:stretch>
          </p:blipFill>
          <p:spPr bwMode="gray">
            <a:xfrm>
              <a:off x="4961714" y="2648547"/>
              <a:ext cx="540000" cy="441818"/>
            </a:xfrm>
            <a:prstGeom prst="rect">
              <a:avLst/>
            </a:prstGeom>
          </p:spPr>
        </p:pic>
        <p:pic>
          <p:nvPicPr>
            <p:cNvPr id="51" name="图片 50" descr="交换机.png">
              <a:extLst>
                <a:ext uri="{FF2B5EF4-FFF2-40B4-BE49-F238E27FC236}">
                  <a16:creationId xmlns:a16="http://schemas.microsoft.com/office/drawing/2014/main" id="{5363CE23-F26F-454B-A609-7B15B2AF0FE9}"/>
                </a:ext>
              </a:extLst>
            </p:cNvPr>
            <p:cNvPicPr>
              <a:picLocks noChangeAspect="1"/>
            </p:cNvPicPr>
            <p:nvPr/>
          </p:nvPicPr>
          <p:blipFill>
            <a:blip r:embed="rId6" cstate="print"/>
            <a:stretch>
              <a:fillRect/>
            </a:stretch>
          </p:blipFill>
          <p:spPr bwMode="gray">
            <a:xfrm>
              <a:off x="6565917" y="2648550"/>
              <a:ext cx="539997" cy="441815"/>
            </a:xfrm>
            <a:prstGeom prst="rect">
              <a:avLst/>
            </a:prstGeom>
          </p:spPr>
        </p:pic>
        <p:grpSp>
          <p:nvGrpSpPr>
            <p:cNvPr id="54" name="组合 53">
              <a:extLst>
                <a:ext uri="{FF2B5EF4-FFF2-40B4-BE49-F238E27FC236}">
                  <a16:creationId xmlns:a16="http://schemas.microsoft.com/office/drawing/2014/main" id="{34AD305A-D74B-4102-BE00-4364B52CBABE}"/>
                </a:ext>
              </a:extLst>
            </p:cNvPr>
            <p:cNvGrpSpPr/>
            <p:nvPr/>
          </p:nvGrpSpPr>
          <p:grpSpPr bwMode="gray">
            <a:xfrm>
              <a:off x="5606091" y="3944987"/>
              <a:ext cx="612068" cy="301651"/>
              <a:chOff x="5762452" y="3789834"/>
              <a:chExt cx="612068" cy="396044"/>
            </a:xfrm>
          </p:grpSpPr>
          <p:sp>
            <p:nvSpPr>
              <p:cNvPr id="58" name="箭头: 下 57">
                <a:extLst>
                  <a:ext uri="{FF2B5EF4-FFF2-40B4-BE49-F238E27FC236}">
                    <a16:creationId xmlns:a16="http://schemas.microsoft.com/office/drawing/2014/main" id="{E232F688-5DFD-45E4-AC2C-82BD96A4B45D}"/>
                  </a:ext>
                </a:extLst>
              </p:cNvPr>
              <p:cNvSpPr/>
              <p:nvPr/>
            </p:nvSpPr>
            <p:spPr bwMode="gray">
              <a:xfrm>
                <a:off x="5762452" y="3825838"/>
                <a:ext cx="216024" cy="360040"/>
              </a:xfrm>
              <a:prstGeom prst="downArrow">
                <a:avLst/>
              </a:prstGeom>
              <a:solidFill>
                <a:srgbClr val="94DAE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箭头: 上 58">
                <a:extLst>
                  <a:ext uri="{FF2B5EF4-FFF2-40B4-BE49-F238E27FC236}">
                    <a16:creationId xmlns:a16="http://schemas.microsoft.com/office/drawing/2014/main" id="{AA78A9D5-BDCD-448D-948F-03D854B2772C}"/>
                  </a:ext>
                </a:extLst>
              </p:cNvPr>
              <p:cNvSpPr/>
              <p:nvPr/>
            </p:nvSpPr>
            <p:spPr bwMode="gray">
              <a:xfrm>
                <a:off x="6158496" y="3789834"/>
                <a:ext cx="216024" cy="360040"/>
              </a:xfrm>
              <a:prstGeom prst="upArrow">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5" name="直接连接符 54">
              <a:extLst>
                <a:ext uri="{FF2B5EF4-FFF2-40B4-BE49-F238E27FC236}">
                  <a16:creationId xmlns:a16="http://schemas.microsoft.com/office/drawing/2014/main" id="{9A81A7CD-9D10-4D48-B636-34D764EAC440}"/>
                </a:ext>
              </a:extLst>
            </p:cNvPr>
            <p:cNvCxnSpPr>
              <a:cxnSpLocks/>
              <a:endCxn id="62" idx="0"/>
            </p:cNvCxnSpPr>
            <p:nvPr/>
          </p:nvCxnSpPr>
          <p:spPr bwMode="gray">
            <a:xfrm flipH="1">
              <a:off x="4417959" y="4676957"/>
              <a:ext cx="1012027" cy="6194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6" name="矩形: 圆角 55">
              <a:extLst>
                <a:ext uri="{FF2B5EF4-FFF2-40B4-BE49-F238E27FC236}">
                  <a16:creationId xmlns:a16="http://schemas.microsoft.com/office/drawing/2014/main" id="{CAE4706D-508A-4271-8E6F-FB5AA1053F11}"/>
                </a:ext>
              </a:extLst>
            </p:cNvPr>
            <p:cNvSpPr/>
            <p:nvPr/>
          </p:nvSpPr>
          <p:spPr bwMode="gray">
            <a:xfrm>
              <a:off x="5281904" y="3563876"/>
              <a:ext cx="1392177" cy="331897"/>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NETCONF Client</a:t>
              </a:r>
              <a:endParaRPr kumimoji="0" lang="zh-CN" altLang="en-US" sz="12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a:extLst>
                <a:ext uri="{FF2B5EF4-FFF2-40B4-BE49-F238E27FC236}">
                  <a16:creationId xmlns:a16="http://schemas.microsoft.com/office/drawing/2014/main" id="{9129A10B-83DC-49FF-9E78-FA3AFBEEBBA8}"/>
                </a:ext>
              </a:extLst>
            </p:cNvPr>
            <p:cNvSpPr txBox="1"/>
            <p:nvPr/>
          </p:nvSpPr>
          <p:spPr bwMode="gray">
            <a:xfrm>
              <a:off x="4273943" y="4344947"/>
              <a:ext cx="115604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altLang="zh-CN" sz="1400" b="1">
                  <a:latin typeface="Huawei Sans" panose="020C0503030203020204" pitchFamily="34" charset="0"/>
                  <a:ea typeface="方正兰亭黑简体" panose="02000000000000000000" pitchFamily="2" charset="-122"/>
                  <a:sym typeface="Huawei Sans" panose="020C0503030203020204" pitchFamily="34" charset="0"/>
                </a:rPr>
                <a:t>NETCONF</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文本框 22">
            <a:extLst>
              <a:ext uri="{FF2B5EF4-FFF2-40B4-BE49-F238E27FC236}">
                <a16:creationId xmlns:a16="http://schemas.microsoft.com/office/drawing/2014/main" id="{17838E36-8EF2-4CD4-B6DF-5F0FE2A8114D}"/>
              </a:ext>
            </a:extLst>
          </p:cNvPr>
          <p:cNvSpPr txBox="1"/>
          <p:nvPr/>
        </p:nvSpPr>
        <p:spPr bwMode="gray">
          <a:xfrm>
            <a:off x="5656481" y="2737125"/>
            <a:ext cx="212125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dirty="0">
                <a:latin typeface="Huawei Sans" panose="020C0503030203020204" pitchFamily="34" charset="0"/>
              </a:rPr>
              <a:t>Management </a:t>
            </a:r>
            <a:r>
              <a:rPr lang="en-US" altLang="zh-CN" sz="1400" dirty="0">
                <a:latin typeface="Huawei Sans" panose="020C0503030203020204" pitchFamily="34" charset="0"/>
              </a:rPr>
              <a:t>P</a:t>
            </a:r>
            <a:r>
              <a:rPr lang="en-US" sz="1400" dirty="0">
                <a:latin typeface="Huawei Sans" panose="020C0503030203020204" pitchFamily="34" charset="0"/>
              </a:rPr>
              <a:t>latform</a:t>
            </a:r>
            <a:endParaRPr lang="en-US" altLang="zh-CN" sz="1400" dirty="0">
              <a:latin typeface="Huawei Sans" panose="020C0503030203020204" pitchFamily="34" charset="0"/>
            </a:endParaRPr>
          </a:p>
        </p:txBody>
      </p:sp>
      <p:sp>
        <p:nvSpPr>
          <p:cNvPr id="65" name="文本框 64">
            <a:extLst>
              <a:ext uri="{FF2B5EF4-FFF2-40B4-BE49-F238E27FC236}">
                <a16:creationId xmlns:a16="http://schemas.microsoft.com/office/drawing/2014/main" id="{BA34B177-9BBE-4FA6-B8A1-46275DBA0E53}"/>
              </a:ext>
            </a:extLst>
          </p:cNvPr>
          <p:cNvSpPr txBox="1"/>
          <p:nvPr/>
        </p:nvSpPr>
        <p:spPr bwMode="gray">
          <a:xfrm>
            <a:off x="7309741" y="2728139"/>
            <a:ext cx="212125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altLang="zh-CN" sz="1400" dirty="0">
                <a:latin typeface="Huawei Sans" panose="020C0503030203020204" pitchFamily="34" charset="0"/>
              </a:rPr>
              <a:t>SDN Controller</a:t>
            </a:r>
          </a:p>
        </p:txBody>
      </p:sp>
      <p:sp>
        <p:nvSpPr>
          <p:cNvPr id="35" name="文本占位符 18">
            <a:extLst>
              <a:ext uri="{FF2B5EF4-FFF2-40B4-BE49-F238E27FC236}">
                <a16:creationId xmlns:a16="http://schemas.microsoft.com/office/drawing/2014/main" id="{F6BEA4C8-E700-45F9-A615-808F321F0709}"/>
              </a:ext>
            </a:extLst>
          </p:cNvPr>
          <p:cNvSpPr txBox="1">
            <a:spLocks/>
          </p:cNvSpPr>
          <p:nvPr/>
        </p:nvSpPr>
        <p:spPr bwMode="gray">
          <a:xfrm>
            <a:off x="455612" y="2137669"/>
            <a:ext cx="2962615" cy="237911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lnSpc>
                <a:spcPct val="160000"/>
              </a:lnSpc>
            </a:pPr>
            <a:r>
              <a:rPr lang="en-US" altLang="zh-CN" sz="1600" dirty="0"/>
              <a:t>NETCONF has three objects:</a:t>
            </a:r>
          </a:p>
          <a:p>
            <a:pPr marL="796963" lvl="2" indent="-339725">
              <a:lnSpc>
                <a:spcPct val="160000"/>
              </a:lnSpc>
              <a:buFont typeface="Wingdings" panose="05000000000000000000" pitchFamily="2" charset="2"/>
              <a:buChar char="p"/>
            </a:pPr>
            <a:r>
              <a:rPr lang="en-US" altLang="zh-CN" sz="1600" dirty="0"/>
              <a:t>NETCONF client</a:t>
            </a:r>
          </a:p>
          <a:p>
            <a:pPr marL="796963" lvl="2" indent="-339725">
              <a:lnSpc>
                <a:spcPct val="160000"/>
              </a:lnSpc>
              <a:buFont typeface="Wingdings" panose="05000000000000000000" pitchFamily="2" charset="2"/>
              <a:buChar char="p"/>
            </a:pPr>
            <a:r>
              <a:rPr lang="en-US" altLang="zh-CN" sz="1600" dirty="0"/>
              <a:t>NETCONF server</a:t>
            </a:r>
          </a:p>
          <a:p>
            <a:pPr marL="796963" lvl="2" indent="-339725">
              <a:lnSpc>
                <a:spcPct val="160000"/>
              </a:lnSpc>
              <a:buFont typeface="Wingdings" panose="05000000000000000000" pitchFamily="2" charset="2"/>
              <a:buChar char="p"/>
            </a:pPr>
            <a:r>
              <a:rPr lang="en-US" altLang="zh-CN" sz="1600" dirty="0"/>
              <a:t>NETCONF message</a:t>
            </a:r>
          </a:p>
        </p:txBody>
      </p:sp>
    </p:spTree>
    <p:extLst>
      <p:ext uri="{BB962C8B-B14F-4D97-AF65-F5344CB8AC3E}">
        <p14:creationId xmlns:p14="http://schemas.microsoft.com/office/powerpoint/2010/main" val="3319919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51FAD1-2C85-4811-B6C9-1361CDCF6E66}"/>
              </a:ext>
            </a:extLst>
          </p:cNvPr>
          <p:cNvSpPr>
            <a:spLocks noGrp="1"/>
          </p:cNvSpPr>
          <p:nvPr>
            <p:ph type="title"/>
          </p:nvPr>
        </p:nvSpPr>
        <p:spPr bwMode="gray"/>
        <p:txBody>
          <a:bodyPr/>
          <a:lstStyle/>
          <a:p>
            <a:r>
              <a:rPr lang="en-US"/>
              <a:t>NETCONF Protocol Framework</a:t>
            </a:r>
            <a:endParaRPr lang="en-US" dirty="0"/>
          </a:p>
        </p:txBody>
      </p:sp>
      <p:grpSp>
        <p:nvGrpSpPr>
          <p:cNvPr id="7" name="组合 6">
            <a:extLst>
              <a:ext uri="{FF2B5EF4-FFF2-40B4-BE49-F238E27FC236}">
                <a16:creationId xmlns:a16="http://schemas.microsoft.com/office/drawing/2014/main" id="{95776E7C-03A9-4242-8184-8F8C72ED15CF}"/>
              </a:ext>
            </a:extLst>
          </p:cNvPr>
          <p:cNvGrpSpPr/>
          <p:nvPr/>
        </p:nvGrpSpPr>
        <p:grpSpPr>
          <a:xfrm>
            <a:off x="525906" y="1786591"/>
            <a:ext cx="5266387" cy="3717003"/>
            <a:chOff x="525906" y="1786591"/>
            <a:chExt cx="5266387" cy="3717003"/>
          </a:xfrm>
        </p:grpSpPr>
        <p:sp>
          <p:nvSpPr>
            <p:cNvPr id="95" name="矩形 1049">
              <a:extLst>
                <a:ext uri="{FF2B5EF4-FFF2-40B4-BE49-F238E27FC236}">
                  <a16:creationId xmlns:a16="http://schemas.microsoft.com/office/drawing/2014/main" id="{558489DD-01B1-4DA1-B2A6-1440F05B6BEB}"/>
                </a:ext>
              </a:extLst>
            </p:cNvPr>
            <p:cNvSpPr/>
            <p:nvPr/>
          </p:nvSpPr>
          <p:spPr bwMode="gray">
            <a:xfrm>
              <a:off x="587449" y="2006387"/>
              <a:ext cx="5204844" cy="522783"/>
            </a:xfrm>
            <a:custGeom>
              <a:avLst/>
              <a:gdLst>
                <a:gd name="connsiteX0" fmla="*/ 0 w 4340506"/>
                <a:gd name="connsiteY0" fmla="*/ 0 h 499923"/>
                <a:gd name="connsiteX1" fmla="*/ 4340506 w 4340506"/>
                <a:gd name="connsiteY1" fmla="*/ 0 h 499923"/>
                <a:gd name="connsiteX2" fmla="*/ 4340506 w 4340506"/>
                <a:gd name="connsiteY2" fmla="*/ 499923 h 499923"/>
                <a:gd name="connsiteX3" fmla="*/ 0 w 4340506"/>
                <a:gd name="connsiteY3" fmla="*/ 499923 h 499923"/>
                <a:gd name="connsiteX4" fmla="*/ 0 w 4340506"/>
                <a:gd name="connsiteY4" fmla="*/ 0 h 499923"/>
                <a:gd name="connsiteX0" fmla="*/ 167640 w 4340506"/>
                <a:gd name="connsiteY0" fmla="*/ 15240 h 499923"/>
                <a:gd name="connsiteX1" fmla="*/ 4340506 w 4340506"/>
                <a:gd name="connsiteY1" fmla="*/ 0 h 499923"/>
                <a:gd name="connsiteX2" fmla="*/ 4340506 w 4340506"/>
                <a:gd name="connsiteY2" fmla="*/ 499923 h 499923"/>
                <a:gd name="connsiteX3" fmla="*/ 0 w 4340506"/>
                <a:gd name="connsiteY3" fmla="*/ 499923 h 499923"/>
                <a:gd name="connsiteX4" fmla="*/ 167640 w 4340506"/>
                <a:gd name="connsiteY4" fmla="*/ 15240 h 499923"/>
                <a:gd name="connsiteX0" fmla="*/ 617220 w 4790086"/>
                <a:gd name="connsiteY0" fmla="*/ 15240 h 515163"/>
                <a:gd name="connsiteX1" fmla="*/ 4790086 w 4790086"/>
                <a:gd name="connsiteY1" fmla="*/ 0 h 515163"/>
                <a:gd name="connsiteX2" fmla="*/ 4790086 w 4790086"/>
                <a:gd name="connsiteY2" fmla="*/ 499923 h 515163"/>
                <a:gd name="connsiteX3" fmla="*/ 0 w 4790086"/>
                <a:gd name="connsiteY3" fmla="*/ 515163 h 515163"/>
                <a:gd name="connsiteX4" fmla="*/ 617220 w 4790086"/>
                <a:gd name="connsiteY4" fmla="*/ 15240 h 515163"/>
                <a:gd name="connsiteX0" fmla="*/ 617220 w 4957726"/>
                <a:gd name="connsiteY0" fmla="*/ 22860 h 522783"/>
                <a:gd name="connsiteX1" fmla="*/ 4957726 w 4957726"/>
                <a:gd name="connsiteY1" fmla="*/ 0 h 522783"/>
                <a:gd name="connsiteX2" fmla="*/ 4790086 w 4957726"/>
                <a:gd name="connsiteY2" fmla="*/ 507543 h 522783"/>
                <a:gd name="connsiteX3" fmla="*/ 0 w 4957726"/>
                <a:gd name="connsiteY3" fmla="*/ 522783 h 522783"/>
                <a:gd name="connsiteX4" fmla="*/ 617220 w 4957726"/>
                <a:gd name="connsiteY4" fmla="*/ 22860 h 522783"/>
                <a:gd name="connsiteX0" fmla="*/ 61722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617220 w 4957726"/>
                <a:gd name="connsiteY4" fmla="*/ 22860 h 522783"/>
                <a:gd name="connsiteX0" fmla="*/ 71247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712470 w 4957726"/>
                <a:gd name="connsiteY4" fmla="*/ 22860 h 52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7726" h="522783">
                  <a:moveTo>
                    <a:pt x="712470" y="22860"/>
                  </a:moveTo>
                  <a:lnTo>
                    <a:pt x="4957726" y="0"/>
                  </a:lnTo>
                  <a:lnTo>
                    <a:pt x="4340506" y="507543"/>
                  </a:lnTo>
                  <a:lnTo>
                    <a:pt x="0" y="522783"/>
                  </a:lnTo>
                  <a:lnTo>
                    <a:pt x="712470" y="228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94" name="矩形 1049">
              <a:extLst>
                <a:ext uri="{FF2B5EF4-FFF2-40B4-BE49-F238E27FC236}">
                  <a16:creationId xmlns:a16="http://schemas.microsoft.com/office/drawing/2014/main" id="{042290A3-6AE5-4F73-873D-A9F6AB9F3918}"/>
                </a:ext>
              </a:extLst>
            </p:cNvPr>
            <p:cNvSpPr/>
            <p:nvPr/>
          </p:nvSpPr>
          <p:spPr bwMode="gray">
            <a:xfrm>
              <a:off x="587449" y="2864256"/>
              <a:ext cx="5204844" cy="522783"/>
            </a:xfrm>
            <a:custGeom>
              <a:avLst/>
              <a:gdLst>
                <a:gd name="connsiteX0" fmla="*/ 0 w 4340506"/>
                <a:gd name="connsiteY0" fmla="*/ 0 h 499923"/>
                <a:gd name="connsiteX1" fmla="*/ 4340506 w 4340506"/>
                <a:gd name="connsiteY1" fmla="*/ 0 h 499923"/>
                <a:gd name="connsiteX2" fmla="*/ 4340506 w 4340506"/>
                <a:gd name="connsiteY2" fmla="*/ 499923 h 499923"/>
                <a:gd name="connsiteX3" fmla="*/ 0 w 4340506"/>
                <a:gd name="connsiteY3" fmla="*/ 499923 h 499923"/>
                <a:gd name="connsiteX4" fmla="*/ 0 w 4340506"/>
                <a:gd name="connsiteY4" fmla="*/ 0 h 499923"/>
                <a:gd name="connsiteX0" fmla="*/ 167640 w 4340506"/>
                <a:gd name="connsiteY0" fmla="*/ 15240 h 499923"/>
                <a:gd name="connsiteX1" fmla="*/ 4340506 w 4340506"/>
                <a:gd name="connsiteY1" fmla="*/ 0 h 499923"/>
                <a:gd name="connsiteX2" fmla="*/ 4340506 w 4340506"/>
                <a:gd name="connsiteY2" fmla="*/ 499923 h 499923"/>
                <a:gd name="connsiteX3" fmla="*/ 0 w 4340506"/>
                <a:gd name="connsiteY3" fmla="*/ 499923 h 499923"/>
                <a:gd name="connsiteX4" fmla="*/ 167640 w 4340506"/>
                <a:gd name="connsiteY4" fmla="*/ 15240 h 499923"/>
                <a:gd name="connsiteX0" fmla="*/ 617220 w 4790086"/>
                <a:gd name="connsiteY0" fmla="*/ 15240 h 515163"/>
                <a:gd name="connsiteX1" fmla="*/ 4790086 w 4790086"/>
                <a:gd name="connsiteY1" fmla="*/ 0 h 515163"/>
                <a:gd name="connsiteX2" fmla="*/ 4790086 w 4790086"/>
                <a:gd name="connsiteY2" fmla="*/ 499923 h 515163"/>
                <a:gd name="connsiteX3" fmla="*/ 0 w 4790086"/>
                <a:gd name="connsiteY3" fmla="*/ 515163 h 515163"/>
                <a:gd name="connsiteX4" fmla="*/ 617220 w 4790086"/>
                <a:gd name="connsiteY4" fmla="*/ 15240 h 515163"/>
                <a:gd name="connsiteX0" fmla="*/ 617220 w 4957726"/>
                <a:gd name="connsiteY0" fmla="*/ 22860 h 522783"/>
                <a:gd name="connsiteX1" fmla="*/ 4957726 w 4957726"/>
                <a:gd name="connsiteY1" fmla="*/ 0 h 522783"/>
                <a:gd name="connsiteX2" fmla="*/ 4790086 w 4957726"/>
                <a:gd name="connsiteY2" fmla="*/ 507543 h 522783"/>
                <a:gd name="connsiteX3" fmla="*/ 0 w 4957726"/>
                <a:gd name="connsiteY3" fmla="*/ 522783 h 522783"/>
                <a:gd name="connsiteX4" fmla="*/ 617220 w 4957726"/>
                <a:gd name="connsiteY4" fmla="*/ 22860 h 522783"/>
                <a:gd name="connsiteX0" fmla="*/ 61722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617220 w 4957726"/>
                <a:gd name="connsiteY4" fmla="*/ 22860 h 522783"/>
                <a:gd name="connsiteX0" fmla="*/ 71247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712470 w 4957726"/>
                <a:gd name="connsiteY4" fmla="*/ 22860 h 52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7726" h="522783">
                  <a:moveTo>
                    <a:pt x="712470" y="22860"/>
                  </a:moveTo>
                  <a:lnTo>
                    <a:pt x="4957726" y="0"/>
                  </a:lnTo>
                  <a:lnTo>
                    <a:pt x="4340506" y="507543"/>
                  </a:lnTo>
                  <a:lnTo>
                    <a:pt x="0" y="522783"/>
                  </a:lnTo>
                  <a:lnTo>
                    <a:pt x="712470" y="228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91" name="矩形 1049">
              <a:extLst>
                <a:ext uri="{FF2B5EF4-FFF2-40B4-BE49-F238E27FC236}">
                  <a16:creationId xmlns:a16="http://schemas.microsoft.com/office/drawing/2014/main" id="{8274800F-7C57-465D-9919-D33D4DDA19D2}"/>
                </a:ext>
              </a:extLst>
            </p:cNvPr>
            <p:cNvSpPr/>
            <p:nvPr/>
          </p:nvSpPr>
          <p:spPr bwMode="gray">
            <a:xfrm>
              <a:off x="587449" y="3635394"/>
              <a:ext cx="5204844" cy="522783"/>
            </a:xfrm>
            <a:custGeom>
              <a:avLst/>
              <a:gdLst>
                <a:gd name="connsiteX0" fmla="*/ 0 w 4340506"/>
                <a:gd name="connsiteY0" fmla="*/ 0 h 499923"/>
                <a:gd name="connsiteX1" fmla="*/ 4340506 w 4340506"/>
                <a:gd name="connsiteY1" fmla="*/ 0 h 499923"/>
                <a:gd name="connsiteX2" fmla="*/ 4340506 w 4340506"/>
                <a:gd name="connsiteY2" fmla="*/ 499923 h 499923"/>
                <a:gd name="connsiteX3" fmla="*/ 0 w 4340506"/>
                <a:gd name="connsiteY3" fmla="*/ 499923 h 499923"/>
                <a:gd name="connsiteX4" fmla="*/ 0 w 4340506"/>
                <a:gd name="connsiteY4" fmla="*/ 0 h 499923"/>
                <a:gd name="connsiteX0" fmla="*/ 167640 w 4340506"/>
                <a:gd name="connsiteY0" fmla="*/ 15240 h 499923"/>
                <a:gd name="connsiteX1" fmla="*/ 4340506 w 4340506"/>
                <a:gd name="connsiteY1" fmla="*/ 0 h 499923"/>
                <a:gd name="connsiteX2" fmla="*/ 4340506 w 4340506"/>
                <a:gd name="connsiteY2" fmla="*/ 499923 h 499923"/>
                <a:gd name="connsiteX3" fmla="*/ 0 w 4340506"/>
                <a:gd name="connsiteY3" fmla="*/ 499923 h 499923"/>
                <a:gd name="connsiteX4" fmla="*/ 167640 w 4340506"/>
                <a:gd name="connsiteY4" fmla="*/ 15240 h 499923"/>
                <a:gd name="connsiteX0" fmla="*/ 617220 w 4790086"/>
                <a:gd name="connsiteY0" fmla="*/ 15240 h 515163"/>
                <a:gd name="connsiteX1" fmla="*/ 4790086 w 4790086"/>
                <a:gd name="connsiteY1" fmla="*/ 0 h 515163"/>
                <a:gd name="connsiteX2" fmla="*/ 4790086 w 4790086"/>
                <a:gd name="connsiteY2" fmla="*/ 499923 h 515163"/>
                <a:gd name="connsiteX3" fmla="*/ 0 w 4790086"/>
                <a:gd name="connsiteY3" fmla="*/ 515163 h 515163"/>
                <a:gd name="connsiteX4" fmla="*/ 617220 w 4790086"/>
                <a:gd name="connsiteY4" fmla="*/ 15240 h 515163"/>
                <a:gd name="connsiteX0" fmla="*/ 617220 w 4957726"/>
                <a:gd name="connsiteY0" fmla="*/ 22860 h 522783"/>
                <a:gd name="connsiteX1" fmla="*/ 4957726 w 4957726"/>
                <a:gd name="connsiteY1" fmla="*/ 0 h 522783"/>
                <a:gd name="connsiteX2" fmla="*/ 4790086 w 4957726"/>
                <a:gd name="connsiteY2" fmla="*/ 507543 h 522783"/>
                <a:gd name="connsiteX3" fmla="*/ 0 w 4957726"/>
                <a:gd name="connsiteY3" fmla="*/ 522783 h 522783"/>
                <a:gd name="connsiteX4" fmla="*/ 617220 w 4957726"/>
                <a:gd name="connsiteY4" fmla="*/ 22860 h 522783"/>
                <a:gd name="connsiteX0" fmla="*/ 61722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617220 w 4957726"/>
                <a:gd name="connsiteY4" fmla="*/ 22860 h 522783"/>
                <a:gd name="connsiteX0" fmla="*/ 71247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712470 w 4957726"/>
                <a:gd name="connsiteY4" fmla="*/ 22860 h 52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7726" h="522783">
                  <a:moveTo>
                    <a:pt x="712470" y="22860"/>
                  </a:moveTo>
                  <a:lnTo>
                    <a:pt x="4957726" y="0"/>
                  </a:lnTo>
                  <a:lnTo>
                    <a:pt x="4340506" y="507543"/>
                  </a:lnTo>
                  <a:lnTo>
                    <a:pt x="0" y="522783"/>
                  </a:lnTo>
                  <a:lnTo>
                    <a:pt x="712470" y="228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1050" name="矩形 1049">
              <a:extLst>
                <a:ext uri="{FF2B5EF4-FFF2-40B4-BE49-F238E27FC236}">
                  <a16:creationId xmlns:a16="http://schemas.microsoft.com/office/drawing/2014/main" id="{27FB6186-5D50-49D9-A204-0778E04F26CB}"/>
                </a:ext>
              </a:extLst>
            </p:cNvPr>
            <p:cNvSpPr/>
            <p:nvPr/>
          </p:nvSpPr>
          <p:spPr bwMode="gray">
            <a:xfrm>
              <a:off x="525906" y="4414464"/>
              <a:ext cx="5204844" cy="522783"/>
            </a:xfrm>
            <a:custGeom>
              <a:avLst/>
              <a:gdLst>
                <a:gd name="connsiteX0" fmla="*/ 0 w 4340506"/>
                <a:gd name="connsiteY0" fmla="*/ 0 h 499923"/>
                <a:gd name="connsiteX1" fmla="*/ 4340506 w 4340506"/>
                <a:gd name="connsiteY1" fmla="*/ 0 h 499923"/>
                <a:gd name="connsiteX2" fmla="*/ 4340506 w 4340506"/>
                <a:gd name="connsiteY2" fmla="*/ 499923 h 499923"/>
                <a:gd name="connsiteX3" fmla="*/ 0 w 4340506"/>
                <a:gd name="connsiteY3" fmla="*/ 499923 h 499923"/>
                <a:gd name="connsiteX4" fmla="*/ 0 w 4340506"/>
                <a:gd name="connsiteY4" fmla="*/ 0 h 499923"/>
                <a:gd name="connsiteX0" fmla="*/ 167640 w 4340506"/>
                <a:gd name="connsiteY0" fmla="*/ 15240 h 499923"/>
                <a:gd name="connsiteX1" fmla="*/ 4340506 w 4340506"/>
                <a:gd name="connsiteY1" fmla="*/ 0 h 499923"/>
                <a:gd name="connsiteX2" fmla="*/ 4340506 w 4340506"/>
                <a:gd name="connsiteY2" fmla="*/ 499923 h 499923"/>
                <a:gd name="connsiteX3" fmla="*/ 0 w 4340506"/>
                <a:gd name="connsiteY3" fmla="*/ 499923 h 499923"/>
                <a:gd name="connsiteX4" fmla="*/ 167640 w 4340506"/>
                <a:gd name="connsiteY4" fmla="*/ 15240 h 499923"/>
                <a:gd name="connsiteX0" fmla="*/ 617220 w 4790086"/>
                <a:gd name="connsiteY0" fmla="*/ 15240 h 515163"/>
                <a:gd name="connsiteX1" fmla="*/ 4790086 w 4790086"/>
                <a:gd name="connsiteY1" fmla="*/ 0 h 515163"/>
                <a:gd name="connsiteX2" fmla="*/ 4790086 w 4790086"/>
                <a:gd name="connsiteY2" fmla="*/ 499923 h 515163"/>
                <a:gd name="connsiteX3" fmla="*/ 0 w 4790086"/>
                <a:gd name="connsiteY3" fmla="*/ 515163 h 515163"/>
                <a:gd name="connsiteX4" fmla="*/ 617220 w 4790086"/>
                <a:gd name="connsiteY4" fmla="*/ 15240 h 515163"/>
                <a:gd name="connsiteX0" fmla="*/ 617220 w 4957726"/>
                <a:gd name="connsiteY0" fmla="*/ 22860 h 522783"/>
                <a:gd name="connsiteX1" fmla="*/ 4957726 w 4957726"/>
                <a:gd name="connsiteY1" fmla="*/ 0 h 522783"/>
                <a:gd name="connsiteX2" fmla="*/ 4790086 w 4957726"/>
                <a:gd name="connsiteY2" fmla="*/ 507543 h 522783"/>
                <a:gd name="connsiteX3" fmla="*/ 0 w 4957726"/>
                <a:gd name="connsiteY3" fmla="*/ 522783 h 522783"/>
                <a:gd name="connsiteX4" fmla="*/ 617220 w 4957726"/>
                <a:gd name="connsiteY4" fmla="*/ 22860 h 522783"/>
                <a:gd name="connsiteX0" fmla="*/ 61722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617220 w 4957726"/>
                <a:gd name="connsiteY4" fmla="*/ 22860 h 522783"/>
                <a:gd name="connsiteX0" fmla="*/ 712470 w 4957726"/>
                <a:gd name="connsiteY0" fmla="*/ 22860 h 522783"/>
                <a:gd name="connsiteX1" fmla="*/ 4957726 w 4957726"/>
                <a:gd name="connsiteY1" fmla="*/ 0 h 522783"/>
                <a:gd name="connsiteX2" fmla="*/ 4340506 w 4957726"/>
                <a:gd name="connsiteY2" fmla="*/ 507543 h 522783"/>
                <a:gd name="connsiteX3" fmla="*/ 0 w 4957726"/>
                <a:gd name="connsiteY3" fmla="*/ 522783 h 522783"/>
                <a:gd name="connsiteX4" fmla="*/ 712470 w 4957726"/>
                <a:gd name="connsiteY4" fmla="*/ 22860 h 52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7726" h="522783">
                  <a:moveTo>
                    <a:pt x="712470" y="22860"/>
                  </a:moveTo>
                  <a:lnTo>
                    <a:pt x="4957726" y="0"/>
                  </a:lnTo>
                  <a:lnTo>
                    <a:pt x="4340506" y="507543"/>
                  </a:lnTo>
                  <a:lnTo>
                    <a:pt x="0" y="522783"/>
                  </a:lnTo>
                  <a:lnTo>
                    <a:pt x="712470" y="2286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ndParaRPr>
            </a:p>
          </p:txBody>
        </p:sp>
        <p:sp>
          <p:nvSpPr>
            <p:cNvPr id="17" name="圆角矩形 75">
              <a:extLst>
                <a:ext uri="{FF2B5EF4-FFF2-40B4-BE49-F238E27FC236}">
                  <a16:creationId xmlns:a16="http://schemas.microsoft.com/office/drawing/2014/main" id="{F66B1857-4AEE-4AC3-B892-2CA57C3D7EED}"/>
                </a:ext>
              </a:extLst>
            </p:cNvPr>
            <p:cNvSpPr/>
            <p:nvPr/>
          </p:nvSpPr>
          <p:spPr bwMode="gray">
            <a:xfrm>
              <a:off x="2112904" y="5185602"/>
              <a:ext cx="1913205" cy="317992"/>
            </a:xfrm>
            <a:prstGeom prst="roundRect">
              <a:avLst>
                <a:gd name="adj" fmla="val 10604"/>
              </a:avLst>
            </a:prstGeom>
            <a:solidFill>
              <a:srgbClr val="FFF2CC"/>
            </a:solidFill>
            <a:ln>
              <a:solidFill>
                <a:srgbClr val="FFD17D"/>
              </a:solidFill>
            </a:ln>
          </p:spPr>
          <p:txBody>
            <a:bodyPr wrap="square" rtlCol="0" anchor="ctr" anchorCtr="0">
              <a:noAutofit/>
            </a:bodyPr>
            <a:lstStyle/>
            <a:p>
              <a:pPr algn="ctr" fontAlgn="ctr">
                <a:spcBef>
                  <a:spcPts val="0"/>
                </a:spcBef>
                <a:spcAft>
                  <a:spcPts val="0"/>
                </a:spcAft>
              </a:pPr>
              <a:r>
                <a:rPr lang="en-US" sz="1600" b="1" dirty="0">
                  <a:latin typeface="Huawei Sans" panose="020C0503030203020204" pitchFamily="34" charset="0"/>
                </a:rPr>
                <a:t>NETCONF</a:t>
              </a:r>
              <a:endParaRPr lang="en-US" altLang="zh-CN" sz="1600" b="1" dirty="0">
                <a:latin typeface="Huawei Sans" panose="020C0503030203020204" pitchFamily="34" charset="0"/>
              </a:endParaRPr>
            </a:p>
          </p:txBody>
        </p:sp>
        <p:sp>
          <p:nvSpPr>
            <p:cNvPr id="19" name="Rectangle 11">
              <a:extLst>
                <a:ext uri="{FF2B5EF4-FFF2-40B4-BE49-F238E27FC236}">
                  <a16:creationId xmlns:a16="http://schemas.microsoft.com/office/drawing/2014/main" id="{1C2FD7C4-C69D-4334-A0A6-1D3178258BE0}"/>
                </a:ext>
              </a:extLst>
            </p:cNvPr>
            <p:cNvSpPr>
              <a:spLocks noChangeArrowheads="1"/>
            </p:cNvSpPr>
            <p:nvPr/>
          </p:nvSpPr>
          <p:spPr bwMode="gray">
            <a:xfrm>
              <a:off x="907471" y="2201177"/>
              <a:ext cx="1145618" cy="3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b="1" i="1" dirty="0">
                  <a:latin typeface="Huawei Sans" panose="020C0503030203020204" pitchFamily="34" charset="0"/>
                </a:rPr>
                <a:t>Content layer</a:t>
              </a:r>
              <a:endParaRPr kumimoji="0" lang="en-US" altLang="zh-CN" sz="1400" b="1" i="0" u="none" strike="noStrike" cap="none" normalizeH="0" baseline="0" dirty="0">
                <a:ln>
                  <a:noFill/>
                </a:ln>
                <a:effectLst/>
                <a:latin typeface="Huawei Sans" panose="020C0503030203020204" pitchFamily="34" charset="0"/>
              </a:endParaRPr>
            </a:p>
          </p:txBody>
        </p:sp>
        <p:sp>
          <p:nvSpPr>
            <p:cNvPr id="20" name="Rectangle 12">
              <a:extLst>
                <a:ext uri="{FF2B5EF4-FFF2-40B4-BE49-F238E27FC236}">
                  <a16:creationId xmlns:a16="http://schemas.microsoft.com/office/drawing/2014/main" id="{AF14A086-5158-4CD2-B430-9030B1B174FA}"/>
                </a:ext>
              </a:extLst>
            </p:cNvPr>
            <p:cNvSpPr>
              <a:spLocks noChangeArrowheads="1"/>
            </p:cNvSpPr>
            <p:nvPr/>
          </p:nvSpPr>
          <p:spPr bwMode="gray">
            <a:xfrm>
              <a:off x="884709" y="3072284"/>
              <a:ext cx="1443329" cy="3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b="1" i="1" dirty="0">
                  <a:latin typeface="Huawei Sans" panose="020C0503030203020204" pitchFamily="34" charset="0"/>
                </a:rPr>
                <a:t>Operations layer</a:t>
              </a:r>
              <a:endParaRPr kumimoji="0" lang="en-US" altLang="zh-CN" sz="1400" b="1" i="0" u="none" strike="noStrike" cap="none" normalizeH="0" baseline="0" dirty="0">
                <a:ln>
                  <a:noFill/>
                </a:ln>
                <a:effectLst/>
                <a:latin typeface="Huawei Sans" panose="020C0503030203020204" pitchFamily="34" charset="0"/>
              </a:endParaRPr>
            </a:p>
          </p:txBody>
        </p:sp>
        <p:sp>
          <p:nvSpPr>
            <p:cNvPr id="21" name="Rectangle 13">
              <a:extLst>
                <a:ext uri="{FF2B5EF4-FFF2-40B4-BE49-F238E27FC236}">
                  <a16:creationId xmlns:a16="http://schemas.microsoft.com/office/drawing/2014/main" id="{657FC7C8-EF7B-4227-95FA-9D359C2568C4}"/>
                </a:ext>
              </a:extLst>
            </p:cNvPr>
            <p:cNvSpPr>
              <a:spLocks noChangeArrowheads="1"/>
            </p:cNvSpPr>
            <p:nvPr/>
          </p:nvSpPr>
          <p:spPr bwMode="gray">
            <a:xfrm>
              <a:off x="932689" y="3855312"/>
              <a:ext cx="1358978" cy="3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b="1" i="1" dirty="0">
                  <a:latin typeface="Huawei Sans" panose="020C0503030203020204" pitchFamily="34" charset="0"/>
                </a:rPr>
                <a:t>Messages layer</a:t>
              </a:r>
              <a:endParaRPr kumimoji="0" lang="en-US" altLang="zh-CN" sz="1400" b="1" i="0" u="none" strike="noStrike" cap="none" normalizeH="0" baseline="0" dirty="0">
                <a:ln>
                  <a:noFill/>
                </a:ln>
                <a:effectLst/>
                <a:latin typeface="Huawei Sans" panose="020C0503030203020204" pitchFamily="34" charset="0"/>
              </a:endParaRPr>
            </a:p>
          </p:txBody>
        </p:sp>
        <p:sp>
          <p:nvSpPr>
            <p:cNvPr id="22" name="Rectangle 16">
              <a:extLst>
                <a:ext uri="{FF2B5EF4-FFF2-40B4-BE49-F238E27FC236}">
                  <a16:creationId xmlns:a16="http://schemas.microsoft.com/office/drawing/2014/main" id="{A57F46BC-3E71-4867-B2A9-336631E21BD5}"/>
                </a:ext>
              </a:extLst>
            </p:cNvPr>
            <p:cNvSpPr>
              <a:spLocks noChangeArrowheads="1"/>
            </p:cNvSpPr>
            <p:nvPr/>
          </p:nvSpPr>
          <p:spPr bwMode="gray">
            <a:xfrm>
              <a:off x="912762" y="4611299"/>
              <a:ext cx="1907395" cy="3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b="1" i="1" dirty="0">
                  <a:latin typeface="Huawei Sans" panose="020C0503030203020204" pitchFamily="34" charset="0"/>
                </a:rPr>
                <a:t>Secure transport layer</a:t>
              </a:r>
              <a:endParaRPr kumimoji="0" lang="en-US" altLang="zh-CN" sz="1400" b="1" i="0" u="none" strike="noStrike" cap="none" normalizeH="0" baseline="0" dirty="0">
                <a:ln>
                  <a:noFill/>
                </a:ln>
                <a:effectLst/>
                <a:latin typeface="Huawei Sans" panose="020C0503030203020204" pitchFamily="34" charset="0"/>
              </a:endParaRPr>
            </a:p>
          </p:txBody>
        </p:sp>
        <p:sp>
          <p:nvSpPr>
            <p:cNvPr id="23" name="Freeform 17">
              <a:extLst>
                <a:ext uri="{FF2B5EF4-FFF2-40B4-BE49-F238E27FC236}">
                  <a16:creationId xmlns:a16="http://schemas.microsoft.com/office/drawing/2014/main" id="{D9C9B6C0-8D50-4A6E-934F-6CEE4F672104}"/>
                </a:ext>
              </a:extLst>
            </p:cNvPr>
            <p:cNvSpPr>
              <a:spLocks/>
            </p:cNvSpPr>
            <p:nvPr/>
          </p:nvSpPr>
          <p:spPr bwMode="gray">
            <a:xfrm>
              <a:off x="2210474" y="1816329"/>
              <a:ext cx="1282699" cy="608012"/>
            </a:xfrm>
            <a:custGeom>
              <a:avLst/>
              <a:gdLst>
                <a:gd name="T0" fmla="*/ 0 w 2176"/>
                <a:gd name="T1" fmla="*/ 192 h 1152"/>
                <a:gd name="T2" fmla="*/ 1088 w 2176"/>
                <a:gd name="T3" fmla="*/ 0 h 1152"/>
                <a:gd name="T4" fmla="*/ 2176 w 2176"/>
                <a:gd name="T5" fmla="*/ 192 h 1152"/>
                <a:gd name="T6" fmla="*/ 2176 w 2176"/>
                <a:gd name="T7" fmla="*/ 192 h 1152"/>
                <a:gd name="T8" fmla="*/ 2176 w 2176"/>
                <a:gd name="T9" fmla="*/ 192 h 1152"/>
                <a:gd name="T10" fmla="*/ 2176 w 2176"/>
                <a:gd name="T11" fmla="*/ 960 h 1152"/>
                <a:gd name="T12" fmla="*/ 2176 w 2176"/>
                <a:gd name="T13" fmla="*/ 960 h 1152"/>
                <a:gd name="T14" fmla="*/ 1088 w 2176"/>
                <a:gd name="T15" fmla="*/ 1152 h 1152"/>
                <a:gd name="T16" fmla="*/ 0 w 2176"/>
                <a:gd name="T17" fmla="*/ 960 h 1152"/>
                <a:gd name="T18" fmla="*/ 0 w 2176"/>
                <a:gd name="T19" fmla="*/ 960 h 1152"/>
                <a:gd name="T20" fmla="*/ 0 w 2176"/>
                <a:gd name="T21" fmla="*/ 19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6" h="1152">
                  <a:moveTo>
                    <a:pt x="0" y="192"/>
                  </a:moveTo>
                  <a:cubicBezTo>
                    <a:pt x="0" y="86"/>
                    <a:pt x="488" y="0"/>
                    <a:pt x="1088" y="0"/>
                  </a:cubicBezTo>
                  <a:cubicBezTo>
                    <a:pt x="1689" y="0"/>
                    <a:pt x="2176" y="86"/>
                    <a:pt x="2176" y="192"/>
                  </a:cubicBezTo>
                  <a:cubicBezTo>
                    <a:pt x="2176" y="192"/>
                    <a:pt x="2176" y="192"/>
                    <a:pt x="2176" y="192"/>
                  </a:cubicBezTo>
                  <a:lnTo>
                    <a:pt x="2176" y="192"/>
                  </a:lnTo>
                  <a:lnTo>
                    <a:pt x="2176" y="960"/>
                  </a:lnTo>
                  <a:lnTo>
                    <a:pt x="2176" y="960"/>
                  </a:lnTo>
                  <a:cubicBezTo>
                    <a:pt x="2176" y="1067"/>
                    <a:pt x="1689" y="1152"/>
                    <a:pt x="1088" y="1152"/>
                  </a:cubicBezTo>
                  <a:cubicBezTo>
                    <a:pt x="488" y="1152"/>
                    <a:pt x="0" y="1067"/>
                    <a:pt x="0" y="960"/>
                  </a:cubicBezTo>
                  <a:cubicBezTo>
                    <a:pt x="0" y="960"/>
                    <a:pt x="0" y="960"/>
                    <a:pt x="0" y="960"/>
                  </a:cubicBezTo>
                  <a:lnTo>
                    <a:pt x="0" y="192"/>
                  </a:lnTo>
                  <a:close/>
                </a:path>
              </a:pathLst>
            </a:custGeom>
            <a:solidFill>
              <a:srgbClr val="FFCC66"/>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24" name="Freeform 18">
              <a:extLst>
                <a:ext uri="{FF2B5EF4-FFF2-40B4-BE49-F238E27FC236}">
                  <a16:creationId xmlns:a16="http://schemas.microsoft.com/office/drawing/2014/main" id="{1C9B4B5F-2953-4E86-88EA-1E63B6F0F438}"/>
                </a:ext>
              </a:extLst>
            </p:cNvPr>
            <p:cNvSpPr>
              <a:spLocks/>
            </p:cNvSpPr>
            <p:nvPr/>
          </p:nvSpPr>
          <p:spPr bwMode="gray">
            <a:xfrm>
              <a:off x="2225676" y="1896129"/>
              <a:ext cx="1241426" cy="117475"/>
            </a:xfrm>
            <a:custGeom>
              <a:avLst/>
              <a:gdLst>
                <a:gd name="T0" fmla="*/ 2222 w 2222"/>
                <a:gd name="T1" fmla="*/ 13 h 222"/>
                <a:gd name="T2" fmla="*/ 2216 w 2222"/>
                <a:gd name="T3" fmla="*/ 33 h 222"/>
                <a:gd name="T4" fmla="*/ 2212 w 2222"/>
                <a:gd name="T5" fmla="*/ 42 h 222"/>
                <a:gd name="T6" fmla="*/ 2196 w 2222"/>
                <a:gd name="T7" fmla="*/ 61 h 222"/>
                <a:gd name="T8" fmla="*/ 2191 w 2222"/>
                <a:gd name="T9" fmla="*/ 65 h 222"/>
                <a:gd name="T10" fmla="*/ 2164 w 2222"/>
                <a:gd name="T11" fmla="*/ 83 h 222"/>
                <a:gd name="T12" fmla="*/ 2125 w 2222"/>
                <a:gd name="T13" fmla="*/ 103 h 222"/>
                <a:gd name="T14" fmla="*/ 2077 w 2222"/>
                <a:gd name="T15" fmla="*/ 121 h 222"/>
                <a:gd name="T16" fmla="*/ 2020 w 2222"/>
                <a:gd name="T17" fmla="*/ 138 h 222"/>
                <a:gd name="T18" fmla="*/ 1957 w 2222"/>
                <a:gd name="T19" fmla="*/ 153 h 222"/>
                <a:gd name="T20" fmla="*/ 1885 w 2222"/>
                <a:gd name="T21" fmla="*/ 166 h 222"/>
                <a:gd name="T22" fmla="*/ 1807 w 2222"/>
                <a:gd name="T23" fmla="*/ 178 h 222"/>
                <a:gd name="T24" fmla="*/ 1723 w 2222"/>
                <a:gd name="T25" fmla="*/ 189 h 222"/>
                <a:gd name="T26" fmla="*/ 1538 w 2222"/>
                <a:gd name="T27" fmla="*/ 207 h 222"/>
                <a:gd name="T28" fmla="*/ 1332 w 2222"/>
                <a:gd name="T29" fmla="*/ 218 h 222"/>
                <a:gd name="T30" fmla="*/ 1112 w 2222"/>
                <a:gd name="T31" fmla="*/ 222 h 222"/>
                <a:gd name="T32" fmla="*/ 892 w 2222"/>
                <a:gd name="T33" fmla="*/ 218 h 222"/>
                <a:gd name="T34" fmla="*/ 687 w 2222"/>
                <a:gd name="T35" fmla="*/ 207 h 222"/>
                <a:gd name="T36" fmla="*/ 501 w 2222"/>
                <a:gd name="T37" fmla="*/ 189 h 222"/>
                <a:gd name="T38" fmla="*/ 416 w 2222"/>
                <a:gd name="T39" fmla="*/ 178 h 222"/>
                <a:gd name="T40" fmla="*/ 339 w 2222"/>
                <a:gd name="T41" fmla="*/ 166 h 222"/>
                <a:gd name="T42" fmla="*/ 268 w 2222"/>
                <a:gd name="T43" fmla="*/ 153 h 222"/>
                <a:gd name="T44" fmla="*/ 204 w 2222"/>
                <a:gd name="T45" fmla="*/ 138 h 222"/>
                <a:gd name="T46" fmla="*/ 148 w 2222"/>
                <a:gd name="T47" fmla="*/ 122 h 222"/>
                <a:gd name="T48" fmla="*/ 101 w 2222"/>
                <a:gd name="T49" fmla="*/ 104 h 222"/>
                <a:gd name="T50" fmla="*/ 62 w 2222"/>
                <a:gd name="T51" fmla="*/ 85 h 222"/>
                <a:gd name="T52" fmla="*/ 32 w 2222"/>
                <a:gd name="T53" fmla="*/ 65 h 222"/>
                <a:gd name="T54" fmla="*/ 27 w 2222"/>
                <a:gd name="T55" fmla="*/ 61 h 222"/>
                <a:gd name="T56" fmla="*/ 11 w 2222"/>
                <a:gd name="T57" fmla="*/ 42 h 222"/>
                <a:gd name="T58" fmla="*/ 6 w 2222"/>
                <a:gd name="T59" fmla="*/ 33 h 222"/>
                <a:gd name="T60" fmla="*/ 0 w 2222"/>
                <a:gd name="T61" fmla="*/ 13 h 222"/>
                <a:gd name="T62" fmla="*/ 46 w 2222"/>
                <a:gd name="T63" fmla="*/ 0 h 222"/>
                <a:gd name="T64" fmla="*/ 52 w 2222"/>
                <a:gd name="T65" fmla="*/ 20 h 222"/>
                <a:gd name="T66" fmla="*/ 48 w 2222"/>
                <a:gd name="T67" fmla="*/ 11 h 222"/>
                <a:gd name="T68" fmla="*/ 64 w 2222"/>
                <a:gd name="T69" fmla="*/ 30 h 222"/>
                <a:gd name="T70" fmla="*/ 59 w 2222"/>
                <a:gd name="T71" fmla="*/ 25 h 222"/>
                <a:gd name="T72" fmla="*/ 83 w 2222"/>
                <a:gd name="T73" fmla="*/ 42 h 222"/>
                <a:gd name="T74" fmla="*/ 118 w 2222"/>
                <a:gd name="T75" fmla="*/ 59 h 222"/>
                <a:gd name="T76" fmla="*/ 161 w 2222"/>
                <a:gd name="T77" fmla="*/ 75 h 222"/>
                <a:gd name="T78" fmla="*/ 215 w 2222"/>
                <a:gd name="T79" fmla="*/ 91 h 222"/>
                <a:gd name="T80" fmla="*/ 277 w 2222"/>
                <a:gd name="T81" fmla="*/ 106 h 222"/>
                <a:gd name="T82" fmla="*/ 346 w 2222"/>
                <a:gd name="T83" fmla="*/ 119 h 222"/>
                <a:gd name="T84" fmla="*/ 423 w 2222"/>
                <a:gd name="T85" fmla="*/ 131 h 222"/>
                <a:gd name="T86" fmla="*/ 506 w 2222"/>
                <a:gd name="T87" fmla="*/ 142 h 222"/>
                <a:gd name="T88" fmla="*/ 690 w 2222"/>
                <a:gd name="T89" fmla="*/ 160 h 222"/>
                <a:gd name="T90" fmla="*/ 893 w 2222"/>
                <a:gd name="T91" fmla="*/ 170 h 222"/>
                <a:gd name="T92" fmla="*/ 1111 w 2222"/>
                <a:gd name="T93" fmla="*/ 174 h 222"/>
                <a:gd name="T94" fmla="*/ 1329 w 2222"/>
                <a:gd name="T95" fmla="*/ 171 h 222"/>
                <a:gd name="T96" fmla="*/ 1533 w 2222"/>
                <a:gd name="T97" fmla="*/ 160 h 222"/>
                <a:gd name="T98" fmla="*/ 1716 w 2222"/>
                <a:gd name="T99" fmla="*/ 142 h 222"/>
                <a:gd name="T100" fmla="*/ 1800 w 2222"/>
                <a:gd name="T101" fmla="*/ 131 h 222"/>
                <a:gd name="T102" fmla="*/ 1876 w 2222"/>
                <a:gd name="T103" fmla="*/ 119 h 222"/>
                <a:gd name="T104" fmla="*/ 1946 w 2222"/>
                <a:gd name="T105" fmla="*/ 106 h 222"/>
                <a:gd name="T106" fmla="*/ 2007 w 2222"/>
                <a:gd name="T107" fmla="*/ 91 h 222"/>
                <a:gd name="T108" fmla="*/ 2060 w 2222"/>
                <a:gd name="T109" fmla="*/ 76 h 222"/>
                <a:gd name="T110" fmla="*/ 2104 w 2222"/>
                <a:gd name="T111" fmla="*/ 60 h 222"/>
                <a:gd name="T112" fmla="*/ 2137 w 2222"/>
                <a:gd name="T113" fmla="*/ 43 h 222"/>
                <a:gd name="T114" fmla="*/ 2164 w 2222"/>
                <a:gd name="T115" fmla="*/ 25 h 222"/>
                <a:gd name="T116" fmla="*/ 2159 w 2222"/>
                <a:gd name="T117" fmla="*/ 30 h 222"/>
                <a:gd name="T118" fmla="*/ 2175 w 2222"/>
                <a:gd name="T119" fmla="*/ 11 h 222"/>
                <a:gd name="T120" fmla="*/ 2170 w 2222"/>
                <a:gd name="T121" fmla="*/ 20 h 222"/>
                <a:gd name="T122" fmla="*/ 2176 w 2222"/>
                <a:gd name="T123" fmla="*/ 0 h 222"/>
                <a:gd name="T124" fmla="*/ 2222 w 2222"/>
                <a:gd name="T125" fmla="*/ 1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2" h="222">
                  <a:moveTo>
                    <a:pt x="2222" y="13"/>
                  </a:moveTo>
                  <a:lnTo>
                    <a:pt x="2216" y="33"/>
                  </a:lnTo>
                  <a:cubicBezTo>
                    <a:pt x="2216" y="37"/>
                    <a:pt x="2214" y="39"/>
                    <a:pt x="2212" y="42"/>
                  </a:cubicBezTo>
                  <a:lnTo>
                    <a:pt x="2196" y="61"/>
                  </a:lnTo>
                  <a:cubicBezTo>
                    <a:pt x="2194" y="63"/>
                    <a:pt x="2193" y="64"/>
                    <a:pt x="2191" y="65"/>
                  </a:cubicBezTo>
                  <a:lnTo>
                    <a:pt x="2164" y="83"/>
                  </a:lnTo>
                  <a:lnTo>
                    <a:pt x="2125" y="103"/>
                  </a:lnTo>
                  <a:lnTo>
                    <a:pt x="2077" y="121"/>
                  </a:lnTo>
                  <a:lnTo>
                    <a:pt x="2020" y="138"/>
                  </a:lnTo>
                  <a:lnTo>
                    <a:pt x="1957" y="153"/>
                  </a:lnTo>
                  <a:lnTo>
                    <a:pt x="1885" y="166"/>
                  </a:lnTo>
                  <a:lnTo>
                    <a:pt x="1807" y="178"/>
                  </a:lnTo>
                  <a:lnTo>
                    <a:pt x="1723" y="189"/>
                  </a:lnTo>
                  <a:lnTo>
                    <a:pt x="1538" y="207"/>
                  </a:lnTo>
                  <a:lnTo>
                    <a:pt x="1332" y="218"/>
                  </a:lnTo>
                  <a:lnTo>
                    <a:pt x="1112" y="222"/>
                  </a:lnTo>
                  <a:lnTo>
                    <a:pt x="892" y="218"/>
                  </a:lnTo>
                  <a:lnTo>
                    <a:pt x="687" y="207"/>
                  </a:lnTo>
                  <a:lnTo>
                    <a:pt x="501" y="189"/>
                  </a:lnTo>
                  <a:lnTo>
                    <a:pt x="416" y="178"/>
                  </a:lnTo>
                  <a:lnTo>
                    <a:pt x="339" y="166"/>
                  </a:lnTo>
                  <a:lnTo>
                    <a:pt x="268" y="153"/>
                  </a:lnTo>
                  <a:lnTo>
                    <a:pt x="204" y="138"/>
                  </a:lnTo>
                  <a:lnTo>
                    <a:pt x="148" y="122"/>
                  </a:lnTo>
                  <a:lnTo>
                    <a:pt x="101" y="104"/>
                  </a:lnTo>
                  <a:lnTo>
                    <a:pt x="62" y="85"/>
                  </a:lnTo>
                  <a:lnTo>
                    <a:pt x="32" y="65"/>
                  </a:lnTo>
                  <a:cubicBezTo>
                    <a:pt x="30" y="64"/>
                    <a:pt x="29" y="63"/>
                    <a:pt x="27" y="61"/>
                  </a:cubicBezTo>
                  <a:lnTo>
                    <a:pt x="11" y="42"/>
                  </a:lnTo>
                  <a:cubicBezTo>
                    <a:pt x="9" y="39"/>
                    <a:pt x="7" y="37"/>
                    <a:pt x="6" y="33"/>
                  </a:cubicBezTo>
                  <a:lnTo>
                    <a:pt x="0" y="13"/>
                  </a:lnTo>
                  <a:lnTo>
                    <a:pt x="46" y="0"/>
                  </a:lnTo>
                  <a:lnTo>
                    <a:pt x="52" y="20"/>
                  </a:lnTo>
                  <a:lnTo>
                    <a:pt x="48" y="11"/>
                  </a:lnTo>
                  <a:lnTo>
                    <a:pt x="64" y="30"/>
                  </a:lnTo>
                  <a:lnTo>
                    <a:pt x="59" y="25"/>
                  </a:lnTo>
                  <a:lnTo>
                    <a:pt x="83" y="42"/>
                  </a:lnTo>
                  <a:lnTo>
                    <a:pt x="118" y="59"/>
                  </a:lnTo>
                  <a:lnTo>
                    <a:pt x="161" y="75"/>
                  </a:lnTo>
                  <a:lnTo>
                    <a:pt x="215" y="91"/>
                  </a:lnTo>
                  <a:lnTo>
                    <a:pt x="277" y="106"/>
                  </a:lnTo>
                  <a:lnTo>
                    <a:pt x="346" y="119"/>
                  </a:lnTo>
                  <a:lnTo>
                    <a:pt x="423" y="131"/>
                  </a:lnTo>
                  <a:lnTo>
                    <a:pt x="506" y="142"/>
                  </a:lnTo>
                  <a:lnTo>
                    <a:pt x="690" y="160"/>
                  </a:lnTo>
                  <a:lnTo>
                    <a:pt x="893" y="170"/>
                  </a:lnTo>
                  <a:lnTo>
                    <a:pt x="1111" y="174"/>
                  </a:lnTo>
                  <a:lnTo>
                    <a:pt x="1329" y="171"/>
                  </a:lnTo>
                  <a:lnTo>
                    <a:pt x="1533" y="160"/>
                  </a:lnTo>
                  <a:lnTo>
                    <a:pt x="1716" y="142"/>
                  </a:lnTo>
                  <a:lnTo>
                    <a:pt x="1800" y="131"/>
                  </a:lnTo>
                  <a:lnTo>
                    <a:pt x="1876" y="119"/>
                  </a:lnTo>
                  <a:lnTo>
                    <a:pt x="1946" y="106"/>
                  </a:lnTo>
                  <a:lnTo>
                    <a:pt x="2007" y="91"/>
                  </a:lnTo>
                  <a:lnTo>
                    <a:pt x="2060" y="76"/>
                  </a:lnTo>
                  <a:lnTo>
                    <a:pt x="2104" y="60"/>
                  </a:lnTo>
                  <a:lnTo>
                    <a:pt x="2137" y="43"/>
                  </a:lnTo>
                  <a:lnTo>
                    <a:pt x="2164" y="25"/>
                  </a:lnTo>
                  <a:lnTo>
                    <a:pt x="2159" y="30"/>
                  </a:lnTo>
                  <a:lnTo>
                    <a:pt x="2175" y="11"/>
                  </a:lnTo>
                  <a:lnTo>
                    <a:pt x="2170" y="20"/>
                  </a:lnTo>
                  <a:lnTo>
                    <a:pt x="2176" y="0"/>
                  </a:lnTo>
                  <a:lnTo>
                    <a:pt x="2222" y="13"/>
                  </a:lnTo>
                  <a:close/>
                </a:path>
              </a:pathLst>
            </a:custGeom>
            <a:solidFill>
              <a:srgbClr val="BC9549"/>
            </a:solidFill>
            <a:ln w="0" cap="flat">
              <a:solidFill>
                <a:srgbClr val="BC9549"/>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25" name="Freeform 19">
              <a:extLst>
                <a:ext uri="{FF2B5EF4-FFF2-40B4-BE49-F238E27FC236}">
                  <a16:creationId xmlns:a16="http://schemas.microsoft.com/office/drawing/2014/main" id="{FD47D6DA-106B-4BE1-B7B4-46ACE5D4DE21}"/>
                </a:ext>
              </a:extLst>
            </p:cNvPr>
            <p:cNvSpPr>
              <a:spLocks noEditPoints="1"/>
            </p:cNvSpPr>
            <p:nvPr/>
          </p:nvSpPr>
          <p:spPr bwMode="gray">
            <a:xfrm>
              <a:off x="2196397" y="1799291"/>
              <a:ext cx="1310855" cy="631825"/>
            </a:xfrm>
            <a:custGeom>
              <a:avLst/>
              <a:gdLst>
                <a:gd name="T0" fmla="*/ 7 w 2224"/>
                <a:gd name="T1" fmla="*/ 190 h 1200"/>
                <a:gd name="T2" fmla="*/ 33 w 2224"/>
                <a:gd name="T3" fmla="*/ 157 h 1200"/>
                <a:gd name="T4" fmla="*/ 147 w 2224"/>
                <a:gd name="T5" fmla="*/ 102 h 1200"/>
                <a:gd name="T6" fmla="*/ 339 w 2224"/>
                <a:gd name="T7" fmla="*/ 57 h 1200"/>
                <a:gd name="T8" fmla="*/ 687 w 2224"/>
                <a:gd name="T9" fmla="*/ 16 h 1200"/>
                <a:gd name="T10" fmla="*/ 1332 w 2224"/>
                <a:gd name="T11" fmla="*/ 4 h 1200"/>
                <a:gd name="T12" fmla="*/ 1808 w 2224"/>
                <a:gd name="T13" fmla="*/ 45 h 1200"/>
                <a:gd name="T14" fmla="*/ 2020 w 2224"/>
                <a:gd name="T15" fmla="*/ 86 h 1200"/>
                <a:gd name="T16" fmla="*/ 2162 w 2224"/>
                <a:gd name="T17" fmla="*/ 138 h 1200"/>
                <a:gd name="T18" fmla="*/ 2213 w 2224"/>
                <a:gd name="T19" fmla="*/ 181 h 1200"/>
                <a:gd name="T20" fmla="*/ 2224 w 2224"/>
                <a:gd name="T21" fmla="*/ 216 h 1200"/>
                <a:gd name="T22" fmla="*/ 2217 w 2224"/>
                <a:gd name="T23" fmla="*/ 1011 h 1200"/>
                <a:gd name="T24" fmla="*/ 2192 w 2224"/>
                <a:gd name="T25" fmla="*/ 1043 h 1200"/>
                <a:gd name="T26" fmla="*/ 2078 w 2224"/>
                <a:gd name="T27" fmla="*/ 1099 h 1200"/>
                <a:gd name="T28" fmla="*/ 1886 w 2224"/>
                <a:gd name="T29" fmla="*/ 1144 h 1200"/>
                <a:gd name="T30" fmla="*/ 1539 w 2224"/>
                <a:gd name="T31" fmla="*/ 1185 h 1200"/>
                <a:gd name="T32" fmla="*/ 893 w 2224"/>
                <a:gd name="T33" fmla="*/ 1196 h 1200"/>
                <a:gd name="T34" fmla="*/ 417 w 2224"/>
                <a:gd name="T35" fmla="*/ 1156 h 1200"/>
                <a:gd name="T36" fmla="*/ 205 w 2224"/>
                <a:gd name="T37" fmla="*/ 1116 h 1200"/>
                <a:gd name="T38" fmla="*/ 63 w 2224"/>
                <a:gd name="T39" fmla="*/ 1063 h 1200"/>
                <a:gd name="T40" fmla="*/ 12 w 2224"/>
                <a:gd name="T41" fmla="*/ 1020 h 1200"/>
                <a:gd name="T42" fmla="*/ 0 w 2224"/>
                <a:gd name="T43" fmla="*/ 984 h 1200"/>
                <a:gd name="T44" fmla="*/ 47 w 2224"/>
                <a:gd name="T45" fmla="*/ 978 h 1200"/>
                <a:gd name="T46" fmla="*/ 65 w 2224"/>
                <a:gd name="T47" fmla="*/ 1008 h 1200"/>
                <a:gd name="T48" fmla="*/ 119 w 2224"/>
                <a:gd name="T49" fmla="*/ 1037 h 1200"/>
                <a:gd name="T50" fmla="*/ 278 w 2224"/>
                <a:gd name="T51" fmla="*/ 1084 h 1200"/>
                <a:gd name="T52" fmla="*/ 507 w 2224"/>
                <a:gd name="T53" fmla="*/ 1120 h 1200"/>
                <a:gd name="T54" fmla="*/ 1112 w 2224"/>
                <a:gd name="T55" fmla="*/ 1152 h 1200"/>
                <a:gd name="T56" fmla="*/ 1717 w 2224"/>
                <a:gd name="T57" fmla="*/ 1120 h 1200"/>
                <a:gd name="T58" fmla="*/ 1947 w 2224"/>
                <a:gd name="T59" fmla="*/ 1084 h 1200"/>
                <a:gd name="T60" fmla="*/ 2105 w 2224"/>
                <a:gd name="T61" fmla="*/ 1038 h 1200"/>
                <a:gd name="T62" fmla="*/ 2160 w 2224"/>
                <a:gd name="T63" fmla="*/ 1008 h 1200"/>
                <a:gd name="T64" fmla="*/ 2177 w 2224"/>
                <a:gd name="T65" fmla="*/ 978 h 1200"/>
                <a:gd name="T66" fmla="*/ 2177 w 2224"/>
                <a:gd name="T67" fmla="*/ 223 h 1200"/>
                <a:gd name="T68" fmla="*/ 2160 w 2224"/>
                <a:gd name="T69" fmla="*/ 193 h 1200"/>
                <a:gd name="T70" fmla="*/ 2107 w 2224"/>
                <a:gd name="T71" fmla="*/ 164 h 1200"/>
                <a:gd name="T72" fmla="*/ 1948 w 2224"/>
                <a:gd name="T73" fmla="*/ 118 h 1200"/>
                <a:gd name="T74" fmla="*/ 1718 w 2224"/>
                <a:gd name="T75" fmla="*/ 81 h 1200"/>
                <a:gd name="T76" fmla="*/ 1113 w 2224"/>
                <a:gd name="T77" fmla="*/ 48 h 1200"/>
                <a:gd name="T78" fmla="*/ 508 w 2224"/>
                <a:gd name="T79" fmla="*/ 81 h 1200"/>
                <a:gd name="T80" fmla="*/ 279 w 2224"/>
                <a:gd name="T81" fmla="*/ 118 h 1200"/>
                <a:gd name="T82" fmla="*/ 121 w 2224"/>
                <a:gd name="T83" fmla="*/ 163 h 1200"/>
                <a:gd name="T84" fmla="*/ 65 w 2224"/>
                <a:gd name="T85" fmla="*/ 193 h 1200"/>
                <a:gd name="T86" fmla="*/ 47 w 2224"/>
                <a:gd name="T87" fmla="*/ 223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24" h="1200">
                  <a:moveTo>
                    <a:pt x="0" y="216"/>
                  </a:moveTo>
                  <a:cubicBezTo>
                    <a:pt x="0" y="214"/>
                    <a:pt x="1" y="212"/>
                    <a:pt x="1" y="210"/>
                  </a:cubicBezTo>
                  <a:lnTo>
                    <a:pt x="7" y="190"/>
                  </a:lnTo>
                  <a:cubicBezTo>
                    <a:pt x="8" y="186"/>
                    <a:pt x="10" y="184"/>
                    <a:pt x="12" y="181"/>
                  </a:cubicBezTo>
                  <a:lnTo>
                    <a:pt x="28" y="162"/>
                  </a:lnTo>
                  <a:cubicBezTo>
                    <a:pt x="30" y="160"/>
                    <a:pt x="31" y="159"/>
                    <a:pt x="33" y="157"/>
                  </a:cubicBezTo>
                  <a:lnTo>
                    <a:pt x="60" y="139"/>
                  </a:lnTo>
                  <a:lnTo>
                    <a:pt x="100" y="120"/>
                  </a:lnTo>
                  <a:lnTo>
                    <a:pt x="147" y="102"/>
                  </a:lnTo>
                  <a:lnTo>
                    <a:pt x="204" y="86"/>
                  </a:lnTo>
                  <a:lnTo>
                    <a:pt x="268" y="71"/>
                  </a:lnTo>
                  <a:lnTo>
                    <a:pt x="339" y="57"/>
                  </a:lnTo>
                  <a:lnTo>
                    <a:pt x="417" y="45"/>
                  </a:lnTo>
                  <a:lnTo>
                    <a:pt x="501" y="34"/>
                  </a:lnTo>
                  <a:lnTo>
                    <a:pt x="687" y="16"/>
                  </a:lnTo>
                  <a:lnTo>
                    <a:pt x="892" y="5"/>
                  </a:lnTo>
                  <a:lnTo>
                    <a:pt x="1112" y="0"/>
                  </a:lnTo>
                  <a:lnTo>
                    <a:pt x="1332" y="4"/>
                  </a:lnTo>
                  <a:lnTo>
                    <a:pt x="1538" y="16"/>
                  </a:lnTo>
                  <a:lnTo>
                    <a:pt x="1723" y="34"/>
                  </a:lnTo>
                  <a:lnTo>
                    <a:pt x="1808" y="45"/>
                  </a:lnTo>
                  <a:lnTo>
                    <a:pt x="1885" y="57"/>
                  </a:lnTo>
                  <a:lnTo>
                    <a:pt x="1957" y="71"/>
                  </a:lnTo>
                  <a:lnTo>
                    <a:pt x="2020" y="86"/>
                  </a:lnTo>
                  <a:lnTo>
                    <a:pt x="2076" y="101"/>
                  </a:lnTo>
                  <a:lnTo>
                    <a:pt x="2124" y="119"/>
                  </a:lnTo>
                  <a:lnTo>
                    <a:pt x="2162" y="138"/>
                  </a:lnTo>
                  <a:lnTo>
                    <a:pt x="2192" y="157"/>
                  </a:lnTo>
                  <a:cubicBezTo>
                    <a:pt x="2194" y="159"/>
                    <a:pt x="2195" y="160"/>
                    <a:pt x="2197" y="162"/>
                  </a:cubicBezTo>
                  <a:lnTo>
                    <a:pt x="2213" y="181"/>
                  </a:lnTo>
                  <a:cubicBezTo>
                    <a:pt x="2215" y="184"/>
                    <a:pt x="2217" y="186"/>
                    <a:pt x="2217" y="190"/>
                  </a:cubicBezTo>
                  <a:lnTo>
                    <a:pt x="2223" y="210"/>
                  </a:lnTo>
                  <a:cubicBezTo>
                    <a:pt x="2224" y="212"/>
                    <a:pt x="2224" y="214"/>
                    <a:pt x="2224" y="216"/>
                  </a:cubicBezTo>
                  <a:lnTo>
                    <a:pt x="2224" y="984"/>
                  </a:lnTo>
                  <a:cubicBezTo>
                    <a:pt x="2224" y="987"/>
                    <a:pt x="2224" y="989"/>
                    <a:pt x="2223" y="991"/>
                  </a:cubicBezTo>
                  <a:lnTo>
                    <a:pt x="2217" y="1011"/>
                  </a:lnTo>
                  <a:cubicBezTo>
                    <a:pt x="2217" y="1015"/>
                    <a:pt x="2215" y="1017"/>
                    <a:pt x="2213" y="1020"/>
                  </a:cubicBezTo>
                  <a:lnTo>
                    <a:pt x="2197" y="1039"/>
                  </a:lnTo>
                  <a:cubicBezTo>
                    <a:pt x="2195" y="1041"/>
                    <a:pt x="2194" y="1042"/>
                    <a:pt x="2192" y="1043"/>
                  </a:cubicBezTo>
                  <a:lnTo>
                    <a:pt x="2165" y="1061"/>
                  </a:lnTo>
                  <a:lnTo>
                    <a:pt x="2126" y="1081"/>
                  </a:lnTo>
                  <a:lnTo>
                    <a:pt x="2078" y="1099"/>
                  </a:lnTo>
                  <a:lnTo>
                    <a:pt x="2021" y="1116"/>
                  </a:lnTo>
                  <a:lnTo>
                    <a:pt x="1958" y="1131"/>
                  </a:lnTo>
                  <a:lnTo>
                    <a:pt x="1886" y="1144"/>
                  </a:lnTo>
                  <a:lnTo>
                    <a:pt x="1808" y="1156"/>
                  </a:lnTo>
                  <a:lnTo>
                    <a:pt x="1724" y="1167"/>
                  </a:lnTo>
                  <a:lnTo>
                    <a:pt x="1539" y="1185"/>
                  </a:lnTo>
                  <a:lnTo>
                    <a:pt x="1333" y="1196"/>
                  </a:lnTo>
                  <a:lnTo>
                    <a:pt x="1113" y="1200"/>
                  </a:lnTo>
                  <a:lnTo>
                    <a:pt x="893" y="1196"/>
                  </a:lnTo>
                  <a:lnTo>
                    <a:pt x="688" y="1185"/>
                  </a:lnTo>
                  <a:lnTo>
                    <a:pt x="502" y="1167"/>
                  </a:lnTo>
                  <a:lnTo>
                    <a:pt x="417" y="1156"/>
                  </a:lnTo>
                  <a:lnTo>
                    <a:pt x="340" y="1144"/>
                  </a:lnTo>
                  <a:lnTo>
                    <a:pt x="269" y="1131"/>
                  </a:lnTo>
                  <a:lnTo>
                    <a:pt x="205" y="1116"/>
                  </a:lnTo>
                  <a:lnTo>
                    <a:pt x="149" y="1100"/>
                  </a:lnTo>
                  <a:lnTo>
                    <a:pt x="102" y="1082"/>
                  </a:lnTo>
                  <a:lnTo>
                    <a:pt x="63" y="1063"/>
                  </a:lnTo>
                  <a:lnTo>
                    <a:pt x="33" y="1043"/>
                  </a:lnTo>
                  <a:cubicBezTo>
                    <a:pt x="31" y="1042"/>
                    <a:pt x="30" y="1041"/>
                    <a:pt x="28" y="1039"/>
                  </a:cubicBezTo>
                  <a:lnTo>
                    <a:pt x="12" y="1020"/>
                  </a:lnTo>
                  <a:cubicBezTo>
                    <a:pt x="10" y="1017"/>
                    <a:pt x="8" y="1015"/>
                    <a:pt x="7" y="1011"/>
                  </a:cubicBezTo>
                  <a:lnTo>
                    <a:pt x="1" y="991"/>
                  </a:lnTo>
                  <a:cubicBezTo>
                    <a:pt x="1" y="989"/>
                    <a:pt x="0" y="987"/>
                    <a:pt x="0" y="984"/>
                  </a:cubicBezTo>
                  <a:lnTo>
                    <a:pt x="0" y="216"/>
                  </a:lnTo>
                  <a:close/>
                  <a:moveTo>
                    <a:pt x="48" y="984"/>
                  </a:moveTo>
                  <a:lnTo>
                    <a:pt x="47" y="978"/>
                  </a:lnTo>
                  <a:lnTo>
                    <a:pt x="53" y="998"/>
                  </a:lnTo>
                  <a:lnTo>
                    <a:pt x="49" y="989"/>
                  </a:lnTo>
                  <a:lnTo>
                    <a:pt x="65" y="1008"/>
                  </a:lnTo>
                  <a:lnTo>
                    <a:pt x="60" y="1003"/>
                  </a:lnTo>
                  <a:lnTo>
                    <a:pt x="84" y="1020"/>
                  </a:lnTo>
                  <a:lnTo>
                    <a:pt x="119" y="1037"/>
                  </a:lnTo>
                  <a:lnTo>
                    <a:pt x="162" y="1053"/>
                  </a:lnTo>
                  <a:lnTo>
                    <a:pt x="216" y="1069"/>
                  </a:lnTo>
                  <a:lnTo>
                    <a:pt x="278" y="1084"/>
                  </a:lnTo>
                  <a:lnTo>
                    <a:pt x="347" y="1097"/>
                  </a:lnTo>
                  <a:lnTo>
                    <a:pt x="424" y="1109"/>
                  </a:lnTo>
                  <a:lnTo>
                    <a:pt x="507" y="1120"/>
                  </a:lnTo>
                  <a:lnTo>
                    <a:pt x="691" y="1138"/>
                  </a:lnTo>
                  <a:lnTo>
                    <a:pt x="894" y="1148"/>
                  </a:lnTo>
                  <a:lnTo>
                    <a:pt x="1112" y="1152"/>
                  </a:lnTo>
                  <a:lnTo>
                    <a:pt x="1330" y="1149"/>
                  </a:lnTo>
                  <a:lnTo>
                    <a:pt x="1534" y="1138"/>
                  </a:lnTo>
                  <a:lnTo>
                    <a:pt x="1717" y="1120"/>
                  </a:lnTo>
                  <a:lnTo>
                    <a:pt x="1801" y="1109"/>
                  </a:lnTo>
                  <a:lnTo>
                    <a:pt x="1877" y="1097"/>
                  </a:lnTo>
                  <a:lnTo>
                    <a:pt x="1947" y="1084"/>
                  </a:lnTo>
                  <a:lnTo>
                    <a:pt x="2008" y="1069"/>
                  </a:lnTo>
                  <a:lnTo>
                    <a:pt x="2061" y="1054"/>
                  </a:lnTo>
                  <a:lnTo>
                    <a:pt x="2105" y="1038"/>
                  </a:lnTo>
                  <a:lnTo>
                    <a:pt x="2138" y="1021"/>
                  </a:lnTo>
                  <a:lnTo>
                    <a:pt x="2165" y="1003"/>
                  </a:lnTo>
                  <a:lnTo>
                    <a:pt x="2160" y="1008"/>
                  </a:lnTo>
                  <a:lnTo>
                    <a:pt x="2176" y="989"/>
                  </a:lnTo>
                  <a:lnTo>
                    <a:pt x="2171" y="998"/>
                  </a:lnTo>
                  <a:lnTo>
                    <a:pt x="2177" y="978"/>
                  </a:lnTo>
                  <a:lnTo>
                    <a:pt x="2176" y="984"/>
                  </a:lnTo>
                  <a:lnTo>
                    <a:pt x="2176" y="216"/>
                  </a:lnTo>
                  <a:lnTo>
                    <a:pt x="2177" y="223"/>
                  </a:lnTo>
                  <a:lnTo>
                    <a:pt x="2171" y="203"/>
                  </a:lnTo>
                  <a:lnTo>
                    <a:pt x="2176" y="212"/>
                  </a:lnTo>
                  <a:lnTo>
                    <a:pt x="2160" y="193"/>
                  </a:lnTo>
                  <a:lnTo>
                    <a:pt x="2165" y="197"/>
                  </a:lnTo>
                  <a:lnTo>
                    <a:pt x="2141" y="181"/>
                  </a:lnTo>
                  <a:lnTo>
                    <a:pt x="2107" y="164"/>
                  </a:lnTo>
                  <a:lnTo>
                    <a:pt x="2063" y="148"/>
                  </a:lnTo>
                  <a:lnTo>
                    <a:pt x="2009" y="133"/>
                  </a:lnTo>
                  <a:lnTo>
                    <a:pt x="1948" y="118"/>
                  </a:lnTo>
                  <a:lnTo>
                    <a:pt x="1878" y="104"/>
                  </a:lnTo>
                  <a:lnTo>
                    <a:pt x="1801" y="92"/>
                  </a:lnTo>
                  <a:lnTo>
                    <a:pt x="1718" y="81"/>
                  </a:lnTo>
                  <a:lnTo>
                    <a:pt x="1535" y="63"/>
                  </a:lnTo>
                  <a:lnTo>
                    <a:pt x="1331" y="52"/>
                  </a:lnTo>
                  <a:lnTo>
                    <a:pt x="1113" y="48"/>
                  </a:lnTo>
                  <a:lnTo>
                    <a:pt x="895" y="52"/>
                  </a:lnTo>
                  <a:lnTo>
                    <a:pt x="692" y="63"/>
                  </a:lnTo>
                  <a:lnTo>
                    <a:pt x="508" y="81"/>
                  </a:lnTo>
                  <a:lnTo>
                    <a:pt x="424" y="92"/>
                  </a:lnTo>
                  <a:lnTo>
                    <a:pt x="348" y="104"/>
                  </a:lnTo>
                  <a:lnTo>
                    <a:pt x="279" y="118"/>
                  </a:lnTo>
                  <a:lnTo>
                    <a:pt x="217" y="133"/>
                  </a:lnTo>
                  <a:lnTo>
                    <a:pt x="164" y="147"/>
                  </a:lnTo>
                  <a:lnTo>
                    <a:pt x="121" y="163"/>
                  </a:lnTo>
                  <a:lnTo>
                    <a:pt x="87" y="179"/>
                  </a:lnTo>
                  <a:lnTo>
                    <a:pt x="60" y="197"/>
                  </a:lnTo>
                  <a:lnTo>
                    <a:pt x="65" y="193"/>
                  </a:lnTo>
                  <a:lnTo>
                    <a:pt x="49" y="212"/>
                  </a:lnTo>
                  <a:lnTo>
                    <a:pt x="53" y="203"/>
                  </a:lnTo>
                  <a:lnTo>
                    <a:pt x="47" y="223"/>
                  </a:lnTo>
                  <a:lnTo>
                    <a:pt x="48" y="216"/>
                  </a:lnTo>
                  <a:lnTo>
                    <a:pt x="48" y="984"/>
                  </a:lnTo>
                  <a:close/>
                </a:path>
              </a:pathLst>
            </a:custGeom>
            <a:solidFill>
              <a:srgbClr val="BC9549"/>
            </a:solidFill>
            <a:ln w="0" cap="flat">
              <a:solidFill>
                <a:srgbClr val="BC9549"/>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26" name="Rectangle 20">
              <a:extLst>
                <a:ext uri="{FF2B5EF4-FFF2-40B4-BE49-F238E27FC236}">
                  <a16:creationId xmlns:a16="http://schemas.microsoft.com/office/drawing/2014/main" id="{AAEEE18D-9BDF-4453-AA99-46B27A782B90}"/>
                </a:ext>
              </a:extLst>
            </p:cNvPr>
            <p:cNvSpPr>
              <a:spLocks noChangeArrowheads="1"/>
            </p:cNvSpPr>
            <p:nvPr/>
          </p:nvSpPr>
          <p:spPr bwMode="gray">
            <a:xfrm>
              <a:off x="2376522" y="2050116"/>
              <a:ext cx="9986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Config&amp;Status</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27" name="Rectangle 21">
              <a:extLst>
                <a:ext uri="{FF2B5EF4-FFF2-40B4-BE49-F238E27FC236}">
                  <a16:creationId xmlns:a16="http://schemas.microsoft.com/office/drawing/2014/main" id="{57046633-F000-4A62-B43D-BB2C1D10B7F5}"/>
                </a:ext>
              </a:extLst>
            </p:cNvPr>
            <p:cNvSpPr>
              <a:spLocks noChangeArrowheads="1"/>
            </p:cNvSpPr>
            <p:nvPr/>
          </p:nvSpPr>
          <p:spPr bwMode="gray">
            <a:xfrm>
              <a:off x="2701944" y="2219979"/>
              <a:ext cx="3238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Data</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28" name="Freeform 22">
              <a:extLst>
                <a:ext uri="{FF2B5EF4-FFF2-40B4-BE49-F238E27FC236}">
                  <a16:creationId xmlns:a16="http://schemas.microsoft.com/office/drawing/2014/main" id="{000D3DFC-FDE7-4761-9F7C-A7B5FBE02034}"/>
                </a:ext>
              </a:extLst>
            </p:cNvPr>
            <p:cNvSpPr>
              <a:spLocks/>
            </p:cNvSpPr>
            <p:nvPr/>
          </p:nvSpPr>
          <p:spPr bwMode="gray">
            <a:xfrm>
              <a:off x="3968750" y="1799291"/>
              <a:ext cx="1208088" cy="608012"/>
            </a:xfrm>
            <a:custGeom>
              <a:avLst/>
              <a:gdLst>
                <a:gd name="T0" fmla="*/ 0 w 2288"/>
                <a:gd name="T1" fmla="*/ 192 h 1152"/>
                <a:gd name="T2" fmla="*/ 1144 w 2288"/>
                <a:gd name="T3" fmla="*/ 0 h 1152"/>
                <a:gd name="T4" fmla="*/ 2288 w 2288"/>
                <a:gd name="T5" fmla="*/ 192 h 1152"/>
                <a:gd name="T6" fmla="*/ 2288 w 2288"/>
                <a:gd name="T7" fmla="*/ 192 h 1152"/>
                <a:gd name="T8" fmla="*/ 2288 w 2288"/>
                <a:gd name="T9" fmla="*/ 192 h 1152"/>
                <a:gd name="T10" fmla="*/ 2288 w 2288"/>
                <a:gd name="T11" fmla="*/ 960 h 1152"/>
                <a:gd name="T12" fmla="*/ 2288 w 2288"/>
                <a:gd name="T13" fmla="*/ 960 h 1152"/>
                <a:gd name="T14" fmla="*/ 1144 w 2288"/>
                <a:gd name="T15" fmla="*/ 1152 h 1152"/>
                <a:gd name="T16" fmla="*/ 0 w 2288"/>
                <a:gd name="T17" fmla="*/ 960 h 1152"/>
                <a:gd name="T18" fmla="*/ 0 w 2288"/>
                <a:gd name="T19" fmla="*/ 960 h 1152"/>
                <a:gd name="T20" fmla="*/ 0 w 2288"/>
                <a:gd name="T21" fmla="*/ 19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8" h="1152">
                  <a:moveTo>
                    <a:pt x="0" y="192"/>
                  </a:moveTo>
                  <a:cubicBezTo>
                    <a:pt x="0" y="86"/>
                    <a:pt x="513" y="0"/>
                    <a:pt x="1144" y="0"/>
                  </a:cubicBezTo>
                  <a:cubicBezTo>
                    <a:pt x="1776" y="0"/>
                    <a:pt x="2288" y="86"/>
                    <a:pt x="2288" y="192"/>
                  </a:cubicBezTo>
                  <a:cubicBezTo>
                    <a:pt x="2288" y="192"/>
                    <a:pt x="2288" y="192"/>
                    <a:pt x="2288" y="192"/>
                  </a:cubicBezTo>
                  <a:lnTo>
                    <a:pt x="2288" y="192"/>
                  </a:lnTo>
                  <a:lnTo>
                    <a:pt x="2288" y="960"/>
                  </a:lnTo>
                  <a:lnTo>
                    <a:pt x="2288" y="960"/>
                  </a:lnTo>
                  <a:cubicBezTo>
                    <a:pt x="2288" y="1067"/>
                    <a:pt x="1776" y="1152"/>
                    <a:pt x="1144" y="1152"/>
                  </a:cubicBezTo>
                  <a:cubicBezTo>
                    <a:pt x="513" y="1152"/>
                    <a:pt x="0" y="1067"/>
                    <a:pt x="0" y="960"/>
                  </a:cubicBezTo>
                  <a:cubicBezTo>
                    <a:pt x="0" y="960"/>
                    <a:pt x="0" y="960"/>
                    <a:pt x="0" y="960"/>
                  </a:cubicBezTo>
                  <a:lnTo>
                    <a:pt x="0" y="192"/>
                  </a:lnTo>
                  <a:close/>
                </a:path>
              </a:pathLst>
            </a:custGeom>
            <a:solidFill>
              <a:srgbClr val="FFCC66"/>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29" name="Freeform 23">
              <a:extLst>
                <a:ext uri="{FF2B5EF4-FFF2-40B4-BE49-F238E27FC236}">
                  <a16:creationId xmlns:a16="http://schemas.microsoft.com/office/drawing/2014/main" id="{AA34570B-37AD-41DF-A958-7287BDAFBC17}"/>
                </a:ext>
              </a:extLst>
            </p:cNvPr>
            <p:cNvSpPr>
              <a:spLocks/>
            </p:cNvSpPr>
            <p:nvPr/>
          </p:nvSpPr>
          <p:spPr bwMode="gray">
            <a:xfrm>
              <a:off x="3957638" y="1896129"/>
              <a:ext cx="1231900" cy="117475"/>
            </a:xfrm>
            <a:custGeom>
              <a:avLst/>
              <a:gdLst>
                <a:gd name="T0" fmla="*/ 2328 w 2334"/>
                <a:gd name="T1" fmla="*/ 33 h 222"/>
                <a:gd name="T2" fmla="*/ 2306 w 2334"/>
                <a:gd name="T3" fmla="*/ 61 h 222"/>
                <a:gd name="T4" fmla="*/ 2273 w 2334"/>
                <a:gd name="T5" fmla="*/ 84 h 222"/>
                <a:gd name="T6" fmla="*/ 2181 w 2334"/>
                <a:gd name="T7" fmla="*/ 121 h 222"/>
                <a:gd name="T8" fmla="*/ 2056 w 2334"/>
                <a:gd name="T9" fmla="*/ 153 h 222"/>
                <a:gd name="T10" fmla="*/ 1899 w 2334"/>
                <a:gd name="T11" fmla="*/ 178 h 222"/>
                <a:gd name="T12" fmla="*/ 1715 w 2334"/>
                <a:gd name="T13" fmla="*/ 199 h 222"/>
                <a:gd name="T14" fmla="*/ 1400 w 2334"/>
                <a:gd name="T15" fmla="*/ 218 h 222"/>
                <a:gd name="T16" fmla="*/ 937 w 2334"/>
                <a:gd name="T17" fmla="*/ 218 h 222"/>
                <a:gd name="T18" fmla="*/ 621 w 2334"/>
                <a:gd name="T19" fmla="*/ 199 h 222"/>
                <a:gd name="T20" fmla="*/ 437 w 2334"/>
                <a:gd name="T21" fmla="*/ 178 h 222"/>
                <a:gd name="T22" fmla="*/ 280 w 2334"/>
                <a:gd name="T23" fmla="*/ 153 h 222"/>
                <a:gd name="T24" fmla="*/ 155 w 2334"/>
                <a:gd name="T25" fmla="*/ 122 h 222"/>
                <a:gd name="T26" fmla="*/ 65 w 2334"/>
                <a:gd name="T27" fmla="*/ 85 h 222"/>
                <a:gd name="T28" fmla="*/ 29 w 2334"/>
                <a:gd name="T29" fmla="*/ 61 h 222"/>
                <a:gd name="T30" fmla="*/ 6 w 2334"/>
                <a:gd name="T31" fmla="*/ 33 h 222"/>
                <a:gd name="T32" fmla="*/ 46 w 2334"/>
                <a:gd name="T33" fmla="*/ 0 h 222"/>
                <a:gd name="T34" fmla="*/ 47 w 2334"/>
                <a:gd name="T35" fmla="*/ 10 h 222"/>
                <a:gd name="T36" fmla="*/ 59 w 2334"/>
                <a:gd name="T37" fmla="*/ 25 h 222"/>
                <a:gd name="T38" fmla="*/ 121 w 2334"/>
                <a:gd name="T39" fmla="*/ 59 h 222"/>
                <a:gd name="T40" fmla="*/ 225 w 2334"/>
                <a:gd name="T41" fmla="*/ 91 h 222"/>
                <a:gd name="T42" fmla="*/ 362 w 2334"/>
                <a:gd name="T43" fmla="*/ 119 h 222"/>
                <a:gd name="T44" fmla="*/ 531 w 2334"/>
                <a:gd name="T45" fmla="*/ 142 h 222"/>
                <a:gd name="T46" fmla="*/ 724 w 2334"/>
                <a:gd name="T47" fmla="*/ 159 h 222"/>
                <a:gd name="T48" fmla="*/ 1167 w 2334"/>
                <a:gd name="T49" fmla="*/ 174 h 222"/>
                <a:gd name="T50" fmla="*/ 1611 w 2334"/>
                <a:gd name="T51" fmla="*/ 160 h 222"/>
                <a:gd name="T52" fmla="*/ 1804 w 2334"/>
                <a:gd name="T53" fmla="*/ 142 h 222"/>
                <a:gd name="T54" fmla="*/ 1972 w 2334"/>
                <a:gd name="T55" fmla="*/ 119 h 222"/>
                <a:gd name="T56" fmla="*/ 2110 w 2334"/>
                <a:gd name="T57" fmla="*/ 91 h 222"/>
                <a:gd name="T58" fmla="*/ 2211 w 2334"/>
                <a:gd name="T59" fmla="*/ 60 h 222"/>
                <a:gd name="T60" fmla="*/ 2275 w 2334"/>
                <a:gd name="T61" fmla="*/ 25 h 222"/>
                <a:gd name="T62" fmla="*/ 2288 w 2334"/>
                <a:gd name="T63" fmla="*/ 10 h 222"/>
                <a:gd name="T64" fmla="*/ 2288 w 2334"/>
                <a:gd name="T6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4" h="222">
                  <a:moveTo>
                    <a:pt x="2334" y="13"/>
                  </a:moveTo>
                  <a:lnTo>
                    <a:pt x="2328" y="33"/>
                  </a:lnTo>
                  <a:cubicBezTo>
                    <a:pt x="2327" y="37"/>
                    <a:pt x="2326" y="40"/>
                    <a:pt x="2323" y="42"/>
                  </a:cubicBezTo>
                  <a:lnTo>
                    <a:pt x="2306" y="61"/>
                  </a:lnTo>
                  <a:cubicBezTo>
                    <a:pt x="2305" y="63"/>
                    <a:pt x="2303" y="64"/>
                    <a:pt x="2301" y="66"/>
                  </a:cubicBezTo>
                  <a:lnTo>
                    <a:pt x="2273" y="84"/>
                  </a:lnTo>
                  <a:lnTo>
                    <a:pt x="2232" y="103"/>
                  </a:lnTo>
                  <a:lnTo>
                    <a:pt x="2181" y="121"/>
                  </a:lnTo>
                  <a:lnTo>
                    <a:pt x="2123" y="138"/>
                  </a:lnTo>
                  <a:lnTo>
                    <a:pt x="2056" y="153"/>
                  </a:lnTo>
                  <a:lnTo>
                    <a:pt x="1981" y="166"/>
                  </a:lnTo>
                  <a:lnTo>
                    <a:pt x="1899" y="178"/>
                  </a:lnTo>
                  <a:lnTo>
                    <a:pt x="1810" y="189"/>
                  </a:lnTo>
                  <a:lnTo>
                    <a:pt x="1715" y="199"/>
                  </a:lnTo>
                  <a:lnTo>
                    <a:pt x="1614" y="207"/>
                  </a:lnTo>
                  <a:lnTo>
                    <a:pt x="1400" y="218"/>
                  </a:lnTo>
                  <a:lnTo>
                    <a:pt x="1168" y="222"/>
                  </a:lnTo>
                  <a:lnTo>
                    <a:pt x="937" y="218"/>
                  </a:lnTo>
                  <a:lnTo>
                    <a:pt x="721" y="207"/>
                  </a:lnTo>
                  <a:lnTo>
                    <a:pt x="621" y="199"/>
                  </a:lnTo>
                  <a:lnTo>
                    <a:pt x="526" y="189"/>
                  </a:lnTo>
                  <a:lnTo>
                    <a:pt x="437" y="178"/>
                  </a:lnTo>
                  <a:lnTo>
                    <a:pt x="355" y="166"/>
                  </a:lnTo>
                  <a:lnTo>
                    <a:pt x="280" y="153"/>
                  </a:lnTo>
                  <a:lnTo>
                    <a:pt x="214" y="138"/>
                  </a:lnTo>
                  <a:lnTo>
                    <a:pt x="155" y="122"/>
                  </a:lnTo>
                  <a:lnTo>
                    <a:pt x="105" y="104"/>
                  </a:lnTo>
                  <a:lnTo>
                    <a:pt x="65" y="85"/>
                  </a:lnTo>
                  <a:lnTo>
                    <a:pt x="34" y="66"/>
                  </a:lnTo>
                  <a:cubicBezTo>
                    <a:pt x="32" y="65"/>
                    <a:pt x="30" y="63"/>
                    <a:pt x="29" y="61"/>
                  </a:cubicBezTo>
                  <a:lnTo>
                    <a:pt x="12" y="42"/>
                  </a:lnTo>
                  <a:cubicBezTo>
                    <a:pt x="9" y="40"/>
                    <a:pt x="7" y="37"/>
                    <a:pt x="6" y="33"/>
                  </a:cubicBezTo>
                  <a:lnTo>
                    <a:pt x="0" y="13"/>
                  </a:lnTo>
                  <a:lnTo>
                    <a:pt x="46" y="0"/>
                  </a:lnTo>
                  <a:lnTo>
                    <a:pt x="52" y="20"/>
                  </a:lnTo>
                  <a:lnTo>
                    <a:pt x="47" y="10"/>
                  </a:lnTo>
                  <a:lnTo>
                    <a:pt x="64" y="29"/>
                  </a:lnTo>
                  <a:lnTo>
                    <a:pt x="59" y="25"/>
                  </a:lnTo>
                  <a:lnTo>
                    <a:pt x="86" y="42"/>
                  </a:lnTo>
                  <a:lnTo>
                    <a:pt x="121" y="59"/>
                  </a:lnTo>
                  <a:lnTo>
                    <a:pt x="168" y="75"/>
                  </a:lnTo>
                  <a:lnTo>
                    <a:pt x="225" y="91"/>
                  </a:lnTo>
                  <a:lnTo>
                    <a:pt x="289" y="106"/>
                  </a:lnTo>
                  <a:lnTo>
                    <a:pt x="362" y="119"/>
                  </a:lnTo>
                  <a:lnTo>
                    <a:pt x="443" y="131"/>
                  </a:lnTo>
                  <a:lnTo>
                    <a:pt x="531" y="142"/>
                  </a:lnTo>
                  <a:lnTo>
                    <a:pt x="624" y="152"/>
                  </a:lnTo>
                  <a:lnTo>
                    <a:pt x="724" y="159"/>
                  </a:lnTo>
                  <a:lnTo>
                    <a:pt x="938" y="170"/>
                  </a:lnTo>
                  <a:lnTo>
                    <a:pt x="1167" y="174"/>
                  </a:lnTo>
                  <a:lnTo>
                    <a:pt x="1397" y="170"/>
                  </a:lnTo>
                  <a:lnTo>
                    <a:pt x="1611" y="160"/>
                  </a:lnTo>
                  <a:lnTo>
                    <a:pt x="1710" y="152"/>
                  </a:lnTo>
                  <a:lnTo>
                    <a:pt x="1804" y="142"/>
                  </a:lnTo>
                  <a:lnTo>
                    <a:pt x="1892" y="131"/>
                  </a:lnTo>
                  <a:lnTo>
                    <a:pt x="1972" y="119"/>
                  </a:lnTo>
                  <a:lnTo>
                    <a:pt x="2045" y="106"/>
                  </a:lnTo>
                  <a:lnTo>
                    <a:pt x="2110" y="91"/>
                  </a:lnTo>
                  <a:lnTo>
                    <a:pt x="2165" y="76"/>
                  </a:lnTo>
                  <a:lnTo>
                    <a:pt x="2211" y="60"/>
                  </a:lnTo>
                  <a:lnTo>
                    <a:pt x="2247" y="43"/>
                  </a:lnTo>
                  <a:lnTo>
                    <a:pt x="2275" y="25"/>
                  </a:lnTo>
                  <a:lnTo>
                    <a:pt x="2271" y="29"/>
                  </a:lnTo>
                  <a:lnTo>
                    <a:pt x="2288" y="10"/>
                  </a:lnTo>
                  <a:lnTo>
                    <a:pt x="2282" y="20"/>
                  </a:lnTo>
                  <a:lnTo>
                    <a:pt x="2288" y="0"/>
                  </a:lnTo>
                  <a:lnTo>
                    <a:pt x="2334" y="13"/>
                  </a:lnTo>
                  <a:close/>
                </a:path>
              </a:pathLst>
            </a:custGeom>
            <a:solidFill>
              <a:srgbClr val="BC9549"/>
            </a:solidFill>
            <a:ln w="0" cap="flat">
              <a:solidFill>
                <a:srgbClr val="BC9549"/>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0" name="Freeform 24">
              <a:extLst>
                <a:ext uri="{FF2B5EF4-FFF2-40B4-BE49-F238E27FC236}">
                  <a16:creationId xmlns:a16="http://schemas.microsoft.com/office/drawing/2014/main" id="{E7FBD62E-504B-41C0-AA60-A7385ECDF3CE}"/>
                </a:ext>
              </a:extLst>
            </p:cNvPr>
            <p:cNvSpPr>
              <a:spLocks noEditPoints="1"/>
            </p:cNvSpPr>
            <p:nvPr/>
          </p:nvSpPr>
          <p:spPr bwMode="gray">
            <a:xfrm>
              <a:off x="3956050" y="1786591"/>
              <a:ext cx="1233488" cy="631825"/>
            </a:xfrm>
            <a:custGeom>
              <a:avLst/>
              <a:gdLst>
                <a:gd name="T0" fmla="*/ 7 w 2336"/>
                <a:gd name="T1" fmla="*/ 190 h 1200"/>
                <a:gd name="T2" fmla="*/ 35 w 2336"/>
                <a:gd name="T3" fmla="*/ 157 h 1200"/>
                <a:gd name="T4" fmla="*/ 154 w 2336"/>
                <a:gd name="T5" fmla="*/ 102 h 1200"/>
                <a:gd name="T6" fmla="*/ 355 w 2336"/>
                <a:gd name="T7" fmla="*/ 57 h 1200"/>
                <a:gd name="T8" fmla="*/ 621 w 2336"/>
                <a:gd name="T9" fmla="*/ 24 h 1200"/>
                <a:gd name="T10" fmla="*/ 1168 w 2336"/>
                <a:gd name="T11" fmla="*/ 0 h 1200"/>
                <a:gd name="T12" fmla="*/ 1715 w 2336"/>
                <a:gd name="T13" fmla="*/ 24 h 1200"/>
                <a:gd name="T14" fmla="*/ 1981 w 2336"/>
                <a:gd name="T15" fmla="*/ 57 h 1200"/>
                <a:gd name="T16" fmla="*/ 2181 w 2336"/>
                <a:gd name="T17" fmla="*/ 101 h 1200"/>
                <a:gd name="T18" fmla="*/ 2302 w 2336"/>
                <a:gd name="T19" fmla="*/ 157 h 1200"/>
                <a:gd name="T20" fmla="*/ 2329 w 2336"/>
                <a:gd name="T21" fmla="*/ 190 h 1200"/>
                <a:gd name="T22" fmla="*/ 2336 w 2336"/>
                <a:gd name="T23" fmla="*/ 984 h 1200"/>
                <a:gd name="T24" fmla="*/ 2324 w 2336"/>
                <a:gd name="T25" fmla="*/ 1020 h 1200"/>
                <a:gd name="T26" fmla="*/ 2274 w 2336"/>
                <a:gd name="T27" fmla="*/ 1062 h 1200"/>
                <a:gd name="T28" fmla="*/ 2124 w 2336"/>
                <a:gd name="T29" fmla="*/ 1116 h 1200"/>
                <a:gd name="T30" fmla="*/ 1900 w 2336"/>
                <a:gd name="T31" fmla="*/ 1156 h 1200"/>
                <a:gd name="T32" fmla="*/ 1615 w 2336"/>
                <a:gd name="T33" fmla="*/ 1185 h 1200"/>
                <a:gd name="T34" fmla="*/ 938 w 2336"/>
                <a:gd name="T35" fmla="*/ 1196 h 1200"/>
                <a:gd name="T36" fmla="*/ 527 w 2336"/>
                <a:gd name="T37" fmla="*/ 1167 h 1200"/>
                <a:gd name="T38" fmla="*/ 281 w 2336"/>
                <a:gd name="T39" fmla="*/ 1131 h 1200"/>
                <a:gd name="T40" fmla="*/ 106 w 2336"/>
                <a:gd name="T41" fmla="*/ 1082 h 1200"/>
                <a:gd name="T42" fmla="*/ 30 w 2336"/>
                <a:gd name="T43" fmla="*/ 1039 h 1200"/>
                <a:gd name="T44" fmla="*/ 1 w 2336"/>
                <a:gd name="T45" fmla="*/ 991 h 1200"/>
                <a:gd name="T46" fmla="*/ 48 w 2336"/>
                <a:gd name="T47" fmla="*/ 984 h 1200"/>
                <a:gd name="T48" fmla="*/ 48 w 2336"/>
                <a:gd name="T49" fmla="*/ 988 h 1200"/>
                <a:gd name="T50" fmla="*/ 87 w 2336"/>
                <a:gd name="T51" fmla="*/ 1020 h 1200"/>
                <a:gd name="T52" fmla="*/ 226 w 2336"/>
                <a:gd name="T53" fmla="*/ 1069 h 1200"/>
                <a:gd name="T54" fmla="*/ 444 w 2336"/>
                <a:gd name="T55" fmla="*/ 1109 h 1200"/>
                <a:gd name="T56" fmla="*/ 725 w 2336"/>
                <a:gd name="T57" fmla="*/ 1137 h 1200"/>
                <a:gd name="T58" fmla="*/ 1398 w 2336"/>
                <a:gd name="T59" fmla="*/ 1148 h 1200"/>
                <a:gd name="T60" fmla="*/ 1805 w 2336"/>
                <a:gd name="T61" fmla="*/ 1120 h 1200"/>
                <a:gd name="T62" fmla="*/ 2046 w 2336"/>
                <a:gd name="T63" fmla="*/ 1084 h 1200"/>
                <a:gd name="T64" fmla="*/ 2212 w 2336"/>
                <a:gd name="T65" fmla="*/ 1038 h 1200"/>
                <a:gd name="T66" fmla="*/ 2272 w 2336"/>
                <a:gd name="T67" fmla="*/ 1007 h 1200"/>
                <a:gd name="T68" fmla="*/ 2289 w 2336"/>
                <a:gd name="T69" fmla="*/ 978 h 1200"/>
                <a:gd name="T70" fmla="*/ 2289 w 2336"/>
                <a:gd name="T71" fmla="*/ 223 h 1200"/>
                <a:gd name="T72" fmla="*/ 2272 w 2336"/>
                <a:gd name="T73" fmla="*/ 193 h 1200"/>
                <a:gd name="T74" fmla="*/ 2214 w 2336"/>
                <a:gd name="T75" fmla="*/ 164 h 1200"/>
                <a:gd name="T76" fmla="*/ 2047 w 2336"/>
                <a:gd name="T77" fmla="*/ 118 h 1200"/>
                <a:gd name="T78" fmla="*/ 1806 w 2336"/>
                <a:gd name="T79" fmla="*/ 81 h 1200"/>
                <a:gd name="T80" fmla="*/ 1399 w 2336"/>
                <a:gd name="T81" fmla="*/ 52 h 1200"/>
                <a:gd name="T82" fmla="*/ 725 w 2336"/>
                <a:gd name="T83" fmla="*/ 63 h 1200"/>
                <a:gd name="T84" fmla="*/ 445 w 2336"/>
                <a:gd name="T85" fmla="*/ 92 h 1200"/>
                <a:gd name="T86" fmla="*/ 226 w 2336"/>
                <a:gd name="T87" fmla="*/ 133 h 1200"/>
                <a:gd name="T88" fmla="*/ 89 w 2336"/>
                <a:gd name="T89" fmla="*/ 180 h 1200"/>
                <a:gd name="T90" fmla="*/ 48 w 2336"/>
                <a:gd name="T91" fmla="*/ 212 h 1200"/>
                <a:gd name="T92" fmla="*/ 48 w 2336"/>
                <a:gd name="T93" fmla="*/ 216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36" h="1200">
                  <a:moveTo>
                    <a:pt x="0" y="216"/>
                  </a:moveTo>
                  <a:cubicBezTo>
                    <a:pt x="0" y="214"/>
                    <a:pt x="1" y="212"/>
                    <a:pt x="1" y="210"/>
                  </a:cubicBezTo>
                  <a:lnTo>
                    <a:pt x="7" y="190"/>
                  </a:lnTo>
                  <a:cubicBezTo>
                    <a:pt x="8" y="186"/>
                    <a:pt x="10" y="183"/>
                    <a:pt x="13" y="180"/>
                  </a:cubicBezTo>
                  <a:lnTo>
                    <a:pt x="30" y="161"/>
                  </a:lnTo>
                  <a:cubicBezTo>
                    <a:pt x="31" y="160"/>
                    <a:pt x="33" y="158"/>
                    <a:pt x="35" y="157"/>
                  </a:cubicBezTo>
                  <a:lnTo>
                    <a:pt x="64" y="139"/>
                  </a:lnTo>
                  <a:lnTo>
                    <a:pt x="104" y="120"/>
                  </a:lnTo>
                  <a:lnTo>
                    <a:pt x="154" y="102"/>
                  </a:lnTo>
                  <a:lnTo>
                    <a:pt x="214" y="86"/>
                  </a:lnTo>
                  <a:lnTo>
                    <a:pt x="280" y="71"/>
                  </a:lnTo>
                  <a:lnTo>
                    <a:pt x="355" y="57"/>
                  </a:lnTo>
                  <a:lnTo>
                    <a:pt x="438" y="45"/>
                  </a:lnTo>
                  <a:lnTo>
                    <a:pt x="526" y="34"/>
                  </a:lnTo>
                  <a:lnTo>
                    <a:pt x="621" y="24"/>
                  </a:lnTo>
                  <a:lnTo>
                    <a:pt x="722" y="16"/>
                  </a:lnTo>
                  <a:lnTo>
                    <a:pt x="937" y="4"/>
                  </a:lnTo>
                  <a:lnTo>
                    <a:pt x="1168" y="0"/>
                  </a:lnTo>
                  <a:lnTo>
                    <a:pt x="1400" y="4"/>
                  </a:lnTo>
                  <a:lnTo>
                    <a:pt x="1615" y="15"/>
                  </a:lnTo>
                  <a:lnTo>
                    <a:pt x="1715" y="24"/>
                  </a:lnTo>
                  <a:lnTo>
                    <a:pt x="1811" y="34"/>
                  </a:lnTo>
                  <a:lnTo>
                    <a:pt x="1899" y="45"/>
                  </a:lnTo>
                  <a:lnTo>
                    <a:pt x="1981" y="57"/>
                  </a:lnTo>
                  <a:lnTo>
                    <a:pt x="2056" y="71"/>
                  </a:lnTo>
                  <a:lnTo>
                    <a:pt x="2123" y="86"/>
                  </a:lnTo>
                  <a:lnTo>
                    <a:pt x="2181" y="101"/>
                  </a:lnTo>
                  <a:lnTo>
                    <a:pt x="2230" y="119"/>
                  </a:lnTo>
                  <a:lnTo>
                    <a:pt x="2272" y="138"/>
                  </a:lnTo>
                  <a:lnTo>
                    <a:pt x="2302" y="157"/>
                  </a:lnTo>
                  <a:cubicBezTo>
                    <a:pt x="2304" y="158"/>
                    <a:pt x="2306" y="160"/>
                    <a:pt x="2307" y="161"/>
                  </a:cubicBezTo>
                  <a:lnTo>
                    <a:pt x="2324" y="180"/>
                  </a:lnTo>
                  <a:cubicBezTo>
                    <a:pt x="2327" y="183"/>
                    <a:pt x="2328" y="186"/>
                    <a:pt x="2329" y="190"/>
                  </a:cubicBezTo>
                  <a:lnTo>
                    <a:pt x="2335" y="210"/>
                  </a:lnTo>
                  <a:cubicBezTo>
                    <a:pt x="2336" y="212"/>
                    <a:pt x="2336" y="214"/>
                    <a:pt x="2336" y="216"/>
                  </a:cubicBezTo>
                  <a:lnTo>
                    <a:pt x="2336" y="984"/>
                  </a:lnTo>
                  <a:cubicBezTo>
                    <a:pt x="2336" y="987"/>
                    <a:pt x="2336" y="989"/>
                    <a:pt x="2335" y="991"/>
                  </a:cubicBezTo>
                  <a:lnTo>
                    <a:pt x="2329" y="1011"/>
                  </a:lnTo>
                  <a:cubicBezTo>
                    <a:pt x="2328" y="1015"/>
                    <a:pt x="2327" y="1018"/>
                    <a:pt x="2324" y="1020"/>
                  </a:cubicBezTo>
                  <a:lnTo>
                    <a:pt x="2307" y="1039"/>
                  </a:lnTo>
                  <a:cubicBezTo>
                    <a:pt x="2306" y="1041"/>
                    <a:pt x="2304" y="1042"/>
                    <a:pt x="2302" y="1044"/>
                  </a:cubicBezTo>
                  <a:lnTo>
                    <a:pt x="2274" y="1062"/>
                  </a:lnTo>
                  <a:lnTo>
                    <a:pt x="2233" y="1081"/>
                  </a:lnTo>
                  <a:lnTo>
                    <a:pt x="2182" y="1099"/>
                  </a:lnTo>
                  <a:lnTo>
                    <a:pt x="2124" y="1116"/>
                  </a:lnTo>
                  <a:lnTo>
                    <a:pt x="2057" y="1131"/>
                  </a:lnTo>
                  <a:lnTo>
                    <a:pt x="1982" y="1144"/>
                  </a:lnTo>
                  <a:lnTo>
                    <a:pt x="1900" y="1156"/>
                  </a:lnTo>
                  <a:lnTo>
                    <a:pt x="1811" y="1167"/>
                  </a:lnTo>
                  <a:lnTo>
                    <a:pt x="1716" y="1177"/>
                  </a:lnTo>
                  <a:lnTo>
                    <a:pt x="1615" y="1185"/>
                  </a:lnTo>
                  <a:lnTo>
                    <a:pt x="1401" y="1196"/>
                  </a:lnTo>
                  <a:lnTo>
                    <a:pt x="1169" y="1200"/>
                  </a:lnTo>
                  <a:lnTo>
                    <a:pt x="938" y="1196"/>
                  </a:lnTo>
                  <a:lnTo>
                    <a:pt x="722" y="1185"/>
                  </a:lnTo>
                  <a:lnTo>
                    <a:pt x="622" y="1177"/>
                  </a:lnTo>
                  <a:lnTo>
                    <a:pt x="527" y="1167"/>
                  </a:lnTo>
                  <a:lnTo>
                    <a:pt x="438" y="1156"/>
                  </a:lnTo>
                  <a:lnTo>
                    <a:pt x="356" y="1144"/>
                  </a:lnTo>
                  <a:lnTo>
                    <a:pt x="281" y="1131"/>
                  </a:lnTo>
                  <a:lnTo>
                    <a:pt x="215" y="1116"/>
                  </a:lnTo>
                  <a:lnTo>
                    <a:pt x="156" y="1100"/>
                  </a:lnTo>
                  <a:lnTo>
                    <a:pt x="106" y="1082"/>
                  </a:lnTo>
                  <a:lnTo>
                    <a:pt x="66" y="1063"/>
                  </a:lnTo>
                  <a:lnTo>
                    <a:pt x="35" y="1044"/>
                  </a:lnTo>
                  <a:cubicBezTo>
                    <a:pt x="33" y="1043"/>
                    <a:pt x="31" y="1041"/>
                    <a:pt x="30" y="1039"/>
                  </a:cubicBezTo>
                  <a:lnTo>
                    <a:pt x="13" y="1020"/>
                  </a:lnTo>
                  <a:cubicBezTo>
                    <a:pt x="10" y="1018"/>
                    <a:pt x="8" y="1015"/>
                    <a:pt x="7" y="1011"/>
                  </a:cubicBezTo>
                  <a:lnTo>
                    <a:pt x="1" y="991"/>
                  </a:lnTo>
                  <a:cubicBezTo>
                    <a:pt x="1" y="989"/>
                    <a:pt x="0" y="987"/>
                    <a:pt x="0" y="984"/>
                  </a:cubicBezTo>
                  <a:lnTo>
                    <a:pt x="0" y="216"/>
                  </a:lnTo>
                  <a:close/>
                  <a:moveTo>
                    <a:pt x="48" y="984"/>
                  </a:moveTo>
                  <a:lnTo>
                    <a:pt x="47" y="978"/>
                  </a:lnTo>
                  <a:lnTo>
                    <a:pt x="53" y="998"/>
                  </a:lnTo>
                  <a:lnTo>
                    <a:pt x="48" y="988"/>
                  </a:lnTo>
                  <a:lnTo>
                    <a:pt x="65" y="1007"/>
                  </a:lnTo>
                  <a:lnTo>
                    <a:pt x="60" y="1003"/>
                  </a:lnTo>
                  <a:lnTo>
                    <a:pt x="87" y="1020"/>
                  </a:lnTo>
                  <a:lnTo>
                    <a:pt x="122" y="1037"/>
                  </a:lnTo>
                  <a:lnTo>
                    <a:pt x="169" y="1053"/>
                  </a:lnTo>
                  <a:lnTo>
                    <a:pt x="226" y="1069"/>
                  </a:lnTo>
                  <a:lnTo>
                    <a:pt x="290" y="1084"/>
                  </a:lnTo>
                  <a:lnTo>
                    <a:pt x="363" y="1097"/>
                  </a:lnTo>
                  <a:lnTo>
                    <a:pt x="444" y="1109"/>
                  </a:lnTo>
                  <a:lnTo>
                    <a:pt x="532" y="1120"/>
                  </a:lnTo>
                  <a:lnTo>
                    <a:pt x="625" y="1130"/>
                  </a:lnTo>
                  <a:lnTo>
                    <a:pt x="725" y="1137"/>
                  </a:lnTo>
                  <a:lnTo>
                    <a:pt x="939" y="1148"/>
                  </a:lnTo>
                  <a:lnTo>
                    <a:pt x="1168" y="1152"/>
                  </a:lnTo>
                  <a:lnTo>
                    <a:pt x="1398" y="1148"/>
                  </a:lnTo>
                  <a:lnTo>
                    <a:pt x="1612" y="1138"/>
                  </a:lnTo>
                  <a:lnTo>
                    <a:pt x="1711" y="1130"/>
                  </a:lnTo>
                  <a:lnTo>
                    <a:pt x="1805" y="1120"/>
                  </a:lnTo>
                  <a:lnTo>
                    <a:pt x="1893" y="1109"/>
                  </a:lnTo>
                  <a:lnTo>
                    <a:pt x="1973" y="1097"/>
                  </a:lnTo>
                  <a:lnTo>
                    <a:pt x="2046" y="1084"/>
                  </a:lnTo>
                  <a:lnTo>
                    <a:pt x="2111" y="1069"/>
                  </a:lnTo>
                  <a:lnTo>
                    <a:pt x="2166" y="1054"/>
                  </a:lnTo>
                  <a:lnTo>
                    <a:pt x="2212" y="1038"/>
                  </a:lnTo>
                  <a:lnTo>
                    <a:pt x="2248" y="1021"/>
                  </a:lnTo>
                  <a:lnTo>
                    <a:pt x="2276" y="1003"/>
                  </a:lnTo>
                  <a:lnTo>
                    <a:pt x="2272" y="1007"/>
                  </a:lnTo>
                  <a:lnTo>
                    <a:pt x="2289" y="988"/>
                  </a:lnTo>
                  <a:lnTo>
                    <a:pt x="2283" y="998"/>
                  </a:lnTo>
                  <a:lnTo>
                    <a:pt x="2289" y="978"/>
                  </a:lnTo>
                  <a:lnTo>
                    <a:pt x="2288" y="984"/>
                  </a:lnTo>
                  <a:lnTo>
                    <a:pt x="2288" y="216"/>
                  </a:lnTo>
                  <a:lnTo>
                    <a:pt x="2289" y="223"/>
                  </a:lnTo>
                  <a:lnTo>
                    <a:pt x="2283" y="203"/>
                  </a:lnTo>
                  <a:lnTo>
                    <a:pt x="2289" y="212"/>
                  </a:lnTo>
                  <a:lnTo>
                    <a:pt x="2272" y="193"/>
                  </a:lnTo>
                  <a:lnTo>
                    <a:pt x="2276" y="198"/>
                  </a:lnTo>
                  <a:lnTo>
                    <a:pt x="2251" y="181"/>
                  </a:lnTo>
                  <a:lnTo>
                    <a:pt x="2214" y="164"/>
                  </a:lnTo>
                  <a:lnTo>
                    <a:pt x="2168" y="148"/>
                  </a:lnTo>
                  <a:lnTo>
                    <a:pt x="2112" y="133"/>
                  </a:lnTo>
                  <a:lnTo>
                    <a:pt x="2047" y="118"/>
                  </a:lnTo>
                  <a:lnTo>
                    <a:pt x="1974" y="104"/>
                  </a:lnTo>
                  <a:lnTo>
                    <a:pt x="1893" y="92"/>
                  </a:lnTo>
                  <a:lnTo>
                    <a:pt x="1806" y="81"/>
                  </a:lnTo>
                  <a:lnTo>
                    <a:pt x="1712" y="71"/>
                  </a:lnTo>
                  <a:lnTo>
                    <a:pt x="1612" y="63"/>
                  </a:lnTo>
                  <a:lnTo>
                    <a:pt x="1399" y="52"/>
                  </a:lnTo>
                  <a:lnTo>
                    <a:pt x="1169" y="48"/>
                  </a:lnTo>
                  <a:lnTo>
                    <a:pt x="940" y="52"/>
                  </a:lnTo>
                  <a:lnTo>
                    <a:pt x="725" y="63"/>
                  </a:lnTo>
                  <a:lnTo>
                    <a:pt x="626" y="71"/>
                  </a:lnTo>
                  <a:lnTo>
                    <a:pt x="532" y="81"/>
                  </a:lnTo>
                  <a:lnTo>
                    <a:pt x="445" y="92"/>
                  </a:lnTo>
                  <a:lnTo>
                    <a:pt x="364" y="104"/>
                  </a:lnTo>
                  <a:lnTo>
                    <a:pt x="291" y="118"/>
                  </a:lnTo>
                  <a:lnTo>
                    <a:pt x="226" y="133"/>
                  </a:lnTo>
                  <a:lnTo>
                    <a:pt x="170" y="147"/>
                  </a:lnTo>
                  <a:lnTo>
                    <a:pt x="125" y="163"/>
                  </a:lnTo>
                  <a:lnTo>
                    <a:pt x="89" y="180"/>
                  </a:lnTo>
                  <a:lnTo>
                    <a:pt x="60" y="198"/>
                  </a:lnTo>
                  <a:lnTo>
                    <a:pt x="65" y="193"/>
                  </a:lnTo>
                  <a:lnTo>
                    <a:pt x="48" y="212"/>
                  </a:lnTo>
                  <a:lnTo>
                    <a:pt x="53" y="203"/>
                  </a:lnTo>
                  <a:lnTo>
                    <a:pt x="47" y="223"/>
                  </a:lnTo>
                  <a:lnTo>
                    <a:pt x="48" y="216"/>
                  </a:lnTo>
                  <a:lnTo>
                    <a:pt x="48" y="984"/>
                  </a:lnTo>
                  <a:close/>
                </a:path>
              </a:pathLst>
            </a:custGeom>
            <a:solidFill>
              <a:srgbClr val="BC9549"/>
            </a:solidFill>
            <a:ln w="0" cap="flat">
              <a:solidFill>
                <a:srgbClr val="BC9549"/>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2" name="Rectangle 26">
              <a:extLst>
                <a:ext uri="{FF2B5EF4-FFF2-40B4-BE49-F238E27FC236}">
                  <a16:creationId xmlns:a16="http://schemas.microsoft.com/office/drawing/2014/main" id="{F4904FBF-2C5B-4DDE-AD42-A3F0EB262B6D}"/>
                </a:ext>
              </a:extLst>
            </p:cNvPr>
            <p:cNvSpPr>
              <a:spLocks noChangeArrowheads="1"/>
            </p:cNvSpPr>
            <p:nvPr/>
          </p:nvSpPr>
          <p:spPr bwMode="gray">
            <a:xfrm>
              <a:off x="4207467" y="2059641"/>
              <a:ext cx="64761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altLang="zh-CN" sz="1200" dirty="0">
                  <a:solidFill>
                    <a:srgbClr val="000000"/>
                  </a:solidFill>
                  <a:latin typeface="Huawei Sans" panose="020C0503030203020204" pitchFamily="34" charset="0"/>
                </a:rPr>
                <a:t>N</a:t>
              </a:r>
              <a:r>
                <a:rPr lang="en-US" sz="1200" dirty="0">
                  <a:solidFill>
                    <a:srgbClr val="000000"/>
                  </a:solidFill>
                  <a:latin typeface="Huawei Sans" panose="020C0503030203020204" pitchFamily="34" charset="0"/>
                </a:rPr>
                <a:t>otification</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33" name="Rectangle 27">
              <a:extLst>
                <a:ext uri="{FF2B5EF4-FFF2-40B4-BE49-F238E27FC236}">
                  <a16:creationId xmlns:a16="http://schemas.microsoft.com/office/drawing/2014/main" id="{24A4AE19-9555-4461-A542-1446F64107C3}"/>
                </a:ext>
              </a:extLst>
            </p:cNvPr>
            <p:cNvSpPr>
              <a:spLocks noChangeArrowheads="1"/>
            </p:cNvSpPr>
            <p:nvPr/>
          </p:nvSpPr>
          <p:spPr bwMode="gray">
            <a:xfrm>
              <a:off x="4377297" y="2219979"/>
              <a:ext cx="3238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Data</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34" name="Freeform 28">
              <a:extLst>
                <a:ext uri="{FF2B5EF4-FFF2-40B4-BE49-F238E27FC236}">
                  <a16:creationId xmlns:a16="http://schemas.microsoft.com/office/drawing/2014/main" id="{5B8CAAFA-9F5B-47C9-B320-D0B47A4BF57C}"/>
                </a:ext>
              </a:extLst>
            </p:cNvPr>
            <p:cNvSpPr>
              <a:spLocks/>
            </p:cNvSpPr>
            <p:nvPr/>
          </p:nvSpPr>
          <p:spPr bwMode="gray">
            <a:xfrm>
              <a:off x="2196397" y="2626379"/>
              <a:ext cx="1282700" cy="608012"/>
            </a:xfrm>
            <a:custGeom>
              <a:avLst/>
              <a:gdLst>
                <a:gd name="T0" fmla="*/ 0 w 2432"/>
                <a:gd name="T1" fmla="*/ 192 h 1152"/>
                <a:gd name="T2" fmla="*/ 1216 w 2432"/>
                <a:gd name="T3" fmla="*/ 0 h 1152"/>
                <a:gd name="T4" fmla="*/ 2432 w 2432"/>
                <a:gd name="T5" fmla="*/ 192 h 1152"/>
                <a:gd name="T6" fmla="*/ 2432 w 2432"/>
                <a:gd name="T7" fmla="*/ 192 h 1152"/>
                <a:gd name="T8" fmla="*/ 2432 w 2432"/>
                <a:gd name="T9" fmla="*/ 192 h 1152"/>
                <a:gd name="T10" fmla="*/ 2432 w 2432"/>
                <a:gd name="T11" fmla="*/ 960 h 1152"/>
                <a:gd name="T12" fmla="*/ 2432 w 2432"/>
                <a:gd name="T13" fmla="*/ 960 h 1152"/>
                <a:gd name="T14" fmla="*/ 1216 w 2432"/>
                <a:gd name="T15" fmla="*/ 1152 h 1152"/>
                <a:gd name="T16" fmla="*/ 0 w 2432"/>
                <a:gd name="T17" fmla="*/ 960 h 1152"/>
                <a:gd name="T18" fmla="*/ 0 w 2432"/>
                <a:gd name="T19" fmla="*/ 960 h 1152"/>
                <a:gd name="T20" fmla="*/ 0 w 2432"/>
                <a:gd name="T21" fmla="*/ 19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2" h="1152">
                  <a:moveTo>
                    <a:pt x="0" y="192"/>
                  </a:moveTo>
                  <a:cubicBezTo>
                    <a:pt x="0" y="86"/>
                    <a:pt x="545" y="0"/>
                    <a:pt x="1216" y="0"/>
                  </a:cubicBezTo>
                  <a:cubicBezTo>
                    <a:pt x="1888" y="0"/>
                    <a:pt x="2432" y="86"/>
                    <a:pt x="2432" y="192"/>
                  </a:cubicBezTo>
                  <a:cubicBezTo>
                    <a:pt x="2432" y="192"/>
                    <a:pt x="2432" y="192"/>
                    <a:pt x="2432" y="192"/>
                  </a:cubicBezTo>
                  <a:lnTo>
                    <a:pt x="2432" y="192"/>
                  </a:lnTo>
                  <a:lnTo>
                    <a:pt x="2432" y="960"/>
                  </a:lnTo>
                  <a:lnTo>
                    <a:pt x="2432" y="960"/>
                  </a:lnTo>
                  <a:cubicBezTo>
                    <a:pt x="2432" y="1067"/>
                    <a:pt x="1888" y="1152"/>
                    <a:pt x="1216" y="1152"/>
                  </a:cubicBezTo>
                  <a:cubicBezTo>
                    <a:pt x="545" y="1152"/>
                    <a:pt x="0" y="1067"/>
                    <a:pt x="0" y="960"/>
                  </a:cubicBezTo>
                  <a:cubicBezTo>
                    <a:pt x="0" y="960"/>
                    <a:pt x="0" y="960"/>
                    <a:pt x="0" y="960"/>
                  </a:cubicBezTo>
                  <a:lnTo>
                    <a:pt x="0" y="192"/>
                  </a:lnTo>
                  <a:close/>
                </a:path>
              </a:pathLst>
            </a:custGeom>
            <a:solidFill>
              <a:srgbClr val="FFE2B8"/>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5" name="Freeform 29">
              <a:extLst>
                <a:ext uri="{FF2B5EF4-FFF2-40B4-BE49-F238E27FC236}">
                  <a16:creationId xmlns:a16="http://schemas.microsoft.com/office/drawing/2014/main" id="{F644DF7E-3CBA-4E85-9069-6F5677602956}"/>
                </a:ext>
              </a:extLst>
            </p:cNvPr>
            <p:cNvSpPr>
              <a:spLocks/>
            </p:cNvSpPr>
            <p:nvPr/>
          </p:nvSpPr>
          <p:spPr bwMode="gray">
            <a:xfrm>
              <a:off x="2190839" y="2724804"/>
              <a:ext cx="1308100" cy="115887"/>
            </a:xfrm>
            <a:custGeom>
              <a:avLst/>
              <a:gdLst>
                <a:gd name="T0" fmla="*/ 2472 w 2478"/>
                <a:gd name="T1" fmla="*/ 33 h 222"/>
                <a:gd name="T2" fmla="*/ 2447 w 2478"/>
                <a:gd name="T3" fmla="*/ 62 h 222"/>
                <a:gd name="T4" fmla="*/ 2413 w 2478"/>
                <a:gd name="T5" fmla="*/ 84 h 222"/>
                <a:gd name="T6" fmla="*/ 2316 w 2478"/>
                <a:gd name="T7" fmla="*/ 121 h 222"/>
                <a:gd name="T8" fmla="*/ 2182 w 2478"/>
                <a:gd name="T9" fmla="*/ 153 h 222"/>
                <a:gd name="T10" fmla="*/ 2017 w 2478"/>
                <a:gd name="T11" fmla="*/ 178 h 222"/>
                <a:gd name="T12" fmla="*/ 1822 w 2478"/>
                <a:gd name="T13" fmla="*/ 199 h 222"/>
                <a:gd name="T14" fmla="*/ 1486 w 2478"/>
                <a:gd name="T15" fmla="*/ 218 h 222"/>
                <a:gd name="T16" fmla="*/ 994 w 2478"/>
                <a:gd name="T17" fmla="*/ 218 h 222"/>
                <a:gd name="T18" fmla="*/ 659 w 2478"/>
                <a:gd name="T19" fmla="*/ 199 h 222"/>
                <a:gd name="T20" fmla="*/ 464 w 2478"/>
                <a:gd name="T21" fmla="*/ 178 h 222"/>
                <a:gd name="T22" fmla="*/ 298 w 2478"/>
                <a:gd name="T23" fmla="*/ 153 h 222"/>
                <a:gd name="T24" fmla="*/ 164 w 2478"/>
                <a:gd name="T25" fmla="*/ 122 h 222"/>
                <a:gd name="T26" fmla="*/ 69 w 2478"/>
                <a:gd name="T27" fmla="*/ 85 h 222"/>
                <a:gd name="T28" fmla="*/ 31 w 2478"/>
                <a:gd name="T29" fmla="*/ 62 h 222"/>
                <a:gd name="T30" fmla="*/ 6 w 2478"/>
                <a:gd name="T31" fmla="*/ 33 h 222"/>
                <a:gd name="T32" fmla="*/ 46 w 2478"/>
                <a:gd name="T33" fmla="*/ 0 h 222"/>
                <a:gd name="T34" fmla="*/ 46 w 2478"/>
                <a:gd name="T35" fmla="*/ 9 h 222"/>
                <a:gd name="T36" fmla="*/ 61 w 2478"/>
                <a:gd name="T37" fmla="*/ 25 h 222"/>
                <a:gd name="T38" fmla="*/ 127 w 2478"/>
                <a:gd name="T39" fmla="*/ 59 h 222"/>
                <a:gd name="T40" fmla="*/ 236 w 2478"/>
                <a:gd name="T41" fmla="*/ 91 h 222"/>
                <a:gd name="T42" fmla="*/ 383 w 2478"/>
                <a:gd name="T43" fmla="*/ 119 h 222"/>
                <a:gd name="T44" fmla="*/ 562 w 2478"/>
                <a:gd name="T45" fmla="*/ 142 h 222"/>
                <a:gd name="T46" fmla="*/ 768 w 2478"/>
                <a:gd name="T47" fmla="*/ 159 h 222"/>
                <a:gd name="T48" fmla="*/ 1239 w 2478"/>
                <a:gd name="T49" fmla="*/ 174 h 222"/>
                <a:gd name="T50" fmla="*/ 1712 w 2478"/>
                <a:gd name="T51" fmla="*/ 160 h 222"/>
                <a:gd name="T52" fmla="*/ 1917 w 2478"/>
                <a:gd name="T53" fmla="*/ 142 h 222"/>
                <a:gd name="T54" fmla="*/ 2096 w 2478"/>
                <a:gd name="T55" fmla="*/ 119 h 222"/>
                <a:gd name="T56" fmla="*/ 2241 w 2478"/>
                <a:gd name="T57" fmla="*/ 91 h 222"/>
                <a:gd name="T58" fmla="*/ 2351 w 2478"/>
                <a:gd name="T59" fmla="*/ 60 h 222"/>
                <a:gd name="T60" fmla="*/ 2418 w 2478"/>
                <a:gd name="T61" fmla="*/ 25 h 222"/>
                <a:gd name="T62" fmla="*/ 2432 w 2478"/>
                <a:gd name="T63" fmla="*/ 9 h 222"/>
                <a:gd name="T64" fmla="*/ 2432 w 2478"/>
                <a:gd name="T6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8" h="222">
                  <a:moveTo>
                    <a:pt x="2478" y="13"/>
                  </a:moveTo>
                  <a:lnTo>
                    <a:pt x="2472" y="33"/>
                  </a:lnTo>
                  <a:cubicBezTo>
                    <a:pt x="2471" y="37"/>
                    <a:pt x="2469" y="41"/>
                    <a:pt x="2466" y="43"/>
                  </a:cubicBezTo>
                  <a:lnTo>
                    <a:pt x="2447" y="62"/>
                  </a:lnTo>
                  <a:cubicBezTo>
                    <a:pt x="2446" y="64"/>
                    <a:pt x="2444" y="65"/>
                    <a:pt x="2443" y="66"/>
                  </a:cubicBezTo>
                  <a:lnTo>
                    <a:pt x="2413" y="84"/>
                  </a:lnTo>
                  <a:lnTo>
                    <a:pt x="2370" y="103"/>
                  </a:lnTo>
                  <a:lnTo>
                    <a:pt x="2316" y="121"/>
                  </a:lnTo>
                  <a:lnTo>
                    <a:pt x="2254" y="138"/>
                  </a:lnTo>
                  <a:lnTo>
                    <a:pt x="2182" y="153"/>
                  </a:lnTo>
                  <a:lnTo>
                    <a:pt x="2103" y="166"/>
                  </a:lnTo>
                  <a:lnTo>
                    <a:pt x="2017" y="178"/>
                  </a:lnTo>
                  <a:lnTo>
                    <a:pt x="1922" y="189"/>
                  </a:lnTo>
                  <a:lnTo>
                    <a:pt x="1822" y="199"/>
                  </a:lnTo>
                  <a:lnTo>
                    <a:pt x="1715" y="207"/>
                  </a:lnTo>
                  <a:lnTo>
                    <a:pt x="1486" y="218"/>
                  </a:lnTo>
                  <a:lnTo>
                    <a:pt x="1240" y="222"/>
                  </a:lnTo>
                  <a:lnTo>
                    <a:pt x="994" y="218"/>
                  </a:lnTo>
                  <a:lnTo>
                    <a:pt x="765" y="207"/>
                  </a:lnTo>
                  <a:lnTo>
                    <a:pt x="659" y="199"/>
                  </a:lnTo>
                  <a:lnTo>
                    <a:pt x="557" y="189"/>
                  </a:lnTo>
                  <a:lnTo>
                    <a:pt x="464" y="178"/>
                  </a:lnTo>
                  <a:lnTo>
                    <a:pt x="376" y="166"/>
                  </a:lnTo>
                  <a:lnTo>
                    <a:pt x="298" y="153"/>
                  </a:lnTo>
                  <a:lnTo>
                    <a:pt x="226" y="138"/>
                  </a:lnTo>
                  <a:lnTo>
                    <a:pt x="164" y="122"/>
                  </a:lnTo>
                  <a:lnTo>
                    <a:pt x="112" y="104"/>
                  </a:lnTo>
                  <a:lnTo>
                    <a:pt x="69" y="85"/>
                  </a:lnTo>
                  <a:lnTo>
                    <a:pt x="36" y="66"/>
                  </a:lnTo>
                  <a:cubicBezTo>
                    <a:pt x="34" y="65"/>
                    <a:pt x="33" y="64"/>
                    <a:pt x="31" y="62"/>
                  </a:cubicBezTo>
                  <a:lnTo>
                    <a:pt x="12" y="43"/>
                  </a:lnTo>
                  <a:cubicBezTo>
                    <a:pt x="10" y="41"/>
                    <a:pt x="8" y="37"/>
                    <a:pt x="6" y="33"/>
                  </a:cubicBezTo>
                  <a:lnTo>
                    <a:pt x="0" y="13"/>
                  </a:lnTo>
                  <a:lnTo>
                    <a:pt x="46" y="0"/>
                  </a:lnTo>
                  <a:lnTo>
                    <a:pt x="52" y="20"/>
                  </a:lnTo>
                  <a:lnTo>
                    <a:pt x="46" y="9"/>
                  </a:lnTo>
                  <a:lnTo>
                    <a:pt x="65" y="28"/>
                  </a:lnTo>
                  <a:lnTo>
                    <a:pt x="61" y="25"/>
                  </a:lnTo>
                  <a:lnTo>
                    <a:pt x="88" y="41"/>
                  </a:lnTo>
                  <a:lnTo>
                    <a:pt x="127" y="59"/>
                  </a:lnTo>
                  <a:lnTo>
                    <a:pt x="177" y="75"/>
                  </a:lnTo>
                  <a:lnTo>
                    <a:pt x="236" y="91"/>
                  </a:lnTo>
                  <a:lnTo>
                    <a:pt x="305" y="106"/>
                  </a:lnTo>
                  <a:lnTo>
                    <a:pt x="383" y="119"/>
                  </a:lnTo>
                  <a:lnTo>
                    <a:pt x="469" y="131"/>
                  </a:lnTo>
                  <a:lnTo>
                    <a:pt x="562" y="142"/>
                  </a:lnTo>
                  <a:lnTo>
                    <a:pt x="662" y="152"/>
                  </a:lnTo>
                  <a:lnTo>
                    <a:pt x="768" y="159"/>
                  </a:lnTo>
                  <a:lnTo>
                    <a:pt x="995" y="170"/>
                  </a:lnTo>
                  <a:lnTo>
                    <a:pt x="1239" y="174"/>
                  </a:lnTo>
                  <a:lnTo>
                    <a:pt x="1483" y="170"/>
                  </a:lnTo>
                  <a:lnTo>
                    <a:pt x="1712" y="160"/>
                  </a:lnTo>
                  <a:lnTo>
                    <a:pt x="1817" y="152"/>
                  </a:lnTo>
                  <a:lnTo>
                    <a:pt x="1917" y="142"/>
                  </a:lnTo>
                  <a:lnTo>
                    <a:pt x="2010" y="131"/>
                  </a:lnTo>
                  <a:lnTo>
                    <a:pt x="2096" y="119"/>
                  </a:lnTo>
                  <a:lnTo>
                    <a:pt x="2172" y="106"/>
                  </a:lnTo>
                  <a:lnTo>
                    <a:pt x="2241" y="91"/>
                  </a:lnTo>
                  <a:lnTo>
                    <a:pt x="2301" y="76"/>
                  </a:lnTo>
                  <a:lnTo>
                    <a:pt x="2351" y="60"/>
                  </a:lnTo>
                  <a:lnTo>
                    <a:pt x="2388" y="43"/>
                  </a:lnTo>
                  <a:lnTo>
                    <a:pt x="2418" y="25"/>
                  </a:lnTo>
                  <a:lnTo>
                    <a:pt x="2413" y="28"/>
                  </a:lnTo>
                  <a:lnTo>
                    <a:pt x="2432" y="9"/>
                  </a:lnTo>
                  <a:lnTo>
                    <a:pt x="2426" y="20"/>
                  </a:lnTo>
                  <a:lnTo>
                    <a:pt x="2432" y="0"/>
                  </a:lnTo>
                  <a:lnTo>
                    <a:pt x="2478" y="13"/>
                  </a:lnTo>
                  <a:close/>
                </a:path>
              </a:pathLst>
            </a:custGeom>
            <a:solidFill>
              <a:srgbClr val="BCA686"/>
            </a:solidFill>
            <a:ln w="0" cap="flat">
              <a:solidFill>
                <a:srgbClr val="BCA686"/>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6" name="Freeform 30">
              <a:extLst>
                <a:ext uri="{FF2B5EF4-FFF2-40B4-BE49-F238E27FC236}">
                  <a16:creationId xmlns:a16="http://schemas.microsoft.com/office/drawing/2014/main" id="{816889FC-5687-4239-9E2E-ACB6B87D68E4}"/>
                </a:ext>
              </a:extLst>
            </p:cNvPr>
            <p:cNvSpPr>
              <a:spLocks noEditPoints="1"/>
            </p:cNvSpPr>
            <p:nvPr/>
          </p:nvSpPr>
          <p:spPr bwMode="gray">
            <a:xfrm>
              <a:off x="2190839" y="2613679"/>
              <a:ext cx="1308100" cy="633412"/>
            </a:xfrm>
            <a:custGeom>
              <a:avLst/>
              <a:gdLst>
                <a:gd name="T0" fmla="*/ 7 w 2480"/>
                <a:gd name="T1" fmla="*/ 190 h 1200"/>
                <a:gd name="T2" fmla="*/ 37 w 2480"/>
                <a:gd name="T3" fmla="*/ 157 h 1200"/>
                <a:gd name="T4" fmla="*/ 164 w 2480"/>
                <a:gd name="T5" fmla="*/ 102 h 1200"/>
                <a:gd name="T6" fmla="*/ 376 w 2480"/>
                <a:gd name="T7" fmla="*/ 57 h 1200"/>
                <a:gd name="T8" fmla="*/ 659 w 2480"/>
                <a:gd name="T9" fmla="*/ 24 h 1200"/>
                <a:gd name="T10" fmla="*/ 1240 w 2480"/>
                <a:gd name="T11" fmla="*/ 0 h 1200"/>
                <a:gd name="T12" fmla="*/ 1822 w 2480"/>
                <a:gd name="T13" fmla="*/ 24 h 1200"/>
                <a:gd name="T14" fmla="*/ 2104 w 2480"/>
                <a:gd name="T15" fmla="*/ 57 h 1200"/>
                <a:gd name="T16" fmla="*/ 2315 w 2480"/>
                <a:gd name="T17" fmla="*/ 101 h 1200"/>
                <a:gd name="T18" fmla="*/ 2444 w 2480"/>
                <a:gd name="T19" fmla="*/ 157 h 1200"/>
                <a:gd name="T20" fmla="*/ 2473 w 2480"/>
                <a:gd name="T21" fmla="*/ 190 h 1200"/>
                <a:gd name="T22" fmla="*/ 2480 w 2480"/>
                <a:gd name="T23" fmla="*/ 984 h 1200"/>
                <a:gd name="T24" fmla="*/ 2467 w 2480"/>
                <a:gd name="T25" fmla="*/ 1021 h 1200"/>
                <a:gd name="T26" fmla="*/ 2414 w 2480"/>
                <a:gd name="T27" fmla="*/ 1062 h 1200"/>
                <a:gd name="T28" fmla="*/ 2255 w 2480"/>
                <a:gd name="T29" fmla="*/ 1116 h 1200"/>
                <a:gd name="T30" fmla="*/ 2018 w 2480"/>
                <a:gd name="T31" fmla="*/ 1156 h 1200"/>
                <a:gd name="T32" fmla="*/ 1716 w 2480"/>
                <a:gd name="T33" fmla="*/ 1185 h 1200"/>
                <a:gd name="T34" fmla="*/ 995 w 2480"/>
                <a:gd name="T35" fmla="*/ 1196 h 1200"/>
                <a:gd name="T36" fmla="*/ 558 w 2480"/>
                <a:gd name="T37" fmla="*/ 1167 h 1200"/>
                <a:gd name="T38" fmla="*/ 299 w 2480"/>
                <a:gd name="T39" fmla="*/ 1131 h 1200"/>
                <a:gd name="T40" fmla="*/ 113 w 2480"/>
                <a:gd name="T41" fmla="*/ 1082 h 1200"/>
                <a:gd name="T42" fmla="*/ 32 w 2480"/>
                <a:gd name="T43" fmla="*/ 1040 h 1200"/>
                <a:gd name="T44" fmla="*/ 1 w 2480"/>
                <a:gd name="T45" fmla="*/ 991 h 1200"/>
                <a:gd name="T46" fmla="*/ 48 w 2480"/>
                <a:gd name="T47" fmla="*/ 984 h 1200"/>
                <a:gd name="T48" fmla="*/ 47 w 2480"/>
                <a:gd name="T49" fmla="*/ 987 h 1200"/>
                <a:gd name="T50" fmla="*/ 89 w 2480"/>
                <a:gd name="T51" fmla="*/ 1019 h 1200"/>
                <a:gd name="T52" fmla="*/ 237 w 2480"/>
                <a:gd name="T53" fmla="*/ 1069 h 1200"/>
                <a:gd name="T54" fmla="*/ 470 w 2480"/>
                <a:gd name="T55" fmla="*/ 1109 h 1200"/>
                <a:gd name="T56" fmla="*/ 769 w 2480"/>
                <a:gd name="T57" fmla="*/ 1137 h 1200"/>
                <a:gd name="T58" fmla="*/ 1484 w 2480"/>
                <a:gd name="T59" fmla="*/ 1148 h 1200"/>
                <a:gd name="T60" fmla="*/ 1918 w 2480"/>
                <a:gd name="T61" fmla="*/ 1120 h 1200"/>
                <a:gd name="T62" fmla="*/ 2173 w 2480"/>
                <a:gd name="T63" fmla="*/ 1084 h 1200"/>
                <a:gd name="T64" fmla="*/ 2352 w 2480"/>
                <a:gd name="T65" fmla="*/ 1038 h 1200"/>
                <a:gd name="T66" fmla="*/ 2414 w 2480"/>
                <a:gd name="T67" fmla="*/ 1006 h 1200"/>
                <a:gd name="T68" fmla="*/ 2433 w 2480"/>
                <a:gd name="T69" fmla="*/ 978 h 1200"/>
                <a:gd name="T70" fmla="*/ 2433 w 2480"/>
                <a:gd name="T71" fmla="*/ 223 h 1200"/>
                <a:gd name="T72" fmla="*/ 2414 w 2480"/>
                <a:gd name="T73" fmla="*/ 194 h 1200"/>
                <a:gd name="T74" fmla="*/ 2354 w 2480"/>
                <a:gd name="T75" fmla="*/ 164 h 1200"/>
                <a:gd name="T76" fmla="*/ 2174 w 2480"/>
                <a:gd name="T77" fmla="*/ 118 h 1200"/>
                <a:gd name="T78" fmla="*/ 1918 w 2480"/>
                <a:gd name="T79" fmla="*/ 81 h 1200"/>
                <a:gd name="T80" fmla="*/ 1485 w 2480"/>
                <a:gd name="T81" fmla="*/ 52 h 1200"/>
                <a:gd name="T82" fmla="*/ 769 w 2480"/>
                <a:gd name="T83" fmla="*/ 63 h 1200"/>
                <a:gd name="T84" fmla="*/ 471 w 2480"/>
                <a:gd name="T85" fmla="*/ 92 h 1200"/>
                <a:gd name="T86" fmla="*/ 238 w 2480"/>
                <a:gd name="T87" fmla="*/ 133 h 1200"/>
                <a:gd name="T88" fmla="*/ 92 w 2480"/>
                <a:gd name="T89" fmla="*/ 180 h 1200"/>
                <a:gd name="T90" fmla="*/ 47 w 2480"/>
                <a:gd name="T91" fmla="*/ 213 h 1200"/>
                <a:gd name="T92" fmla="*/ 48 w 2480"/>
                <a:gd name="T93" fmla="*/ 216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80" h="1200">
                  <a:moveTo>
                    <a:pt x="0" y="216"/>
                  </a:moveTo>
                  <a:cubicBezTo>
                    <a:pt x="0" y="214"/>
                    <a:pt x="1" y="212"/>
                    <a:pt x="1" y="210"/>
                  </a:cubicBezTo>
                  <a:lnTo>
                    <a:pt x="7" y="190"/>
                  </a:lnTo>
                  <a:cubicBezTo>
                    <a:pt x="9" y="186"/>
                    <a:pt x="11" y="182"/>
                    <a:pt x="13" y="179"/>
                  </a:cubicBezTo>
                  <a:lnTo>
                    <a:pt x="32" y="160"/>
                  </a:lnTo>
                  <a:cubicBezTo>
                    <a:pt x="34" y="159"/>
                    <a:pt x="35" y="158"/>
                    <a:pt x="37" y="157"/>
                  </a:cubicBezTo>
                  <a:lnTo>
                    <a:pt x="67" y="139"/>
                  </a:lnTo>
                  <a:lnTo>
                    <a:pt x="111" y="119"/>
                  </a:lnTo>
                  <a:lnTo>
                    <a:pt x="164" y="102"/>
                  </a:lnTo>
                  <a:lnTo>
                    <a:pt x="227" y="86"/>
                  </a:lnTo>
                  <a:lnTo>
                    <a:pt x="297" y="71"/>
                  </a:lnTo>
                  <a:lnTo>
                    <a:pt x="376" y="57"/>
                  </a:lnTo>
                  <a:lnTo>
                    <a:pt x="464" y="45"/>
                  </a:lnTo>
                  <a:lnTo>
                    <a:pt x="558" y="34"/>
                  </a:lnTo>
                  <a:lnTo>
                    <a:pt x="659" y="24"/>
                  </a:lnTo>
                  <a:lnTo>
                    <a:pt x="766" y="16"/>
                  </a:lnTo>
                  <a:lnTo>
                    <a:pt x="994" y="4"/>
                  </a:lnTo>
                  <a:lnTo>
                    <a:pt x="1240" y="0"/>
                  </a:lnTo>
                  <a:lnTo>
                    <a:pt x="1486" y="4"/>
                  </a:lnTo>
                  <a:lnTo>
                    <a:pt x="1716" y="15"/>
                  </a:lnTo>
                  <a:lnTo>
                    <a:pt x="1822" y="24"/>
                  </a:lnTo>
                  <a:lnTo>
                    <a:pt x="1923" y="34"/>
                  </a:lnTo>
                  <a:lnTo>
                    <a:pt x="2017" y="45"/>
                  </a:lnTo>
                  <a:lnTo>
                    <a:pt x="2104" y="57"/>
                  </a:lnTo>
                  <a:lnTo>
                    <a:pt x="2183" y="71"/>
                  </a:lnTo>
                  <a:lnTo>
                    <a:pt x="2253" y="86"/>
                  </a:lnTo>
                  <a:lnTo>
                    <a:pt x="2315" y="101"/>
                  </a:lnTo>
                  <a:lnTo>
                    <a:pt x="2369" y="119"/>
                  </a:lnTo>
                  <a:lnTo>
                    <a:pt x="2411" y="138"/>
                  </a:lnTo>
                  <a:lnTo>
                    <a:pt x="2444" y="157"/>
                  </a:lnTo>
                  <a:cubicBezTo>
                    <a:pt x="2445" y="158"/>
                    <a:pt x="2447" y="159"/>
                    <a:pt x="2448" y="160"/>
                  </a:cubicBezTo>
                  <a:lnTo>
                    <a:pt x="2467" y="179"/>
                  </a:lnTo>
                  <a:cubicBezTo>
                    <a:pt x="2470" y="182"/>
                    <a:pt x="2472" y="186"/>
                    <a:pt x="2473" y="190"/>
                  </a:cubicBezTo>
                  <a:lnTo>
                    <a:pt x="2479" y="210"/>
                  </a:lnTo>
                  <a:cubicBezTo>
                    <a:pt x="2480" y="212"/>
                    <a:pt x="2480" y="214"/>
                    <a:pt x="2480" y="216"/>
                  </a:cubicBezTo>
                  <a:lnTo>
                    <a:pt x="2480" y="984"/>
                  </a:lnTo>
                  <a:cubicBezTo>
                    <a:pt x="2480" y="987"/>
                    <a:pt x="2480" y="989"/>
                    <a:pt x="2479" y="991"/>
                  </a:cubicBezTo>
                  <a:lnTo>
                    <a:pt x="2473" y="1011"/>
                  </a:lnTo>
                  <a:cubicBezTo>
                    <a:pt x="2472" y="1015"/>
                    <a:pt x="2470" y="1019"/>
                    <a:pt x="2467" y="1021"/>
                  </a:cubicBezTo>
                  <a:lnTo>
                    <a:pt x="2448" y="1040"/>
                  </a:lnTo>
                  <a:cubicBezTo>
                    <a:pt x="2447" y="1042"/>
                    <a:pt x="2445" y="1043"/>
                    <a:pt x="2444" y="1044"/>
                  </a:cubicBezTo>
                  <a:lnTo>
                    <a:pt x="2414" y="1062"/>
                  </a:lnTo>
                  <a:lnTo>
                    <a:pt x="2371" y="1081"/>
                  </a:lnTo>
                  <a:lnTo>
                    <a:pt x="2317" y="1099"/>
                  </a:lnTo>
                  <a:lnTo>
                    <a:pt x="2255" y="1116"/>
                  </a:lnTo>
                  <a:lnTo>
                    <a:pt x="2183" y="1131"/>
                  </a:lnTo>
                  <a:lnTo>
                    <a:pt x="2104" y="1144"/>
                  </a:lnTo>
                  <a:lnTo>
                    <a:pt x="2018" y="1156"/>
                  </a:lnTo>
                  <a:lnTo>
                    <a:pt x="1923" y="1167"/>
                  </a:lnTo>
                  <a:lnTo>
                    <a:pt x="1823" y="1177"/>
                  </a:lnTo>
                  <a:lnTo>
                    <a:pt x="1716" y="1185"/>
                  </a:lnTo>
                  <a:lnTo>
                    <a:pt x="1487" y="1196"/>
                  </a:lnTo>
                  <a:lnTo>
                    <a:pt x="1241" y="1200"/>
                  </a:lnTo>
                  <a:lnTo>
                    <a:pt x="995" y="1196"/>
                  </a:lnTo>
                  <a:lnTo>
                    <a:pt x="766" y="1185"/>
                  </a:lnTo>
                  <a:lnTo>
                    <a:pt x="660" y="1177"/>
                  </a:lnTo>
                  <a:lnTo>
                    <a:pt x="558" y="1167"/>
                  </a:lnTo>
                  <a:lnTo>
                    <a:pt x="465" y="1156"/>
                  </a:lnTo>
                  <a:lnTo>
                    <a:pt x="377" y="1144"/>
                  </a:lnTo>
                  <a:lnTo>
                    <a:pt x="299" y="1131"/>
                  </a:lnTo>
                  <a:lnTo>
                    <a:pt x="227" y="1116"/>
                  </a:lnTo>
                  <a:lnTo>
                    <a:pt x="165" y="1100"/>
                  </a:lnTo>
                  <a:lnTo>
                    <a:pt x="113" y="1082"/>
                  </a:lnTo>
                  <a:lnTo>
                    <a:pt x="70" y="1063"/>
                  </a:lnTo>
                  <a:lnTo>
                    <a:pt x="37" y="1044"/>
                  </a:lnTo>
                  <a:cubicBezTo>
                    <a:pt x="35" y="1043"/>
                    <a:pt x="34" y="1042"/>
                    <a:pt x="32" y="1040"/>
                  </a:cubicBezTo>
                  <a:lnTo>
                    <a:pt x="13" y="1021"/>
                  </a:lnTo>
                  <a:cubicBezTo>
                    <a:pt x="11" y="1019"/>
                    <a:pt x="9" y="1015"/>
                    <a:pt x="7" y="1011"/>
                  </a:cubicBezTo>
                  <a:lnTo>
                    <a:pt x="1" y="991"/>
                  </a:lnTo>
                  <a:cubicBezTo>
                    <a:pt x="1" y="989"/>
                    <a:pt x="0" y="987"/>
                    <a:pt x="0" y="984"/>
                  </a:cubicBezTo>
                  <a:lnTo>
                    <a:pt x="0" y="216"/>
                  </a:lnTo>
                  <a:close/>
                  <a:moveTo>
                    <a:pt x="48" y="984"/>
                  </a:moveTo>
                  <a:lnTo>
                    <a:pt x="47" y="978"/>
                  </a:lnTo>
                  <a:lnTo>
                    <a:pt x="53" y="998"/>
                  </a:lnTo>
                  <a:lnTo>
                    <a:pt x="47" y="987"/>
                  </a:lnTo>
                  <a:lnTo>
                    <a:pt x="66" y="1006"/>
                  </a:lnTo>
                  <a:lnTo>
                    <a:pt x="62" y="1003"/>
                  </a:lnTo>
                  <a:lnTo>
                    <a:pt x="89" y="1019"/>
                  </a:lnTo>
                  <a:lnTo>
                    <a:pt x="128" y="1037"/>
                  </a:lnTo>
                  <a:lnTo>
                    <a:pt x="178" y="1053"/>
                  </a:lnTo>
                  <a:lnTo>
                    <a:pt x="237" y="1069"/>
                  </a:lnTo>
                  <a:lnTo>
                    <a:pt x="306" y="1084"/>
                  </a:lnTo>
                  <a:lnTo>
                    <a:pt x="384" y="1097"/>
                  </a:lnTo>
                  <a:lnTo>
                    <a:pt x="470" y="1109"/>
                  </a:lnTo>
                  <a:lnTo>
                    <a:pt x="563" y="1120"/>
                  </a:lnTo>
                  <a:lnTo>
                    <a:pt x="663" y="1130"/>
                  </a:lnTo>
                  <a:lnTo>
                    <a:pt x="769" y="1137"/>
                  </a:lnTo>
                  <a:lnTo>
                    <a:pt x="996" y="1148"/>
                  </a:lnTo>
                  <a:lnTo>
                    <a:pt x="1240" y="1152"/>
                  </a:lnTo>
                  <a:lnTo>
                    <a:pt x="1484" y="1148"/>
                  </a:lnTo>
                  <a:lnTo>
                    <a:pt x="1713" y="1138"/>
                  </a:lnTo>
                  <a:lnTo>
                    <a:pt x="1818" y="1130"/>
                  </a:lnTo>
                  <a:lnTo>
                    <a:pt x="1918" y="1120"/>
                  </a:lnTo>
                  <a:lnTo>
                    <a:pt x="2011" y="1109"/>
                  </a:lnTo>
                  <a:lnTo>
                    <a:pt x="2097" y="1097"/>
                  </a:lnTo>
                  <a:lnTo>
                    <a:pt x="2173" y="1084"/>
                  </a:lnTo>
                  <a:lnTo>
                    <a:pt x="2242" y="1069"/>
                  </a:lnTo>
                  <a:lnTo>
                    <a:pt x="2302" y="1054"/>
                  </a:lnTo>
                  <a:lnTo>
                    <a:pt x="2352" y="1038"/>
                  </a:lnTo>
                  <a:lnTo>
                    <a:pt x="2389" y="1021"/>
                  </a:lnTo>
                  <a:lnTo>
                    <a:pt x="2419" y="1003"/>
                  </a:lnTo>
                  <a:lnTo>
                    <a:pt x="2414" y="1006"/>
                  </a:lnTo>
                  <a:lnTo>
                    <a:pt x="2433" y="987"/>
                  </a:lnTo>
                  <a:lnTo>
                    <a:pt x="2427" y="998"/>
                  </a:lnTo>
                  <a:lnTo>
                    <a:pt x="2433" y="978"/>
                  </a:lnTo>
                  <a:lnTo>
                    <a:pt x="2432" y="984"/>
                  </a:lnTo>
                  <a:lnTo>
                    <a:pt x="2432" y="216"/>
                  </a:lnTo>
                  <a:lnTo>
                    <a:pt x="2433" y="223"/>
                  </a:lnTo>
                  <a:lnTo>
                    <a:pt x="2427" y="203"/>
                  </a:lnTo>
                  <a:lnTo>
                    <a:pt x="2433" y="213"/>
                  </a:lnTo>
                  <a:lnTo>
                    <a:pt x="2414" y="194"/>
                  </a:lnTo>
                  <a:lnTo>
                    <a:pt x="2419" y="198"/>
                  </a:lnTo>
                  <a:lnTo>
                    <a:pt x="2392" y="181"/>
                  </a:lnTo>
                  <a:lnTo>
                    <a:pt x="2354" y="164"/>
                  </a:lnTo>
                  <a:lnTo>
                    <a:pt x="2304" y="148"/>
                  </a:lnTo>
                  <a:lnTo>
                    <a:pt x="2243" y="133"/>
                  </a:lnTo>
                  <a:lnTo>
                    <a:pt x="2174" y="118"/>
                  </a:lnTo>
                  <a:lnTo>
                    <a:pt x="2097" y="104"/>
                  </a:lnTo>
                  <a:lnTo>
                    <a:pt x="2012" y="92"/>
                  </a:lnTo>
                  <a:lnTo>
                    <a:pt x="1918" y="81"/>
                  </a:lnTo>
                  <a:lnTo>
                    <a:pt x="1819" y="71"/>
                  </a:lnTo>
                  <a:lnTo>
                    <a:pt x="1713" y="63"/>
                  </a:lnTo>
                  <a:lnTo>
                    <a:pt x="1485" y="52"/>
                  </a:lnTo>
                  <a:lnTo>
                    <a:pt x="1241" y="48"/>
                  </a:lnTo>
                  <a:lnTo>
                    <a:pt x="997" y="52"/>
                  </a:lnTo>
                  <a:lnTo>
                    <a:pt x="769" y="63"/>
                  </a:lnTo>
                  <a:lnTo>
                    <a:pt x="664" y="71"/>
                  </a:lnTo>
                  <a:lnTo>
                    <a:pt x="563" y="81"/>
                  </a:lnTo>
                  <a:lnTo>
                    <a:pt x="471" y="92"/>
                  </a:lnTo>
                  <a:lnTo>
                    <a:pt x="385" y="104"/>
                  </a:lnTo>
                  <a:lnTo>
                    <a:pt x="307" y="118"/>
                  </a:lnTo>
                  <a:lnTo>
                    <a:pt x="238" y="133"/>
                  </a:lnTo>
                  <a:lnTo>
                    <a:pt x="179" y="147"/>
                  </a:lnTo>
                  <a:lnTo>
                    <a:pt x="130" y="163"/>
                  </a:lnTo>
                  <a:lnTo>
                    <a:pt x="92" y="180"/>
                  </a:lnTo>
                  <a:lnTo>
                    <a:pt x="62" y="198"/>
                  </a:lnTo>
                  <a:lnTo>
                    <a:pt x="66" y="194"/>
                  </a:lnTo>
                  <a:lnTo>
                    <a:pt x="47" y="213"/>
                  </a:lnTo>
                  <a:lnTo>
                    <a:pt x="53" y="203"/>
                  </a:lnTo>
                  <a:lnTo>
                    <a:pt x="47" y="223"/>
                  </a:lnTo>
                  <a:lnTo>
                    <a:pt x="48" y="216"/>
                  </a:lnTo>
                  <a:lnTo>
                    <a:pt x="48" y="984"/>
                  </a:lnTo>
                  <a:close/>
                </a:path>
              </a:pathLst>
            </a:custGeom>
            <a:solidFill>
              <a:srgbClr val="BCA686"/>
            </a:solidFill>
            <a:ln w="0" cap="flat">
              <a:solidFill>
                <a:srgbClr val="BCA686"/>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37" name="Rectangle 31">
              <a:extLst>
                <a:ext uri="{FF2B5EF4-FFF2-40B4-BE49-F238E27FC236}">
                  <a16:creationId xmlns:a16="http://schemas.microsoft.com/office/drawing/2014/main" id="{6724D59D-07CB-41BC-9F68-DCF6279BC193}"/>
                </a:ext>
              </a:extLst>
            </p:cNvPr>
            <p:cNvSpPr>
              <a:spLocks noChangeArrowheads="1"/>
            </p:cNvSpPr>
            <p:nvPr/>
          </p:nvSpPr>
          <p:spPr bwMode="gray">
            <a:xfrm>
              <a:off x="2399030" y="2817224"/>
              <a:ext cx="88646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&lt;edit-</a:t>
              </a:r>
              <a:r>
                <a:rPr lang="en-US" sz="1200" dirty="0" err="1">
                  <a:solidFill>
                    <a:srgbClr val="000000"/>
                  </a:solidFill>
                  <a:latin typeface="Huawei Sans" panose="020C0503030203020204" pitchFamily="34" charset="0"/>
                </a:rPr>
                <a:t>config</a:t>
              </a:r>
              <a:r>
                <a:rPr lang="en-US" sz="1200" dirty="0">
                  <a:solidFill>
                    <a:srgbClr val="000000"/>
                  </a:solidFill>
                  <a:latin typeface="Huawei Sans" panose="020C0503030203020204" pitchFamily="34" charset="0"/>
                </a:rPr>
                <a:t>&gt;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42" name="Rectangle 36">
              <a:extLst>
                <a:ext uri="{FF2B5EF4-FFF2-40B4-BE49-F238E27FC236}">
                  <a16:creationId xmlns:a16="http://schemas.microsoft.com/office/drawing/2014/main" id="{B99F523F-7E12-4DA6-9693-A92D867C4C83}"/>
                </a:ext>
              </a:extLst>
            </p:cNvPr>
            <p:cNvSpPr>
              <a:spLocks noChangeArrowheads="1"/>
            </p:cNvSpPr>
            <p:nvPr/>
          </p:nvSpPr>
          <p:spPr bwMode="gray">
            <a:xfrm>
              <a:off x="2329815" y="3000421"/>
              <a:ext cx="85279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&lt;get-</a:t>
              </a:r>
              <a:r>
                <a:rPr lang="en-US" sz="1200" dirty="0" err="1">
                  <a:solidFill>
                    <a:srgbClr val="000000"/>
                  </a:solidFill>
                  <a:latin typeface="Huawei Sans" panose="020C0503030203020204" pitchFamily="34" charset="0"/>
                </a:rPr>
                <a:t>config</a:t>
              </a:r>
              <a:r>
                <a:rPr lang="en-US" sz="1200" dirty="0">
                  <a:solidFill>
                    <a:srgbClr val="000000"/>
                  </a:solidFill>
                  <a:latin typeface="Huawei Sans" panose="020C0503030203020204" pitchFamily="34" charset="0"/>
                </a:rPr>
                <a:t>&gt;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45" name="Rectangle 39">
              <a:extLst>
                <a:ext uri="{FF2B5EF4-FFF2-40B4-BE49-F238E27FC236}">
                  <a16:creationId xmlns:a16="http://schemas.microsoft.com/office/drawing/2014/main" id="{58F751C9-BFE4-4A80-8A1C-4EFA04D826BB}"/>
                </a:ext>
              </a:extLst>
            </p:cNvPr>
            <p:cNvSpPr>
              <a:spLocks noChangeArrowheads="1"/>
            </p:cNvSpPr>
            <p:nvPr/>
          </p:nvSpPr>
          <p:spPr bwMode="gray">
            <a:xfrm>
              <a:off x="3128328" y="3000421"/>
              <a:ext cx="3382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&gt;.</a:t>
              </a:r>
              <a:r>
                <a:rPr lang="en-US" sz="1200" dirty="0" err="1">
                  <a:solidFill>
                    <a:srgbClr val="000000"/>
                  </a:solidFill>
                  <a:latin typeface="Huawei Sans" panose="020C0503030203020204" pitchFamily="34" charset="0"/>
                </a:rPr>
                <a:t>etc</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46" name="Freeform 40">
              <a:extLst>
                <a:ext uri="{FF2B5EF4-FFF2-40B4-BE49-F238E27FC236}">
                  <a16:creationId xmlns:a16="http://schemas.microsoft.com/office/drawing/2014/main" id="{F05A00E4-71CC-41AA-B09D-DC90602E0455}"/>
                </a:ext>
              </a:extLst>
            </p:cNvPr>
            <p:cNvSpPr>
              <a:spLocks/>
            </p:cNvSpPr>
            <p:nvPr/>
          </p:nvSpPr>
          <p:spPr bwMode="gray">
            <a:xfrm>
              <a:off x="2203401" y="3453152"/>
              <a:ext cx="1252369" cy="539750"/>
            </a:xfrm>
            <a:custGeom>
              <a:avLst/>
              <a:gdLst>
                <a:gd name="T0" fmla="*/ 0 w 2176"/>
                <a:gd name="T1" fmla="*/ 171 h 1024"/>
                <a:gd name="T2" fmla="*/ 1088 w 2176"/>
                <a:gd name="T3" fmla="*/ 0 h 1024"/>
                <a:gd name="T4" fmla="*/ 2176 w 2176"/>
                <a:gd name="T5" fmla="*/ 171 h 1024"/>
                <a:gd name="T6" fmla="*/ 2176 w 2176"/>
                <a:gd name="T7" fmla="*/ 171 h 1024"/>
                <a:gd name="T8" fmla="*/ 2176 w 2176"/>
                <a:gd name="T9" fmla="*/ 171 h 1024"/>
                <a:gd name="T10" fmla="*/ 2176 w 2176"/>
                <a:gd name="T11" fmla="*/ 854 h 1024"/>
                <a:gd name="T12" fmla="*/ 2176 w 2176"/>
                <a:gd name="T13" fmla="*/ 854 h 1024"/>
                <a:gd name="T14" fmla="*/ 1088 w 2176"/>
                <a:gd name="T15" fmla="*/ 1024 h 1024"/>
                <a:gd name="T16" fmla="*/ 0 w 2176"/>
                <a:gd name="T17" fmla="*/ 854 h 1024"/>
                <a:gd name="T18" fmla="*/ 0 w 2176"/>
                <a:gd name="T19" fmla="*/ 854 h 1024"/>
                <a:gd name="T20" fmla="*/ 0 w 2176"/>
                <a:gd name="T21" fmla="*/ 171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6" h="1024">
                  <a:moveTo>
                    <a:pt x="0" y="171"/>
                  </a:moveTo>
                  <a:cubicBezTo>
                    <a:pt x="0" y="77"/>
                    <a:pt x="488" y="0"/>
                    <a:pt x="1088" y="0"/>
                  </a:cubicBezTo>
                  <a:cubicBezTo>
                    <a:pt x="1689" y="0"/>
                    <a:pt x="2176" y="77"/>
                    <a:pt x="2176" y="171"/>
                  </a:cubicBezTo>
                  <a:cubicBezTo>
                    <a:pt x="2176" y="171"/>
                    <a:pt x="2176" y="171"/>
                    <a:pt x="2176" y="171"/>
                  </a:cubicBezTo>
                  <a:lnTo>
                    <a:pt x="2176" y="171"/>
                  </a:lnTo>
                  <a:lnTo>
                    <a:pt x="2176" y="854"/>
                  </a:lnTo>
                  <a:lnTo>
                    <a:pt x="2176" y="854"/>
                  </a:lnTo>
                  <a:cubicBezTo>
                    <a:pt x="2176" y="948"/>
                    <a:pt x="1689" y="1024"/>
                    <a:pt x="1088" y="1024"/>
                  </a:cubicBezTo>
                  <a:cubicBezTo>
                    <a:pt x="488" y="1024"/>
                    <a:pt x="0" y="948"/>
                    <a:pt x="0" y="854"/>
                  </a:cubicBezTo>
                  <a:cubicBezTo>
                    <a:pt x="0" y="854"/>
                    <a:pt x="0" y="854"/>
                    <a:pt x="0" y="854"/>
                  </a:cubicBezTo>
                  <a:lnTo>
                    <a:pt x="0" y="171"/>
                  </a:lnTo>
                  <a:close/>
                </a:path>
              </a:pathLst>
            </a:custGeom>
            <a:solidFill>
              <a:srgbClr val="FFCC99"/>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47" name="Freeform 41">
              <a:extLst>
                <a:ext uri="{FF2B5EF4-FFF2-40B4-BE49-F238E27FC236}">
                  <a16:creationId xmlns:a16="http://schemas.microsoft.com/office/drawing/2014/main" id="{7B2CCC89-CED9-4A28-8FB4-1C014BAB68C7}"/>
                </a:ext>
              </a:extLst>
            </p:cNvPr>
            <p:cNvSpPr>
              <a:spLocks/>
            </p:cNvSpPr>
            <p:nvPr/>
          </p:nvSpPr>
          <p:spPr bwMode="gray">
            <a:xfrm>
              <a:off x="2196397" y="3563526"/>
              <a:ext cx="1252369" cy="91551"/>
            </a:xfrm>
            <a:custGeom>
              <a:avLst/>
              <a:gdLst>
                <a:gd name="T0" fmla="*/ 2215 w 2221"/>
                <a:gd name="T1" fmla="*/ 33 h 203"/>
                <a:gd name="T2" fmla="*/ 2194 w 2221"/>
                <a:gd name="T3" fmla="*/ 59 h 203"/>
                <a:gd name="T4" fmla="*/ 2162 w 2221"/>
                <a:gd name="T5" fmla="*/ 80 h 203"/>
                <a:gd name="T6" fmla="*/ 2123 w 2221"/>
                <a:gd name="T7" fmla="*/ 97 h 203"/>
                <a:gd name="T8" fmla="*/ 2018 w 2221"/>
                <a:gd name="T9" fmla="*/ 127 h 203"/>
                <a:gd name="T10" fmla="*/ 1883 w 2221"/>
                <a:gd name="T11" fmla="*/ 153 h 203"/>
                <a:gd name="T12" fmla="*/ 1721 w 2221"/>
                <a:gd name="T13" fmla="*/ 174 h 203"/>
                <a:gd name="T14" fmla="*/ 1331 w 2221"/>
                <a:gd name="T15" fmla="*/ 200 h 203"/>
                <a:gd name="T16" fmla="*/ 891 w 2221"/>
                <a:gd name="T17" fmla="*/ 200 h 203"/>
                <a:gd name="T18" fmla="*/ 500 w 2221"/>
                <a:gd name="T19" fmla="*/ 174 h 203"/>
                <a:gd name="T20" fmla="*/ 338 w 2221"/>
                <a:gd name="T21" fmla="*/ 153 h 203"/>
                <a:gd name="T22" fmla="*/ 203 w 2221"/>
                <a:gd name="T23" fmla="*/ 127 h 203"/>
                <a:gd name="T24" fmla="*/ 101 w 2221"/>
                <a:gd name="T25" fmla="*/ 97 h 203"/>
                <a:gd name="T26" fmla="*/ 59 w 2221"/>
                <a:gd name="T27" fmla="*/ 80 h 203"/>
                <a:gd name="T28" fmla="*/ 27 w 2221"/>
                <a:gd name="T29" fmla="*/ 59 h 203"/>
                <a:gd name="T30" fmla="*/ 6 w 2221"/>
                <a:gd name="T31" fmla="*/ 33 h 203"/>
                <a:gd name="T32" fmla="*/ 45 w 2221"/>
                <a:gd name="T33" fmla="*/ 0 h 203"/>
                <a:gd name="T34" fmla="*/ 46 w 2221"/>
                <a:gd name="T35" fmla="*/ 9 h 203"/>
                <a:gd name="T36" fmla="*/ 57 w 2221"/>
                <a:gd name="T37" fmla="*/ 22 h 203"/>
                <a:gd name="T38" fmla="*/ 80 w 2221"/>
                <a:gd name="T39" fmla="*/ 37 h 203"/>
                <a:gd name="T40" fmla="*/ 159 w 2221"/>
                <a:gd name="T41" fmla="*/ 66 h 203"/>
                <a:gd name="T42" fmla="*/ 276 w 2221"/>
                <a:gd name="T43" fmla="*/ 94 h 203"/>
                <a:gd name="T44" fmla="*/ 421 w 2221"/>
                <a:gd name="T45" fmla="*/ 117 h 203"/>
                <a:gd name="T46" fmla="*/ 689 w 2221"/>
                <a:gd name="T47" fmla="*/ 142 h 203"/>
                <a:gd name="T48" fmla="*/ 1110 w 2221"/>
                <a:gd name="T49" fmla="*/ 155 h 203"/>
                <a:gd name="T50" fmla="*/ 1532 w 2221"/>
                <a:gd name="T51" fmla="*/ 143 h 203"/>
                <a:gd name="T52" fmla="*/ 1799 w 2221"/>
                <a:gd name="T53" fmla="*/ 117 h 203"/>
                <a:gd name="T54" fmla="*/ 1945 w 2221"/>
                <a:gd name="T55" fmla="*/ 94 h 203"/>
                <a:gd name="T56" fmla="*/ 2060 w 2221"/>
                <a:gd name="T57" fmla="*/ 67 h 203"/>
                <a:gd name="T58" fmla="*/ 2140 w 2221"/>
                <a:gd name="T59" fmla="*/ 37 h 203"/>
                <a:gd name="T60" fmla="*/ 2164 w 2221"/>
                <a:gd name="T61" fmla="*/ 22 h 203"/>
                <a:gd name="T62" fmla="*/ 2175 w 2221"/>
                <a:gd name="T63" fmla="*/ 9 h 203"/>
                <a:gd name="T64" fmla="*/ 2176 w 2221"/>
                <a:gd name="T6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1" h="203">
                  <a:moveTo>
                    <a:pt x="2221" y="16"/>
                  </a:moveTo>
                  <a:lnTo>
                    <a:pt x="2215" y="33"/>
                  </a:lnTo>
                  <a:cubicBezTo>
                    <a:pt x="2214" y="37"/>
                    <a:pt x="2212" y="39"/>
                    <a:pt x="2210" y="42"/>
                  </a:cubicBezTo>
                  <a:lnTo>
                    <a:pt x="2194" y="59"/>
                  </a:lnTo>
                  <a:cubicBezTo>
                    <a:pt x="2193" y="60"/>
                    <a:pt x="2191" y="62"/>
                    <a:pt x="2189" y="63"/>
                  </a:cubicBezTo>
                  <a:lnTo>
                    <a:pt x="2162" y="80"/>
                  </a:lnTo>
                  <a:cubicBezTo>
                    <a:pt x="2161" y="80"/>
                    <a:pt x="2160" y="81"/>
                    <a:pt x="2159" y="82"/>
                  </a:cubicBezTo>
                  <a:lnTo>
                    <a:pt x="2123" y="97"/>
                  </a:lnTo>
                  <a:lnTo>
                    <a:pt x="2075" y="112"/>
                  </a:lnTo>
                  <a:lnTo>
                    <a:pt x="2018" y="127"/>
                  </a:lnTo>
                  <a:lnTo>
                    <a:pt x="1956" y="141"/>
                  </a:lnTo>
                  <a:lnTo>
                    <a:pt x="1883" y="153"/>
                  </a:lnTo>
                  <a:lnTo>
                    <a:pt x="1806" y="164"/>
                  </a:lnTo>
                  <a:lnTo>
                    <a:pt x="1721" y="174"/>
                  </a:lnTo>
                  <a:lnTo>
                    <a:pt x="1537" y="190"/>
                  </a:lnTo>
                  <a:lnTo>
                    <a:pt x="1331" y="200"/>
                  </a:lnTo>
                  <a:lnTo>
                    <a:pt x="1111" y="203"/>
                  </a:lnTo>
                  <a:lnTo>
                    <a:pt x="891" y="200"/>
                  </a:lnTo>
                  <a:lnTo>
                    <a:pt x="686" y="190"/>
                  </a:lnTo>
                  <a:lnTo>
                    <a:pt x="500" y="174"/>
                  </a:lnTo>
                  <a:lnTo>
                    <a:pt x="416" y="164"/>
                  </a:lnTo>
                  <a:lnTo>
                    <a:pt x="338" y="153"/>
                  </a:lnTo>
                  <a:lnTo>
                    <a:pt x="267" y="141"/>
                  </a:lnTo>
                  <a:lnTo>
                    <a:pt x="203" y="127"/>
                  </a:lnTo>
                  <a:lnTo>
                    <a:pt x="148" y="113"/>
                  </a:lnTo>
                  <a:lnTo>
                    <a:pt x="101" y="97"/>
                  </a:lnTo>
                  <a:lnTo>
                    <a:pt x="62" y="82"/>
                  </a:lnTo>
                  <a:cubicBezTo>
                    <a:pt x="61" y="81"/>
                    <a:pt x="60" y="81"/>
                    <a:pt x="59" y="80"/>
                  </a:cubicBezTo>
                  <a:lnTo>
                    <a:pt x="32" y="63"/>
                  </a:lnTo>
                  <a:cubicBezTo>
                    <a:pt x="30" y="62"/>
                    <a:pt x="28" y="60"/>
                    <a:pt x="27" y="59"/>
                  </a:cubicBezTo>
                  <a:lnTo>
                    <a:pt x="11" y="42"/>
                  </a:lnTo>
                  <a:cubicBezTo>
                    <a:pt x="9" y="39"/>
                    <a:pt x="7" y="37"/>
                    <a:pt x="6" y="33"/>
                  </a:cubicBezTo>
                  <a:lnTo>
                    <a:pt x="0" y="16"/>
                  </a:lnTo>
                  <a:lnTo>
                    <a:pt x="45" y="0"/>
                  </a:lnTo>
                  <a:lnTo>
                    <a:pt x="51" y="17"/>
                  </a:lnTo>
                  <a:lnTo>
                    <a:pt x="46" y="9"/>
                  </a:lnTo>
                  <a:lnTo>
                    <a:pt x="62" y="26"/>
                  </a:lnTo>
                  <a:lnTo>
                    <a:pt x="57" y="22"/>
                  </a:lnTo>
                  <a:lnTo>
                    <a:pt x="84" y="39"/>
                  </a:lnTo>
                  <a:lnTo>
                    <a:pt x="80" y="37"/>
                  </a:lnTo>
                  <a:lnTo>
                    <a:pt x="116" y="52"/>
                  </a:lnTo>
                  <a:lnTo>
                    <a:pt x="159" y="66"/>
                  </a:lnTo>
                  <a:lnTo>
                    <a:pt x="214" y="80"/>
                  </a:lnTo>
                  <a:lnTo>
                    <a:pt x="276" y="94"/>
                  </a:lnTo>
                  <a:lnTo>
                    <a:pt x="345" y="106"/>
                  </a:lnTo>
                  <a:lnTo>
                    <a:pt x="421" y="117"/>
                  </a:lnTo>
                  <a:lnTo>
                    <a:pt x="505" y="127"/>
                  </a:lnTo>
                  <a:lnTo>
                    <a:pt x="689" y="142"/>
                  </a:lnTo>
                  <a:lnTo>
                    <a:pt x="892" y="152"/>
                  </a:lnTo>
                  <a:lnTo>
                    <a:pt x="1110" y="155"/>
                  </a:lnTo>
                  <a:lnTo>
                    <a:pt x="1328" y="152"/>
                  </a:lnTo>
                  <a:lnTo>
                    <a:pt x="1532" y="143"/>
                  </a:lnTo>
                  <a:lnTo>
                    <a:pt x="1716" y="127"/>
                  </a:lnTo>
                  <a:lnTo>
                    <a:pt x="1799" y="117"/>
                  </a:lnTo>
                  <a:lnTo>
                    <a:pt x="1875" y="106"/>
                  </a:lnTo>
                  <a:lnTo>
                    <a:pt x="1945" y="94"/>
                  </a:lnTo>
                  <a:lnTo>
                    <a:pt x="2007" y="80"/>
                  </a:lnTo>
                  <a:lnTo>
                    <a:pt x="2060" y="67"/>
                  </a:lnTo>
                  <a:lnTo>
                    <a:pt x="2104" y="52"/>
                  </a:lnTo>
                  <a:lnTo>
                    <a:pt x="2140" y="37"/>
                  </a:lnTo>
                  <a:lnTo>
                    <a:pt x="2137" y="39"/>
                  </a:lnTo>
                  <a:lnTo>
                    <a:pt x="2164" y="22"/>
                  </a:lnTo>
                  <a:lnTo>
                    <a:pt x="2159" y="26"/>
                  </a:lnTo>
                  <a:lnTo>
                    <a:pt x="2175" y="9"/>
                  </a:lnTo>
                  <a:lnTo>
                    <a:pt x="2170" y="17"/>
                  </a:lnTo>
                  <a:lnTo>
                    <a:pt x="2176" y="0"/>
                  </a:lnTo>
                  <a:lnTo>
                    <a:pt x="2221" y="16"/>
                  </a:lnTo>
                  <a:close/>
                </a:path>
              </a:pathLst>
            </a:custGeom>
            <a:solidFill>
              <a:srgbClr val="BC956F"/>
            </a:solidFill>
            <a:ln w="0" cap="flat">
              <a:solidFill>
                <a:srgbClr val="BC956F"/>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48" name="Freeform 42">
              <a:extLst>
                <a:ext uri="{FF2B5EF4-FFF2-40B4-BE49-F238E27FC236}">
                  <a16:creationId xmlns:a16="http://schemas.microsoft.com/office/drawing/2014/main" id="{05419D68-C70E-4540-B6A1-A610A5BC0751}"/>
                </a:ext>
              </a:extLst>
            </p:cNvPr>
            <p:cNvSpPr>
              <a:spLocks noEditPoints="1"/>
            </p:cNvSpPr>
            <p:nvPr/>
          </p:nvSpPr>
          <p:spPr bwMode="gray">
            <a:xfrm>
              <a:off x="2196397" y="3448703"/>
              <a:ext cx="1270703" cy="565150"/>
            </a:xfrm>
            <a:custGeom>
              <a:avLst/>
              <a:gdLst>
                <a:gd name="T0" fmla="*/ 8 w 2224"/>
                <a:gd name="T1" fmla="*/ 170 h 1072"/>
                <a:gd name="T2" fmla="*/ 34 w 2224"/>
                <a:gd name="T3" fmla="*/ 141 h 1072"/>
                <a:gd name="T4" fmla="*/ 101 w 2224"/>
                <a:gd name="T5" fmla="*/ 107 h 1072"/>
                <a:gd name="T6" fmla="*/ 268 w 2224"/>
                <a:gd name="T7" fmla="*/ 63 h 1072"/>
                <a:gd name="T8" fmla="*/ 502 w 2224"/>
                <a:gd name="T9" fmla="*/ 30 h 1072"/>
                <a:gd name="T10" fmla="*/ 1112 w 2224"/>
                <a:gd name="T11" fmla="*/ 0 h 1072"/>
                <a:gd name="T12" fmla="*/ 1722 w 2224"/>
                <a:gd name="T13" fmla="*/ 30 h 1072"/>
                <a:gd name="T14" fmla="*/ 1956 w 2224"/>
                <a:gd name="T15" fmla="*/ 63 h 1072"/>
                <a:gd name="T16" fmla="*/ 2123 w 2224"/>
                <a:gd name="T17" fmla="*/ 107 h 1072"/>
                <a:gd name="T18" fmla="*/ 2191 w 2224"/>
                <a:gd name="T19" fmla="*/ 141 h 1072"/>
                <a:gd name="T20" fmla="*/ 2217 w 2224"/>
                <a:gd name="T21" fmla="*/ 170 h 1072"/>
                <a:gd name="T22" fmla="*/ 2224 w 2224"/>
                <a:gd name="T23" fmla="*/ 878 h 1072"/>
                <a:gd name="T24" fmla="*/ 2212 w 2224"/>
                <a:gd name="T25" fmla="*/ 912 h 1072"/>
                <a:gd name="T26" fmla="*/ 2164 w 2224"/>
                <a:gd name="T27" fmla="*/ 950 h 1072"/>
                <a:gd name="T28" fmla="*/ 2077 w 2224"/>
                <a:gd name="T29" fmla="*/ 982 h 1072"/>
                <a:gd name="T30" fmla="*/ 1885 w 2224"/>
                <a:gd name="T31" fmla="*/ 1022 h 1072"/>
                <a:gd name="T32" fmla="*/ 1539 w 2224"/>
                <a:gd name="T33" fmla="*/ 1059 h 1072"/>
                <a:gd name="T34" fmla="*/ 893 w 2224"/>
                <a:gd name="T35" fmla="*/ 1069 h 1072"/>
                <a:gd name="T36" fmla="*/ 418 w 2224"/>
                <a:gd name="T37" fmla="*/ 1033 h 1072"/>
                <a:gd name="T38" fmla="*/ 206 w 2224"/>
                <a:gd name="T39" fmla="*/ 997 h 1072"/>
                <a:gd name="T40" fmla="*/ 64 w 2224"/>
                <a:gd name="T41" fmla="*/ 952 h 1072"/>
                <a:gd name="T42" fmla="*/ 29 w 2224"/>
                <a:gd name="T43" fmla="*/ 929 h 1072"/>
                <a:gd name="T44" fmla="*/ 2 w 2224"/>
                <a:gd name="T45" fmla="*/ 886 h 1072"/>
                <a:gd name="T46" fmla="*/ 48 w 2224"/>
                <a:gd name="T47" fmla="*/ 878 h 1072"/>
                <a:gd name="T48" fmla="*/ 48 w 2224"/>
                <a:gd name="T49" fmla="*/ 879 h 1072"/>
                <a:gd name="T50" fmla="*/ 86 w 2224"/>
                <a:gd name="T51" fmla="*/ 909 h 1072"/>
                <a:gd name="T52" fmla="*/ 161 w 2224"/>
                <a:gd name="T53" fmla="*/ 936 h 1072"/>
                <a:gd name="T54" fmla="*/ 347 w 2224"/>
                <a:gd name="T55" fmla="*/ 975 h 1072"/>
                <a:gd name="T56" fmla="*/ 691 w 2224"/>
                <a:gd name="T57" fmla="*/ 1011 h 1072"/>
                <a:gd name="T58" fmla="*/ 1330 w 2224"/>
                <a:gd name="T59" fmla="*/ 1021 h 1072"/>
                <a:gd name="T60" fmla="*/ 1801 w 2224"/>
                <a:gd name="T61" fmla="*/ 986 h 1072"/>
                <a:gd name="T62" fmla="*/ 2009 w 2224"/>
                <a:gd name="T63" fmla="*/ 950 h 1072"/>
                <a:gd name="T64" fmla="*/ 2142 w 2224"/>
                <a:gd name="T65" fmla="*/ 907 h 1072"/>
                <a:gd name="T66" fmla="*/ 2161 w 2224"/>
                <a:gd name="T67" fmla="*/ 896 h 1072"/>
                <a:gd name="T68" fmla="*/ 2178 w 2224"/>
                <a:gd name="T69" fmla="*/ 870 h 1072"/>
                <a:gd name="T70" fmla="*/ 2178 w 2224"/>
                <a:gd name="T71" fmla="*/ 203 h 1072"/>
                <a:gd name="T72" fmla="*/ 2161 w 2224"/>
                <a:gd name="T73" fmla="*/ 178 h 1072"/>
                <a:gd name="T74" fmla="*/ 2142 w 2224"/>
                <a:gd name="T75" fmla="*/ 167 h 1072"/>
                <a:gd name="T76" fmla="*/ 2009 w 2224"/>
                <a:gd name="T77" fmla="*/ 124 h 1072"/>
                <a:gd name="T78" fmla="*/ 1802 w 2224"/>
                <a:gd name="T79" fmla="*/ 87 h 1072"/>
                <a:gd name="T80" fmla="*/ 1331 w 2224"/>
                <a:gd name="T81" fmla="*/ 51 h 1072"/>
                <a:gd name="T82" fmla="*/ 691 w 2224"/>
                <a:gd name="T83" fmla="*/ 62 h 1072"/>
                <a:gd name="T84" fmla="*/ 348 w 2224"/>
                <a:gd name="T85" fmla="*/ 98 h 1072"/>
                <a:gd name="T86" fmla="*/ 163 w 2224"/>
                <a:gd name="T87" fmla="*/ 137 h 1072"/>
                <a:gd name="T88" fmla="*/ 86 w 2224"/>
                <a:gd name="T89" fmla="*/ 165 h 1072"/>
                <a:gd name="T90" fmla="*/ 48 w 2224"/>
                <a:gd name="T91" fmla="*/ 195 h 1072"/>
                <a:gd name="T92" fmla="*/ 48 w 2224"/>
                <a:gd name="T93" fmla="*/ 19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4" h="1072">
                  <a:moveTo>
                    <a:pt x="0" y="195"/>
                  </a:moveTo>
                  <a:cubicBezTo>
                    <a:pt x="0" y="193"/>
                    <a:pt x="1" y="190"/>
                    <a:pt x="2" y="187"/>
                  </a:cubicBezTo>
                  <a:lnTo>
                    <a:pt x="8" y="170"/>
                  </a:lnTo>
                  <a:cubicBezTo>
                    <a:pt x="9" y="167"/>
                    <a:pt x="11" y="164"/>
                    <a:pt x="13" y="162"/>
                  </a:cubicBezTo>
                  <a:lnTo>
                    <a:pt x="29" y="145"/>
                  </a:lnTo>
                  <a:cubicBezTo>
                    <a:pt x="30" y="144"/>
                    <a:pt x="32" y="142"/>
                    <a:pt x="34" y="141"/>
                  </a:cubicBezTo>
                  <a:lnTo>
                    <a:pt x="61" y="124"/>
                  </a:lnTo>
                  <a:cubicBezTo>
                    <a:pt x="62" y="123"/>
                    <a:pt x="63" y="123"/>
                    <a:pt x="64" y="122"/>
                  </a:cubicBezTo>
                  <a:lnTo>
                    <a:pt x="101" y="107"/>
                  </a:lnTo>
                  <a:lnTo>
                    <a:pt x="148" y="92"/>
                  </a:lnTo>
                  <a:lnTo>
                    <a:pt x="205" y="77"/>
                  </a:lnTo>
                  <a:lnTo>
                    <a:pt x="268" y="63"/>
                  </a:lnTo>
                  <a:lnTo>
                    <a:pt x="339" y="51"/>
                  </a:lnTo>
                  <a:lnTo>
                    <a:pt x="417" y="40"/>
                  </a:lnTo>
                  <a:lnTo>
                    <a:pt x="502" y="30"/>
                  </a:lnTo>
                  <a:lnTo>
                    <a:pt x="688" y="15"/>
                  </a:lnTo>
                  <a:lnTo>
                    <a:pt x="892" y="3"/>
                  </a:lnTo>
                  <a:lnTo>
                    <a:pt x="1112" y="0"/>
                  </a:lnTo>
                  <a:lnTo>
                    <a:pt x="1332" y="3"/>
                  </a:lnTo>
                  <a:lnTo>
                    <a:pt x="1538" y="14"/>
                  </a:lnTo>
                  <a:lnTo>
                    <a:pt x="1722" y="30"/>
                  </a:lnTo>
                  <a:lnTo>
                    <a:pt x="1807" y="40"/>
                  </a:lnTo>
                  <a:lnTo>
                    <a:pt x="1885" y="51"/>
                  </a:lnTo>
                  <a:lnTo>
                    <a:pt x="1956" y="63"/>
                  </a:lnTo>
                  <a:lnTo>
                    <a:pt x="2020" y="77"/>
                  </a:lnTo>
                  <a:lnTo>
                    <a:pt x="2075" y="91"/>
                  </a:lnTo>
                  <a:lnTo>
                    <a:pt x="2123" y="107"/>
                  </a:lnTo>
                  <a:lnTo>
                    <a:pt x="2161" y="122"/>
                  </a:lnTo>
                  <a:cubicBezTo>
                    <a:pt x="2162" y="123"/>
                    <a:pt x="2163" y="123"/>
                    <a:pt x="2164" y="124"/>
                  </a:cubicBezTo>
                  <a:lnTo>
                    <a:pt x="2191" y="141"/>
                  </a:lnTo>
                  <a:cubicBezTo>
                    <a:pt x="2193" y="142"/>
                    <a:pt x="2195" y="144"/>
                    <a:pt x="2196" y="145"/>
                  </a:cubicBezTo>
                  <a:lnTo>
                    <a:pt x="2212" y="162"/>
                  </a:lnTo>
                  <a:cubicBezTo>
                    <a:pt x="2214" y="164"/>
                    <a:pt x="2216" y="167"/>
                    <a:pt x="2217" y="170"/>
                  </a:cubicBezTo>
                  <a:lnTo>
                    <a:pt x="2223" y="187"/>
                  </a:lnTo>
                  <a:cubicBezTo>
                    <a:pt x="2224" y="190"/>
                    <a:pt x="2224" y="193"/>
                    <a:pt x="2224" y="195"/>
                  </a:cubicBezTo>
                  <a:lnTo>
                    <a:pt x="2224" y="878"/>
                  </a:lnTo>
                  <a:cubicBezTo>
                    <a:pt x="2224" y="881"/>
                    <a:pt x="2224" y="884"/>
                    <a:pt x="2223" y="886"/>
                  </a:cubicBezTo>
                  <a:lnTo>
                    <a:pt x="2217" y="903"/>
                  </a:lnTo>
                  <a:cubicBezTo>
                    <a:pt x="2216" y="907"/>
                    <a:pt x="2214" y="909"/>
                    <a:pt x="2212" y="912"/>
                  </a:cubicBezTo>
                  <a:lnTo>
                    <a:pt x="2196" y="929"/>
                  </a:lnTo>
                  <a:cubicBezTo>
                    <a:pt x="2195" y="930"/>
                    <a:pt x="2193" y="932"/>
                    <a:pt x="2191" y="933"/>
                  </a:cubicBezTo>
                  <a:lnTo>
                    <a:pt x="2164" y="950"/>
                  </a:lnTo>
                  <a:cubicBezTo>
                    <a:pt x="2163" y="950"/>
                    <a:pt x="2162" y="951"/>
                    <a:pt x="2161" y="952"/>
                  </a:cubicBezTo>
                  <a:lnTo>
                    <a:pt x="2125" y="967"/>
                  </a:lnTo>
                  <a:lnTo>
                    <a:pt x="2077" y="982"/>
                  </a:lnTo>
                  <a:lnTo>
                    <a:pt x="2020" y="997"/>
                  </a:lnTo>
                  <a:lnTo>
                    <a:pt x="1957" y="1010"/>
                  </a:lnTo>
                  <a:lnTo>
                    <a:pt x="1885" y="1022"/>
                  </a:lnTo>
                  <a:lnTo>
                    <a:pt x="1808" y="1033"/>
                  </a:lnTo>
                  <a:lnTo>
                    <a:pt x="1723" y="1043"/>
                  </a:lnTo>
                  <a:lnTo>
                    <a:pt x="1539" y="1059"/>
                  </a:lnTo>
                  <a:lnTo>
                    <a:pt x="1333" y="1069"/>
                  </a:lnTo>
                  <a:lnTo>
                    <a:pt x="1113" y="1072"/>
                  </a:lnTo>
                  <a:lnTo>
                    <a:pt x="893" y="1069"/>
                  </a:lnTo>
                  <a:lnTo>
                    <a:pt x="688" y="1059"/>
                  </a:lnTo>
                  <a:lnTo>
                    <a:pt x="502" y="1043"/>
                  </a:lnTo>
                  <a:lnTo>
                    <a:pt x="418" y="1033"/>
                  </a:lnTo>
                  <a:lnTo>
                    <a:pt x="340" y="1022"/>
                  </a:lnTo>
                  <a:lnTo>
                    <a:pt x="269" y="1010"/>
                  </a:lnTo>
                  <a:lnTo>
                    <a:pt x="206" y="997"/>
                  </a:lnTo>
                  <a:lnTo>
                    <a:pt x="150" y="983"/>
                  </a:lnTo>
                  <a:lnTo>
                    <a:pt x="103" y="967"/>
                  </a:lnTo>
                  <a:lnTo>
                    <a:pt x="64" y="952"/>
                  </a:lnTo>
                  <a:cubicBezTo>
                    <a:pt x="63" y="951"/>
                    <a:pt x="62" y="951"/>
                    <a:pt x="61" y="950"/>
                  </a:cubicBezTo>
                  <a:lnTo>
                    <a:pt x="34" y="933"/>
                  </a:lnTo>
                  <a:cubicBezTo>
                    <a:pt x="32" y="932"/>
                    <a:pt x="30" y="930"/>
                    <a:pt x="29" y="929"/>
                  </a:cubicBezTo>
                  <a:lnTo>
                    <a:pt x="13" y="912"/>
                  </a:lnTo>
                  <a:cubicBezTo>
                    <a:pt x="11" y="909"/>
                    <a:pt x="9" y="907"/>
                    <a:pt x="8" y="903"/>
                  </a:cubicBezTo>
                  <a:lnTo>
                    <a:pt x="2" y="886"/>
                  </a:lnTo>
                  <a:cubicBezTo>
                    <a:pt x="1" y="884"/>
                    <a:pt x="0" y="881"/>
                    <a:pt x="0" y="878"/>
                  </a:cubicBezTo>
                  <a:lnTo>
                    <a:pt x="0" y="195"/>
                  </a:lnTo>
                  <a:close/>
                  <a:moveTo>
                    <a:pt x="48" y="878"/>
                  </a:moveTo>
                  <a:lnTo>
                    <a:pt x="47" y="870"/>
                  </a:lnTo>
                  <a:lnTo>
                    <a:pt x="53" y="887"/>
                  </a:lnTo>
                  <a:lnTo>
                    <a:pt x="48" y="879"/>
                  </a:lnTo>
                  <a:lnTo>
                    <a:pt x="64" y="896"/>
                  </a:lnTo>
                  <a:lnTo>
                    <a:pt x="59" y="892"/>
                  </a:lnTo>
                  <a:lnTo>
                    <a:pt x="86" y="909"/>
                  </a:lnTo>
                  <a:lnTo>
                    <a:pt x="82" y="907"/>
                  </a:lnTo>
                  <a:lnTo>
                    <a:pt x="118" y="922"/>
                  </a:lnTo>
                  <a:lnTo>
                    <a:pt x="161" y="936"/>
                  </a:lnTo>
                  <a:lnTo>
                    <a:pt x="215" y="950"/>
                  </a:lnTo>
                  <a:lnTo>
                    <a:pt x="278" y="963"/>
                  </a:lnTo>
                  <a:lnTo>
                    <a:pt x="347" y="975"/>
                  </a:lnTo>
                  <a:lnTo>
                    <a:pt x="423" y="986"/>
                  </a:lnTo>
                  <a:lnTo>
                    <a:pt x="507" y="996"/>
                  </a:lnTo>
                  <a:lnTo>
                    <a:pt x="691" y="1011"/>
                  </a:lnTo>
                  <a:lnTo>
                    <a:pt x="894" y="1021"/>
                  </a:lnTo>
                  <a:lnTo>
                    <a:pt x="1112" y="1024"/>
                  </a:lnTo>
                  <a:lnTo>
                    <a:pt x="1330" y="1021"/>
                  </a:lnTo>
                  <a:lnTo>
                    <a:pt x="1534" y="1012"/>
                  </a:lnTo>
                  <a:lnTo>
                    <a:pt x="1718" y="996"/>
                  </a:lnTo>
                  <a:lnTo>
                    <a:pt x="1801" y="986"/>
                  </a:lnTo>
                  <a:lnTo>
                    <a:pt x="1877" y="975"/>
                  </a:lnTo>
                  <a:lnTo>
                    <a:pt x="1948" y="963"/>
                  </a:lnTo>
                  <a:lnTo>
                    <a:pt x="2009" y="950"/>
                  </a:lnTo>
                  <a:lnTo>
                    <a:pt x="2062" y="937"/>
                  </a:lnTo>
                  <a:lnTo>
                    <a:pt x="2106" y="922"/>
                  </a:lnTo>
                  <a:lnTo>
                    <a:pt x="2142" y="907"/>
                  </a:lnTo>
                  <a:lnTo>
                    <a:pt x="2139" y="909"/>
                  </a:lnTo>
                  <a:lnTo>
                    <a:pt x="2166" y="892"/>
                  </a:lnTo>
                  <a:lnTo>
                    <a:pt x="2161" y="896"/>
                  </a:lnTo>
                  <a:lnTo>
                    <a:pt x="2177" y="879"/>
                  </a:lnTo>
                  <a:lnTo>
                    <a:pt x="2172" y="887"/>
                  </a:lnTo>
                  <a:lnTo>
                    <a:pt x="2178" y="870"/>
                  </a:lnTo>
                  <a:lnTo>
                    <a:pt x="2176" y="878"/>
                  </a:lnTo>
                  <a:lnTo>
                    <a:pt x="2176" y="195"/>
                  </a:lnTo>
                  <a:lnTo>
                    <a:pt x="2178" y="203"/>
                  </a:lnTo>
                  <a:lnTo>
                    <a:pt x="2172" y="186"/>
                  </a:lnTo>
                  <a:lnTo>
                    <a:pt x="2177" y="195"/>
                  </a:lnTo>
                  <a:lnTo>
                    <a:pt x="2161" y="178"/>
                  </a:lnTo>
                  <a:lnTo>
                    <a:pt x="2166" y="182"/>
                  </a:lnTo>
                  <a:lnTo>
                    <a:pt x="2139" y="165"/>
                  </a:lnTo>
                  <a:lnTo>
                    <a:pt x="2142" y="167"/>
                  </a:lnTo>
                  <a:lnTo>
                    <a:pt x="2108" y="152"/>
                  </a:lnTo>
                  <a:lnTo>
                    <a:pt x="2064" y="138"/>
                  </a:lnTo>
                  <a:lnTo>
                    <a:pt x="2009" y="124"/>
                  </a:lnTo>
                  <a:lnTo>
                    <a:pt x="1948" y="110"/>
                  </a:lnTo>
                  <a:lnTo>
                    <a:pt x="1878" y="98"/>
                  </a:lnTo>
                  <a:lnTo>
                    <a:pt x="1802" y="87"/>
                  </a:lnTo>
                  <a:lnTo>
                    <a:pt x="1719" y="77"/>
                  </a:lnTo>
                  <a:lnTo>
                    <a:pt x="1535" y="62"/>
                  </a:lnTo>
                  <a:lnTo>
                    <a:pt x="1331" y="51"/>
                  </a:lnTo>
                  <a:lnTo>
                    <a:pt x="1113" y="48"/>
                  </a:lnTo>
                  <a:lnTo>
                    <a:pt x="895" y="51"/>
                  </a:lnTo>
                  <a:lnTo>
                    <a:pt x="691" y="62"/>
                  </a:lnTo>
                  <a:lnTo>
                    <a:pt x="507" y="77"/>
                  </a:lnTo>
                  <a:lnTo>
                    <a:pt x="424" y="87"/>
                  </a:lnTo>
                  <a:lnTo>
                    <a:pt x="348" y="98"/>
                  </a:lnTo>
                  <a:lnTo>
                    <a:pt x="279" y="110"/>
                  </a:lnTo>
                  <a:lnTo>
                    <a:pt x="216" y="124"/>
                  </a:lnTo>
                  <a:lnTo>
                    <a:pt x="163" y="137"/>
                  </a:lnTo>
                  <a:lnTo>
                    <a:pt x="119" y="152"/>
                  </a:lnTo>
                  <a:lnTo>
                    <a:pt x="82" y="167"/>
                  </a:lnTo>
                  <a:lnTo>
                    <a:pt x="86" y="165"/>
                  </a:lnTo>
                  <a:lnTo>
                    <a:pt x="59" y="182"/>
                  </a:lnTo>
                  <a:lnTo>
                    <a:pt x="64" y="178"/>
                  </a:lnTo>
                  <a:lnTo>
                    <a:pt x="48" y="195"/>
                  </a:lnTo>
                  <a:lnTo>
                    <a:pt x="53" y="186"/>
                  </a:lnTo>
                  <a:lnTo>
                    <a:pt x="47" y="203"/>
                  </a:lnTo>
                  <a:lnTo>
                    <a:pt x="48" y="195"/>
                  </a:lnTo>
                  <a:lnTo>
                    <a:pt x="48" y="878"/>
                  </a:lnTo>
                  <a:close/>
                </a:path>
              </a:pathLst>
            </a:custGeom>
            <a:solidFill>
              <a:srgbClr val="BC956F"/>
            </a:solidFill>
            <a:ln w="0" cap="flat">
              <a:solidFill>
                <a:srgbClr val="BC956F"/>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49" name="Rectangle 43">
              <a:extLst>
                <a:ext uri="{FF2B5EF4-FFF2-40B4-BE49-F238E27FC236}">
                  <a16:creationId xmlns:a16="http://schemas.microsoft.com/office/drawing/2014/main" id="{3433433E-6C27-496E-A034-208F9A42EE05}"/>
                </a:ext>
              </a:extLst>
            </p:cNvPr>
            <p:cNvSpPr>
              <a:spLocks noChangeArrowheads="1"/>
            </p:cNvSpPr>
            <p:nvPr/>
          </p:nvSpPr>
          <p:spPr bwMode="gray">
            <a:xfrm>
              <a:off x="2697398" y="3640298"/>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50" name="Rectangle 44">
              <a:extLst>
                <a:ext uri="{FF2B5EF4-FFF2-40B4-BE49-F238E27FC236}">
                  <a16:creationId xmlns:a16="http://schemas.microsoft.com/office/drawing/2014/main" id="{794C35D8-FBF5-40B0-8F22-2F1E94A27ED4}"/>
                </a:ext>
              </a:extLst>
            </p:cNvPr>
            <p:cNvSpPr>
              <a:spLocks noChangeArrowheads="1"/>
            </p:cNvSpPr>
            <p:nvPr/>
          </p:nvSpPr>
          <p:spPr bwMode="gray">
            <a:xfrm>
              <a:off x="2782888" y="362967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err="1">
                  <a:solidFill>
                    <a:srgbClr val="000000"/>
                  </a:solidFill>
                  <a:latin typeface="Huawei Sans" panose="020C0503030203020204" pitchFamily="34" charset="0"/>
                </a:rPr>
                <a:t>rpc</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51" name="Rectangle 45">
              <a:extLst>
                <a:ext uri="{FF2B5EF4-FFF2-40B4-BE49-F238E27FC236}">
                  <a16:creationId xmlns:a16="http://schemas.microsoft.com/office/drawing/2014/main" id="{03EA5596-36E4-48B0-B5B9-B8C5AEE0736E}"/>
                </a:ext>
              </a:extLst>
            </p:cNvPr>
            <p:cNvSpPr>
              <a:spLocks noChangeArrowheads="1"/>
            </p:cNvSpPr>
            <p:nvPr/>
          </p:nvSpPr>
          <p:spPr bwMode="gray">
            <a:xfrm>
              <a:off x="3001761" y="3641107"/>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53" name="Rectangle 47">
              <a:extLst>
                <a:ext uri="{FF2B5EF4-FFF2-40B4-BE49-F238E27FC236}">
                  <a16:creationId xmlns:a16="http://schemas.microsoft.com/office/drawing/2014/main" id="{DDA51DCD-155F-4CE1-A317-8A01C3C41E01}"/>
                </a:ext>
              </a:extLst>
            </p:cNvPr>
            <p:cNvSpPr>
              <a:spLocks noChangeArrowheads="1"/>
            </p:cNvSpPr>
            <p:nvPr/>
          </p:nvSpPr>
          <p:spPr bwMode="gray">
            <a:xfrm>
              <a:off x="2492375" y="3791226"/>
              <a:ext cx="7758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a:t>
              </a:r>
              <a:r>
                <a:rPr lang="en-US" sz="1200" dirty="0" err="1">
                  <a:solidFill>
                    <a:srgbClr val="000000"/>
                  </a:solidFill>
                  <a:latin typeface="Huawei Sans" panose="020C0503030203020204" pitchFamily="34" charset="0"/>
                </a:rPr>
                <a:t>rpc</a:t>
              </a:r>
              <a:r>
                <a:rPr lang="en-US" sz="1200" dirty="0">
                  <a:solidFill>
                    <a:srgbClr val="000000"/>
                  </a:solidFill>
                  <a:latin typeface="Huawei Sans" panose="020C0503030203020204" pitchFamily="34" charset="0"/>
                </a:rPr>
                <a:t>-reply&gt;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57" name="Freeform 51">
              <a:extLst>
                <a:ext uri="{FF2B5EF4-FFF2-40B4-BE49-F238E27FC236}">
                  <a16:creationId xmlns:a16="http://schemas.microsoft.com/office/drawing/2014/main" id="{ED98A563-83DF-4B77-AB58-636BB71CE183}"/>
                </a:ext>
              </a:extLst>
            </p:cNvPr>
            <p:cNvSpPr>
              <a:spLocks/>
            </p:cNvSpPr>
            <p:nvPr/>
          </p:nvSpPr>
          <p:spPr bwMode="gray">
            <a:xfrm>
              <a:off x="3994149" y="3461403"/>
              <a:ext cx="1177851" cy="539750"/>
            </a:xfrm>
            <a:custGeom>
              <a:avLst/>
              <a:gdLst>
                <a:gd name="T0" fmla="*/ 0 w 2176"/>
                <a:gd name="T1" fmla="*/ 171 h 1024"/>
                <a:gd name="T2" fmla="*/ 1088 w 2176"/>
                <a:gd name="T3" fmla="*/ 0 h 1024"/>
                <a:gd name="T4" fmla="*/ 2176 w 2176"/>
                <a:gd name="T5" fmla="*/ 171 h 1024"/>
                <a:gd name="T6" fmla="*/ 2176 w 2176"/>
                <a:gd name="T7" fmla="*/ 171 h 1024"/>
                <a:gd name="T8" fmla="*/ 2176 w 2176"/>
                <a:gd name="T9" fmla="*/ 171 h 1024"/>
                <a:gd name="T10" fmla="*/ 2176 w 2176"/>
                <a:gd name="T11" fmla="*/ 854 h 1024"/>
                <a:gd name="T12" fmla="*/ 2176 w 2176"/>
                <a:gd name="T13" fmla="*/ 854 h 1024"/>
                <a:gd name="T14" fmla="*/ 1088 w 2176"/>
                <a:gd name="T15" fmla="*/ 1024 h 1024"/>
                <a:gd name="T16" fmla="*/ 0 w 2176"/>
                <a:gd name="T17" fmla="*/ 854 h 1024"/>
                <a:gd name="T18" fmla="*/ 0 w 2176"/>
                <a:gd name="T19" fmla="*/ 854 h 1024"/>
                <a:gd name="T20" fmla="*/ 0 w 2176"/>
                <a:gd name="T21" fmla="*/ 171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6" h="1024">
                  <a:moveTo>
                    <a:pt x="0" y="171"/>
                  </a:moveTo>
                  <a:cubicBezTo>
                    <a:pt x="0" y="77"/>
                    <a:pt x="488" y="0"/>
                    <a:pt x="1088" y="0"/>
                  </a:cubicBezTo>
                  <a:cubicBezTo>
                    <a:pt x="1689" y="0"/>
                    <a:pt x="2176" y="77"/>
                    <a:pt x="2176" y="171"/>
                  </a:cubicBezTo>
                  <a:cubicBezTo>
                    <a:pt x="2176" y="171"/>
                    <a:pt x="2176" y="171"/>
                    <a:pt x="2176" y="171"/>
                  </a:cubicBezTo>
                  <a:lnTo>
                    <a:pt x="2176" y="171"/>
                  </a:lnTo>
                  <a:lnTo>
                    <a:pt x="2176" y="854"/>
                  </a:lnTo>
                  <a:lnTo>
                    <a:pt x="2176" y="854"/>
                  </a:lnTo>
                  <a:cubicBezTo>
                    <a:pt x="2176" y="948"/>
                    <a:pt x="1689" y="1024"/>
                    <a:pt x="1088" y="1024"/>
                  </a:cubicBezTo>
                  <a:cubicBezTo>
                    <a:pt x="488" y="1024"/>
                    <a:pt x="0" y="948"/>
                    <a:pt x="0" y="854"/>
                  </a:cubicBezTo>
                  <a:cubicBezTo>
                    <a:pt x="0" y="854"/>
                    <a:pt x="0" y="854"/>
                    <a:pt x="0" y="854"/>
                  </a:cubicBezTo>
                  <a:lnTo>
                    <a:pt x="0" y="171"/>
                  </a:lnTo>
                  <a:close/>
                </a:path>
              </a:pathLst>
            </a:custGeom>
            <a:solidFill>
              <a:srgbClr val="FFCC99"/>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58" name="Freeform 52">
              <a:extLst>
                <a:ext uri="{FF2B5EF4-FFF2-40B4-BE49-F238E27FC236}">
                  <a16:creationId xmlns:a16="http://schemas.microsoft.com/office/drawing/2014/main" id="{658F6D4E-E884-455C-9C2E-160798F42C3A}"/>
                </a:ext>
              </a:extLst>
            </p:cNvPr>
            <p:cNvSpPr>
              <a:spLocks/>
            </p:cNvSpPr>
            <p:nvPr/>
          </p:nvSpPr>
          <p:spPr bwMode="gray">
            <a:xfrm>
              <a:off x="3983038" y="3547128"/>
              <a:ext cx="1173163" cy="107950"/>
            </a:xfrm>
            <a:custGeom>
              <a:avLst/>
              <a:gdLst>
                <a:gd name="T0" fmla="*/ 2215 w 2221"/>
                <a:gd name="T1" fmla="*/ 33 h 203"/>
                <a:gd name="T2" fmla="*/ 2194 w 2221"/>
                <a:gd name="T3" fmla="*/ 59 h 203"/>
                <a:gd name="T4" fmla="*/ 2162 w 2221"/>
                <a:gd name="T5" fmla="*/ 80 h 203"/>
                <a:gd name="T6" fmla="*/ 2123 w 2221"/>
                <a:gd name="T7" fmla="*/ 97 h 203"/>
                <a:gd name="T8" fmla="*/ 2018 w 2221"/>
                <a:gd name="T9" fmla="*/ 127 h 203"/>
                <a:gd name="T10" fmla="*/ 1883 w 2221"/>
                <a:gd name="T11" fmla="*/ 153 h 203"/>
                <a:gd name="T12" fmla="*/ 1721 w 2221"/>
                <a:gd name="T13" fmla="*/ 174 h 203"/>
                <a:gd name="T14" fmla="*/ 1331 w 2221"/>
                <a:gd name="T15" fmla="*/ 200 h 203"/>
                <a:gd name="T16" fmla="*/ 891 w 2221"/>
                <a:gd name="T17" fmla="*/ 200 h 203"/>
                <a:gd name="T18" fmla="*/ 500 w 2221"/>
                <a:gd name="T19" fmla="*/ 174 h 203"/>
                <a:gd name="T20" fmla="*/ 338 w 2221"/>
                <a:gd name="T21" fmla="*/ 153 h 203"/>
                <a:gd name="T22" fmla="*/ 203 w 2221"/>
                <a:gd name="T23" fmla="*/ 127 h 203"/>
                <a:gd name="T24" fmla="*/ 101 w 2221"/>
                <a:gd name="T25" fmla="*/ 97 h 203"/>
                <a:gd name="T26" fmla="*/ 59 w 2221"/>
                <a:gd name="T27" fmla="*/ 80 h 203"/>
                <a:gd name="T28" fmla="*/ 27 w 2221"/>
                <a:gd name="T29" fmla="*/ 59 h 203"/>
                <a:gd name="T30" fmla="*/ 6 w 2221"/>
                <a:gd name="T31" fmla="*/ 33 h 203"/>
                <a:gd name="T32" fmla="*/ 45 w 2221"/>
                <a:gd name="T33" fmla="*/ 0 h 203"/>
                <a:gd name="T34" fmla="*/ 46 w 2221"/>
                <a:gd name="T35" fmla="*/ 9 h 203"/>
                <a:gd name="T36" fmla="*/ 57 w 2221"/>
                <a:gd name="T37" fmla="*/ 22 h 203"/>
                <a:gd name="T38" fmla="*/ 80 w 2221"/>
                <a:gd name="T39" fmla="*/ 37 h 203"/>
                <a:gd name="T40" fmla="*/ 159 w 2221"/>
                <a:gd name="T41" fmla="*/ 66 h 203"/>
                <a:gd name="T42" fmla="*/ 276 w 2221"/>
                <a:gd name="T43" fmla="*/ 94 h 203"/>
                <a:gd name="T44" fmla="*/ 421 w 2221"/>
                <a:gd name="T45" fmla="*/ 117 h 203"/>
                <a:gd name="T46" fmla="*/ 689 w 2221"/>
                <a:gd name="T47" fmla="*/ 142 h 203"/>
                <a:gd name="T48" fmla="*/ 1110 w 2221"/>
                <a:gd name="T49" fmla="*/ 155 h 203"/>
                <a:gd name="T50" fmla="*/ 1532 w 2221"/>
                <a:gd name="T51" fmla="*/ 143 h 203"/>
                <a:gd name="T52" fmla="*/ 1799 w 2221"/>
                <a:gd name="T53" fmla="*/ 117 h 203"/>
                <a:gd name="T54" fmla="*/ 1945 w 2221"/>
                <a:gd name="T55" fmla="*/ 94 h 203"/>
                <a:gd name="T56" fmla="*/ 2060 w 2221"/>
                <a:gd name="T57" fmla="*/ 67 h 203"/>
                <a:gd name="T58" fmla="*/ 2140 w 2221"/>
                <a:gd name="T59" fmla="*/ 37 h 203"/>
                <a:gd name="T60" fmla="*/ 2164 w 2221"/>
                <a:gd name="T61" fmla="*/ 22 h 203"/>
                <a:gd name="T62" fmla="*/ 2175 w 2221"/>
                <a:gd name="T63" fmla="*/ 9 h 203"/>
                <a:gd name="T64" fmla="*/ 2176 w 2221"/>
                <a:gd name="T6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1" h="203">
                  <a:moveTo>
                    <a:pt x="2221" y="16"/>
                  </a:moveTo>
                  <a:lnTo>
                    <a:pt x="2215" y="33"/>
                  </a:lnTo>
                  <a:cubicBezTo>
                    <a:pt x="2214" y="37"/>
                    <a:pt x="2212" y="39"/>
                    <a:pt x="2210" y="42"/>
                  </a:cubicBezTo>
                  <a:lnTo>
                    <a:pt x="2194" y="59"/>
                  </a:lnTo>
                  <a:cubicBezTo>
                    <a:pt x="2193" y="60"/>
                    <a:pt x="2191" y="62"/>
                    <a:pt x="2189" y="63"/>
                  </a:cubicBezTo>
                  <a:lnTo>
                    <a:pt x="2162" y="80"/>
                  </a:lnTo>
                  <a:cubicBezTo>
                    <a:pt x="2161" y="80"/>
                    <a:pt x="2160" y="81"/>
                    <a:pt x="2159" y="82"/>
                  </a:cubicBezTo>
                  <a:lnTo>
                    <a:pt x="2123" y="97"/>
                  </a:lnTo>
                  <a:lnTo>
                    <a:pt x="2075" y="112"/>
                  </a:lnTo>
                  <a:lnTo>
                    <a:pt x="2018" y="127"/>
                  </a:lnTo>
                  <a:lnTo>
                    <a:pt x="1956" y="141"/>
                  </a:lnTo>
                  <a:lnTo>
                    <a:pt x="1883" y="153"/>
                  </a:lnTo>
                  <a:lnTo>
                    <a:pt x="1806" y="164"/>
                  </a:lnTo>
                  <a:lnTo>
                    <a:pt x="1721" y="174"/>
                  </a:lnTo>
                  <a:lnTo>
                    <a:pt x="1537" y="190"/>
                  </a:lnTo>
                  <a:lnTo>
                    <a:pt x="1331" y="200"/>
                  </a:lnTo>
                  <a:lnTo>
                    <a:pt x="1111" y="203"/>
                  </a:lnTo>
                  <a:lnTo>
                    <a:pt x="891" y="200"/>
                  </a:lnTo>
                  <a:lnTo>
                    <a:pt x="686" y="190"/>
                  </a:lnTo>
                  <a:lnTo>
                    <a:pt x="500" y="174"/>
                  </a:lnTo>
                  <a:lnTo>
                    <a:pt x="416" y="164"/>
                  </a:lnTo>
                  <a:lnTo>
                    <a:pt x="338" y="153"/>
                  </a:lnTo>
                  <a:lnTo>
                    <a:pt x="267" y="141"/>
                  </a:lnTo>
                  <a:lnTo>
                    <a:pt x="203" y="127"/>
                  </a:lnTo>
                  <a:lnTo>
                    <a:pt x="148" y="113"/>
                  </a:lnTo>
                  <a:lnTo>
                    <a:pt x="101" y="97"/>
                  </a:lnTo>
                  <a:lnTo>
                    <a:pt x="62" y="82"/>
                  </a:lnTo>
                  <a:cubicBezTo>
                    <a:pt x="61" y="81"/>
                    <a:pt x="60" y="81"/>
                    <a:pt x="59" y="80"/>
                  </a:cubicBezTo>
                  <a:lnTo>
                    <a:pt x="32" y="63"/>
                  </a:lnTo>
                  <a:cubicBezTo>
                    <a:pt x="30" y="62"/>
                    <a:pt x="28" y="60"/>
                    <a:pt x="27" y="59"/>
                  </a:cubicBezTo>
                  <a:lnTo>
                    <a:pt x="11" y="42"/>
                  </a:lnTo>
                  <a:cubicBezTo>
                    <a:pt x="9" y="39"/>
                    <a:pt x="7" y="37"/>
                    <a:pt x="6" y="33"/>
                  </a:cubicBezTo>
                  <a:lnTo>
                    <a:pt x="0" y="16"/>
                  </a:lnTo>
                  <a:lnTo>
                    <a:pt x="45" y="0"/>
                  </a:lnTo>
                  <a:lnTo>
                    <a:pt x="51" y="17"/>
                  </a:lnTo>
                  <a:lnTo>
                    <a:pt x="46" y="9"/>
                  </a:lnTo>
                  <a:lnTo>
                    <a:pt x="62" y="26"/>
                  </a:lnTo>
                  <a:lnTo>
                    <a:pt x="57" y="22"/>
                  </a:lnTo>
                  <a:lnTo>
                    <a:pt x="84" y="39"/>
                  </a:lnTo>
                  <a:lnTo>
                    <a:pt x="80" y="37"/>
                  </a:lnTo>
                  <a:lnTo>
                    <a:pt x="116" y="52"/>
                  </a:lnTo>
                  <a:lnTo>
                    <a:pt x="159" y="66"/>
                  </a:lnTo>
                  <a:lnTo>
                    <a:pt x="214" y="80"/>
                  </a:lnTo>
                  <a:lnTo>
                    <a:pt x="276" y="94"/>
                  </a:lnTo>
                  <a:lnTo>
                    <a:pt x="345" y="106"/>
                  </a:lnTo>
                  <a:lnTo>
                    <a:pt x="421" y="117"/>
                  </a:lnTo>
                  <a:lnTo>
                    <a:pt x="505" y="127"/>
                  </a:lnTo>
                  <a:lnTo>
                    <a:pt x="689" y="142"/>
                  </a:lnTo>
                  <a:lnTo>
                    <a:pt x="892" y="152"/>
                  </a:lnTo>
                  <a:lnTo>
                    <a:pt x="1110" y="155"/>
                  </a:lnTo>
                  <a:lnTo>
                    <a:pt x="1328" y="152"/>
                  </a:lnTo>
                  <a:lnTo>
                    <a:pt x="1532" y="143"/>
                  </a:lnTo>
                  <a:lnTo>
                    <a:pt x="1716" y="127"/>
                  </a:lnTo>
                  <a:lnTo>
                    <a:pt x="1799" y="117"/>
                  </a:lnTo>
                  <a:lnTo>
                    <a:pt x="1875" y="106"/>
                  </a:lnTo>
                  <a:lnTo>
                    <a:pt x="1945" y="94"/>
                  </a:lnTo>
                  <a:lnTo>
                    <a:pt x="2007" y="80"/>
                  </a:lnTo>
                  <a:lnTo>
                    <a:pt x="2060" y="67"/>
                  </a:lnTo>
                  <a:lnTo>
                    <a:pt x="2104" y="52"/>
                  </a:lnTo>
                  <a:lnTo>
                    <a:pt x="2140" y="37"/>
                  </a:lnTo>
                  <a:lnTo>
                    <a:pt x="2137" y="39"/>
                  </a:lnTo>
                  <a:lnTo>
                    <a:pt x="2164" y="22"/>
                  </a:lnTo>
                  <a:lnTo>
                    <a:pt x="2159" y="26"/>
                  </a:lnTo>
                  <a:lnTo>
                    <a:pt x="2175" y="9"/>
                  </a:lnTo>
                  <a:lnTo>
                    <a:pt x="2170" y="17"/>
                  </a:lnTo>
                  <a:lnTo>
                    <a:pt x="2176" y="0"/>
                  </a:lnTo>
                  <a:lnTo>
                    <a:pt x="2221" y="16"/>
                  </a:lnTo>
                  <a:close/>
                </a:path>
              </a:pathLst>
            </a:custGeom>
            <a:solidFill>
              <a:srgbClr val="BC956F"/>
            </a:solidFill>
            <a:ln w="0" cap="flat">
              <a:solidFill>
                <a:srgbClr val="BC956F"/>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59" name="Freeform 53">
              <a:extLst>
                <a:ext uri="{FF2B5EF4-FFF2-40B4-BE49-F238E27FC236}">
                  <a16:creationId xmlns:a16="http://schemas.microsoft.com/office/drawing/2014/main" id="{020FAECE-3FED-4E5F-A696-D420F153D420}"/>
                </a:ext>
              </a:extLst>
            </p:cNvPr>
            <p:cNvSpPr>
              <a:spLocks noEditPoints="1"/>
            </p:cNvSpPr>
            <p:nvPr/>
          </p:nvSpPr>
          <p:spPr bwMode="gray">
            <a:xfrm>
              <a:off x="3981450" y="3448703"/>
              <a:ext cx="1208088" cy="565150"/>
            </a:xfrm>
            <a:custGeom>
              <a:avLst/>
              <a:gdLst>
                <a:gd name="T0" fmla="*/ 8 w 2224"/>
                <a:gd name="T1" fmla="*/ 170 h 1072"/>
                <a:gd name="T2" fmla="*/ 34 w 2224"/>
                <a:gd name="T3" fmla="*/ 141 h 1072"/>
                <a:gd name="T4" fmla="*/ 101 w 2224"/>
                <a:gd name="T5" fmla="*/ 107 h 1072"/>
                <a:gd name="T6" fmla="*/ 268 w 2224"/>
                <a:gd name="T7" fmla="*/ 63 h 1072"/>
                <a:gd name="T8" fmla="*/ 502 w 2224"/>
                <a:gd name="T9" fmla="*/ 30 h 1072"/>
                <a:gd name="T10" fmla="*/ 1112 w 2224"/>
                <a:gd name="T11" fmla="*/ 0 h 1072"/>
                <a:gd name="T12" fmla="*/ 1722 w 2224"/>
                <a:gd name="T13" fmla="*/ 30 h 1072"/>
                <a:gd name="T14" fmla="*/ 1956 w 2224"/>
                <a:gd name="T15" fmla="*/ 63 h 1072"/>
                <a:gd name="T16" fmla="*/ 2123 w 2224"/>
                <a:gd name="T17" fmla="*/ 107 h 1072"/>
                <a:gd name="T18" fmla="*/ 2191 w 2224"/>
                <a:gd name="T19" fmla="*/ 141 h 1072"/>
                <a:gd name="T20" fmla="*/ 2217 w 2224"/>
                <a:gd name="T21" fmla="*/ 170 h 1072"/>
                <a:gd name="T22" fmla="*/ 2224 w 2224"/>
                <a:gd name="T23" fmla="*/ 878 h 1072"/>
                <a:gd name="T24" fmla="*/ 2212 w 2224"/>
                <a:gd name="T25" fmla="*/ 912 h 1072"/>
                <a:gd name="T26" fmla="*/ 2164 w 2224"/>
                <a:gd name="T27" fmla="*/ 950 h 1072"/>
                <a:gd name="T28" fmla="*/ 2077 w 2224"/>
                <a:gd name="T29" fmla="*/ 982 h 1072"/>
                <a:gd name="T30" fmla="*/ 1885 w 2224"/>
                <a:gd name="T31" fmla="*/ 1022 h 1072"/>
                <a:gd name="T32" fmla="*/ 1539 w 2224"/>
                <a:gd name="T33" fmla="*/ 1059 h 1072"/>
                <a:gd name="T34" fmla="*/ 893 w 2224"/>
                <a:gd name="T35" fmla="*/ 1069 h 1072"/>
                <a:gd name="T36" fmla="*/ 418 w 2224"/>
                <a:gd name="T37" fmla="*/ 1033 h 1072"/>
                <a:gd name="T38" fmla="*/ 206 w 2224"/>
                <a:gd name="T39" fmla="*/ 997 h 1072"/>
                <a:gd name="T40" fmla="*/ 64 w 2224"/>
                <a:gd name="T41" fmla="*/ 952 h 1072"/>
                <a:gd name="T42" fmla="*/ 29 w 2224"/>
                <a:gd name="T43" fmla="*/ 929 h 1072"/>
                <a:gd name="T44" fmla="*/ 2 w 2224"/>
                <a:gd name="T45" fmla="*/ 886 h 1072"/>
                <a:gd name="T46" fmla="*/ 48 w 2224"/>
                <a:gd name="T47" fmla="*/ 878 h 1072"/>
                <a:gd name="T48" fmla="*/ 48 w 2224"/>
                <a:gd name="T49" fmla="*/ 879 h 1072"/>
                <a:gd name="T50" fmla="*/ 86 w 2224"/>
                <a:gd name="T51" fmla="*/ 909 h 1072"/>
                <a:gd name="T52" fmla="*/ 161 w 2224"/>
                <a:gd name="T53" fmla="*/ 936 h 1072"/>
                <a:gd name="T54" fmla="*/ 347 w 2224"/>
                <a:gd name="T55" fmla="*/ 975 h 1072"/>
                <a:gd name="T56" fmla="*/ 691 w 2224"/>
                <a:gd name="T57" fmla="*/ 1011 h 1072"/>
                <a:gd name="T58" fmla="*/ 1330 w 2224"/>
                <a:gd name="T59" fmla="*/ 1021 h 1072"/>
                <a:gd name="T60" fmla="*/ 1801 w 2224"/>
                <a:gd name="T61" fmla="*/ 986 h 1072"/>
                <a:gd name="T62" fmla="*/ 2009 w 2224"/>
                <a:gd name="T63" fmla="*/ 950 h 1072"/>
                <a:gd name="T64" fmla="*/ 2142 w 2224"/>
                <a:gd name="T65" fmla="*/ 907 h 1072"/>
                <a:gd name="T66" fmla="*/ 2161 w 2224"/>
                <a:gd name="T67" fmla="*/ 896 h 1072"/>
                <a:gd name="T68" fmla="*/ 2178 w 2224"/>
                <a:gd name="T69" fmla="*/ 870 h 1072"/>
                <a:gd name="T70" fmla="*/ 2178 w 2224"/>
                <a:gd name="T71" fmla="*/ 203 h 1072"/>
                <a:gd name="T72" fmla="*/ 2161 w 2224"/>
                <a:gd name="T73" fmla="*/ 178 h 1072"/>
                <a:gd name="T74" fmla="*/ 2142 w 2224"/>
                <a:gd name="T75" fmla="*/ 167 h 1072"/>
                <a:gd name="T76" fmla="*/ 2009 w 2224"/>
                <a:gd name="T77" fmla="*/ 124 h 1072"/>
                <a:gd name="T78" fmla="*/ 1802 w 2224"/>
                <a:gd name="T79" fmla="*/ 87 h 1072"/>
                <a:gd name="T80" fmla="*/ 1331 w 2224"/>
                <a:gd name="T81" fmla="*/ 51 h 1072"/>
                <a:gd name="T82" fmla="*/ 691 w 2224"/>
                <a:gd name="T83" fmla="*/ 62 h 1072"/>
                <a:gd name="T84" fmla="*/ 348 w 2224"/>
                <a:gd name="T85" fmla="*/ 98 h 1072"/>
                <a:gd name="T86" fmla="*/ 163 w 2224"/>
                <a:gd name="T87" fmla="*/ 137 h 1072"/>
                <a:gd name="T88" fmla="*/ 86 w 2224"/>
                <a:gd name="T89" fmla="*/ 165 h 1072"/>
                <a:gd name="T90" fmla="*/ 48 w 2224"/>
                <a:gd name="T91" fmla="*/ 195 h 1072"/>
                <a:gd name="T92" fmla="*/ 48 w 2224"/>
                <a:gd name="T93" fmla="*/ 19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4" h="1072">
                  <a:moveTo>
                    <a:pt x="0" y="195"/>
                  </a:moveTo>
                  <a:cubicBezTo>
                    <a:pt x="0" y="193"/>
                    <a:pt x="1" y="190"/>
                    <a:pt x="2" y="187"/>
                  </a:cubicBezTo>
                  <a:lnTo>
                    <a:pt x="8" y="170"/>
                  </a:lnTo>
                  <a:cubicBezTo>
                    <a:pt x="9" y="167"/>
                    <a:pt x="11" y="164"/>
                    <a:pt x="13" y="162"/>
                  </a:cubicBezTo>
                  <a:lnTo>
                    <a:pt x="29" y="145"/>
                  </a:lnTo>
                  <a:cubicBezTo>
                    <a:pt x="30" y="144"/>
                    <a:pt x="32" y="142"/>
                    <a:pt x="34" y="141"/>
                  </a:cubicBezTo>
                  <a:lnTo>
                    <a:pt x="61" y="124"/>
                  </a:lnTo>
                  <a:cubicBezTo>
                    <a:pt x="62" y="123"/>
                    <a:pt x="63" y="123"/>
                    <a:pt x="64" y="122"/>
                  </a:cubicBezTo>
                  <a:lnTo>
                    <a:pt x="101" y="107"/>
                  </a:lnTo>
                  <a:lnTo>
                    <a:pt x="148" y="92"/>
                  </a:lnTo>
                  <a:lnTo>
                    <a:pt x="205" y="77"/>
                  </a:lnTo>
                  <a:lnTo>
                    <a:pt x="268" y="63"/>
                  </a:lnTo>
                  <a:lnTo>
                    <a:pt x="339" y="51"/>
                  </a:lnTo>
                  <a:lnTo>
                    <a:pt x="417" y="40"/>
                  </a:lnTo>
                  <a:lnTo>
                    <a:pt x="502" y="30"/>
                  </a:lnTo>
                  <a:lnTo>
                    <a:pt x="688" y="15"/>
                  </a:lnTo>
                  <a:lnTo>
                    <a:pt x="892" y="3"/>
                  </a:lnTo>
                  <a:lnTo>
                    <a:pt x="1112" y="0"/>
                  </a:lnTo>
                  <a:lnTo>
                    <a:pt x="1332" y="3"/>
                  </a:lnTo>
                  <a:lnTo>
                    <a:pt x="1538" y="14"/>
                  </a:lnTo>
                  <a:lnTo>
                    <a:pt x="1722" y="30"/>
                  </a:lnTo>
                  <a:lnTo>
                    <a:pt x="1807" y="40"/>
                  </a:lnTo>
                  <a:lnTo>
                    <a:pt x="1885" y="51"/>
                  </a:lnTo>
                  <a:lnTo>
                    <a:pt x="1956" y="63"/>
                  </a:lnTo>
                  <a:lnTo>
                    <a:pt x="2020" y="77"/>
                  </a:lnTo>
                  <a:lnTo>
                    <a:pt x="2075" y="91"/>
                  </a:lnTo>
                  <a:lnTo>
                    <a:pt x="2123" y="107"/>
                  </a:lnTo>
                  <a:lnTo>
                    <a:pt x="2161" y="122"/>
                  </a:lnTo>
                  <a:cubicBezTo>
                    <a:pt x="2162" y="123"/>
                    <a:pt x="2163" y="123"/>
                    <a:pt x="2164" y="124"/>
                  </a:cubicBezTo>
                  <a:lnTo>
                    <a:pt x="2191" y="141"/>
                  </a:lnTo>
                  <a:cubicBezTo>
                    <a:pt x="2193" y="142"/>
                    <a:pt x="2195" y="144"/>
                    <a:pt x="2196" y="145"/>
                  </a:cubicBezTo>
                  <a:lnTo>
                    <a:pt x="2212" y="162"/>
                  </a:lnTo>
                  <a:cubicBezTo>
                    <a:pt x="2214" y="164"/>
                    <a:pt x="2216" y="167"/>
                    <a:pt x="2217" y="170"/>
                  </a:cubicBezTo>
                  <a:lnTo>
                    <a:pt x="2223" y="187"/>
                  </a:lnTo>
                  <a:cubicBezTo>
                    <a:pt x="2224" y="190"/>
                    <a:pt x="2224" y="193"/>
                    <a:pt x="2224" y="195"/>
                  </a:cubicBezTo>
                  <a:lnTo>
                    <a:pt x="2224" y="878"/>
                  </a:lnTo>
                  <a:cubicBezTo>
                    <a:pt x="2224" y="881"/>
                    <a:pt x="2224" y="884"/>
                    <a:pt x="2223" y="886"/>
                  </a:cubicBezTo>
                  <a:lnTo>
                    <a:pt x="2217" y="903"/>
                  </a:lnTo>
                  <a:cubicBezTo>
                    <a:pt x="2216" y="907"/>
                    <a:pt x="2214" y="909"/>
                    <a:pt x="2212" y="912"/>
                  </a:cubicBezTo>
                  <a:lnTo>
                    <a:pt x="2196" y="929"/>
                  </a:lnTo>
                  <a:cubicBezTo>
                    <a:pt x="2195" y="930"/>
                    <a:pt x="2193" y="932"/>
                    <a:pt x="2191" y="933"/>
                  </a:cubicBezTo>
                  <a:lnTo>
                    <a:pt x="2164" y="950"/>
                  </a:lnTo>
                  <a:cubicBezTo>
                    <a:pt x="2163" y="950"/>
                    <a:pt x="2162" y="951"/>
                    <a:pt x="2161" y="952"/>
                  </a:cubicBezTo>
                  <a:lnTo>
                    <a:pt x="2125" y="967"/>
                  </a:lnTo>
                  <a:lnTo>
                    <a:pt x="2077" y="982"/>
                  </a:lnTo>
                  <a:lnTo>
                    <a:pt x="2020" y="997"/>
                  </a:lnTo>
                  <a:lnTo>
                    <a:pt x="1957" y="1010"/>
                  </a:lnTo>
                  <a:lnTo>
                    <a:pt x="1885" y="1022"/>
                  </a:lnTo>
                  <a:lnTo>
                    <a:pt x="1808" y="1033"/>
                  </a:lnTo>
                  <a:lnTo>
                    <a:pt x="1723" y="1043"/>
                  </a:lnTo>
                  <a:lnTo>
                    <a:pt x="1539" y="1059"/>
                  </a:lnTo>
                  <a:lnTo>
                    <a:pt x="1333" y="1069"/>
                  </a:lnTo>
                  <a:lnTo>
                    <a:pt x="1113" y="1072"/>
                  </a:lnTo>
                  <a:lnTo>
                    <a:pt x="893" y="1069"/>
                  </a:lnTo>
                  <a:lnTo>
                    <a:pt x="688" y="1059"/>
                  </a:lnTo>
                  <a:lnTo>
                    <a:pt x="502" y="1043"/>
                  </a:lnTo>
                  <a:lnTo>
                    <a:pt x="418" y="1033"/>
                  </a:lnTo>
                  <a:lnTo>
                    <a:pt x="340" y="1022"/>
                  </a:lnTo>
                  <a:lnTo>
                    <a:pt x="269" y="1010"/>
                  </a:lnTo>
                  <a:lnTo>
                    <a:pt x="206" y="997"/>
                  </a:lnTo>
                  <a:lnTo>
                    <a:pt x="150" y="983"/>
                  </a:lnTo>
                  <a:lnTo>
                    <a:pt x="103" y="967"/>
                  </a:lnTo>
                  <a:lnTo>
                    <a:pt x="64" y="952"/>
                  </a:lnTo>
                  <a:cubicBezTo>
                    <a:pt x="63" y="951"/>
                    <a:pt x="62" y="951"/>
                    <a:pt x="61" y="950"/>
                  </a:cubicBezTo>
                  <a:lnTo>
                    <a:pt x="34" y="933"/>
                  </a:lnTo>
                  <a:cubicBezTo>
                    <a:pt x="32" y="932"/>
                    <a:pt x="30" y="930"/>
                    <a:pt x="29" y="929"/>
                  </a:cubicBezTo>
                  <a:lnTo>
                    <a:pt x="13" y="912"/>
                  </a:lnTo>
                  <a:cubicBezTo>
                    <a:pt x="11" y="909"/>
                    <a:pt x="9" y="907"/>
                    <a:pt x="8" y="903"/>
                  </a:cubicBezTo>
                  <a:lnTo>
                    <a:pt x="2" y="886"/>
                  </a:lnTo>
                  <a:cubicBezTo>
                    <a:pt x="1" y="884"/>
                    <a:pt x="0" y="881"/>
                    <a:pt x="0" y="878"/>
                  </a:cubicBezTo>
                  <a:lnTo>
                    <a:pt x="0" y="195"/>
                  </a:lnTo>
                  <a:close/>
                  <a:moveTo>
                    <a:pt x="48" y="878"/>
                  </a:moveTo>
                  <a:lnTo>
                    <a:pt x="47" y="870"/>
                  </a:lnTo>
                  <a:lnTo>
                    <a:pt x="53" y="887"/>
                  </a:lnTo>
                  <a:lnTo>
                    <a:pt x="48" y="879"/>
                  </a:lnTo>
                  <a:lnTo>
                    <a:pt x="64" y="896"/>
                  </a:lnTo>
                  <a:lnTo>
                    <a:pt x="59" y="892"/>
                  </a:lnTo>
                  <a:lnTo>
                    <a:pt x="86" y="909"/>
                  </a:lnTo>
                  <a:lnTo>
                    <a:pt x="82" y="907"/>
                  </a:lnTo>
                  <a:lnTo>
                    <a:pt x="118" y="922"/>
                  </a:lnTo>
                  <a:lnTo>
                    <a:pt x="161" y="936"/>
                  </a:lnTo>
                  <a:lnTo>
                    <a:pt x="215" y="950"/>
                  </a:lnTo>
                  <a:lnTo>
                    <a:pt x="278" y="963"/>
                  </a:lnTo>
                  <a:lnTo>
                    <a:pt x="347" y="975"/>
                  </a:lnTo>
                  <a:lnTo>
                    <a:pt x="423" y="986"/>
                  </a:lnTo>
                  <a:lnTo>
                    <a:pt x="507" y="996"/>
                  </a:lnTo>
                  <a:lnTo>
                    <a:pt x="691" y="1011"/>
                  </a:lnTo>
                  <a:lnTo>
                    <a:pt x="894" y="1021"/>
                  </a:lnTo>
                  <a:lnTo>
                    <a:pt x="1112" y="1024"/>
                  </a:lnTo>
                  <a:lnTo>
                    <a:pt x="1330" y="1021"/>
                  </a:lnTo>
                  <a:lnTo>
                    <a:pt x="1534" y="1012"/>
                  </a:lnTo>
                  <a:lnTo>
                    <a:pt x="1718" y="996"/>
                  </a:lnTo>
                  <a:lnTo>
                    <a:pt x="1801" y="986"/>
                  </a:lnTo>
                  <a:lnTo>
                    <a:pt x="1877" y="975"/>
                  </a:lnTo>
                  <a:lnTo>
                    <a:pt x="1948" y="963"/>
                  </a:lnTo>
                  <a:lnTo>
                    <a:pt x="2009" y="950"/>
                  </a:lnTo>
                  <a:lnTo>
                    <a:pt x="2062" y="937"/>
                  </a:lnTo>
                  <a:lnTo>
                    <a:pt x="2106" y="922"/>
                  </a:lnTo>
                  <a:lnTo>
                    <a:pt x="2142" y="907"/>
                  </a:lnTo>
                  <a:lnTo>
                    <a:pt x="2139" y="909"/>
                  </a:lnTo>
                  <a:lnTo>
                    <a:pt x="2166" y="892"/>
                  </a:lnTo>
                  <a:lnTo>
                    <a:pt x="2161" y="896"/>
                  </a:lnTo>
                  <a:lnTo>
                    <a:pt x="2177" y="879"/>
                  </a:lnTo>
                  <a:lnTo>
                    <a:pt x="2172" y="887"/>
                  </a:lnTo>
                  <a:lnTo>
                    <a:pt x="2178" y="870"/>
                  </a:lnTo>
                  <a:lnTo>
                    <a:pt x="2176" y="878"/>
                  </a:lnTo>
                  <a:lnTo>
                    <a:pt x="2176" y="195"/>
                  </a:lnTo>
                  <a:lnTo>
                    <a:pt x="2178" y="203"/>
                  </a:lnTo>
                  <a:lnTo>
                    <a:pt x="2172" y="186"/>
                  </a:lnTo>
                  <a:lnTo>
                    <a:pt x="2177" y="195"/>
                  </a:lnTo>
                  <a:lnTo>
                    <a:pt x="2161" y="178"/>
                  </a:lnTo>
                  <a:lnTo>
                    <a:pt x="2166" y="182"/>
                  </a:lnTo>
                  <a:lnTo>
                    <a:pt x="2139" y="165"/>
                  </a:lnTo>
                  <a:lnTo>
                    <a:pt x="2142" y="167"/>
                  </a:lnTo>
                  <a:lnTo>
                    <a:pt x="2108" y="152"/>
                  </a:lnTo>
                  <a:lnTo>
                    <a:pt x="2064" y="138"/>
                  </a:lnTo>
                  <a:lnTo>
                    <a:pt x="2009" y="124"/>
                  </a:lnTo>
                  <a:lnTo>
                    <a:pt x="1948" y="110"/>
                  </a:lnTo>
                  <a:lnTo>
                    <a:pt x="1878" y="98"/>
                  </a:lnTo>
                  <a:lnTo>
                    <a:pt x="1802" y="87"/>
                  </a:lnTo>
                  <a:lnTo>
                    <a:pt x="1719" y="77"/>
                  </a:lnTo>
                  <a:lnTo>
                    <a:pt x="1535" y="62"/>
                  </a:lnTo>
                  <a:lnTo>
                    <a:pt x="1331" y="51"/>
                  </a:lnTo>
                  <a:lnTo>
                    <a:pt x="1113" y="48"/>
                  </a:lnTo>
                  <a:lnTo>
                    <a:pt x="895" y="51"/>
                  </a:lnTo>
                  <a:lnTo>
                    <a:pt x="691" y="62"/>
                  </a:lnTo>
                  <a:lnTo>
                    <a:pt x="507" y="77"/>
                  </a:lnTo>
                  <a:lnTo>
                    <a:pt x="424" y="87"/>
                  </a:lnTo>
                  <a:lnTo>
                    <a:pt x="348" y="98"/>
                  </a:lnTo>
                  <a:lnTo>
                    <a:pt x="279" y="110"/>
                  </a:lnTo>
                  <a:lnTo>
                    <a:pt x="216" y="124"/>
                  </a:lnTo>
                  <a:lnTo>
                    <a:pt x="163" y="137"/>
                  </a:lnTo>
                  <a:lnTo>
                    <a:pt x="119" y="152"/>
                  </a:lnTo>
                  <a:lnTo>
                    <a:pt x="82" y="167"/>
                  </a:lnTo>
                  <a:lnTo>
                    <a:pt x="86" y="165"/>
                  </a:lnTo>
                  <a:lnTo>
                    <a:pt x="59" y="182"/>
                  </a:lnTo>
                  <a:lnTo>
                    <a:pt x="64" y="178"/>
                  </a:lnTo>
                  <a:lnTo>
                    <a:pt x="48" y="195"/>
                  </a:lnTo>
                  <a:lnTo>
                    <a:pt x="53" y="186"/>
                  </a:lnTo>
                  <a:lnTo>
                    <a:pt x="47" y="203"/>
                  </a:lnTo>
                  <a:lnTo>
                    <a:pt x="48" y="195"/>
                  </a:lnTo>
                  <a:lnTo>
                    <a:pt x="48" y="878"/>
                  </a:lnTo>
                  <a:close/>
                </a:path>
              </a:pathLst>
            </a:custGeom>
            <a:solidFill>
              <a:srgbClr val="BC956F"/>
            </a:solidFill>
            <a:ln w="0" cap="flat">
              <a:solidFill>
                <a:srgbClr val="BC956F"/>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60" name="Rectangle 54">
              <a:extLst>
                <a:ext uri="{FF2B5EF4-FFF2-40B4-BE49-F238E27FC236}">
                  <a16:creationId xmlns:a16="http://schemas.microsoft.com/office/drawing/2014/main" id="{A733BCEB-5CE2-4F79-A26F-F630F4FD5829}"/>
                </a:ext>
              </a:extLst>
            </p:cNvPr>
            <p:cNvSpPr>
              <a:spLocks noChangeArrowheads="1"/>
            </p:cNvSpPr>
            <p:nvPr/>
          </p:nvSpPr>
          <p:spPr bwMode="gray">
            <a:xfrm>
              <a:off x="4133850" y="3715403"/>
              <a:ext cx="9121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&lt;notification&gt;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62" name="Freeform 56">
              <a:extLst>
                <a:ext uri="{FF2B5EF4-FFF2-40B4-BE49-F238E27FC236}">
                  <a16:creationId xmlns:a16="http://schemas.microsoft.com/office/drawing/2014/main" id="{537ABBC7-5879-4C3B-B209-22C55FEE3E70}"/>
                </a:ext>
              </a:extLst>
            </p:cNvPr>
            <p:cNvSpPr>
              <a:spLocks/>
            </p:cNvSpPr>
            <p:nvPr/>
          </p:nvSpPr>
          <p:spPr bwMode="gray">
            <a:xfrm>
              <a:off x="2430640" y="4288491"/>
              <a:ext cx="628015" cy="320675"/>
            </a:xfrm>
            <a:custGeom>
              <a:avLst/>
              <a:gdLst>
                <a:gd name="T0" fmla="*/ 0 w 1088"/>
                <a:gd name="T1" fmla="*/ 102 h 608"/>
                <a:gd name="T2" fmla="*/ 544 w 1088"/>
                <a:gd name="T3" fmla="*/ 0 h 608"/>
                <a:gd name="T4" fmla="*/ 1088 w 1088"/>
                <a:gd name="T5" fmla="*/ 102 h 608"/>
                <a:gd name="T6" fmla="*/ 1088 w 1088"/>
                <a:gd name="T7" fmla="*/ 102 h 608"/>
                <a:gd name="T8" fmla="*/ 1088 w 1088"/>
                <a:gd name="T9" fmla="*/ 102 h 608"/>
                <a:gd name="T10" fmla="*/ 1088 w 1088"/>
                <a:gd name="T11" fmla="*/ 507 h 608"/>
                <a:gd name="T12" fmla="*/ 1088 w 1088"/>
                <a:gd name="T13" fmla="*/ 507 h 608"/>
                <a:gd name="T14" fmla="*/ 544 w 1088"/>
                <a:gd name="T15" fmla="*/ 608 h 608"/>
                <a:gd name="T16" fmla="*/ 0 w 1088"/>
                <a:gd name="T17" fmla="*/ 507 h 608"/>
                <a:gd name="T18" fmla="*/ 0 w 1088"/>
                <a:gd name="T19" fmla="*/ 507 h 608"/>
                <a:gd name="T20" fmla="*/ 0 w 1088"/>
                <a:gd name="T21" fmla="*/ 102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8" h="608">
                  <a:moveTo>
                    <a:pt x="0" y="102"/>
                  </a:moveTo>
                  <a:cubicBezTo>
                    <a:pt x="0" y="46"/>
                    <a:pt x="244" y="0"/>
                    <a:pt x="544" y="0"/>
                  </a:cubicBezTo>
                  <a:cubicBezTo>
                    <a:pt x="845" y="0"/>
                    <a:pt x="1088" y="46"/>
                    <a:pt x="1088" y="102"/>
                  </a:cubicBezTo>
                  <a:cubicBezTo>
                    <a:pt x="1088" y="102"/>
                    <a:pt x="1088" y="102"/>
                    <a:pt x="1088" y="102"/>
                  </a:cubicBezTo>
                  <a:lnTo>
                    <a:pt x="1088" y="102"/>
                  </a:lnTo>
                  <a:lnTo>
                    <a:pt x="1088" y="507"/>
                  </a:lnTo>
                  <a:lnTo>
                    <a:pt x="1088" y="507"/>
                  </a:lnTo>
                  <a:cubicBezTo>
                    <a:pt x="1088" y="563"/>
                    <a:pt x="845" y="608"/>
                    <a:pt x="544" y="608"/>
                  </a:cubicBezTo>
                  <a:cubicBezTo>
                    <a:pt x="244" y="608"/>
                    <a:pt x="0" y="563"/>
                    <a:pt x="0" y="507"/>
                  </a:cubicBezTo>
                  <a:cubicBezTo>
                    <a:pt x="0" y="507"/>
                    <a:pt x="0" y="507"/>
                    <a:pt x="0" y="507"/>
                  </a:cubicBezTo>
                  <a:lnTo>
                    <a:pt x="0" y="102"/>
                  </a:lnTo>
                  <a:close/>
                </a:path>
              </a:pathLst>
            </a:custGeom>
            <a:solidFill>
              <a:srgbClr val="E7B98A"/>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63" name="Freeform 57">
              <a:extLst>
                <a:ext uri="{FF2B5EF4-FFF2-40B4-BE49-F238E27FC236}">
                  <a16:creationId xmlns:a16="http://schemas.microsoft.com/office/drawing/2014/main" id="{52A3722E-9B75-4078-B76C-1A960BA9DE02}"/>
                </a:ext>
              </a:extLst>
            </p:cNvPr>
            <p:cNvSpPr>
              <a:spLocks/>
            </p:cNvSpPr>
            <p:nvPr/>
          </p:nvSpPr>
          <p:spPr bwMode="gray">
            <a:xfrm>
              <a:off x="2419528" y="4337703"/>
              <a:ext cx="595313" cy="71437"/>
            </a:xfrm>
            <a:custGeom>
              <a:avLst/>
              <a:gdLst>
                <a:gd name="T0" fmla="*/ 1130 w 1130"/>
                <a:gd name="T1" fmla="*/ 23 h 136"/>
                <a:gd name="T2" fmla="*/ 1119 w 1130"/>
                <a:gd name="T3" fmla="*/ 43 h 136"/>
                <a:gd name="T4" fmla="*/ 1111 w 1130"/>
                <a:gd name="T5" fmla="*/ 52 h 136"/>
                <a:gd name="T6" fmla="*/ 1079 w 1130"/>
                <a:gd name="T7" fmla="*/ 71 h 136"/>
                <a:gd name="T8" fmla="*/ 1075 w 1130"/>
                <a:gd name="T9" fmla="*/ 73 h 136"/>
                <a:gd name="T10" fmla="*/ 1025 w 1130"/>
                <a:gd name="T11" fmla="*/ 91 h 136"/>
                <a:gd name="T12" fmla="*/ 956 w 1130"/>
                <a:gd name="T13" fmla="*/ 107 h 136"/>
                <a:gd name="T14" fmla="*/ 873 w 1130"/>
                <a:gd name="T15" fmla="*/ 119 h 136"/>
                <a:gd name="T16" fmla="*/ 780 w 1130"/>
                <a:gd name="T17" fmla="*/ 128 h 136"/>
                <a:gd name="T18" fmla="*/ 677 w 1130"/>
                <a:gd name="T19" fmla="*/ 134 h 136"/>
                <a:gd name="T20" fmla="*/ 566 w 1130"/>
                <a:gd name="T21" fmla="*/ 136 h 136"/>
                <a:gd name="T22" fmla="*/ 455 w 1130"/>
                <a:gd name="T23" fmla="*/ 134 h 136"/>
                <a:gd name="T24" fmla="*/ 352 w 1130"/>
                <a:gd name="T25" fmla="*/ 128 h 136"/>
                <a:gd name="T26" fmla="*/ 259 w 1130"/>
                <a:gd name="T27" fmla="*/ 119 h 136"/>
                <a:gd name="T28" fmla="*/ 178 w 1130"/>
                <a:gd name="T29" fmla="*/ 107 h 136"/>
                <a:gd name="T30" fmla="*/ 109 w 1130"/>
                <a:gd name="T31" fmla="*/ 92 h 136"/>
                <a:gd name="T32" fmla="*/ 56 w 1130"/>
                <a:gd name="T33" fmla="*/ 73 h 136"/>
                <a:gd name="T34" fmla="*/ 52 w 1130"/>
                <a:gd name="T35" fmla="*/ 71 h 136"/>
                <a:gd name="T36" fmla="*/ 20 w 1130"/>
                <a:gd name="T37" fmla="*/ 52 h 136"/>
                <a:gd name="T38" fmla="*/ 11 w 1130"/>
                <a:gd name="T39" fmla="*/ 43 h 136"/>
                <a:gd name="T40" fmla="*/ 0 w 1130"/>
                <a:gd name="T41" fmla="*/ 23 h 136"/>
                <a:gd name="T42" fmla="*/ 42 w 1130"/>
                <a:gd name="T43" fmla="*/ 0 h 136"/>
                <a:gd name="T44" fmla="*/ 53 w 1130"/>
                <a:gd name="T45" fmla="*/ 20 h 136"/>
                <a:gd name="T46" fmla="*/ 45 w 1130"/>
                <a:gd name="T47" fmla="*/ 11 h 136"/>
                <a:gd name="T48" fmla="*/ 77 w 1130"/>
                <a:gd name="T49" fmla="*/ 30 h 136"/>
                <a:gd name="T50" fmla="*/ 73 w 1130"/>
                <a:gd name="T51" fmla="*/ 28 h 136"/>
                <a:gd name="T52" fmla="*/ 120 w 1130"/>
                <a:gd name="T53" fmla="*/ 45 h 136"/>
                <a:gd name="T54" fmla="*/ 185 w 1130"/>
                <a:gd name="T55" fmla="*/ 60 h 136"/>
                <a:gd name="T56" fmla="*/ 264 w 1130"/>
                <a:gd name="T57" fmla="*/ 72 h 136"/>
                <a:gd name="T58" fmla="*/ 355 w 1130"/>
                <a:gd name="T59" fmla="*/ 81 h 136"/>
                <a:gd name="T60" fmla="*/ 456 w 1130"/>
                <a:gd name="T61" fmla="*/ 86 h 136"/>
                <a:gd name="T62" fmla="*/ 565 w 1130"/>
                <a:gd name="T63" fmla="*/ 88 h 136"/>
                <a:gd name="T64" fmla="*/ 674 w 1130"/>
                <a:gd name="T65" fmla="*/ 87 h 136"/>
                <a:gd name="T66" fmla="*/ 775 w 1130"/>
                <a:gd name="T67" fmla="*/ 81 h 136"/>
                <a:gd name="T68" fmla="*/ 866 w 1130"/>
                <a:gd name="T69" fmla="*/ 72 h 136"/>
                <a:gd name="T70" fmla="*/ 945 w 1130"/>
                <a:gd name="T71" fmla="*/ 60 h 136"/>
                <a:gd name="T72" fmla="*/ 1008 w 1130"/>
                <a:gd name="T73" fmla="*/ 46 h 136"/>
                <a:gd name="T74" fmla="*/ 1058 w 1130"/>
                <a:gd name="T75" fmla="*/ 28 h 136"/>
                <a:gd name="T76" fmla="*/ 1054 w 1130"/>
                <a:gd name="T77" fmla="*/ 30 h 136"/>
                <a:gd name="T78" fmla="*/ 1086 w 1130"/>
                <a:gd name="T79" fmla="*/ 11 h 136"/>
                <a:gd name="T80" fmla="*/ 1077 w 1130"/>
                <a:gd name="T81" fmla="*/ 20 h 136"/>
                <a:gd name="T82" fmla="*/ 1088 w 1130"/>
                <a:gd name="T83" fmla="*/ 0 h 136"/>
                <a:gd name="T84" fmla="*/ 1130 w 1130"/>
                <a:gd name="T85"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0" h="136">
                  <a:moveTo>
                    <a:pt x="1130" y="23"/>
                  </a:moveTo>
                  <a:lnTo>
                    <a:pt x="1119" y="43"/>
                  </a:lnTo>
                  <a:cubicBezTo>
                    <a:pt x="1117" y="47"/>
                    <a:pt x="1114" y="50"/>
                    <a:pt x="1111" y="52"/>
                  </a:cubicBezTo>
                  <a:lnTo>
                    <a:pt x="1079" y="71"/>
                  </a:lnTo>
                  <a:cubicBezTo>
                    <a:pt x="1077" y="72"/>
                    <a:pt x="1076" y="73"/>
                    <a:pt x="1075" y="73"/>
                  </a:cubicBezTo>
                  <a:lnTo>
                    <a:pt x="1025" y="91"/>
                  </a:lnTo>
                  <a:lnTo>
                    <a:pt x="956" y="107"/>
                  </a:lnTo>
                  <a:lnTo>
                    <a:pt x="873" y="119"/>
                  </a:lnTo>
                  <a:lnTo>
                    <a:pt x="780" y="128"/>
                  </a:lnTo>
                  <a:lnTo>
                    <a:pt x="677" y="134"/>
                  </a:lnTo>
                  <a:lnTo>
                    <a:pt x="566" y="136"/>
                  </a:lnTo>
                  <a:lnTo>
                    <a:pt x="455" y="134"/>
                  </a:lnTo>
                  <a:lnTo>
                    <a:pt x="352" y="128"/>
                  </a:lnTo>
                  <a:lnTo>
                    <a:pt x="259" y="119"/>
                  </a:lnTo>
                  <a:lnTo>
                    <a:pt x="178" y="107"/>
                  </a:lnTo>
                  <a:lnTo>
                    <a:pt x="109" y="92"/>
                  </a:lnTo>
                  <a:lnTo>
                    <a:pt x="56" y="73"/>
                  </a:lnTo>
                  <a:cubicBezTo>
                    <a:pt x="55" y="73"/>
                    <a:pt x="54" y="72"/>
                    <a:pt x="52" y="71"/>
                  </a:cubicBezTo>
                  <a:lnTo>
                    <a:pt x="20" y="52"/>
                  </a:lnTo>
                  <a:cubicBezTo>
                    <a:pt x="17" y="50"/>
                    <a:pt x="14" y="47"/>
                    <a:pt x="11" y="43"/>
                  </a:cubicBezTo>
                  <a:lnTo>
                    <a:pt x="0" y="23"/>
                  </a:lnTo>
                  <a:lnTo>
                    <a:pt x="42" y="0"/>
                  </a:lnTo>
                  <a:lnTo>
                    <a:pt x="53" y="20"/>
                  </a:lnTo>
                  <a:lnTo>
                    <a:pt x="45" y="11"/>
                  </a:lnTo>
                  <a:lnTo>
                    <a:pt x="77" y="30"/>
                  </a:lnTo>
                  <a:lnTo>
                    <a:pt x="73" y="28"/>
                  </a:lnTo>
                  <a:lnTo>
                    <a:pt x="120" y="45"/>
                  </a:lnTo>
                  <a:lnTo>
                    <a:pt x="185" y="60"/>
                  </a:lnTo>
                  <a:lnTo>
                    <a:pt x="264" y="72"/>
                  </a:lnTo>
                  <a:lnTo>
                    <a:pt x="355" y="81"/>
                  </a:lnTo>
                  <a:lnTo>
                    <a:pt x="456" y="86"/>
                  </a:lnTo>
                  <a:lnTo>
                    <a:pt x="565" y="88"/>
                  </a:lnTo>
                  <a:lnTo>
                    <a:pt x="674" y="87"/>
                  </a:lnTo>
                  <a:lnTo>
                    <a:pt x="775" y="81"/>
                  </a:lnTo>
                  <a:lnTo>
                    <a:pt x="866" y="72"/>
                  </a:lnTo>
                  <a:lnTo>
                    <a:pt x="945" y="60"/>
                  </a:lnTo>
                  <a:lnTo>
                    <a:pt x="1008" y="46"/>
                  </a:lnTo>
                  <a:lnTo>
                    <a:pt x="1058" y="28"/>
                  </a:lnTo>
                  <a:lnTo>
                    <a:pt x="1054" y="30"/>
                  </a:lnTo>
                  <a:lnTo>
                    <a:pt x="1086" y="11"/>
                  </a:lnTo>
                  <a:lnTo>
                    <a:pt x="1077" y="20"/>
                  </a:lnTo>
                  <a:lnTo>
                    <a:pt x="1088" y="0"/>
                  </a:lnTo>
                  <a:lnTo>
                    <a:pt x="1130" y="23"/>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24" name="Freeform 58">
              <a:extLst>
                <a:ext uri="{FF2B5EF4-FFF2-40B4-BE49-F238E27FC236}">
                  <a16:creationId xmlns:a16="http://schemas.microsoft.com/office/drawing/2014/main" id="{DBB67A00-A53A-4BC1-9FC7-CBF4C3F0714B}"/>
                </a:ext>
              </a:extLst>
            </p:cNvPr>
            <p:cNvSpPr>
              <a:spLocks noEditPoints="1"/>
            </p:cNvSpPr>
            <p:nvPr/>
          </p:nvSpPr>
          <p:spPr bwMode="gray">
            <a:xfrm>
              <a:off x="2417940" y="4275791"/>
              <a:ext cx="640715" cy="346075"/>
            </a:xfrm>
            <a:custGeom>
              <a:avLst/>
              <a:gdLst>
                <a:gd name="T0" fmla="*/ 3 w 1136"/>
                <a:gd name="T1" fmla="*/ 115 h 656"/>
                <a:gd name="T2" fmla="*/ 23 w 1136"/>
                <a:gd name="T3" fmla="*/ 86 h 656"/>
                <a:gd name="T4" fmla="*/ 60 w 1136"/>
                <a:gd name="T5" fmla="*/ 64 h 656"/>
                <a:gd name="T6" fmla="*/ 179 w 1136"/>
                <a:gd name="T7" fmla="*/ 31 h 656"/>
                <a:gd name="T8" fmla="*/ 354 w 1136"/>
                <a:gd name="T9" fmla="*/ 9 h 656"/>
                <a:gd name="T10" fmla="*/ 568 w 1136"/>
                <a:gd name="T11" fmla="*/ 0 h 656"/>
                <a:gd name="T12" fmla="*/ 782 w 1136"/>
                <a:gd name="T13" fmla="*/ 9 h 656"/>
                <a:gd name="T14" fmla="*/ 957 w 1136"/>
                <a:gd name="T15" fmla="*/ 31 h 656"/>
                <a:gd name="T16" fmla="*/ 1077 w 1136"/>
                <a:gd name="T17" fmla="*/ 64 h 656"/>
                <a:gd name="T18" fmla="*/ 1114 w 1136"/>
                <a:gd name="T19" fmla="*/ 86 h 656"/>
                <a:gd name="T20" fmla="*/ 1133 w 1136"/>
                <a:gd name="T21" fmla="*/ 115 h 656"/>
                <a:gd name="T22" fmla="*/ 1136 w 1136"/>
                <a:gd name="T23" fmla="*/ 531 h 656"/>
                <a:gd name="T24" fmla="*/ 1122 w 1136"/>
                <a:gd name="T25" fmla="*/ 563 h 656"/>
                <a:gd name="T26" fmla="*/ 1082 w 1136"/>
                <a:gd name="T27" fmla="*/ 591 h 656"/>
                <a:gd name="T28" fmla="*/ 1028 w 1136"/>
                <a:gd name="T29" fmla="*/ 611 h 656"/>
                <a:gd name="T30" fmla="*/ 876 w 1136"/>
                <a:gd name="T31" fmla="*/ 639 h 656"/>
                <a:gd name="T32" fmla="*/ 680 w 1136"/>
                <a:gd name="T33" fmla="*/ 654 h 656"/>
                <a:gd name="T34" fmla="*/ 458 w 1136"/>
                <a:gd name="T35" fmla="*/ 654 h 656"/>
                <a:gd name="T36" fmla="*/ 262 w 1136"/>
                <a:gd name="T37" fmla="*/ 639 h 656"/>
                <a:gd name="T38" fmla="*/ 112 w 1136"/>
                <a:gd name="T39" fmla="*/ 612 h 656"/>
                <a:gd name="T40" fmla="*/ 55 w 1136"/>
                <a:gd name="T41" fmla="*/ 591 h 656"/>
                <a:gd name="T42" fmla="*/ 14 w 1136"/>
                <a:gd name="T43" fmla="*/ 563 h 656"/>
                <a:gd name="T44" fmla="*/ 0 w 1136"/>
                <a:gd name="T45" fmla="*/ 531 h 656"/>
                <a:gd name="T46" fmla="*/ 48 w 1136"/>
                <a:gd name="T47" fmla="*/ 531 h 656"/>
                <a:gd name="T48" fmla="*/ 56 w 1136"/>
                <a:gd name="T49" fmla="*/ 540 h 656"/>
                <a:gd name="T50" fmla="*/ 80 w 1136"/>
                <a:gd name="T51" fmla="*/ 550 h 656"/>
                <a:gd name="T52" fmla="*/ 123 w 1136"/>
                <a:gd name="T53" fmla="*/ 565 h 656"/>
                <a:gd name="T54" fmla="*/ 267 w 1136"/>
                <a:gd name="T55" fmla="*/ 592 h 656"/>
                <a:gd name="T56" fmla="*/ 459 w 1136"/>
                <a:gd name="T57" fmla="*/ 606 h 656"/>
                <a:gd name="T58" fmla="*/ 677 w 1136"/>
                <a:gd name="T59" fmla="*/ 607 h 656"/>
                <a:gd name="T60" fmla="*/ 869 w 1136"/>
                <a:gd name="T61" fmla="*/ 592 h 656"/>
                <a:gd name="T62" fmla="*/ 1011 w 1136"/>
                <a:gd name="T63" fmla="*/ 566 h 656"/>
                <a:gd name="T64" fmla="*/ 1057 w 1136"/>
                <a:gd name="T65" fmla="*/ 550 h 656"/>
                <a:gd name="T66" fmla="*/ 1080 w 1136"/>
                <a:gd name="T67" fmla="*/ 540 h 656"/>
                <a:gd name="T68" fmla="*/ 1088 w 1136"/>
                <a:gd name="T69" fmla="*/ 531 h 656"/>
                <a:gd name="T70" fmla="*/ 1091 w 1136"/>
                <a:gd name="T71" fmla="*/ 138 h 656"/>
                <a:gd name="T72" fmla="*/ 1089 w 1136"/>
                <a:gd name="T73" fmla="*/ 127 h 656"/>
                <a:gd name="T74" fmla="*/ 1062 w 1136"/>
                <a:gd name="T75" fmla="*/ 109 h 656"/>
                <a:gd name="T76" fmla="*/ 950 w 1136"/>
                <a:gd name="T77" fmla="*/ 78 h 656"/>
                <a:gd name="T78" fmla="*/ 779 w 1136"/>
                <a:gd name="T79" fmla="*/ 56 h 656"/>
                <a:gd name="T80" fmla="*/ 569 w 1136"/>
                <a:gd name="T81" fmla="*/ 48 h 656"/>
                <a:gd name="T82" fmla="*/ 359 w 1136"/>
                <a:gd name="T83" fmla="*/ 56 h 656"/>
                <a:gd name="T84" fmla="*/ 190 w 1136"/>
                <a:gd name="T85" fmla="*/ 78 h 656"/>
                <a:gd name="T86" fmla="*/ 75 w 1136"/>
                <a:gd name="T87" fmla="*/ 109 h 656"/>
                <a:gd name="T88" fmla="*/ 48 w 1136"/>
                <a:gd name="T89" fmla="*/ 127 h 656"/>
                <a:gd name="T90" fmla="*/ 45 w 1136"/>
                <a:gd name="T91" fmla="*/ 138 h 656"/>
                <a:gd name="T92" fmla="*/ 48 w 1136"/>
                <a:gd name="T93" fmla="*/ 531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6" h="656">
                  <a:moveTo>
                    <a:pt x="0" y="126"/>
                  </a:moveTo>
                  <a:cubicBezTo>
                    <a:pt x="0" y="122"/>
                    <a:pt x="1" y="118"/>
                    <a:pt x="3" y="115"/>
                  </a:cubicBezTo>
                  <a:lnTo>
                    <a:pt x="14" y="95"/>
                  </a:lnTo>
                  <a:cubicBezTo>
                    <a:pt x="16" y="91"/>
                    <a:pt x="19" y="88"/>
                    <a:pt x="23" y="86"/>
                  </a:cubicBezTo>
                  <a:lnTo>
                    <a:pt x="55" y="66"/>
                  </a:lnTo>
                  <a:cubicBezTo>
                    <a:pt x="56" y="65"/>
                    <a:pt x="58" y="64"/>
                    <a:pt x="60" y="64"/>
                  </a:cubicBezTo>
                  <a:lnTo>
                    <a:pt x="110" y="47"/>
                  </a:lnTo>
                  <a:lnTo>
                    <a:pt x="179" y="31"/>
                  </a:lnTo>
                  <a:lnTo>
                    <a:pt x="261" y="19"/>
                  </a:lnTo>
                  <a:lnTo>
                    <a:pt x="354" y="9"/>
                  </a:lnTo>
                  <a:lnTo>
                    <a:pt x="457" y="3"/>
                  </a:lnTo>
                  <a:lnTo>
                    <a:pt x="568" y="0"/>
                  </a:lnTo>
                  <a:lnTo>
                    <a:pt x="679" y="2"/>
                  </a:lnTo>
                  <a:lnTo>
                    <a:pt x="782" y="9"/>
                  </a:lnTo>
                  <a:lnTo>
                    <a:pt x="875" y="19"/>
                  </a:lnTo>
                  <a:lnTo>
                    <a:pt x="957" y="31"/>
                  </a:lnTo>
                  <a:lnTo>
                    <a:pt x="1025" y="46"/>
                  </a:lnTo>
                  <a:lnTo>
                    <a:pt x="1077" y="64"/>
                  </a:lnTo>
                  <a:cubicBezTo>
                    <a:pt x="1079" y="64"/>
                    <a:pt x="1081" y="65"/>
                    <a:pt x="1082" y="66"/>
                  </a:cubicBezTo>
                  <a:lnTo>
                    <a:pt x="1114" y="86"/>
                  </a:lnTo>
                  <a:cubicBezTo>
                    <a:pt x="1118" y="88"/>
                    <a:pt x="1121" y="91"/>
                    <a:pt x="1122" y="95"/>
                  </a:cubicBezTo>
                  <a:lnTo>
                    <a:pt x="1133" y="115"/>
                  </a:lnTo>
                  <a:cubicBezTo>
                    <a:pt x="1135" y="118"/>
                    <a:pt x="1136" y="122"/>
                    <a:pt x="1136" y="126"/>
                  </a:cubicBezTo>
                  <a:lnTo>
                    <a:pt x="1136" y="531"/>
                  </a:lnTo>
                  <a:cubicBezTo>
                    <a:pt x="1136" y="536"/>
                    <a:pt x="1135" y="539"/>
                    <a:pt x="1133" y="543"/>
                  </a:cubicBezTo>
                  <a:lnTo>
                    <a:pt x="1122" y="563"/>
                  </a:lnTo>
                  <a:cubicBezTo>
                    <a:pt x="1120" y="567"/>
                    <a:pt x="1117" y="570"/>
                    <a:pt x="1114" y="572"/>
                  </a:cubicBezTo>
                  <a:lnTo>
                    <a:pt x="1082" y="591"/>
                  </a:lnTo>
                  <a:cubicBezTo>
                    <a:pt x="1080" y="592"/>
                    <a:pt x="1079" y="593"/>
                    <a:pt x="1078" y="593"/>
                  </a:cubicBezTo>
                  <a:lnTo>
                    <a:pt x="1028" y="611"/>
                  </a:lnTo>
                  <a:lnTo>
                    <a:pt x="959" y="627"/>
                  </a:lnTo>
                  <a:lnTo>
                    <a:pt x="876" y="639"/>
                  </a:lnTo>
                  <a:lnTo>
                    <a:pt x="783" y="648"/>
                  </a:lnTo>
                  <a:lnTo>
                    <a:pt x="680" y="654"/>
                  </a:lnTo>
                  <a:lnTo>
                    <a:pt x="569" y="656"/>
                  </a:lnTo>
                  <a:lnTo>
                    <a:pt x="458" y="654"/>
                  </a:lnTo>
                  <a:lnTo>
                    <a:pt x="355" y="648"/>
                  </a:lnTo>
                  <a:lnTo>
                    <a:pt x="262" y="639"/>
                  </a:lnTo>
                  <a:lnTo>
                    <a:pt x="181" y="627"/>
                  </a:lnTo>
                  <a:lnTo>
                    <a:pt x="112" y="612"/>
                  </a:lnTo>
                  <a:lnTo>
                    <a:pt x="59" y="593"/>
                  </a:lnTo>
                  <a:cubicBezTo>
                    <a:pt x="58" y="593"/>
                    <a:pt x="57" y="592"/>
                    <a:pt x="55" y="591"/>
                  </a:cubicBezTo>
                  <a:lnTo>
                    <a:pt x="23" y="572"/>
                  </a:lnTo>
                  <a:cubicBezTo>
                    <a:pt x="20" y="570"/>
                    <a:pt x="17" y="567"/>
                    <a:pt x="14" y="563"/>
                  </a:cubicBezTo>
                  <a:lnTo>
                    <a:pt x="3" y="543"/>
                  </a:lnTo>
                  <a:cubicBezTo>
                    <a:pt x="1" y="539"/>
                    <a:pt x="0" y="536"/>
                    <a:pt x="0" y="531"/>
                  </a:cubicBezTo>
                  <a:lnTo>
                    <a:pt x="0" y="126"/>
                  </a:lnTo>
                  <a:close/>
                  <a:moveTo>
                    <a:pt x="48" y="531"/>
                  </a:moveTo>
                  <a:lnTo>
                    <a:pt x="45" y="520"/>
                  </a:lnTo>
                  <a:lnTo>
                    <a:pt x="56" y="540"/>
                  </a:lnTo>
                  <a:lnTo>
                    <a:pt x="48" y="531"/>
                  </a:lnTo>
                  <a:lnTo>
                    <a:pt x="80" y="550"/>
                  </a:lnTo>
                  <a:lnTo>
                    <a:pt x="76" y="548"/>
                  </a:lnTo>
                  <a:lnTo>
                    <a:pt x="123" y="565"/>
                  </a:lnTo>
                  <a:lnTo>
                    <a:pt x="188" y="580"/>
                  </a:lnTo>
                  <a:lnTo>
                    <a:pt x="267" y="592"/>
                  </a:lnTo>
                  <a:lnTo>
                    <a:pt x="358" y="601"/>
                  </a:lnTo>
                  <a:lnTo>
                    <a:pt x="459" y="606"/>
                  </a:lnTo>
                  <a:lnTo>
                    <a:pt x="568" y="608"/>
                  </a:lnTo>
                  <a:lnTo>
                    <a:pt x="677" y="607"/>
                  </a:lnTo>
                  <a:lnTo>
                    <a:pt x="778" y="601"/>
                  </a:lnTo>
                  <a:lnTo>
                    <a:pt x="869" y="592"/>
                  </a:lnTo>
                  <a:lnTo>
                    <a:pt x="948" y="580"/>
                  </a:lnTo>
                  <a:lnTo>
                    <a:pt x="1011" y="566"/>
                  </a:lnTo>
                  <a:lnTo>
                    <a:pt x="1061" y="548"/>
                  </a:lnTo>
                  <a:lnTo>
                    <a:pt x="1057" y="550"/>
                  </a:lnTo>
                  <a:lnTo>
                    <a:pt x="1089" y="531"/>
                  </a:lnTo>
                  <a:lnTo>
                    <a:pt x="1080" y="540"/>
                  </a:lnTo>
                  <a:lnTo>
                    <a:pt x="1091" y="520"/>
                  </a:lnTo>
                  <a:lnTo>
                    <a:pt x="1088" y="531"/>
                  </a:lnTo>
                  <a:lnTo>
                    <a:pt x="1088" y="126"/>
                  </a:lnTo>
                  <a:lnTo>
                    <a:pt x="1091" y="138"/>
                  </a:lnTo>
                  <a:lnTo>
                    <a:pt x="1080" y="118"/>
                  </a:lnTo>
                  <a:lnTo>
                    <a:pt x="1089" y="127"/>
                  </a:lnTo>
                  <a:lnTo>
                    <a:pt x="1057" y="107"/>
                  </a:lnTo>
                  <a:lnTo>
                    <a:pt x="1062" y="109"/>
                  </a:lnTo>
                  <a:lnTo>
                    <a:pt x="1014" y="93"/>
                  </a:lnTo>
                  <a:lnTo>
                    <a:pt x="950" y="78"/>
                  </a:lnTo>
                  <a:lnTo>
                    <a:pt x="870" y="66"/>
                  </a:lnTo>
                  <a:lnTo>
                    <a:pt x="779" y="56"/>
                  </a:lnTo>
                  <a:lnTo>
                    <a:pt x="678" y="50"/>
                  </a:lnTo>
                  <a:lnTo>
                    <a:pt x="569" y="48"/>
                  </a:lnTo>
                  <a:lnTo>
                    <a:pt x="460" y="50"/>
                  </a:lnTo>
                  <a:lnTo>
                    <a:pt x="359" y="56"/>
                  </a:lnTo>
                  <a:lnTo>
                    <a:pt x="268" y="66"/>
                  </a:lnTo>
                  <a:lnTo>
                    <a:pt x="190" y="78"/>
                  </a:lnTo>
                  <a:lnTo>
                    <a:pt x="125" y="92"/>
                  </a:lnTo>
                  <a:lnTo>
                    <a:pt x="75" y="109"/>
                  </a:lnTo>
                  <a:lnTo>
                    <a:pt x="80" y="107"/>
                  </a:lnTo>
                  <a:lnTo>
                    <a:pt x="48" y="127"/>
                  </a:lnTo>
                  <a:lnTo>
                    <a:pt x="56" y="118"/>
                  </a:lnTo>
                  <a:lnTo>
                    <a:pt x="45" y="138"/>
                  </a:lnTo>
                  <a:lnTo>
                    <a:pt x="48" y="126"/>
                  </a:lnTo>
                  <a:lnTo>
                    <a:pt x="48" y="53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25" name="Rectangle 59">
              <a:extLst>
                <a:ext uri="{FF2B5EF4-FFF2-40B4-BE49-F238E27FC236}">
                  <a16:creationId xmlns:a16="http://schemas.microsoft.com/office/drawing/2014/main" id="{AA5DD1AA-C747-40A9-93E4-FDD1084E8F21}"/>
                </a:ext>
              </a:extLst>
            </p:cNvPr>
            <p:cNvSpPr>
              <a:spLocks noChangeArrowheads="1"/>
            </p:cNvSpPr>
            <p:nvPr/>
          </p:nvSpPr>
          <p:spPr bwMode="gray">
            <a:xfrm>
              <a:off x="2567166" y="4423111"/>
              <a:ext cx="3157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err="1">
                  <a:solidFill>
                    <a:srgbClr val="000000"/>
                  </a:solidFill>
                  <a:latin typeface="Huawei Sans" panose="020C0503030203020204" pitchFamily="34" charset="0"/>
                </a:rPr>
                <a:t>SSH</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1026" name="Freeform 60">
              <a:extLst>
                <a:ext uri="{FF2B5EF4-FFF2-40B4-BE49-F238E27FC236}">
                  <a16:creationId xmlns:a16="http://schemas.microsoft.com/office/drawing/2014/main" id="{7782E899-E3BF-4C2A-9FB6-00CDE307C67D}"/>
                </a:ext>
              </a:extLst>
            </p:cNvPr>
            <p:cNvSpPr>
              <a:spLocks/>
            </p:cNvSpPr>
            <p:nvPr/>
          </p:nvSpPr>
          <p:spPr bwMode="gray">
            <a:xfrm>
              <a:off x="3182982" y="4288491"/>
              <a:ext cx="573088" cy="320675"/>
            </a:xfrm>
            <a:custGeom>
              <a:avLst/>
              <a:gdLst>
                <a:gd name="T0" fmla="*/ 0 w 1088"/>
                <a:gd name="T1" fmla="*/ 102 h 608"/>
                <a:gd name="T2" fmla="*/ 544 w 1088"/>
                <a:gd name="T3" fmla="*/ 0 h 608"/>
                <a:gd name="T4" fmla="*/ 1088 w 1088"/>
                <a:gd name="T5" fmla="*/ 102 h 608"/>
                <a:gd name="T6" fmla="*/ 1088 w 1088"/>
                <a:gd name="T7" fmla="*/ 102 h 608"/>
                <a:gd name="T8" fmla="*/ 1088 w 1088"/>
                <a:gd name="T9" fmla="*/ 102 h 608"/>
                <a:gd name="T10" fmla="*/ 1088 w 1088"/>
                <a:gd name="T11" fmla="*/ 507 h 608"/>
                <a:gd name="T12" fmla="*/ 1088 w 1088"/>
                <a:gd name="T13" fmla="*/ 507 h 608"/>
                <a:gd name="T14" fmla="*/ 544 w 1088"/>
                <a:gd name="T15" fmla="*/ 608 h 608"/>
                <a:gd name="T16" fmla="*/ 0 w 1088"/>
                <a:gd name="T17" fmla="*/ 507 h 608"/>
                <a:gd name="T18" fmla="*/ 0 w 1088"/>
                <a:gd name="T19" fmla="*/ 507 h 608"/>
                <a:gd name="T20" fmla="*/ 0 w 1088"/>
                <a:gd name="T21" fmla="*/ 102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8" h="608">
                  <a:moveTo>
                    <a:pt x="0" y="102"/>
                  </a:moveTo>
                  <a:cubicBezTo>
                    <a:pt x="0" y="46"/>
                    <a:pt x="244" y="0"/>
                    <a:pt x="544" y="0"/>
                  </a:cubicBezTo>
                  <a:cubicBezTo>
                    <a:pt x="845" y="0"/>
                    <a:pt x="1088" y="46"/>
                    <a:pt x="1088" y="102"/>
                  </a:cubicBezTo>
                  <a:cubicBezTo>
                    <a:pt x="1088" y="102"/>
                    <a:pt x="1088" y="102"/>
                    <a:pt x="1088" y="102"/>
                  </a:cubicBezTo>
                  <a:lnTo>
                    <a:pt x="1088" y="102"/>
                  </a:lnTo>
                  <a:lnTo>
                    <a:pt x="1088" y="507"/>
                  </a:lnTo>
                  <a:lnTo>
                    <a:pt x="1088" y="507"/>
                  </a:lnTo>
                  <a:cubicBezTo>
                    <a:pt x="1088" y="563"/>
                    <a:pt x="845" y="608"/>
                    <a:pt x="544" y="608"/>
                  </a:cubicBezTo>
                  <a:cubicBezTo>
                    <a:pt x="244" y="608"/>
                    <a:pt x="0" y="563"/>
                    <a:pt x="0" y="507"/>
                  </a:cubicBezTo>
                  <a:cubicBezTo>
                    <a:pt x="0" y="507"/>
                    <a:pt x="0" y="507"/>
                    <a:pt x="0" y="507"/>
                  </a:cubicBezTo>
                  <a:lnTo>
                    <a:pt x="0" y="102"/>
                  </a:lnTo>
                  <a:close/>
                </a:path>
              </a:pathLst>
            </a:custGeom>
            <a:solidFill>
              <a:srgbClr val="E7B98A"/>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27" name="Freeform 61">
              <a:extLst>
                <a:ext uri="{FF2B5EF4-FFF2-40B4-BE49-F238E27FC236}">
                  <a16:creationId xmlns:a16="http://schemas.microsoft.com/office/drawing/2014/main" id="{CFCC2EA0-AF73-4D63-80BD-9CA1619D6AA2}"/>
                </a:ext>
              </a:extLst>
            </p:cNvPr>
            <p:cNvSpPr>
              <a:spLocks/>
            </p:cNvSpPr>
            <p:nvPr/>
          </p:nvSpPr>
          <p:spPr bwMode="gray">
            <a:xfrm>
              <a:off x="3171870" y="4337703"/>
              <a:ext cx="596900" cy="71437"/>
            </a:xfrm>
            <a:custGeom>
              <a:avLst/>
              <a:gdLst>
                <a:gd name="T0" fmla="*/ 1130 w 1130"/>
                <a:gd name="T1" fmla="*/ 23 h 136"/>
                <a:gd name="T2" fmla="*/ 1119 w 1130"/>
                <a:gd name="T3" fmla="*/ 43 h 136"/>
                <a:gd name="T4" fmla="*/ 1111 w 1130"/>
                <a:gd name="T5" fmla="*/ 52 h 136"/>
                <a:gd name="T6" fmla="*/ 1079 w 1130"/>
                <a:gd name="T7" fmla="*/ 71 h 136"/>
                <a:gd name="T8" fmla="*/ 1075 w 1130"/>
                <a:gd name="T9" fmla="*/ 73 h 136"/>
                <a:gd name="T10" fmla="*/ 1025 w 1130"/>
                <a:gd name="T11" fmla="*/ 91 h 136"/>
                <a:gd name="T12" fmla="*/ 956 w 1130"/>
                <a:gd name="T13" fmla="*/ 107 h 136"/>
                <a:gd name="T14" fmla="*/ 873 w 1130"/>
                <a:gd name="T15" fmla="*/ 119 h 136"/>
                <a:gd name="T16" fmla="*/ 780 w 1130"/>
                <a:gd name="T17" fmla="*/ 128 h 136"/>
                <a:gd name="T18" fmla="*/ 677 w 1130"/>
                <a:gd name="T19" fmla="*/ 134 h 136"/>
                <a:gd name="T20" fmla="*/ 566 w 1130"/>
                <a:gd name="T21" fmla="*/ 136 h 136"/>
                <a:gd name="T22" fmla="*/ 455 w 1130"/>
                <a:gd name="T23" fmla="*/ 134 h 136"/>
                <a:gd name="T24" fmla="*/ 352 w 1130"/>
                <a:gd name="T25" fmla="*/ 128 h 136"/>
                <a:gd name="T26" fmla="*/ 259 w 1130"/>
                <a:gd name="T27" fmla="*/ 119 h 136"/>
                <a:gd name="T28" fmla="*/ 178 w 1130"/>
                <a:gd name="T29" fmla="*/ 107 h 136"/>
                <a:gd name="T30" fmla="*/ 109 w 1130"/>
                <a:gd name="T31" fmla="*/ 92 h 136"/>
                <a:gd name="T32" fmla="*/ 56 w 1130"/>
                <a:gd name="T33" fmla="*/ 73 h 136"/>
                <a:gd name="T34" fmla="*/ 52 w 1130"/>
                <a:gd name="T35" fmla="*/ 71 h 136"/>
                <a:gd name="T36" fmla="*/ 20 w 1130"/>
                <a:gd name="T37" fmla="*/ 52 h 136"/>
                <a:gd name="T38" fmla="*/ 11 w 1130"/>
                <a:gd name="T39" fmla="*/ 43 h 136"/>
                <a:gd name="T40" fmla="*/ 0 w 1130"/>
                <a:gd name="T41" fmla="*/ 23 h 136"/>
                <a:gd name="T42" fmla="*/ 42 w 1130"/>
                <a:gd name="T43" fmla="*/ 0 h 136"/>
                <a:gd name="T44" fmla="*/ 53 w 1130"/>
                <a:gd name="T45" fmla="*/ 20 h 136"/>
                <a:gd name="T46" fmla="*/ 45 w 1130"/>
                <a:gd name="T47" fmla="*/ 11 h 136"/>
                <a:gd name="T48" fmla="*/ 77 w 1130"/>
                <a:gd name="T49" fmla="*/ 30 h 136"/>
                <a:gd name="T50" fmla="*/ 73 w 1130"/>
                <a:gd name="T51" fmla="*/ 28 h 136"/>
                <a:gd name="T52" fmla="*/ 120 w 1130"/>
                <a:gd name="T53" fmla="*/ 45 h 136"/>
                <a:gd name="T54" fmla="*/ 185 w 1130"/>
                <a:gd name="T55" fmla="*/ 60 h 136"/>
                <a:gd name="T56" fmla="*/ 264 w 1130"/>
                <a:gd name="T57" fmla="*/ 72 h 136"/>
                <a:gd name="T58" fmla="*/ 355 w 1130"/>
                <a:gd name="T59" fmla="*/ 81 h 136"/>
                <a:gd name="T60" fmla="*/ 456 w 1130"/>
                <a:gd name="T61" fmla="*/ 86 h 136"/>
                <a:gd name="T62" fmla="*/ 565 w 1130"/>
                <a:gd name="T63" fmla="*/ 88 h 136"/>
                <a:gd name="T64" fmla="*/ 674 w 1130"/>
                <a:gd name="T65" fmla="*/ 87 h 136"/>
                <a:gd name="T66" fmla="*/ 775 w 1130"/>
                <a:gd name="T67" fmla="*/ 81 h 136"/>
                <a:gd name="T68" fmla="*/ 866 w 1130"/>
                <a:gd name="T69" fmla="*/ 72 h 136"/>
                <a:gd name="T70" fmla="*/ 945 w 1130"/>
                <a:gd name="T71" fmla="*/ 60 h 136"/>
                <a:gd name="T72" fmla="*/ 1008 w 1130"/>
                <a:gd name="T73" fmla="*/ 46 h 136"/>
                <a:gd name="T74" fmla="*/ 1058 w 1130"/>
                <a:gd name="T75" fmla="*/ 28 h 136"/>
                <a:gd name="T76" fmla="*/ 1054 w 1130"/>
                <a:gd name="T77" fmla="*/ 30 h 136"/>
                <a:gd name="T78" fmla="*/ 1086 w 1130"/>
                <a:gd name="T79" fmla="*/ 11 h 136"/>
                <a:gd name="T80" fmla="*/ 1077 w 1130"/>
                <a:gd name="T81" fmla="*/ 20 h 136"/>
                <a:gd name="T82" fmla="*/ 1088 w 1130"/>
                <a:gd name="T83" fmla="*/ 0 h 136"/>
                <a:gd name="T84" fmla="*/ 1130 w 1130"/>
                <a:gd name="T85"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0" h="136">
                  <a:moveTo>
                    <a:pt x="1130" y="23"/>
                  </a:moveTo>
                  <a:lnTo>
                    <a:pt x="1119" y="43"/>
                  </a:lnTo>
                  <a:cubicBezTo>
                    <a:pt x="1117" y="47"/>
                    <a:pt x="1114" y="50"/>
                    <a:pt x="1111" y="52"/>
                  </a:cubicBezTo>
                  <a:lnTo>
                    <a:pt x="1079" y="71"/>
                  </a:lnTo>
                  <a:cubicBezTo>
                    <a:pt x="1077" y="72"/>
                    <a:pt x="1076" y="73"/>
                    <a:pt x="1075" y="73"/>
                  </a:cubicBezTo>
                  <a:lnTo>
                    <a:pt x="1025" y="91"/>
                  </a:lnTo>
                  <a:lnTo>
                    <a:pt x="956" y="107"/>
                  </a:lnTo>
                  <a:lnTo>
                    <a:pt x="873" y="119"/>
                  </a:lnTo>
                  <a:lnTo>
                    <a:pt x="780" y="128"/>
                  </a:lnTo>
                  <a:lnTo>
                    <a:pt x="677" y="134"/>
                  </a:lnTo>
                  <a:lnTo>
                    <a:pt x="566" y="136"/>
                  </a:lnTo>
                  <a:lnTo>
                    <a:pt x="455" y="134"/>
                  </a:lnTo>
                  <a:lnTo>
                    <a:pt x="352" y="128"/>
                  </a:lnTo>
                  <a:lnTo>
                    <a:pt x="259" y="119"/>
                  </a:lnTo>
                  <a:lnTo>
                    <a:pt x="178" y="107"/>
                  </a:lnTo>
                  <a:lnTo>
                    <a:pt x="109" y="92"/>
                  </a:lnTo>
                  <a:lnTo>
                    <a:pt x="56" y="73"/>
                  </a:lnTo>
                  <a:cubicBezTo>
                    <a:pt x="55" y="73"/>
                    <a:pt x="54" y="72"/>
                    <a:pt x="52" y="71"/>
                  </a:cubicBezTo>
                  <a:lnTo>
                    <a:pt x="20" y="52"/>
                  </a:lnTo>
                  <a:cubicBezTo>
                    <a:pt x="17" y="50"/>
                    <a:pt x="14" y="47"/>
                    <a:pt x="11" y="43"/>
                  </a:cubicBezTo>
                  <a:lnTo>
                    <a:pt x="0" y="23"/>
                  </a:lnTo>
                  <a:lnTo>
                    <a:pt x="42" y="0"/>
                  </a:lnTo>
                  <a:lnTo>
                    <a:pt x="53" y="20"/>
                  </a:lnTo>
                  <a:lnTo>
                    <a:pt x="45" y="11"/>
                  </a:lnTo>
                  <a:lnTo>
                    <a:pt x="77" y="30"/>
                  </a:lnTo>
                  <a:lnTo>
                    <a:pt x="73" y="28"/>
                  </a:lnTo>
                  <a:lnTo>
                    <a:pt x="120" y="45"/>
                  </a:lnTo>
                  <a:lnTo>
                    <a:pt x="185" y="60"/>
                  </a:lnTo>
                  <a:lnTo>
                    <a:pt x="264" y="72"/>
                  </a:lnTo>
                  <a:lnTo>
                    <a:pt x="355" y="81"/>
                  </a:lnTo>
                  <a:lnTo>
                    <a:pt x="456" y="86"/>
                  </a:lnTo>
                  <a:lnTo>
                    <a:pt x="565" y="88"/>
                  </a:lnTo>
                  <a:lnTo>
                    <a:pt x="674" y="87"/>
                  </a:lnTo>
                  <a:lnTo>
                    <a:pt x="775" y="81"/>
                  </a:lnTo>
                  <a:lnTo>
                    <a:pt x="866" y="72"/>
                  </a:lnTo>
                  <a:lnTo>
                    <a:pt x="945" y="60"/>
                  </a:lnTo>
                  <a:lnTo>
                    <a:pt x="1008" y="46"/>
                  </a:lnTo>
                  <a:lnTo>
                    <a:pt x="1058" y="28"/>
                  </a:lnTo>
                  <a:lnTo>
                    <a:pt x="1054" y="30"/>
                  </a:lnTo>
                  <a:lnTo>
                    <a:pt x="1086" y="11"/>
                  </a:lnTo>
                  <a:lnTo>
                    <a:pt x="1077" y="20"/>
                  </a:lnTo>
                  <a:lnTo>
                    <a:pt x="1088" y="0"/>
                  </a:lnTo>
                  <a:lnTo>
                    <a:pt x="1130" y="23"/>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28" name="Freeform 62">
              <a:extLst>
                <a:ext uri="{FF2B5EF4-FFF2-40B4-BE49-F238E27FC236}">
                  <a16:creationId xmlns:a16="http://schemas.microsoft.com/office/drawing/2014/main" id="{C8708BEE-7314-40C0-A373-CB92B6CFF9B6}"/>
                </a:ext>
              </a:extLst>
            </p:cNvPr>
            <p:cNvSpPr>
              <a:spLocks noEditPoints="1"/>
            </p:cNvSpPr>
            <p:nvPr/>
          </p:nvSpPr>
          <p:spPr bwMode="gray">
            <a:xfrm>
              <a:off x="3170282" y="4275791"/>
              <a:ext cx="600075" cy="346075"/>
            </a:xfrm>
            <a:custGeom>
              <a:avLst/>
              <a:gdLst>
                <a:gd name="T0" fmla="*/ 3 w 1136"/>
                <a:gd name="T1" fmla="*/ 115 h 656"/>
                <a:gd name="T2" fmla="*/ 23 w 1136"/>
                <a:gd name="T3" fmla="*/ 86 h 656"/>
                <a:gd name="T4" fmla="*/ 60 w 1136"/>
                <a:gd name="T5" fmla="*/ 64 h 656"/>
                <a:gd name="T6" fmla="*/ 179 w 1136"/>
                <a:gd name="T7" fmla="*/ 31 h 656"/>
                <a:gd name="T8" fmla="*/ 354 w 1136"/>
                <a:gd name="T9" fmla="*/ 9 h 656"/>
                <a:gd name="T10" fmla="*/ 568 w 1136"/>
                <a:gd name="T11" fmla="*/ 0 h 656"/>
                <a:gd name="T12" fmla="*/ 782 w 1136"/>
                <a:gd name="T13" fmla="*/ 9 h 656"/>
                <a:gd name="T14" fmla="*/ 957 w 1136"/>
                <a:gd name="T15" fmla="*/ 31 h 656"/>
                <a:gd name="T16" fmla="*/ 1077 w 1136"/>
                <a:gd name="T17" fmla="*/ 64 h 656"/>
                <a:gd name="T18" fmla="*/ 1114 w 1136"/>
                <a:gd name="T19" fmla="*/ 86 h 656"/>
                <a:gd name="T20" fmla="*/ 1133 w 1136"/>
                <a:gd name="T21" fmla="*/ 115 h 656"/>
                <a:gd name="T22" fmla="*/ 1136 w 1136"/>
                <a:gd name="T23" fmla="*/ 531 h 656"/>
                <a:gd name="T24" fmla="*/ 1122 w 1136"/>
                <a:gd name="T25" fmla="*/ 563 h 656"/>
                <a:gd name="T26" fmla="*/ 1082 w 1136"/>
                <a:gd name="T27" fmla="*/ 591 h 656"/>
                <a:gd name="T28" fmla="*/ 1028 w 1136"/>
                <a:gd name="T29" fmla="*/ 611 h 656"/>
                <a:gd name="T30" fmla="*/ 876 w 1136"/>
                <a:gd name="T31" fmla="*/ 639 h 656"/>
                <a:gd name="T32" fmla="*/ 680 w 1136"/>
                <a:gd name="T33" fmla="*/ 654 h 656"/>
                <a:gd name="T34" fmla="*/ 458 w 1136"/>
                <a:gd name="T35" fmla="*/ 654 h 656"/>
                <a:gd name="T36" fmla="*/ 262 w 1136"/>
                <a:gd name="T37" fmla="*/ 639 h 656"/>
                <a:gd name="T38" fmla="*/ 112 w 1136"/>
                <a:gd name="T39" fmla="*/ 612 h 656"/>
                <a:gd name="T40" fmla="*/ 55 w 1136"/>
                <a:gd name="T41" fmla="*/ 591 h 656"/>
                <a:gd name="T42" fmla="*/ 14 w 1136"/>
                <a:gd name="T43" fmla="*/ 563 h 656"/>
                <a:gd name="T44" fmla="*/ 0 w 1136"/>
                <a:gd name="T45" fmla="*/ 531 h 656"/>
                <a:gd name="T46" fmla="*/ 48 w 1136"/>
                <a:gd name="T47" fmla="*/ 531 h 656"/>
                <a:gd name="T48" fmla="*/ 56 w 1136"/>
                <a:gd name="T49" fmla="*/ 540 h 656"/>
                <a:gd name="T50" fmla="*/ 80 w 1136"/>
                <a:gd name="T51" fmla="*/ 550 h 656"/>
                <a:gd name="T52" fmla="*/ 123 w 1136"/>
                <a:gd name="T53" fmla="*/ 565 h 656"/>
                <a:gd name="T54" fmla="*/ 267 w 1136"/>
                <a:gd name="T55" fmla="*/ 592 h 656"/>
                <a:gd name="T56" fmla="*/ 459 w 1136"/>
                <a:gd name="T57" fmla="*/ 606 h 656"/>
                <a:gd name="T58" fmla="*/ 677 w 1136"/>
                <a:gd name="T59" fmla="*/ 607 h 656"/>
                <a:gd name="T60" fmla="*/ 869 w 1136"/>
                <a:gd name="T61" fmla="*/ 592 h 656"/>
                <a:gd name="T62" fmla="*/ 1011 w 1136"/>
                <a:gd name="T63" fmla="*/ 566 h 656"/>
                <a:gd name="T64" fmla="*/ 1057 w 1136"/>
                <a:gd name="T65" fmla="*/ 550 h 656"/>
                <a:gd name="T66" fmla="*/ 1080 w 1136"/>
                <a:gd name="T67" fmla="*/ 540 h 656"/>
                <a:gd name="T68" fmla="*/ 1088 w 1136"/>
                <a:gd name="T69" fmla="*/ 531 h 656"/>
                <a:gd name="T70" fmla="*/ 1091 w 1136"/>
                <a:gd name="T71" fmla="*/ 138 h 656"/>
                <a:gd name="T72" fmla="*/ 1089 w 1136"/>
                <a:gd name="T73" fmla="*/ 127 h 656"/>
                <a:gd name="T74" fmla="*/ 1062 w 1136"/>
                <a:gd name="T75" fmla="*/ 109 h 656"/>
                <a:gd name="T76" fmla="*/ 950 w 1136"/>
                <a:gd name="T77" fmla="*/ 78 h 656"/>
                <a:gd name="T78" fmla="*/ 779 w 1136"/>
                <a:gd name="T79" fmla="*/ 56 h 656"/>
                <a:gd name="T80" fmla="*/ 569 w 1136"/>
                <a:gd name="T81" fmla="*/ 48 h 656"/>
                <a:gd name="T82" fmla="*/ 359 w 1136"/>
                <a:gd name="T83" fmla="*/ 56 h 656"/>
                <a:gd name="T84" fmla="*/ 190 w 1136"/>
                <a:gd name="T85" fmla="*/ 78 h 656"/>
                <a:gd name="T86" fmla="*/ 75 w 1136"/>
                <a:gd name="T87" fmla="*/ 109 h 656"/>
                <a:gd name="T88" fmla="*/ 48 w 1136"/>
                <a:gd name="T89" fmla="*/ 127 h 656"/>
                <a:gd name="T90" fmla="*/ 45 w 1136"/>
                <a:gd name="T91" fmla="*/ 138 h 656"/>
                <a:gd name="T92" fmla="*/ 48 w 1136"/>
                <a:gd name="T93" fmla="*/ 531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6" h="656">
                  <a:moveTo>
                    <a:pt x="0" y="126"/>
                  </a:moveTo>
                  <a:cubicBezTo>
                    <a:pt x="0" y="122"/>
                    <a:pt x="1" y="118"/>
                    <a:pt x="3" y="115"/>
                  </a:cubicBezTo>
                  <a:lnTo>
                    <a:pt x="14" y="95"/>
                  </a:lnTo>
                  <a:cubicBezTo>
                    <a:pt x="16" y="91"/>
                    <a:pt x="19" y="88"/>
                    <a:pt x="23" y="86"/>
                  </a:cubicBezTo>
                  <a:lnTo>
                    <a:pt x="55" y="66"/>
                  </a:lnTo>
                  <a:cubicBezTo>
                    <a:pt x="56" y="65"/>
                    <a:pt x="58" y="64"/>
                    <a:pt x="60" y="64"/>
                  </a:cubicBezTo>
                  <a:lnTo>
                    <a:pt x="110" y="47"/>
                  </a:lnTo>
                  <a:lnTo>
                    <a:pt x="179" y="31"/>
                  </a:lnTo>
                  <a:lnTo>
                    <a:pt x="261" y="19"/>
                  </a:lnTo>
                  <a:lnTo>
                    <a:pt x="354" y="9"/>
                  </a:lnTo>
                  <a:lnTo>
                    <a:pt x="457" y="3"/>
                  </a:lnTo>
                  <a:lnTo>
                    <a:pt x="568" y="0"/>
                  </a:lnTo>
                  <a:lnTo>
                    <a:pt x="679" y="2"/>
                  </a:lnTo>
                  <a:lnTo>
                    <a:pt x="782" y="9"/>
                  </a:lnTo>
                  <a:lnTo>
                    <a:pt x="875" y="19"/>
                  </a:lnTo>
                  <a:lnTo>
                    <a:pt x="957" y="31"/>
                  </a:lnTo>
                  <a:lnTo>
                    <a:pt x="1025" y="46"/>
                  </a:lnTo>
                  <a:lnTo>
                    <a:pt x="1077" y="64"/>
                  </a:lnTo>
                  <a:cubicBezTo>
                    <a:pt x="1079" y="64"/>
                    <a:pt x="1081" y="65"/>
                    <a:pt x="1082" y="66"/>
                  </a:cubicBezTo>
                  <a:lnTo>
                    <a:pt x="1114" y="86"/>
                  </a:lnTo>
                  <a:cubicBezTo>
                    <a:pt x="1118" y="88"/>
                    <a:pt x="1121" y="91"/>
                    <a:pt x="1122" y="95"/>
                  </a:cubicBezTo>
                  <a:lnTo>
                    <a:pt x="1133" y="115"/>
                  </a:lnTo>
                  <a:cubicBezTo>
                    <a:pt x="1135" y="118"/>
                    <a:pt x="1136" y="122"/>
                    <a:pt x="1136" y="126"/>
                  </a:cubicBezTo>
                  <a:lnTo>
                    <a:pt x="1136" y="531"/>
                  </a:lnTo>
                  <a:cubicBezTo>
                    <a:pt x="1136" y="536"/>
                    <a:pt x="1135" y="539"/>
                    <a:pt x="1133" y="543"/>
                  </a:cubicBezTo>
                  <a:lnTo>
                    <a:pt x="1122" y="563"/>
                  </a:lnTo>
                  <a:cubicBezTo>
                    <a:pt x="1120" y="567"/>
                    <a:pt x="1117" y="570"/>
                    <a:pt x="1114" y="572"/>
                  </a:cubicBezTo>
                  <a:lnTo>
                    <a:pt x="1082" y="591"/>
                  </a:lnTo>
                  <a:cubicBezTo>
                    <a:pt x="1080" y="592"/>
                    <a:pt x="1079" y="593"/>
                    <a:pt x="1078" y="593"/>
                  </a:cubicBezTo>
                  <a:lnTo>
                    <a:pt x="1028" y="611"/>
                  </a:lnTo>
                  <a:lnTo>
                    <a:pt x="959" y="627"/>
                  </a:lnTo>
                  <a:lnTo>
                    <a:pt x="876" y="639"/>
                  </a:lnTo>
                  <a:lnTo>
                    <a:pt x="783" y="648"/>
                  </a:lnTo>
                  <a:lnTo>
                    <a:pt x="680" y="654"/>
                  </a:lnTo>
                  <a:lnTo>
                    <a:pt x="569" y="656"/>
                  </a:lnTo>
                  <a:lnTo>
                    <a:pt x="458" y="654"/>
                  </a:lnTo>
                  <a:lnTo>
                    <a:pt x="355" y="648"/>
                  </a:lnTo>
                  <a:lnTo>
                    <a:pt x="262" y="639"/>
                  </a:lnTo>
                  <a:lnTo>
                    <a:pt x="181" y="627"/>
                  </a:lnTo>
                  <a:lnTo>
                    <a:pt x="112" y="612"/>
                  </a:lnTo>
                  <a:lnTo>
                    <a:pt x="59" y="593"/>
                  </a:lnTo>
                  <a:cubicBezTo>
                    <a:pt x="58" y="593"/>
                    <a:pt x="57" y="592"/>
                    <a:pt x="55" y="591"/>
                  </a:cubicBezTo>
                  <a:lnTo>
                    <a:pt x="23" y="572"/>
                  </a:lnTo>
                  <a:cubicBezTo>
                    <a:pt x="20" y="570"/>
                    <a:pt x="17" y="567"/>
                    <a:pt x="14" y="563"/>
                  </a:cubicBezTo>
                  <a:lnTo>
                    <a:pt x="3" y="543"/>
                  </a:lnTo>
                  <a:cubicBezTo>
                    <a:pt x="1" y="539"/>
                    <a:pt x="0" y="536"/>
                    <a:pt x="0" y="531"/>
                  </a:cubicBezTo>
                  <a:lnTo>
                    <a:pt x="0" y="126"/>
                  </a:lnTo>
                  <a:close/>
                  <a:moveTo>
                    <a:pt x="48" y="531"/>
                  </a:moveTo>
                  <a:lnTo>
                    <a:pt x="45" y="520"/>
                  </a:lnTo>
                  <a:lnTo>
                    <a:pt x="56" y="540"/>
                  </a:lnTo>
                  <a:lnTo>
                    <a:pt x="48" y="531"/>
                  </a:lnTo>
                  <a:lnTo>
                    <a:pt x="80" y="550"/>
                  </a:lnTo>
                  <a:lnTo>
                    <a:pt x="76" y="548"/>
                  </a:lnTo>
                  <a:lnTo>
                    <a:pt x="123" y="565"/>
                  </a:lnTo>
                  <a:lnTo>
                    <a:pt x="188" y="580"/>
                  </a:lnTo>
                  <a:lnTo>
                    <a:pt x="267" y="592"/>
                  </a:lnTo>
                  <a:lnTo>
                    <a:pt x="358" y="601"/>
                  </a:lnTo>
                  <a:lnTo>
                    <a:pt x="459" y="606"/>
                  </a:lnTo>
                  <a:lnTo>
                    <a:pt x="568" y="608"/>
                  </a:lnTo>
                  <a:lnTo>
                    <a:pt x="677" y="607"/>
                  </a:lnTo>
                  <a:lnTo>
                    <a:pt x="778" y="601"/>
                  </a:lnTo>
                  <a:lnTo>
                    <a:pt x="869" y="592"/>
                  </a:lnTo>
                  <a:lnTo>
                    <a:pt x="948" y="580"/>
                  </a:lnTo>
                  <a:lnTo>
                    <a:pt x="1011" y="566"/>
                  </a:lnTo>
                  <a:lnTo>
                    <a:pt x="1061" y="548"/>
                  </a:lnTo>
                  <a:lnTo>
                    <a:pt x="1057" y="550"/>
                  </a:lnTo>
                  <a:lnTo>
                    <a:pt x="1089" y="531"/>
                  </a:lnTo>
                  <a:lnTo>
                    <a:pt x="1080" y="540"/>
                  </a:lnTo>
                  <a:lnTo>
                    <a:pt x="1091" y="520"/>
                  </a:lnTo>
                  <a:lnTo>
                    <a:pt x="1088" y="531"/>
                  </a:lnTo>
                  <a:lnTo>
                    <a:pt x="1088" y="126"/>
                  </a:lnTo>
                  <a:lnTo>
                    <a:pt x="1091" y="138"/>
                  </a:lnTo>
                  <a:lnTo>
                    <a:pt x="1080" y="118"/>
                  </a:lnTo>
                  <a:lnTo>
                    <a:pt x="1089" y="127"/>
                  </a:lnTo>
                  <a:lnTo>
                    <a:pt x="1057" y="107"/>
                  </a:lnTo>
                  <a:lnTo>
                    <a:pt x="1062" y="109"/>
                  </a:lnTo>
                  <a:lnTo>
                    <a:pt x="1014" y="93"/>
                  </a:lnTo>
                  <a:lnTo>
                    <a:pt x="950" y="78"/>
                  </a:lnTo>
                  <a:lnTo>
                    <a:pt x="870" y="66"/>
                  </a:lnTo>
                  <a:lnTo>
                    <a:pt x="779" y="56"/>
                  </a:lnTo>
                  <a:lnTo>
                    <a:pt x="678" y="50"/>
                  </a:lnTo>
                  <a:lnTo>
                    <a:pt x="569" y="48"/>
                  </a:lnTo>
                  <a:lnTo>
                    <a:pt x="460" y="50"/>
                  </a:lnTo>
                  <a:lnTo>
                    <a:pt x="359" y="56"/>
                  </a:lnTo>
                  <a:lnTo>
                    <a:pt x="268" y="66"/>
                  </a:lnTo>
                  <a:lnTo>
                    <a:pt x="190" y="78"/>
                  </a:lnTo>
                  <a:lnTo>
                    <a:pt x="125" y="92"/>
                  </a:lnTo>
                  <a:lnTo>
                    <a:pt x="75" y="109"/>
                  </a:lnTo>
                  <a:lnTo>
                    <a:pt x="80" y="107"/>
                  </a:lnTo>
                  <a:lnTo>
                    <a:pt x="48" y="127"/>
                  </a:lnTo>
                  <a:lnTo>
                    <a:pt x="56" y="118"/>
                  </a:lnTo>
                  <a:lnTo>
                    <a:pt x="45" y="138"/>
                  </a:lnTo>
                  <a:lnTo>
                    <a:pt x="48" y="126"/>
                  </a:lnTo>
                  <a:lnTo>
                    <a:pt x="48" y="53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35" name="Rectangle 63">
              <a:extLst>
                <a:ext uri="{FF2B5EF4-FFF2-40B4-BE49-F238E27FC236}">
                  <a16:creationId xmlns:a16="http://schemas.microsoft.com/office/drawing/2014/main" id="{0DB34154-F6C4-420A-BFB7-562B28B4B0F4}"/>
                </a:ext>
              </a:extLst>
            </p:cNvPr>
            <p:cNvSpPr>
              <a:spLocks noChangeArrowheads="1"/>
            </p:cNvSpPr>
            <p:nvPr/>
          </p:nvSpPr>
          <p:spPr bwMode="gray">
            <a:xfrm>
              <a:off x="3295060" y="4423111"/>
              <a:ext cx="4103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BEEP</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1036" name="Freeform 64">
              <a:extLst>
                <a:ext uri="{FF2B5EF4-FFF2-40B4-BE49-F238E27FC236}">
                  <a16:creationId xmlns:a16="http://schemas.microsoft.com/office/drawing/2014/main" id="{60420CFC-BA21-4444-88D3-C590B6FF75B1}"/>
                </a:ext>
              </a:extLst>
            </p:cNvPr>
            <p:cNvSpPr>
              <a:spLocks/>
            </p:cNvSpPr>
            <p:nvPr/>
          </p:nvSpPr>
          <p:spPr bwMode="gray">
            <a:xfrm>
              <a:off x="3905879" y="4275790"/>
              <a:ext cx="620083" cy="320675"/>
            </a:xfrm>
            <a:custGeom>
              <a:avLst/>
              <a:gdLst>
                <a:gd name="T0" fmla="*/ 0 w 1216"/>
                <a:gd name="T1" fmla="*/ 102 h 608"/>
                <a:gd name="T2" fmla="*/ 608 w 1216"/>
                <a:gd name="T3" fmla="*/ 0 h 608"/>
                <a:gd name="T4" fmla="*/ 1216 w 1216"/>
                <a:gd name="T5" fmla="*/ 102 h 608"/>
                <a:gd name="T6" fmla="*/ 1216 w 1216"/>
                <a:gd name="T7" fmla="*/ 102 h 608"/>
                <a:gd name="T8" fmla="*/ 1216 w 1216"/>
                <a:gd name="T9" fmla="*/ 102 h 608"/>
                <a:gd name="T10" fmla="*/ 1216 w 1216"/>
                <a:gd name="T11" fmla="*/ 507 h 608"/>
                <a:gd name="T12" fmla="*/ 1216 w 1216"/>
                <a:gd name="T13" fmla="*/ 507 h 608"/>
                <a:gd name="T14" fmla="*/ 608 w 1216"/>
                <a:gd name="T15" fmla="*/ 608 h 608"/>
                <a:gd name="T16" fmla="*/ 0 w 1216"/>
                <a:gd name="T17" fmla="*/ 507 h 608"/>
                <a:gd name="T18" fmla="*/ 0 w 1216"/>
                <a:gd name="T19" fmla="*/ 507 h 608"/>
                <a:gd name="T20" fmla="*/ 0 w 1216"/>
                <a:gd name="T21" fmla="*/ 102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6" h="608">
                  <a:moveTo>
                    <a:pt x="0" y="102"/>
                  </a:moveTo>
                  <a:cubicBezTo>
                    <a:pt x="0" y="46"/>
                    <a:pt x="273" y="0"/>
                    <a:pt x="608" y="0"/>
                  </a:cubicBezTo>
                  <a:cubicBezTo>
                    <a:pt x="944" y="0"/>
                    <a:pt x="1216" y="46"/>
                    <a:pt x="1216" y="102"/>
                  </a:cubicBezTo>
                  <a:cubicBezTo>
                    <a:pt x="1216" y="102"/>
                    <a:pt x="1216" y="102"/>
                    <a:pt x="1216" y="102"/>
                  </a:cubicBezTo>
                  <a:lnTo>
                    <a:pt x="1216" y="102"/>
                  </a:lnTo>
                  <a:lnTo>
                    <a:pt x="1216" y="507"/>
                  </a:lnTo>
                  <a:lnTo>
                    <a:pt x="1216" y="507"/>
                  </a:lnTo>
                  <a:cubicBezTo>
                    <a:pt x="1216" y="563"/>
                    <a:pt x="944" y="608"/>
                    <a:pt x="608" y="608"/>
                  </a:cubicBezTo>
                  <a:cubicBezTo>
                    <a:pt x="273" y="608"/>
                    <a:pt x="0" y="563"/>
                    <a:pt x="0" y="507"/>
                  </a:cubicBezTo>
                  <a:cubicBezTo>
                    <a:pt x="0" y="507"/>
                    <a:pt x="0" y="507"/>
                    <a:pt x="0" y="507"/>
                  </a:cubicBezTo>
                  <a:lnTo>
                    <a:pt x="0" y="102"/>
                  </a:lnTo>
                  <a:close/>
                </a:path>
              </a:pathLst>
            </a:custGeom>
            <a:solidFill>
              <a:srgbClr val="E7B98A"/>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37" name="Freeform 65">
              <a:extLst>
                <a:ext uri="{FF2B5EF4-FFF2-40B4-BE49-F238E27FC236}">
                  <a16:creationId xmlns:a16="http://schemas.microsoft.com/office/drawing/2014/main" id="{47CAD58C-0E38-4383-A239-E2EB0F2CA34A}"/>
                </a:ext>
              </a:extLst>
            </p:cNvPr>
            <p:cNvSpPr>
              <a:spLocks/>
            </p:cNvSpPr>
            <p:nvPr/>
          </p:nvSpPr>
          <p:spPr bwMode="gray">
            <a:xfrm>
              <a:off x="3880666" y="4339291"/>
              <a:ext cx="666750" cy="69850"/>
            </a:xfrm>
            <a:custGeom>
              <a:avLst/>
              <a:gdLst>
                <a:gd name="T0" fmla="*/ 1262 w 1262"/>
                <a:gd name="T1" fmla="*/ 13 h 131"/>
                <a:gd name="T2" fmla="*/ 1259 w 1262"/>
                <a:gd name="T3" fmla="*/ 23 h 131"/>
                <a:gd name="T4" fmla="*/ 1254 w 1262"/>
                <a:gd name="T5" fmla="*/ 33 h 131"/>
                <a:gd name="T6" fmla="*/ 1245 w 1262"/>
                <a:gd name="T7" fmla="*/ 43 h 131"/>
                <a:gd name="T8" fmla="*/ 1239 w 1262"/>
                <a:gd name="T9" fmla="*/ 48 h 131"/>
                <a:gd name="T10" fmla="*/ 1203 w 1262"/>
                <a:gd name="T11" fmla="*/ 67 h 131"/>
                <a:gd name="T12" fmla="*/ 1199 w 1262"/>
                <a:gd name="T13" fmla="*/ 68 h 131"/>
                <a:gd name="T14" fmla="*/ 1143 w 1262"/>
                <a:gd name="T15" fmla="*/ 86 h 131"/>
                <a:gd name="T16" fmla="*/ 1066 w 1262"/>
                <a:gd name="T17" fmla="*/ 101 h 131"/>
                <a:gd name="T18" fmla="*/ 975 w 1262"/>
                <a:gd name="T19" fmla="*/ 114 h 131"/>
                <a:gd name="T20" fmla="*/ 871 w 1262"/>
                <a:gd name="T21" fmla="*/ 123 h 131"/>
                <a:gd name="T22" fmla="*/ 756 w 1262"/>
                <a:gd name="T23" fmla="*/ 129 h 131"/>
                <a:gd name="T24" fmla="*/ 632 w 1262"/>
                <a:gd name="T25" fmla="*/ 131 h 131"/>
                <a:gd name="T26" fmla="*/ 509 w 1262"/>
                <a:gd name="T27" fmla="*/ 129 h 131"/>
                <a:gd name="T28" fmla="*/ 394 w 1262"/>
                <a:gd name="T29" fmla="*/ 123 h 131"/>
                <a:gd name="T30" fmla="*/ 289 w 1262"/>
                <a:gd name="T31" fmla="*/ 114 h 131"/>
                <a:gd name="T32" fmla="*/ 198 w 1262"/>
                <a:gd name="T33" fmla="*/ 102 h 131"/>
                <a:gd name="T34" fmla="*/ 123 w 1262"/>
                <a:gd name="T35" fmla="*/ 87 h 131"/>
                <a:gd name="T36" fmla="*/ 64 w 1262"/>
                <a:gd name="T37" fmla="*/ 68 h 131"/>
                <a:gd name="T38" fmla="*/ 60 w 1262"/>
                <a:gd name="T39" fmla="*/ 67 h 131"/>
                <a:gd name="T40" fmla="*/ 24 w 1262"/>
                <a:gd name="T41" fmla="*/ 48 h 131"/>
                <a:gd name="T42" fmla="*/ 18 w 1262"/>
                <a:gd name="T43" fmla="*/ 43 h 131"/>
                <a:gd name="T44" fmla="*/ 9 w 1262"/>
                <a:gd name="T45" fmla="*/ 33 h 131"/>
                <a:gd name="T46" fmla="*/ 3 w 1262"/>
                <a:gd name="T47" fmla="*/ 23 h 131"/>
                <a:gd name="T48" fmla="*/ 0 w 1262"/>
                <a:gd name="T49" fmla="*/ 13 h 131"/>
                <a:gd name="T50" fmla="*/ 46 w 1262"/>
                <a:gd name="T51" fmla="*/ 0 h 131"/>
                <a:gd name="T52" fmla="*/ 49 w 1262"/>
                <a:gd name="T53" fmla="*/ 10 h 131"/>
                <a:gd name="T54" fmla="*/ 44 w 1262"/>
                <a:gd name="T55" fmla="*/ 0 h 131"/>
                <a:gd name="T56" fmla="*/ 53 w 1262"/>
                <a:gd name="T57" fmla="*/ 10 h 131"/>
                <a:gd name="T58" fmla="*/ 47 w 1262"/>
                <a:gd name="T59" fmla="*/ 5 h 131"/>
                <a:gd name="T60" fmla="*/ 83 w 1262"/>
                <a:gd name="T61" fmla="*/ 24 h 131"/>
                <a:gd name="T62" fmla="*/ 79 w 1262"/>
                <a:gd name="T63" fmla="*/ 23 h 131"/>
                <a:gd name="T64" fmla="*/ 132 w 1262"/>
                <a:gd name="T65" fmla="*/ 40 h 131"/>
                <a:gd name="T66" fmla="*/ 205 w 1262"/>
                <a:gd name="T67" fmla="*/ 55 h 131"/>
                <a:gd name="T68" fmla="*/ 294 w 1262"/>
                <a:gd name="T69" fmla="*/ 67 h 131"/>
                <a:gd name="T70" fmla="*/ 397 w 1262"/>
                <a:gd name="T71" fmla="*/ 75 h 131"/>
                <a:gd name="T72" fmla="*/ 510 w 1262"/>
                <a:gd name="T73" fmla="*/ 81 h 131"/>
                <a:gd name="T74" fmla="*/ 631 w 1262"/>
                <a:gd name="T75" fmla="*/ 83 h 131"/>
                <a:gd name="T76" fmla="*/ 753 w 1262"/>
                <a:gd name="T77" fmla="*/ 81 h 131"/>
                <a:gd name="T78" fmla="*/ 866 w 1262"/>
                <a:gd name="T79" fmla="*/ 76 h 131"/>
                <a:gd name="T80" fmla="*/ 968 w 1262"/>
                <a:gd name="T81" fmla="*/ 67 h 131"/>
                <a:gd name="T82" fmla="*/ 1057 w 1262"/>
                <a:gd name="T83" fmla="*/ 54 h 131"/>
                <a:gd name="T84" fmla="*/ 1128 w 1262"/>
                <a:gd name="T85" fmla="*/ 41 h 131"/>
                <a:gd name="T86" fmla="*/ 1184 w 1262"/>
                <a:gd name="T87" fmla="*/ 23 h 131"/>
                <a:gd name="T88" fmla="*/ 1180 w 1262"/>
                <a:gd name="T89" fmla="*/ 24 h 131"/>
                <a:gd name="T90" fmla="*/ 1216 w 1262"/>
                <a:gd name="T91" fmla="*/ 5 h 131"/>
                <a:gd name="T92" fmla="*/ 1210 w 1262"/>
                <a:gd name="T93" fmla="*/ 10 h 131"/>
                <a:gd name="T94" fmla="*/ 1219 w 1262"/>
                <a:gd name="T95" fmla="*/ 0 h 131"/>
                <a:gd name="T96" fmla="*/ 1213 w 1262"/>
                <a:gd name="T97" fmla="*/ 10 h 131"/>
                <a:gd name="T98" fmla="*/ 1216 w 1262"/>
                <a:gd name="T99" fmla="*/ 0 h 131"/>
                <a:gd name="T100" fmla="*/ 1262 w 1262"/>
                <a:gd name="T101" fmla="*/ 1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2" h="131">
                  <a:moveTo>
                    <a:pt x="1262" y="13"/>
                  </a:moveTo>
                  <a:lnTo>
                    <a:pt x="1259" y="23"/>
                  </a:lnTo>
                  <a:cubicBezTo>
                    <a:pt x="1258" y="27"/>
                    <a:pt x="1257" y="30"/>
                    <a:pt x="1254" y="33"/>
                  </a:cubicBezTo>
                  <a:lnTo>
                    <a:pt x="1245" y="43"/>
                  </a:lnTo>
                  <a:cubicBezTo>
                    <a:pt x="1243" y="45"/>
                    <a:pt x="1241" y="46"/>
                    <a:pt x="1239" y="48"/>
                  </a:cubicBezTo>
                  <a:lnTo>
                    <a:pt x="1203" y="67"/>
                  </a:lnTo>
                  <a:cubicBezTo>
                    <a:pt x="1201" y="67"/>
                    <a:pt x="1200" y="68"/>
                    <a:pt x="1199" y="68"/>
                  </a:cubicBezTo>
                  <a:lnTo>
                    <a:pt x="1143" y="86"/>
                  </a:lnTo>
                  <a:lnTo>
                    <a:pt x="1066" y="101"/>
                  </a:lnTo>
                  <a:lnTo>
                    <a:pt x="975" y="114"/>
                  </a:lnTo>
                  <a:lnTo>
                    <a:pt x="871" y="123"/>
                  </a:lnTo>
                  <a:lnTo>
                    <a:pt x="756" y="129"/>
                  </a:lnTo>
                  <a:lnTo>
                    <a:pt x="632" y="131"/>
                  </a:lnTo>
                  <a:lnTo>
                    <a:pt x="509" y="129"/>
                  </a:lnTo>
                  <a:lnTo>
                    <a:pt x="394" y="123"/>
                  </a:lnTo>
                  <a:lnTo>
                    <a:pt x="289" y="114"/>
                  </a:lnTo>
                  <a:lnTo>
                    <a:pt x="198" y="102"/>
                  </a:lnTo>
                  <a:lnTo>
                    <a:pt x="123" y="87"/>
                  </a:lnTo>
                  <a:lnTo>
                    <a:pt x="64" y="68"/>
                  </a:lnTo>
                  <a:cubicBezTo>
                    <a:pt x="63" y="68"/>
                    <a:pt x="61" y="67"/>
                    <a:pt x="60" y="67"/>
                  </a:cubicBezTo>
                  <a:lnTo>
                    <a:pt x="24" y="48"/>
                  </a:lnTo>
                  <a:cubicBezTo>
                    <a:pt x="22" y="46"/>
                    <a:pt x="20" y="45"/>
                    <a:pt x="18" y="43"/>
                  </a:cubicBezTo>
                  <a:lnTo>
                    <a:pt x="9" y="33"/>
                  </a:lnTo>
                  <a:cubicBezTo>
                    <a:pt x="6" y="30"/>
                    <a:pt x="4" y="27"/>
                    <a:pt x="3" y="23"/>
                  </a:cubicBezTo>
                  <a:lnTo>
                    <a:pt x="0" y="13"/>
                  </a:lnTo>
                  <a:lnTo>
                    <a:pt x="46" y="0"/>
                  </a:lnTo>
                  <a:lnTo>
                    <a:pt x="49" y="10"/>
                  </a:lnTo>
                  <a:lnTo>
                    <a:pt x="44" y="0"/>
                  </a:lnTo>
                  <a:lnTo>
                    <a:pt x="53" y="10"/>
                  </a:lnTo>
                  <a:lnTo>
                    <a:pt x="47" y="5"/>
                  </a:lnTo>
                  <a:lnTo>
                    <a:pt x="83" y="24"/>
                  </a:lnTo>
                  <a:lnTo>
                    <a:pt x="79" y="23"/>
                  </a:lnTo>
                  <a:lnTo>
                    <a:pt x="132" y="40"/>
                  </a:lnTo>
                  <a:lnTo>
                    <a:pt x="205" y="55"/>
                  </a:lnTo>
                  <a:lnTo>
                    <a:pt x="294" y="67"/>
                  </a:lnTo>
                  <a:lnTo>
                    <a:pt x="397" y="75"/>
                  </a:lnTo>
                  <a:lnTo>
                    <a:pt x="510" y="81"/>
                  </a:lnTo>
                  <a:lnTo>
                    <a:pt x="631" y="83"/>
                  </a:lnTo>
                  <a:lnTo>
                    <a:pt x="753" y="81"/>
                  </a:lnTo>
                  <a:lnTo>
                    <a:pt x="866" y="76"/>
                  </a:lnTo>
                  <a:lnTo>
                    <a:pt x="968" y="67"/>
                  </a:lnTo>
                  <a:lnTo>
                    <a:pt x="1057" y="54"/>
                  </a:lnTo>
                  <a:lnTo>
                    <a:pt x="1128" y="41"/>
                  </a:lnTo>
                  <a:lnTo>
                    <a:pt x="1184" y="23"/>
                  </a:lnTo>
                  <a:lnTo>
                    <a:pt x="1180" y="24"/>
                  </a:lnTo>
                  <a:lnTo>
                    <a:pt x="1216" y="5"/>
                  </a:lnTo>
                  <a:lnTo>
                    <a:pt x="1210" y="10"/>
                  </a:lnTo>
                  <a:lnTo>
                    <a:pt x="1219" y="0"/>
                  </a:lnTo>
                  <a:lnTo>
                    <a:pt x="1213" y="10"/>
                  </a:lnTo>
                  <a:lnTo>
                    <a:pt x="1216" y="0"/>
                  </a:lnTo>
                  <a:lnTo>
                    <a:pt x="1262" y="13"/>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0" name="Freeform 66">
              <a:extLst>
                <a:ext uri="{FF2B5EF4-FFF2-40B4-BE49-F238E27FC236}">
                  <a16:creationId xmlns:a16="http://schemas.microsoft.com/office/drawing/2014/main" id="{34EFF90B-124A-4C63-A8AC-E72B670A85EC}"/>
                </a:ext>
              </a:extLst>
            </p:cNvPr>
            <p:cNvSpPr>
              <a:spLocks noEditPoints="1"/>
            </p:cNvSpPr>
            <p:nvPr/>
          </p:nvSpPr>
          <p:spPr bwMode="gray">
            <a:xfrm>
              <a:off x="3880665" y="4275791"/>
              <a:ext cx="645297" cy="320675"/>
            </a:xfrm>
            <a:custGeom>
              <a:avLst/>
              <a:gdLst>
                <a:gd name="T0" fmla="*/ 1 w 1264"/>
                <a:gd name="T1" fmla="*/ 120 h 656"/>
                <a:gd name="T2" fmla="*/ 10 w 1264"/>
                <a:gd name="T3" fmla="*/ 100 h 656"/>
                <a:gd name="T4" fmla="*/ 25 w 1264"/>
                <a:gd name="T5" fmla="*/ 85 h 656"/>
                <a:gd name="T6" fmla="*/ 65 w 1264"/>
                <a:gd name="T7" fmla="*/ 64 h 656"/>
                <a:gd name="T8" fmla="*/ 198 w 1264"/>
                <a:gd name="T9" fmla="*/ 31 h 656"/>
                <a:gd name="T10" fmla="*/ 394 w 1264"/>
                <a:gd name="T11" fmla="*/ 9 h 656"/>
                <a:gd name="T12" fmla="*/ 632 w 1264"/>
                <a:gd name="T13" fmla="*/ 0 h 656"/>
                <a:gd name="T14" fmla="*/ 871 w 1264"/>
                <a:gd name="T15" fmla="*/ 8 h 656"/>
                <a:gd name="T16" fmla="*/ 1066 w 1264"/>
                <a:gd name="T17" fmla="*/ 31 h 656"/>
                <a:gd name="T18" fmla="*/ 1199 w 1264"/>
                <a:gd name="T19" fmla="*/ 64 h 656"/>
                <a:gd name="T20" fmla="*/ 1240 w 1264"/>
                <a:gd name="T21" fmla="*/ 85 h 656"/>
                <a:gd name="T22" fmla="*/ 1255 w 1264"/>
                <a:gd name="T23" fmla="*/ 100 h 656"/>
                <a:gd name="T24" fmla="*/ 1263 w 1264"/>
                <a:gd name="T25" fmla="*/ 120 h 656"/>
                <a:gd name="T26" fmla="*/ 1264 w 1264"/>
                <a:gd name="T27" fmla="*/ 531 h 656"/>
                <a:gd name="T28" fmla="*/ 1260 w 1264"/>
                <a:gd name="T29" fmla="*/ 548 h 656"/>
                <a:gd name="T30" fmla="*/ 1246 w 1264"/>
                <a:gd name="T31" fmla="*/ 568 h 656"/>
                <a:gd name="T32" fmla="*/ 1204 w 1264"/>
                <a:gd name="T33" fmla="*/ 592 h 656"/>
                <a:gd name="T34" fmla="*/ 1144 w 1264"/>
                <a:gd name="T35" fmla="*/ 611 h 656"/>
                <a:gd name="T36" fmla="*/ 976 w 1264"/>
                <a:gd name="T37" fmla="*/ 639 h 656"/>
                <a:gd name="T38" fmla="*/ 757 w 1264"/>
                <a:gd name="T39" fmla="*/ 654 h 656"/>
                <a:gd name="T40" fmla="*/ 510 w 1264"/>
                <a:gd name="T41" fmla="*/ 654 h 656"/>
                <a:gd name="T42" fmla="*/ 290 w 1264"/>
                <a:gd name="T43" fmla="*/ 639 h 656"/>
                <a:gd name="T44" fmla="*/ 124 w 1264"/>
                <a:gd name="T45" fmla="*/ 612 h 656"/>
                <a:gd name="T46" fmla="*/ 61 w 1264"/>
                <a:gd name="T47" fmla="*/ 592 h 656"/>
                <a:gd name="T48" fmla="*/ 19 w 1264"/>
                <a:gd name="T49" fmla="*/ 568 h 656"/>
                <a:gd name="T50" fmla="*/ 4 w 1264"/>
                <a:gd name="T51" fmla="*/ 548 h 656"/>
                <a:gd name="T52" fmla="*/ 0 w 1264"/>
                <a:gd name="T53" fmla="*/ 531 h 656"/>
                <a:gd name="T54" fmla="*/ 48 w 1264"/>
                <a:gd name="T55" fmla="*/ 531 h 656"/>
                <a:gd name="T56" fmla="*/ 50 w 1264"/>
                <a:gd name="T57" fmla="*/ 535 h 656"/>
                <a:gd name="T58" fmla="*/ 54 w 1264"/>
                <a:gd name="T59" fmla="*/ 535 h 656"/>
                <a:gd name="T60" fmla="*/ 84 w 1264"/>
                <a:gd name="T61" fmla="*/ 549 h 656"/>
                <a:gd name="T62" fmla="*/ 133 w 1264"/>
                <a:gd name="T63" fmla="*/ 565 h 656"/>
                <a:gd name="T64" fmla="*/ 295 w 1264"/>
                <a:gd name="T65" fmla="*/ 592 h 656"/>
                <a:gd name="T66" fmla="*/ 511 w 1264"/>
                <a:gd name="T67" fmla="*/ 606 h 656"/>
                <a:gd name="T68" fmla="*/ 754 w 1264"/>
                <a:gd name="T69" fmla="*/ 606 h 656"/>
                <a:gd name="T70" fmla="*/ 969 w 1264"/>
                <a:gd name="T71" fmla="*/ 592 h 656"/>
                <a:gd name="T72" fmla="*/ 1129 w 1264"/>
                <a:gd name="T73" fmla="*/ 566 h 656"/>
                <a:gd name="T74" fmla="*/ 1181 w 1264"/>
                <a:gd name="T75" fmla="*/ 549 h 656"/>
                <a:gd name="T76" fmla="*/ 1211 w 1264"/>
                <a:gd name="T77" fmla="*/ 535 h 656"/>
                <a:gd name="T78" fmla="*/ 1214 w 1264"/>
                <a:gd name="T79" fmla="*/ 535 h 656"/>
                <a:gd name="T80" fmla="*/ 1216 w 1264"/>
                <a:gd name="T81" fmla="*/ 531 h 656"/>
                <a:gd name="T82" fmla="*/ 1217 w 1264"/>
                <a:gd name="T83" fmla="*/ 133 h 656"/>
                <a:gd name="T84" fmla="*/ 1220 w 1264"/>
                <a:gd name="T85" fmla="*/ 133 h 656"/>
                <a:gd name="T86" fmla="*/ 1217 w 1264"/>
                <a:gd name="T87" fmla="*/ 127 h 656"/>
                <a:gd name="T88" fmla="*/ 1185 w 1264"/>
                <a:gd name="T89" fmla="*/ 109 h 656"/>
                <a:gd name="T90" fmla="*/ 1059 w 1264"/>
                <a:gd name="T91" fmla="*/ 78 h 656"/>
                <a:gd name="T92" fmla="*/ 868 w 1264"/>
                <a:gd name="T93" fmla="*/ 56 h 656"/>
                <a:gd name="T94" fmla="*/ 633 w 1264"/>
                <a:gd name="T95" fmla="*/ 48 h 656"/>
                <a:gd name="T96" fmla="*/ 399 w 1264"/>
                <a:gd name="T97" fmla="*/ 56 h 656"/>
                <a:gd name="T98" fmla="*/ 207 w 1264"/>
                <a:gd name="T99" fmla="*/ 78 h 656"/>
                <a:gd name="T100" fmla="*/ 79 w 1264"/>
                <a:gd name="T101" fmla="*/ 109 h 656"/>
                <a:gd name="T102" fmla="*/ 48 w 1264"/>
                <a:gd name="T103" fmla="*/ 127 h 656"/>
                <a:gd name="T104" fmla="*/ 45 w 1264"/>
                <a:gd name="T105" fmla="*/ 133 h 656"/>
                <a:gd name="T106" fmla="*/ 47 w 1264"/>
                <a:gd name="T107" fmla="*/ 133 h 656"/>
                <a:gd name="T108" fmla="*/ 48 w 1264"/>
                <a:gd name="T109" fmla="*/ 531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4" h="656">
                  <a:moveTo>
                    <a:pt x="0" y="126"/>
                  </a:moveTo>
                  <a:cubicBezTo>
                    <a:pt x="0" y="124"/>
                    <a:pt x="1" y="122"/>
                    <a:pt x="1" y="120"/>
                  </a:cubicBezTo>
                  <a:lnTo>
                    <a:pt x="4" y="110"/>
                  </a:lnTo>
                  <a:cubicBezTo>
                    <a:pt x="5" y="106"/>
                    <a:pt x="7" y="103"/>
                    <a:pt x="10" y="100"/>
                  </a:cubicBezTo>
                  <a:lnTo>
                    <a:pt x="19" y="90"/>
                  </a:lnTo>
                  <a:cubicBezTo>
                    <a:pt x="20" y="88"/>
                    <a:pt x="22" y="87"/>
                    <a:pt x="25" y="85"/>
                  </a:cubicBezTo>
                  <a:lnTo>
                    <a:pt x="61" y="65"/>
                  </a:lnTo>
                  <a:cubicBezTo>
                    <a:pt x="62" y="65"/>
                    <a:pt x="64" y="64"/>
                    <a:pt x="65" y="64"/>
                  </a:cubicBezTo>
                  <a:lnTo>
                    <a:pt x="121" y="47"/>
                  </a:lnTo>
                  <a:lnTo>
                    <a:pt x="198" y="31"/>
                  </a:lnTo>
                  <a:lnTo>
                    <a:pt x="289" y="19"/>
                  </a:lnTo>
                  <a:lnTo>
                    <a:pt x="394" y="9"/>
                  </a:lnTo>
                  <a:lnTo>
                    <a:pt x="509" y="2"/>
                  </a:lnTo>
                  <a:lnTo>
                    <a:pt x="632" y="0"/>
                  </a:lnTo>
                  <a:lnTo>
                    <a:pt x="756" y="2"/>
                  </a:lnTo>
                  <a:lnTo>
                    <a:pt x="871" y="8"/>
                  </a:lnTo>
                  <a:lnTo>
                    <a:pt x="975" y="19"/>
                  </a:lnTo>
                  <a:lnTo>
                    <a:pt x="1066" y="31"/>
                  </a:lnTo>
                  <a:lnTo>
                    <a:pt x="1141" y="46"/>
                  </a:lnTo>
                  <a:lnTo>
                    <a:pt x="1199" y="64"/>
                  </a:lnTo>
                  <a:cubicBezTo>
                    <a:pt x="1201" y="64"/>
                    <a:pt x="1203" y="65"/>
                    <a:pt x="1204" y="65"/>
                  </a:cubicBezTo>
                  <a:lnTo>
                    <a:pt x="1240" y="85"/>
                  </a:lnTo>
                  <a:cubicBezTo>
                    <a:pt x="1242" y="87"/>
                    <a:pt x="1245" y="88"/>
                    <a:pt x="1246" y="90"/>
                  </a:cubicBezTo>
                  <a:lnTo>
                    <a:pt x="1255" y="100"/>
                  </a:lnTo>
                  <a:cubicBezTo>
                    <a:pt x="1258" y="103"/>
                    <a:pt x="1259" y="106"/>
                    <a:pt x="1260" y="110"/>
                  </a:cubicBezTo>
                  <a:lnTo>
                    <a:pt x="1263" y="120"/>
                  </a:lnTo>
                  <a:cubicBezTo>
                    <a:pt x="1264" y="122"/>
                    <a:pt x="1264" y="124"/>
                    <a:pt x="1264" y="126"/>
                  </a:cubicBezTo>
                  <a:lnTo>
                    <a:pt x="1264" y="531"/>
                  </a:lnTo>
                  <a:cubicBezTo>
                    <a:pt x="1264" y="534"/>
                    <a:pt x="1264" y="536"/>
                    <a:pt x="1263" y="538"/>
                  </a:cubicBezTo>
                  <a:lnTo>
                    <a:pt x="1260" y="548"/>
                  </a:lnTo>
                  <a:cubicBezTo>
                    <a:pt x="1259" y="552"/>
                    <a:pt x="1258" y="555"/>
                    <a:pt x="1255" y="558"/>
                  </a:cubicBezTo>
                  <a:lnTo>
                    <a:pt x="1246" y="568"/>
                  </a:lnTo>
                  <a:cubicBezTo>
                    <a:pt x="1244" y="570"/>
                    <a:pt x="1242" y="571"/>
                    <a:pt x="1240" y="573"/>
                  </a:cubicBezTo>
                  <a:lnTo>
                    <a:pt x="1204" y="592"/>
                  </a:lnTo>
                  <a:cubicBezTo>
                    <a:pt x="1202" y="592"/>
                    <a:pt x="1201" y="593"/>
                    <a:pt x="1200" y="593"/>
                  </a:cubicBezTo>
                  <a:lnTo>
                    <a:pt x="1144" y="611"/>
                  </a:lnTo>
                  <a:lnTo>
                    <a:pt x="1067" y="626"/>
                  </a:lnTo>
                  <a:lnTo>
                    <a:pt x="976" y="639"/>
                  </a:lnTo>
                  <a:lnTo>
                    <a:pt x="872" y="648"/>
                  </a:lnTo>
                  <a:lnTo>
                    <a:pt x="757" y="654"/>
                  </a:lnTo>
                  <a:lnTo>
                    <a:pt x="633" y="656"/>
                  </a:lnTo>
                  <a:lnTo>
                    <a:pt x="510" y="654"/>
                  </a:lnTo>
                  <a:lnTo>
                    <a:pt x="395" y="648"/>
                  </a:lnTo>
                  <a:lnTo>
                    <a:pt x="290" y="639"/>
                  </a:lnTo>
                  <a:lnTo>
                    <a:pt x="199" y="627"/>
                  </a:lnTo>
                  <a:lnTo>
                    <a:pt x="124" y="612"/>
                  </a:lnTo>
                  <a:lnTo>
                    <a:pt x="65" y="593"/>
                  </a:lnTo>
                  <a:cubicBezTo>
                    <a:pt x="64" y="593"/>
                    <a:pt x="62" y="592"/>
                    <a:pt x="61" y="592"/>
                  </a:cubicBezTo>
                  <a:lnTo>
                    <a:pt x="25" y="573"/>
                  </a:lnTo>
                  <a:cubicBezTo>
                    <a:pt x="23" y="571"/>
                    <a:pt x="21" y="570"/>
                    <a:pt x="19" y="568"/>
                  </a:cubicBezTo>
                  <a:lnTo>
                    <a:pt x="10" y="558"/>
                  </a:lnTo>
                  <a:cubicBezTo>
                    <a:pt x="7" y="555"/>
                    <a:pt x="5" y="552"/>
                    <a:pt x="4" y="548"/>
                  </a:cubicBezTo>
                  <a:lnTo>
                    <a:pt x="1" y="538"/>
                  </a:lnTo>
                  <a:cubicBezTo>
                    <a:pt x="1" y="536"/>
                    <a:pt x="0" y="534"/>
                    <a:pt x="0" y="531"/>
                  </a:cubicBezTo>
                  <a:lnTo>
                    <a:pt x="0" y="126"/>
                  </a:lnTo>
                  <a:close/>
                  <a:moveTo>
                    <a:pt x="48" y="531"/>
                  </a:moveTo>
                  <a:lnTo>
                    <a:pt x="47" y="525"/>
                  </a:lnTo>
                  <a:lnTo>
                    <a:pt x="50" y="535"/>
                  </a:lnTo>
                  <a:lnTo>
                    <a:pt x="45" y="525"/>
                  </a:lnTo>
                  <a:lnTo>
                    <a:pt x="54" y="535"/>
                  </a:lnTo>
                  <a:lnTo>
                    <a:pt x="48" y="530"/>
                  </a:lnTo>
                  <a:lnTo>
                    <a:pt x="84" y="549"/>
                  </a:lnTo>
                  <a:lnTo>
                    <a:pt x="80" y="548"/>
                  </a:lnTo>
                  <a:lnTo>
                    <a:pt x="133" y="565"/>
                  </a:lnTo>
                  <a:lnTo>
                    <a:pt x="206" y="580"/>
                  </a:lnTo>
                  <a:lnTo>
                    <a:pt x="295" y="592"/>
                  </a:lnTo>
                  <a:lnTo>
                    <a:pt x="398" y="600"/>
                  </a:lnTo>
                  <a:lnTo>
                    <a:pt x="511" y="606"/>
                  </a:lnTo>
                  <a:lnTo>
                    <a:pt x="632" y="608"/>
                  </a:lnTo>
                  <a:lnTo>
                    <a:pt x="754" y="606"/>
                  </a:lnTo>
                  <a:lnTo>
                    <a:pt x="867" y="601"/>
                  </a:lnTo>
                  <a:lnTo>
                    <a:pt x="969" y="592"/>
                  </a:lnTo>
                  <a:lnTo>
                    <a:pt x="1058" y="579"/>
                  </a:lnTo>
                  <a:lnTo>
                    <a:pt x="1129" y="566"/>
                  </a:lnTo>
                  <a:lnTo>
                    <a:pt x="1185" y="548"/>
                  </a:lnTo>
                  <a:lnTo>
                    <a:pt x="1181" y="549"/>
                  </a:lnTo>
                  <a:lnTo>
                    <a:pt x="1217" y="530"/>
                  </a:lnTo>
                  <a:lnTo>
                    <a:pt x="1211" y="535"/>
                  </a:lnTo>
                  <a:lnTo>
                    <a:pt x="1220" y="525"/>
                  </a:lnTo>
                  <a:lnTo>
                    <a:pt x="1214" y="535"/>
                  </a:lnTo>
                  <a:lnTo>
                    <a:pt x="1217" y="525"/>
                  </a:lnTo>
                  <a:lnTo>
                    <a:pt x="1216" y="531"/>
                  </a:lnTo>
                  <a:lnTo>
                    <a:pt x="1216" y="126"/>
                  </a:lnTo>
                  <a:lnTo>
                    <a:pt x="1217" y="133"/>
                  </a:lnTo>
                  <a:lnTo>
                    <a:pt x="1214" y="123"/>
                  </a:lnTo>
                  <a:lnTo>
                    <a:pt x="1220" y="133"/>
                  </a:lnTo>
                  <a:lnTo>
                    <a:pt x="1211" y="123"/>
                  </a:lnTo>
                  <a:lnTo>
                    <a:pt x="1217" y="127"/>
                  </a:lnTo>
                  <a:lnTo>
                    <a:pt x="1181" y="107"/>
                  </a:lnTo>
                  <a:lnTo>
                    <a:pt x="1185" y="109"/>
                  </a:lnTo>
                  <a:lnTo>
                    <a:pt x="1132" y="93"/>
                  </a:lnTo>
                  <a:lnTo>
                    <a:pt x="1059" y="78"/>
                  </a:lnTo>
                  <a:lnTo>
                    <a:pt x="970" y="66"/>
                  </a:lnTo>
                  <a:lnTo>
                    <a:pt x="868" y="56"/>
                  </a:lnTo>
                  <a:lnTo>
                    <a:pt x="755" y="50"/>
                  </a:lnTo>
                  <a:lnTo>
                    <a:pt x="633" y="48"/>
                  </a:lnTo>
                  <a:lnTo>
                    <a:pt x="512" y="50"/>
                  </a:lnTo>
                  <a:lnTo>
                    <a:pt x="399" y="56"/>
                  </a:lnTo>
                  <a:lnTo>
                    <a:pt x="296" y="66"/>
                  </a:lnTo>
                  <a:lnTo>
                    <a:pt x="207" y="78"/>
                  </a:lnTo>
                  <a:lnTo>
                    <a:pt x="135" y="92"/>
                  </a:lnTo>
                  <a:lnTo>
                    <a:pt x="79" y="109"/>
                  </a:lnTo>
                  <a:lnTo>
                    <a:pt x="84" y="107"/>
                  </a:lnTo>
                  <a:lnTo>
                    <a:pt x="48" y="127"/>
                  </a:lnTo>
                  <a:lnTo>
                    <a:pt x="54" y="123"/>
                  </a:lnTo>
                  <a:lnTo>
                    <a:pt x="45" y="133"/>
                  </a:lnTo>
                  <a:lnTo>
                    <a:pt x="50" y="123"/>
                  </a:lnTo>
                  <a:lnTo>
                    <a:pt x="47" y="133"/>
                  </a:lnTo>
                  <a:lnTo>
                    <a:pt x="48" y="126"/>
                  </a:lnTo>
                  <a:lnTo>
                    <a:pt x="48" y="53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1" name="Rectangle 67">
              <a:extLst>
                <a:ext uri="{FF2B5EF4-FFF2-40B4-BE49-F238E27FC236}">
                  <a16:creationId xmlns:a16="http://schemas.microsoft.com/office/drawing/2014/main" id="{877CCFF7-AB5A-4E8F-9C05-17F5417CDEA1}"/>
                </a:ext>
              </a:extLst>
            </p:cNvPr>
            <p:cNvSpPr>
              <a:spLocks noChangeArrowheads="1"/>
            </p:cNvSpPr>
            <p:nvPr/>
          </p:nvSpPr>
          <p:spPr bwMode="gray">
            <a:xfrm>
              <a:off x="4017191" y="4423111"/>
              <a:ext cx="4280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SOAP</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1043" name="Freeform 69">
              <a:extLst>
                <a:ext uri="{FF2B5EF4-FFF2-40B4-BE49-F238E27FC236}">
                  <a16:creationId xmlns:a16="http://schemas.microsoft.com/office/drawing/2014/main" id="{168BF80A-E034-43BD-8887-BDB98614A5C8}"/>
                </a:ext>
              </a:extLst>
            </p:cNvPr>
            <p:cNvSpPr>
              <a:spLocks/>
            </p:cNvSpPr>
            <p:nvPr/>
          </p:nvSpPr>
          <p:spPr bwMode="gray">
            <a:xfrm>
              <a:off x="4653006" y="4288491"/>
              <a:ext cx="573088" cy="320675"/>
            </a:xfrm>
            <a:custGeom>
              <a:avLst/>
              <a:gdLst>
                <a:gd name="T0" fmla="*/ 0 w 960"/>
                <a:gd name="T1" fmla="*/ 102 h 608"/>
                <a:gd name="T2" fmla="*/ 480 w 960"/>
                <a:gd name="T3" fmla="*/ 0 h 608"/>
                <a:gd name="T4" fmla="*/ 960 w 960"/>
                <a:gd name="T5" fmla="*/ 102 h 608"/>
                <a:gd name="T6" fmla="*/ 960 w 960"/>
                <a:gd name="T7" fmla="*/ 102 h 608"/>
                <a:gd name="T8" fmla="*/ 960 w 960"/>
                <a:gd name="T9" fmla="*/ 102 h 608"/>
                <a:gd name="T10" fmla="*/ 960 w 960"/>
                <a:gd name="T11" fmla="*/ 507 h 608"/>
                <a:gd name="T12" fmla="*/ 960 w 960"/>
                <a:gd name="T13" fmla="*/ 507 h 608"/>
                <a:gd name="T14" fmla="*/ 480 w 960"/>
                <a:gd name="T15" fmla="*/ 608 h 608"/>
                <a:gd name="T16" fmla="*/ 0 w 960"/>
                <a:gd name="T17" fmla="*/ 507 h 608"/>
                <a:gd name="T18" fmla="*/ 0 w 960"/>
                <a:gd name="T19" fmla="*/ 507 h 608"/>
                <a:gd name="T20" fmla="*/ 0 w 960"/>
                <a:gd name="T21" fmla="*/ 102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0" h="608">
                  <a:moveTo>
                    <a:pt x="0" y="102"/>
                  </a:moveTo>
                  <a:cubicBezTo>
                    <a:pt x="0" y="46"/>
                    <a:pt x="215" y="0"/>
                    <a:pt x="480" y="0"/>
                  </a:cubicBezTo>
                  <a:cubicBezTo>
                    <a:pt x="746" y="0"/>
                    <a:pt x="960" y="46"/>
                    <a:pt x="960" y="102"/>
                  </a:cubicBezTo>
                  <a:cubicBezTo>
                    <a:pt x="960" y="102"/>
                    <a:pt x="960" y="102"/>
                    <a:pt x="960" y="102"/>
                  </a:cubicBezTo>
                  <a:lnTo>
                    <a:pt x="960" y="102"/>
                  </a:lnTo>
                  <a:lnTo>
                    <a:pt x="960" y="507"/>
                  </a:lnTo>
                  <a:lnTo>
                    <a:pt x="960" y="507"/>
                  </a:lnTo>
                  <a:cubicBezTo>
                    <a:pt x="960" y="563"/>
                    <a:pt x="746" y="608"/>
                    <a:pt x="480" y="608"/>
                  </a:cubicBezTo>
                  <a:cubicBezTo>
                    <a:pt x="215" y="608"/>
                    <a:pt x="0" y="563"/>
                    <a:pt x="0" y="507"/>
                  </a:cubicBezTo>
                  <a:cubicBezTo>
                    <a:pt x="0" y="507"/>
                    <a:pt x="0" y="507"/>
                    <a:pt x="0" y="507"/>
                  </a:cubicBezTo>
                  <a:lnTo>
                    <a:pt x="0" y="102"/>
                  </a:lnTo>
                  <a:close/>
                </a:path>
              </a:pathLst>
            </a:custGeom>
            <a:solidFill>
              <a:srgbClr val="E7B98A"/>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4" name="Freeform 70">
              <a:extLst>
                <a:ext uri="{FF2B5EF4-FFF2-40B4-BE49-F238E27FC236}">
                  <a16:creationId xmlns:a16="http://schemas.microsoft.com/office/drawing/2014/main" id="{5C5E62F8-FD37-4E3B-969E-8B421AF17973}"/>
                </a:ext>
              </a:extLst>
            </p:cNvPr>
            <p:cNvSpPr>
              <a:spLocks/>
            </p:cNvSpPr>
            <p:nvPr/>
          </p:nvSpPr>
          <p:spPr bwMode="gray">
            <a:xfrm>
              <a:off x="4641895" y="4337703"/>
              <a:ext cx="530225" cy="71437"/>
            </a:xfrm>
            <a:custGeom>
              <a:avLst/>
              <a:gdLst>
                <a:gd name="T0" fmla="*/ 1003 w 1003"/>
                <a:gd name="T1" fmla="*/ 21 h 135"/>
                <a:gd name="T2" fmla="*/ 993 w 1003"/>
                <a:gd name="T3" fmla="*/ 41 h 135"/>
                <a:gd name="T4" fmla="*/ 985 w 1003"/>
                <a:gd name="T5" fmla="*/ 50 h 135"/>
                <a:gd name="T6" fmla="*/ 957 w 1003"/>
                <a:gd name="T7" fmla="*/ 69 h 135"/>
                <a:gd name="T8" fmla="*/ 953 w 1003"/>
                <a:gd name="T9" fmla="*/ 72 h 135"/>
                <a:gd name="T10" fmla="*/ 909 w 1003"/>
                <a:gd name="T11" fmla="*/ 90 h 135"/>
                <a:gd name="T12" fmla="*/ 847 w 1003"/>
                <a:gd name="T13" fmla="*/ 106 h 135"/>
                <a:gd name="T14" fmla="*/ 774 w 1003"/>
                <a:gd name="T15" fmla="*/ 118 h 135"/>
                <a:gd name="T16" fmla="*/ 691 w 1003"/>
                <a:gd name="T17" fmla="*/ 127 h 135"/>
                <a:gd name="T18" fmla="*/ 600 w 1003"/>
                <a:gd name="T19" fmla="*/ 133 h 135"/>
                <a:gd name="T20" fmla="*/ 502 w 1003"/>
                <a:gd name="T21" fmla="*/ 135 h 135"/>
                <a:gd name="T22" fmla="*/ 404 w 1003"/>
                <a:gd name="T23" fmla="*/ 133 h 135"/>
                <a:gd name="T24" fmla="*/ 313 w 1003"/>
                <a:gd name="T25" fmla="*/ 127 h 135"/>
                <a:gd name="T26" fmla="*/ 231 w 1003"/>
                <a:gd name="T27" fmla="*/ 118 h 135"/>
                <a:gd name="T28" fmla="*/ 158 w 1003"/>
                <a:gd name="T29" fmla="*/ 106 h 135"/>
                <a:gd name="T30" fmla="*/ 98 w 1003"/>
                <a:gd name="T31" fmla="*/ 91 h 135"/>
                <a:gd name="T32" fmla="*/ 50 w 1003"/>
                <a:gd name="T33" fmla="*/ 72 h 135"/>
                <a:gd name="T34" fmla="*/ 46 w 1003"/>
                <a:gd name="T35" fmla="*/ 69 h 135"/>
                <a:gd name="T36" fmla="*/ 18 w 1003"/>
                <a:gd name="T37" fmla="*/ 50 h 135"/>
                <a:gd name="T38" fmla="*/ 10 w 1003"/>
                <a:gd name="T39" fmla="*/ 41 h 135"/>
                <a:gd name="T40" fmla="*/ 0 w 1003"/>
                <a:gd name="T41" fmla="*/ 21 h 135"/>
                <a:gd name="T42" fmla="*/ 43 w 1003"/>
                <a:gd name="T43" fmla="*/ 0 h 135"/>
                <a:gd name="T44" fmla="*/ 53 w 1003"/>
                <a:gd name="T45" fmla="*/ 20 h 135"/>
                <a:gd name="T46" fmla="*/ 45 w 1003"/>
                <a:gd name="T47" fmla="*/ 11 h 135"/>
                <a:gd name="T48" fmla="*/ 73 w 1003"/>
                <a:gd name="T49" fmla="*/ 30 h 135"/>
                <a:gd name="T50" fmla="*/ 69 w 1003"/>
                <a:gd name="T51" fmla="*/ 27 h 135"/>
                <a:gd name="T52" fmla="*/ 109 w 1003"/>
                <a:gd name="T53" fmla="*/ 44 h 135"/>
                <a:gd name="T54" fmla="*/ 166 w 1003"/>
                <a:gd name="T55" fmla="*/ 59 h 135"/>
                <a:gd name="T56" fmla="*/ 236 w 1003"/>
                <a:gd name="T57" fmla="*/ 71 h 135"/>
                <a:gd name="T58" fmla="*/ 316 w 1003"/>
                <a:gd name="T59" fmla="*/ 80 h 135"/>
                <a:gd name="T60" fmla="*/ 405 w 1003"/>
                <a:gd name="T61" fmla="*/ 85 h 135"/>
                <a:gd name="T62" fmla="*/ 501 w 1003"/>
                <a:gd name="T63" fmla="*/ 87 h 135"/>
                <a:gd name="T64" fmla="*/ 597 w 1003"/>
                <a:gd name="T65" fmla="*/ 86 h 135"/>
                <a:gd name="T66" fmla="*/ 686 w 1003"/>
                <a:gd name="T67" fmla="*/ 80 h 135"/>
                <a:gd name="T68" fmla="*/ 766 w 1003"/>
                <a:gd name="T69" fmla="*/ 71 h 135"/>
                <a:gd name="T70" fmla="*/ 835 w 1003"/>
                <a:gd name="T71" fmla="*/ 59 h 135"/>
                <a:gd name="T72" fmla="*/ 890 w 1003"/>
                <a:gd name="T73" fmla="*/ 45 h 135"/>
                <a:gd name="T74" fmla="*/ 934 w 1003"/>
                <a:gd name="T75" fmla="*/ 27 h 135"/>
                <a:gd name="T76" fmla="*/ 930 w 1003"/>
                <a:gd name="T77" fmla="*/ 30 h 135"/>
                <a:gd name="T78" fmla="*/ 958 w 1003"/>
                <a:gd name="T79" fmla="*/ 11 h 135"/>
                <a:gd name="T80" fmla="*/ 950 w 1003"/>
                <a:gd name="T81" fmla="*/ 20 h 135"/>
                <a:gd name="T82" fmla="*/ 960 w 1003"/>
                <a:gd name="T83" fmla="*/ 0 h 135"/>
                <a:gd name="T84" fmla="*/ 1003 w 1003"/>
                <a:gd name="T85" fmla="*/ 2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3" h="135">
                  <a:moveTo>
                    <a:pt x="1003" y="21"/>
                  </a:moveTo>
                  <a:lnTo>
                    <a:pt x="993" y="41"/>
                  </a:lnTo>
                  <a:cubicBezTo>
                    <a:pt x="991" y="45"/>
                    <a:pt x="988" y="48"/>
                    <a:pt x="985" y="50"/>
                  </a:cubicBezTo>
                  <a:lnTo>
                    <a:pt x="957" y="69"/>
                  </a:lnTo>
                  <a:cubicBezTo>
                    <a:pt x="956" y="70"/>
                    <a:pt x="954" y="71"/>
                    <a:pt x="953" y="72"/>
                  </a:cubicBezTo>
                  <a:lnTo>
                    <a:pt x="909" y="90"/>
                  </a:lnTo>
                  <a:lnTo>
                    <a:pt x="847" y="106"/>
                  </a:lnTo>
                  <a:lnTo>
                    <a:pt x="774" y="118"/>
                  </a:lnTo>
                  <a:lnTo>
                    <a:pt x="691" y="127"/>
                  </a:lnTo>
                  <a:lnTo>
                    <a:pt x="600" y="133"/>
                  </a:lnTo>
                  <a:lnTo>
                    <a:pt x="502" y="135"/>
                  </a:lnTo>
                  <a:lnTo>
                    <a:pt x="404" y="133"/>
                  </a:lnTo>
                  <a:lnTo>
                    <a:pt x="313" y="127"/>
                  </a:lnTo>
                  <a:lnTo>
                    <a:pt x="231" y="118"/>
                  </a:lnTo>
                  <a:lnTo>
                    <a:pt x="158" y="106"/>
                  </a:lnTo>
                  <a:lnTo>
                    <a:pt x="98" y="91"/>
                  </a:lnTo>
                  <a:lnTo>
                    <a:pt x="50" y="72"/>
                  </a:lnTo>
                  <a:cubicBezTo>
                    <a:pt x="49" y="71"/>
                    <a:pt x="47" y="70"/>
                    <a:pt x="46" y="69"/>
                  </a:cubicBezTo>
                  <a:lnTo>
                    <a:pt x="18" y="50"/>
                  </a:lnTo>
                  <a:cubicBezTo>
                    <a:pt x="15" y="48"/>
                    <a:pt x="12" y="45"/>
                    <a:pt x="10" y="41"/>
                  </a:cubicBezTo>
                  <a:lnTo>
                    <a:pt x="0" y="21"/>
                  </a:lnTo>
                  <a:lnTo>
                    <a:pt x="43" y="0"/>
                  </a:lnTo>
                  <a:lnTo>
                    <a:pt x="53" y="20"/>
                  </a:lnTo>
                  <a:lnTo>
                    <a:pt x="45" y="11"/>
                  </a:lnTo>
                  <a:lnTo>
                    <a:pt x="73" y="30"/>
                  </a:lnTo>
                  <a:lnTo>
                    <a:pt x="69" y="27"/>
                  </a:lnTo>
                  <a:lnTo>
                    <a:pt x="109" y="44"/>
                  </a:lnTo>
                  <a:lnTo>
                    <a:pt x="166" y="59"/>
                  </a:lnTo>
                  <a:lnTo>
                    <a:pt x="236" y="71"/>
                  </a:lnTo>
                  <a:lnTo>
                    <a:pt x="316" y="80"/>
                  </a:lnTo>
                  <a:lnTo>
                    <a:pt x="405" y="85"/>
                  </a:lnTo>
                  <a:lnTo>
                    <a:pt x="501" y="87"/>
                  </a:lnTo>
                  <a:lnTo>
                    <a:pt x="597" y="86"/>
                  </a:lnTo>
                  <a:lnTo>
                    <a:pt x="686" y="80"/>
                  </a:lnTo>
                  <a:lnTo>
                    <a:pt x="766" y="71"/>
                  </a:lnTo>
                  <a:lnTo>
                    <a:pt x="835" y="59"/>
                  </a:lnTo>
                  <a:lnTo>
                    <a:pt x="890" y="45"/>
                  </a:lnTo>
                  <a:lnTo>
                    <a:pt x="934" y="27"/>
                  </a:lnTo>
                  <a:lnTo>
                    <a:pt x="930" y="30"/>
                  </a:lnTo>
                  <a:lnTo>
                    <a:pt x="958" y="11"/>
                  </a:lnTo>
                  <a:lnTo>
                    <a:pt x="950" y="20"/>
                  </a:lnTo>
                  <a:lnTo>
                    <a:pt x="960" y="0"/>
                  </a:lnTo>
                  <a:lnTo>
                    <a:pt x="1003" y="2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5" name="Freeform 71">
              <a:extLst>
                <a:ext uri="{FF2B5EF4-FFF2-40B4-BE49-F238E27FC236}">
                  <a16:creationId xmlns:a16="http://schemas.microsoft.com/office/drawing/2014/main" id="{DA9F315E-CC76-41DF-B990-F3B7B6ED5A5F}"/>
                </a:ext>
              </a:extLst>
            </p:cNvPr>
            <p:cNvSpPr>
              <a:spLocks noEditPoints="1"/>
            </p:cNvSpPr>
            <p:nvPr/>
          </p:nvSpPr>
          <p:spPr bwMode="gray">
            <a:xfrm>
              <a:off x="4640307" y="4275791"/>
              <a:ext cx="585787" cy="346075"/>
            </a:xfrm>
            <a:custGeom>
              <a:avLst/>
              <a:gdLst>
                <a:gd name="T0" fmla="*/ 3 w 1008"/>
                <a:gd name="T1" fmla="*/ 116 h 656"/>
                <a:gd name="T2" fmla="*/ 21 w 1008"/>
                <a:gd name="T3" fmla="*/ 87 h 656"/>
                <a:gd name="T4" fmla="*/ 54 w 1008"/>
                <a:gd name="T5" fmla="*/ 64 h 656"/>
                <a:gd name="T6" fmla="*/ 160 w 1008"/>
                <a:gd name="T7" fmla="*/ 31 h 656"/>
                <a:gd name="T8" fmla="*/ 315 w 1008"/>
                <a:gd name="T9" fmla="*/ 9 h 656"/>
                <a:gd name="T10" fmla="*/ 504 w 1008"/>
                <a:gd name="T11" fmla="*/ 0 h 656"/>
                <a:gd name="T12" fmla="*/ 693 w 1008"/>
                <a:gd name="T13" fmla="*/ 9 h 656"/>
                <a:gd name="T14" fmla="*/ 848 w 1008"/>
                <a:gd name="T15" fmla="*/ 31 h 656"/>
                <a:gd name="T16" fmla="*/ 955 w 1008"/>
                <a:gd name="T17" fmla="*/ 64 h 656"/>
                <a:gd name="T18" fmla="*/ 988 w 1008"/>
                <a:gd name="T19" fmla="*/ 87 h 656"/>
                <a:gd name="T20" fmla="*/ 1006 w 1008"/>
                <a:gd name="T21" fmla="*/ 116 h 656"/>
                <a:gd name="T22" fmla="*/ 1008 w 1008"/>
                <a:gd name="T23" fmla="*/ 531 h 656"/>
                <a:gd name="T24" fmla="*/ 996 w 1008"/>
                <a:gd name="T25" fmla="*/ 562 h 656"/>
                <a:gd name="T26" fmla="*/ 960 w 1008"/>
                <a:gd name="T27" fmla="*/ 590 h 656"/>
                <a:gd name="T28" fmla="*/ 912 w 1008"/>
                <a:gd name="T29" fmla="*/ 611 h 656"/>
                <a:gd name="T30" fmla="*/ 777 w 1008"/>
                <a:gd name="T31" fmla="*/ 639 h 656"/>
                <a:gd name="T32" fmla="*/ 603 w 1008"/>
                <a:gd name="T33" fmla="*/ 654 h 656"/>
                <a:gd name="T34" fmla="*/ 407 w 1008"/>
                <a:gd name="T35" fmla="*/ 654 h 656"/>
                <a:gd name="T36" fmla="*/ 234 w 1008"/>
                <a:gd name="T37" fmla="*/ 639 h 656"/>
                <a:gd name="T38" fmla="*/ 101 w 1008"/>
                <a:gd name="T39" fmla="*/ 612 h 656"/>
                <a:gd name="T40" fmla="*/ 49 w 1008"/>
                <a:gd name="T41" fmla="*/ 590 h 656"/>
                <a:gd name="T42" fmla="*/ 13 w 1008"/>
                <a:gd name="T43" fmla="*/ 562 h 656"/>
                <a:gd name="T44" fmla="*/ 0 w 1008"/>
                <a:gd name="T45" fmla="*/ 531 h 656"/>
                <a:gd name="T46" fmla="*/ 48 w 1008"/>
                <a:gd name="T47" fmla="*/ 531 h 656"/>
                <a:gd name="T48" fmla="*/ 56 w 1008"/>
                <a:gd name="T49" fmla="*/ 541 h 656"/>
                <a:gd name="T50" fmla="*/ 76 w 1008"/>
                <a:gd name="T51" fmla="*/ 551 h 656"/>
                <a:gd name="T52" fmla="*/ 112 w 1008"/>
                <a:gd name="T53" fmla="*/ 565 h 656"/>
                <a:gd name="T54" fmla="*/ 239 w 1008"/>
                <a:gd name="T55" fmla="*/ 592 h 656"/>
                <a:gd name="T56" fmla="*/ 408 w 1008"/>
                <a:gd name="T57" fmla="*/ 606 h 656"/>
                <a:gd name="T58" fmla="*/ 600 w 1008"/>
                <a:gd name="T59" fmla="*/ 607 h 656"/>
                <a:gd name="T60" fmla="*/ 769 w 1008"/>
                <a:gd name="T61" fmla="*/ 592 h 656"/>
                <a:gd name="T62" fmla="*/ 893 w 1008"/>
                <a:gd name="T63" fmla="*/ 566 h 656"/>
                <a:gd name="T64" fmla="*/ 933 w 1008"/>
                <a:gd name="T65" fmla="*/ 551 h 656"/>
                <a:gd name="T66" fmla="*/ 953 w 1008"/>
                <a:gd name="T67" fmla="*/ 541 h 656"/>
                <a:gd name="T68" fmla="*/ 960 w 1008"/>
                <a:gd name="T69" fmla="*/ 531 h 656"/>
                <a:gd name="T70" fmla="*/ 963 w 1008"/>
                <a:gd name="T71" fmla="*/ 137 h 656"/>
                <a:gd name="T72" fmla="*/ 961 w 1008"/>
                <a:gd name="T73" fmla="*/ 126 h 656"/>
                <a:gd name="T74" fmla="*/ 938 w 1008"/>
                <a:gd name="T75" fmla="*/ 109 h 656"/>
                <a:gd name="T76" fmla="*/ 840 w 1008"/>
                <a:gd name="T77" fmla="*/ 78 h 656"/>
                <a:gd name="T78" fmla="*/ 690 w 1008"/>
                <a:gd name="T79" fmla="*/ 56 h 656"/>
                <a:gd name="T80" fmla="*/ 505 w 1008"/>
                <a:gd name="T81" fmla="*/ 48 h 656"/>
                <a:gd name="T82" fmla="*/ 320 w 1008"/>
                <a:gd name="T83" fmla="*/ 56 h 656"/>
                <a:gd name="T84" fmla="*/ 171 w 1008"/>
                <a:gd name="T85" fmla="*/ 78 h 656"/>
                <a:gd name="T86" fmla="*/ 71 w 1008"/>
                <a:gd name="T87" fmla="*/ 109 h 656"/>
                <a:gd name="T88" fmla="*/ 48 w 1008"/>
                <a:gd name="T89" fmla="*/ 126 h 656"/>
                <a:gd name="T90" fmla="*/ 46 w 1008"/>
                <a:gd name="T91" fmla="*/ 137 h 656"/>
                <a:gd name="T92" fmla="*/ 48 w 1008"/>
                <a:gd name="T93" fmla="*/ 531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8" h="656">
                  <a:moveTo>
                    <a:pt x="0" y="126"/>
                  </a:moveTo>
                  <a:cubicBezTo>
                    <a:pt x="0" y="123"/>
                    <a:pt x="1" y="119"/>
                    <a:pt x="3" y="116"/>
                  </a:cubicBezTo>
                  <a:lnTo>
                    <a:pt x="13" y="96"/>
                  </a:lnTo>
                  <a:cubicBezTo>
                    <a:pt x="15" y="92"/>
                    <a:pt x="17" y="89"/>
                    <a:pt x="21" y="87"/>
                  </a:cubicBezTo>
                  <a:lnTo>
                    <a:pt x="49" y="67"/>
                  </a:lnTo>
                  <a:cubicBezTo>
                    <a:pt x="50" y="66"/>
                    <a:pt x="52" y="65"/>
                    <a:pt x="54" y="64"/>
                  </a:cubicBezTo>
                  <a:lnTo>
                    <a:pt x="98" y="47"/>
                  </a:lnTo>
                  <a:lnTo>
                    <a:pt x="160" y="31"/>
                  </a:lnTo>
                  <a:lnTo>
                    <a:pt x="232" y="19"/>
                  </a:lnTo>
                  <a:lnTo>
                    <a:pt x="315" y="9"/>
                  </a:lnTo>
                  <a:lnTo>
                    <a:pt x="406" y="3"/>
                  </a:lnTo>
                  <a:lnTo>
                    <a:pt x="504" y="0"/>
                  </a:lnTo>
                  <a:lnTo>
                    <a:pt x="602" y="2"/>
                  </a:lnTo>
                  <a:lnTo>
                    <a:pt x="693" y="9"/>
                  </a:lnTo>
                  <a:lnTo>
                    <a:pt x="776" y="19"/>
                  </a:lnTo>
                  <a:lnTo>
                    <a:pt x="848" y="31"/>
                  </a:lnTo>
                  <a:lnTo>
                    <a:pt x="908" y="46"/>
                  </a:lnTo>
                  <a:lnTo>
                    <a:pt x="955" y="64"/>
                  </a:lnTo>
                  <a:cubicBezTo>
                    <a:pt x="957" y="65"/>
                    <a:pt x="959" y="66"/>
                    <a:pt x="960" y="67"/>
                  </a:cubicBezTo>
                  <a:lnTo>
                    <a:pt x="988" y="87"/>
                  </a:lnTo>
                  <a:cubicBezTo>
                    <a:pt x="992" y="89"/>
                    <a:pt x="994" y="92"/>
                    <a:pt x="996" y="96"/>
                  </a:cubicBezTo>
                  <a:lnTo>
                    <a:pt x="1006" y="116"/>
                  </a:lnTo>
                  <a:cubicBezTo>
                    <a:pt x="1008" y="119"/>
                    <a:pt x="1008" y="123"/>
                    <a:pt x="1008" y="126"/>
                  </a:cubicBezTo>
                  <a:lnTo>
                    <a:pt x="1008" y="531"/>
                  </a:lnTo>
                  <a:cubicBezTo>
                    <a:pt x="1008" y="535"/>
                    <a:pt x="1008" y="539"/>
                    <a:pt x="1006" y="542"/>
                  </a:cubicBezTo>
                  <a:lnTo>
                    <a:pt x="996" y="562"/>
                  </a:lnTo>
                  <a:cubicBezTo>
                    <a:pt x="994" y="566"/>
                    <a:pt x="991" y="569"/>
                    <a:pt x="988" y="571"/>
                  </a:cubicBezTo>
                  <a:lnTo>
                    <a:pt x="960" y="590"/>
                  </a:lnTo>
                  <a:cubicBezTo>
                    <a:pt x="959" y="591"/>
                    <a:pt x="957" y="592"/>
                    <a:pt x="956" y="593"/>
                  </a:cubicBezTo>
                  <a:lnTo>
                    <a:pt x="912" y="611"/>
                  </a:lnTo>
                  <a:lnTo>
                    <a:pt x="850" y="627"/>
                  </a:lnTo>
                  <a:lnTo>
                    <a:pt x="777" y="639"/>
                  </a:lnTo>
                  <a:lnTo>
                    <a:pt x="694" y="648"/>
                  </a:lnTo>
                  <a:lnTo>
                    <a:pt x="603" y="654"/>
                  </a:lnTo>
                  <a:lnTo>
                    <a:pt x="505" y="656"/>
                  </a:lnTo>
                  <a:lnTo>
                    <a:pt x="407" y="654"/>
                  </a:lnTo>
                  <a:lnTo>
                    <a:pt x="316" y="648"/>
                  </a:lnTo>
                  <a:lnTo>
                    <a:pt x="234" y="639"/>
                  </a:lnTo>
                  <a:lnTo>
                    <a:pt x="161" y="627"/>
                  </a:lnTo>
                  <a:lnTo>
                    <a:pt x="101" y="612"/>
                  </a:lnTo>
                  <a:lnTo>
                    <a:pt x="53" y="593"/>
                  </a:lnTo>
                  <a:cubicBezTo>
                    <a:pt x="52" y="592"/>
                    <a:pt x="50" y="591"/>
                    <a:pt x="49" y="590"/>
                  </a:cubicBezTo>
                  <a:lnTo>
                    <a:pt x="21" y="571"/>
                  </a:lnTo>
                  <a:cubicBezTo>
                    <a:pt x="18" y="569"/>
                    <a:pt x="15" y="566"/>
                    <a:pt x="13" y="562"/>
                  </a:cubicBezTo>
                  <a:lnTo>
                    <a:pt x="3" y="542"/>
                  </a:lnTo>
                  <a:cubicBezTo>
                    <a:pt x="1" y="539"/>
                    <a:pt x="0" y="535"/>
                    <a:pt x="0" y="531"/>
                  </a:cubicBezTo>
                  <a:lnTo>
                    <a:pt x="0" y="126"/>
                  </a:lnTo>
                  <a:close/>
                  <a:moveTo>
                    <a:pt x="48" y="531"/>
                  </a:moveTo>
                  <a:lnTo>
                    <a:pt x="46" y="521"/>
                  </a:lnTo>
                  <a:lnTo>
                    <a:pt x="56" y="541"/>
                  </a:lnTo>
                  <a:lnTo>
                    <a:pt x="48" y="532"/>
                  </a:lnTo>
                  <a:lnTo>
                    <a:pt x="76" y="551"/>
                  </a:lnTo>
                  <a:lnTo>
                    <a:pt x="72" y="548"/>
                  </a:lnTo>
                  <a:lnTo>
                    <a:pt x="112" y="565"/>
                  </a:lnTo>
                  <a:lnTo>
                    <a:pt x="169" y="580"/>
                  </a:lnTo>
                  <a:lnTo>
                    <a:pt x="239" y="592"/>
                  </a:lnTo>
                  <a:lnTo>
                    <a:pt x="319" y="601"/>
                  </a:lnTo>
                  <a:lnTo>
                    <a:pt x="408" y="606"/>
                  </a:lnTo>
                  <a:lnTo>
                    <a:pt x="504" y="608"/>
                  </a:lnTo>
                  <a:lnTo>
                    <a:pt x="600" y="607"/>
                  </a:lnTo>
                  <a:lnTo>
                    <a:pt x="689" y="601"/>
                  </a:lnTo>
                  <a:lnTo>
                    <a:pt x="769" y="592"/>
                  </a:lnTo>
                  <a:lnTo>
                    <a:pt x="838" y="580"/>
                  </a:lnTo>
                  <a:lnTo>
                    <a:pt x="893" y="566"/>
                  </a:lnTo>
                  <a:lnTo>
                    <a:pt x="937" y="548"/>
                  </a:lnTo>
                  <a:lnTo>
                    <a:pt x="933" y="551"/>
                  </a:lnTo>
                  <a:lnTo>
                    <a:pt x="961" y="532"/>
                  </a:lnTo>
                  <a:lnTo>
                    <a:pt x="953" y="541"/>
                  </a:lnTo>
                  <a:lnTo>
                    <a:pt x="963" y="521"/>
                  </a:lnTo>
                  <a:lnTo>
                    <a:pt x="960" y="531"/>
                  </a:lnTo>
                  <a:lnTo>
                    <a:pt x="960" y="126"/>
                  </a:lnTo>
                  <a:lnTo>
                    <a:pt x="963" y="137"/>
                  </a:lnTo>
                  <a:lnTo>
                    <a:pt x="953" y="117"/>
                  </a:lnTo>
                  <a:lnTo>
                    <a:pt x="961" y="126"/>
                  </a:lnTo>
                  <a:lnTo>
                    <a:pt x="933" y="106"/>
                  </a:lnTo>
                  <a:lnTo>
                    <a:pt x="938" y="109"/>
                  </a:lnTo>
                  <a:lnTo>
                    <a:pt x="896" y="93"/>
                  </a:lnTo>
                  <a:lnTo>
                    <a:pt x="840" y="78"/>
                  </a:lnTo>
                  <a:lnTo>
                    <a:pt x="771" y="66"/>
                  </a:lnTo>
                  <a:lnTo>
                    <a:pt x="690" y="56"/>
                  </a:lnTo>
                  <a:lnTo>
                    <a:pt x="601" y="50"/>
                  </a:lnTo>
                  <a:lnTo>
                    <a:pt x="505" y="48"/>
                  </a:lnTo>
                  <a:lnTo>
                    <a:pt x="409" y="50"/>
                  </a:lnTo>
                  <a:lnTo>
                    <a:pt x="320" y="56"/>
                  </a:lnTo>
                  <a:lnTo>
                    <a:pt x="240" y="66"/>
                  </a:lnTo>
                  <a:lnTo>
                    <a:pt x="171" y="78"/>
                  </a:lnTo>
                  <a:lnTo>
                    <a:pt x="115" y="92"/>
                  </a:lnTo>
                  <a:lnTo>
                    <a:pt x="71" y="109"/>
                  </a:lnTo>
                  <a:lnTo>
                    <a:pt x="76" y="106"/>
                  </a:lnTo>
                  <a:lnTo>
                    <a:pt x="48" y="126"/>
                  </a:lnTo>
                  <a:lnTo>
                    <a:pt x="56" y="117"/>
                  </a:lnTo>
                  <a:lnTo>
                    <a:pt x="46" y="137"/>
                  </a:lnTo>
                  <a:lnTo>
                    <a:pt x="48" y="126"/>
                  </a:lnTo>
                  <a:lnTo>
                    <a:pt x="48" y="531"/>
                  </a:lnTo>
                  <a:close/>
                </a:path>
              </a:pathLst>
            </a:custGeom>
            <a:solidFill>
              <a:srgbClr val="AA8764"/>
            </a:solidFill>
            <a:ln w="0" cap="flat">
              <a:solidFill>
                <a:srgbClr val="AA8764"/>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6" name="Rectangle 72">
              <a:extLst>
                <a:ext uri="{FF2B5EF4-FFF2-40B4-BE49-F238E27FC236}">
                  <a16:creationId xmlns:a16="http://schemas.microsoft.com/office/drawing/2014/main" id="{99D35A29-1E5E-489A-A386-25251B6DA4B0}"/>
                </a:ext>
              </a:extLst>
            </p:cNvPr>
            <p:cNvSpPr>
              <a:spLocks noChangeArrowheads="1"/>
            </p:cNvSpPr>
            <p:nvPr/>
          </p:nvSpPr>
          <p:spPr bwMode="gray">
            <a:xfrm>
              <a:off x="4783182" y="4423111"/>
              <a:ext cx="28212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lang="en-US" sz="1200" dirty="0">
                  <a:solidFill>
                    <a:srgbClr val="000000"/>
                  </a:solidFill>
                  <a:latin typeface="Huawei Sans" panose="020C0503030203020204" pitchFamily="34" charset="0"/>
                </a:rPr>
                <a:t>TLS</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1047" name="Freeform 73">
              <a:extLst>
                <a:ext uri="{FF2B5EF4-FFF2-40B4-BE49-F238E27FC236}">
                  <a16:creationId xmlns:a16="http://schemas.microsoft.com/office/drawing/2014/main" id="{C3A1F920-75F1-43E7-A0E7-83954214D3B4}"/>
                </a:ext>
              </a:extLst>
            </p:cNvPr>
            <p:cNvSpPr>
              <a:spLocks noEditPoints="1"/>
            </p:cNvSpPr>
            <p:nvPr/>
          </p:nvSpPr>
          <p:spPr bwMode="gray">
            <a:xfrm>
              <a:off x="2835275" y="2407304"/>
              <a:ext cx="88900" cy="222250"/>
            </a:xfrm>
            <a:custGeom>
              <a:avLst/>
              <a:gdLst>
                <a:gd name="T0" fmla="*/ 91 w 167"/>
                <a:gd name="T1" fmla="*/ 16 h 423"/>
                <a:gd name="T2" fmla="*/ 91 w 167"/>
                <a:gd name="T3" fmla="*/ 407 h 423"/>
                <a:gd name="T4" fmla="*/ 75 w 167"/>
                <a:gd name="T5" fmla="*/ 407 h 423"/>
                <a:gd name="T6" fmla="*/ 75 w 167"/>
                <a:gd name="T7" fmla="*/ 16 h 423"/>
                <a:gd name="T8" fmla="*/ 91 w 167"/>
                <a:gd name="T9" fmla="*/ 16 h 423"/>
                <a:gd name="T10" fmla="*/ 2 w 167"/>
                <a:gd name="T11" fmla="*/ 140 h 423"/>
                <a:gd name="T12" fmla="*/ 83 w 167"/>
                <a:gd name="T13" fmla="*/ 0 h 423"/>
                <a:gd name="T14" fmla="*/ 165 w 167"/>
                <a:gd name="T15" fmla="*/ 140 h 423"/>
                <a:gd name="T16" fmla="*/ 162 w 167"/>
                <a:gd name="T17" fmla="*/ 151 h 423"/>
                <a:gd name="T18" fmla="*/ 151 w 167"/>
                <a:gd name="T19" fmla="*/ 148 h 423"/>
                <a:gd name="T20" fmla="*/ 77 w 167"/>
                <a:gd name="T21" fmla="*/ 20 h 423"/>
                <a:gd name="T22" fmla="*/ 90 w 167"/>
                <a:gd name="T23" fmla="*/ 20 h 423"/>
                <a:gd name="T24" fmla="*/ 16 w 167"/>
                <a:gd name="T25" fmla="*/ 148 h 423"/>
                <a:gd name="T26" fmla="*/ 5 w 167"/>
                <a:gd name="T27" fmla="*/ 151 h 423"/>
                <a:gd name="T28" fmla="*/ 2 w 167"/>
                <a:gd name="T29" fmla="*/ 140 h 423"/>
                <a:gd name="T30" fmla="*/ 165 w 167"/>
                <a:gd name="T31" fmla="*/ 283 h 423"/>
                <a:gd name="T32" fmla="*/ 83 w 167"/>
                <a:gd name="T33" fmla="*/ 423 h 423"/>
                <a:gd name="T34" fmla="*/ 2 w 167"/>
                <a:gd name="T35" fmla="*/ 283 h 423"/>
                <a:gd name="T36" fmla="*/ 5 w 167"/>
                <a:gd name="T37" fmla="*/ 272 h 423"/>
                <a:gd name="T38" fmla="*/ 16 w 167"/>
                <a:gd name="T39" fmla="*/ 275 h 423"/>
                <a:gd name="T40" fmla="*/ 90 w 167"/>
                <a:gd name="T41" fmla="*/ 403 h 423"/>
                <a:gd name="T42" fmla="*/ 77 w 167"/>
                <a:gd name="T43" fmla="*/ 403 h 423"/>
                <a:gd name="T44" fmla="*/ 151 w 167"/>
                <a:gd name="T45" fmla="*/ 275 h 423"/>
                <a:gd name="T46" fmla="*/ 162 w 167"/>
                <a:gd name="T47" fmla="*/ 272 h 423"/>
                <a:gd name="T48" fmla="*/ 165 w 167"/>
                <a:gd name="T49" fmla="*/ 28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423">
                  <a:moveTo>
                    <a:pt x="91" y="16"/>
                  </a:moveTo>
                  <a:lnTo>
                    <a:pt x="91" y="407"/>
                  </a:lnTo>
                  <a:lnTo>
                    <a:pt x="75" y="407"/>
                  </a:lnTo>
                  <a:lnTo>
                    <a:pt x="75" y="16"/>
                  </a:lnTo>
                  <a:lnTo>
                    <a:pt x="91" y="16"/>
                  </a:lnTo>
                  <a:close/>
                  <a:moveTo>
                    <a:pt x="2" y="140"/>
                  </a:moveTo>
                  <a:lnTo>
                    <a:pt x="83" y="0"/>
                  </a:lnTo>
                  <a:lnTo>
                    <a:pt x="165" y="140"/>
                  </a:lnTo>
                  <a:cubicBezTo>
                    <a:pt x="167" y="144"/>
                    <a:pt x="166" y="149"/>
                    <a:pt x="162" y="151"/>
                  </a:cubicBezTo>
                  <a:cubicBezTo>
                    <a:pt x="158" y="154"/>
                    <a:pt x="154" y="152"/>
                    <a:pt x="151" y="148"/>
                  </a:cubicBezTo>
                  <a:lnTo>
                    <a:pt x="77" y="20"/>
                  </a:lnTo>
                  <a:lnTo>
                    <a:pt x="90" y="20"/>
                  </a:lnTo>
                  <a:lnTo>
                    <a:pt x="16" y="148"/>
                  </a:lnTo>
                  <a:cubicBezTo>
                    <a:pt x="13" y="152"/>
                    <a:pt x="9" y="154"/>
                    <a:pt x="5" y="151"/>
                  </a:cubicBezTo>
                  <a:cubicBezTo>
                    <a:pt x="1" y="149"/>
                    <a:pt x="0" y="144"/>
                    <a:pt x="2" y="140"/>
                  </a:cubicBezTo>
                  <a:close/>
                  <a:moveTo>
                    <a:pt x="165" y="283"/>
                  </a:moveTo>
                  <a:lnTo>
                    <a:pt x="83" y="423"/>
                  </a:lnTo>
                  <a:lnTo>
                    <a:pt x="2" y="283"/>
                  </a:lnTo>
                  <a:cubicBezTo>
                    <a:pt x="0" y="279"/>
                    <a:pt x="1" y="274"/>
                    <a:pt x="5" y="272"/>
                  </a:cubicBezTo>
                  <a:cubicBezTo>
                    <a:pt x="9" y="270"/>
                    <a:pt x="13" y="271"/>
                    <a:pt x="16" y="275"/>
                  </a:cubicBezTo>
                  <a:lnTo>
                    <a:pt x="90" y="403"/>
                  </a:lnTo>
                  <a:lnTo>
                    <a:pt x="77" y="403"/>
                  </a:lnTo>
                  <a:lnTo>
                    <a:pt x="151" y="275"/>
                  </a:lnTo>
                  <a:cubicBezTo>
                    <a:pt x="154" y="271"/>
                    <a:pt x="158" y="270"/>
                    <a:pt x="162" y="272"/>
                  </a:cubicBezTo>
                  <a:cubicBezTo>
                    <a:pt x="166" y="274"/>
                    <a:pt x="167" y="279"/>
                    <a:pt x="165" y="283"/>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8" name="Freeform 74">
              <a:extLst>
                <a:ext uri="{FF2B5EF4-FFF2-40B4-BE49-F238E27FC236}">
                  <a16:creationId xmlns:a16="http://schemas.microsoft.com/office/drawing/2014/main" id="{93FA3594-A054-4F1F-8C95-15AD823A00BC}"/>
                </a:ext>
              </a:extLst>
            </p:cNvPr>
            <p:cNvSpPr>
              <a:spLocks noEditPoints="1"/>
            </p:cNvSpPr>
            <p:nvPr/>
          </p:nvSpPr>
          <p:spPr bwMode="gray">
            <a:xfrm>
              <a:off x="2835275" y="3234391"/>
              <a:ext cx="88900" cy="222250"/>
            </a:xfrm>
            <a:custGeom>
              <a:avLst/>
              <a:gdLst>
                <a:gd name="T0" fmla="*/ 91 w 167"/>
                <a:gd name="T1" fmla="*/ 16 h 423"/>
                <a:gd name="T2" fmla="*/ 91 w 167"/>
                <a:gd name="T3" fmla="*/ 407 h 423"/>
                <a:gd name="T4" fmla="*/ 75 w 167"/>
                <a:gd name="T5" fmla="*/ 407 h 423"/>
                <a:gd name="T6" fmla="*/ 75 w 167"/>
                <a:gd name="T7" fmla="*/ 16 h 423"/>
                <a:gd name="T8" fmla="*/ 91 w 167"/>
                <a:gd name="T9" fmla="*/ 16 h 423"/>
                <a:gd name="T10" fmla="*/ 2 w 167"/>
                <a:gd name="T11" fmla="*/ 140 h 423"/>
                <a:gd name="T12" fmla="*/ 83 w 167"/>
                <a:gd name="T13" fmla="*/ 0 h 423"/>
                <a:gd name="T14" fmla="*/ 165 w 167"/>
                <a:gd name="T15" fmla="*/ 140 h 423"/>
                <a:gd name="T16" fmla="*/ 162 w 167"/>
                <a:gd name="T17" fmla="*/ 151 h 423"/>
                <a:gd name="T18" fmla="*/ 151 w 167"/>
                <a:gd name="T19" fmla="*/ 148 h 423"/>
                <a:gd name="T20" fmla="*/ 77 w 167"/>
                <a:gd name="T21" fmla="*/ 20 h 423"/>
                <a:gd name="T22" fmla="*/ 90 w 167"/>
                <a:gd name="T23" fmla="*/ 20 h 423"/>
                <a:gd name="T24" fmla="*/ 16 w 167"/>
                <a:gd name="T25" fmla="*/ 148 h 423"/>
                <a:gd name="T26" fmla="*/ 5 w 167"/>
                <a:gd name="T27" fmla="*/ 151 h 423"/>
                <a:gd name="T28" fmla="*/ 2 w 167"/>
                <a:gd name="T29" fmla="*/ 140 h 423"/>
                <a:gd name="T30" fmla="*/ 165 w 167"/>
                <a:gd name="T31" fmla="*/ 283 h 423"/>
                <a:gd name="T32" fmla="*/ 83 w 167"/>
                <a:gd name="T33" fmla="*/ 423 h 423"/>
                <a:gd name="T34" fmla="*/ 2 w 167"/>
                <a:gd name="T35" fmla="*/ 283 h 423"/>
                <a:gd name="T36" fmla="*/ 5 w 167"/>
                <a:gd name="T37" fmla="*/ 272 h 423"/>
                <a:gd name="T38" fmla="*/ 16 w 167"/>
                <a:gd name="T39" fmla="*/ 275 h 423"/>
                <a:gd name="T40" fmla="*/ 90 w 167"/>
                <a:gd name="T41" fmla="*/ 403 h 423"/>
                <a:gd name="T42" fmla="*/ 77 w 167"/>
                <a:gd name="T43" fmla="*/ 403 h 423"/>
                <a:gd name="T44" fmla="*/ 151 w 167"/>
                <a:gd name="T45" fmla="*/ 275 h 423"/>
                <a:gd name="T46" fmla="*/ 162 w 167"/>
                <a:gd name="T47" fmla="*/ 272 h 423"/>
                <a:gd name="T48" fmla="*/ 165 w 167"/>
                <a:gd name="T49" fmla="*/ 28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423">
                  <a:moveTo>
                    <a:pt x="91" y="16"/>
                  </a:moveTo>
                  <a:lnTo>
                    <a:pt x="91" y="407"/>
                  </a:lnTo>
                  <a:lnTo>
                    <a:pt x="75" y="407"/>
                  </a:lnTo>
                  <a:lnTo>
                    <a:pt x="75" y="16"/>
                  </a:lnTo>
                  <a:lnTo>
                    <a:pt x="91" y="16"/>
                  </a:lnTo>
                  <a:close/>
                  <a:moveTo>
                    <a:pt x="2" y="140"/>
                  </a:moveTo>
                  <a:lnTo>
                    <a:pt x="83" y="0"/>
                  </a:lnTo>
                  <a:lnTo>
                    <a:pt x="165" y="140"/>
                  </a:lnTo>
                  <a:cubicBezTo>
                    <a:pt x="167" y="144"/>
                    <a:pt x="166" y="149"/>
                    <a:pt x="162" y="151"/>
                  </a:cubicBezTo>
                  <a:cubicBezTo>
                    <a:pt x="158" y="154"/>
                    <a:pt x="154" y="152"/>
                    <a:pt x="151" y="148"/>
                  </a:cubicBezTo>
                  <a:lnTo>
                    <a:pt x="77" y="20"/>
                  </a:lnTo>
                  <a:lnTo>
                    <a:pt x="90" y="20"/>
                  </a:lnTo>
                  <a:lnTo>
                    <a:pt x="16" y="148"/>
                  </a:lnTo>
                  <a:cubicBezTo>
                    <a:pt x="13" y="152"/>
                    <a:pt x="9" y="154"/>
                    <a:pt x="5" y="151"/>
                  </a:cubicBezTo>
                  <a:cubicBezTo>
                    <a:pt x="1" y="149"/>
                    <a:pt x="0" y="144"/>
                    <a:pt x="2" y="140"/>
                  </a:cubicBezTo>
                  <a:close/>
                  <a:moveTo>
                    <a:pt x="165" y="283"/>
                  </a:moveTo>
                  <a:lnTo>
                    <a:pt x="83" y="423"/>
                  </a:lnTo>
                  <a:lnTo>
                    <a:pt x="2" y="283"/>
                  </a:lnTo>
                  <a:cubicBezTo>
                    <a:pt x="0" y="279"/>
                    <a:pt x="1" y="274"/>
                    <a:pt x="5" y="272"/>
                  </a:cubicBezTo>
                  <a:cubicBezTo>
                    <a:pt x="9" y="270"/>
                    <a:pt x="13" y="271"/>
                    <a:pt x="16" y="275"/>
                  </a:cubicBezTo>
                  <a:lnTo>
                    <a:pt x="90" y="403"/>
                  </a:lnTo>
                  <a:lnTo>
                    <a:pt x="77" y="403"/>
                  </a:lnTo>
                  <a:lnTo>
                    <a:pt x="151" y="275"/>
                  </a:lnTo>
                  <a:cubicBezTo>
                    <a:pt x="154" y="271"/>
                    <a:pt x="158" y="270"/>
                    <a:pt x="162" y="272"/>
                  </a:cubicBezTo>
                  <a:cubicBezTo>
                    <a:pt x="166" y="274"/>
                    <a:pt x="167" y="279"/>
                    <a:pt x="165" y="283"/>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sp>
          <p:nvSpPr>
            <p:cNvPr id="1049" name="Freeform 75">
              <a:extLst>
                <a:ext uri="{FF2B5EF4-FFF2-40B4-BE49-F238E27FC236}">
                  <a16:creationId xmlns:a16="http://schemas.microsoft.com/office/drawing/2014/main" id="{6D33D562-9CA5-4C9A-87C1-FADAC4FAC68D}"/>
                </a:ext>
              </a:extLst>
            </p:cNvPr>
            <p:cNvSpPr>
              <a:spLocks noEditPoints="1"/>
            </p:cNvSpPr>
            <p:nvPr/>
          </p:nvSpPr>
          <p:spPr bwMode="gray">
            <a:xfrm>
              <a:off x="4525963" y="2407304"/>
              <a:ext cx="87313" cy="1052512"/>
            </a:xfrm>
            <a:custGeom>
              <a:avLst/>
              <a:gdLst>
                <a:gd name="T0" fmla="*/ 91 w 167"/>
                <a:gd name="T1" fmla="*/ 16 h 1995"/>
                <a:gd name="T2" fmla="*/ 91 w 167"/>
                <a:gd name="T3" fmla="*/ 1979 h 1995"/>
                <a:gd name="T4" fmla="*/ 75 w 167"/>
                <a:gd name="T5" fmla="*/ 1979 h 1995"/>
                <a:gd name="T6" fmla="*/ 75 w 167"/>
                <a:gd name="T7" fmla="*/ 16 h 1995"/>
                <a:gd name="T8" fmla="*/ 91 w 167"/>
                <a:gd name="T9" fmla="*/ 16 h 1995"/>
                <a:gd name="T10" fmla="*/ 2 w 167"/>
                <a:gd name="T11" fmla="*/ 140 h 1995"/>
                <a:gd name="T12" fmla="*/ 83 w 167"/>
                <a:gd name="T13" fmla="*/ 0 h 1995"/>
                <a:gd name="T14" fmla="*/ 165 w 167"/>
                <a:gd name="T15" fmla="*/ 140 h 1995"/>
                <a:gd name="T16" fmla="*/ 162 w 167"/>
                <a:gd name="T17" fmla="*/ 151 h 1995"/>
                <a:gd name="T18" fmla="*/ 151 w 167"/>
                <a:gd name="T19" fmla="*/ 148 h 1995"/>
                <a:gd name="T20" fmla="*/ 77 w 167"/>
                <a:gd name="T21" fmla="*/ 20 h 1995"/>
                <a:gd name="T22" fmla="*/ 90 w 167"/>
                <a:gd name="T23" fmla="*/ 20 h 1995"/>
                <a:gd name="T24" fmla="*/ 16 w 167"/>
                <a:gd name="T25" fmla="*/ 148 h 1995"/>
                <a:gd name="T26" fmla="*/ 5 w 167"/>
                <a:gd name="T27" fmla="*/ 151 h 1995"/>
                <a:gd name="T28" fmla="*/ 2 w 167"/>
                <a:gd name="T29" fmla="*/ 140 h 1995"/>
                <a:gd name="T30" fmla="*/ 165 w 167"/>
                <a:gd name="T31" fmla="*/ 1855 h 1995"/>
                <a:gd name="T32" fmla="*/ 83 w 167"/>
                <a:gd name="T33" fmla="*/ 1995 h 1995"/>
                <a:gd name="T34" fmla="*/ 2 w 167"/>
                <a:gd name="T35" fmla="*/ 1855 h 1995"/>
                <a:gd name="T36" fmla="*/ 5 w 167"/>
                <a:gd name="T37" fmla="*/ 1844 h 1995"/>
                <a:gd name="T38" fmla="*/ 16 w 167"/>
                <a:gd name="T39" fmla="*/ 1847 h 1995"/>
                <a:gd name="T40" fmla="*/ 90 w 167"/>
                <a:gd name="T41" fmla="*/ 1975 h 1995"/>
                <a:gd name="T42" fmla="*/ 77 w 167"/>
                <a:gd name="T43" fmla="*/ 1975 h 1995"/>
                <a:gd name="T44" fmla="*/ 151 w 167"/>
                <a:gd name="T45" fmla="*/ 1847 h 1995"/>
                <a:gd name="T46" fmla="*/ 162 w 167"/>
                <a:gd name="T47" fmla="*/ 1844 h 1995"/>
                <a:gd name="T48" fmla="*/ 165 w 167"/>
                <a:gd name="T49" fmla="*/ 1855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995">
                  <a:moveTo>
                    <a:pt x="91" y="16"/>
                  </a:moveTo>
                  <a:lnTo>
                    <a:pt x="91" y="1979"/>
                  </a:lnTo>
                  <a:lnTo>
                    <a:pt x="75" y="1979"/>
                  </a:lnTo>
                  <a:lnTo>
                    <a:pt x="75" y="16"/>
                  </a:lnTo>
                  <a:lnTo>
                    <a:pt x="91" y="16"/>
                  </a:lnTo>
                  <a:close/>
                  <a:moveTo>
                    <a:pt x="2" y="140"/>
                  </a:moveTo>
                  <a:lnTo>
                    <a:pt x="83" y="0"/>
                  </a:lnTo>
                  <a:lnTo>
                    <a:pt x="165" y="140"/>
                  </a:lnTo>
                  <a:cubicBezTo>
                    <a:pt x="167" y="144"/>
                    <a:pt x="166" y="149"/>
                    <a:pt x="162" y="151"/>
                  </a:cubicBezTo>
                  <a:cubicBezTo>
                    <a:pt x="158" y="154"/>
                    <a:pt x="154" y="152"/>
                    <a:pt x="151" y="148"/>
                  </a:cubicBezTo>
                  <a:lnTo>
                    <a:pt x="77" y="20"/>
                  </a:lnTo>
                  <a:lnTo>
                    <a:pt x="90" y="20"/>
                  </a:lnTo>
                  <a:lnTo>
                    <a:pt x="16" y="148"/>
                  </a:lnTo>
                  <a:cubicBezTo>
                    <a:pt x="13" y="152"/>
                    <a:pt x="9" y="154"/>
                    <a:pt x="5" y="151"/>
                  </a:cubicBezTo>
                  <a:cubicBezTo>
                    <a:pt x="1" y="149"/>
                    <a:pt x="0" y="144"/>
                    <a:pt x="2" y="140"/>
                  </a:cubicBezTo>
                  <a:close/>
                  <a:moveTo>
                    <a:pt x="165" y="1855"/>
                  </a:moveTo>
                  <a:lnTo>
                    <a:pt x="83" y="1995"/>
                  </a:lnTo>
                  <a:lnTo>
                    <a:pt x="2" y="1855"/>
                  </a:lnTo>
                  <a:cubicBezTo>
                    <a:pt x="0" y="1852"/>
                    <a:pt x="1" y="1847"/>
                    <a:pt x="5" y="1844"/>
                  </a:cubicBezTo>
                  <a:cubicBezTo>
                    <a:pt x="9" y="1842"/>
                    <a:pt x="13" y="1843"/>
                    <a:pt x="16" y="1847"/>
                  </a:cubicBezTo>
                  <a:lnTo>
                    <a:pt x="90" y="1975"/>
                  </a:lnTo>
                  <a:lnTo>
                    <a:pt x="77" y="1975"/>
                  </a:lnTo>
                  <a:lnTo>
                    <a:pt x="151" y="1847"/>
                  </a:lnTo>
                  <a:cubicBezTo>
                    <a:pt x="154" y="1843"/>
                    <a:pt x="158" y="1842"/>
                    <a:pt x="162" y="1844"/>
                  </a:cubicBezTo>
                  <a:cubicBezTo>
                    <a:pt x="166" y="1847"/>
                    <a:pt x="167" y="1852"/>
                    <a:pt x="165" y="1855"/>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sz="1200" dirty="0">
                <a:latin typeface="Huawei Sans" panose="020C0503030203020204" pitchFamily="34" charset="0"/>
              </a:endParaRPr>
            </a:p>
          </p:txBody>
        </p:sp>
      </p:grpSp>
      <p:sp>
        <p:nvSpPr>
          <p:cNvPr id="61" name="文本占位符 2"/>
          <p:cNvSpPr txBox="1">
            <a:spLocks/>
          </p:cNvSpPr>
          <p:nvPr/>
        </p:nvSpPr>
        <p:spPr bwMode="gray">
          <a:xfrm>
            <a:off x="5913117" y="971739"/>
            <a:ext cx="5830065" cy="5046667"/>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20000"/>
              </a:lnSpc>
              <a:spcBef>
                <a:spcPts val="300"/>
              </a:spcBef>
              <a:buNone/>
            </a:pPr>
            <a:r>
              <a:rPr lang="en-US" sz="1400" dirty="0" err="1">
                <a:latin typeface="Huawei Sans" panose="020C0503030203020204" pitchFamily="34" charset="0"/>
              </a:rPr>
              <a:t>NETCONF</a:t>
            </a:r>
            <a:r>
              <a:rPr lang="en-US" sz="1400" dirty="0">
                <a:latin typeface="Huawei Sans" panose="020C0503030203020204" pitchFamily="34" charset="0"/>
              </a:rPr>
              <a:t> is partitioned into four layers, as described in the following table.</a:t>
            </a:r>
            <a:endParaRPr lang="en-US" altLang="zh-CN" sz="1400" kern="0" dirty="0">
              <a:latin typeface="Huawei Sans" panose="020C0503030203020204" pitchFamily="34" charset="0"/>
            </a:endParaRPr>
          </a:p>
          <a:p>
            <a:pPr fontAlgn="ctr">
              <a:lnSpc>
                <a:spcPct val="120000"/>
              </a:lnSpc>
              <a:spcBef>
                <a:spcPts val="300"/>
              </a:spcBef>
              <a:buClr>
                <a:schemeClr val="tx1"/>
              </a:buClr>
              <a:buSzPct val="50000"/>
              <a:buFont typeface="Wingdings" panose="05000000000000000000" pitchFamily="2" charset="2"/>
              <a:buChar char="l"/>
            </a:pPr>
            <a:r>
              <a:rPr lang="en-US" sz="1400" dirty="0">
                <a:latin typeface="Huawei Sans" panose="020C0503030203020204" pitchFamily="34" charset="0"/>
              </a:rPr>
              <a:t>Secure transport layer: provides a communication path for interaction between the client and server. Currently, Huawei uses </a:t>
            </a:r>
            <a:r>
              <a:rPr lang="en-US" sz="1400" dirty="0" err="1">
                <a:latin typeface="Huawei Sans" panose="020C0503030203020204" pitchFamily="34" charset="0"/>
              </a:rPr>
              <a:t>SSH</a:t>
            </a:r>
            <a:r>
              <a:rPr lang="en-US" sz="1400" dirty="0">
                <a:latin typeface="Huawei Sans" panose="020C0503030203020204" pitchFamily="34" charset="0"/>
              </a:rPr>
              <a:t> as the transport protocol of </a:t>
            </a:r>
            <a:r>
              <a:rPr lang="en-US" sz="1400" dirty="0" err="1">
                <a:latin typeface="Huawei Sans" panose="020C0503030203020204" pitchFamily="34" charset="0"/>
              </a:rPr>
              <a:t>NETCONF</a:t>
            </a:r>
            <a:r>
              <a:rPr lang="en-US" sz="1400" dirty="0">
                <a:latin typeface="Huawei Sans" panose="020C0503030203020204" pitchFamily="34" charset="0"/>
              </a:rPr>
              <a:t>.</a:t>
            </a:r>
          </a:p>
          <a:p>
            <a:pPr fontAlgn="ctr">
              <a:lnSpc>
                <a:spcPct val="120000"/>
              </a:lnSpc>
              <a:spcBef>
                <a:spcPts val="300"/>
              </a:spcBef>
              <a:buClr>
                <a:schemeClr val="tx1"/>
              </a:buClr>
              <a:buSzPct val="50000"/>
              <a:buFont typeface="Wingdings" panose="05000000000000000000" pitchFamily="2" charset="2"/>
              <a:buChar char="l"/>
            </a:pPr>
            <a:r>
              <a:rPr lang="en-US" sz="1400" dirty="0">
                <a:latin typeface="Huawei Sans" panose="020C0503030203020204" pitchFamily="34" charset="0"/>
              </a:rPr>
              <a:t>Messages layer: provides a simple RPC request and response mechanism independent of the transport protocol layer. The </a:t>
            </a:r>
            <a:r>
              <a:rPr lang="en-US" sz="1400" dirty="0" err="1">
                <a:latin typeface="Huawei Sans" panose="020C0503030203020204" pitchFamily="34" charset="0"/>
              </a:rPr>
              <a:t>NETCONF</a:t>
            </a:r>
            <a:r>
              <a:rPr lang="en-US" sz="1400" dirty="0">
                <a:latin typeface="Huawei Sans" panose="020C0503030203020204" pitchFamily="34" charset="0"/>
              </a:rPr>
              <a:t> client uses an &lt;</a:t>
            </a:r>
            <a:r>
              <a:rPr lang="en-US" sz="1400" dirty="0" err="1">
                <a:latin typeface="Huawei Sans" panose="020C0503030203020204" pitchFamily="34" charset="0"/>
              </a:rPr>
              <a:t>rpc</a:t>
            </a:r>
            <a:r>
              <a:rPr lang="en-US" sz="1400" dirty="0">
                <a:latin typeface="Huawei Sans" panose="020C0503030203020204" pitchFamily="34" charset="0"/>
              </a:rPr>
              <a:t>&gt; element to encapsulate RPC request information and sends the information to the </a:t>
            </a:r>
            <a:r>
              <a:rPr lang="en-US" sz="1400" dirty="0" err="1">
                <a:latin typeface="Huawei Sans" panose="020C0503030203020204" pitchFamily="34" charset="0"/>
              </a:rPr>
              <a:t>NETCONF</a:t>
            </a:r>
            <a:r>
              <a:rPr lang="en-US" sz="1400" dirty="0">
                <a:latin typeface="Huawei Sans" panose="020C0503030203020204" pitchFamily="34" charset="0"/>
              </a:rPr>
              <a:t> server. Upon receipt, the </a:t>
            </a:r>
            <a:r>
              <a:rPr lang="en-US" sz="1400" dirty="0" err="1">
                <a:latin typeface="Huawei Sans" panose="020C0503030203020204" pitchFamily="34" charset="0"/>
              </a:rPr>
              <a:t>NETCONF</a:t>
            </a:r>
            <a:r>
              <a:rPr lang="en-US" sz="1400" dirty="0">
                <a:latin typeface="Huawei Sans" panose="020C0503030203020204" pitchFamily="34" charset="0"/>
              </a:rPr>
              <a:t> server uses an &lt;</a:t>
            </a:r>
            <a:r>
              <a:rPr lang="en-US" sz="1400" dirty="0" err="1">
                <a:latin typeface="Huawei Sans" panose="020C0503030203020204" pitchFamily="34" charset="0"/>
              </a:rPr>
              <a:t>rpc</a:t>
            </a:r>
            <a:r>
              <a:rPr lang="en-US" sz="1400" dirty="0">
                <a:latin typeface="Huawei Sans" panose="020C0503030203020204" pitchFamily="34" charset="0"/>
              </a:rPr>
              <a:t>-reply&gt; element to encapsulate RPC response information and returns the information to the </a:t>
            </a:r>
            <a:r>
              <a:rPr lang="en-US" sz="1400" dirty="0" err="1">
                <a:latin typeface="Huawei Sans" panose="020C0503030203020204" pitchFamily="34" charset="0"/>
              </a:rPr>
              <a:t>NETCONF</a:t>
            </a:r>
            <a:r>
              <a:rPr lang="en-US" sz="1400" dirty="0">
                <a:latin typeface="Huawei Sans" panose="020C0503030203020204" pitchFamily="34" charset="0"/>
              </a:rPr>
              <a:t> client.</a:t>
            </a:r>
          </a:p>
          <a:p>
            <a:pPr fontAlgn="ctr">
              <a:lnSpc>
                <a:spcPct val="120000"/>
              </a:lnSpc>
              <a:spcBef>
                <a:spcPts val="300"/>
              </a:spcBef>
              <a:buClr>
                <a:schemeClr val="tx1"/>
              </a:buClr>
              <a:buSzPct val="50000"/>
              <a:buFont typeface="Wingdings" panose="05000000000000000000" pitchFamily="2" charset="2"/>
              <a:buChar char="l"/>
            </a:pPr>
            <a:r>
              <a:rPr lang="en-US" sz="1400" dirty="0">
                <a:latin typeface="Huawei Sans" panose="020C0503030203020204" pitchFamily="34" charset="0"/>
              </a:rPr>
              <a:t>Operations layer: defines a group of basic operations as RPC invoking methods. These operations constitute basic </a:t>
            </a:r>
            <a:r>
              <a:rPr lang="en-US" sz="1400" dirty="0" err="1">
                <a:latin typeface="Huawei Sans" panose="020C0503030203020204" pitchFamily="34" charset="0"/>
              </a:rPr>
              <a:t>NETCONF</a:t>
            </a:r>
            <a:r>
              <a:rPr lang="en-US" sz="1400" dirty="0">
                <a:latin typeface="Huawei Sans" panose="020C0503030203020204" pitchFamily="34" charset="0"/>
              </a:rPr>
              <a:t> capabilities.</a:t>
            </a:r>
          </a:p>
          <a:p>
            <a:pPr fontAlgn="ctr">
              <a:lnSpc>
                <a:spcPct val="120000"/>
              </a:lnSpc>
              <a:spcBef>
                <a:spcPts val="300"/>
              </a:spcBef>
              <a:buClr>
                <a:schemeClr val="tx1"/>
              </a:buClr>
              <a:buSzPct val="50000"/>
              <a:buFont typeface="Wingdings" panose="05000000000000000000" pitchFamily="2" charset="2"/>
              <a:buChar char="l"/>
            </a:pPr>
            <a:r>
              <a:rPr lang="en-US" sz="1400" dirty="0">
                <a:latin typeface="Huawei Sans" panose="020C0503030203020204" pitchFamily="34" charset="0"/>
              </a:rPr>
              <a:t>Content layer: describes configuration data involved in network management. The configuration data depends on vendors' devices. Currently, mainstream data models include the Schema model and YANG model.</a:t>
            </a:r>
          </a:p>
        </p:txBody>
      </p:sp>
    </p:spTree>
    <p:extLst>
      <p:ext uri="{BB962C8B-B14F-4D97-AF65-F5344CB8AC3E}">
        <p14:creationId xmlns:p14="http://schemas.microsoft.com/office/powerpoint/2010/main" val="3997025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C10FC7-4CA6-4A01-8736-892D3279299B}"/>
              </a:ext>
            </a:extLst>
          </p:cNvPr>
          <p:cNvSpPr>
            <a:spLocks noGrp="1"/>
          </p:cNvSpPr>
          <p:nvPr>
            <p:ph type="title"/>
          </p:nvPr>
        </p:nvSpPr>
        <p:spPr bwMode="gray"/>
        <p:txBody>
          <a:bodyPr/>
          <a:lstStyle/>
          <a:p>
            <a:r>
              <a:rPr lang="en-US" dirty="0"/>
              <a:t>XML Encoding</a:t>
            </a:r>
          </a:p>
        </p:txBody>
      </p:sp>
      <p:sp>
        <p:nvSpPr>
          <p:cNvPr id="4" name="文本占位符 3">
            <a:extLst>
              <a:ext uri="{FF2B5EF4-FFF2-40B4-BE49-F238E27FC236}">
                <a16:creationId xmlns:a16="http://schemas.microsoft.com/office/drawing/2014/main" id="{B048B127-297F-4FA1-A8E3-0A802C0C1296}"/>
              </a:ext>
            </a:extLst>
          </p:cNvPr>
          <p:cNvSpPr>
            <a:spLocks noGrp="1"/>
          </p:cNvSpPr>
          <p:nvPr>
            <p:ph type="body" sz="quarter" idx="10"/>
          </p:nvPr>
        </p:nvSpPr>
        <p:spPr bwMode="gray">
          <a:xfrm>
            <a:off x="455612" y="1052514"/>
            <a:ext cx="11293476" cy="497095"/>
          </a:xfrm>
        </p:spPr>
        <p:txBody>
          <a:bodyPr/>
          <a:lstStyle/>
          <a:p>
            <a:r>
              <a:rPr lang="en-US" altLang="zh-CN" sz="1600" dirty="0"/>
              <a:t>XML is the encoding format of NETCONF. NETCONF uses text files to represent complex hierarchical data.</a:t>
            </a:r>
          </a:p>
        </p:txBody>
      </p:sp>
      <p:sp>
        <p:nvSpPr>
          <p:cNvPr id="9" name="文本占位符 3">
            <a:extLst>
              <a:ext uri="{FF2B5EF4-FFF2-40B4-BE49-F238E27FC236}">
                <a16:creationId xmlns:a16="http://schemas.microsoft.com/office/drawing/2014/main" id="{EB3E93C5-8710-4E16-9CA5-A5849B81EE35}"/>
              </a:ext>
            </a:extLst>
          </p:cNvPr>
          <p:cNvSpPr txBox="1">
            <a:spLocks/>
          </p:cNvSpPr>
          <p:nvPr/>
        </p:nvSpPr>
        <p:spPr bwMode="gray">
          <a:xfrm>
            <a:off x="807442" y="1523333"/>
            <a:ext cx="3852428" cy="3319819"/>
          </a:xfrm>
          <a:prstGeom prst="rect">
            <a:avLst/>
          </a:prstGeom>
          <a:solidFill>
            <a:srgbClr val="FFFFCC"/>
          </a:solidFill>
          <a:ln w="9525">
            <a:solidFill>
              <a:srgbClr val="FFC000"/>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40000"/>
              </a:lnSpc>
              <a:spcBef>
                <a:spcPct val="30000"/>
              </a:spcBef>
              <a:spcAft>
                <a:spcPct val="0"/>
              </a:spcAft>
              <a:buClr>
                <a:schemeClr val="bg1">
                  <a:lumMod val="50000"/>
                </a:schemeClr>
              </a:buClr>
              <a:buSzPct val="60000"/>
              <a:buFont typeface="Wingdings" pitchFamily="2" charset="2"/>
              <a:buNone/>
              <a:defRPr sz="14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t>&lt;?xml version="1.0" encoding="UTF-8"?&gt;</a:t>
            </a:r>
          </a:p>
          <a:p>
            <a:r>
              <a:rPr lang="en-US" dirty="0"/>
              <a:t>&lt;note&gt;</a:t>
            </a:r>
          </a:p>
          <a:p>
            <a:r>
              <a:rPr lang="en-US" dirty="0"/>
              <a:t>  &lt;to&gt;Learners&lt;/to&gt;</a:t>
            </a:r>
          </a:p>
          <a:p>
            <a:r>
              <a:rPr lang="en-US" dirty="0"/>
              <a:t>  &lt;from&gt;Huawei&lt;/from&gt;</a:t>
            </a:r>
          </a:p>
          <a:p>
            <a:r>
              <a:rPr lang="en-US" dirty="0"/>
              <a:t>  &lt;heading&gt;Reminder&lt;/heading&gt;</a:t>
            </a:r>
          </a:p>
          <a:p>
            <a:r>
              <a:rPr lang="en-US" dirty="0"/>
              <a:t>  &lt;body&gt;Don't forget Reading!&lt;/body&gt;</a:t>
            </a:r>
          </a:p>
          <a:p>
            <a:r>
              <a:rPr lang="en-US" dirty="0"/>
              <a:t>&lt;/note&gt;</a:t>
            </a:r>
            <a:endParaRPr lang="en-US" altLang="zh-CN" dirty="0"/>
          </a:p>
        </p:txBody>
      </p:sp>
      <p:sp>
        <p:nvSpPr>
          <p:cNvPr id="11" name="矩形 10"/>
          <p:cNvSpPr/>
          <p:nvPr/>
        </p:nvSpPr>
        <p:spPr bwMode="gray">
          <a:xfrm>
            <a:off x="4832677" y="1531893"/>
            <a:ext cx="6903711" cy="3319820"/>
          </a:xfrm>
          <a:prstGeom prst="rect">
            <a:avLst/>
          </a:prstGeom>
          <a:noFill/>
          <a:ln>
            <a:solidFill>
              <a:srgbClr val="94DAE2"/>
            </a:solidFill>
          </a:ln>
        </p:spPr>
        <p:txBody>
          <a:bodyPr wrap="square">
            <a:spAutoFit/>
          </a:bodyPr>
          <a:lstStyle/>
          <a:p>
            <a:pPr defTabSz="801688" fontAlgn="base">
              <a:lnSpc>
                <a:spcPct val="130000"/>
              </a:lnSpc>
              <a:spcBef>
                <a:spcPct val="30000"/>
              </a:spcBef>
              <a:spcAft>
                <a:spcPct val="0"/>
              </a:spcAft>
            </a:pPr>
            <a:r>
              <a:rPr lang="en-US" sz="1400" kern="0" dirty="0">
                <a:latin typeface="Huawei Sans" panose="020C0503030203020204" pitchFamily="34" charset="0"/>
                <a:ea typeface="方正兰亭黑简体" panose="02000000000000000000" pitchFamily="2" charset="-122"/>
                <a:cs typeface="Arial" panose="020B0604020202020204" pitchFamily="34" charset="0"/>
              </a:rPr>
              <a:t>The header of an XML encoding file is as follows:</a:t>
            </a:r>
            <a:endParaRPr lang="en-US" altLang="zh-CN" sz="1400" kern="0" dirty="0">
              <a:latin typeface="Huawei Sans" panose="020C0503030203020204" pitchFamily="34" charset="0"/>
              <a:ea typeface="方正兰亭黑简体" panose="02000000000000000000" pitchFamily="2" charset="-122"/>
              <a:cs typeface="Arial" panose="020B0604020202020204" pitchFamily="34" charset="0"/>
            </a:endParaRPr>
          </a:p>
          <a:p>
            <a:pPr defTabSz="801688" fontAlgn="base">
              <a:lnSpc>
                <a:spcPct val="130000"/>
              </a:lnSpc>
              <a:spcBef>
                <a:spcPct val="30000"/>
              </a:spcBef>
              <a:spcAft>
                <a:spcPct val="0"/>
              </a:spcAft>
            </a:pPr>
            <a:r>
              <a:rPr lang="en-US" sz="1400" b="1" kern="0" dirty="0">
                <a:latin typeface="Huawei Sans" panose="020C0503030203020204" pitchFamily="34" charset="0"/>
                <a:ea typeface="方正兰亭黑简体" panose="02000000000000000000" pitchFamily="2" charset="-122"/>
                <a:cs typeface="Arial" panose="020B0604020202020204" pitchFamily="34" charset="0"/>
              </a:rPr>
              <a:t>&lt;?xml version="1.0" encoding="UTF-8"?&gt;</a:t>
            </a:r>
          </a:p>
          <a:p>
            <a:pPr defTabSz="801688" fontAlgn="base">
              <a:lnSpc>
                <a:spcPct val="130000"/>
              </a:lnSpc>
              <a:spcBef>
                <a:spcPct val="30000"/>
              </a:spcBef>
              <a:spcAft>
                <a:spcPct val="0"/>
              </a:spcAft>
            </a:pPr>
            <a:r>
              <a:rPr lang="en-US" sz="1400" kern="0" dirty="0">
                <a:latin typeface="Huawei Sans" panose="020C0503030203020204" pitchFamily="34" charset="0"/>
                <a:ea typeface="方正兰亭黑简体" panose="02000000000000000000" pitchFamily="2" charset="-122"/>
                <a:cs typeface="Arial" panose="020B0604020202020204" pitchFamily="34" charset="0"/>
              </a:rPr>
              <a:t>In the preceding format:</a:t>
            </a:r>
          </a:p>
          <a:p>
            <a:pPr marL="352425" lvl="1" defTabSz="801688" fontAlgn="base">
              <a:lnSpc>
                <a:spcPct val="130000"/>
              </a:lnSpc>
              <a:spcBef>
                <a:spcPct val="30000"/>
              </a:spcBef>
              <a:spcAft>
                <a:spcPct val="0"/>
              </a:spcAft>
            </a:pPr>
            <a:r>
              <a:rPr lang="en-US" sz="1400" b="1" kern="0" dirty="0">
                <a:latin typeface="Huawei Sans" panose="020C0503030203020204" pitchFamily="34" charset="0"/>
                <a:ea typeface="方正兰亭黑简体" panose="02000000000000000000" pitchFamily="2" charset="-122"/>
                <a:cs typeface="Arial" panose="020B0604020202020204" pitchFamily="34" charset="0"/>
              </a:rPr>
              <a:t>&lt;?:</a:t>
            </a:r>
            <a:r>
              <a:rPr lang="en-US" sz="1400" kern="0" dirty="0">
                <a:latin typeface="Huawei Sans" panose="020C0503030203020204" pitchFamily="34" charset="0"/>
                <a:ea typeface="方正兰亭黑简体" panose="02000000000000000000" pitchFamily="2" charset="-122"/>
                <a:cs typeface="Arial" panose="020B0604020202020204" pitchFamily="34" charset="0"/>
              </a:rPr>
              <a:t> indicates the start of an instruction.</a:t>
            </a:r>
          </a:p>
          <a:p>
            <a:pPr marL="352425" lvl="1" defTabSz="801688" fontAlgn="base">
              <a:lnSpc>
                <a:spcPct val="130000"/>
              </a:lnSpc>
              <a:spcBef>
                <a:spcPct val="30000"/>
              </a:spcBef>
              <a:spcAft>
                <a:spcPct val="0"/>
              </a:spcAft>
            </a:pPr>
            <a:r>
              <a:rPr lang="en-US" sz="1400" b="1" kern="0" dirty="0">
                <a:latin typeface="Huawei Sans" panose="020C0503030203020204" pitchFamily="34" charset="0"/>
                <a:ea typeface="方正兰亭黑简体" panose="02000000000000000000" pitchFamily="2" charset="-122"/>
                <a:cs typeface="Arial" panose="020B0604020202020204" pitchFamily="34" charset="0"/>
              </a:rPr>
              <a:t>xml: </a:t>
            </a:r>
            <a:r>
              <a:rPr lang="en-US" sz="1400" kern="0" dirty="0">
                <a:latin typeface="Huawei Sans" panose="020C0503030203020204" pitchFamily="34" charset="0"/>
                <a:ea typeface="方正兰亭黑简体" panose="02000000000000000000" pitchFamily="2" charset="-122"/>
                <a:cs typeface="Arial" panose="020B0604020202020204" pitchFamily="34" charset="0"/>
              </a:rPr>
              <a:t>identifies an XML file.</a:t>
            </a:r>
          </a:p>
          <a:p>
            <a:pPr marL="352425" lvl="1" defTabSz="801688" fontAlgn="base">
              <a:lnSpc>
                <a:spcPct val="130000"/>
              </a:lnSpc>
              <a:spcBef>
                <a:spcPct val="30000"/>
              </a:spcBef>
              <a:spcAft>
                <a:spcPct val="0"/>
              </a:spcAft>
            </a:pPr>
            <a:r>
              <a:rPr lang="en-US" sz="1400" b="1" kern="0" dirty="0">
                <a:latin typeface="Huawei Sans" panose="020C0503030203020204" pitchFamily="34" charset="0"/>
                <a:ea typeface="方正兰亭黑简体" panose="02000000000000000000" pitchFamily="2" charset="-122"/>
                <a:cs typeface="Arial" panose="020B0604020202020204" pitchFamily="34" charset="0"/>
              </a:rPr>
              <a:t>version: </a:t>
            </a:r>
            <a:r>
              <a:rPr lang="en-US" sz="1400" kern="0" dirty="0">
                <a:latin typeface="Huawei Sans" panose="020C0503030203020204" pitchFamily="34" charset="0"/>
                <a:ea typeface="方正兰亭黑简体" panose="02000000000000000000" pitchFamily="2" charset="-122"/>
                <a:cs typeface="Arial" panose="020B0604020202020204" pitchFamily="34" charset="0"/>
              </a:rPr>
              <a:t>indicates the XML version. "1.0" indicates that the XML1.0 standard version is used.</a:t>
            </a:r>
          </a:p>
          <a:p>
            <a:pPr marL="352425" lvl="1" defTabSz="801688" fontAlgn="base">
              <a:lnSpc>
                <a:spcPct val="130000"/>
              </a:lnSpc>
              <a:spcBef>
                <a:spcPct val="30000"/>
              </a:spcBef>
              <a:spcAft>
                <a:spcPct val="0"/>
              </a:spcAft>
            </a:pPr>
            <a:r>
              <a:rPr lang="en-US" sz="1400" b="1" kern="0" dirty="0">
                <a:latin typeface="Huawei Sans" panose="020C0503030203020204" pitchFamily="34" charset="0"/>
                <a:ea typeface="方正兰亭黑简体" panose="02000000000000000000" pitchFamily="2" charset="-122"/>
                <a:cs typeface="Arial" panose="020B0604020202020204" pitchFamily="34" charset="0"/>
              </a:rPr>
              <a:t>encoding: </a:t>
            </a:r>
            <a:r>
              <a:rPr lang="en-US" sz="1400" kern="0" dirty="0">
                <a:latin typeface="Huawei Sans" panose="020C0503030203020204" pitchFamily="34" charset="0"/>
                <a:ea typeface="方正兰亭黑简体" panose="02000000000000000000" pitchFamily="2" charset="-122"/>
                <a:cs typeface="Arial" panose="020B0604020202020204" pitchFamily="34" charset="0"/>
              </a:rPr>
              <a:t>indicates the character set encoding format. Only UTF-8 encoding is supported.</a:t>
            </a:r>
          </a:p>
          <a:p>
            <a:pPr marL="352425" lvl="1" defTabSz="801688" fontAlgn="base">
              <a:lnSpc>
                <a:spcPct val="130000"/>
              </a:lnSpc>
              <a:spcBef>
                <a:spcPct val="30000"/>
              </a:spcBef>
              <a:spcAft>
                <a:spcPct val="0"/>
              </a:spcAft>
            </a:pPr>
            <a:r>
              <a:rPr lang="en-US" sz="1400" b="1" kern="0" dirty="0">
                <a:latin typeface="Huawei Sans" panose="020C0503030203020204" pitchFamily="34" charset="0"/>
                <a:ea typeface="方正兰亭黑简体" panose="02000000000000000000" pitchFamily="2" charset="-122"/>
                <a:cs typeface="Arial" panose="020B0604020202020204" pitchFamily="34" charset="0"/>
              </a:rPr>
              <a:t>?&gt;:</a:t>
            </a:r>
            <a:r>
              <a:rPr lang="en-US" sz="1400" kern="0" dirty="0">
                <a:latin typeface="Huawei Sans" panose="020C0503030203020204" pitchFamily="34" charset="0"/>
                <a:ea typeface="方正兰亭黑简体" panose="02000000000000000000" pitchFamily="2" charset="-122"/>
                <a:cs typeface="Arial" panose="020B0604020202020204" pitchFamily="34" charset="0"/>
              </a:rPr>
              <a:t> indicates the end of an instruction.</a:t>
            </a:r>
          </a:p>
        </p:txBody>
      </p:sp>
      <p:sp>
        <p:nvSpPr>
          <p:cNvPr id="12" name="矩形 11"/>
          <p:cNvSpPr/>
          <p:nvPr/>
        </p:nvSpPr>
        <p:spPr bwMode="gray">
          <a:xfrm>
            <a:off x="807442" y="4905928"/>
            <a:ext cx="10941646" cy="1235403"/>
          </a:xfrm>
          <a:prstGeom prst="rect">
            <a:avLst/>
          </a:prstGeom>
          <a:noFill/>
          <a:ln>
            <a:solidFill>
              <a:srgbClr val="94DAE2"/>
            </a:solidFill>
          </a:ln>
        </p:spPr>
        <p:txBody>
          <a:bodyPr wrap="square">
            <a:spAutoFit/>
          </a:bodyPr>
          <a:lstStyle/>
          <a:p>
            <a:pPr algn="just" defTabSz="801688" fontAlgn="base">
              <a:lnSpc>
                <a:spcPct val="120000"/>
              </a:lnSpc>
              <a:spcBef>
                <a:spcPct val="30000"/>
              </a:spcBef>
              <a:spcAft>
                <a:spcPct val="0"/>
              </a:spcAft>
              <a:buClr>
                <a:schemeClr val="bg1">
                  <a:lumMod val="50000"/>
                </a:schemeClr>
              </a:buClr>
              <a:buSzPct val="60000"/>
            </a:pPr>
            <a:r>
              <a:rPr lang="en-US" sz="1400" kern="0" dirty="0">
                <a:latin typeface="Huawei Sans" panose="020C0503030203020204" pitchFamily="34" charset="0"/>
                <a:ea typeface="方正兰亭黑简体" panose="02000000000000000000" pitchFamily="2" charset="-122"/>
                <a:cs typeface="Arial" panose="020B0604020202020204" pitchFamily="34" charset="0"/>
              </a:rPr>
              <a:t>The XML document forms a tree structure, unfolding from the root.</a:t>
            </a:r>
            <a:endParaRPr lang="en-US" altLang="zh-CN" sz="1400" kern="0" dirty="0">
              <a:latin typeface="Huawei Sans" panose="020C0503030203020204" pitchFamily="34" charset="0"/>
              <a:ea typeface="方正兰亭黑简体" panose="02000000000000000000" pitchFamily="2" charset="-122"/>
              <a:cs typeface="Arial" panose="020B0604020202020204" pitchFamily="34" charset="0"/>
            </a:endParaRPr>
          </a:p>
          <a:p>
            <a:pPr algn="just" defTabSz="801688" fontAlgn="base">
              <a:lnSpc>
                <a:spcPct val="120000"/>
              </a:lnSpc>
              <a:spcBef>
                <a:spcPct val="30000"/>
              </a:spcBef>
              <a:spcAft>
                <a:spcPct val="0"/>
              </a:spcAft>
              <a:buClr>
                <a:schemeClr val="bg1">
                  <a:lumMod val="50000"/>
                </a:schemeClr>
              </a:buClr>
              <a:buSzPct val="60000"/>
            </a:pPr>
            <a:r>
              <a:rPr lang="en-US" sz="1400" kern="0" dirty="0">
                <a:latin typeface="Huawei Sans" panose="020C0503030203020204" pitchFamily="34" charset="0"/>
                <a:ea typeface="方正兰亭黑简体" panose="02000000000000000000" pitchFamily="2" charset="-122"/>
                <a:cs typeface="Arial" panose="020B0604020202020204" pitchFamily="34" charset="0"/>
              </a:rPr>
              <a:t>The &lt;note&gt;&lt;to&gt;&lt;from&gt;&lt;heading&gt;&lt;body&gt; tag is private. The XML language does not have predefined tags, allowing users to customize tags and document structures.</a:t>
            </a:r>
            <a:endParaRPr lang="en-US" altLang="zh-CN" sz="1400" kern="0" dirty="0">
              <a:latin typeface="Huawei Sans" panose="020C0503030203020204" pitchFamily="34" charset="0"/>
              <a:ea typeface="方正兰亭黑简体" panose="02000000000000000000" pitchFamily="2" charset="-122"/>
              <a:cs typeface="Arial" panose="020B0604020202020204" pitchFamily="34" charset="0"/>
            </a:endParaRPr>
          </a:p>
          <a:p>
            <a:pPr algn="just" defTabSz="801688" fontAlgn="base">
              <a:lnSpc>
                <a:spcPct val="120000"/>
              </a:lnSpc>
              <a:spcBef>
                <a:spcPct val="30000"/>
              </a:spcBef>
              <a:spcAft>
                <a:spcPct val="0"/>
              </a:spcAft>
              <a:buClr>
                <a:schemeClr val="bg1">
                  <a:lumMod val="50000"/>
                </a:schemeClr>
              </a:buClr>
              <a:buSzPct val="60000"/>
            </a:pPr>
            <a:r>
              <a:rPr lang="en-US" sz="1400" kern="0" dirty="0">
                <a:latin typeface="Huawei Sans" panose="020C0503030203020204" pitchFamily="34" charset="0"/>
                <a:ea typeface="方正兰亭黑简体" panose="02000000000000000000" pitchFamily="2" charset="-122"/>
                <a:cs typeface="Arial" panose="020B0604020202020204" pitchFamily="34" charset="0"/>
              </a:rPr>
              <a:t>Content is nested in the tag format. The slash (/) indicates the end of the current tag.</a:t>
            </a:r>
            <a:endParaRPr lang="en-US" altLang="zh-CN" sz="1400" kern="0" dirty="0">
              <a:latin typeface="Huawei Sans" panose="020C0503030203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1491196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CF14AD68-149F-4BDC-BC30-335935202141}"/>
              </a:ext>
            </a:extLst>
          </p:cNvPr>
          <p:cNvSpPr txBox="1"/>
          <p:nvPr/>
        </p:nvSpPr>
        <p:spPr bwMode="gray">
          <a:xfrm>
            <a:off x="457427" y="3450847"/>
            <a:ext cx="11072262" cy="401457"/>
          </a:xfrm>
          <a:prstGeom prst="rect">
            <a:avLst/>
          </a:prstGeom>
          <a:noFill/>
        </p:spPr>
        <p:txBody>
          <a:bodyPr wrap="none" rtlCol="0">
            <a:spAutoFit/>
          </a:bodyPr>
          <a:lstStyle>
            <a:defPPr>
              <a:defRPr lang="en-US"/>
            </a:defPPr>
            <a:lvl1pPr>
              <a:lnSpc>
                <a:spcPct val="140000"/>
              </a:lnSpc>
              <a:defRPr sz="1600">
                <a:latin typeface="Huawei Sans" panose="020C0503030203020204" pitchFamily="34" charset="0"/>
                <a:ea typeface="方正兰亭黑简体" panose="02000000000000000000" pitchFamily="2" charset="-122"/>
              </a:defRPr>
            </a:lvl1pPr>
          </a:lstStyle>
          <a:p>
            <a:r>
              <a:rPr lang="en-US" dirty="0"/>
              <a:t>The RPC framework is independent of the transport layer, and is used to indicate NETCONF requests and responses.</a:t>
            </a:r>
          </a:p>
        </p:txBody>
      </p:sp>
      <p:sp>
        <p:nvSpPr>
          <p:cNvPr id="2" name="标题 1">
            <a:extLst>
              <a:ext uri="{FF2B5EF4-FFF2-40B4-BE49-F238E27FC236}">
                <a16:creationId xmlns:a16="http://schemas.microsoft.com/office/drawing/2014/main" id="{9C9AE151-5F39-43CD-A884-E5038DB5D8A5}"/>
              </a:ext>
            </a:extLst>
          </p:cNvPr>
          <p:cNvSpPr>
            <a:spLocks noGrp="1"/>
          </p:cNvSpPr>
          <p:nvPr>
            <p:ph type="title"/>
          </p:nvPr>
        </p:nvSpPr>
        <p:spPr bwMode="gray"/>
        <p:txBody>
          <a:bodyPr/>
          <a:lstStyle/>
          <a:p>
            <a:r>
              <a:rPr lang="en-US"/>
              <a:t>Transport Layer and Messages Layer</a:t>
            </a:r>
            <a:endParaRPr lang="en-US" dirty="0"/>
          </a:p>
        </p:txBody>
      </p:sp>
      <p:sp>
        <p:nvSpPr>
          <p:cNvPr id="11" name="文本占位符 10">
            <a:extLst>
              <a:ext uri="{FF2B5EF4-FFF2-40B4-BE49-F238E27FC236}">
                <a16:creationId xmlns:a16="http://schemas.microsoft.com/office/drawing/2014/main" id="{BC059DA5-233C-4B51-ADF5-FCFB7DF46CAA}"/>
              </a:ext>
            </a:extLst>
          </p:cNvPr>
          <p:cNvSpPr>
            <a:spLocks noGrp="1"/>
          </p:cNvSpPr>
          <p:nvPr>
            <p:ph type="body" sz="quarter" idx="10"/>
          </p:nvPr>
        </p:nvSpPr>
        <p:spPr bwMode="gray">
          <a:xfrm>
            <a:off x="455612" y="1052514"/>
            <a:ext cx="11293476" cy="894757"/>
          </a:xfrm>
        </p:spPr>
        <p:txBody>
          <a:bodyPr/>
          <a:lstStyle/>
          <a:p>
            <a:r>
              <a:rPr lang="en-US" altLang="zh-CN" sz="1800" dirty="0"/>
              <a:t>NETCONF uses SSH to implement secure transmission and uses Remote Procedure Calls (RPCs) to implement communication between the client and server.</a:t>
            </a:r>
            <a:endParaRPr lang="zh-CN" altLang="en-US" sz="1800" dirty="0"/>
          </a:p>
        </p:txBody>
      </p:sp>
      <p:grpSp>
        <p:nvGrpSpPr>
          <p:cNvPr id="7" name="组合 6">
            <a:extLst>
              <a:ext uri="{FF2B5EF4-FFF2-40B4-BE49-F238E27FC236}">
                <a16:creationId xmlns:a16="http://schemas.microsoft.com/office/drawing/2014/main" id="{B030C1F4-FEF2-43DD-8604-DD6CF4571FFC}"/>
              </a:ext>
            </a:extLst>
          </p:cNvPr>
          <p:cNvGrpSpPr/>
          <p:nvPr/>
        </p:nvGrpSpPr>
        <p:grpSpPr>
          <a:xfrm>
            <a:off x="5763771" y="103414"/>
            <a:ext cx="5972795" cy="256143"/>
            <a:chOff x="5763771" y="78013"/>
            <a:chExt cx="5972795" cy="256143"/>
          </a:xfrm>
        </p:grpSpPr>
        <p:sp>
          <p:nvSpPr>
            <p:cNvPr id="3" name="五边形 24">
              <a:extLst>
                <a:ext uri="{FF2B5EF4-FFF2-40B4-BE49-F238E27FC236}">
                  <a16:creationId xmlns:a16="http://schemas.microsoft.com/office/drawing/2014/main" id="{FAB2AF0B-74E0-4A33-8937-1CFB2F1C192D}"/>
                </a:ext>
              </a:extLst>
            </p:cNvPr>
            <p:cNvSpPr/>
            <p:nvPr/>
          </p:nvSpPr>
          <p:spPr bwMode="gray">
            <a:xfrm>
              <a:off x="5763771" y="78013"/>
              <a:ext cx="1522338" cy="256143"/>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a:solidFill>
                    <a:srgbClr val="FFFFFF"/>
                  </a:solidFill>
                  <a:latin typeface="Huawei Sans" panose="020C0503030203020204" pitchFamily="34" charset="0"/>
                  <a:ea typeface="方正兰亭黑简体" panose="02000000000000000000" pitchFamily="2" charset="-122"/>
                </a:rPr>
                <a:t>Transport layer</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sp>
          <p:nvSpPr>
            <p:cNvPr id="4" name="燕尾形 25">
              <a:extLst>
                <a:ext uri="{FF2B5EF4-FFF2-40B4-BE49-F238E27FC236}">
                  <a16:creationId xmlns:a16="http://schemas.microsoft.com/office/drawing/2014/main" id="{98AE4A4D-AEE1-41C8-800B-1716DCC2B2F2}"/>
                </a:ext>
              </a:extLst>
            </p:cNvPr>
            <p:cNvSpPr/>
            <p:nvPr/>
          </p:nvSpPr>
          <p:spPr bwMode="gray">
            <a:xfrm>
              <a:off x="7247257" y="78013"/>
              <a:ext cx="1522338" cy="2561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Messages layer</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sp>
          <p:nvSpPr>
            <p:cNvPr id="5" name="燕尾形 26">
              <a:extLst>
                <a:ext uri="{FF2B5EF4-FFF2-40B4-BE49-F238E27FC236}">
                  <a16:creationId xmlns:a16="http://schemas.microsoft.com/office/drawing/2014/main" id="{5BBC6A3C-B157-4916-A800-A3D86DCF5ED7}"/>
                </a:ext>
              </a:extLst>
            </p:cNvPr>
            <p:cNvSpPr/>
            <p:nvPr/>
          </p:nvSpPr>
          <p:spPr bwMode="gray">
            <a:xfrm>
              <a:off x="8730743" y="78013"/>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rPr>
                <a:t>Operations layer</a:t>
              </a:r>
              <a:endParaRPr lang="en-US" altLang="zh-CN" sz="1200" kern="0" dirty="0">
                <a:latin typeface="Huawei Sans" panose="020C0503030203020204" pitchFamily="34" charset="0"/>
                <a:ea typeface="方正兰亭黑简体" panose="02000000000000000000" pitchFamily="2" charset="-122"/>
              </a:endParaRPr>
            </a:p>
          </p:txBody>
        </p:sp>
        <p:sp>
          <p:nvSpPr>
            <p:cNvPr id="6" name="燕尾形 27">
              <a:extLst>
                <a:ext uri="{FF2B5EF4-FFF2-40B4-BE49-F238E27FC236}">
                  <a16:creationId xmlns:a16="http://schemas.microsoft.com/office/drawing/2014/main" id="{A24C758F-853A-49E2-A091-94472D72D5C8}"/>
                </a:ext>
              </a:extLst>
            </p:cNvPr>
            <p:cNvSpPr/>
            <p:nvPr/>
          </p:nvSpPr>
          <p:spPr bwMode="gray">
            <a:xfrm>
              <a:off x="10214228" y="78013"/>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a:latin typeface="Huawei Sans" panose="020C0503030203020204" pitchFamily="34" charset="0"/>
                  <a:ea typeface="方正兰亭黑简体" panose="02000000000000000000" pitchFamily="2" charset="-122"/>
                </a:rPr>
                <a:t>Content layer</a:t>
              </a:r>
              <a:endParaRPr lang="en-US" altLang="zh-CN" sz="1200" kern="0" dirty="0">
                <a:latin typeface="Huawei Sans" panose="020C0503030203020204" pitchFamily="34" charset="0"/>
                <a:ea typeface="方正兰亭黑简体" panose="02000000000000000000" pitchFamily="2" charset="-122"/>
              </a:endParaRPr>
            </a:p>
          </p:txBody>
        </p:sp>
      </p:grpSp>
      <p:sp>
        <p:nvSpPr>
          <p:cNvPr id="21" name="文本框 20">
            <a:extLst>
              <a:ext uri="{FF2B5EF4-FFF2-40B4-BE49-F238E27FC236}">
                <a16:creationId xmlns:a16="http://schemas.microsoft.com/office/drawing/2014/main" id="{D3685690-DD80-4BE4-9AF4-BEA66F967906}"/>
              </a:ext>
            </a:extLst>
          </p:cNvPr>
          <p:cNvSpPr txBox="1"/>
          <p:nvPr/>
        </p:nvSpPr>
        <p:spPr bwMode="gray">
          <a:xfrm>
            <a:off x="457427" y="3925559"/>
            <a:ext cx="11303000" cy="1815882"/>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sz="1600" dirty="0">
                <a:latin typeface="Huawei Sans" panose="020C0503030203020204" pitchFamily="34" charset="0"/>
              </a:rPr>
              <a:t>&lt;</a:t>
            </a:r>
            <a:r>
              <a:rPr lang="en-US" sz="1600" dirty="0" err="1">
                <a:latin typeface="Huawei Sans" panose="020C0503030203020204" pitchFamily="34" charset="0"/>
              </a:rPr>
              <a:t>rpc</a:t>
            </a:r>
            <a:r>
              <a:rPr lang="en-US" sz="1600" dirty="0">
                <a:latin typeface="Huawei Sans" panose="020C0503030203020204" pitchFamily="34" charset="0"/>
              </a:rPr>
              <a:t>&gt;: encapsulates </a:t>
            </a:r>
            <a:r>
              <a:rPr lang="en-US" sz="1600" dirty="0" err="1">
                <a:latin typeface="Huawei Sans" panose="020C0503030203020204" pitchFamily="34" charset="0"/>
              </a:rPr>
              <a:t>NETCONF</a:t>
            </a:r>
            <a:r>
              <a:rPr lang="en-US" sz="1600" dirty="0">
                <a:latin typeface="Huawei Sans" panose="020C0503030203020204" pitchFamily="34" charset="0"/>
              </a:rPr>
              <a:t> requests from the client to the server. The header defines the message-id identification sequence.</a:t>
            </a:r>
            <a:endParaRPr lang="en-US" altLang="zh-CN" sz="1600" dirty="0">
              <a:latin typeface="Huawei Sans" panose="020C0503030203020204" pitchFamily="34" charset="0"/>
            </a:endParaRPr>
          </a:p>
          <a:p>
            <a:pPr marL="285750" indent="-285750" algn="l" fontAlgn="ctr">
              <a:lnSpc>
                <a:spcPct val="140000"/>
              </a:lnSpc>
              <a:buSzPct val="50000"/>
              <a:buFont typeface="Wingdings" panose="05000000000000000000" pitchFamily="2" charset="2"/>
              <a:buChar char="l"/>
            </a:pPr>
            <a:r>
              <a:rPr lang="en-US" sz="1600" dirty="0">
                <a:latin typeface="Huawei Sans" panose="020C0503030203020204" pitchFamily="34" charset="0"/>
              </a:rPr>
              <a:t>&lt;</a:t>
            </a:r>
            <a:r>
              <a:rPr lang="en-US" sz="1600" dirty="0" err="1">
                <a:latin typeface="Huawei Sans" panose="020C0503030203020204" pitchFamily="34" charset="0"/>
              </a:rPr>
              <a:t>rpc</a:t>
            </a:r>
            <a:r>
              <a:rPr lang="en-US" sz="1600" dirty="0">
                <a:latin typeface="Huawei Sans" panose="020C0503030203020204" pitchFamily="34" charset="0"/>
              </a:rPr>
              <a:t>-reply&gt;: response message sent by the user server to the &lt;</a:t>
            </a:r>
            <a:r>
              <a:rPr lang="en-US" sz="1600" dirty="0" err="1">
                <a:latin typeface="Huawei Sans" panose="020C0503030203020204" pitchFamily="34" charset="0"/>
              </a:rPr>
              <a:t>rpc</a:t>
            </a:r>
            <a:r>
              <a:rPr lang="en-US" sz="1600" dirty="0">
                <a:latin typeface="Huawei Sans" panose="020C0503030203020204" pitchFamily="34" charset="0"/>
              </a:rPr>
              <a:t>&gt;. The values of message-id in the headers are the same.</a:t>
            </a:r>
            <a:endParaRPr lang="en-US" altLang="zh-CN" sz="1600" dirty="0">
              <a:latin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600" dirty="0">
                <a:latin typeface="Huawei Sans" panose="020C0503030203020204" pitchFamily="34" charset="0"/>
              </a:rPr>
              <a:t>&lt;</a:t>
            </a:r>
            <a:r>
              <a:rPr lang="en-US" sz="1600" dirty="0" err="1">
                <a:latin typeface="Huawei Sans" panose="020C0503030203020204" pitchFamily="34" charset="0"/>
              </a:rPr>
              <a:t>rpc</a:t>
            </a:r>
            <a:r>
              <a:rPr lang="en-US" sz="1600" dirty="0">
                <a:latin typeface="Huawei Sans" panose="020C0503030203020204" pitchFamily="34" charset="0"/>
              </a:rPr>
              <a:t>-error&gt; is sent in &lt;</a:t>
            </a:r>
            <a:r>
              <a:rPr lang="en-US" sz="1600" dirty="0" err="1">
                <a:latin typeface="Huawei Sans" panose="020C0503030203020204" pitchFamily="34" charset="0"/>
              </a:rPr>
              <a:t>rpc</a:t>
            </a:r>
            <a:r>
              <a:rPr lang="en-US" sz="1600" dirty="0">
                <a:latin typeface="Huawei Sans" panose="020C0503030203020204" pitchFamily="34" charset="0"/>
              </a:rPr>
              <a:t>-reply&gt;. One &lt;</a:t>
            </a:r>
            <a:r>
              <a:rPr lang="en-US" sz="1600" dirty="0" err="1">
                <a:latin typeface="Huawei Sans" panose="020C0503030203020204" pitchFamily="34" charset="0"/>
              </a:rPr>
              <a:t>rpc</a:t>
            </a:r>
            <a:r>
              <a:rPr lang="en-US" sz="1600" dirty="0">
                <a:latin typeface="Huawei Sans" panose="020C0503030203020204" pitchFamily="34" charset="0"/>
              </a:rPr>
              <a:t>-reply&gt; element can contain multiple &lt;</a:t>
            </a:r>
            <a:r>
              <a:rPr lang="en-US" sz="1600" dirty="0" err="1">
                <a:latin typeface="Huawei Sans" panose="020C0503030203020204" pitchFamily="34" charset="0"/>
              </a:rPr>
              <a:t>rpc</a:t>
            </a:r>
            <a:r>
              <a:rPr lang="en-US" sz="1600" dirty="0">
                <a:latin typeface="Huawei Sans" panose="020C0503030203020204" pitchFamily="34" charset="0"/>
              </a:rPr>
              <a:t>-error&gt; elements.</a:t>
            </a:r>
            <a:endParaRPr lang="en-US" altLang="zh-CN" sz="1600" dirty="0">
              <a:latin typeface="Huawei Sans" panose="020C0503030203020204" pitchFamily="34" charset="0"/>
            </a:endParaRPr>
          </a:p>
          <a:p>
            <a:pPr marL="742990" lvl="1" indent="-285750" fontAlgn="ctr">
              <a:lnSpc>
                <a:spcPct val="140000"/>
              </a:lnSpc>
              <a:buSzPct val="50000"/>
              <a:buFont typeface="Wingdings" panose="05000000000000000000" pitchFamily="2" charset="2"/>
              <a:buChar char="p"/>
            </a:pPr>
            <a:r>
              <a:rPr lang="en-US" sz="1600" dirty="0">
                <a:latin typeface="Huawei Sans" panose="020C0503030203020204" pitchFamily="34" charset="0"/>
              </a:rPr>
              <a:t>If &lt;ok&gt; is sent in &lt;</a:t>
            </a:r>
            <a:r>
              <a:rPr lang="en-US" sz="1600" dirty="0" err="1">
                <a:latin typeface="Huawei Sans" panose="020C0503030203020204" pitchFamily="34" charset="0"/>
              </a:rPr>
              <a:t>rpc</a:t>
            </a:r>
            <a:r>
              <a:rPr lang="en-US" sz="1600" dirty="0">
                <a:latin typeface="Huawei Sans" panose="020C0503030203020204" pitchFamily="34" charset="0"/>
              </a:rPr>
              <a:t>-reply&gt;, no error or data is returned.</a:t>
            </a:r>
            <a:endParaRPr lang="en-US" altLang="zh-CN" sz="1600" dirty="0">
              <a:latin typeface="Huawei Sans" panose="020C0503030203020204" pitchFamily="34" charset="0"/>
            </a:endParaRPr>
          </a:p>
          <a:p>
            <a:pPr marL="285750" indent="-285750" algn="l" fontAlgn="ctr">
              <a:lnSpc>
                <a:spcPct val="140000"/>
              </a:lnSpc>
              <a:buFont typeface="Arial" panose="020B0604020202020204" pitchFamily="34" charset="0"/>
              <a:buChar char="•"/>
            </a:pPr>
            <a:endParaRPr lang="en-US" altLang="zh-CN" sz="1600" dirty="0">
              <a:latin typeface="Huawei Sans" panose="020C0503030203020204" pitchFamily="34" charset="0"/>
            </a:endParaRPr>
          </a:p>
        </p:txBody>
      </p:sp>
      <p:grpSp>
        <p:nvGrpSpPr>
          <p:cNvPr id="24" name="组合 23">
            <a:extLst>
              <a:ext uri="{FF2B5EF4-FFF2-40B4-BE49-F238E27FC236}">
                <a16:creationId xmlns:a16="http://schemas.microsoft.com/office/drawing/2014/main" id="{99F86FD0-AAE8-44B8-8346-807372BC9386}"/>
              </a:ext>
            </a:extLst>
          </p:cNvPr>
          <p:cNvGrpSpPr/>
          <p:nvPr/>
        </p:nvGrpSpPr>
        <p:grpSpPr bwMode="gray">
          <a:xfrm>
            <a:off x="2066724" y="2125212"/>
            <a:ext cx="7982551" cy="1166311"/>
            <a:chOff x="1731099" y="2486295"/>
            <a:chExt cx="7982551" cy="1166311"/>
          </a:xfrm>
        </p:grpSpPr>
        <p:sp>
          <p:nvSpPr>
            <p:cNvPr id="25" name="文本框 24">
              <a:extLst>
                <a:ext uri="{FF2B5EF4-FFF2-40B4-BE49-F238E27FC236}">
                  <a16:creationId xmlns:a16="http://schemas.microsoft.com/office/drawing/2014/main" id="{FC59A1D8-05ED-41A3-AFB4-59D311E5E55F}"/>
                </a:ext>
              </a:extLst>
            </p:cNvPr>
            <p:cNvSpPr txBox="1"/>
            <p:nvPr/>
          </p:nvSpPr>
          <p:spPr bwMode="gray">
            <a:xfrm>
              <a:off x="4413599" y="2630005"/>
              <a:ext cx="710451" cy="401457"/>
            </a:xfrm>
            <a:prstGeom prst="rect">
              <a:avLst/>
            </a:prstGeom>
            <a:noFill/>
          </p:spPr>
          <p:txBody>
            <a:bodyPr wrap="none" rtlCol="0">
              <a:spAutoFit/>
            </a:bodyPr>
            <a:lstStyle/>
            <a:p>
              <a:pPr algn="l">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&lt;rpc&gt;</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圆角 25">
              <a:extLst>
                <a:ext uri="{FF2B5EF4-FFF2-40B4-BE49-F238E27FC236}">
                  <a16:creationId xmlns:a16="http://schemas.microsoft.com/office/drawing/2014/main" id="{F4E8AC83-0574-4E3E-A701-90FF8EB9D221}"/>
                </a:ext>
              </a:extLst>
            </p:cNvPr>
            <p:cNvSpPr/>
            <p:nvPr/>
          </p:nvSpPr>
          <p:spPr bwMode="gray">
            <a:xfrm>
              <a:off x="1731099" y="2521020"/>
              <a:ext cx="1779267" cy="309714"/>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 NETCONF Client</a:t>
              </a: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圆角 26">
              <a:extLst>
                <a:ext uri="{FF2B5EF4-FFF2-40B4-BE49-F238E27FC236}">
                  <a16:creationId xmlns:a16="http://schemas.microsoft.com/office/drawing/2014/main" id="{28B8497A-AFAA-4D3E-933E-97FDE2B4C1B4}"/>
                </a:ext>
              </a:extLst>
            </p:cNvPr>
            <p:cNvSpPr/>
            <p:nvPr/>
          </p:nvSpPr>
          <p:spPr bwMode="gray">
            <a:xfrm>
              <a:off x="7934383" y="2486295"/>
              <a:ext cx="1779267" cy="309714"/>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 NETCONF Server</a:t>
              </a: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descr="接入交换机.png">
              <a:extLst>
                <a:ext uri="{FF2B5EF4-FFF2-40B4-BE49-F238E27FC236}">
                  <a16:creationId xmlns:a16="http://schemas.microsoft.com/office/drawing/2014/main" id="{41A03BE9-C132-4C8B-85D1-4283821E94D0}"/>
                </a:ext>
              </a:extLst>
            </p:cNvPr>
            <p:cNvPicPr>
              <a:picLocks noChangeAspect="1"/>
            </p:cNvPicPr>
            <p:nvPr/>
          </p:nvPicPr>
          <p:blipFill>
            <a:blip r:embed="rId3" cstate="print"/>
            <a:stretch>
              <a:fillRect/>
            </a:stretch>
          </p:blipFill>
          <p:spPr bwMode="gray">
            <a:xfrm>
              <a:off x="8554016" y="3031317"/>
              <a:ext cx="540000" cy="441818"/>
            </a:xfrm>
            <a:prstGeom prst="rect">
              <a:avLst/>
            </a:prstGeom>
          </p:spPr>
        </p:pic>
        <p:pic>
          <p:nvPicPr>
            <p:cNvPr id="29" name="图片 28" descr="大型网管-蓝.png">
              <a:extLst>
                <a:ext uri="{FF2B5EF4-FFF2-40B4-BE49-F238E27FC236}">
                  <a16:creationId xmlns:a16="http://schemas.microsoft.com/office/drawing/2014/main" id="{925ED105-2C30-46D6-990C-808601046CAA}"/>
                </a:ext>
              </a:extLst>
            </p:cNvPr>
            <p:cNvPicPr>
              <a:picLocks noChangeAspect="1"/>
            </p:cNvPicPr>
            <p:nvPr/>
          </p:nvPicPr>
          <p:blipFill>
            <a:blip r:embed="rId4" cstate="print"/>
            <a:stretch>
              <a:fillRect/>
            </a:stretch>
          </p:blipFill>
          <p:spPr bwMode="gray">
            <a:xfrm>
              <a:off x="2350732" y="3031317"/>
              <a:ext cx="540000" cy="441818"/>
            </a:xfrm>
            <a:prstGeom prst="rect">
              <a:avLst/>
            </a:prstGeom>
          </p:spPr>
        </p:pic>
        <p:sp>
          <p:nvSpPr>
            <p:cNvPr id="30" name="箭头: 左右 29">
              <a:extLst>
                <a:ext uri="{FF2B5EF4-FFF2-40B4-BE49-F238E27FC236}">
                  <a16:creationId xmlns:a16="http://schemas.microsoft.com/office/drawing/2014/main" id="{33863038-2C6E-4319-9442-9AC193FB3572}"/>
                </a:ext>
              </a:extLst>
            </p:cNvPr>
            <p:cNvSpPr/>
            <p:nvPr/>
          </p:nvSpPr>
          <p:spPr bwMode="gray">
            <a:xfrm>
              <a:off x="3588312" y="3046682"/>
              <a:ext cx="4648818" cy="309715"/>
            </a:xfrm>
            <a:prstGeom prst="leftRight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id="{754EA17B-3345-4781-A4E5-524AF74697F1}"/>
                </a:ext>
              </a:extLst>
            </p:cNvPr>
            <p:cNvSpPr txBox="1"/>
            <p:nvPr/>
          </p:nvSpPr>
          <p:spPr bwMode="gray">
            <a:xfrm>
              <a:off x="5473517" y="3251149"/>
              <a:ext cx="2922056" cy="401457"/>
            </a:xfrm>
            <a:prstGeom prst="rect">
              <a:avLst/>
            </a:prstGeom>
            <a:noFill/>
          </p:spPr>
          <p:txBody>
            <a:bodyPr wrap="square" rtlCol="0">
              <a:spAutoFit/>
            </a:bodyPr>
            <a:lstStyle/>
            <a:p>
              <a:pPr algn="l">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SSH</a:t>
              </a:r>
            </a:p>
          </p:txBody>
        </p:sp>
        <p:sp>
          <p:nvSpPr>
            <p:cNvPr id="32" name="文本框 31">
              <a:extLst>
                <a:ext uri="{FF2B5EF4-FFF2-40B4-BE49-F238E27FC236}">
                  <a16:creationId xmlns:a16="http://schemas.microsoft.com/office/drawing/2014/main" id="{13B9583D-EF2D-4291-B5E2-4B970953D6EE}"/>
                </a:ext>
              </a:extLst>
            </p:cNvPr>
            <p:cNvSpPr txBox="1"/>
            <p:nvPr/>
          </p:nvSpPr>
          <p:spPr bwMode="gray">
            <a:xfrm>
              <a:off x="5876159" y="2630005"/>
              <a:ext cx="1250663" cy="401457"/>
            </a:xfrm>
            <a:prstGeom prst="rect">
              <a:avLst/>
            </a:prstGeom>
            <a:noFill/>
          </p:spPr>
          <p:txBody>
            <a:bodyPr wrap="none" rtlCol="0">
              <a:spAutoFit/>
            </a:bodyPr>
            <a:lstStyle/>
            <a:p>
              <a:pPr algn="l">
                <a:lnSpc>
                  <a:spcPct val="140000"/>
                </a:lnSpc>
              </a:pP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&lt;</a:t>
              </a: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rpc</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-reply&gt;</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6890569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D6DDEA-9436-4152-A515-D4EC40A89324}"/>
              </a:ext>
            </a:extLst>
          </p:cNvPr>
          <p:cNvSpPr>
            <a:spLocks noGrp="1"/>
          </p:cNvSpPr>
          <p:nvPr>
            <p:ph type="title"/>
          </p:nvPr>
        </p:nvSpPr>
        <p:spPr bwMode="gray"/>
        <p:txBody>
          <a:bodyPr/>
          <a:lstStyle/>
          <a:p>
            <a:r>
              <a:rPr lang="en-US"/>
              <a:t>Basic Operations of NETCONF</a:t>
            </a:r>
            <a:endParaRPr lang="en-US" dirty="0"/>
          </a:p>
        </p:txBody>
      </p:sp>
      <p:sp>
        <p:nvSpPr>
          <p:cNvPr id="3" name="文本占位符 2">
            <a:extLst>
              <a:ext uri="{FF2B5EF4-FFF2-40B4-BE49-F238E27FC236}">
                <a16:creationId xmlns:a16="http://schemas.microsoft.com/office/drawing/2014/main" id="{97CDD430-3100-4BCF-B391-7F751F18E77A}"/>
              </a:ext>
            </a:extLst>
          </p:cNvPr>
          <p:cNvSpPr>
            <a:spLocks noGrp="1"/>
          </p:cNvSpPr>
          <p:nvPr>
            <p:ph type="body" sz="quarter" idx="10"/>
          </p:nvPr>
        </p:nvSpPr>
        <p:spPr bwMode="gray">
          <a:xfrm>
            <a:off x="455612" y="1052514"/>
            <a:ext cx="11293476" cy="410526"/>
          </a:xfrm>
        </p:spPr>
        <p:txBody>
          <a:bodyPr/>
          <a:lstStyle/>
          <a:p>
            <a:r>
              <a:rPr lang="en-US" altLang="zh-CN" sz="1600" dirty="0"/>
              <a:t>NETCONF defines a series of operations:</a:t>
            </a:r>
          </a:p>
          <a:p>
            <a:endParaRPr lang="zh-CN" altLang="en-US" sz="1600" dirty="0"/>
          </a:p>
        </p:txBody>
      </p:sp>
      <p:graphicFrame>
        <p:nvGraphicFramePr>
          <p:cNvPr id="10" name="表格 9">
            <a:hlinkClick r:id="rId3"/>
            <a:extLst>
              <a:ext uri="{FF2B5EF4-FFF2-40B4-BE49-F238E27FC236}">
                <a16:creationId xmlns:a16="http://schemas.microsoft.com/office/drawing/2014/main" id="{3C3542EE-BA11-45B3-B127-648FA062E240}"/>
              </a:ext>
            </a:extLst>
          </p:cNvPr>
          <p:cNvGraphicFramePr>
            <a:graphicFrameLocks noGrp="1"/>
          </p:cNvGraphicFramePr>
          <p:nvPr>
            <p:extLst>
              <p:ext uri="{D42A27DB-BD31-4B8C-83A1-F6EECF244321}">
                <p14:modId xmlns:p14="http://schemas.microsoft.com/office/powerpoint/2010/main" val="3597323637"/>
              </p:ext>
            </p:extLst>
          </p:nvPr>
        </p:nvGraphicFramePr>
        <p:xfrm>
          <a:off x="846463" y="1585509"/>
          <a:ext cx="9929205" cy="4572308"/>
        </p:xfrm>
        <a:graphic>
          <a:graphicData uri="http://schemas.openxmlformats.org/drawingml/2006/table">
            <a:tbl>
              <a:tblPr firstRow="1" bandRow="1">
                <a:tableStyleId>{5C22544A-7EE6-4342-B048-85BDC9FD1C3A}</a:tableStyleId>
              </a:tblPr>
              <a:tblGrid>
                <a:gridCol w="1534850">
                  <a:extLst>
                    <a:ext uri="{9D8B030D-6E8A-4147-A177-3AD203B41FA5}">
                      <a16:colId xmlns:a16="http://schemas.microsoft.com/office/drawing/2014/main" val="20001"/>
                    </a:ext>
                  </a:extLst>
                </a:gridCol>
                <a:gridCol w="1814286">
                  <a:extLst>
                    <a:ext uri="{9D8B030D-6E8A-4147-A177-3AD203B41FA5}">
                      <a16:colId xmlns:a16="http://schemas.microsoft.com/office/drawing/2014/main" val="475410934"/>
                    </a:ext>
                  </a:extLst>
                </a:gridCol>
                <a:gridCol w="6580069">
                  <a:extLst>
                    <a:ext uri="{9D8B030D-6E8A-4147-A177-3AD203B41FA5}">
                      <a16:colId xmlns:a16="http://schemas.microsoft.com/office/drawing/2014/main" val="20002"/>
                    </a:ext>
                  </a:extLst>
                </a:gridCol>
              </a:tblGrid>
              <a:tr h="0">
                <a:tc>
                  <a:txBody>
                    <a:bodyPr/>
                    <a:lstStyle/>
                    <a:p>
                      <a:pPr algn="ctr" fontAlgn="ctr"/>
                      <a:r>
                        <a:rPr lang="en-US" sz="1200" b="1" dirty="0">
                          <a:solidFill>
                            <a:schemeClr val="tx1"/>
                          </a:solidFill>
                          <a:latin typeface="Huawei Sans" panose="020C0503030203020204" pitchFamily="34" charset="0"/>
                        </a:rPr>
                        <a:t>Scenario Type</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Operation</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Function Description</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22535">
                <a:tc row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Querying data</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&lt;get-</a:t>
                      </a:r>
                      <a:r>
                        <a:rPr lang="en-US" sz="1200" b="0" dirty="0" err="1">
                          <a:solidFill>
                            <a:schemeClr val="tx1"/>
                          </a:solidFill>
                          <a:latin typeface="Huawei Sans" panose="020C0503030203020204" pitchFamily="34" charset="0"/>
                        </a:rPr>
                        <a:t>config</a:t>
                      </a:r>
                      <a:r>
                        <a:rPr lang="en-US" sz="1200" b="0" dirty="0">
                          <a:solidFill>
                            <a:schemeClr val="tx1"/>
                          </a:solidFill>
                          <a:latin typeface="Huawei Sans" panose="020C0503030203020204" pitchFamily="34" charset="0"/>
                        </a:rPr>
                        <a:t>&gt;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Queries configuration data.</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22535">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b="0" dirty="0">
                        <a:solidFill>
                          <a:srgbClr val="000000"/>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b="0" dirty="0">
                          <a:solidFill>
                            <a:schemeClr val="tx1"/>
                          </a:solidFill>
                          <a:latin typeface="Huawei Sans" panose="020C0503030203020204" pitchFamily="34" charset="0"/>
                        </a:rPr>
                        <a:t>&lt;get&gt;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Queries the current configuration and status data of the device.</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253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Editing data</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&lt;edit-</a:t>
                      </a:r>
                      <a:r>
                        <a:rPr lang="en-US" sz="1200" b="0" dirty="0" err="1">
                          <a:solidFill>
                            <a:schemeClr val="tx1"/>
                          </a:solidFill>
                          <a:latin typeface="Huawei Sans" panose="020C0503030203020204" pitchFamily="34" charset="0"/>
                        </a:rPr>
                        <a:t>config</a:t>
                      </a:r>
                      <a:r>
                        <a:rPr lang="en-US" sz="1200" b="0" dirty="0">
                          <a:solidFill>
                            <a:schemeClr val="tx1"/>
                          </a:solidFill>
                          <a:latin typeface="Huawei Sans" panose="020C0503030203020204" pitchFamily="34" charset="0"/>
                        </a:rPr>
                        <a:t>&gt; </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Creates, modifies, or deletes configuration data.</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8304">
                <a:tc rowSpan="2">
                  <a:txBody>
                    <a:bodyPr/>
                    <a:lstStyle/>
                    <a:p>
                      <a:pPr fontAlgn="ctr"/>
                      <a:r>
                        <a:rPr lang="en-US" sz="1200" b="0" dirty="0">
                          <a:solidFill>
                            <a:schemeClr val="tx1"/>
                          </a:solidFill>
                          <a:latin typeface="Huawei Sans" panose="020C0503030203020204" pitchFamily="34" charset="0"/>
                        </a:rPr>
                        <a:t>Backup/Recovery</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&lt;copy-</a:t>
                      </a:r>
                      <a:r>
                        <a:rPr lang="en-US" sz="1200" b="0" dirty="0" err="1">
                          <a:solidFill>
                            <a:schemeClr val="tx1"/>
                          </a:solidFill>
                          <a:latin typeface="Huawei Sans" panose="020C0503030203020204" pitchFamily="34" charset="0"/>
                        </a:rPr>
                        <a:t>config</a:t>
                      </a:r>
                      <a:r>
                        <a:rPr lang="en-US" sz="1200" b="0" dirty="0">
                          <a:solidFill>
                            <a:schemeClr val="tx1"/>
                          </a:solidFill>
                          <a:latin typeface="Huawei Sans" panose="020C0503030203020204" pitchFamily="34" charset="0"/>
                        </a:rPr>
                        <a:t>&gt; </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Exports configuration data, or replaces one set of configuration data with another set of configuration data.</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2535">
                <a:tc vMerge="1">
                  <a:txBody>
                    <a:bodyPr/>
                    <a:lstStyle/>
                    <a:p>
                      <a:endParaRPr lang="zh-CN" altLang="en-US" sz="1200" b="0" dirty="0">
                        <a:solidFill>
                          <a:srgbClr val="000000"/>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&lt;delete-</a:t>
                      </a:r>
                      <a:r>
                        <a:rPr lang="en-US" sz="1200" b="0" dirty="0" err="1">
                          <a:solidFill>
                            <a:schemeClr val="tx1"/>
                          </a:solidFill>
                          <a:latin typeface="Huawei Sans" panose="020C0503030203020204" pitchFamily="34" charset="0"/>
                        </a:rPr>
                        <a:t>config</a:t>
                      </a:r>
                      <a:r>
                        <a:rPr lang="en-US" sz="1200" b="0" dirty="0">
                          <a:solidFill>
                            <a:schemeClr val="tx1"/>
                          </a:solidFill>
                          <a:latin typeface="Huawei Sans" panose="020C0503030203020204" pitchFamily="34" charset="0"/>
                        </a:rPr>
                        <a:t>&gt;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Deletes the configuration data set and clears the startup configuration.</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2535">
                <a:tc rowSpan="2">
                  <a:txBody>
                    <a:bodyPr/>
                    <a:lstStyle/>
                    <a:p>
                      <a:pPr fontAlgn="ctr"/>
                      <a:r>
                        <a:rPr lang="en-US" sz="1200" b="0" dirty="0">
                          <a:solidFill>
                            <a:schemeClr val="tx1"/>
                          </a:solidFill>
                          <a:latin typeface="Huawei Sans" panose="020C0503030203020204" pitchFamily="34" charset="0"/>
                        </a:rPr>
                        <a:t>Locking/Unlocking</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&lt;lock&gt; </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Locks and exclusively occupies the permission to modify the configuration data set.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08304">
                <a:tc vMerge="1">
                  <a:txBody>
                    <a:bodyPr/>
                    <a:lstStyle/>
                    <a:p>
                      <a:endParaRPr lang="zh-CN" altLang="en-US" sz="1200" b="0" dirty="0">
                        <a:solidFill>
                          <a:schemeClr val="tx1"/>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b="0" dirty="0">
                          <a:solidFill>
                            <a:schemeClr val="tx1"/>
                          </a:solidFill>
                          <a:latin typeface="Huawei Sans" panose="020C0503030203020204" pitchFamily="34" charset="0"/>
                        </a:rPr>
                        <a:t>&lt;unlock&gt; </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Unlocks the configuration data set and cancels the exclusive permission to modify the configuration data set.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08304">
                <a:tc rowSpan="4">
                  <a:txBody>
                    <a:bodyPr/>
                    <a:lstStyle/>
                    <a:p>
                      <a:pPr fontAlgn="ctr"/>
                      <a:r>
                        <a:rPr lang="en-US" sz="1200" b="0" dirty="0">
                          <a:solidFill>
                            <a:schemeClr val="tx1"/>
                          </a:solidFill>
                          <a:latin typeface="Huawei Sans" panose="020C0503030203020204" pitchFamily="34" charset="0"/>
                        </a:rPr>
                        <a:t>Transaction</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&lt;commit&gt;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Commits configuration data in the &lt;candidate&gt; data set to the current running configuration data.</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r h="122535">
                <a:tc vMerge="1">
                  <a:txBody>
                    <a:bodyPr/>
                    <a:lstStyle/>
                    <a:p>
                      <a:endParaRPr lang="zh-CN" altLang="en-US"/>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&lt;cancel-commit&gt;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Cancels the trial run of configuration committing.</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r h="122535">
                <a:tc vMerge="1">
                  <a:txBody>
                    <a:bodyPr/>
                    <a:lstStyle/>
                    <a:p>
                      <a:endParaRPr lang="zh-CN" altLang="en-US" sz="1200" b="0">
                        <a:solidFill>
                          <a:schemeClr val="tx1"/>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b="0" dirty="0">
                          <a:solidFill>
                            <a:schemeClr val="tx1"/>
                          </a:solidFill>
                          <a:latin typeface="Huawei Sans" panose="020C0503030203020204" pitchFamily="34" charset="0"/>
                        </a:rPr>
                        <a:t>&lt;discard-changes&gt;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Discards the uncommitted configuration data in &lt;candidate&gt;.</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0"/>
                  </a:ext>
                </a:extLst>
              </a:tr>
              <a:tr h="208304">
                <a:tc vMerge="1">
                  <a:txBody>
                    <a:bodyPr/>
                    <a:lstStyle/>
                    <a:p>
                      <a:endParaRPr lang="zh-CN" altLang="en-US" sz="1200" b="0" dirty="0">
                        <a:solidFill>
                          <a:schemeClr val="tx1"/>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b="0" dirty="0">
                          <a:solidFill>
                            <a:schemeClr val="tx1"/>
                          </a:solidFill>
                          <a:latin typeface="Huawei Sans" panose="020C0503030203020204" pitchFamily="34" charset="0"/>
                        </a:rPr>
                        <a:t>&lt;validate&gt;</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Checks whether the syntax and semantics of the specified configuration data are correct.</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1"/>
                  </a:ext>
                </a:extLst>
              </a:tr>
              <a:tr h="122535">
                <a:tc rowSpan="2">
                  <a:txBody>
                    <a:bodyPr/>
                    <a:lstStyle/>
                    <a:p>
                      <a:pPr fontAlgn="ctr"/>
                      <a:r>
                        <a:rPr lang="en-US" sz="1200" b="0" dirty="0">
                          <a:solidFill>
                            <a:schemeClr val="tx1"/>
                          </a:solidFill>
                          <a:latin typeface="Huawei Sans" panose="020C0503030203020204" pitchFamily="34" charset="0"/>
                        </a:rPr>
                        <a:t>Session</a:t>
                      </a: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fontAlgn="ctr"/>
                      <a:r>
                        <a:rPr lang="en-US" sz="1200" b="0" dirty="0">
                          <a:solidFill>
                            <a:schemeClr val="tx1"/>
                          </a:solidFill>
                          <a:latin typeface="Huawei Sans" panose="020C0503030203020204" pitchFamily="34" charset="0"/>
                        </a:rPr>
                        <a:t>&lt;close-session&gt; </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Normally ends the </a:t>
                      </a:r>
                      <a:r>
                        <a:rPr lang="en-US" sz="1200" b="0" dirty="0" err="1">
                          <a:solidFill>
                            <a:schemeClr val="tx1"/>
                          </a:solidFill>
                          <a:latin typeface="Huawei Sans" panose="020C0503030203020204" pitchFamily="34" charset="0"/>
                        </a:rPr>
                        <a:t>NETCONF</a:t>
                      </a:r>
                      <a:r>
                        <a:rPr lang="en-US" sz="1200" b="0" dirty="0">
                          <a:solidFill>
                            <a:schemeClr val="tx1"/>
                          </a:solidFill>
                          <a:latin typeface="Huawei Sans" panose="020C0503030203020204" pitchFamily="34" charset="0"/>
                        </a:rPr>
                        <a:t> session.</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2"/>
                  </a:ext>
                </a:extLst>
              </a:tr>
              <a:tr h="208304">
                <a:tc vMerge="1">
                  <a:txBody>
                    <a:bodyPr/>
                    <a:lstStyle/>
                    <a:p>
                      <a:endParaRPr lang="zh-CN" altLang="en-US" sz="1200" b="0" dirty="0">
                        <a:solidFill>
                          <a:schemeClr val="tx1"/>
                        </a:solidFill>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b="0" dirty="0">
                          <a:solidFill>
                            <a:schemeClr val="tx1"/>
                          </a:solidFill>
                          <a:latin typeface="Huawei Sans" panose="020C0503030203020204" pitchFamily="34" charset="0"/>
                        </a:rPr>
                        <a:t>&lt;kill-session&gt; </a:t>
                      </a:r>
                      <a:endParaRPr lang="en-US" altLang="zh-CN" sz="1200" b="0" dirty="0">
                        <a:solidFill>
                          <a:schemeClr val="tx1"/>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Forcibly terminates other </a:t>
                      </a:r>
                      <a:r>
                        <a:rPr lang="en-US" sz="1200" b="0" dirty="0" err="1">
                          <a:solidFill>
                            <a:schemeClr val="tx1"/>
                          </a:solidFill>
                          <a:latin typeface="Huawei Sans" panose="020C0503030203020204" pitchFamily="34" charset="0"/>
                        </a:rPr>
                        <a:t>NETCONF</a:t>
                      </a:r>
                      <a:r>
                        <a:rPr lang="en-US" sz="1200" b="0" dirty="0">
                          <a:solidFill>
                            <a:schemeClr val="tx1"/>
                          </a:solidFill>
                          <a:latin typeface="Huawei Sans" panose="020C0503030203020204" pitchFamily="34" charset="0"/>
                        </a:rPr>
                        <a:t> sessions. You must have the administrator rights to perform this operation.</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3"/>
                  </a:ext>
                </a:extLst>
              </a:tr>
            </a:tbl>
          </a:graphicData>
        </a:graphic>
      </p:graphicFrame>
      <p:grpSp>
        <p:nvGrpSpPr>
          <p:cNvPr id="4" name="组合 3">
            <a:extLst>
              <a:ext uri="{FF2B5EF4-FFF2-40B4-BE49-F238E27FC236}">
                <a16:creationId xmlns:a16="http://schemas.microsoft.com/office/drawing/2014/main" id="{132F6F62-F86B-4B4E-B8E5-C58FA7252A03}"/>
              </a:ext>
            </a:extLst>
          </p:cNvPr>
          <p:cNvGrpSpPr/>
          <p:nvPr/>
        </p:nvGrpSpPr>
        <p:grpSpPr>
          <a:xfrm>
            <a:off x="5763771" y="104623"/>
            <a:ext cx="5972795" cy="256143"/>
            <a:chOff x="5763771" y="155425"/>
            <a:chExt cx="5972795" cy="256143"/>
          </a:xfrm>
        </p:grpSpPr>
        <p:sp>
          <p:nvSpPr>
            <p:cNvPr id="11" name="五边形 24">
              <a:extLst>
                <a:ext uri="{FF2B5EF4-FFF2-40B4-BE49-F238E27FC236}">
                  <a16:creationId xmlns:a16="http://schemas.microsoft.com/office/drawing/2014/main" id="{FAB2AF0B-74E0-4A33-8937-1CFB2F1C192D}"/>
                </a:ext>
              </a:extLst>
            </p:cNvPr>
            <p:cNvSpPr/>
            <p:nvPr/>
          </p:nvSpPr>
          <p:spPr bwMode="gray">
            <a:xfrm>
              <a:off x="5763771" y="155425"/>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2" name="燕尾形 25">
              <a:extLst>
                <a:ext uri="{FF2B5EF4-FFF2-40B4-BE49-F238E27FC236}">
                  <a16:creationId xmlns:a16="http://schemas.microsoft.com/office/drawing/2014/main" id="{98AE4A4D-AEE1-41C8-800B-1716DCC2B2F2}"/>
                </a:ext>
              </a:extLst>
            </p:cNvPr>
            <p:cNvSpPr/>
            <p:nvPr/>
          </p:nvSpPr>
          <p:spPr bwMode="gray">
            <a:xfrm>
              <a:off x="7247257" y="155425"/>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13" name="燕尾形 26">
              <a:extLst>
                <a:ext uri="{FF2B5EF4-FFF2-40B4-BE49-F238E27FC236}">
                  <a16:creationId xmlns:a16="http://schemas.microsoft.com/office/drawing/2014/main" id="{5BBC6A3C-B157-4916-A800-A3D86DCF5ED7}"/>
                </a:ext>
              </a:extLst>
            </p:cNvPr>
            <p:cNvSpPr/>
            <p:nvPr/>
          </p:nvSpPr>
          <p:spPr bwMode="gray">
            <a:xfrm>
              <a:off x="8730743" y="155425"/>
              <a:ext cx="1522338" cy="2561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a:solidFill>
                    <a:srgbClr val="FFFFFF"/>
                  </a:solidFill>
                  <a:latin typeface="Huawei Sans" panose="020C0503030203020204" pitchFamily="34" charset="0"/>
                  <a:ea typeface="方正兰亭黑简体" panose="02000000000000000000" pitchFamily="2" charset="-122"/>
                </a:rPr>
                <a:t>Operations layer</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sp>
          <p:nvSpPr>
            <p:cNvPr id="14" name="燕尾形 27">
              <a:extLst>
                <a:ext uri="{FF2B5EF4-FFF2-40B4-BE49-F238E27FC236}">
                  <a16:creationId xmlns:a16="http://schemas.microsoft.com/office/drawing/2014/main" id="{A24C758F-853A-49E2-A091-94472D72D5C8}"/>
                </a:ext>
              </a:extLst>
            </p:cNvPr>
            <p:cNvSpPr/>
            <p:nvPr/>
          </p:nvSpPr>
          <p:spPr bwMode="gray">
            <a:xfrm>
              <a:off x="10214228" y="155425"/>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rPr>
                <a:t>Content layer</a:t>
              </a:r>
              <a:endParaRPr lang="en-US" altLang="zh-CN" sz="1200" kern="0" dirty="0">
                <a:latin typeface="Huawei Sans" panose="020C0503030203020204" pitchFamily="34" charset="0"/>
              </a:endParaRPr>
            </a:p>
          </p:txBody>
        </p:sp>
      </p:grpSp>
    </p:spTree>
    <p:extLst>
      <p:ext uri="{BB962C8B-B14F-4D97-AF65-F5344CB8AC3E}">
        <p14:creationId xmlns:p14="http://schemas.microsoft.com/office/powerpoint/2010/main" val="757529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D6DDEA-9436-4152-A515-D4EC40A89324}"/>
              </a:ext>
            </a:extLst>
          </p:cNvPr>
          <p:cNvSpPr>
            <a:spLocks noGrp="1"/>
          </p:cNvSpPr>
          <p:nvPr>
            <p:ph type="title"/>
          </p:nvPr>
        </p:nvSpPr>
        <p:spPr bwMode="gray"/>
        <p:txBody>
          <a:bodyPr/>
          <a:lstStyle/>
          <a:p>
            <a:r>
              <a:rPr lang="en-US"/>
              <a:t>Operation Objects of NETCONF</a:t>
            </a:r>
            <a:endParaRPr lang="en-US" dirty="0"/>
          </a:p>
        </p:txBody>
      </p:sp>
      <p:sp>
        <p:nvSpPr>
          <p:cNvPr id="3" name="文本占位符 2">
            <a:extLst>
              <a:ext uri="{FF2B5EF4-FFF2-40B4-BE49-F238E27FC236}">
                <a16:creationId xmlns:a16="http://schemas.microsoft.com/office/drawing/2014/main" id="{302D092A-2608-4FDA-AFDC-8C297ED50831}"/>
              </a:ext>
            </a:extLst>
          </p:cNvPr>
          <p:cNvSpPr>
            <a:spLocks noGrp="1"/>
          </p:cNvSpPr>
          <p:nvPr>
            <p:ph type="body" sz="quarter" idx="10"/>
          </p:nvPr>
        </p:nvSpPr>
        <p:spPr bwMode="gray">
          <a:xfrm>
            <a:off x="455612" y="1052514"/>
            <a:ext cx="11293476" cy="721344"/>
          </a:xfrm>
        </p:spPr>
        <p:txBody>
          <a:bodyPr/>
          <a:lstStyle/>
          <a:p>
            <a:r>
              <a:rPr lang="en-US" altLang="zh-CN" sz="1600" dirty="0"/>
              <a:t>Operation objects have three configuration databases. You can flexibly read and edit the candidate, running, and startup configuration databases to deliver, verify, and roll back the overall configuration.</a:t>
            </a:r>
          </a:p>
        </p:txBody>
      </p:sp>
      <p:sp>
        <p:nvSpPr>
          <p:cNvPr id="11" name="圆柱形 7">
            <a:extLst>
              <a:ext uri="{FF2B5EF4-FFF2-40B4-BE49-F238E27FC236}">
                <a16:creationId xmlns:a16="http://schemas.microsoft.com/office/drawing/2014/main" id="{1F6B61DA-72CA-420C-8A3B-F5E9220CDEB2}"/>
              </a:ext>
            </a:extLst>
          </p:cNvPr>
          <p:cNvSpPr/>
          <p:nvPr/>
        </p:nvSpPr>
        <p:spPr bwMode="gray">
          <a:xfrm>
            <a:off x="9015971" y="3348114"/>
            <a:ext cx="1942556" cy="1252746"/>
          </a:xfrm>
          <a:prstGeom prst="can">
            <a:avLst/>
          </a:prstGeom>
          <a:solidFill>
            <a:srgbClr val="FFC000"/>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grpSp>
        <p:nvGrpSpPr>
          <p:cNvPr id="56" name="组合 55">
            <a:extLst>
              <a:ext uri="{FF2B5EF4-FFF2-40B4-BE49-F238E27FC236}">
                <a16:creationId xmlns:a16="http://schemas.microsoft.com/office/drawing/2014/main" id="{287297D8-20B5-462E-B0B4-FBA703D33247}"/>
              </a:ext>
            </a:extLst>
          </p:cNvPr>
          <p:cNvGrpSpPr/>
          <p:nvPr/>
        </p:nvGrpSpPr>
        <p:grpSpPr bwMode="gray">
          <a:xfrm>
            <a:off x="5151586" y="3330899"/>
            <a:ext cx="2090732" cy="1281996"/>
            <a:chOff x="5115301" y="3330899"/>
            <a:chExt cx="2090732" cy="1281996"/>
          </a:xfrm>
        </p:grpSpPr>
        <p:sp>
          <p:nvSpPr>
            <p:cNvPr id="12" name="圆柱形 8">
              <a:extLst>
                <a:ext uri="{FF2B5EF4-FFF2-40B4-BE49-F238E27FC236}">
                  <a16:creationId xmlns:a16="http://schemas.microsoft.com/office/drawing/2014/main" id="{0A43D2A1-BD3F-42F5-BC9B-25FA68807FAC}"/>
                </a:ext>
              </a:extLst>
            </p:cNvPr>
            <p:cNvSpPr/>
            <p:nvPr/>
          </p:nvSpPr>
          <p:spPr bwMode="gray">
            <a:xfrm>
              <a:off x="5125987" y="3330899"/>
              <a:ext cx="2069360" cy="1281996"/>
            </a:xfrm>
            <a:prstGeom prst="can">
              <a:avLst/>
            </a:prstGeom>
            <a:solidFill>
              <a:srgbClr val="FFC000"/>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3" name="文本框 12">
              <a:extLst>
                <a:ext uri="{FF2B5EF4-FFF2-40B4-BE49-F238E27FC236}">
                  <a16:creationId xmlns:a16="http://schemas.microsoft.com/office/drawing/2014/main" id="{4C89B662-C1B9-4A5E-81DC-85407EB3E656}"/>
                </a:ext>
              </a:extLst>
            </p:cNvPr>
            <p:cNvSpPr txBox="1"/>
            <p:nvPr/>
          </p:nvSpPr>
          <p:spPr bwMode="gray">
            <a:xfrm>
              <a:off x="5115301" y="3825598"/>
              <a:ext cx="2090732" cy="584775"/>
            </a:xfrm>
            <a:prstGeom prst="rect">
              <a:avLst/>
            </a:prstGeom>
            <a:noFill/>
          </p:spPr>
          <p:txBody>
            <a:bodyPr wrap="square" rtlCol="0" anchor="ctr">
              <a:noAutofit/>
            </a:bodyPr>
            <a:lstStyle/>
            <a:p>
              <a:pPr algn="ctr" fontAlgn="ctr"/>
              <a:r>
                <a:rPr lang="en-US" sz="1400" dirty="0">
                  <a:latin typeface="Huawei Sans" panose="020C0503030203020204" pitchFamily="34" charset="0"/>
                </a:rPr>
                <a:t>Running configuration database</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&lt;running&gt;</a:t>
              </a:r>
              <a:endParaRPr lang="en-US" altLang="zh-CN" sz="1400" dirty="0">
                <a:latin typeface="Huawei Sans" panose="020C0503030203020204" pitchFamily="34" charset="0"/>
              </a:endParaRPr>
            </a:p>
          </p:txBody>
        </p:sp>
      </p:grpSp>
      <p:sp>
        <p:nvSpPr>
          <p:cNvPr id="14" name="文本框 13">
            <a:extLst>
              <a:ext uri="{FF2B5EF4-FFF2-40B4-BE49-F238E27FC236}">
                <a16:creationId xmlns:a16="http://schemas.microsoft.com/office/drawing/2014/main" id="{ED398684-43EA-4339-882D-FBAED3EC7180}"/>
              </a:ext>
            </a:extLst>
          </p:cNvPr>
          <p:cNvSpPr txBox="1"/>
          <p:nvPr/>
        </p:nvSpPr>
        <p:spPr bwMode="gray">
          <a:xfrm>
            <a:off x="9117182" y="3673681"/>
            <a:ext cx="1740134" cy="893443"/>
          </a:xfrm>
          <a:prstGeom prst="rect">
            <a:avLst/>
          </a:prstGeom>
          <a:noFill/>
        </p:spPr>
        <p:txBody>
          <a:bodyPr wrap="square" rtlCol="0" anchor="ctr">
            <a:noAutofit/>
          </a:bodyPr>
          <a:lstStyle/>
          <a:p>
            <a:pPr algn="ctr" fontAlgn="ctr"/>
            <a:r>
              <a:rPr lang="en-US" sz="1400" dirty="0">
                <a:latin typeface="Huawei Sans" panose="020C0503030203020204" pitchFamily="34" charset="0"/>
              </a:rPr>
              <a:t>Startup configuration database</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&lt;startup&gt;</a:t>
            </a:r>
            <a:endParaRPr lang="en-US" altLang="zh-CN" sz="1400" dirty="0">
              <a:latin typeface="Huawei Sans" panose="020C0503030203020204" pitchFamily="34" charset="0"/>
            </a:endParaRPr>
          </a:p>
        </p:txBody>
      </p:sp>
      <p:sp>
        <p:nvSpPr>
          <p:cNvPr id="15" name="圆柱形 11">
            <a:extLst>
              <a:ext uri="{FF2B5EF4-FFF2-40B4-BE49-F238E27FC236}">
                <a16:creationId xmlns:a16="http://schemas.microsoft.com/office/drawing/2014/main" id="{A6B43854-7030-47DE-BE4E-A7EDFD5DEFEF}"/>
              </a:ext>
            </a:extLst>
          </p:cNvPr>
          <p:cNvSpPr/>
          <p:nvPr/>
        </p:nvSpPr>
        <p:spPr bwMode="gray">
          <a:xfrm>
            <a:off x="2253306" y="3348114"/>
            <a:ext cx="1448091" cy="1219010"/>
          </a:xfrm>
          <a:prstGeom prst="can">
            <a:avLst/>
          </a:prstGeom>
          <a:solidFill>
            <a:srgbClr val="FFC000"/>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6" name="文本框 15">
            <a:extLst>
              <a:ext uri="{FF2B5EF4-FFF2-40B4-BE49-F238E27FC236}">
                <a16:creationId xmlns:a16="http://schemas.microsoft.com/office/drawing/2014/main" id="{19E321C7-ADBF-486F-B2D9-A87EE176AB83}"/>
              </a:ext>
            </a:extLst>
          </p:cNvPr>
          <p:cNvSpPr txBox="1"/>
          <p:nvPr/>
        </p:nvSpPr>
        <p:spPr bwMode="gray">
          <a:xfrm>
            <a:off x="2194400" y="3735916"/>
            <a:ext cx="1598471" cy="708088"/>
          </a:xfrm>
          <a:prstGeom prst="rect">
            <a:avLst/>
          </a:prstGeom>
          <a:noFill/>
        </p:spPr>
        <p:txBody>
          <a:bodyPr wrap="square" rtlCol="0" anchor="ctr">
            <a:noAutofit/>
          </a:bodyPr>
          <a:lstStyle/>
          <a:p>
            <a:pPr algn="ctr" fontAlgn="ctr"/>
            <a:r>
              <a:rPr lang="en-US" sz="1400" dirty="0">
                <a:latin typeface="Huawei Sans" panose="020C0503030203020204" pitchFamily="34" charset="0"/>
              </a:rPr>
              <a:t>Candidate configuration database</a:t>
            </a:r>
            <a:endParaRPr lang="en-US" altLang="zh-CN" sz="1400" dirty="0">
              <a:latin typeface="Huawei Sans" panose="020C0503030203020204" pitchFamily="34" charset="0"/>
            </a:endParaRPr>
          </a:p>
          <a:p>
            <a:pPr algn="ctr" fontAlgn="ctr"/>
            <a:r>
              <a:rPr lang="en-US" sz="1400" dirty="0">
                <a:latin typeface="Huawei Sans" panose="020C0503030203020204" pitchFamily="34" charset="0"/>
              </a:rPr>
              <a:t>&lt;candidate&gt;</a:t>
            </a:r>
            <a:endParaRPr lang="en-US" altLang="zh-CN" sz="1400" dirty="0">
              <a:latin typeface="Huawei Sans" panose="020C0503030203020204" pitchFamily="34" charset="0"/>
            </a:endParaRPr>
          </a:p>
        </p:txBody>
      </p:sp>
      <p:sp>
        <p:nvSpPr>
          <p:cNvPr id="17" name="文本框 16">
            <a:extLst>
              <a:ext uri="{FF2B5EF4-FFF2-40B4-BE49-F238E27FC236}">
                <a16:creationId xmlns:a16="http://schemas.microsoft.com/office/drawing/2014/main" id="{B5853A61-EC34-4592-B4D2-9B7598F154FE}"/>
              </a:ext>
            </a:extLst>
          </p:cNvPr>
          <p:cNvSpPr txBox="1"/>
          <p:nvPr/>
        </p:nvSpPr>
        <p:spPr bwMode="gray">
          <a:xfrm>
            <a:off x="2714408" y="2352477"/>
            <a:ext cx="1673652" cy="378442"/>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t>&lt;edit-config&gt;</a:t>
            </a:r>
            <a:endParaRPr lang="en-US" altLang="zh-CN" dirty="0"/>
          </a:p>
        </p:txBody>
      </p:sp>
      <p:sp>
        <p:nvSpPr>
          <p:cNvPr id="18" name="文本框 17">
            <a:extLst>
              <a:ext uri="{FF2B5EF4-FFF2-40B4-BE49-F238E27FC236}">
                <a16:creationId xmlns:a16="http://schemas.microsoft.com/office/drawing/2014/main" id="{C994B704-162B-4380-A445-7D702E88365E}"/>
              </a:ext>
            </a:extLst>
          </p:cNvPr>
          <p:cNvSpPr txBox="1"/>
          <p:nvPr/>
        </p:nvSpPr>
        <p:spPr bwMode="gray">
          <a:xfrm>
            <a:off x="3721718" y="3418914"/>
            <a:ext cx="1429158" cy="415103"/>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stStyle>
          <a:p>
            <a:r>
              <a:rPr lang="en-US"/>
              <a:t>&lt;copy-config&gt;</a:t>
            </a:r>
            <a:endParaRPr lang="en-US" altLang="zh-CN" dirty="0"/>
          </a:p>
        </p:txBody>
      </p:sp>
      <p:sp>
        <p:nvSpPr>
          <p:cNvPr id="19" name="文本框 18">
            <a:extLst>
              <a:ext uri="{FF2B5EF4-FFF2-40B4-BE49-F238E27FC236}">
                <a16:creationId xmlns:a16="http://schemas.microsoft.com/office/drawing/2014/main" id="{00344E65-9FD2-49CE-A325-466899A70E74}"/>
              </a:ext>
            </a:extLst>
          </p:cNvPr>
          <p:cNvSpPr txBox="1"/>
          <p:nvPr/>
        </p:nvSpPr>
        <p:spPr bwMode="gray">
          <a:xfrm>
            <a:off x="3720480" y="4094069"/>
            <a:ext cx="1430396" cy="454161"/>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6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&lt;</a:t>
            </a:r>
            <a:r>
              <a:rPr lang="en-US"/>
              <a:t>commit&gt;</a:t>
            </a:r>
            <a:endParaRPr lang="en-US" altLang="zh-CN" dirty="0"/>
          </a:p>
        </p:txBody>
      </p:sp>
      <p:sp>
        <p:nvSpPr>
          <p:cNvPr id="20" name="文本框 19">
            <a:extLst>
              <a:ext uri="{FF2B5EF4-FFF2-40B4-BE49-F238E27FC236}">
                <a16:creationId xmlns:a16="http://schemas.microsoft.com/office/drawing/2014/main" id="{95A0EBA8-BCE5-4C7C-B9A1-B2C4731BE055}"/>
              </a:ext>
            </a:extLst>
          </p:cNvPr>
          <p:cNvSpPr txBox="1">
            <a:spLocks/>
          </p:cNvSpPr>
          <p:nvPr/>
        </p:nvSpPr>
        <p:spPr bwMode="gray">
          <a:xfrm>
            <a:off x="7250714" y="4096638"/>
            <a:ext cx="1704039" cy="41510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t>&lt;copy-config&gt;</a:t>
            </a:r>
            <a:endParaRPr lang="en-US" altLang="zh-CN" dirty="0"/>
          </a:p>
        </p:txBody>
      </p:sp>
      <p:cxnSp>
        <p:nvCxnSpPr>
          <p:cNvPr id="21" name="直接箭头连接符 20">
            <a:extLst>
              <a:ext uri="{FF2B5EF4-FFF2-40B4-BE49-F238E27FC236}">
                <a16:creationId xmlns:a16="http://schemas.microsoft.com/office/drawing/2014/main" id="{60151CA9-6D5C-4293-9C86-85CD90B47890}"/>
              </a:ext>
            </a:extLst>
          </p:cNvPr>
          <p:cNvCxnSpPr/>
          <p:nvPr/>
        </p:nvCxnSpPr>
        <p:spPr bwMode="gray">
          <a:xfrm>
            <a:off x="3799093" y="4018909"/>
            <a:ext cx="1278055"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DE43A982-1CCC-42DB-BC82-F60FC3FFC034}"/>
              </a:ext>
            </a:extLst>
          </p:cNvPr>
          <p:cNvCxnSpPr/>
          <p:nvPr/>
        </p:nvCxnSpPr>
        <p:spPr bwMode="gray">
          <a:xfrm rot="10800000">
            <a:off x="3784264" y="3922517"/>
            <a:ext cx="1278055"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E8FA581C-3610-47E0-B3A4-09ED5FCD0F50}"/>
              </a:ext>
            </a:extLst>
          </p:cNvPr>
          <p:cNvCxnSpPr>
            <a:cxnSpLocks/>
          </p:cNvCxnSpPr>
          <p:nvPr/>
        </p:nvCxnSpPr>
        <p:spPr bwMode="gray">
          <a:xfrm>
            <a:off x="7402835" y="4024925"/>
            <a:ext cx="1483053"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id="{2F2D124D-E4BD-41C9-91D5-5F6462F8E44E}"/>
              </a:ext>
            </a:extLst>
          </p:cNvPr>
          <p:cNvCxnSpPr>
            <a:cxnSpLocks/>
          </p:cNvCxnSpPr>
          <p:nvPr/>
        </p:nvCxnSpPr>
        <p:spPr bwMode="gray">
          <a:xfrm flipH="1">
            <a:off x="7388007" y="3922517"/>
            <a:ext cx="1497881" cy="6017"/>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7556BEAA-F6AC-4A68-B0F4-0DE64087E5D2}"/>
              </a:ext>
            </a:extLst>
          </p:cNvPr>
          <p:cNvCxnSpPr>
            <a:cxnSpLocks/>
            <a:stCxn id="17" idx="2"/>
            <a:endCxn id="15" idx="1"/>
          </p:cNvCxnSpPr>
          <p:nvPr/>
        </p:nvCxnSpPr>
        <p:spPr bwMode="gray">
          <a:xfrm flipH="1">
            <a:off x="2977352" y="2730919"/>
            <a:ext cx="573882" cy="617195"/>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3FFFE0B5-0B87-45A6-A2DC-A0D5AC28E804}"/>
              </a:ext>
            </a:extLst>
          </p:cNvPr>
          <p:cNvCxnSpPr>
            <a:stCxn id="17" idx="2"/>
          </p:cNvCxnSpPr>
          <p:nvPr/>
        </p:nvCxnSpPr>
        <p:spPr bwMode="gray">
          <a:xfrm>
            <a:off x="3551234" y="2730919"/>
            <a:ext cx="2249760" cy="588315"/>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7" name="圆角矩形 5">
            <a:extLst>
              <a:ext uri="{FF2B5EF4-FFF2-40B4-BE49-F238E27FC236}">
                <a16:creationId xmlns:a16="http://schemas.microsoft.com/office/drawing/2014/main" id="{EC75195F-C9AA-4392-93E6-5ED04E8ACB4D}"/>
              </a:ext>
            </a:extLst>
          </p:cNvPr>
          <p:cNvSpPr/>
          <p:nvPr/>
        </p:nvSpPr>
        <p:spPr bwMode="gray">
          <a:xfrm>
            <a:off x="1057764" y="2027427"/>
            <a:ext cx="10133213" cy="4181116"/>
          </a:xfrm>
          <a:prstGeom prst="roundRect">
            <a:avLst>
              <a:gd name="adj" fmla="val 908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8" name="文本框 27">
            <a:extLst>
              <a:ext uri="{FF2B5EF4-FFF2-40B4-BE49-F238E27FC236}">
                <a16:creationId xmlns:a16="http://schemas.microsoft.com/office/drawing/2014/main" id="{BCF73D99-3310-46CE-B8E9-4F02D949442E}"/>
              </a:ext>
            </a:extLst>
          </p:cNvPr>
          <p:cNvSpPr txBox="1"/>
          <p:nvPr/>
        </p:nvSpPr>
        <p:spPr bwMode="gray">
          <a:xfrm>
            <a:off x="1298266" y="2096142"/>
            <a:ext cx="1139395" cy="584775"/>
          </a:xfrm>
          <a:prstGeom prst="rect">
            <a:avLst/>
          </a:prstGeom>
          <a:noFill/>
        </p:spPr>
        <p:txBody>
          <a:bodyPr wrap="square" rtlCol="0" anchor="ctr">
            <a:noAutofit/>
          </a:bodyPr>
          <a:lstStyle/>
          <a:p>
            <a:pPr algn="ctr" fontAlgn="ctr"/>
            <a:r>
              <a:rPr lang="en-US" sz="1400" dirty="0">
                <a:latin typeface="Huawei Sans" panose="020C0503030203020204" pitchFamily="34" charset="0"/>
              </a:rPr>
              <a:t>Router/</a:t>
            </a:r>
          </a:p>
          <a:p>
            <a:pPr algn="ctr" fontAlgn="ctr"/>
            <a:r>
              <a:rPr lang="en-US" sz="1400" dirty="0">
                <a:latin typeface="Huawei Sans" panose="020C0503030203020204" pitchFamily="34" charset="0"/>
              </a:rPr>
              <a:t>Switch</a:t>
            </a:r>
          </a:p>
        </p:txBody>
      </p:sp>
      <p:sp>
        <p:nvSpPr>
          <p:cNvPr id="29" name="文本框 28">
            <a:extLst>
              <a:ext uri="{FF2B5EF4-FFF2-40B4-BE49-F238E27FC236}">
                <a16:creationId xmlns:a16="http://schemas.microsoft.com/office/drawing/2014/main" id="{E3F0FDA2-BCAF-4CDA-898D-B0AB1B37B169}"/>
              </a:ext>
            </a:extLst>
          </p:cNvPr>
          <p:cNvSpPr txBox="1"/>
          <p:nvPr/>
        </p:nvSpPr>
        <p:spPr bwMode="gray">
          <a:xfrm>
            <a:off x="3500013" y="5708843"/>
            <a:ext cx="2047827" cy="353503"/>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&lt;lock&gt; / &lt;</a:t>
            </a:r>
            <a:r>
              <a:rPr lang="en-US"/>
              <a:t>unlock&gt;</a:t>
            </a:r>
            <a:endParaRPr lang="en-US" altLang="zh-CN" dirty="0"/>
          </a:p>
        </p:txBody>
      </p:sp>
      <p:sp>
        <p:nvSpPr>
          <p:cNvPr id="30" name="文本框 29">
            <a:extLst>
              <a:ext uri="{FF2B5EF4-FFF2-40B4-BE49-F238E27FC236}">
                <a16:creationId xmlns:a16="http://schemas.microsoft.com/office/drawing/2014/main" id="{ACC48C0B-152D-4B55-9151-C7AA641E1F0A}"/>
              </a:ext>
            </a:extLst>
          </p:cNvPr>
          <p:cNvSpPr txBox="1"/>
          <p:nvPr/>
        </p:nvSpPr>
        <p:spPr bwMode="gray">
          <a:xfrm>
            <a:off x="9138279" y="5249717"/>
            <a:ext cx="1685288" cy="391943"/>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&lt;delete-config&gt;</a:t>
            </a:r>
            <a:endParaRPr lang="en-US" altLang="zh-CN" dirty="0"/>
          </a:p>
        </p:txBody>
      </p:sp>
      <p:cxnSp>
        <p:nvCxnSpPr>
          <p:cNvPr id="31" name="直接箭头连接符 30">
            <a:extLst>
              <a:ext uri="{FF2B5EF4-FFF2-40B4-BE49-F238E27FC236}">
                <a16:creationId xmlns:a16="http://schemas.microsoft.com/office/drawing/2014/main" id="{B03DFB2B-C9DF-492A-9936-E0BB44F8CBC1}"/>
              </a:ext>
            </a:extLst>
          </p:cNvPr>
          <p:cNvCxnSpPr>
            <a:cxnSpLocks/>
            <a:stCxn id="30" idx="0"/>
            <a:endCxn id="11" idx="3"/>
          </p:cNvCxnSpPr>
          <p:nvPr/>
        </p:nvCxnSpPr>
        <p:spPr bwMode="gray">
          <a:xfrm flipV="1">
            <a:off x="9980923" y="4600860"/>
            <a:ext cx="6326" cy="648857"/>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DDA22CB8-5B3E-4702-AFAF-AA6F5498F729}"/>
              </a:ext>
            </a:extLst>
          </p:cNvPr>
          <p:cNvCxnSpPr>
            <a:stCxn id="29" idx="0"/>
            <a:endCxn id="12" idx="3"/>
          </p:cNvCxnSpPr>
          <p:nvPr/>
        </p:nvCxnSpPr>
        <p:spPr bwMode="gray">
          <a:xfrm flipV="1">
            <a:off x="4523927" y="4612895"/>
            <a:ext cx="1673025" cy="109594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id="{2283F179-97B1-4702-A9AB-1C9FB71555F6}"/>
              </a:ext>
            </a:extLst>
          </p:cNvPr>
          <p:cNvCxnSpPr>
            <a:stCxn id="29" idx="0"/>
          </p:cNvCxnSpPr>
          <p:nvPr/>
        </p:nvCxnSpPr>
        <p:spPr bwMode="gray">
          <a:xfrm flipH="1" flipV="1">
            <a:off x="3159497" y="4577109"/>
            <a:ext cx="1364430" cy="1131734"/>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21A82264-9365-45F0-9B29-25FDA0323D72}"/>
              </a:ext>
            </a:extLst>
          </p:cNvPr>
          <p:cNvSpPr txBox="1"/>
          <p:nvPr/>
        </p:nvSpPr>
        <p:spPr bwMode="gray">
          <a:xfrm>
            <a:off x="1907951" y="5183780"/>
            <a:ext cx="1835915" cy="35729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&lt;</a:t>
            </a:r>
            <a:r>
              <a:rPr lang="en-US"/>
              <a:t>discard-changes&gt;</a:t>
            </a:r>
            <a:endParaRPr lang="en-US" altLang="zh-CN" dirty="0"/>
          </a:p>
        </p:txBody>
      </p:sp>
      <p:cxnSp>
        <p:nvCxnSpPr>
          <p:cNvPr id="35" name="直接箭头连接符 34">
            <a:extLst>
              <a:ext uri="{FF2B5EF4-FFF2-40B4-BE49-F238E27FC236}">
                <a16:creationId xmlns:a16="http://schemas.microsoft.com/office/drawing/2014/main" id="{36D7730F-E4DA-437F-AA81-6CE9682F3B32}"/>
              </a:ext>
            </a:extLst>
          </p:cNvPr>
          <p:cNvCxnSpPr>
            <a:cxnSpLocks/>
            <a:stCxn id="34" idx="0"/>
            <a:endCxn id="15" idx="3"/>
          </p:cNvCxnSpPr>
          <p:nvPr/>
        </p:nvCxnSpPr>
        <p:spPr bwMode="gray">
          <a:xfrm flipV="1">
            <a:off x="2825909" y="4567124"/>
            <a:ext cx="151443" cy="61665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6" name="圆柱形 53">
            <a:extLst>
              <a:ext uri="{FF2B5EF4-FFF2-40B4-BE49-F238E27FC236}">
                <a16:creationId xmlns:a16="http://schemas.microsoft.com/office/drawing/2014/main" id="{2B8BA34A-FBA5-41D3-A3D4-CDAC1C3BBFEB}"/>
              </a:ext>
            </a:extLst>
          </p:cNvPr>
          <p:cNvSpPr/>
          <p:nvPr/>
        </p:nvSpPr>
        <p:spPr bwMode="gray">
          <a:xfrm>
            <a:off x="6976513" y="5402365"/>
            <a:ext cx="1348036" cy="742189"/>
          </a:xfrm>
          <a:prstGeom prst="can">
            <a:avLst/>
          </a:prstGeom>
          <a:solidFill>
            <a:srgbClr val="FFC000"/>
          </a:solidFill>
          <a:ln>
            <a:solidFill>
              <a:srgbClr val="FFF2C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ea typeface="方正兰亭黑简体" panose="02000000000000000000" pitchFamily="2" charset="-122"/>
              </a:rPr>
              <a:t>File</a:t>
            </a:r>
            <a:endParaRPr lang="en-US" altLang="zh-CN" sz="1600" dirty="0">
              <a:solidFill>
                <a:schemeClr val="tx1"/>
              </a:solidFill>
              <a:latin typeface="Huawei Sans" panose="020C0503030203020204" pitchFamily="34" charset="0"/>
              <a:ea typeface="方正兰亭黑简体" panose="02000000000000000000" pitchFamily="2" charset="-122"/>
            </a:endParaRPr>
          </a:p>
          <a:p>
            <a:pPr algn="ctr"/>
            <a:r>
              <a:rPr lang="en-US" sz="1600">
                <a:solidFill>
                  <a:schemeClr val="tx1"/>
                </a:solidFill>
                <a:latin typeface="Huawei Sans" panose="020C0503030203020204" pitchFamily="34" charset="0"/>
                <a:ea typeface="方正兰亭黑简体" panose="02000000000000000000" pitchFamily="2" charset="-122"/>
              </a:rPr>
              <a:t>&lt;url&gt;</a:t>
            </a:r>
            <a:endParaRPr lang="en-US" altLang="zh-CN" sz="1600" dirty="0">
              <a:solidFill>
                <a:schemeClr val="tx1"/>
              </a:solidFill>
              <a:latin typeface="Huawei Sans" panose="020C0503030203020204" pitchFamily="34" charset="0"/>
              <a:ea typeface="方正兰亭黑简体" panose="02000000000000000000" pitchFamily="2" charset="-122"/>
            </a:endParaRPr>
          </a:p>
        </p:txBody>
      </p:sp>
      <p:cxnSp>
        <p:nvCxnSpPr>
          <p:cNvPr id="37" name="直接箭头连接符 36">
            <a:extLst>
              <a:ext uri="{FF2B5EF4-FFF2-40B4-BE49-F238E27FC236}">
                <a16:creationId xmlns:a16="http://schemas.microsoft.com/office/drawing/2014/main" id="{33ED56E9-F5B0-4202-BA9C-C7A8051D8C01}"/>
              </a:ext>
            </a:extLst>
          </p:cNvPr>
          <p:cNvCxnSpPr/>
          <p:nvPr/>
        </p:nvCxnSpPr>
        <p:spPr bwMode="gray">
          <a:xfrm flipH="1" flipV="1">
            <a:off x="3416356" y="4583458"/>
            <a:ext cx="3892435" cy="83616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3435F164-6C96-4978-94C2-E0A56A2B7DE4}"/>
              </a:ext>
            </a:extLst>
          </p:cNvPr>
          <p:cNvSpPr txBox="1">
            <a:spLocks/>
          </p:cNvSpPr>
          <p:nvPr/>
        </p:nvSpPr>
        <p:spPr bwMode="gray">
          <a:xfrm>
            <a:off x="7264513" y="3369661"/>
            <a:ext cx="1707180" cy="51067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Restart/Recovery</a:t>
            </a:r>
          </a:p>
        </p:txBody>
      </p:sp>
      <p:cxnSp>
        <p:nvCxnSpPr>
          <p:cNvPr id="39" name="直接箭头连接符 38">
            <a:extLst>
              <a:ext uri="{FF2B5EF4-FFF2-40B4-BE49-F238E27FC236}">
                <a16:creationId xmlns:a16="http://schemas.microsoft.com/office/drawing/2014/main" id="{D8B4AB4C-6FBB-498E-8E0B-B9A3221148B6}"/>
              </a:ext>
            </a:extLst>
          </p:cNvPr>
          <p:cNvCxnSpPr>
            <a:endCxn id="36" idx="1"/>
          </p:cNvCxnSpPr>
          <p:nvPr/>
        </p:nvCxnSpPr>
        <p:spPr bwMode="gray">
          <a:xfrm>
            <a:off x="6344577" y="4638957"/>
            <a:ext cx="1305954" cy="76340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id="{8657D288-5657-4C9D-A57F-C02A0CDFA41E}"/>
              </a:ext>
            </a:extLst>
          </p:cNvPr>
          <p:cNvCxnSpPr/>
          <p:nvPr/>
        </p:nvCxnSpPr>
        <p:spPr bwMode="gray">
          <a:xfrm flipH="1" flipV="1">
            <a:off x="3394468" y="4678844"/>
            <a:ext cx="3603086" cy="766845"/>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86FC9151-1CB9-4267-BEC1-1952AF1A91D4}"/>
              </a:ext>
            </a:extLst>
          </p:cNvPr>
          <p:cNvSpPr txBox="1"/>
          <p:nvPr/>
        </p:nvSpPr>
        <p:spPr bwMode="gray">
          <a:xfrm>
            <a:off x="5899404" y="5019579"/>
            <a:ext cx="1556828" cy="33288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t>&lt;copy-config&gt;</a:t>
            </a:r>
            <a:endParaRPr lang="en-US" altLang="zh-CN" dirty="0"/>
          </a:p>
        </p:txBody>
      </p:sp>
      <p:sp>
        <p:nvSpPr>
          <p:cNvPr id="42" name="文本框 41">
            <a:extLst>
              <a:ext uri="{FF2B5EF4-FFF2-40B4-BE49-F238E27FC236}">
                <a16:creationId xmlns:a16="http://schemas.microsoft.com/office/drawing/2014/main" id="{8D662A70-3AE2-4426-86F9-24AA04BBFF37}"/>
              </a:ext>
            </a:extLst>
          </p:cNvPr>
          <p:cNvSpPr txBox="1"/>
          <p:nvPr/>
        </p:nvSpPr>
        <p:spPr bwMode="gray">
          <a:xfrm>
            <a:off x="1247695" y="2952980"/>
            <a:ext cx="1320514" cy="4166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sz="15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&lt;</a:t>
            </a:r>
            <a:r>
              <a:rPr lang="en-US"/>
              <a:t>validate&gt;</a:t>
            </a:r>
            <a:endParaRPr lang="en-US" altLang="zh-CN" dirty="0"/>
          </a:p>
        </p:txBody>
      </p:sp>
      <p:cxnSp>
        <p:nvCxnSpPr>
          <p:cNvPr id="43" name="直接箭头连接符 42">
            <a:extLst>
              <a:ext uri="{FF2B5EF4-FFF2-40B4-BE49-F238E27FC236}">
                <a16:creationId xmlns:a16="http://schemas.microsoft.com/office/drawing/2014/main" id="{F9CE51B8-65AC-4257-BE24-20CD2DEE4543}"/>
              </a:ext>
            </a:extLst>
          </p:cNvPr>
          <p:cNvCxnSpPr>
            <a:cxnSpLocks/>
            <a:stCxn id="42" idx="2"/>
            <a:endCxn id="15" idx="2"/>
          </p:cNvCxnSpPr>
          <p:nvPr/>
        </p:nvCxnSpPr>
        <p:spPr bwMode="gray">
          <a:xfrm>
            <a:off x="1907952" y="3369661"/>
            <a:ext cx="345354" cy="58795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C1590B4B-29A3-40FB-9707-FEC40B65A1AA}"/>
              </a:ext>
            </a:extLst>
          </p:cNvPr>
          <p:cNvGrpSpPr/>
          <p:nvPr/>
        </p:nvGrpSpPr>
        <p:grpSpPr>
          <a:xfrm>
            <a:off x="5758516" y="96156"/>
            <a:ext cx="5972795" cy="256143"/>
            <a:chOff x="5758516" y="155425"/>
            <a:chExt cx="5972795" cy="256143"/>
          </a:xfrm>
        </p:grpSpPr>
        <p:sp>
          <p:nvSpPr>
            <p:cNvPr id="44" name="五边形 24">
              <a:extLst>
                <a:ext uri="{FF2B5EF4-FFF2-40B4-BE49-F238E27FC236}">
                  <a16:creationId xmlns:a16="http://schemas.microsoft.com/office/drawing/2014/main" id="{FAB2AF0B-74E0-4A33-8937-1CFB2F1C192D}"/>
                </a:ext>
              </a:extLst>
            </p:cNvPr>
            <p:cNvSpPr/>
            <p:nvPr/>
          </p:nvSpPr>
          <p:spPr bwMode="gray">
            <a:xfrm>
              <a:off x="5758516" y="155425"/>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45" name="燕尾形 25">
              <a:extLst>
                <a:ext uri="{FF2B5EF4-FFF2-40B4-BE49-F238E27FC236}">
                  <a16:creationId xmlns:a16="http://schemas.microsoft.com/office/drawing/2014/main" id="{98AE4A4D-AEE1-41C8-800B-1716DCC2B2F2}"/>
                </a:ext>
              </a:extLst>
            </p:cNvPr>
            <p:cNvSpPr/>
            <p:nvPr/>
          </p:nvSpPr>
          <p:spPr bwMode="gray">
            <a:xfrm>
              <a:off x="7242002" y="155425"/>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46" name="燕尾形 26">
              <a:extLst>
                <a:ext uri="{FF2B5EF4-FFF2-40B4-BE49-F238E27FC236}">
                  <a16:creationId xmlns:a16="http://schemas.microsoft.com/office/drawing/2014/main" id="{5BBC6A3C-B157-4916-A800-A3D86DCF5ED7}"/>
                </a:ext>
              </a:extLst>
            </p:cNvPr>
            <p:cNvSpPr/>
            <p:nvPr/>
          </p:nvSpPr>
          <p:spPr bwMode="gray">
            <a:xfrm>
              <a:off x="8725488" y="155425"/>
              <a:ext cx="1522338" cy="2561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Operations layer</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sp>
          <p:nvSpPr>
            <p:cNvPr id="47" name="燕尾形 27">
              <a:extLst>
                <a:ext uri="{FF2B5EF4-FFF2-40B4-BE49-F238E27FC236}">
                  <a16:creationId xmlns:a16="http://schemas.microsoft.com/office/drawing/2014/main" id="{A24C758F-853A-49E2-A091-94472D72D5C8}"/>
                </a:ext>
              </a:extLst>
            </p:cNvPr>
            <p:cNvSpPr/>
            <p:nvPr/>
          </p:nvSpPr>
          <p:spPr bwMode="gray">
            <a:xfrm>
              <a:off x="10208973" y="155425"/>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rPr>
                <a:t>Content layer</a:t>
              </a:r>
              <a:endParaRPr lang="en-US" altLang="zh-CN" sz="1200" kern="0" dirty="0">
                <a:latin typeface="Huawei Sans" panose="020C0503030203020204" pitchFamily="34" charset="0"/>
              </a:endParaRPr>
            </a:p>
          </p:txBody>
        </p:sp>
      </p:grpSp>
    </p:spTree>
    <p:extLst>
      <p:ext uri="{BB962C8B-B14F-4D97-AF65-F5344CB8AC3E}">
        <p14:creationId xmlns:p14="http://schemas.microsoft.com/office/powerpoint/2010/main" val="251672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ppt_x"/>
                                          </p:val>
                                        </p:tav>
                                        <p:tav tm="100000">
                                          <p:val>
                                            <p:strVal val="#ppt_x"/>
                                          </p:val>
                                        </p:tav>
                                      </p:tavLst>
                                    </p:anim>
                                    <p:anim calcmode="lin" valueType="num">
                                      <p:cBhvr additive="base">
                                        <p:cTn id="70" dur="500" fill="hold"/>
                                        <p:tgtEl>
                                          <p:spTgt spid="3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ppt_x"/>
                                          </p:val>
                                        </p:tav>
                                        <p:tav tm="100000">
                                          <p:val>
                                            <p:strVal val="#ppt_x"/>
                                          </p:val>
                                        </p:tav>
                                      </p:tavLst>
                                    </p:anim>
                                    <p:anim calcmode="lin" valueType="num">
                                      <p:cBhvr additive="base">
                                        <p:cTn id="74" dur="500" fill="hold"/>
                                        <p:tgtEl>
                                          <p:spTgt spid="30"/>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ppt_x"/>
                                          </p:val>
                                        </p:tav>
                                        <p:tav tm="100000">
                                          <p:val>
                                            <p:strVal val="#ppt_x"/>
                                          </p:val>
                                        </p:tav>
                                      </p:tavLst>
                                    </p:anim>
                                    <p:anim calcmode="lin" valueType="num">
                                      <p:cBhvr additive="base">
                                        <p:cTn id="82" dur="500" fill="hold"/>
                                        <p:tgtEl>
                                          <p:spTgt spid="2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ppt_x"/>
                                          </p:val>
                                        </p:tav>
                                        <p:tav tm="100000">
                                          <p:val>
                                            <p:strVal val="#ppt_x"/>
                                          </p:val>
                                        </p:tav>
                                      </p:tavLst>
                                    </p:anim>
                                    <p:anim calcmode="lin" valueType="num">
                                      <p:cBhvr additive="base">
                                        <p:cTn id="90" dur="500" fill="hold"/>
                                        <p:tgtEl>
                                          <p:spTgt spid="24"/>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500" fill="hold"/>
                                        <p:tgtEl>
                                          <p:spTgt spid="23"/>
                                        </p:tgtEl>
                                        <p:attrNameLst>
                                          <p:attrName>ppt_x</p:attrName>
                                        </p:attrNameLst>
                                      </p:cBhvr>
                                      <p:tavLst>
                                        <p:tav tm="0">
                                          <p:val>
                                            <p:strVal val="#ppt_x"/>
                                          </p:val>
                                        </p:tav>
                                        <p:tav tm="100000">
                                          <p:val>
                                            <p:strVal val="#ppt_x"/>
                                          </p:val>
                                        </p:tav>
                                      </p:tavLst>
                                    </p:anim>
                                    <p:anim calcmode="lin" valueType="num">
                                      <p:cBhvr additive="base">
                                        <p:cTn id="94" dur="500" fill="hold"/>
                                        <p:tgtEl>
                                          <p:spTgt spid="23"/>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additive="base">
                                        <p:cTn id="101" dur="500" fill="hold"/>
                                        <p:tgtEl>
                                          <p:spTgt spid="40"/>
                                        </p:tgtEl>
                                        <p:attrNameLst>
                                          <p:attrName>ppt_x</p:attrName>
                                        </p:attrNameLst>
                                      </p:cBhvr>
                                      <p:tavLst>
                                        <p:tav tm="0">
                                          <p:val>
                                            <p:strVal val="#ppt_x"/>
                                          </p:val>
                                        </p:tav>
                                        <p:tav tm="100000">
                                          <p:val>
                                            <p:strVal val="#ppt_x"/>
                                          </p:val>
                                        </p:tav>
                                      </p:tavLst>
                                    </p:anim>
                                    <p:anim calcmode="lin" valueType="num">
                                      <p:cBhvr additive="base">
                                        <p:cTn id="10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9" grpId="0" animBg="1"/>
      <p:bldP spid="30" grpId="0" animBg="1"/>
      <p:bldP spid="34" grpId="0" animBg="1"/>
      <p:bldP spid="38" grpId="0" animBg="1"/>
      <p:bldP spid="41" grpId="0" animBg="1"/>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t>NETCONF YANG Principles and Practices</a:t>
            </a:r>
            <a:endParaRPr lang="en-US" dirty="0"/>
          </a:p>
        </p:txBody>
      </p:sp>
    </p:spTree>
    <p:extLst>
      <p:ext uri="{BB962C8B-B14F-4D97-AF65-F5344CB8AC3E}">
        <p14:creationId xmlns:p14="http://schemas.microsoft.com/office/powerpoint/2010/main" val="376881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gray">
          <a:xfrm>
            <a:off x="442913" y="1017266"/>
            <a:ext cx="6691312" cy="5150834"/>
          </a:xfrm>
          <a:prstGeom prst="rect">
            <a:avLst/>
          </a:prstGeom>
          <a:noFill/>
          <a:ln>
            <a:solidFill>
              <a:srgbClr val="94DAE2"/>
            </a:solidFill>
          </a:ln>
        </p:spPr>
        <p:txBody>
          <a:bodyPr wrap="square">
            <a:spAutoFit/>
          </a:bodyPr>
          <a:lstStyle/>
          <a:p>
            <a:pPr>
              <a:lnSpc>
                <a:spcPct val="125000"/>
              </a:lnSpc>
            </a:pPr>
            <a:r>
              <a:rPr lang="en-US" sz="1200" kern="0" dirty="0">
                <a:latin typeface="Huawei Sans" panose="020C0503030203020204" pitchFamily="34" charset="0"/>
                <a:ea typeface="方正兰亭黑简体" panose="02000000000000000000" pitchFamily="2" charset="-122"/>
              </a:rPr>
              <a:t>&lt;?xml version="1.0" encoding="UTF-8"?&gt;</a:t>
            </a:r>
          </a:p>
          <a:p>
            <a:pPr>
              <a:lnSpc>
                <a:spcPct val="125000"/>
              </a:lnSpc>
            </a:pPr>
            <a:r>
              <a:rPr lang="en-US" sz="1200" kern="0" dirty="0">
                <a:latin typeface="Huawei Sans" panose="020C0503030203020204" pitchFamily="34" charset="0"/>
                <a:ea typeface="方正兰亭黑简体" panose="02000000000000000000" pitchFamily="2" charset="-122"/>
              </a:rPr>
              <a:t>&lt;</a:t>
            </a:r>
            <a:r>
              <a:rPr lang="en-US" sz="1200" kern="0" dirty="0" err="1">
                <a:latin typeface="Huawei Sans" panose="020C0503030203020204" pitchFamily="34" charset="0"/>
                <a:ea typeface="方正兰亭黑简体" panose="02000000000000000000" pitchFamily="2" charset="-122"/>
              </a:rPr>
              <a:t>rpc</a:t>
            </a:r>
            <a:r>
              <a:rPr lang="en-US" sz="1200" kern="0" dirty="0">
                <a:latin typeface="Huawei Sans" panose="020C0503030203020204" pitchFamily="34" charset="0"/>
                <a:ea typeface="方正兰亭黑简体" panose="02000000000000000000" pitchFamily="2" charset="-122"/>
              </a:rPr>
              <a:t> </a:t>
            </a:r>
            <a:r>
              <a:rPr lang="en-US" sz="1200" kern="0" dirty="0" err="1">
                <a:latin typeface="Huawei Sans" panose="020C0503030203020204" pitchFamily="34" charset="0"/>
                <a:ea typeface="方正兰亭黑简体" panose="02000000000000000000" pitchFamily="2" charset="-122"/>
              </a:rPr>
              <a:t>xmlns</a:t>
            </a:r>
            <a:r>
              <a:rPr lang="en-US" sz="1200" kern="0" dirty="0">
                <a:latin typeface="Huawei Sans" panose="020C0503030203020204" pitchFamily="34" charset="0"/>
                <a:ea typeface="方正兰亭黑简体" panose="02000000000000000000" pitchFamily="2" charset="-122"/>
              </a:rPr>
              <a:t>="urn:ietf:params:xml:ns:netconf:base:1.0" message-id="801"&gt;</a:t>
            </a:r>
          </a:p>
          <a:p>
            <a:pPr>
              <a:lnSpc>
                <a:spcPct val="125000"/>
              </a:lnSpc>
            </a:pPr>
            <a:r>
              <a:rPr lang="en-US" sz="1200" b="1" kern="0" dirty="0">
                <a:latin typeface="Huawei Sans" panose="020C0503030203020204" pitchFamily="34" charset="0"/>
                <a:ea typeface="方正兰亭黑简体" panose="02000000000000000000" pitchFamily="2" charset="-122"/>
              </a:rPr>
              <a:t>  &lt;edit-config&gt;</a:t>
            </a:r>
          </a:p>
          <a:p>
            <a:pPr>
              <a:lnSpc>
                <a:spcPct val="125000"/>
              </a:lnSpc>
            </a:pPr>
            <a:r>
              <a:rPr lang="en-US" sz="1200" kern="0" dirty="0">
                <a:latin typeface="Huawei Sans" panose="020C0503030203020204" pitchFamily="34" charset="0"/>
                <a:ea typeface="方正兰亭黑简体" panose="02000000000000000000" pitchFamily="2" charset="-122"/>
              </a:rPr>
              <a:t>    &lt;target&gt;</a:t>
            </a:r>
          </a:p>
          <a:p>
            <a:pPr>
              <a:lnSpc>
                <a:spcPct val="125000"/>
              </a:lnSpc>
            </a:pPr>
            <a:r>
              <a:rPr lang="en-US" sz="1200" b="1" kern="0" dirty="0">
                <a:latin typeface="Huawei Sans" panose="020C0503030203020204" pitchFamily="34" charset="0"/>
                <a:ea typeface="方正兰亭黑简体" panose="02000000000000000000" pitchFamily="2" charset="-122"/>
              </a:rPr>
              <a:t>      &lt;running/&gt;</a:t>
            </a:r>
          </a:p>
          <a:p>
            <a:pPr>
              <a:lnSpc>
                <a:spcPct val="125000"/>
              </a:lnSpc>
            </a:pPr>
            <a:r>
              <a:rPr lang="en-US" sz="1200" kern="0" dirty="0">
                <a:latin typeface="Huawei Sans" panose="020C0503030203020204" pitchFamily="34" charset="0"/>
                <a:ea typeface="方正兰亭黑简体" panose="02000000000000000000" pitchFamily="2" charset="-122"/>
              </a:rPr>
              <a:t>    &lt;/target&gt;</a:t>
            </a:r>
          </a:p>
          <a:p>
            <a:pPr>
              <a:lnSpc>
                <a:spcPct val="125000"/>
              </a:lnSpc>
            </a:pPr>
            <a:r>
              <a:rPr lang="en-US" sz="1200" kern="0" dirty="0">
                <a:latin typeface="Huawei Sans" panose="020C0503030203020204" pitchFamily="34" charset="0"/>
                <a:ea typeface="方正兰亭黑简体" panose="02000000000000000000" pitchFamily="2" charset="-122"/>
              </a:rPr>
              <a:t>    &lt;default-operation&gt;</a:t>
            </a:r>
            <a:r>
              <a:rPr lang="en-US" sz="1200" b="1" kern="0" dirty="0">
                <a:latin typeface="Huawei Sans" panose="020C0503030203020204" pitchFamily="34" charset="0"/>
                <a:ea typeface="方正兰亭黑简体" panose="02000000000000000000" pitchFamily="2" charset="-122"/>
              </a:rPr>
              <a:t>merge</a:t>
            </a:r>
            <a:r>
              <a:rPr lang="en-US" sz="1200" kern="0" dirty="0">
                <a:latin typeface="Huawei Sans" panose="020C0503030203020204" pitchFamily="34" charset="0"/>
                <a:ea typeface="方正兰亭黑简体" panose="02000000000000000000" pitchFamily="2" charset="-122"/>
              </a:rPr>
              <a:t>&lt;/default-operation&gt;</a:t>
            </a:r>
          </a:p>
          <a:p>
            <a:pPr>
              <a:lnSpc>
                <a:spcPct val="125000"/>
              </a:lnSpc>
            </a:pPr>
            <a:r>
              <a:rPr lang="en-US" sz="1200" kern="0" dirty="0">
                <a:latin typeface="Huawei Sans" panose="020C0503030203020204" pitchFamily="34" charset="0"/>
                <a:ea typeface="方正兰亭黑简体" panose="02000000000000000000" pitchFamily="2" charset="-122"/>
              </a:rPr>
              <a:t>    &lt;error-option&gt;rollback-on-error&lt;/error-option&gt;</a:t>
            </a:r>
          </a:p>
          <a:p>
            <a:pPr>
              <a:lnSpc>
                <a:spcPct val="125000"/>
              </a:lnSpc>
            </a:pPr>
            <a:r>
              <a:rPr lang="en-US" sz="1200" kern="0" dirty="0">
                <a:latin typeface="Huawei Sans" panose="020C0503030203020204" pitchFamily="34" charset="0"/>
                <a:ea typeface="方正兰亭黑简体" panose="02000000000000000000" pitchFamily="2" charset="-122"/>
              </a:rPr>
              <a:t>    &lt;config </a:t>
            </a:r>
            <a:r>
              <a:rPr lang="en-US" sz="1200" kern="0" dirty="0" err="1">
                <a:latin typeface="Huawei Sans" panose="020C0503030203020204" pitchFamily="34" charset="0"/>
                <a:ea typeface="方正兰亭黑简体" panose="02000000000000000000" pitchFamily="2" charset="-122"/>
              </a:rPr>
              <a:t>xmlns:xc</a:t>
            </a:r>
            <a:r>
              <a:rPr lang="en-US" sz="1200" kern="0" dirty="0">
                <a:latin typeface="Huawei Sans" panose="020C0503030203020204" pitchFamily="34" charset="0"/>
                <a:ea typeface="方正兰亭黑简体" panose="02000000000000000000" pitchFamily="2" charset="-122"/>
              </a:rPr>
              <a:t>="urn:ietf:params:xml:ns:netconf:base:1.0"&gt;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vlan</a:t>
            </a:r>
            <a:r>
              <a:rPr lang="en-US" sz="1200" kern="0" dirty="0">
                <a:latin typeface="Huawei Sans" panose="020C0503030203020204" pitchFamily="34" charset="0"/>
                <a:ea typeface="方正兰亭黑简体" panose="02000000000000000000" pitchFamily="2" charset="-122"/>
              </a:rPr>
              <a:t> </a:t>
            </a:r>
            <a:r>
              <a:rPr lang="en-US" sz="1200" kern="0" dirty="0" err="1">
                <a:latin typeface="Huawei Sans" panose="020C0503030203020204" pitchFamily="34" charset="0"/>
                <a:ea typeface="方正兰亭黑简体" panose="02000000000000000000" pitchFamily="2" charset="-122"/>
              </a:rPr>
              <a:t>xmlns</a:t>
            </a:r>
            <a:r>
              <a:rPr lang="en-US" sz="1200" kern="0" dirty="0">
                <a:latin typeface="Huawei Sans" panose="020C0503030203020204" pitchFamily="34" charset="0"/>
                <a:ea typeface="方正兰亭黑简体" panose="02000000000000000000" pitchFamily="2" charset="-122"/>
              </a:rPr>
              <a:t>="http://www.huawei.com/netconf/vrp/huawei-vlan"&gt;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vlans</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vlan</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vlanId</a:t>
            </a:r>
            <a:r>
              <a:rPr lang="en-US" sz="1200" kern="0" dirty="0">
                <a:latin typeface="Huawei Sans" panose="020C0503030203020204" pitchFamily="34" charset="0"/>
                <a:ea typeface="方正兰亭黑简体" panose="02000000000000000000" pitchFamily="2" charset="-122"/>
              </a:rPr>
              <a:t>&gt;10&lt;/</a:t>
            </a:r>
            <a:r>
              <a:rPr lang="en-US" sz="1200" kern="0" dirty="0" err="1">
                <a:latin typeface="Huawei Sans" panose="020C0503030203020204" pitchFamily="34" charset="0"/>
                <a:ea typeface="方正兰亭黑简体" panose="02000000000000000000" pitchFamily="2" charset="-122"/>
              </a:rPr>
              <a:t>vlanId</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protocolVlans</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protocolVlan</a:t>
            </a:r>
            <a:r>
              <a:rPr lang="en-US" sz="1200" kern="0" dirty="0">
                <a:latin typeface="Huawei Sans" panose="020C0503030203020204" pitchFamily="34" charset="0"/>
                <a:ea typeface="方正兰亭黑简体" panose="02000000000000000000" pitchFamily="2" charset="-122"/>
              </a:rPr>
              <a:t> </a:t>
            </a:r>
            <a:r>
              <a:rPr lang="en-US" sz="1200" kern="0" dirty="0" err="1">
                <a:latin typeface="Huawei Sans" panose="020C0503030203020204" pitchFamily="34" charset="0"/>
                <a:ea typeface="方正兰亭黑简体" panose="02000000000000000000" pitchFamily="2" charset="-122"/>
              </a:rPr>
              <a:t>xc:operation</a:t>
            </a:r>
            <a:r>
              <a:rPr lang="en-US" sz="1200" kern="0" dirty="0">
                <a:latin typeface="Huawei Sans" panose="020C0503030203020204" pitchFamily="34" charset="0"/>
                <a:ea typeface="方正兰亭黑简体" panose="02000000000000000000" pitchFamily="2" charset="-122"/>
              </a:rPr>
              <a:t>="merge"&gt;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protocolIndex</a:t>
            </a:r>
            <a:r>
              <a:rPr lang="en-US" sz="1200" kern="0" dirty="0">
                <a:latin typeface="Huawei Sans" panose="020C0503030203020204" pitchFamily="34" charset="0"/>
                <a:ea typeface="方正兰亭黑简体" panose="02000000000000000000" pitchFamily="2" charset="-122"/>
              </a:rPr>
              <a:t>&gt;0&lt;/</a:t>
            </a:r>
            <a:r>
              <a:rPr lang="en-US" sz="1200" kern="0" dirty="0" err="1">
                <a:latin typeface="Huawei Sans" panose="020C0503030203020204" pitchFamily="34" charset="0"/>
                <a:ea typeface="方正兰亭黑简体" panose="02000000000000000000" pitchFamily="2" charset="-122"/>
              </a:rPr>
              <a:t>protocolIndex</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protocolVlan</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protocolVlans</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vlan</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&lt;/</a:t>
            </a:r>
            <a:r>
              <a:rPr lang="en-US" sz="1200" kern="0" dirty="0" err="1">
                <a:latin typeface="Huawei Sans" panose="020C0503030203020204" pitchFamily="34" charset="0"/>
                <a:ea typeface="方正兰亭黑简体" panose="02000000000000000000" pitchFamily="2" charset="-122"/>
              </a:rPr>
              <a:t>vlans</a:t>
            </a:r>
            <a:r>
              <a:rPr lang="en-US" sz="1200" kern="0" dirty="0">
                <a:latin typeface="Huawei Sans" panose="020C0503030203020204" pitchFamily="34" charset="0"/>
                <a:ea typeface="方正兰亭黑简体" panose="02000000000000000000" pitchFamily="2" charset="-122"/>
              </a:rPr>
              <a:t>&gt;</a:t>
            </a:r>
          </a:p>
          <a:p>
            <a:pPr>
              <a:lnSpc>
                <a:spcPct val="125000"/>
              </a:lnSpc>
            </a:pPr>
            <a:r>
              <a:rPr lang="en-US" sz="1200" kern="0" dirty="0">
                <a:latin typeface="Huawei Sans" panose="020C0503030203020204" pitchFamily="34" charset="0"/>
                <a:ea typeface="方正兰亭黑简体" panose="02000000000000000000" pitchFamily="2" charset="-122"/>
              </a:rPr>
              <a:t>      ...</a:t>
            </a:r>
          </a:p>
          <a:p>
            <a:pPr>
              <a:lnSpc>
                <a:spcPct val="125000"/>
              </a:lnSpc>
            </a:pPr>
            <a:r>
              <a:rPr lang="en-US" sz="1200" kern="0" dirty="0">
                <a:latin typeface="Huawei Sans" panose="020C0503030203020204" pitchFamily="34" charset="0"/>
                <a:ea typeface="方正兰亭黑简体" panose="02000000000000000000" pitchFamily="2" charset="-122"/>
              </a:rPr>
              <a:t>&lt;/</a:t>
            </a:r>
            <a:r>
              <a:rPr lang="en-US" sz="1200" kern="0" dirty="0" err="1">
                <a:latin typeface="Huawei Sans" panose="020C0503030203020204" pitchFamily="34" charset="0"/>
                <a:ea typeface="方正兰亭黑简体" panose="02000000000000000000" pitchFamily="2" charset="-122"/>
              </a:rPr>
              <a:t>rpc</a:t>
            </a:r>
            <a:r>
              <a:rPr lang="en-US" sz="1200" kern="0" dirty="0">
                <a:latin typeface="Huawei Sans" panose="020C0503030203020204" pitchFamily="34" charset="0"/>
                <a:ea typeface="方正兰亭黑简体" panose="02000000000000000000" pitchFamily="2" charset="-122"/>
              </a:rPr>
              <a:t>&gt;</a:t>
            </a:r>
            <a:endParaRPr lang="en-US" altLang="zh-CN" sz="1200" kern="0" dirty="0">
              <a:latin typeface="Huawei Sans" panose="020C0503030203020204" pitchFamily="34" charset="0"/>
              <a:ea typeface="方正兰亭黑简体" panose="02000000000000000000" pitchFamily="2" charset="-122"/>
            </a:endParaRPr>
          </a:p>
        </p:txBody>
      </p:sp>
      <p:sp>
        <p:nvSpPr>
          <p:cNvPr id="15" name="标题 14">
            <a:extLst>
              <a:ext uri="{FF2B5EF4-FFF2-40B4-BE49-F238E27FC236}">
                <a16:creationId xmlns:a16="http://schemas.microsoft.com/office/drawing/2014/main" id="{C48D6DED-1106-41EE-9290-FAD34900D9C8}"/>
              </a:ext>
            </a:extLst>
          </p:cNvPr>
          <p:cNvSpPr>
            <a:spLocks noGrp="1"/>
          </p:cNvSpPr>
          <p:nvPr>
            <p:ph type="title"/>
          </p:nvPr>
        </p:nvSpPr>
        <p:spPr bwMode="gray"/>
        <p:txBody>
          <a:bodyPr/>
          <a:lstStyle/>
          <a:p>
            <a:r>
              <a:rPr lang="en-US" dirty="0"/>
              <a:t>Example: Delivering VLAN Configurations</a:t>
            </a:r>
          </a:p>
        </p:txBody>
      </p:sp>
      <p:sp>
        <p:nvSpPr>
          <p:cNvPr id="12" name="圆角矩形 11"/>
          <p:cNvSpPr/>
          <p:nvPr/>
        </p:nvSpPr>
        <p:spPr bwMode="gray">
          <a:xfrm>
            <a:off x="3963615" y="4300241"/>
            <a:ext cx="3008685" cy="459665"/>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400" dirty="0">
                <a:solidFill>
                  <a:schemeClr val="bg1"/>
                </a:solidFill>
                <a:latin typeface="Huawei Sans" panose="020C0503030203020204" pitchFamily="34" charset="0"/>
                <a:ea typeface="方正兰亭黑简体" panose="02000000000000000000" pitchFamily="2" charset="-122"/>
              </a:rPr>
              <a:t>RPC request: Create a common VLAN with the VLAN ID of 10.</a:t>
            </a:r>
            <a:endParaRPr lang="en-US" altLang="zh-CN" sz="1400" dirty="0">
              <a:solidFill>
                <a:schemeClr val="bg1"/>
              </a:solidFill>
              <a:latin typeface="Huawei Sans" panose="020C0503030203020204" pitchFamily="34" charset="0"/>
              <a:ea typeface="方正兰亭黑简体" panose="02000000000000000000" pitchFamily="2" charset="-122"/>
            </a:endParaRPr>
          </a:p>
        </p:txBody>
      </p:sp>
      <p:sp>
        <p:nvSpPr>
          <p:cNvPr id="17" name="文本占位符 3">
            <a:extLst>
              <a:ext uri="{FF2B5EF4-FFF2-40B4-BE49-F238E27FC236}">
                <a16:creationId xmlns:a16="http://schemas.microsoft.com/office/drawing/2014/main" id="{EDC372E3-954D-46D1-BE0B-CE95DCE6A25A}"/>
              </a:ext>
            </a:extLst>
          </p:cNvPr>
          <p:cNvSpPr txBox="1">
            <a:spLocks/>
          </p:cNvSpPr>
          <p:nvPr/>
        </p:nvSpPr>
        <p:spPr bwMode="gray">
          <a:xfrm>
            <a:off x="7419976" y="1045770"/>
            <a:ext cx="4325938" cy="4789687"/>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rPr>
              <a:t>In this example, the edit-</a:t>
            </a:r>
            <a:r>
              <a:rPr lang="en-US" sz="1600" dirty="0" err="1">
                <a:latin typeface="Huawei Sans" panose="020C0503030203020204" pitchFamily="34" charset="0"/>
              </a:rPr>
              <a:t>config</a:t>
            </a:r>
            <a:r>
              <a:rPr lang="en-US" sz="1600" dirty="0">
                <a:latin typeface="Huawei Sans" panose="020C0503030203020204" pitchFamily="34" charset="0"/>
              </a:rPr>
              <a:t> operation can load data to the running configuration database &lt;running/&gt;.</a:t>
            </a:r>
          </a:p>
          <a:p>
            <a:pPr fontAlgn="ctr">
              <a:buSzPct val="50000"/>
              <a:buFont typeface="Wingdings" panose="05000000000000000000" pitchFamily="2" charset="2"/>
              <a:buChar char="l"/>
            </a:pPr>
            <a:r>
              <a:rPr lang="en-US" sz="1600" dirty="0">
                <a:latin typeface="Huawei Sans" panose="020C0503030203020204" pitchFamily="34" charset="0"/>
              </a:rPr>
              <a:t>Deliver the information for creating </a:t>
            </a:r>
            <a:r>
              <a:rPr lang="en-US" sz="1600" dirty="0" err="1">
                <a:latin typeface="Huawei Sans" panose="020C0503030203020204" pitchFamily="34" charset="0"/>
              </a:rPr>
              <a:t>VLAN</a:t>
            </a:r>
            <a:r>
              <a:rPr lang="en-US" sz="1600" dirty="0">
                <a:latin typeface="Huawei Sans" panose="020C0503030203020204" pitchFamily="34" charset="0"/>
              </a:rPr>
              <a:t> 10.</a:t>
            </a:r>
          </a:p>
          <a:p>
            <a:pPr fontAlgn="ctr">
              <a:buSzPct val="50000"/>
              <a:buFont typeface="Wingdings" panose="05000000000000000000" pitchFamily="2" charset="2"/>
              <a:buChar char="l"/>
            </a:pPr>
            <a:r>
              <a:rPr lang="en-US" sz="1600" dirty="0">
                <a:latin typeface="Huawei Sans" panose="020C0503030203020204" pitchFamily="34" charset="0"/>
              </a:rPr>
              <a:t>The operation is merge. Other operations are as follows:</a:t>
            </a:r>
          </a:p>
          <a:p>
            <a:pPr lvl="1" fontAlgn="ctr">
              <a:buSzPct val="50000"/>
              <a:buFont typeface="Wingdings" panose="05000000000000000000" pitchFamily="2" charset="2"/>
              <a:buChar char="p"/>
            </a:pPr>
            <a:r>
              <a:rPr lang="en-US" sz="1400" dirty="0">
                <a:latin typeface="Huawei Sans" panose="020C0503030203020204" pitchFamily="34" charset="0"/>
              </a:rPr>
              <a:t>merge </a:t>
            </a:r>
          </a:p>
          <a:p>
            <a:pPr lvl="1" fontAlgn="ctr">
              <a:buSzPct val="50000"/>
              <a:buFont typeface="Wingdings" panose="05000000000000000000" pitchFamily="2" charset="2"/>
              <a:buChar char="p"/>
            </a:pPr>
            <a:r>
              <a:rPr lang="en-US" sz="1400" dirty="0">
                <a:latin typeface="Huawei Sans" panose="020C0503030203020204" pitchFamily="34" charset="0"/>
              </a:rPr>
              <a:t>create </a:t>
            </a:r>
          </a:p>
          <a:p>
            <a:pPr lvl="1" fontAlgn="ctr">
              <a:buSzPct val="50000"/>
              <a:buFont typeface="Wingdings" panose="05000000000000000000" pitchFamily="2" charset="2"/>
              <a:buChar char="p"/>
            </a:pPr>
            <a:r>
              <a:rPr lang="en-US" sz="1400" dirty="0">
                <a:latin typeface="Huawei Sans" panose="020C0503030203020204" pitchFamily="34" charset="0"/>
              </a:rPr>
              <a:t>delete </a:t>
            </a:r>
          </a:p>
          <a:p>
            <a:pPr lvl="1" fontAlgn="ctr">
              <a:buSzPct val="50000"/>
              <a:buFont typeface="Wingdings" panose="05000000000000000000" pitchFamily="2" charset="2"/>
              <a:buChar char="p"/>
            </a:pPr>
            <a:r>
              <a:rPr lang="en-US" sz="1400" dirty="0">
                <a:latin typeface="Huawei Sans" panose="020C0503030203020204" pitchFamily="34" charset="0"/>
              </a:rPr>
              <a:t>remove </a:t>
            </a:r>
          </a:p>
          <a:p>
            <a:pPr fontAlgn="ctr"/>
            <a:endParaRPr lang="en-US" altLang="zh-CN" sz="1600" dirty="0">
              <a:latin typeface="Huawei Sans" panose="020C0503030203020204" pitchFamily="34" charset="0"/>
            </a:endParaRPr>
          </a:p>
        </p:txBody>
      </p:sp>
      <p:grpSp>
        <p:nvGrpSpPr>
          <p:cNvPr id="2" name="组合 1">
            <a:extLst>
              <a:ext uri="{FF2B5EF4-FFF2-40B4-BE49-F238E27FC236}">
                <a16:creationId xmlns:a16="http://schemas.microsoft.com/office/drawing/2014/main" id="{E9DF8B1F-21CD-4218-9C29-81B906197E69}"/>
              </a:ext>
            </a:extLst>
          </p:cNvPr>
          <p:cNvGrpSpPr/>
          <p:nvPr/>
        </p:nvGrpSpPr>
        <p:grpSpPr>
          <a:xfrm>
            <a:off x="5758516" y="100350"/>
            <a:ext cx="5972795" cy="256143"/>
            <a:chOff x="5758516" y="117284"/>
            <a:chExt cx="5972795" cy="256143"/>
          </a:xfrm>
        </p:grpSpPr>
        <p:sp>
          <p:nvSpPr>
            <p:cNvPr id="13" name="五边形 24">
              <a:extLst>
                <a:ext uri="{FF2B5EF4-FFF2-40B4-BE49-F238E27FC236}">
                  <a16:creationId xmlns:a16="http://schemas.microsoft.com/office/drawing/2014/main" id="{FAB2AF0B-74E0-4A33-8937-1CFB2F1C192D}"/>
                </a:ext>
              </a:extLst>
            </p:cNvPr>
            <p:cNvSpPr/>
            <p:nvPr/>
          </p:nvSpPr>
          <p:spPr bwMode="gray">
            <a:xfrm>
              <a:off x="5758516" y="117284"/>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6" name="燕尾形 25">
              <a:extLst>
                <a:ext uri="{FF2B5EF4-FFF2-40B4-BE49-F238E27FC236}">
                  <a16:creationId xmlns:a16="http://schemas.microsoft.com/office/drawing/2014/main" id="{98AE4A4D-AEE1-41C8-800B-1716DCC2B2F2}"/>
                </a:ext>
              </a:extLst>
            </p:cNvPr>
            <p:cNvSpPr/>
            <p:nvPr/>
          </p:nvSpPr>
          <p:spPr bwMode="gray">
            <a:xfrm>
              <a:off x="7242002" y="117284"/>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18" name="燕尾形 26">
              <a:extLst>
                <a:ext uri="{FF2B5EF4-FFF2-40B4-BE49-F238E27FC236}">
                  <a16:creationId xmlns:a16="http://schemas.microsoft.com/office/drawing/2014/main" id="{5BBC6A3C-B157-4916-A800-A3D86DCF5ED7}"/>
                </a:ext>
              </a:extLst>
            </p:cNvPr>
            <p:cNvSpPr/>
            <p:nvPr/>
          </p:nvSpPr>
          <p:spPr bwMode="gray">
            <a:xfrm>
              <a:off x="8725488" y="117284"/>
              <a:ext cx="1522338" cy="2561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a:solidFill>
                    <a:srgbClr val="FFFFFF"/>
                  </a:solidFill>
                  <a:latin typeface="Huawei Sans" panose="020C0503030203020204" pitchFamily="34" charset="0"/>
                  <a:ea typeface="方正兰亭黑简体" panose="02000000000000000000" pitchFamily="2" charset="-122"/>
                </a:rPr>
                <a:t>Operations layer</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sp>
          <p:nvSpPr>
            <p:cNvPr id="19" name="燕尾形 27">
              <a:extLst>
                <a:ext uri="{FF2B5EF4-FFF2-40B4-BE49-F238E27FC236}">
                  <a16:creationId xmlns:a16="http://schemas.microsoft.com/office/drawing/2014/main" id="{A24C758F-853A-49E2-A091-94472D72D5C8}"/>
                </a:ext>
              </a:extLst>
            </p:cNvPr>
            <p:cNvSpPr/>
            <p:nvPr/>
          </p:nvSpPr>
          <p:spPr bwMode="gray">
            <a:xfrm>
              <a:off x="10208973" y="117284"/>
              <a:ext cx="1522338" cy="2561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a:latin typeface="Huawei Sans" panose="020C0503030203020204" pitchFamily="34" charset="0"/>
                </a:rPr>
                <a:t>Content layer</a:t>
              </a:r>
              <a:endParaRPr lang="en-US" altLang="zh-CN" sz="1200" kern="0" dirty="0">
                <a:latin typeface="Huawei Sans" panose="020C0503030203020204" pitchFamily="34" charset="0"/>
              </a:endParaRPr>
            </a:p>
          </p:txBody>
        </p:sp>
      </p:grpSp>
    </p:spTree>
    <p:extLst>
      <p:ext uri="{BB962C8B-B14F-4D97-AF65-F5344CB8AC3E}">
        <p14:creationId xmlns:p14="http://schemas.microsoft.com/office/powerpoint/2010/main" val="2394370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005F8F-DF4E-46A0-A203-9E70485F518E}"/>
              </a:ext>
            </a:extLst>
          </p:cNvPr>
          <p:cNvSpPr>
            <a:spLocks noGrp="1"/>
          </p:cNvSpPr>
          <p:nvPr>
            <p:ph type="title"/>
          </p:nvPr>
        </p:nvSpPr>
        <p:spPr bwMode="gray"/>
        <p:txBody>
          <a:bodyPr/>
          <a:lstStyle/>
          <a:p>
            <a:r>
              <a:rPr lang="en-US"/>
              <a:t>Content Layer of NETCONF</a:t>
            </a:r>
            <a:endParaRPr lang="en-US" dirty="0"/>
          </a:p>
        </p:txBody>
      </p:sp>
      <p:sp>
        <p:nvSpPr>
          <p:cNvPr id="3" name="文本占位符 2">
            <a:extLst>
              <a:ext uri="{FF2B5EF4-FFF2-40B4-BE49-F238E27FC236}">
                <a16:creationId xmlns:a16="http://schemas.microsoft.com/office/drawing/2014/main" id="{BE6A2999-1CF4-4D89-B0C2-9680D1F5C4A5}"/>
              </a:ext>
            </a:extLst>
          </p:cNvPr>
          <p:cNvSpPr>
            <a:spLocks noGrp="1"/>
          </p:cNvSpPr>
          <p:nvPr>
            <p:ph type="body" sz="quarter" idx="10"/>
          </p:nvPr>
        </p:nvSpPr>
        <p:spPr bwMode="gray">
          <a:xfrm>
            <a:off x="455612" y="1052514"/>
            <a:ext cx="11293476" cy="1101026"/>
          </a:xfrm>
        </p:spPr>
        <p:txBody>
          <a:bodyPr/>
          <a:lstStyle/>
          <a:p>
            <a:r>
              <a:rPr lang="en-US" altLang="zh-CN" sz="1600" dirty="0"/>
              <a:t>The NETCONF content layer configures data for devices. Configuration data requires a modeling language, which depends on the implementation of each vendor. NETCONF 1.0 has no requirements on the model language. NETCONF 1.1 clearly defines the combination with YANG and starts to standardize the NETCONF content format.</a:t>
            </a:r>
          </a:p>
          <a:p>
            <a:endParaRPr lang="zh-CN" altLang="en-US" sz="1600" dirty="0"/>
          </a:p>
        </p:txBody>
      </p:sp>
      <p:sp>
        <p:nvSpPr>
          <p:cNvPr id="9" name="文本框 8">
            <a:extLst>
              <a:ext uri="{FF2B5EF4-FFF2-40B4-BE49-F238E27FC236}">
                <a16:creationId xmlns:a16="http://schemas.microsoft.com/office/drawing/2014/main" id="{89093E7D-8643-4288-BBAC-D267CDBEF656}"/>
              </a:ext>
            </a:extLst>
          </p:cNvPr>
          <p:cNvSpPr txBox="1"/>
          <p:nvPr/>
        </p:nvSpPr>
        <p:spPr bwMode="gray">
          <a:xfrm>
            <a:off x="430214" y="4262982"/>
            <a:ext cx="11306175" cy="1923604"/>
          </a:xfrm>
          <a:prstGeom prst="rect">
            <a:avLst/>
          </a:prstGeom>
          <a:noFill/>
        </p:spPr>
        <p:txBody>
          <a:bodyPr wrap="square" rtlCol="0">
            <a:noAutofit/>
          </a:bodyPr>
          <a:lstStyle/>
          <a:p>
            <a:pPr marL="285750" indent="-285750" fontAlgn="ctr">
              <a:lnSpc>
                <a:spcPct val="140000"/>
              </a:lnSpc>
              <a:buSzPct val="50000"/>
              <a:buFont typeface="Wingdings" panose="05000000000000000000" pitchFamily="2" charset="2"/>
              <a:buChar char="l"/>
            </a:pPr>
            <a:r>
              <a:rPr lang="en-US" sz="1600" dirty="0">
                <a:latin typeface="Huawei Sans" panose="020C0503030203020204" pitchFamily="34" charset="0"/>
              </a:rPr>
              <a:t>Currently, Huawei devices support the following content layers:</a:t>
            </a:r>
            <a:endParaRPr lang="en-US" altLang="zh-CN" sz="1600" dirty="0">
              <a:latin typeface="Huawei Sans" panose="020C0503030203020204" pitchFamily="34" charset="0"/>
            </a:endParaRPr>
          </a:p>
          <a:p>
            <a:pPr marL="595313" lvl="1" indent="-307975" fontAlgn="ctr">
              <a:lnSpc>
                <a:spcPct val="140000"/>
              </a:lnSpc>
              <a:buSzPct val="50000"/>
              <a:buFont typeface="Wingdings" panose="05000000000000000000" pitchFamily="2" charset="2"/>
              <a:buChar char="p"/>
            </a:pPr>
            <a:r>
              <a:rPr lang="en-US" sz="1400" dirty="0">
                <a:latin typeface="Huawei Sans" panose="020C0503030203020204" pitchFamily="34" charset="0"/>
              </a:rPr>
              <a:t>Huawei-YANG</a:t>
            </a:r>
          </a:p>
          <a:p>
            <a:pPr marL="595313" lvl="1" indent="-307975" fontAlgn="ctr">
              <a:lnSpc>
                <a:spcPct val="140000"/>
              </a:lnSpc>
              <a:buSzPct val="50000"/>
              <a:buFont typeface="Wingdings" panose="05000000000000000000" pitchFamily="2" charset="2"/>
              <a:buChar char="p"/>
            </a:pPr>
            <a:r>
              <a:rPr lang="en-US" sz="1400" dirty="0" err="1">
                <a:latin typeface="Huawei Sans" panose="020C0503030203020204" pitchFamily="34" charset="0"/>
              </a:rPr>
              <a:t>NETCONF</a:t>
            </a:r>
            <a:r>
              <a:rPr lang="en-US" sz="1400" dirty="0">
                <a:latin typeface="Huawei Sans" panose="020C0503030203020204" pitchFamily="34" charset="0"/>
              </a:rPr>
              <a:t> Schema</a:t>
            </a:r>
          </a:p>
          <a:p>
            <a:pPr marL="595313" lvl="1" indent="-307975" fontAlgn="ctr">
              <a:lnSpc>
                <a:spcPct val="140000"/>
              </a:lnSpc>
              <a:buSzPct val="50000"/>
              <a:buFont typeface="Wingdings" panose="05000000000000000000" pitchFamily="2" charset="2"/>
              <a:buChar char="p"/>
            </a:pPr>
            <a:r>
              <a:rPr lang="en-US" sz="1400" dirty="0" err="1">
                <a:latin typeface="Huawei Sans" panose="020C0503030203020204" pitchFamily="34" charset="0"/>
              </a:rPr>
              <a:t>IETF</a:t>
            </a:r>
            <a:r>
              <a:rPr lang="en-US" sz="1400" dirty="0">
                <a:latin typeface="Huawei Sans" panose="020C0503030203020204" pitchFamily="34" charset="0"/>
              </a:rPr>
              <a:t>-YANG</a:t>
            </a:r>
          </a:p>
          <a:p>
            <a:pPr marL="595313" lvl="1" indent="-307975" fontAlgn="ctr">
              <a:lnSpc>
                <a:spcPct val="140000"/>
              </a:lnSpc>
              <a:buSzPct val="50000"/>
              <a:buFont typeface="Wingdings" panose="05000000000000000000" pitchFamily="2" charset="2"/>
              <a:buChar char="p"/>
            </a:pPr>
            <a:r>
              <a:rPr lang="en-US" sz="1400" dirty="0" err="1">
                <a:latin typeface="Huawei Sans" panose="020C0503030203020204" pitchFamily="34" charset="0"/>
              </a:rPr>
              <a:t>OpenConfig</a:t>
            </a:r>
            <a:r>
              <a:rPr lang="en-US" sz="1400" dirty="0">
                <a:latin typeface="Huawei Sans" panose="020C0503030203020204" pitchFamily="34" charset="0"/>
              </a:rPr>
              <a:t>-YANG</a:t>
            </a:r>
          </a:p>
        </p:txBody>
      </p:sp>
      <p:sp>
        <p:nvSpPr>
          <p:cNvPr id="11" name="文本框 10">
            <a:extLst>
              <a:ext uri="{FF2B5EF4-FFF2-40B4-BE49-F238E27FC236}">
                <a16:creationId xmlns:a16="http://schemas.microsoft.com/office/drawing/2014/main" id="{5EE758F4-D7D9-4264-9B0F-C318C8D56BC6}"/>
              </a:ext>
            </a:extLst>
          </p:cNvPr>
          <p:cNvSpPr txBox="1"/>
          <p:nvPr/>
        </p:nvSpPr>
        <p:spPr bwMode="gray">
          <a:xfrm>
            <a:off x="442912" y="2271840"/>
            <a:ext cx="11306175" cy="1945148"/>
          </a:xfrm>
          <a:prstGeom prst="rect">
            <a:avLst/>
          </a:prstGeom>
          <a:solidFill>
            <a:srgbClr val="FFFFCC"/>
          </a:solidFill>
          <a:ln>
            <a:solidFill>
              <a:srgbClr val="FFC000"/>
            </a:solidFill>
          </a:ln>
        </p:spPr>
        <p:txBody>
          <a:bodyPr wrap="square" rtlCol="0" anchor="ctr">
            <a:noAutofit/>
          </a:bodyPr>
          <a:lstStyle/>
          <a:p>
            <a:pPr fontAlgn="ctr">
              <a:lnSpc>
                <a:spcPct val="120000"/>
              </a:lnSpc>
            </a:pPr>
            <a:r>
              <a:rPr lang="en-US" sz="1600" dirty="0">
                <a:latin typeface="Huawei Sans" panose="020C0503030203020204" pitchFamily="34" charset="0"/>
              </a:rPr>
              <a:t>NETCONF has two modeling languages: Schema and YANG.</a:t>
            </a:r>
            <a:endParaRPr lang="en-US" altLang="zh-CN" sz="1600" dirty="0">
              <a:latin typeface="Huawei Sans" panose="020C0503030203020204" pitchFamily="34" charset="0"/>
            </a:endParaRPr>
          </a:p>
          <a:p>
            <a:pPr marL="285750" indent="-285750" fontAlgn="ctr">
              <a:lnSpc>
                <a:spcPct val="120000"/>
              </a:lnSpc>
              <a:buSzPct val="50000"/>
              <a:buFont typeface="Wingdings" panose="05000000000000000000" pitchFamily="2" charset="2"/>
              <a:buChar char="l"/>
            </a:pPr>
            <a:r>
              <a:rPr lang="en-US" sz="1600" dirty="0">
                <a:latin typeface="Huawei Sans" panose="020C0503030203020204" pitchFamily="34" charset="0"/>
              </a:rPr>
              <a:t>Schema is a set of defined rules for describing XML documents. A schema file defines all the management objects on a managed device, the constraints and hierarchical relationships between these management objects, and the read and write permissions of these management objects.</a:t>
            </a:r>
          </a:p>
          <a:p>
            <a:pPr marL="285750" indent="-285750" fontAlgn="ctr">
              <a:lnSpc>
                <a:spcPct val="120000"/>
              </a:lnSpc>
              <a:buSzPct val="50000"/>
              <a:buFont typeface="Wingdings" panose="05000000000000000000" pitchFamily="2" charset="2"/>
              <a:buChar char="l"/>
            </a:pPr>
            <a:r>
              <a:rPr lang="en-US" sz="1600" dirty="0">
                <a:latin typeface="Huawei Sans" panose="020C0503030203020204" pitchFamily="34" charset="0"/>
              </a:rPr>
              <a:t>YANG is a data modeling language developed to design NETCONF-oriented configuration data, status data models, RPC models, and notification mechanisms.</a:t>
            </a:r>
          </a:p>
        </p:txBody>
      </p:sp>
      <p:grpSp>
        <p:nvGrpSpPr>
          <p:cNvPr id="4" name="组合 3">
            <a:extLst>
              <a:ext uri="{FF2B5EF4-FFF2-40B4-BE49-F238E27FC236}">
                <a16:creationId xmlns:a16="http://schemas.microsoft.com/office/drawing/2014/main" id="{C235A1FC-41C4-405A-B242-EFDACDA24A86}"/>
              </a:ext>
            </a:extLst>
          </p:cNvPr>
          <p:cNvGrpSpPr/>
          <p:nvPr/>
        </p:nvGrpSpPr>
        <p:grpSpPr>
          <a:xfrm>
            <a:off x="5758516" y="100350"/>
            <a:ext cx="5972795" cy="256143"/>
            <a:chOff x="5758516" y="159619"/>
            <a:chExt cx="5972795" cy="256143"/>
          </a:xfrm>
        </p:grpSpPr>
        <p:sp>
          <p:nvSpPr>
            <p:cNvPr id="10" name="五边形 24">
              <a:extLst>
                <a:ext uri="{FF2B5EF4-FFF2-40B4-BE49-F238E27FC236}">
                  <a16:creationId xmlns:a16="http://schemas.microsoft.com/office/drawing/2014/main" id="{FAB2AF0B-74E0-4A33-8937-1CFB2F1C192D}"/>
                </a:ext>
              </a:extLst>
            </p:cNvPr>
            <p:cNvSpPr/>
            <p:nvPr/>
          </p:nvSpPr>
          <p:spPr bwMode="gray">
            <a:xfrm>
              <a:off x="5758516" y="159619"/>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2" name="燕尾形 25">
              <a:extLst>
                <a:ext uri="{FF2B5EF4-FFF2-40B4-BE49-F238E27FC236}">
                  <a16:creationId xmlns:a16="http://schemas.microsoft.com/office/drawing/2014/main" id="{98AE4A4D-AEE1-41C8-800B-1716DCC2B2F2}"/>
                </a:ext>
              </a:extLst>
            </p:cNvPr>
            <p:cNvSpPr/>
            <p:nvPr/>
          </p:nvSpPr>
          <p:spPr bwMode="gray">
            <a:xfrm>
              <a:off x="7242002" y="159619"/>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13" name="燕尾形 26">
              <a:extLst>
                <a:ext uri="{FF2B5EF4-FFF2-40B4-BE49-F238E27FC236}">
                  <a16:creationId xmlns:a16="http://schemas.microsoft.com/office/drawing/2014/main" id="{5BBC6A3C-B157-4916-A800-A3D86DCF5ED7}"/>
                </a:ext>
              </a:extLst>
            </p:cNvPr>
            <p:cNvSpPr/>
            <p:nvPr/>
          </p:nvSpPr>
          <p:spPr bwMode="gray">
            <a:xfrm>
              <a:off x="8725488" y="159619"/>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Operations layer</a:t>
              </a:r>
              <a:endParaRPr lang="en-US" altLang="zh-CN" sz="1200" kern="0" dirty="0">
                <a:latin typeface="Huawei Sans" panose="020C0503030203020204" pitchFamily="34" charset="0"/>
              </a:endParaRPr>
            </a:p>
          </p:txBody>
        </p:sp>
        <p:sp>
          <p:nvSpPr>
            <p:cNvPr id="14" name="燕尾形 27">
              <a:extLst>
                <a:ext uri="{FF2B5EF4-FFF2-40B4-BE49-F238E27FC236}">
                  <a16:creationId xmlns:a16="http://schemas.microsoft.com/office/drawing/2014/main" id="{A24C758F-853A-49E2-A091-94472D72D5C8}"/>
                </a:ext>
              </a:extLst>
            </p:cNvPr>
            <p:cNvSpPr/>
            <p:nvPr/>
          </p:nvSpPr>
          <p:spPr bwMode="gray">
            <a:xfrm>
              <a:off x="10208973" y="159619"/>
              <a:ext cx="1522338" cy="2561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a:solidFill>
                    <a:srgbClr val="FFFFFF"/>
                  </a:solidFill>
                  <a:latin typeface="Huawei Sans" panose="020C0503030203020204" pitchFamily="34" charset="0"/>
                  <a:ea typeface="方正兰亭黑简体" panose="02000000000000000000" pitchFamily="2" charset="-122"/>
                </a:rPr>
                <a:t>Content layer</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5596863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a:extLst>
              <a:ext uri="{FF2B5EF4-FFF2-40B4-BE49-F238E27FC236}">
                <a16:creationId xmlns:a16="http://schemas.microsoft.com/office/drawing/2014/main" id="{C48D6DED-1106-41EE-9290-FAD34900D9C8}"/>
              </a:ext>
            </a:extLst>
          </p:cNvPr>
          <p:cNvSpPr>
            <a:spLocks noGrp="1"/>
          </p:cNvSpPr>
          <p:nvPr>
            <p:ph type="title"/>
          </p:nvPr>
        </p:nvSpPr>
        <p:spPr bwMode="gray"/>
        <p:txBody>
          <a:bodyPr/>
          <a:lstStyle/>
          <a:p>
            <a:r>
              <a:rPr lang="en-US"/>
              <a:t>Example: Delivering VLAN Configurations (HUAWEI-YANG)</a:t>
            </a:r>
            <a:endParaRPr lang="en-US" dirty="0"/>
          </a:p>
        </p:txBody>
      </p:sp>
      <p:sp>
        <p:nvSpPr>
          <p:cNvPr id="21" name="圆角矩形 20"/>
          <p:cNvSpPr/>
          <p:nvPr/>
        </p:nvSpPr>
        <p:spPr bwMode="gray">
          <a:xfrm>
            <a:off x="4187371" y="4380614"/>
            <a:ext cx="3704463" cy="571331"/>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400" dirty="0">
                <a:solidFill>
                  <a:schemeClr val="bg1"/>
                </a:solidFill>
                <a:latin typeface="Huawei Sans" panose="020C0503030203020204" pitchFamily="34" charset="0"/>
                <a:ea typeface="方正兰亭黑简体" panose="02000000000000000000" pitchFamily="2" charset="-122"/>
              </a:rPr>
              <a:t>RPC request: Create a common VLAN with the VLAN ID of 10.</a:t>
            </a:r>
            <a:endParaRPr lang="en-US" altLang="zh-CN" sz="1400" dirty="0">
              <a:solidFill>
                <a:schemeClr val="bg1"/>
              </a:solidFill>
              <a:latin typeface="Huawei Sans" panose="020C0503030203020204" pitchFamily="34" charset="0"/>
              <a:ea typeface="方正兰亭黑简体" panose="02000000000000000000" pitchFamily="2" charset="-122"/>
            </a:endParaRPr>
          </a:p>
        </p:txBody>
      </p:sp>
      <p:sp>
        <p:nvSpPr>
          <p:cNvPr id="22" name="文本占位符 3">
            <a:extLst>
              <a:ext uri="{FF2B5EF4-FFF2-40B4-BE49-F238E27FC236}">
                <a16:creationId xmlns:a16="http://schemas.microsoft.com/office/drawing/2014/main" id="{EDC372E3-954D-46D1-BE0B-CE95DCE6A25A}"/>
              </a:ext>
            </a:extLst>
          </p:cNvPr>
          <p:cNvSpPr txBox="1">
            <a:spLocks/>
          </p:cNvSpPr>
          <p:nvPr/>
        </p:nvSpPr>
        <p:spPr bwMode="gray">
          <a:xfrm>
            <a:off x="8140994" y="1009110"/>
            <a:ext cx="3603997" cy="3668712"/>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rPr>
              <a:t>In this example, the edit-</a:t>
            </a:r>
            <a:r>
              <a:rPr lang="en-US" sz="1600" dirty="0" err="1">
                <a:latin typeface="Huawei Sans" panose="020C0503030203020204" pitchFamily="34" charset="0"/>
              </a:rPr>
              <a:t>config</a:t>
            </a:r>
            <a:r>
              <a:rPr lang="en-US" sz="1600" dirty="0">
                <a:latin typeface="Huawei Sans" panose="020C0503030203020204" pitchFamily="34" charset="0"/>
              </a:rPr>
              <a:t> operation can load data to the running configuration database &lt;running/&gt;.</a:t>
            </a:r>
          </a:p>
          <a:p>
            <a:pPr fontAlgn="ctr">
              <a:buSzPct val="50000"/>
              <a:buFont typeface="Wingdings" panose="05000000000000000000" pitchFamily="2" charset="2"/>
              <a:buChar char="l"/>
            </a:pPr>
            <a:r>
              <a:rPr lang="en-US" sz="1600" dirty="0">
                <a:latin typeface="Huawei Sans" panose="020C0503030203020204" pitchFamily="34" charset="0"/>
              </a:rPr>
              <a:t>&lt;</a:t>
            </a:r>
            <a:r>
              <a:rPr lang="en-US" sz="1600" dirty="0" err="1">
                <a:latin typeface="Huawei Sans" panose="020C0503030203020204" pitchFamily="34" charset="0"/>
              </a:rPr>
              <a:t>config</a:t>
            </a:r>
            <a:r>
              <a:rPr lang="en-US" sz="1600" dirty="0">
                <a:latin typeface="Huawei Sans" panose="020C0503030203020204" pitchFamily="34" charset="0"/>
              </a:rPr>
              <a:t>&gt;&lt;/</a:t>
            </a:r>
            <a:r>
              <a:rPr lang="en-US" sz="1600" dirty="0" err="1">
                <a:latin typeface="Huawei Sans" panose="020C0503030203020204" pitchFamily="34" charset="0"/>
              </a:rPr>
              <a:t>config</a:t>
            </a:r>
            <a:r>
              <a:rPr lang="en-US" sz="1600" dirty="0">
                <a:latin typeface="Huawei Sans" panose="020C0503030203020204" pitchFamily="34" charset="0"/>
              </a:rPr>
              <a:t>&gt;: content layer information.</a:t>
            </a:r>
          </a:p>
          <a:p>
            <a:pPr fontAlgn="ctr">
              <a:buSzPct val="50000"/>
              <a:buFont typeface="Wingdings" panose="05000000000000000000" pitchFamily="2" charset="2"/>
              <a:buChar char="l"/>
            </a:pPr>
            <a:r>
              <a:rPr lang="en-US" sz="1600" dirty="0">
                <a:latin typeface="Huawei Sans" panose="020C0503030203020204" pitchFamily="34" charset="0"/>
              </a:rPr>
              <a:t>The namespace of the content layer is http://</a:t>
            </a:r>
            <a:r>
              <a:rPr lang="en-US" sz="1600" dirty="0" err="1">
                <a:latin typeface="Huawei Sans" panose="020C0503030203020204" pitchFamily="34" charset="0"/>
              </a:rPr>
              <a:t>www.huawei.com</a:t>
            </a:r>
            <a:r>
              <a:rPr lang="en-US" sz="1600" dirty="0">
                <a:latin typeface="Huawei Sans" panose="020C0503030203020204" pitchFamily="34" charset="0"/>
              </a:rPr>
              <a:t>/</a:t>
            </a:r>
            <a:r>
              <a:rPr lang="en-US" sz="1600" dirty="0" err="1">
                <a:latin typeface="Huawei Sans" panose="020C0503030203020204" pitchFamily="34" charset="0"/>
              </a:rPr>
              <a:t>netconf</a:t>
            </a:r>
            <a:r>
              <a:rPr lang="en-US" sz="1600" dirty="0">
                <a:latin typeface="Huawei Sans" panose="020C0503030203020204" pitchFamily="34" charset="0"/>
              </a:rPr>
              <a:t>/</a:t>
            </a:r>
            <a:r>
              <a:rPr lang="en-US" sz="1600" dirty="0" err="1">
                <a:latin typeface="Huawei Sans" panose="020C0503030203020204" pitchFamily="34" charset="0"/>
              </a:rPr>
              <a:t>vrp</a:t>
            </a:r>
            <a:r>
              <a:rPr lang="en-US" sz="1600" dirty="0">
                <a:latin typeface="Huawei Sans" panose="020C0503030203020204" pitchFamily="34" charset="0"/>
              </a:rPr>
              <a:t>/</a:t>
            </a:r>
            <a:r>
              <a:rPr lang="en-US" sz="1600" dirty="0" err="1">
                <a:latin typeface="Huawei Sans" panose="020C0503030203020204" pitchFamily="34" charset="0"/>
              </a:rPr>
              <a:t>huawei-vlan</a:t>
            </a:r>
            <a:r>
              <a:rPr lang="en-US" sz="1600" dirty="0">
                <a:latin typeface="Huawei Sans" panose="020C0503030203020204" pitchFamily="34" charset="0"/>
              </a:rPr>
              <a:t>.</a:t>
            </a:r>
          </a:p>
          <a:p>
            <a:pPr fontAlgn="ctr">
              <a:buSzPct val="50000"/>
              <a:buFont typeface="Wingdings" panose="05000000000000000000" pitchFamily="2" charset="2"/>
              <a:buChar char="l"/>
            </a:pPr>
            <a:r>
              <a:rPr lang="en-US" sz="1600" dirty="0">
                <a:latin typeface="Huawei Sans" panose="020C0503030203020204" pitchFamily="34" charset="0"/>
              </a:rPr>
              <a:t>The content layer structure is as follows: &lt;</a:t>
            </a:r>
            <a:r>
              <a:rPr lang="en-US" sz="1600" dirty="0" err="1">
                <a:latin typeface="Huawei Sans" panose="020C0503030203020204" pitchFamily="34" charset="0"/>
              </a:rPr>
              <a:t>vlans</a:t>
            </a:r>
            <a:r>
              <a:rPr lang="en-US" sz="1600" dirty="0">
                <a:latin typeface="Huawei Sans" panose="020C0503030203020204" pitchFamily="34" charset="0"/>
              </a:rPr>
              <a:t>&gt; contains &lt;</a:t>
            </a:r>
            <a:r>
              <a:rPr lang="en-US" sz="1600" dirty="0" err="1">
                <a:latin typeface="Huawei Sans" panose="020C0503030203020204" pitchFamily="34" charset="0"/>
              </a:rPr>
              <a:t>vlan</a:t>
            </a:r>
            <a:r>
              <a:rPr lang="en-US" sz="1600" dirty="0">
                <a:latin typeface="Huawei Sans" panose="020C0503030203020204" pitchFamily="34" charset="0"/>
              </a:rPr>
              <a:t>&gt;, including &lt;</a:t>
            </a:r>
            <a:r>
              <a:rPr lang="en-US" sz="1600" dirty="0" err="1">
                <a:latin typeface="Huawei Sans" panose="020C0503030203020204" pitchFamily="34" charset="0"/>
              </a:rPr>
              <a:t>vlanId</a:t>
            </a:r>
            <a:r>
              <a:rPr lang="en-US" sz="1600" dirty="0">
                <a:latin typeface="Huawei Sans" panose="020C0503030203020204" pitchFamily="34" charset="0"/>
              </a:rPr>
              <a:t>&gt; and &lt;</a:t>
            </a:r>
            <a:r>
              <a:rPr lang="en-US" sz="1600" dirty="0" err="1">
                <a:latin typeface="Huawei Sans" panose="020C0503030203020204" pitchFamily="34" charset="0"/>
              </a:rPr>
              <a:t>protocalVlans</a:t>
            </a:r>
            <a:r>
              <a:rPr lang="en-US" sz="1600" dirty="0">
                <a:latin typeface="Huawei Sans" panose="020C0503030203020204" pitchFamily="34" charset="0"/>
              </a:rPr>
              <a:t>&gt;.</a:t>
            </a:r>
          </a:p>
          <a:p>
            <a:pPr fontAlgn="ctr">
              <a:buSzPct val="50000"/>
              <a:buFont typeface="Wingdings" panose="05000000000000000000" pitchFamily="2" charset="2"/>
              <a:buChar char="l"/>
            </a:pPr>
            <a:endParaRPr lang="en-US" altLang="zh-CN" sz="1600" dirty="0">
              <a:latin typeface="Huawei Sans" panose="020C0503030203020204" pitchFamily="34" charset="0"/>
            </a:endParaRPr>
          </a:p>
          <a:p>
            <a:pPr fontAlgn="ctr">
              <a:buSzPct val="50000"/>
              <a:buFont typeface="Wingdings" panose="05000000000000000000" pitchFamily="2" charset="2"/>
              <a:buChar char="l"/>
            </a:pPr>
            <a:endParaRPr lang="en-US" altLang="zh-CN" sz="1600" dirty="0">
              <a:latin typeface="Huawei Sans" panose="020C0503030203020204" pitchFamily="34" charset="0"/>
            </a:endParaRPr>
          </a:p>
        </p:txBody>
      </p:sp>
      <p:grpSp>
        <p:nvGrpSpPr>
          <p:cNvPr id="2" name="组合 1">
            <a:extLst>
              <a:ext uri="{FF2B5EF4-FFF2-40B4-BE49-F238E27FC236}">
                <a16:creationId xmlns:a16="http://schemas.microsoft.com/office/drawing/2014/main" id="{BA3EAFCD-3CB3-422B-A94D-59B06F45A870}"/>
              </a:ext>
            </a:extLst>
          </p:cNvPr>
          <p:cNvGrpSpPr/>
          <p:nvPr/>
        </p:nvGrpSpPr>
        <p:grpSpPr>
          <a:xfrm>
            <a:off x="5758516" y="101339"/>
            <a:ext cx="5972795" cy="256143"/>
            <a:chOff x="5758516" y="143674"/>
            <a:chExt cx="5972795" cy="256143"/>
          </a:xfrm>
        </p:grpSpPr>
        <p:sp>
          <p:nvSpPr>
            <p:cNvPr id="12" name="五边形 24">
              <a:extLst>
                <a:ext uri="{FF2B5EF4-FFF2-40B4-BE49-F238E27FC236}">
                  <a16:creationId xmlns:a16="http://schemas.microsoft.com/office/drawing/2014/main" id="{FAB2AF0B-74E0-4A33-8937-1CFB2F1C192D}"/>
                </a:ext>
              </a:extLst>
            </p:cNvPr>
            <p:cNvSpPr/>
            <p:nvPr/>
          </p:nvSpPr>
          <p:spPr bwMode="gray">
            <a:xfrm>
              <a:off x="5758516" y="143674"/>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3" name="燕尾形 25">
              <a:extLst>
                <a:ext uri="{FF2B5EF4-FFF2-40B4-BE49-F238E27FC236}">
                  <a16:creationId xmlns:a16="http://schemas.microsoft.com/office/drawing/2014/main" id="{98AE4A4D-AEE1-41C8-800B-1716DCC2B2F2}"/>
                </a:ext>
              </a:extLst>
            </p:cNvPr>
            <p:cNvSpPr/>
            <p:nvPr/>
          </p:nvSpPr>
          <p:spPr bwMode="gray">
            <a:xfrm>
              <a:off x="7242002" y="143674"/>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16" name="燕尾形 26">
              <a:extLst>
                <a:ext uri="{FF2B5EF4-FFF2-40B4-BE49-F238E27FC236}">
                  <a16:creationId xmlns:a16="http://schemas.microsoft.com/office/drawing/2014/main" id="{5BBC6A3C-B157-4916-A800-A3D86DCF5ED7}"/>
                </a:ext>
              </a:extLst>
            </p:cNvPr>
            <p:cNvSpPr/>
            <p:nvPr/>
          </p:nvSpPr>
          <p:spPr bwMode="gray">
            <a:xfrm>
              <a:off x="8725488" y="143674"/>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Operations layer</a:t>
              </a:r>
              <a:endParaRPr lang="en-US" altLang="zh-CN" sz="1200" kern="0" dirty="0">
                <a:latin typeface="Huawei Sans" panose="020C0503030203020204" pitchFamily="34" charset="0"/>
              </a:endParaRPr>
            </a:p>
          </p:txBody>
        </p:sp>
        <p:sp>
          <p:nvSpPr>
            <p:cNvPr id="23" name="燕尾形 27">
              <a:extLst>
                <a:ext uri="{FF2B5EF4-FFF2-40B4-BE49-F238E27FC236}">
                  <a16:creationId xmlns:a16="http://schemas.microsoft.com/office/drawing/2014/main" id="{A24C758F-853A-49E2-A091-94472D72D5C8}"/>
                </a:ext>
              </a:extLst>
            </p:cNvPr>
            <p:cNvSpPr/>
            <p:nvPr/>
          </p:nvSpPr>
          <p:spPr bwMode="gray">
            <a:xfrm>
              <a:off x="10208973" y="143674"/>
              <a:ext cx="1522338" cy="2561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a:solidFill>
                    <a:srgbClr val="FFFFFF"/>
                  </a:solidFill>
                  <a:latin typeface="Huawei Sans" panose="020C0503030203020204" pitchFamily="34" charset="0"/>
                  <a:ea typeface="方正兰亭黑简体" panose="02000000000000000000" pitchFamily="2" charset="-122"/>
                </a:rPr>
                <a:t>Content layer</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grpSp>
      <p:sp>
        <p:nvSpPr>
          <p:cNvPr id="17" name="矩形 16">
            <a:extLst>
              <a:ext uri="{FF2B5EF4-FFF2-40B4-BE49-F238E27FC236}">
                <a16:creationId xmlns:a16="http://schemas.microsoft.com/office/drawing/2014/main" id="{5F9A9345-4026-474F-B791-81BB1DD8AD05}"/>
              </a:ext>
            </a:extLst>
          </p:cNvPr>
          <p:cNvSpPr/>
          <p:nvPr/>
        </p:nvSpPr>
        <p:spPr bwMode="gray">
          <a:xfrm>
            <a:off x="446088" y="1020257"/>
            <a:ext cx="7553913" cy="5150834"/>
          </a:xfrm>
          <a:prstGeom prst="rect">
            <a:avLst/>
          </a:prstGeom>
          <a:noFill/>
          <a:ln>
            <a:solidFill>
              <a:srgbClr val="94DAE2"/>
            </a:solidFill>
          </a:ln>
        </p:spPr>
        <p:txBody>
          <a:bodyPr wrap="square">
            <a:spAutoFit/>
          </a:bodyPr>
          <a:lstStyle/>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&lt;?xml version="1.0" encoding="UTF-8"?&gt;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rpc</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xmlns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="urn:ietf:params:xml:ns:netconf:base:1.0" message-id="801"&gt;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edit-</a:t>
            </a:r>
            <a:r>
              <a:rPr lang="en-US" altLang="zh-CN" sz="1200" b="1" kern="0" dirty="0" err="1">
                <a:latin typeface="Huawei Sans" panose="020C0503030203020204" pitchFamily="34" charset="0"/>
                <a:ea typeface="方正兰亭黑简体" panose="02000000000000000000" pitchFamily="2" charset="-122"/>
                <a:sym typeface="Huawei Sans" panose="020C0503030203020204" pitchFamily="34" charset="0"/>
              </a:rPr>
              <a:t>config</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&lt;target&gt;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running</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&lt;/target&gt;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&lt;default-operation&gt;</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merge</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&lt;/default-operation&gt;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&lt;error-option&gt;rollback-on-error&lt;/error-option&gt;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config</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xmlns:xc</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="urn:ietf:params:xml:ns:netconf:base:1.0"&gt;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kern="0" dirty="0" err="1">
                <a:latin typeface="Huawei Sans" panose="020C0503030203020204" pitchFamily="34" charset="0"/>
                <a:ea typeface="方正兰亭黑简体" panose="02000000000000000000" pitchFamily="2" charset="-122"/>
                <a:sym typeface="Huawei Sans" panose="020C0503030203020204" pitchFamily="34" charset="0"/>
              </a:rPr>
              <a:t>xmlns</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="http://www.huawei.com/netconf/vrp/huawei-vlan"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vlanId</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&gt;10&lt;/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vlanId</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protocolVlans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protocolVlan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xc:operation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="merge"&gt;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protocolIndex</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&gt;0&lt;/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protocolIndex</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protocolVlan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protocolVlans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rpc</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id="{8678965E-668D-49FA-AE8E-9ADA3C131853}"/>
              </a:ext>
            </a:extLst>
          </p:cNvPr>
          <p:cNvSpPr/>
          <p:nvPr/>
        </p:nvSpPr>
        <p:spPr bwMode="gray">
          <a:xfrm>
            <a:off x="494215" y="2889993"/>
            <a:ext cx="7433049" cy="3020992"/>
          </a:xfrm>
          <a:prstGeom prst="rect">
            <a:avLst/>
          </a:prstGeom>
          <a:noFill/>
          <a:ln w="28575">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470943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a:extLst>
              <a:ext uri="{FF2B5EF4-FFF2-40B4-BE49-F238E27FC236}">
                <a16:creationId xmlns:a16="http://schemas.microsoft.com/office/drawing/2014/main" id="{C48D6DED-1106-41EE-9290-FAD34900D9C8}"/>
              </a:ext>
            </a:extLst>
          </p:cNvPr>
          <p:cNvSpPr>
            <a:spLocks noGrp="1"/>
          </p:cNvSpPr>
          <p:nvPr>
            <p:ph type="title"/>
          </p:nvPr>
        </p:nvSpPr>
        <p:spPr/>
        <p:txBody>
          <a:bodyPr/>
          <a:lstStyle/>
          <a:p>
            <a:r>
              <a:rPr lang="en-US"/>
              <a:t>Example: Delivering VLAN Configurations (Schema)</a:t>
            </a:r>
            <a:endParaRPr lang="en-US" dirty="0"/>
          </a:p>
        </p:txBody>
      </p:sp>
      <p:sp>
        <p:nvSpPr>
          <p:cNvPr id="21" name="圆角矩形 20"/>
          <p:cNvSpPr/>
          <p:nvPr/>
        </p:nvSpPr>
        <p:spPr>
          <a:xfrm>
            <a:off x="4937760" y="4211556"/>
            <a:ext cx="2832662" cy="603229"/>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400" dirty="0">
                <a:solidFill>
                  <a:schemeClr val="bg1"/>
                </a:solidFill>
                <a:latin typeface="Huawei Sans" panose="020C0503030203020204" pitchFamily="34" charset="0"/>
                <a:ea typeface="方正兰亭黑简体" panose="02000000000000000000" pitchFamily="2" charset="-122"/>
              </a:rPr>
              <a:t>RPC request: Create a </a:t>
            </a:r>
            <a:r>
              <a:rPr lang="en-US" sz="1400">
                <a:solidFill>
                  <a:schemeClr val="bg1"/>
                </a:solidFill>
                <a:latin typeface="Huawei Sans" panose="020C0503030203020204" pitchFamily="34" charset="0"/>
                <a:ea typeface="方正兰亭黑简体" panose="02000000000000000000" pitchFamily="2" charset="-122"/>
              </a:rPr>
              <a:t>common VLAN</a:t>
            </a:r>
            <a:r>
              <a:rPr lang="en-US" sz="1400" dirty="0">
                <a:solidFill>
                  <a:schemeClr val="bg1"/>
                </a:solidFill>
                <a:latin typeface="Huawei Sans" panose="020C0503030203020204" pitchFamily="34" charset="0"/>
                <a:ea typeface="方正兰亭黑简体" panose="02000000000000000000" pitchFamily="2" charset="-122"/>
              </a:rPr>
              <a:t> with </a:t>
            </a:r>
            <a:r>
              <a:rPr lang="en-US" sz="1400">
                <a:solidFill>
                  <a:schemeClr val="bg1"/>
                </a:solidFill>
                <a:latin typeface="Huawei Sans" panose="020C0503030203020204" pitchFamily="34" charset="0"/>
                <a:ea typeface="方正兰亭黑简体" panose="02000000000000000000" pitchFamily="2" charset="-122"/>
              </a:rPr>
              <a:t>the VLAN</a:t>
            </a:r>
            <a:r>
              <a:rPr lang="en-US" sz="1400" dirty="0">
                <a:solidFill>
                  <a:schemeClr val="bg1"/>
                </a:solidFill>
                <a:latin typeface="Huawei Sans" panose="020C0503030203020204" pitchFamily="34" charset="0"/>
                <a:ea typeface="方正兰亭黑简体" panose="02000000000000000000" pitchFamily="2" charset="-122"/>
              </a:rPr>
              <a:t> ID of </a:t>
            </a:r>
            <a:r>
              <a:rPr lang="en-US" sz="1400">
                <a:solidFill>
                  <a:schemeClr val="bg1"/>
                </a:solidFill>
                <a:latin typeface="Huawei Sans" panose="020C0503030203020204" pitchFamily="34" charset="0"/>
                <a:ea typeface="方正兰亭黑简体" panose="02000000000000000000" pitchFamily="2" charset="-122"/>
              </a:rPr>
              <a:t>10.</a:t>
            </a:r>
            <a:endParaRPr lang="en-US" altLang="zh-CN" sz="1400" dirty="0">
              <a:solidFill>
                <a:schemeClr val="bg1"/>
              </a:solidFill>
              <a:latin typeface="Huawei Sans" panose="020C0503030203020204" pitchFamily="34" charset="0"/>
              <a:ea typeface="方正兰亭黑简体" panose="02000000000000000000" pitchFamily="2" charset="-122"/>
            </a:endParaRPr>
          </a:p>
        </p:txBody>
      </p:sp>
      <p:sp>
        <p:nvSpPr>
          <p:cNvPr id="23" name="文本占位符 3">
            <a:extLst>
              <a:ext uri="{FF2B5EF4-FFF2-40B4-BE49-F238E27FC236}">
                <a16:creationId xmlns:a16="http://schemas.microsoft.com/office/drawing/2014/main" id="{EDC372E3-954D-46D1-BE0B-CE95DCE6A25A}"/>
              </a:ext>
            </a:extLst>
          </p:cNvPr>
          <p:cNvSpPr txBox="1">
            <a:spLocks/>
          </p:cNvSpPr>
          <p:nvPr/>
        </p:nvSpPr>
        <p:spPr>
          <a:xfrm>
            <a:off x="8140994" y="1277617"/>
            <a:ext cx="3603997" cy="3668712"/>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rPr>
              <a:t>This example also describes how to create </a:t>
            </a:r>
            <a:r>
              <a:rPr lang="en-US" sz="1600" dirty="0" err="1">
                <a:latin typeface="Huawei Sans" panose="020C0503030203020204" pitchFamily="34" charset="0"/>
              </a:rPr>
              <a:t>VLAN</a:t>
            </a:r>
            <a:r>
              <a:rPr lang="en-US" sz="1600" dirty="0">
                <a:latin typeface="Huawei Sans" panose="020C0503030203020204" pitchFamily="34" charset="0"/>
              </a:rPr>
              <a:t> 10, but the content is in the Schema mode.</a:t>
            </a:r>
          </a:p>
          <a:p>
            <a:pPr fontAlgn="ctr">
              <a:buSzPct val="50000"/>
              <a:buFont typeface="Wingdings" panose="05000000000000000000" pitchFamily="2" charset="2"/>
              <a:buChar char="l"/>
            </a:pPr>
            <a:r>
              <a:rPr lang="en-US" sz="1600" dirty="0">
                <a:latin typeface="Huawei Sans" panose="020C0503030203020204" pitchFamily="34" charset="0"/>
              </a:rPr>
              <a:t>HUAWEI-YANG is recommended, because it has more comprehensive support features.</a:t>
            </a:r>
          </a:p>
        </p:txBody>
      </p:sp>
      <p:grpSp>
        <p:nvGrpSpPr>
          <p:cNvPr id="2" name="组合 1">
            <a:extLst>
              <a:ext uri="{FF2B5EF4-FFF2-40B4-BE49-F238E27FC236}">
                <a16:creationId xmlns:a16="http://schemas.microsoft.com/office/drawing/2014/main" id="{D33D6560-08C6-425F-858D-5DD93C683DB1}"/>
              </a:ext>
            </a:extLst>
          </p:cNvPr>
          <p:cNvGrpSpPr/>
          <p:nvPr/>
        </p:nvGrpSpPr>
        <p:grpSpPr>
          <a:xfrm>
            <a:off x="5769026" y="105341"/>
            <a:ext cx="5972795" cy="256143"/>
            <a:chOff x="5769026" y="147676"/>
            <a:chExt cx="5972795" cy="256143"/>
          </a:xfrm>
        </p:grpSpPr>
        <p:sp>
          <p:nvSpPr>
            <p:cNvPr id="14" name="五边形 24">
              <a:extLst>
                <a:ext uri="{FF2B5EF4-FFF2-40B4-BE49-F238E27FC236}">
                  <a16:creationId xmlns:a16="http://schemas.microsoft.com/office/drawing/2014/main" id="{FAB2AF0B-74E0-4A33-8937-1CFB2F1C192D}"/>
                </a:ext>
              </a:extLst>
            </p:cNvPr>
            <p:cNvSpPr/>
            <p:nvPr/>
          </p:nvSpPr>
          <p:spPr bwMode="auto">
            <a:xfrm>
              <a:off x="5769026" y="147676"/>
              <a:ext cx="1522338" cy="25614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Transport layer</a:t>
              </a:r>
              <a:endParaRPr lang="en-US" altLang="zh-CN" sz="1200" kern="0" dirty="0">
                <a:latin typeface="Huawei Sans" panose="020C0503030203020204" pitchFamily="34" charset="0"/>
              </a:endParaRPr>
            </a:p>
          </p:txBody>
        </p:sp>
        <p:sp>
          <p:nvSpPr>
            <p:cNvPr id="16" name="燕尾形 25">
              <a:extLst>
                <a:ext uri="{FF2B5EF4-FFF2-40B4-BE49-F238E27FC236}">
                  <a16:creationId xmlns:a16="http://schemas.microsoft.com/office/drawing/2014/main" id="{98AE4A4D-AEE1-41C8-800B-1716DCC2B2F2}"/>
                </a:ext>
              </a:extLst>
            </p:cNvPr>
            <p:cNvSpPr/>
            <p:nvPr/>
          </p:nvSpPr>
          <p:spPr bwMode="auto">
            <a:xfrm>
              <a:off x="7252512" y="147676"/>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Messages layer</a:t>
              </a:r>
              <a:endParaRPr lang="en-US" altLang="zh-CN" sz="1200" kern="0" dirty="0">
                <a:latin typeface="Huawei Sans" panose="020C0503030203020204" pitchFamily="34" charset="0"/>
              </a:endParaRPr>
            </a:p>
          </p:txBody>
        </p:sp>
        <p:sp>
          <p:nvSpPr>
            <p:cNvPr id="22" name="燕尾形 26">
              <a:extLst>
                <a:ext uri="{FF2B5EF4-FFF2-40B4-BE49-F238E27FC236}">
                  <a16:creationId xmlns:a16="http://schemas.microsoft.com/office/drawing/2014/main" id="{5BBC6A3C-B157-4916-A800-A3D86DCF5ED7}"/>
                </a:ext>
              </a:extLst>
            </p:cNvPr>
            <p:cNvSpPr/>
            <p:nvPr/>
          </p:nvSpPr>
          <p:spPr bwMode="auto">
            <a:xfrm>
              <a:off x="8735998" y="147676"/>
              <a:ext cx="1522338" cy="25614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a:latin typeface="Huawei Sans" panose="020C0503030203020204" pitchFamily="34" charset="0"/>
                </a:rPr>
                <a:t>Operations layer</a:t>
              </a:r>
              <a:endParaRPr lang="en-US" altLang="zh-CN" sz="1200" kern="0" dirty="0">
                <a:latin typeface="Huawei Sans" panose="020C0503030203020204" pitchFamily="34" charset="0"/>
              </a:endParaRPr>
            </a:p>
          </p:txBody>
        </p:sp>
        <p:sp>
          <p:nvSpPr>
            <p:cNvPr id="24" name="燕尾形 27">
              <a:extLst>
                <a:ext uri="{FF2B5EF4-FFF2-40B4-BE49-F238E27FC236}">
                  <a16:creationId xmlns:a16="http://schemas.microsoft.com/office/drawing/2014/main" id="{A24C758F-853A-49E2-A091-94472D72D5C8}"/>
                </a:ext>
              </a:extLst>
            </p:cNvPr>
            <p:cNvSpPr/>
            <p:nvPr/>
          </p:nvSpPr>
          <p:spPr bwMode="auto">
            <a:xfrm>
              <a:off x="10219483" y="147676"/>
              <a:ext cx="1522338" cy="2561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a:solidFill>
                    <a:srgbClr val="FFFFFF"/>
                  </a:solidFill>
                  <a:latin typeface="Huawei Sans" panose="020C0503030203020204" pitchFamily="34" charset="0"/>
                  <a:ea typeface="方正兰亭黑简体" panose="02000000000000000000" pitchFamily="2" charset="-122"/>
                </a:rPr>
                <a:t>Content layer</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grpSp>
      <p:sp>
        <p:nvSpPr>
          <p:cNvPr id="12" name="矩形 11">
            <a:extLst>
              <a:ext uri="{FF2B5EF4-FFF2-40B4-BE49-F238E27FC236}">
                <a16:creationId xmlns:a16="http://schemas.microsoft.com/office/drawing/2014/main" id="{5BD82008-57F1-40BE-AFC7-DD6E512758A6}"/>
              </a:ext>
            </a:extLst>
          </p:cNvPr>
          <p:cNvSpPr/>
          <p:nvPr/>
        </p:nvSpPr>
        <p:spPr bwMode="gray">
          <a:xfrm>
            <a:off x="446088" y="1259462"/>
            <a:ext cx="7450025" cy="4708981"/>
          </a:xfrm>
          <a:prstGeom prst="rect">
            <a:avLst/>
          </a:prstGeom>
          <a:noFill/>
          <a:ln>
            <a:solidFill>
              <a:srgbClr val="94DAE2"/>
            </a:solidFill>
          </a:ln>
        </p:spPr>
        <p:txBody>
          <a:bodyPr wrap="square">
            <a:spAutoFit/>
          </a:bodyPr>
          <a:lstStyle/>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&lt;?xml version="1.0" encoding="UTF-8"?&gt;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rpc</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xmlns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="urn:ietf:params:xml:ns:netconf:base:1.0" message-id="801"&gt;</a:t>
            </a:r>
          </a:p>
          <a:p>
            <a:pPr>
              <a:lnSpc>
                <a:spcPct val="125000"/>
              </a:lnSpc>
            </a:pP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&lt;edit-</a:t>
            </a:r>
            <a:r>
              <a:rPr lang="en-US" altLang="zh-CN" sz="1200" b="1" kern="0" dirty="0" err="1">
                <a:latin typeface="Huawei Sans" panose="020C0503030203020204" pitchFamily="34" charset="0"/>
                <a:ea typeface="方正兰亭黑简体" panose="02000000000000000000" pitchFamily="2" charset="-122"/>
                <a:sym typeface="Huawei Sans" panose="020C0503030203020204" pitchFamily="34" charset="0"/>
              </a:rPr>
              <a:t>config</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&lt;target&gt;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running</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&lt;/target&gt;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&lt;default-operation&gt;</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merge</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&lt;/default-operation&gt;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&lt;error-option&gt;rollback-on-error&lt;/error-option&gt;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config</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kern="0" dirty="0" err="1">
                <a:latin typeface="Huawei Sans" panose="020C0503030203020204" pitchFamily="34" charset="0"/>
                <a:ea typeface="方正兰亭黑简体" panose="02000000000000000000" pitchFamily="2" charset="-122"/>
                <a:sym typeface="Huawei Sans" panose="020C0503030203020204" pitchFamily="34" charset="0"/>
              </a:rPr>
              <a:t>xmlns</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="http://www.huawei.com/netconf/vrp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content-version="1.0" format-version="1.0"&gt;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operation="merge"&gt;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vlanId</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&gt;10&lt;/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vlanId</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vlanType</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&gt;common&lt;/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vlanType</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config</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&lt;/edit-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config</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p>
          <a:p>
            <a:pPr>
              <a:lnSpc>
                <a:spcPct val="125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rpc</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a16="http://schemas.microsoft.com/office/drawing/2014/main" id="{FD898AD6-BF67-4F73-A0B4-E6CF7885F6F0}"/>
              </a:ext>
            </a:extLst>
          </p:cNvPr>
          <p:cNvSpPr/>
          <p:nvPr/>
        </p:nvSpPr>
        <p:spPr bwMode="gray">
          <a:xfrm>
            <a:off x="570155" y="3142620"/>
            <a:ext cx="7229140" cy="2268479"/>
          </a:xfrm>
          <a:prstGeom prst="rect">
            <a:avLst/>
          </a:prstGeom>
          <a:noFill/>
          <a:ln w="28575">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10317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886D1C-216A-4337-8EBA-47D137228015}"/>
              </a:ext>
            </a:extLst>
          </p:cNvPr>
          <p:cNvSpPr>
            <a:spLocks noGrp="1"/>
          </p:cNvSpPr>
          <p:nvPr>
            <p:ph type="title"/>
          </p:nvPr>
        </p:nvSpPr>
        <p:spPr bwMode="gray">
          <a:xfrm>
            <a:off x="455613" y="447468"/>
            <a:ext cx="11293475" cy="497095"/>
          </a:xfrm>
        </p:spPr>
        <p:txBody>
          <a:bodyPr/>
          <a:lstStyle/>
          <a:p>
            <a:r>
              <a:rPr lang="en-US"/>
              <a:t>NETCONF Configuration</a:t>
            </a:r>
            <a:endParaRPr lang="en-US" dirty="0"/>
          </a:p>
        </p:txBody>
      </p:sp>
      <p:sp>
        <p:nvSpPr>
          <p:cNvPr id="4" name="矩形 3">
            <a:extLst>
              <a:ext uri="{FF2B5EF4-FFF2-40B4-BE49-F238E27FC236}">
                <a16:creationId xmlns:a16="http://schemas.microsoft.com/office/drawing/2014/main" id="{F3334364-B3C1-4DC5-BEC8-72237DEA566B}"/>
              </a:ext>
            </a:extLst>
          </p:cNvPr>
          <p:cNvSpPr/>
          <p:nvPr/>
        </p:nvSpPr>
        <p:spPr bwMode="gray">
          <a:xfrm>
            <a:off x="551384" y="1126029"/>
            <a:ext cx="11089232" cy="338554"/>
          </a:xfrm>
          <a:prstGeom prst="rect">
            <a:avLst/>
          </a:prstGeom>
        </p:spPr>
        <p:txBody>
          <a:bodyPr wrap="square">
            <a:noAutofit/>
          </a:bodyPr>
          <a:lstStyle/>
          <a:p>
            <a:pPr marL="342900" indent="-342900" fontAlgn="ctr">
              <a:buFont typeface="+mj-lt"/>
              <a:buAutoNum type="arabicPeriod"/>
            </a:pPr>
            <a:r>
              <a:rPr lang="en-US" sz="1400" dirty="0">
                <a:latin typeface="Huawei Sans" panose="020C0503030203020204" pitchFamily="34" charset="0"/>
              </a:rPr>
              <a:t>Enter the </a:t>
            </a:r>
            <a:r>
              <a:rPr lang="en-US" sz="1400" dirty="0" err="1">
                <a:latin typeface="Huawei Sans" panose="020C0503030203020204" pitchFamily="34" charset="0"/>
              </a:rPr>
              <a:t>NETCONF</a:t>
            </a:r>
            <a:r>
              <a:rPr lang="en-US" sz="1400" dirty="0">
                <a:latin typeface="Huawei Sans" panose="020C0503030203020204" pitchFamily="34" charset="0"/>
              </a:rPr>
              <a:t> view.</a:t>
            </a:r>
          </a:p>
        </p:txBody>
      </p:sp>
      <p:sp>
        <p:nvSpPr>
          <p:cNvPr id="5" name="矩形 4">
            <a:extLst>
              <a:ext uri="{FF2B5EF4-FFF2-40B4-BE49-F238E27FC236}">
                <a16:creationId xmlns:a16="http://schemas.microsoft.com/office/drawing/2014/main" id="{2066AE7D-8BEF-4B27-829D-886D7AB5CAD1}"/>
              </a:ext>
            </a:extLst>
          </p:cNvPr>
          <p:cNvSpPr/>
          <p:nvPr/>
        </p:nvSpPr>
        <p:spPr bwMode="gray">
          <a:xfrm>
            <a:off x="968117" y="1954095"/>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Run the </a:t>
            </a:r>
            <a:r>
              <a:rPr lang="en-US" sz="1400" b="1" dirty="0" err="1">
                <a:latin typeface="Huawei Sans" panose="020C0503030203020204" pitchFamily="34" charset="0"/>
              </a:rPr>
              <a:t>netconf</a:t>
            </a:r>
            <a:r>
              <a:rPr lang="en-US" sz="1400" dirty="0">
                <a:latin typeface="Huawei Sans" panose="020C0503030203020204" pitchFamily="34" charset="0"/>
              </a:rPr>
              <a:t> command in the system view to enter the </a:t>
            </a:r>
            <a:r>
              <a:rPr lang="en-US" sz="1400" dirty="0" err="1">
                <a:latin typeface="Huawei Sans" panose="020C0503030203020204" pitchFamily="34" charset="0"/>
              </a:rPr>
              <a:t>NETCONF</a:t>
            </a:r>
            <a:r>
              <a:rPr lang="en-US" sz="1400" dirty="0">
                <a:latin typeface="Huawei Sans" panose="020C0503030203020204" pitchFamily="34" charset="0"/>
              </a:rPr>
              <a:t> view.</a:t>
            </a:r>
          </a:p>
        </p:txBody>
      </p:sp>
      <p:sp>
        <p:nvSpPr>
          <p:cNvPr id="7" name="矩形 6">
            <a:extLst>
              <a:ext uri="{FF2B5EF4-FFF2-40B4-BE49-F238E27FC236}">
                <a16:creationId xmlns:a16="http://schemas.microsoft.com/office/drawing/2014/main" id="{05924C55-0E93-4C0E-B364-B7384CE5D183}"/>
              </a:ext>
            </a:extLst>
          </p:cNvPr>
          <p:cNvSpPr/>
          <p:nvPr/>
        </p:nvSpPr>
        <p:spPr bwMode="gray">
          <a:xfrm>
            <a:off x="551384" y="2467565"/>
            <a:ext cx="11089232" cy="338554"/>
          </a:xfrm>
          <a:prstGeom prst="rect">
            <a:avLst/>
          </a:prstGeom>
        </p:spPr>
        <p:txBody>
          <a:bodyPr wrap="square">
            <a:noAutofit/>
          </a:bodyPr>
          <a:lstStyle/>
          <a:p>
            <a:pPr marL="342900" indent="-342900" fontAlgn="ctr">
              <a:buFont typeface="+mj-lt"/>
              <a:buAutoNum type="arabicPeriod" startAt="2"/>
            </a:pPr>
            <a:r>
              <a:rPr lang="en-US" sz="1400" dirty="0">
                <a:latin typeface="Huawei Sans" panose="020C0503030203020204" pitchFamily="34" charset="0"/>
              </a:rPr>
              <a:t>Configure the port number for </a:t>
            </a:r>
            <a:r>
              <a:rPr lang="en-US" sz="1400" dirty="0" err="1">
                <a:latin typeface="Huawei Sans" panose="020C0503030203020204" pitchFamily="34" charset="0"/>
              </a:rPr>
              <a:t>NETCONF</a:t>
            </a:r>
            <a:r>
              <a:rPr lang="en-US" sz="1400" dirty="0">
                <a:latin typeface="Huawei Sans" panose="020C0503030203020204" pitchFamily="34" charset="0"/>
              </a:rPr>
              <a:t> services.</a:t>
            </a:r>
          </a:p>
        </p:txBody>
      </p:sp>
      <p:sp>
        <p:nvSpPr>
          <p:cNvPr id="8" name="矩形 7">
            <a:extLst>
              <a:ext uri="{FF2B5EF4-FFF2-40B4-BE49-F238E27FC236}">
                <a16:creationId xmlns:a16="http://schemas.microsoft.com/office/drawing/2014/main" id="{6B4A3331-1A21-4D00-B04A-52D4C115A732}"/>
              </a:ext>
            </a:extLst>
          </p:cNvPr>
          <p:cNvSpPr/>
          <p:nvPr/>
        </p:nvSpPr>
        <p:spPr bwMode="gray">
          <a:xfrm>
            <a:off x="968117" y="3272184"/>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Enable </a:t>
            </a:r>
            <a:r>
              <a:rPr lang="en-US" sz="1400" dirty="0" err="1">
                <a:latin typeface="Huawei Sans" panose="020C0503030203020204" pitchFamily="34" charset="0"/>
              </a:rPr>
              <a:t>NETCONF</a:t>
            </a:r>
            <a:r>
              <a:rPr lang="en-US" sz="1400" dirty="0">
                <a:latin typeface="Huawei Sans" panose="020C0503030203020204" pitchFamily="34" charset="0"/>
              </a:rPr>
              <a:t> services on port 830 of the </a:t>
            </a:r>
            <a:r>
              <a:rPr lang="en-US" sz="1400" dirty="0" err="1">
                <a:latin typeface="Huawei Sans" panose="020C0503030203020204" pitchFamily="34" charset="0"/>
              </a:rPr>
              <a:t>SSH</a:t>
            </a:r>
            <a:r>
              <a:rPr lang="en-US" sz="1400" dirty="0">
                <a:latin typeface="Huawei Sans" panose="020C0503030203020204" pitchFamily="34" charset="0"/>
              </a:rPr>
              <a:t> server.</a:t>
            </a:r>
            <a:endParaRPr lang="en-US" altLang="zh-CN" sz="1400" dirty="0">
              <a:latin typeface="Huawei Sans" panose="020C0503030203020204" pitchFamily="34" charset="0"/>
              <a:cs typeface="Courier New" panose="02070309020205020404" pitchFamily="49" charset="0"/>
            </a:endParaRPr>
          </a:p>
        </p:txBody>
      </p:sp>
      <p:sp>
        <p:nvSpPr>
          <p:cNvPr id="10" name="矩形 9">
            <a:extLst>
              <a:ext uri="{FF2B5EF4-FFF2-40B4-BE49-F238E27FC236}">
                <a16:creationId xmlns:a16="http://schemas.microsoft.com/office/drawing/2014/main" id="{20CD9E3D-0913-45D1-8521-2653773D0291}"/>
              </a:ext>
            </a:extLst>
          </p:cNvPr>
          <p:cNvSpPr/>
          <p:nvPr/>
        </p:nvSpPr>
        <p:spPr bwMode="gray">
          <a:xfrm>
            <a:off x="551384" y="3809699"/>
            <a:ext cx="11089232" cy="338554"/>
          </a:xfrm>
          <a:prstGeom prst="rect">
            <a:avLst/>
          </a:prstGeom>
        </p:spPr>
        <p:txBody>
          <a:bodyPr wrap="square">
            <a:noAutofit/>
          </a:bodyPr>
          <a:lstStyle/>
          <a:p>
            <a:pPr marL="342900" indent="-342900" fontAlgn="ctr">
              <a:buFont typeface="+mj-lt"/>
              <a:buAutoNum type="arabicPeriod" startAt="3"/>
            </a:pPr>
            <a:r>
              <a:rPr lang="en-US" sz="1400" dirty="0">
                <a:latin typeface="Huawei Sans" panose="020C0503030203020204" pitchFamily="34" charset="0"/>
              </a:rPr>
              <a:t>Enable </a:t>
            </a:r>
            <a:r>
              <a:rPr lang="en-US" sz="1400" dirty="0" err="1">
                <a:latin typeface="Huawei Sans" panose="020C0503030203020204" pitchFamily="34" charset="0"/>
              </a:rPr>
              <a:t>NETCONF</a:t>
            </a:r>
            <a:r>
              <a:rPr lang="en-US" sz="1400" dirty="0">
                <a:latin typeface="Huawei Sans" panose="020C0503030203020204" pitchFamily="34" charset="0"/>
              </a:rPr>
              <a:t>.</a:t>
            </a:r>
          </a:p>
        </p:txBody>
      </p:sp>
      <p:sp>
        <p:nvSpPr>
          <p:cNvPr id="11" name="矩形 10">
            <a:extLst>
              <a:ext uri="{FF2B5EF4-FFF2-40B4-BE49-F238E27FC236}">
                <a16:creationId xmlns:a16="http://schemas.microsoft.com/office/drawing/2014/main" id="{23618235-3EE7-45C5-84C6-F956B303FCC5}"/>
              </a:ext>
            </a:extLst>
          </p:cNvPr>
          <p:cNvSpPr/>
          <p:nvPr/>
        </p:nvSpPr>
        <p:spPr bwMode="gray">
          <a:xfrm>
            <a:off x="968117" y="4627691"/>
            <a:ext cx="10919083" cy="1323439"/>
          </a:xfrm>
          <a:prstGeom prst="rect">
            <a:avLst/>
          </a:prstGeom>
        </p:spPr>
        <p:txBody>
          <a:bodyPr wrap="square">
            <a:noAutofit/>
          </a:bodyPr>
          <a:lstStyle/>
          <a:p>
            <a:pPr fontAlgn="ctr">
              <a:lnSpc>
                <a:spcPts val="2400"/>
              </a:lnSpc>
            </a:pPr>
            <a:r>
              <a:rPr lang="en-US" sz="1400" dirty="0">
                <a:latin typeface="Huawei Sans" panose="020C0503030203020204" pitchFamily="34" charset="0"/>
              </a:rPr>
              <a:t>Enable the </a:t>
            </a:r>
            <a:r>
              <a:rPr lang="en-US" sz="1400" dirty="0" err="1">
                <a:latin typeface="Huawei Sans" panose="020C0503030203020204" pitchFamily="34" charset="0"/>
              </a:rPr>
              <a:t>NETCONF</a:t>
            </a:r>
            <a:r>
              <a:rPr lang="en-US" sz="1400" dirty="0">
                <a:latin typeface="Huawei Sans" panose="020C0503030203020204" pitchFamily="34" charset="0"/>
              </a:rPr>
              <a:t> services of the </a:t>
            </a:r>
            <a:r>
              <a:rPr lang="en-US" sz="1400" dirty="0" err="1">
                <a:latin typeface="Huawei Sans" panose="020C0503030203020204" pitchFamily="34" charset="0"/>
              </a:rPr>
              <a:t>SSH</a:t>
            </a:r>
            <a:r>
              <a:rPr lang="en-US" sz="1400" dirty="0">
                <a:latin typeface="Huawei Sans" panose="020C0503030203020204" pitchFamily="34" charset="0"/>
              </a:rPr>
              <a:t> server on TCP port 22.</a:t>
            </a:r>
            <a:endParaRPr lang="en-US" altLang="zh-CN" sz="1400" dirty="0">
              <a:latin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a:latin typeface="Huawei Sans" panose="020C0503030203020204" pitchFamily="34" charset="0"/>
              </a:rPr>
              <a:t>Either </a:t>
            </a:r>
            <a:r>
              <a:rPr lang="en-US" sz="1400" b="1" dirty="0" err="1">
                <a:latin typeface="Huawei Sans" panose="020C0503030203020204" pitchFamily="34" charset="0"/>
              </a:rPr>
              <a:t>snetconf</a:t>
            </a:r>
            <a:r>
              <a:rPr lang="en-US" sz="1400" b="1" dirty="0">
                <a:latin typeface="Huawei Sans" panose="020C0503030203020204" pitchFamily="34" charset="0"/>
              </a:rPr>
              <a:t> server enable</a:t>
            </a:r>
            <a:r>
              <a:rPr lang="en-US" sz="1400" dirty="0">
                <a:latin typeface="Huawei Sans" panose="020C0503030203020204" pitchFamily="34" charset="0"/>
              </a:rPr>
              <a:t> or </a:t>
            </a:r>
            <a:r>
              <a:rPr lang="en-US" sz="1400" b="1" dirty="0">
                <a:latin typeface="Huawei Sans" panose="020C0503030203020204" pitchFamily="34" charset="0"/>
              </a:rPr>
              <a:t>protocol inbound </a:t>
            </a:r>
            <a:r>
              <a:rPr lang="en-US" sz="1400" b="1" dirty="0" err="1">
                <a:latin typeface="Huawei Sans" panose="020C0503030203020204" pitchFamily="34" charset="0"/>
              </a:rPr>
              <a:t>ssh</a:t>
            </a:r>
            <a:r>
              <a:rPr lang="en-US" sz="1400" b="1" dirty="0">
                <a:latin typeface="Huawei Sans" panose="020C0503030203020204" pitchFamily="34" charset="0"/>
              </a:rPr>
              <a:t> port 830</a:t>
            </a:r>
            <a:r>
              <a:rPr lang="en-US" sz="1400" dirty="0">
                <a:latin typeface="Huawei Sans" panose="020C0503030203020204" pitchFamily="34" charset="0"/>
              </a:rPr>
              <a:t> command can be used to enable </a:t>
            </a:r>
            <a:r>
              <a:rPr lang="en-US" sz="1400" dirty="0" err="1">
                <a:latin typeface="Huawei Sans" panose="020C0503030203020204" pitchFamily="34" charset="0"/>
              </a:rPr>
              <a:t>NETCONF</a:t>
            </a:r>
            <a:r>
              <a:rPr lang="en-US" sz="1400" dirty="0">
                <a:latin typeface="Huawei Sans" panose="020C0503030203020204" pitchFamily="34" charset="0"/>
              </a:rPr>
              <a:t>. If both commands are executed, the client can use port 22 or 830 to establish a </a:t>
            </a:r>
            <a:r>
              <a:rPr lang="en-US" sz="1400" dirty="0" err="1">
                <a:latin typeface="Huawei Sans" panose="020C0503030203020204" pitchFamily="34" charset="0"/>
              </a:rPr>
              <a:t>NETCONF</a:t>
            </a:r>
            <a:r>
              <a:rPr lang="en-US" sz="1400" dirty="0">
                <a:latin typeface="Huawei Sans" panose="020C0503030203020204" pitchFamily="34" charset="0"/>
              </a:rPr>
              <a:t> connection with the server.</a:t>
            </a:r>
            <a:endParaRPr lang="en-US" altLang="zh-CN" sz="1400" dirty="0">
              <a:latin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err="1">
                <a:latin typeface="Huawei Sans" panose="020C0503030203020204" pitchFamily="34" charset="0"/>
              </a:rPr>
              <a:t>NETCONF</a:t>
            </a:r>
            <a:r>
              <a:rPr lang="en-US" sz="1400" dirty="0">
                <a:latin typeface="Huawei Sans" panose="020C0503030203020204" pitchFamily="34" charset="0"/>
              </a:rPr>
              <a:t> uses </a:t>
            </a:r>
            <a:r>
              <a:rPr lang="en-US" sz="1400" dirty="0" err="1">
                <a:latin typeface="Huawei Sans" panose="020C0503030203020204" pitchFamily="34" charset="0"/>
              </a:rPr>
              <a:t>SSH</a:t>
            </a:r>
            <a:r>
              <a:rPr lang="en-US" sz="1400" dirty="0">
                <a:latin typeface="Huawei Sans" panose="020C0503030203020204" pitchFamily="34" charset="0"/>
              </a:rPr>
              <a:t> as the transport protocol. Therefore, you must configure </a:t>
            </a:r>
            <a:r>
              <a:rPr lang="en-US" sz="1400" dirty="0" err="1">
                <a:latin typeface="Huawei Sans" panose="020C0503030203020204" pitchFamily="34" charset="0"/>
              </a:rPr>
              <a:t>SSH</a:t>
            </a:r>
            <a:r>
              <a:rPr lang="en-US" sz="1400" dirty="0">
                <a:latin typeface="Huawei Sans" panose="020C0503030203020204" pitchFamily="34" charset="0"/>
              </a:rPr>
              <a:t> before using </a:t>
            </a:r>
            <a:r>
              <a:rPr lang="en-US" sz="1400" dirty="0" err="1">
                <a:latin typeface="Huawei Sans" panose="020C0503030203020204" pitchFamily="34" charset="0"/>
              </a:rPr>
              <a:t>NETCONF</a:t>
            </a:r>
            <a:r>
              <a:rPr lang="en-US" sz="1400" dirty="0">
                <a:latin typeface="Huawei Sans" panose="020C0503030203020204" pitchFamily="34" charset="0"/>
              </a:rPr>
              <a:t>.</a:t>
            </a:r>
          </a:p>
        </p:txBody>
      </p:sp>
      <p:sp>
        <p:nvSpPr>
          <p:cNvPr id="12" name="文本框 11">
            <a:extLst>
              <a:ext uri="{FF2B5EF4-FFF2-40B4-BE49-F238E27FC236}">
                <a16:creationId xmlns:a16="http://schemas.microsoft.com/office/drawing/2014/main" id="{773D837C-8D89-4B32-AD1E-4199EF71F59D}"/>
              </a:ext>
            </a:extLst>
          </p:cNvPr>
          <p:cNvSpPr txBox="1"/>
          <p:nvPr/>
        </p:nvSpPr>
        <p:spPr bwMode="gray">
          <a:xfrm>
            <a:off x="1000016" y="1558176"/>
            <a:ext cx="10608699" cy="307777"/>
          </a:xfrm>
          <a:prstGeom prst="rect">
            <a:avLst/>
          </a:prstGeom>
          <a:solidFill>
            <a:schemeClr val="bg1">
              <a:lumMod val="85000"/>
            </a:schemeClr>
          </a:solidFill>
          <a:ln>
            <a:noFill/>
          </a:ln>
        </p:spPr>
        <p:txBody>
          <a:bodyPr wrap="square" rtlCol="0">
            <a:spAutoFit/>
          </a:bodyPr>
          <a:lstStyle>
            <a:defPPr>
              <a:defRPr lang="en-US"/>
            </a:defPPr>
            <a:lvl1pPr fontAlgn="base">
              <a:defRPr sz="1400">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dirty="0"/>
              <a:t>[Huawei] </a:t>
            </a:r>
            <a:r>
              <a:rPr lang="en-US" b="1" dirty="0" err="1"/>
              <a:t>netconf</a:t>
            </a:r>
            <a:endParaRPr lang="en-US" altLang="zh-CN" b="1" dirty="0"/>
          </a:p>
        </p:txBody>
      </p:sp>
      <p:sp>
        <p:nvSpPr>
          <p:cNvPr id="13" name="文本框 12">
            <a:extLst>
              <a:ext uri="{FF2B5EF4-FFF2-40B4-BE49-F238E27FC236}">
                <a16:creationId xmlns:a16="http://schemas.microsoft.com/office/drawing/2014/main" id="{773D837C-8D89-4B32-AD1E-4199EF71F59D}"/>
              </a:ext>
            </a:extLst>
          </p:cNvPr>
          <p:cNvSpPr txBox="1"/>
          <p:nvPr/>
        </p:nvSpPr>
        <p:spPr bwMode="gray">
          <a:xfrm>
            <a:off x="1000016" y="2902082"/>
            <a:ext cx="10608699" cy="307777"/>
          </a:xfrm>
          <a:prstGeom prst="rect">
            <a:avLst/>
          </a:prstGeom>
          <a:solidFill>
            <a:schemeClr val="bg1">
              <a:lumMod val="85000"/>
            </a:schemeClr>
          </a:solidFill>
          <a:ln>
            <a:noFill/>
          </a:ln>
        </p:spPr>
        <p:txBody>
          <a:bodyPr wrap="square" rtlCol="0">
            <a:spAutoFit/>
          </a:bodyPr>
          <a:lstStyle>
            <a:defPPr>
              <a:defRPr lang="en-US"/>
            </a:defPPr>
            <a:lvl1pPr fontAlgn="base">
              <a:defRPr sz="1400">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dirty="0"/>
              <a:t>[Huawei-</a:t>
            </a:r>
            <a:r>
              <a:rPr lang="en-US" dirty="0" err="1"/>
              <a:t>netconf</a:t>
            </a:r>
            <a:r>
              <a:rPr lang="en-US" dirty="0"/>
              <a:t>] </a:t>
            </a:r>
            <a:r>
              <a:rPr lang="en-US" b="1" dirty="0"/>
              <a:t>protocol inbound </a:t>
            </a:r>
            <a:r>
              <a:rPr lang="en-US" b="1" dirty="0" err="1"/>
              <a:t>ssh</a:t>
            </a:r>
            <a:r>
              <a:rPr lang="en-US" b="1" dirty="0"/>
              <a:t> port 830</a:t>
            </a:r>
            <a:endParaRPr lang="en-US" altLang="zh-CN" b="1" dirty="0"/>
          </a:p>
        </p:txBody>
      </p:sp>
      <p:sp>
        <p:nvSpPr>
          <p:cNvPr id="14" name="文本框 13">
            <a:extLst>
              <a:ext uri="{FF2B5EF4-FFF2-40B4-BE49-F238E27FC236}">
                <a16:creationId xmlns:a16="http://schemas.microsoft.com/office/drawing/2014/main" id="{773D837C-8D89-4B32-AD1E-4199EF71F59D}"/>
              </a:ext>
            </a:extLst>
          </p:cNvPr>
          <p:cNvSpPr txBox="1"/>
          <p:nvPr/>
        </p:nvSpPr>
        <p:spPr bwMode="gray">
          <a:xfrm>
            <a:off x="1000016" y="4211802"/>
            <a:ext cx="10608699" cy="307777"/>
          </a:xfrm>
          <a:prstGeom prst="rect">
            <a:avLst/>
          </a:prstGeom>
          <a:solidFill>
            <a:schemeClr val="bg1">
              <a:lumMod val="85000"/>
            </a:schemeClr>
          </a:solidFill>
          <a:ln>
            <a:noFill/>
          </a:ln>
        </p:spPr>
        <p:txBody>
          <a:bodyPr wrap="square" rtlCol="0">
            <a:spAutoFit/>
          </a:bodyPr>
          <a:lstStyle>
            <a:defPPr>
              <a:defRPr lang="en-US"/>
            </a:defPPr>
            <a:lvl1pPr fontAlgn="base">
              <a:defRPr sz="1400">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dirty="0"/>
              <a:t>[Huawei] </a:t>
            </a:r>
            <a:r>
              <a:rPr lang="en-US" b="1" dirty="0" err="1"/>
              <a:t>snetconf</a:t>
            </a:r>
            <a:r>
              <a:rPr lang="en-US" b="1" dirty="0"/>
              <a:t> server enable</a:t>
            </a:r>
            <a:endParaRPr lang="en-US" altLang="zh-CN" b="1" dirty="0"/>
          </a:p>
        </p:txBody>
      </p:sp>
    </p:spTree>
    <p:extLst>
      <p:ext uri="{BB962C8B-B14F-4D97-AF65-F5344CB8AC3E}">
        <p14:creationId xmlns:p14="http://schemas.microsoft.com/office/powerpoint/2010/main" val="34859438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rPr>
              <a:t>Network Management Technology Background</a:t>
            </a:r>
            <a:endParaRPr lang="en-US" altLang="zh-CN" dirty="0">
              <a:solidFill>
                <a:schemeClr val="bg1">
                  <a:lumMod val="50000"/>
                </a:schemeClr>
              </a:solidFill>
            </a:endParaRPr>
          </a:p>
          <a:p>
            <a:r>
              <a:rPr lang="en-US" dirty="0">
                <a:solidFill>
                  <a:schemeClr val="bg1">
                    <a:lumMod val="50000"/>
                  </a:schemeClr>
                </a:solidFill>
              </a:rPr>
              <a:t>NETCONF Protocol</a:t>
            </a:r>
            <a:endParaRPr lang="en-US" altLang="zh-CN" dirty="0">
              <a:solidFill>
                <a:schemeClr val="bg1">
                  <a:lumMod val="50000"/>
                </a:schemeClr>
              </a:solidFill>
            </a:endParaRPr>
          </a:p>
          <a:p>
            <a:r>
              <a:rPr lang="en-US" b="1" dirty="0"/>
              <a:t>Modeling Language </a:t>
            </a:r>
            <a:r>
              <a:rPr lang="en-US" altLang="zh-CN" b="1" dirty="0"/>
              <a:t>of YANG</a:t>
            </a:r>
          </a:p>
          <a:p>
            <a:r>
              <a:rPr lang="en-US" dirty="0">
                <a:solidFill>
                  <a:schemeClr val="bg1">
                    <a:lumMod val="50000"/>
                  </a:schemeClr>
                </a:solidFill>
              </a:rPr>
              <a:t>RESTCONF Protocol</a:t>
            </a:r>
            <a:endParaRPr lang="en-US" altLang="zh-CN" dirty="0">
              <a:solidFill>
                <a:schemeClr val="bg1">
                  <a:lumMod val="50000"/>
                </a:schemeClr>
              </a:solidFill>
            </a:endParaRPr>
          </a:p>
        </p:txBody>
      </p:sp>
    </p:spTree>
    <p:extLst>
      <p:ext uri="{BB962C8B-B14F-4D97-AF65-F5344CB8AC3E}">
        <p14:creationId xmlns:p14="http://schemas.microsoft.com/office/powerpoint/2010/main" val="2388685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5AD74F-D91B-4AD6-A6BA-E49F1E2D48B7}"/>
              </a:ext>
            </a:extLst>
          </p:cNvPr>
          <p:cNvSpPr>
            <a:spLocks noGrp="1"/>
          </p:cNvSpPr>
          <p:nvPr>
            <p:ph type="title"/>
          </p:nvPr>
        </p:nvSpPr>
        <p:spPr bwMode="gray"/>
        <p:txBody>
          <a:bodyPr/>
          <a:lstStyle/>
          <a:p>
            <a:r>
              <a:rPr lang="en-US"/>
              <a:t>Origin of YANG</a:t>
            </a:r>
            <a:endParaRPr lang="en-US" dirty="0"/>
          </a:p>
        </p:txBody>
      </p:sp>
      <p:sp>
        <p:nvSpPr>
          <p:cNvPr id="10" name="文本占位符 9">
            <a:extLst>
              <a:ext uri="{FF2B5EF4-FFF2-40B4-BE49-F238E27FC236}">
                <a16:creationId xmlns:a16="http://schemas.microsoft.com/office/drawing/2014/main" id="{7F464E42-3E75-4B60-B22F-DAD16CCF62CE}"/>
              </a:ext>
            </a:extLst>
          </p:cNvPr>
          <p:cNvSpPr>
            <a:spLocks noGrp="1"/>
          </p:cNvSpPr>
          <p:nvPr>
            <p:ph type="body" sz="quarter" idx="10"/>
          </p:nvPr>
        </p:nvSpPr>
        <p:spPr bwMode="gray">
          <a:xfrm>
            <a:off x="455612" y="1052514"/>
            <a:ext cx="11293476" cy="755265"/>
          </a:xfrm>
        </p:spPr>
        <p:txBody>
          <a:bodyPr/>
          <a:lstStyle/>
          <a:p>
            <a:r>
              <a:rPr lang="en-US" altLang="zh-CN" sz="1800" dirty="0"/>
              <a:t>Although the NETCONF protocol is standardized, data content is not standardized. How can we describe a piece of data?</a:t>
            </a:r>
            <a:endParaRPr lang="zh-CN" altLang="en-US" sz="1800" dirty="0"/>
          </a:p>
        </p:txBody>
      </p:sp>
      <p:sp>
        <p:nvSpPr>
          <p:cNvPr id="5" name="圆角矩形 75">
            <a:extLst>
              <a:ext uri="{FF2B5EF4-FFF2-40B4-BE49-F238E27FC236}">
                <a16:creationId xmlns:a16="http://schemas.microsoft.com/office/drawing/2014/main" id="{58547B03-1B0D-4551-9FC8-03CBF1671EDF}"/>
              </a:ext>
            </a:extLst>
          </p:cNvPr>
          <p:cNvSpPr/>
          <p:nvPr/>
        </p:nvSpPr>
        <p:spPr bwMode="gray">
          <a:xfrm>
            <a:off x="7208497" y="2168546"/>
            <a:ext cx="1862142" cy="394020"/>
          </a:xfrm>
          <a:prstGeom prst="roundRect">
            <a:avLst>
              <a:gd name="adj" fmla="val 10604"/>
            </a:avLst>
          </a:prstGeom>
          <a:solidFill>
            <a:srgbClr val="EC7061"/>
          </a:solidFill>
          <a:ln>
            <a:noFill/>
          </a:ln>
        </p:spPr>
        <p:txBody>
          <a:bodyPr wrap="square" rtlCol="0" anchor="ctr" anchorCtr="0">
            <a:noAutofit/>
          </a:bodyPr>
          <a:lstStyle/>
          <a:p>
            <a:pPr algn="ctr"/>
            <a:r>
              <a:rPr lang="en-US" b="1">
                <a:solidFill>
                  <a:schemeClr val="bg1"/>
                </a:solidFill>
                <a:latin typeface="Huawei Sans" panose="020C0503030203020204" pitchFamily="34" charset="0"/>
                <a:ea typeface="方正兰亭黑简体" panose="02000000000000000000" pitchFamily="2" charset="-122"/>
              </a:rPr>
              <a:t>Data</a:t>
            </a:r>
            <a:endParaRPr lang="en-US" altLang="zh-CN" b="1" dirty="0">
              <a:solidFill>
                <a:schemeClr val="bg1"/>
              </a:solidFill>
              <a:latin typeface="Huawei Sans" panose="020C0503030203020204" pitchFamily="34" charset="0"/>
              <a:ea typeface="方正兰亭黑简体" panose="02000000000000000000" pitchFamily="2" charset="-122"/>
            </a:endParaRPr>
          </a:p>
        </p:txBody>
      </p:sp>
      <p:sp>
        <p:nvSpPr>
          <p:cNvPr id="8" name="圆角矩形 75">
            <a:extLst>
              <a:ext uri="{FF2B5EF4-FFF2-40B4-BE49-F238E27FC236}">
                <a16:creationId xmlns:a16="http://schemas.microsoft.com/office/drawing/2014/main" id="{84236915-3156-447E-987E-D3169D890D35}"/>
              </a:ext>
            </a:extLst>
          </p:cNvPr>
          <p:cNvSpPr/>
          <p:nvPr/>
        </p:nvSpPr>
        <p:spPr bwMode="gray">
          <a:xfrm>
            <a:off x="2093651" y="2168546"/>
            <a:ext cx="2211572" cy="394020"/>
          </a:xfrm>
          <a:prstGeom prst="roundRect">
            <a:avLst>
              <a:gd name="adj" fmla="val 10604"/>
            </a:avLst>
          </a:prstGeom>
          <a:solidFill>
            <a:srgbClr val="30B5C5"/>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NETCONF session</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11" name="圆角矩形 75">
            <a:extLst>
              <a:ext uri="{FF2B5EF4-FFF2-40B4-BE49-F238E27FC236}">
                <a16:creationId xmlns:a16="http://schemas.microsoft.com/office/drawing/2014/main" id="{431EBF4E-86BE-4E99-8872-76FB80795F16}"/>
              </a:ext>
            </a:extLst>
          </p:cNvPr>
          <p:cNvSpPr/>
          <p:nvPr/>
        </p:nvSpPr>
        <p:spPr bwMode="gray">
          <a:xfrm>
            <a:off x="4720427" y="2168546"/>
            <a:ext cx="1862142" cy="394020"/>
          </a:xfrm>
          <a:prstGeom prst="roundRect">
            <a:avLst>
              <a:gd name="adj" fmla="val 10604"/>
            </a:avLst>
          </a:prstGeom>
          <a:solidFill>
            <a:srgbClr val="30B5C5"/>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RPC message</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13" name="流程图: 联系 14">
            <a:extLst>
              <a:ext uri="{FF2B5EF4-FFF2-40B4-BE49-F238E27FC236}">
                <a16:creationId xmlns:a16="http://schemas.microsoft.com/office/drawing/2014/main" id="{B7E2D328-67AE-4279-9775-DFC3AA98585A}"/>
              </a:ext>
            </a:extLst>
          </p:cNvPr>
          <p:cNvSpPr/>
          <p:nvPr/>
        </p:nvSpPr>
        <p:spPr bwMode="gray">
          <a:xfrm>
            <a:off x="5139299" y="4306092"/>
            <a:ext cx="1151311" cy="1151311"/>
          </a:xfrm>
          <a:prstGeom prst="flowChartConnector">
            <a:avLst/>
          </a:prstGeom>
          <a:solidFill>
            <a:srgbClr val="BEE9EE"/>
          </a:solidFill>
          <a:ln>
            <a:solidFill>
              <a:srgbClr val="94DAE2"/>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a:latin typeface="Huawei Sans" panose="020C0503030203020204" pitchFamily="34" charset="0"/>
                <a:ea typeface="方正兰亭黑简体" panose="02000000000000000000" pitchFamily="2" charset="-122"/>
              </a:rPr>
              <a:t>Data</a:t>
            </a:r>
            <a:endParaRPr lang="en-US" altLang="zh-CN" sz="1600" dirty="0">
              <a:latin typeface="Huawei Sans" panose="020C0503030203020204" pitchFamily="34" charset="0"/>
              <a:ea typeface="方正兰亭黑简体" panose="02000000000000000000" pitchFamily="2" charset="-122"/>
            </a:endParaRPr>
          </a:p>
          <a:p>
            <a:pPr algn="ctr"/>
            <a:r>
              <a:rPr lang="en-US" sz="1600">
                <a:latin typeface="Huawei Sans" panose="020C0503030203020204" pitchFamily="34" charset="0"/>
                <a:ea typeface="方正兰亭黑简体" panose="02000000000000000000" pitchFamily="2" charset="-122"/>
              </a:rPr>
              <a:t>model</a:t>
            </a:r>
            <a:endParaRPr lang="en-US" altLang="zh-CN" sz="1600" dirty="0">
              <a:latin typeface="Huawei Sans" panose="020C0503030203020204" pitchFamily="34" charset="0"/>
              <a:ea typeface="方正兰亭黑简体" panose="02000000000000000000" pitchFamily="2" charset="-122"/>
            </a:endParaRPr>
          </a:p>
        </p:txBody>
      </p:sp>
      <p:sp>
        <p:nvSpPr>
          <p:cNvPr id="14" name="圆角矩形 10">
            <a:extLst>
              <a:ext uri="{FF2B5EF4-FFF2-40B4-BE49-F238E27FC236}">
                <a16:creationId xmlns:a16="http://schemas.microsoft.com/office/drawing/2014/main" id="{A69A4526-E36E-4C3E-A87F-2C43DAC4A84D}"/>
              </a:ext>
            </a:extLst>
          </p:cNvPr>
          <p:cNvSpPr>
            <a:spLocks/>
          </p:cNvSpPr>
          <p:nvPr/>
        </p:nvSpPr>
        <p:spPr bwMode="gray">
          <a:xfrm>
            <a:off x="6939499" y="4074855"/>
            <a:ext cx="2525508" cy="468957"/>
          </a:xfrm>
          <a:prstGeom prst="roundRect">
            <a:avLst/>
          </a:prstGeom>
          <a:solidFill>
            <a:srgbClr val="BEE9EE"/>
          </a:solidFill>
          <a:ln>
            <a:solidFill>
              <a:srgbClr val="94DAE2"/>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dirty="0">
                <a:solidFill>
                  <a:schemeClr val="tx1"/>
                </a:solidFill>
                <a:latin typeface="Huawei Sans" panose="020C0503030203020204" pitchFamily="34" charset="0"/>
                <a:ea typeface="方正兰亭黑简体" panose="02000000000000000000" pitchFamily="2" charset="-122"/>
              </a:rPr>
              <a:t>Data structure</a:t>
            </a:r>
          </a:p>
        </p:txBody>
      </p:sp>
      <p:sp>
        <p:nvSpPr>
          <p:cNvPr id="15" name="圆角矩形 12">
            <a:extLst>
              <a:ext uri="{FF2B5EF4-FFF2-40B4-BE49-F238E27FC236}">
                <a16:creationId xmlns:a16="http://schemas.microsoft.com/office/drawing/2014/main" id="{D7EE44B9-370D-494F-AA81-B7EE3D2EFEE1}"/>
              </a:ext>
            </a:extLst>
          </p:cNvPr>
          <p:cNvSpPr>
            <a:spLocks/>
          </p:cNvSpPr>
          <p:nvPr/>
        </p:nvSpPr>
        <p:spPr bwMode="gray">
          <a:xfrm>
            <a:off x="6939499" y="4658117"/>
            <a:ext cx="2525508" cy="468957"/>
          </a:xfrm>
          <a:prstGeom prst="roundRect">
            <a:avLst/>
          </a:prstGeom>
          <a:solidFill>
            <a:srgbClr val="BEE9EE"/>
          </a:solidFill>
          <a:ln>
            <a:solidFill>
              <a:srgbClr val="94DAE2"/>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dirty="0">
                <a:solidFill>
                  <a:schemeClr val="tx1"/>
                </a:solidFill>
                <a:latin typeface="Huawei Sans" panose="020C0503030203020204" pitchFamily="34" charset="0"/>
                <a:ea typeface="方正兰亭黑简体" panose="02000000000000000000" pitchFamily="2" charset="-122"/>
              </a:rPr>
              <a:t>Data integrity constraint</a:t>
            </a:r>
          </a:p>
        </p:txBody>
      </p:sp>
      <p:sp>
        <p:nvSpPr>
          <p:cNvPr id="16" name="圆角矩形 13">
            <a:extLst>
              <a:ext uri="{FF2B5EF4-FFF2-40B4-BE49-F238E27FC236}">
                <a16:creationId xmlns:a16="http://schemas.microsoft.com/office/drawing/2014/main" id="{42E48CDC-AD40-4910-ADA3-A57292BC65DA}"/>
              </a:ext>
            </a:extLst>
          </p:cNvPr>
          <p:cNvSpPr>
            <a:spLocks/>
          </p:cNvSpPr>
          <p:nvPr/>
        </p:nvSpPr>
        <p:spPr bwMode="gray">
          <a:xfrm>
            <a:off x="6916957" y="5241379"/>
            <a:ext cx="2525508" cy="468957"/>
          </a:xfrm>
          <a:prstGeom prst="roundRect">
            <a:avLst/>
          </a:prstGeom>
          <a:solidFill>
            <a:srgbClr val="BEE9EE"/>
          </a:solidFill>
          <a:ln>
            <a:solidFill>
              <a:srgbClr val="94DAE2"/>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dirty="0">
                <a:solidFill>
                  <a:schemeClr val="tx1"/>
                </a:solidFill>
                <a:latin typeface="Huawei Sans" panose="020C0503030203020204" pitchFamily="34" charset="0"/>
                <a:ea typeface="方正兰亭黑简体" panose="02000000000000000000" pitchFamily="2" charset="-122"/>
              </a:rPr>
              <a:t>Data operation</a:t>
            </a:r>
          </a:p>
        </p:txBody>
      </p:sp>
      <p:sp>
        <p:nvSpPr>
          <p:cNvPr id="17" name="梯形 16">
            <a:extLst>
              <a:ext uri="{FF2B5EF4-FFF2-40B4-BE49-F238E27FC236}">
                <a16:creationId xmlns:a16="http://schemas.microsoft.com/office/drawing/2014/main" id="{7D59903B-FC7D-416D-B2E6-8DA01BE68ED8}"/>
              </a:ext>
            </a:extLst>
          </p:cNvPr>
          <p:cNvSpPr/>
          <p:nvPr/>
        </p:nvSpPr>
        <p:spPr bwMode="gray">
          <a:xfrm rot="16200000">
            <a:off x="5786043" y="4655968"/>
            <a:ext cx="1635482" cy="473254"/>
          </a:xfrm>
          <a:prstGeom prst="trapezoid">
            <a:avLst>
              <a:gd name="adj" fmla="val 95750"/>
            </a:avLst>
          </a:prstGeom>
          <a:gradFill flip="none" rotWithShape="1">
            <a:gsLst>
              <a:gs pos="0">
                <a:srgbClr val="94DAE2"/>
              </a:gs>
              <a:gs pos="100000">
                <a:schemeClr val="bg1"/>
              </a:gs>
              <a:gs pos="67000">
                <a:srgbClr val="BEE9E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endParaRPr>
          </a:p>
        </p:txBody>
      </p:sp>
      <p:sp>
        <p:nvSpPr>
          <p:cNvPr id="18" name="矩形 17">
            <a:extLst>
              <a:ext uri="{FF2B5EF4-FFF2-40B4-BE49-F238E27FC236}">
                <a16:creationId xmlns:a16="http://schemas.microsoft.com/office/drawing/2014/main" id="{39AA7729-1E7B-4EC7-8CFC-4AB4ADE5F03D}"/>
              </a:ext>
            </a:extLst>
          </p:cNvPr>
          <p:cNvSpPr/>
          <p:nvPr/>
        </p:nvSpPr>
        <p:spPr bwMode="gray">
          <a:xfrm>
            <a:off x="7663715" y="5807981"/>
            <a:ext cx="800219" cy="338554"/>
          </a:xfrm>
          <a:prstGeom prst="rect">
            <a:avLst/>
          </a:prstGeom>
        </p:spPr>
        <p:txBody>
          <a:bodyPr wrap="none">
            <a:noAutofit/>
          </a:bodyPr>
          <a:lstStyle/>
          <a:p>
            <a:pPr algn="ctr" fontAlgn="ctr"/>
            <a:r>
              <a:rPr lang="en-US" sz="1600" b="1" dirty="0">
                <a:solidFill>
                  <a:srgbClr val="000000"/>
                </a:solidFill>
                <a:latin typeface="Huawei Sans" panose="020C0503030203020204" pitchFamily="34" charset="0"/>
              </a:rPr>
              <a:t>Three factors</a:t>
            </a:r>
            <a:endParaRPr lang="en-US" altLang="zh-CN" sz="1600" b="1" i="0" dirty="0">
              <a:solidFill>
                <a:srgbClr val="000000"/>
              </a:solidFill>
              <a:effectLst/>
              <a:latin typeface="Huawei Sans" panose="020C0503030203020204" pitchFamily="34" charset="0"/>
            </a:endParaRPr>
          </a:p>
        </p:txBody>
      </p:sp>
      <p:sp>
        <p:nvSpPr>
          <p:cNvPr id="19" name="梯形 18">
            <a:extLst>
              <a:ext uri="{FF2B5EF4-FFF2-40B4-BE49-F238E27FC236}">
                <a16:creationId xmlns:a16="http://schemas.microsoft.com/office/drawing/2014/main" id="{6DD7BE2B-D8CE-45E7-8CBE-79C15D06B7FC}"/>
              </a:ext>
            </a:extLst>
          </p:cNvPr>
          <p:cNvSpPr/>
          <p:nvPr/>
        </p:nvSpPr>
        <p:spPr bwMode="gray">
          <a:xfrm rot="5400000">
            <a:off x="3988681" y="4639823"/>
            <a:ext cx="1635482" cy="473254"/>
          </a:xfrm>
          <a:prstGeom prst="trapezoid">
            <a:avLst>
              <a:gd name="adj" fmla="val 95750"/>
            </a:avLst>
          </a:prstGeom>
          <a:gradFill flip="none" rotWithShape="1">
            <a:gsLst>
              <a:gs pos="0">
                <a:srgbClr val="94DAE2"/>
              </a:gs>
              <a:gs pos="100000">
                <a:schemeClr val="bg1"/>
              </a:gs>
              <a:gs pos="67000">
                <a:srgbClr val="BEE9E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endParaRPr>
          </a:p>
        </p:txBody>
      </p:sp>
      <p:sp>
        <p:nvSpPr>
          <p:cNvPr id="20" name="圆角矩形 27">
            <a:extLst>
              <a:ext uri="{FF2B5EF4-FFF2-40B4-BE49-F238E27FC236}">
                <a16:creationId xmlns:a16="http://schemas.microsoft.com/office/drawing/2014/main" id="{F0B252D6-3189-48D5-A612-6412C3A35395}"/>
              </a:ext>
            </a:extLst>
          </p:cNvPr>
          <p:cNvSpPr/>
          <p:nvPr/>
        </p:nvSpPr>
        <p:spPr bwMode="gray">
          <a:xfrm>
            <a:off x="1380266" y="4074855"/>
            <a:ext cx="3051416" cy="468957"/>
          </a:xfrm>
          <a:prstGeom prst="roundRect">
            <a:avLst/>
          </a:prstGeom>
          <a:solidFill>
            <a:srgbClr val="BEE9EE"/>
          </a:solidFill>
          <a:ln>
            <a:solidFill>
              <a:srgbClr val="94DAE2"/>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dirty="0">
                <a:solidFill>
                  <a:schemeClr val="tx1"/>
                </a:solidFill>
                <a:latin typeface="Huawei Sans" panose="020C0503030203020204" pitchFamily="34" charset="0"/>
                <a:ea typeface="方正兰亭黑简体" panose="02000000000000000000" pitchFamily="2" charset="-122"/>
              </a:rPr>
              <a:t>Intuitive simulation of the real world</a:t>
            </a:r>
          </a:p>
        </p:txBody>
      </p:sp>
      <p:sp>
        <p:nvSpPr>
          <p:cNvPr id="21" name="圆角矩形 28">
            <a:extLst>
              <a:ext uri="{FF2B5EF4-FFF2-40B4-BE49-F238E27FC236}">
                <a16:creationId xmlns:a16="http://schemas.microsoft.com/office/drawing/2014/main" id="{C03616FA-6090-47BE-824A-804277896CF3}"/>
              </a:ext>
            </a:extLst>
          </p:cNvPr>
          <p:cNvSpPr/>
          <p:nvPr/>
        </p:nvSpPr>
        <p:spPr bwMode="gray">
          <a:xfrm>
            <a:off x="1380266" y="4658117"/>
            <a:ext cx="3073880" cy="468957"/>
          </a:xfrm>
          <a:prstGeom prst="roundRect">
            <a:avLst/>
          </a:prstGeom>
          <a:solidFill>
            <a:srgbClr val="BEE9EE"/>
          </a:solidFill>
          <a:ln>
            <a:solidFill>
              <a:srgbClr val="94DAE2"/>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dirty="0">
                <a:solidFill>
                  <a:schemeClr val="tx1"/>
                </a:solidFill>
                <a:latin typeface="Huawei Sans" panose="020C0503030203020204" pitchFamily="34" charset="0"/>
                <a:ea typeface="方正兰亭黑简体" panose="02000000000000000000" pitchFamily="2" charset="-122"/>
              </a:rPr>
              <a:t>Easy to understand</a:t>
            </a:r>
          </a:p>
        </p:txBody>
      </p:sp>
      <p:sp>
        <p:nvSpPr>
          <p:cNvPr id="22" name="圆角矩形 29">
            <a:extLst>
              <a:ext uri="{FF2B5EF4-FFF2-40B4-BE49-F238E27FC236}">
                <a16:creationId xmlns:a16="http://schemas.microsoft.com/office/drawing/2014/main" id="{8D1F82A3-D4A5-4899-993A-97E9218E0B9B}"/>
              </a:ext>
            </a:extLst>
          </p:cNvPr>
          <p:cNvSpPr/>
          <p:nvPr/>
        </p:nvSpPr>
        <p:spPr bwMode="gray">
          <a:xfrm>
            <a:off x="1380266" y="5241379"/>
            <a:ext cx="3073880" cy="468957"/>
          </a:xfrm>
          <a:prstGeom prst="roundRect">
            <a:avLst/>
          </a:prstGeom>
          <a:solidFill>
            <a:srgbClr val="BEE9EE"/>
          </a:solidFill>
          <a:ln>
            <a:solidFill>
              <a:srgbClr val="94DAE2"/>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dirty="0">
                <a:solidFill>
                  <a:schemeClr val="tx1"/>
                </a:solidFill>
                <a:latin typeface="Huawei Sans" panose="020C0503030203020204" pitchFamily="34" charset="0"/>
                <a:ea typeface="方正兰亭黑简体" panose="02000000000000000000" pitchFamily="2" charset="-122"/>
              </a:rPr>
              <a:t>Easy to be implemented by computers</a:t>
            </a:r>
          </a:p>
        </p:txBody>
      </p:sp>
      <p:sp>
        <p:nvSpPr>
          <p:cNvPr id="23" name="矩形 22">
            <a:extLst>
              <a:ext uri="{FF2B5EF4-FFF2-40B4-BE49-F238E27FC236}">
                <a16:creationId xmlns:a16="http://schemas.microsoft.com/office/drawing/2014/main" id="{CD880B9D-F0AE-4B45-854C-BD0E7D3024E2}"/>
              </a:ext>
            </a:extLst>
          </p:cNvPr>
          <p:cNvSpPr/>
          <p:nvPr/>
        </p:nvSpPr>
        <p:spPr bwMode="gray">
          <a:xfrm>
            <a:off x="2322171" y="5807981"/>
            <a:ext cx="595035" cy="338554"/>
          </a:xfrm>
          <a:prstGeom prst="rect">
            <a:avLst/>
          </a:prstGeom>
        </p:spPr>
        <p:txBody>
          <a:bodyPr wrap="none">
            <a:noAutofit/>
          </a:bodyPr>
          <a:lstStyle/>
          <a:p>
            <a:pPr algn="ctr" fontAlgn="ctr"/>
            <a:r>
              <a:rPr lang="en-US" sz="1600" b="1" dirty="0">
                <a:solidFill>
                  <a:srgbClr val="000000"/>
                </a:solidFill>
                <a:latin typeface="Huawei Sans" panose="020C0503030203020204" pitchFamily="34" charset="0"/>
              </a:rPr>
              <a:t>Requirements</a:t>
            </a:r>
            <a:endParaRPr lang="en-US" altLang="zh-CN" sz="1600" b="1" i="0" dirty="0">
              <a:solidFill>
                <a:srgbClr val="000000"/>
              </a:solidFill>
              <a:effectLst/>
              <a:latin typeface="Huawei Sans" panose="020C0503030203020204" pitchFamily="34" charset="0"/>
            </a:endParaRPr>
          </a:p>
        </p:txBody>
      </p:sp>
      <p:sp>
        <p:nvSpPr>
          <p:cNvPr id="24" name="矩形 23">
            <a:extLst>
              <a:ext uri="{FF2B5EF4-FFF2-40B4-BE49-F238E27FC236}">
                <a16:creationId xmlns:a16="http://schemas.microsoft.com/office/drawing/2014/main" id="{313D7C67-C0A5-4F81-8E24-3B55FAFA8BA7}"/>
              </a:ext>
            </a:extLst>
          </p:cNvPr>
          <p:cNvSpPr/>
          <p:nvPr/>
        </p:nvSpPr>
        <p:spPr bwMode="gray">
          <a:xfrm>
            <a:off x="10100334" y="4312920"/>
            <a:ext cx="1987679" cy="1339144"/>
          </a:xfrm>
          <a:prstGeom prst="rect">
            <a:avLst/>
          </a:prstGeom>
        </p:spPr>
        <p:txBody>
          <a:bodyPr wrap="square">
            <a:noAutofit/>
          </a:bodyPr>
          <a:lstStyle/>
          <a:p>
            <a:pPr fontAlgn="ctr"/>
            <a:r>
              <a:rPr lang="en-US" sz="1600" b="1" dirty="0">
                <a:latin typeface="Huawei Sans" panose="020C0503030203020204" pitchFamily="34" charset="0"/>
              </a:rPr>
              <a:t>To describe the data model,</a:t>
            </a:r>
            <a:endParaRPr lang="en-US" altLang="zh-CN" sz="1600" b="1" dirty="0">
              <a:latin typeface="Huawei Sans" panose="020C0503030203020204" pitchFamily="34" charset="0"/>
            </a:endParaRPr>
          </a:p>
          <a:p>
            <a:pPr fontAlgn="ctr"/>
            <a:r>
              <a:rPr lang="en-US" sz="1600" dirty="0">
                <a:latin typeface="Huawei Sans" panose="020C0503030203020204" pitchFamily="34" charset="0"/>
              </a:rPr>
              <a:t>a </a:t>
            </a:r>
            <a:r>
              <a:rPr lang="en-US" sz="1600" b="1" dirty="0">
                <a:latin typeface="Huawei Sans" panose="020C0503030203020204" pitchFamily="34" charset="0"/>
              </a:rPr>
              <a:t>language</a:t>
            </a:r>
            <a:r>
              <a:rPr lang="en-US" sz="1600" dirty="0">
                <a:latin typeface="Huawei Sans" panose="020C0503030203020204" pitchFamily="34" charset="0"/>
              </a:rPr>
              <a:t> is required!</a:t>
            </a:r>
            <a:endParaRPr lang="en-US" altLang="zh-CN" sz="1600" b="1" dirty="0">
              <a:solidFill>
                <a:srgbClr val="EC7061"/>
              </a:solidFill>
              <a:latin typeface="Huawei Sans" panose="020C0503030203020204" pitchFamily="34" charset="0"/>
            </a:endParaRPr>
          </a:p>
        </p:txBody>
      </p:sp>
      <p:sp>
        <p:nvSpPr>
          <p:cNvPr id="25" name="右大括号 24">
            <a:extLst>
              <a:ext uri="{FF2B5EF4-FFF2-40B4-BE49-F238E27FC236}">
                <a16:creationId xmlns:a16="http://schemas.microsoft.com/office/drawing/2014/main" id="{893064FB-CFA1-4FDD-8552-832543D06D27}"/>
              </a:ext>
            </a:extLst>
          </p:cNvPr>
          <p:cNvSpPr/>
          <p:nvPr/>
        </p:nvSpPr>
        <p:spPr bwMode="gray">
          <a:xfrm>
            <a:off x="9573736" y="4146861"/>
            <a:ext cx="504056" cy="1491466"/>
          </a:xfrm>
          <a:prstGeom prst="rightBrace">
            <a:avLst/>
          </a:prstGeom>
          <a:ln>
            <a:solidFill>
              <a:srgbClr val="EC7061"/>
            </a:solidFill>
          </a:ln>
        </p:spPr>
        <p:style>
          <a:lnRef idx="2">
            <a:schemeClr val="accent2"/>
          </a:lnRef>
          <a:fillRef idx="0">
            <a:schemeClr val="accent2"/>
          </a:fillRef>
          <a:effectRef idx="1">
            <a:schemeClr val="accent2"/>
          </a:effectRef>
          <a:fontRef idx="minor">
            <a:schemeClr val="tx1"/>
          </a:fontRef>
        </p:style>
        <p:txBody>
          <a:bodyPr rtlCol="0" anchor="ctr">
            <a:noAutofit/>
          </a:bodyPr>
          <a:lstStyle/>
          <a:p>
            <a:pPr algn="ctr" fontAlgn="ctr"/>
            <a:endParaRPr lang="en-US" altLang="zh-CN" sz="1600" dirty="0">
              <a:solidFill>
                <a:srgbClr val="EC7061"/>
              </a:solidFill>
              <a:latin typeface="Huawei Sans" panose="020C0503030203020204" pitchFamily="34" charset="0"/>
            </a:endParaRPr>
          </a:p>
        </p:txBody>
      </p:sp>
      <p:sp>
        <p:nvSpPr>
          <p:cNvPr id="26" name="矩形 25">
            <a:extLst>
              <a:ext uri="{FF2B5EF4-FFF2-40B4-BE49-F238E27FC236}">
                <a16:creationId xmlns:a16="http://schemas.microsoft.com/office/drawing/2014/main" id="{909D5843-0B8C-4793-9509-7EF309CFB63C}"/>
              </a:ext>
            </a:extLst>
          </p:cNvPr>
          <p:cNvSpPr/>
          <p:nvPr/>
        </p:nvSpPr>
        <p:spPr bwMode="gray">
          <a:xfrm>
            <a:off x="1369253" y="3234604"/>
            <a:ext cx="8430202" cy="369332"/>
          </a:xfrm>
          <a:prstGeom prst="rect">
            <a:avLst/>
          </a:prstGeom>
          <a:solidFill>
            <a:srgbClr val="EC7061"/>
          </a:solidFill>
          <a:ln>
            <a:noFill/>
          </a:ln>
        </p:spPr>
        <p:txBody>
          <a:bodyPr wrap="square" rtlCol="0" anchor="ctr" anchorCtr="0">
            <a:noAutofit/>
          </a:bodyPr>
          <a:lstStyle/>
          <a:p>
            <a:pPr algn="ctr"/>
            <a:r>
              <a:rPr lang="en-US" b="1" dirty="0">
                <a:solidFill>
                  <a:schemeClr val="bg1"/>
                </a:solidFill>
                <a:latin typeface="Huawei Sans" panose="020C0503030203020204" pitchFamily="34" charset="0"/>
                <a:ea typeface="方正兰亭黑简体" panose="02000000000000000000" pitchFamily="2" charset="-122"/>
              </a:rPr>
              <a:t>A data model is an abstraction and expression of data features.</a:t>
            </a:r>
            <a:endParaRPr lang="en-US" altLang="zh-CN" b="1" dirty="0">
              <a:solidFill>
                <a:schemeClr val="bg1"/>
              </a:solidFill>
              <a:latin typeface="Huawei Sans" panose="020C0503030203020204" pitchFamily="34" charset="0"/>
              <a:ea typeface="方正兰亭黑简体" panose="02000000000000000000" pitchFamily="2" charset="-122"/>
            </a:endParaRPr>
          </a:p>
        </p:txBody>
      </p:sp>
      <p:sp>
        <p:nvSpPr>
          <p:cNvPr id="27" name="文本框 26"/>
          <p:cNvSpPr txBox="1"/>
          <p:nvPr/>
        </p:nvSpPr>
        <p:spPr bwMode="gray">
          <a:xfrm>
            <a:off x="2744219" y="2613739"/>
            <a:ext cx="406208" cy="523220"/>
          </a:xfrm>
          <a:prstGeom prst="rect">
            <a:avLst/>
          </a:prstGeom>
          <a:noFill/>
        </p:spPr>
        <p:txBody>
          <a:bodyPr wrap="square" rtlCol="0">
            <a:spAutoFit/>
          </a:bodyPr>
          <a:lstStyle/>
          <a:p>
            <a:r>
              <a:rPr lang="zh-CN" altLang="en-US" sz="2800" b="1" dirty="0">
                <a:solidFill>
                  <a:srgbClr val="EC7061"/>
                </a:solidFill>
              </a:rPr>
              <a:t>√</a:t>
            </a:r>
          </a:p>
        </p:txBody>
      </p:sp>
      <p:sp>
        <p:nvSpPr>
          <p:cNvPr id="28" name="文本框 27"/>
          <p:cNvSpPr txBox="1"/>
          <p:nvPr/>
        </p:nvSpPr>
        <p:spPr bwMode="gray">
          <a:xfrm>
            <a:off x="5422610" y="2613739"/>
            <a:ext cx="406208" cy="523220"/>
          </a:xfrm>
          <a:prstGeom prst="rect">
            <a:avLst/>
          </a:prstGeom>
          <a:noFill/>
        </p:spPr>
        <p:txBody>
          <a:bodyPr wrap="square" rtlCol="0">
            <a:spAutoFit/>
          </a:bodyPr>
          <a:lstStyle/>
          <a:p>
            <a:r>
              <a:rPr lang="zh-CN" altLang="en-US" sz="2800" b="1" dirty="0">
                <a:solidFill>
                  <a:srgbClr val="EC7061"/>
                </a:solidFill>
              </a:rPr>
              <a:t>√</a:t>
            </a:r>
          </a:p>
        </p:txBody>
      </p:sp>
      <p:sp>
        <p:nvSpPr>
          <p:cNvPr id="29" name="文本框 28"/>
          <p:cNvSpPr txBox="1"/>
          <p:nvPr/>
        </p:nvSpPr>
        <p:spPr bwMode="gray">
          <a:xfrm>
            <a:off x="7875614" y="2613739"/>
            <a:ext cx="406208" cy="523220"/>
          </a:xfrm>
          <a:prstGeom prst="rect">
            <a:avLst/>
          </a:prstGeom>
          <a:noFill/>
        </p:spPr>
        <p:txBody>
          <a:bodyPr wrap="square" rtlCol="0">
            <a:spAutoFit/>
          </a:bodyPr>
          <a:lstStyle/>
          <a:p>
            <a:r>
              <a:rPr lang="en-US" altLang="zh-CN" sz="2800" b="1" dirty="0">
                <a:solidFill>
                  <a:srgbClr val="EC7061"/>
                </a:solidFill>
              </a:rPr>
              <a:t>×</a:t>
            </a:r>
            <a:endParaRPr lang="zh-CN" altLang="en-US" sz="2800" b="1" dirty="0">
              <a:solidFill>
                <a:srgbClr val="EC7061"/>
              </a:solidFill>
            </a:endParaRPr>
          </a:p>
        </p:txBody>
      </p:sp>
    </p:spTree>
    <p:extLst>
      <p:ext uri="{BB962C8B-B14F-4D97-AF65-F5344CB8AC3E}">
        <p14:creationId xmlns:p14="http://schemas.microsoft.com/office/powerpoint/2010/main" val="1317847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791191-941D-4A32-957A-EBFC36DF875E}"/>
              </a:ext>
            </a:extLst>
          </p:cNvPr>
          <p:cNvSpPr>
            <a:spLocks noGrp="1"/>
          </p:cNvSpPr>
          <p:nvPr>
            <p:ph type="title"/>
          </p:nvPr>
        </p:nvSpPr>
        <p:spPr bwMode="gray"/>
        <p:txBody>
          <a:bodyPr/>
          <a:lstStyle/>
          <a:p>
            <a:r>
              <a:rPr lang="en-US"/>
              <a:t>YANG Language Overview</a:t>
            </a:r>
            <a:endParaRPr lang="en-US" dirty="0"/>
          </a:p>
        </p:txBody>
      </p:sp>
      <p:sp>
        <p:nvSpPr>
          <p:cNvPr id="3" name="文本占位符 2">
            <a:extLst>
              <a:ext uri="{FF2B5EF4-FFF2-40B4-BE49-F238E27FC236}">
                <a16:creationId xmlns:a16="http://schemas.microsoft.com/office/drawing/2014/main" id="{653F95AA-3453-482D-A93A-A02CDE2DEE21}"/>
              </a:ext>
            </a:extLst>
          </p:cNvPr>
          <p:cNvSpPr>
            <a:spLocks noGrp="1"/>
          </p:cNvSpPr>
          <p:nvPr>
            <p:ph type="body" sz="quarter" idx="10"/>
          </p:nvPr>
        </p:nvSpPr>
        <p:spPr bwMode="gray">
          <a:xfrm>
            <a:off x="455612" y="1052514"/>
            <a:ext cx="11293476" cy="3968373"/>
          </a:xfrm>
        </p:spPr>
        <p:txBody>
          <a:bodyPr/>
          <a:lstStyle/>
          <a:p>
            <a:pPr marL="285750" indent="-285750" algn="l"/>
            <a:r>
              <a:rPr lang="en-US" altLang="zh-CN" sz="1800" b="1" dirty="0"/>
              <a:t>Yet Another Next Generation (YANG) is a data modeling language.</a:t>
            </a:r>
          </a:p>
          <a:p>
            <a:pPr marL="285750" indent="-285750" algn="l"/>
            <a:r>
              <a:rPr lang="en-US" altLang="zh-CN" sz="1800" dirty="0"/>
              <a:t>The YANG model defines the hierarchical structure of data and can be used for NETCONF-based operations. Modeling objects include configuration, status data, remote procedure calls, and notifications. This allows a complete description of all data exchanged between a NETCONF client and server. YANG has the following features:</a:t>
            </a:r>
          </a:p>
          <a:p>
            <a:pPr marL="690563" lvl="1" indent="-392113"/>
            <a:r>
              <a:rPr lang="en-US" altLang="zh-CN" sz="1600" dirty="0"/>
              <a:t>Hierarchical tree-like structure modeling.</a:t>
            </a:r>
          </a:p>
          <a:p>
            <a:pPr marL="690563" lvl="1" indent="-392113"/>
            <a:r>
              <a:rPr lang="en-US" altLang="zh-CN" sz="1600" dirty="0"/>
              <a:t>Data models are presented as modules and sub-modules.</a:t>
            </a:r>
          </a:p>
          <a:p>
            <a:pPr marL="690563" lvl="1" indent="-392113"/>
            <a:r>
              <a:rPr lang="en-US" altLang="zh-CN" sz="1600" dirty="0"/>
              <a:t>It can be converted to the YANG Independent Notation (YIN) model based on the XML syntax without any loss.</a:t>
            </a:r>
          </a:p>
          <a:p>
            <a:pPr marL="690563" lvl="1" indent="-392113"/>
            <a:r>
              <a:rPr lang="en-US" altLang="zh-CN" sz="1600" dirty="0"/>
              <a:t>Defines built-in data types and extensible types.</a:t>
            </a:r>
          </a:p>
        </p:txBody>
      </p:sp>
      <p:sp>
        <p:nvSpPr>
          <p:cNvPr id="6" name="文本框 5">
            <a:extLst>
              <a:ext uri="{FF2B5EF4-FFF2-40B4-BE49-F238E27FC236}">
                <a16:creationId xmlns:a16="http://schemas.microsoft.com/office/drawing/2014/main" id="{773D837C-8D89-4B32-AD1E-4199EF71F59D}"/>
              </a:ext>
            </a:extLst>
          </p:cNvPr>
          <p:cNvSpPr txBox="1"/>
          <p:nvPr/>
        </p:nvSpPr>
        <p:spPr bwMode="gray">
          <a:xfrm>
            <a:off x="703240" y="5481696"/>
            <a:ext cx="5392760" cy="440120"/>
          </a:xfrm>
          <a:prstGeom prst="rect">
            <a:avLst/>
          </a:prstGeom>
          <a:solidFill>
            <a:srgbClr val="BEE9EE"/>
          </a:solidFill>
          <a:ln>
            <a:noFill/>
          </a:ln>
        </p:spPr>
        <p:txBody>
          <a:bodyPr wrap="square" rtlCol="0">
            <a:spAutoFit/>
          </a:bodyPr>
          <a:lstStyle>
            <a:defPPr>
              <a:defRPr lang="en-US"/>
            </a:defPPr>
            <a:lvl1pPr>
              <a:lnSpc>
                <a:spcPct val="140000"/>
              </a:lnSpc>
              <a:defRPr>
                <a:latin typeface="Huawei Sans" panose="020C0503030203020204" pitchFamily="34" charset="0"/>
                <a:ea typeface="方正兰亭黑简体" panose="02000000000000000000" pitchFamily="2" charset="-122"/>
              </a:defRPr>
            </a:lvl1pPr>
          </a:lstStyle>
          <a:p>
            <a:r>
              <a:rPr lang="en-US" dirty="0"/>
              <a:t>The YANG model is presented as </a:t>
            </a:r>
            <a:r>
              <a:rPr lang="en-US"/>
              <a:t>a .yang</a:t>
            </a:r>
            <a:r>
              <a:rPr lang="en-US" dirty="0"/>
              <a:t> file.</a:t>
            </a:r>
          </a:p>
        </p:txBody>
      </p:sp>
    </p:spTree>
    <p:extLst>
      <p:ext uri="{BB962C8B-B14F-4D97-AF65-F5344CB8AC3E}">
        <p14:creationId xmlns:p14="http://schemas.microsoft.com/office/powerpoint/2010/main" val="34024185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7A1F57-2354-47E3-967B-E63AF891748D}"/>
              </a:ext>
            </a:extLst>
          </p:cNvPr>
          <p:cNvSpPr>
            <a:spLocks noGrp="1"/>
          </p:cNvSpPr>
          <p:nvPr>
            <p:ph type="title"/>
          </p:nvPr>
        </p:nvSpPr>
        <p:spPr bwMode="gray"/>
        <p:txBody>
          <a:bodyPr/>
          <a:lstStyle/>
          <a:p>
            <a:r>
              <a:rPr lang="en-US"/>
              <a:t>Introduction to YANG Files – Module</a:t>
            </a:r>
            <a:endParaRPr lang="en-US" altLang="zh-CN" dirty="0"/>
          </a:p>
        </p:txBody>
      </p:sp>
      <p:sp>
        <p:nvSpPr>
          <p:cNvPr id="4" name="文本框 3">
            <a:extLst>
              <a:ext uri="{FF2B5EF4-FFF2-40B4-BE49-F238E27FC236}">
                <a16:creationId xmlns:a16="http://schemas.microsoft.com/office/drawing/2014/main" id="{2473ACCB-304A-4523-B629-BEBFD8A5CEDA}"/>
              </a:ext>
            </a:extLst>
          </p:cNvPr>
          <p:cNvSpPr txBox="1"/>
          <p:nvPr/>
        </p:nvSpPr>
        <p:spPr bwMode="gray">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6" name="文本占位符 3">
            <a:extLst>
              <a:ext uri="{FF2B5EF4-FFF2-40B4-BE49-F238E27FC236}">
                <a16:creationId xmlns:a16="http://schemas.microsoft.com/office/drawing/2014/main" id="{C537C9BC-681A-4980-A78E-B944574B295F}"/>
              </a:ext>
            </a:extLst>
          </p:cNvPr>
          <p:cNvSpPr txBox="1">
            <a:spLocks/>
          </p:cNvSpPr>
          <p:nvPr/>
        </p:nvSpPr>
        <p:spPr bwMode="gray">
          <a:xfrm>
            <a:off x="442912" y="1193416"/>
            <a:ext cx="5653087" cy="4830126"/>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dirty="0"/>
              <a:t>module example-system {</a:t>
            </a:r>
          </a:p>
          <a:p>
            <a:r>
              <a:rPr lang="en-US" dirty="0"/>
              <a:t>       yang-version 1.1;</a:t>
            </a:r>
          </a:p>
          <a:p>
            <a:r>
              <a:rPr lang="en-US" dirty="0"/>
              <a:t>       namespace "</a:t>
            </a:r>
            <a:r>
              <a:rPr lang="en-US" dirty="0" err="1"/>
              <a:t>urn:example:system</a:t>
            </a:r>
            <a:r>
              <a:rPr lang="en-US" dirty="0"/>
              <a:t>";</a:t>
            </a:r>
          </a:p>
          <a:p>
            <a:r>
              <a:rPr lang="en-US" dirty="0"/>
              <a:t>       prefix "sys";</a:t>
            </a:r>
          </a:p>
          <a:p>
            <a:endParaRPr lang="en-US" altLang="zh-CN" dirty="0"/>
          </a:p>
          <a:p>
            <a:r>
              <a:rPr lang="en-US" dirty="0"/>
              <a:t>       organization "Example Inc.";</a:t>
            </a:r>
          </a:p>
          <a:p>
            <a:r>
              <a:rPr lang="en-US" dirty="0"/>
              <a:t>       contact "joe@example.com";</a:t>
            </a:r>
          </a:p>
          <a:p>
            <a:r>
              <a:rPr lang="en-US" dirty="0"/>
              <a:t>       description</a:t>
            </a:r>
          </a:p>
          <a:p>
            <a:r>
              <a:rPr lang="en-US" dirty="0"/>
              <a:t>         "The module for entities implementing the Example system.";</a:t>
            </a:r>
          </a:p>
          <a:p>
            <a:endParaRPr lang="en-US" altLang="zh-CN" dirty="0"/>
          </a:p>
          <a:p>
            <a:r>
              <a:rPr lang="en-US" dirty="0"/>
              <a:t>       revision 2007-06-09 {</a:t>
            </a:r>
          </a:p>
          <a:p>
            <a:r>
              <a:rPr lang="en-US" dirty="0"/>
              <a:t>         description "Initial revision.";</a:t>
            </a:r>
          </a:p>
          <a:p>
            <a:r>
              <a:rPr lang="en-US" dirty="0"/>
              <a:t>       }</a:t>
            </a:r>
          </a:p>
          <a:p>
            <a:endParaRPr lang="en-US" altLang="zh-CN" dirty="0"/>
          </a:p>
          <a:p>
            <a:r>
              <a:rPr lang="en-US" dirty="0"/>
              <a:t>       container system {</a:t>
            </a:r>
          </a:p>
          <a:p>
            <a:r>
              <a:rPr lang="en-US" dirty="0"/>
              <a:t>            leaf host-name {...}</a:t>
            </a:r>
          </a:p>
          <a:p>
            <a:r>
              <a:rPr lang="en-US" dirty="0"/>
              <a:t>            container login{...}</a:t>
            </a:r>
          </a:p>
          <a:p>
            <a:r>
              <a:rPr lang="en-US" dirty="0"/>
              <a:t>       }</a:t>
            </a:r>
          </a:p>
          <a:p>
            <a:r>
              <a:rPr lang="en-US" dirty="0"/>
              <a:t>       container X {...}</a:t>
            </a:r>
          </a:p>
          <a:p>
            <a:r>
              <a:rPr lang="en-US" dirty="0"/>
              <a:t>     }</a:t>
            </a:r>
            <a:endParaRPr lang="en-US" altLang="zh-CN" dirty="0"/>
          </a:p>
        </p:txBody>
      </p:sp>
      <p:sp>
        <p:nvSpPr>
          <p:cNvPr id="10" name="文本框 9">
            <a:extLst>
              <a:ext uri="{FF2B5EF4-FFF2-40B4-BE49-F238E27FC236}">
                <a16:creationId xmlns:a16="http://schemas.microsoft.com/office/drawing/2014/main" id="{82D2E9B5-FF65-41AB-A255-CA9BBFB19A87}"/>
              </a:ext>
            </a:extLst>
          </p:cNvPr>
          <p:cNvSpPr txBox="1"/>
          <p:nvPr/>
        </p:nvSpPr>
        <p:spPr bwMode="gray">
          <a:xfrm>
            <a:off x="6265085" y="1160013"/>
            <a:ext cx="5484003" cy="4537974"/>
          </a:xfrm>
          <a:prstGeom prst="rect">
            <a:avLst/>
          </a:prstGeom>
          <a:noFill/>
        </p:spPr>
        <p:txBody>
          <a:bodyPr wrap="square" rtlCol="0">
            <a:noAutofit/>
          </a:bodyPr>
          <a:lstStyle/>
          <a:p>
            <a:pPr marL="285750" indent="-285750" fontAlgn="ctr">
              <a:lnSpc>
                <a:spcPct val="140000"/>
              </a:lnSpc>
              <a:buFont typeface="Arial" panose="020B0604020202020204" pitchFamily="34" charset="0"/>
              <a:buChar char="•"/>
            </a:pPr>
            <a:r>
              <a:rPr lang="en-US" sz="1600" dirty="0">
                <a:latin typeface="Huawei Sans" panose="020C0503030203020204" pitchFamily="34" charset="0"/>
              </a:rPr>
              <a:t>A YANG file can be defined as a module or submodule. Modules and submodules can reference other modules' model files to use the data types and structures defined by other modules.</a:t>
            </a:r>
            <a:endParaRPr lang="en-US" altLang="zh-CN" sz="1600" dirty="0">
              <a:latin typeface="Huawei Sans" panose="020C0503030203020204" pitchFamily="34" charset="0"/>
            </a:endParaRPr>
          </a:p>
          <a:p>
            <a:pPr marL="285750" indent="-285750" fontAlgn="ctr">
              <a:lnSpc>
                <a:spcPct val="140000"/>
              </a:lnSpc>
              <a:buFont typeface="Arial" panose="020B0604020202020204" pitchFamily="34" charset="0"/>
              <a:buChar char="•"/>
            </a:pPr>
            <a:r>
              <a:rPr lang="en-US" sz="1600" dirty="0">
                <a:latin typeface="Huawei Sans" panose="020C0503030203020204" pitchFamily="34" charset="0"/>
              </a:rPr>
              <a:t>Each module contains multiple declarations, including:</a:t>
            </a:r>
          </a:p>
          <a:p>
            <a:pPr marL="742950" lvl="1" indent="-434975" fontAlgn="ctr">
              <a:lnSpc>
                <a:spcPct val="140000"/>
              </a:lnSpc>
              <a:buSzPct val="50000"/>
              <a:buFont typeface="Wingdings" panose="05000000000000000000" pitchFamily="2" charset="2"/>
              <a:buChar char="p"/>
            </a:pPr>
            <a:r>
              <a:rPr lang="en-US" sz="1400" dirty="0">
                <a:latin typeface="Huawei Sans" panose="020C0503030203020204" pitchFamily="34" charset="0"/>
              </a:rPr>
              <a:t>YANG version, which is 1.0 or 1.1.</a:t>
            </a:r>
            <a:endParaRPr lang="en-US" altLang="zh-CN" sz="14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400" dirty="0">
                <a:latin typeface="Huawei Sans" panose="020C0503030203020204" pitchFamily="34" charset="0"/>
              </a:rPr>
              <a:t>YANG namespace, which is IETF YANG or </a:t>
            </a:r>
            <a:r>
              <a:rPr lang="en-US" sz="1400" dirty="0" err="1">
                <a:latin typeface="Huawei Sans" panose="020C0503030203020204" pitchFamily="34" charset="0"/>
              </a:rPr>
              <a:t>Openconfig</a:t>
            </a:r>
            <a:r>
              <a:rPr lang="en-US" sz="1400" dirty="0">
                <a:latin typeface="Huawei Sans" panose="020C0503030203020204" pitchFamily="34" charset="0"/>
              </a:rPr>
              <a:t> YANG.</a:t>
            </a:r>
            <a:endParaRPr lang="en-US" altLang="zh-CN" sz="14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400" dirty="0">
                <a:latin typeface="Huawei Sans" panose="020C0503030203020204" pitchFamily="34" charset="0"/>
              </a:rPr>
              <a:t>Organization information</a:t>
            </a:r>
            <a:endParaRPr lang="en-US" altLang="zh-CN" sz="14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400" dirty="0">
                <a:latin typeface="Huawei Sans" panose="020C0503030203020204" pitchFamily="34" charset="0"/>
              </a:rPr>
              <a:t>Contact</a:t>
            </a:r>
            <a:endParaRPr lang="en-US" altLang="zh-CN" sz="14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400" dirty="0">
                <a:latin typeface="Huawei Sans" panose="020C0503030203020204" pitchFamily="34" charset="0"/>
              </a:rPr>
              <a:t>File description</a:t>
            </a:r>
            <a:endParaRPr lang="en-US" altLang="zh-CN" sz="1400" dirty="0">
              <a:latin typeface="Huawei Sans" panose="020C0503030203020204" pitchFamily="34" charset="0"/>
            </a:endParaRPr>
          </a:p>
          <a:p>
            <a:pPr marL="742950" lvl="1" indent="-434975" fontAlgn="ctr">
              <a:lnSpc>
                <a:spcPct val="140000"/>
              </a:lnSpc>
              <a:buSzPct val="50000"/>
              <a:buFont typeface="Wingdings" panose="05000000000000000000" pitchFamily="2" charset="2"/>
              <a:buChar char="p"/>
            </a:pPr>
            <a:r>
              <a:rPr lang="en-US" sz="1400" dirty="0">
                <a:latin typeface="Huawei Sans" panose="020C0503030203020204" pitchFamily="34" charset="0"/>
              </a:rPr>
              <a:t>Change history</a:t>
            </a:r>
            <a:endParaRPr lang="en-US" altLang="zh-CN" sz="1400" dirty="0">
              <a:latin typeface="Huawei Sans" panose="020C0503030203020204" pitchFamily="34" charset="0"/>
            </a:endParaRPr>
          </a:p>
          <a:p>
            <a:pPr marL="285750" indent="-285750" algn="l" fontAlgn="ctr">
              <a:lnSpc>
                <a:spcPct val="140000"/>
              </a:lnSpc>
              <a:buFont typeface="Arial" panose="020B0604020202020204" pitchFamily="34" charset="0"/>
              <a:buChar char="•"/>
            </a:pP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23384332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7A1F57-2354-47E3-967B-E63AF891748D}"/>
              </a:ext>
            </a:extLst>
          </p:cNvPr>
          <p:cNvSpPr>
            <a:spLocks noGrp="1"/>
          </p:cNvSpPr>
          <p:nvPr>
            <p:ph type="title"/>
          </p:nvPr>
        </p:nvSpPr>
        <p:spPr bwMode="gray"/>
        <p:txBody>
          <a:bodyPr/>
          <a:lstStyle/>
          <a:p>
            <a:r>
              <a:rPr lang="en-US"/>
              <a:t>Introduction to YANG Files – Leaf Node</a:t>
            </a:r>
            <a:endParaRPr lang="en-US" altLang="zh-CN" dirty="0"/>
          </a:p>
        </p:txBody>
      </p:sp>
      <p:sp>
        <p:nvSpPr>
          <p:cNvPr id="3" name="文本占位符 2">
            <a:extLst>
              <a:ext uri="{FF2B5EF4-FFF2-40B4-BE49-F238E27FC236}">
                <a16:creationId xmlns:a16="http://schemas.microsoft.com/office/drawing/2014/main" id="{A9E24D3F-F379-4C4A-A7F7-54E6714B8009}"/>
              </a:ext>
            </a:extLst>
          </p:cNvPr>
          <p:cNvSpPr>
            <a:spLocks noGrp="1"/>
          </p:cNvSpPr>
          <p:nvPr>
            <p:ph type="body" sz="quarter" idx="10"/>
          </p:nvPr>
        </p:nvSpPr>
        <p:spPr bwMode="gray">
          <a:xfrm>
            <a:off x="455612" y="1052514"/>
            <a:ext cx="11293476" cy="2147886"/>
          </a:xfrm>
        </p:spPr>
        <p:txBody>
          <a:bodyPr/>
          <a:lstStyle/>
          <a:p>
            <a:pPr>
              <a:lnSpc>
                <a:spcPct val="150000"/>
              </a:lnSpc>
            </a:pPr>
            <a:r>
              <a:rPr lang="en-US" altLang="zh-CN" sz="1600" dirty="0"/>
              <a:t>A leaf node is used to define a variable of a simple specified type and is declared using the </a:t>
            </a:r>
            <a:r>
              <a:rPr lang="en-US" altLang="zh-CN" sz="1600" b="1" dirty="0"/>
              <a:t>leaf</a:t>
            </a:r>
            <a:r>
              <a:rPr lang="en-US" altLang="zh-CN" sz="1600" dirty="0"/>
              <a:t> keyword.</a:t>
            </a:r>
          </a:p>
          <a:p>
            <a:pPr marL="285750" indent="-285750">
              <a:lnSpc>
                <a:spcPct val="150000"/>
              </a:lnSpc>
            </a:pPr>
            <a:r>
              <a:rPr lang="en-US" altLang="zh-CN" sz="1600" dirty="0"/>
              <a:t>A leaf node has sub-declarations and values but no sub-nodes. In this example, </a:t>
            </a:r>
            <a:r>
              <a:rPr lang="en-US" altLang="zh-CN" sz="1600" b="1" dirty="0"/>
              <a:t>host-name</a:t>
            </a:r>
            <a:r>
              <a:rPr lang="en-US" altLang="zh-CN" sz="1600" dirty="0"/>
              <a:t> contains two sub-declarations: type and description.</a:t>
            </a:r>
          </a:p>
          <a:p>
            <a:pPr marL="638409" lvl="1" indent="-285750">
              <a:lnSpc>
                <a:spcPct val="150000"/>
              </a:lnSpc>
            </a:pPr>
            <a:r>
              <a:rPr lang="en-US" altLang="zh-CN" sz="1400" b="1" dirty="0"/>
              <a:t>type</a:t>
            </a:r>
            <a:r>
              <a:rPr lang="en-US" altLang="zh-CN" sz="1400" dirty="0"/>
              <a:t> indicates the value type. In this example, the value is </a:t>
            </a:r>
            <a:r>
              <a:rPr lang="en-US" altLang="zh-CN" sz="1400" b="1" dirty="0"/>
              <a:t>string</a:t>
            </a:r>
            <a:r>
              <a:rPr lang="en-US" altLang="zh-CN" sz="1400" dirty="0"/>
              <a:t>.</a:t>
            </a:r>
          </a:p>
          <a:p>
            <a:pPr marL="638409" lvl="1" indent="-285750">
              <a:lnSpc>
                <a:spcPct val="150000"/>
              </a:lnSpc>
            </a:pPr>
            <a:r>
              <a:rPr lang="en-US" altLang="zh-CN" sz="1400" b="1" dirty="0"/>
              <a:t>description</a:t>
            </a:r>
            <a:r>
              <a:rPr lang="en-US" altLang="zh-CN" sz="1400" dirty="0"/>
              <a:t> indicates the description.</a:t>
            </a:r>
          </a:p>
        </p:txBody>
      </p:sp>
      <p:sp>
        <p:nvSpPr>
          <p:cNvPr id="4" name="文本框 3">
            <a:extLst>
              <a:ext uri="{FF2B5EF4-FFF2-40B4-BE49-F238E27FC236}">
                <a16:creationId xmlns:a16="http://schemas.microsoft.com/office/drawing/2014/main" id="{2473ACCB-304A-4523-B629-BEBFD8A5CEDA}"/>
              </a:ext>
            </a:extLst>
          </p:cNvPr>
          <p:cNvSpPr txBox="1"/>
          <p:nvPr/>
        </p:nvSpPr>
        <p:spPr bwMode="gray">
          <a:xfrm>
            <a:off x="1678549" y="3576425"/>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8" name="圆角矩形 75">
            <a:extLst>
              <a:ext uri="{FF2B5EF4-FFF2-40B4-BE49-F238E27FC236}">
                <a16:creationId xmlns:a16="http://schemas.microsoft.com/office/drawing/2014/main" id="{C02DDCF0-51A1-47BD-9970-3B9CD43C8B0F}"/>
              </a:ext>
            </a:extLst>
          </p:cNvPr>
          <p:cNvSpPr/>
          <p:nvPr/>
        </p:nvSpPr>
        <p:spPr bwMode="gray">
          <a:xfrm>
            <a:off x="1358197" y="3537402"/>
            <a:ext cx="3449256" cy="394020"/>
          </a:xfrm>
          <a:prstGeom prst="roundRect">
            <a:avLst>
              <a:gd name="adj" fmla="val 10604"/>
            </a:avLst>
          </a:prstGeom>
          <a:solidFill>
            <a:srgbClr val="56C4D2"/>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rPr>
              <a:t>YANG model</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9" name="圆角矩形 75">
            <a:extLst>
              <a:ext uri="{FF2B5EF4-FFF2-40B4-BE49-F238E27FC236}">
                <a16:creationId xmlns:a16="http://schemas.microsoft.com/office/drawing/2014/main" id="{2A8601DD-CF12-443B-919D-04A498CA3486}"/>
              </a:ext>
            </a:extLst>
          </p:cNvPr>
          <p:cNvSpPr/>
          <p:nvPr/>
        </p:nvSpPr>
        <p:spPr bwMode="gray">
          <a:xfrm>
            <a:off x="6203121" y="3537402"/>
            <a:ext cx="4310330" cy="394020"/>
          </a:xfrm>
          <a:prstGeom prst="roundRect">
            <a:avLst>
              <a:gd name="adj" fmla="val 10604"/>
            </a:avLst>
          </a:prstGeom>
          <a:solidFill>
            <a:srgbClr val="56C4D2"/>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XML encoding</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11" name="文本占位符 3">
            <a:extLst>
              <a:ext uri="{FF2B5EF4-FFF2-40B4-BE49-F238E27FC236}">
                <a16:creationId xmlns:a16="http://schemas.microsoft.com/office/drawing/2014/main" id="{30BDB114-DF7F-49B1-B800-9ED746EE83CE}"/>
              </a:ext>
            </a:extLst>
          </p:cNvPr>
          <p:cNvSpPr txBox="1">
            <a:spLocks/>
          </p:cNvSpPr>
          <p:nvPr/>
        </p:nvSpPr>
        <p:spPr bwMode="gray">
          <a:xfrm>
            <a:off x="1358197" y="4014929"/>
            <a:ext cx="3449255" cy="1527818"/>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400" b="1" kern="0">
                <a:latin typeface="Huawei Sans" panose="020C0503030203020204" pitchFamily="34" charset="0"/>
                <a:ea typeface="方正兰亭黑简体" panose="02000000000000000000" pitchFamily="2" charset="-122"/>
                <a:sym typeface="Huawei Sans" panose="020C0503030203020204" pitchFamily="34" charset="0"/>
              </a:rPr>
              <a:t>leaf </a:t>
            </a:r>
            <a:r>
              <a:rPr lang="en-US" altLang="zh-CN" sz="1400" kern="0">
                <a:latin typeface="Huawei Sans" panose="020C0503030203020204" pitchFamily="34" charset="0"/>
                <a:ea typeface="方正兰亭黑简体" panose="02000000000000000000" pitchFamily="2" charset="-122"/>
                <a:sym typeface="Huawei Sans" panose="020C0503030203020204" pitchFamily="34" charset="0"/>
              </a:rPr>
              <a:t>host-name {</a:t>
            </a:r>
          </a:p>
          <a:p>
            <a:pPr marL="0" indent="0">
              <a:lnSpc>
                <a:spcPct val="100000"/>
              </a:lnSpc>
              <a:buNone/>
            </a:pPr>
            <a:r>
              <a:rPr lang="en-US" altLang="zh-CN" sz="1400" kern="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400" kern="0">
                <a:latin typeface="Huawei Sans" panose="020C0503030203020204" pitchFamily="34" charset="0"/>
                <a:ea typeface="方正兰亭黑简体" panose="02000000000000000000" pitchFamily="2" charset="-122"/>
                <a:sym typeface="Huawei Sans" panose="020C0503030203020204" pitchFamily="34" charset="0"/>
              </a:rPr>
              <a:t>       description</a:t>
            </a:r>
          </a:p>
          <a:p>
            <a:pPr marL="0" indent="0">
              <a:lnSpc>
                <a:spcPct val="100000"/>
              </a:lnSpc>
              <a:buNone/>
            </a:pPr>
            <a:r>
              <a:rPr lang="en-US" altLang="zh-CN" sz="1400" kern="0">
                <a:latin typeface="Huawei Sans" panose="020C0503030203020204" pitchFamily="34" charset="0"/>
                <a:ea typeface="方正兰亭黑简体" panose="02000000000000000000" pitchFamily="2" charset="-122"/>
                <a:sym typeface="Huawei Sans" panose="020C0503030203020204" pitchFamily="34" charset="0"/>
              </a:rPr>
              <a:t>         "Hostname for this system.";</a:t>
            </a:r>
          </a:p>
          <a:p>
            <a:pPr marL="0" indent="0">
              <a:lnSpc>
                <a:spcPct val="100000"/>
              </a:lnSpc>
              <a:buNone/>
            </a:pPr>
            <a:r>
              <a:rPr lang="en-US" altLang="zh-CN" sz="1400" kern="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占位符 3">
            <a:extLst>
              <a:ext uri="{FF2B5EF4-FFF2-40B4-BE49-F238E27FC236}">
                <a16:creationId xmlns:a16="http://schemas.microsoft.com/office/drawing/2014/main" id="{35AE7051-3E0D-4132-8524-CEF41AF24538}"/>
              </a:ext>
            </a:extLst>
          </p:cNvPr>
          <p:cNvSpPr txBox="1">
            <a:spLocks/>
          </p:cNvSpPr>
          <p:nvPr/>
        </p:nvSpPr>
        <p:spPr bwMode="gray">
          <a:xfrm>
            <a:off x="6203121" y="4014929"/>
            <a:ext cx="4310330" cy="350544"/>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&lt;host-name&gt;my.example.com&lt;/host-name&gt;</a:t>
            </a:r>
            <a:endParaRPr lang="zh-CN" altLang="en-US"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07292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a:t>For device configuration management, engineers are more accustomed to using the CLI to interact with devices. This mode is simple, direct, and easy to understand. However, in the network automation field, the CLI mode has problems such as low efficiency and difficult command understanding.</a:t>
            </a:r>
            <a:endParaRPr lang="en-US" altLang="zh-CN" dirty="0"/>
          </a:p>
          <a:p>
            <a:r>
              <a:rPr lang="en-US" dirty="0"/>
              <a:t>To simplify device configuration and management, Internet Engineering Task Force (IETF) has set up work groups and released NETCONF, YANG, and RESTCONF standards.</a:t>
            </a:r>
            <a:endParaRPr lang="en-US" altLang="zh-CN" dirty="0"/>
          </a:p>
        </p:txBody>
      </p:sp>
    </p:spTree>
    <p:extLst>
      <p:ext uri="{BB962C8B-B14F-4D97-AF65-F5344CB8AC3E}">
        <p14:creationId xmlns:p14="http://schemas.microsoft.com/office/powerpoint/2010/main" val="891837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7A1F57-2354-47E3-967B-E63AF891748D}"/>
              </a:ext>
            </a:extLst>
          </p:cNvPr>
          <p:cNvSpPr>
            <a:spLocks noGrp="1"/>
          </p:cNvSpPr>
          <p:nvPr>
            <p:ph type="title"/>
          </p:nvPr>
        </p:nvSpPr>
        <p:spPr bwMode="gray"/>
        <p:txBody>
          <a:bodyPr/>
          <a:lstStyle/>
          <a:p>
            <a:r>
              <a:rPr lang="en-US"/>
              <a:t>Introduction to YANG Files – Leaf List</a:t>
            </a:r>
            <a:endParaRPr lang="en-US" altLang="zh-CN" dirty="0"/>
          </a:p>
        </p:txBody>
      </p:sp>
      <p:sp>
        <p:nvSpPr>
          <p:cNvPr id="3" name="文本占位符 2">
            <a:extLst>
              <a:ext uri="{FF2B5EF4-FFF2-40B4-BE49-F238E27FC236}">
                <a16:creationId xmlns:a16="http://schemas.microsoft.com/office/drawing/2014/main" id="{134AEE7E-67A9-4A0D-B8B1-02313E8F68F4}"/>
              </a:ext>
            </a:extLst>
          </p:cNvPr>
          <p:cNvSpPr>
            <a:spLocks noGrp="1"/>
          </p:cNvSpPr>
          <p:nvPr>
            <p:ph type="body" sz="quarter" idx="10"/>
          </p:nvPr>
        </p:nvSpPr>
        <p:spPr bwMode="gray">
          <a:xfrm>
            <a:off x="455612" y="1052514"/>
            <a:ext cx="11293476" cy="2014882"/>
          </a:xfrm>
        </p:spPr>
        <p:txBody>
          <a:bodyPr/>
          <a:lstStyle/>
          <a:p>
            <a:pPr>
              <a:lnSpc>
                <a:spcPct val="150000"/>
              </a:lnSpc>
            </a:pPr>
            <a:r>
              <a:rPr lang="en-US" altLang="zh-CN" sz="1800" dirty="0"/>
              <a:t>Leaf List is used to define an array variable and is declared using the </a:t>
            </a:r>
            <a:r>
              <a:rPr lang="en-US" altLang="zh-CN" sz="1800" b="1" dirty="0"/>
              <a:t>leaf-list</a:t>
            </a:r>
            <a:r>
              <a:rPr lang="en-US" altLang="zh-CN" sz="1800" dirty="0"/>
              <a:t> keyword.</a:t>
            </a:r>
          </a:p>
          <a:p>
            <a:pPr marL="285750" indent="-285750">
              <a:lnSpc>
                <a:spcPct val="150000"/>
              </a:lnSpc>
            </a:pPr>
            <a:r>
              <a:rPr lang="en-US" altLang="zh-CN" sz="1800" dirty="0"/>
              <a:t>In this example, </a:t>
            </a:r>
            <a:r>
              <a:rPr lang="en-US" altLang="zh-CN" sz="1800" b="1" dirty="0"/>
              <a:t>domain-search</a:t>
            </a:r>
            <a:r>
              <a:rPr lang="en-US" altLang="zh-CN" sz="1800" dirty="0"/>
              <a:t> has two sub-declarations: type and description.</a:t>
            </a:r>
          </a:p>
          <a:p>
            <a:pPr marL="638409" lvl="1" indent="-285750">
              <a:lnSpc>
                <a:spcPct val="150000"/>
              </a:lnSpc>
            </a:pPr>
            <a:r>
              <a:rPr lang="en-US" altLang="zh-CN" sz="1600" b="1" dirty="0"/>
              <a:t>type</a:t>
            </a:r>
            <a:r>
              <a:rPr lang="en-US" altLang="zh-CN" sz="1600" dirty="0"/>
              <a:t> indicates the value type. In this example, the value is </a:t>
            </a:r>
            <a:r>
              <a:rPr lang="en-US" altLang="zh-CN" sz="1600" b="1" dirty="0"/>
              <a:t>string</a:t>
            </a:r>
            <a:r>
              <a:rPr lang="en-US" altLang="zh-CN" sz="1600" dirty="0"/>
              <a:t>.</a:t>
            </a:r>
          </a:p>
          <a:p>
            <a:pPr marL="638409" lvl="1" indent="-285750">
              <a:lnSpc>
                <a:spcPct val="150000"/>
              </a:lnSpc>
            </a:pPr>
            <a:r>
              <a:rPr lang="en-US" altLang="zh-CN" sz="1600" b="1" dirty="0"/>
              <a:t>description</a:t>
            </a:r>
            <a:r>
              <a:rPr lang="en-US" altLang="zh-CN" sz="1600" dirty="0"/>
              <a:t> indicates the description.</a:t>
            </a:r>
          </a:p>
        </p:txBody>
      </p:sp>
      <p:sp>
        <p:nvSpPr>
          <p:cNvPr id="4" name="文本框 3">
            <a:extLst>
              <a:ext uri="{FF2B5EF4-FFF2-40B4-BE49-F238E27FC236}">
                <a16:creationId xmlns:a16="http://schemas.microsoft.com/office/drawing/2014/main" id="{2473ACCB-304A-4523-B629-BEBFD8A5CEDA}"/>
              </a:ext>
            </a:extLst>
          </p:cNvPr>
          <p:cNvSpPr txBox="1"/>
          <p:nvPr/>
        </p:nvSpPr>
        <p:spPr bwMode="gray">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8" name="圆角矩形 75">
            <a:extLst>
              <a:ext uri="{FF2B5EF4-FFF2-40B4-BE49-F238E27FC236}">
                <a16:creationId xmlns:a16="http://schemas.microsoft.com/office/drawing/2014/main" id="{C02DDCF0-51A1-47BD-9970-3B9CD43C8B0F}"/>
              </a:ext>
            </a:extLst>
          </p:cNvPr>
          <p:cNvSpPr/>
          <p:nvPr/>
        </p:nvSpPr>
        <p:spPr bwMode="gray">
          <a:xfrm>
            <a:off x="1131330" y="3519328"/>
            <a:ext cx="4201452" cy="394020"/>
          </a:xfrm>
          <a:prstGeom prst="roundRect">
            <a:avLst>
              <a:gd name="adj" fmla="val 10604"/>
            </a:avLst>
          </a:prstGeom>
          <a:solidFill>
            <a:srgbClr val="56C4D2"/>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YANG model</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9" name="圆角矩形 75">
            <a:extLst>
              <a:ext uri="{FF2B5EF4-FFF2-40B4-BE49-F238E27FC236}">
                <a16:creationId xmlns:a16="http://schemas.microsoft.com/office/drawing/2014/main" id="{2A8601DD-CF12-443B-919D-04A498CA3486}"/>
              </a:ext>
            </a:extLst>
          </p:cNvPr>
          <p:cNvSpPr/>
          <p:nvPr/>
        </p:nvSpPr>
        <p:spPr bwMode="gray">
          <a:xfrm>
            <a:off x="6102350" y="3519328"/>
            <a:ext cx="5148972" cy="394020"/>
          </a:xfrm>
          <a:prstGeom prst="roundRect">
            <a:avLst>
              <a:gd name="adj" fmla="val 10604"/>
            </a:avLst>
          </a:prstGeom>
          <a:solidFill>
            <a:srgbClr val="56C4D2"/>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rPr>
              <a:t>XML encoding</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11" name="文本占位符 3">
            <a:extLst>
              <a:ext uri="{FF2B5EF4-FFF2-40B4-BE49-F238E27FC236}">
                <a16:creationId xmlns:a16="http://schemas.microsoft.com/office/drawing/2014/main" id="{52DDF2D5-1FFB-4C26-B8BF-D75548C79CCE}"/>
              </a:ext>
            </a:extLst>
          </p:cNvPr>
          <p:cNvSpPr txBox="1">
            <a:spLocks/>
          </p:cNvSpPr>
          <p:nvPr/>
        </p:nvSpPr>
        <p:spPr bwMode="gray">
          <a:xfrm>
            <a:off x="1131329" y="4059462"/>
            <a:ext cx="4201453" cy="1481519"/>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400" b="1" kern="0" dirty="0">
                <a:latin typeface="Huawei Sans" panose="020C0503030203020204" pitchFamily="34" charset="0"/>
                <a:ea typeface="方正兰亭黑简体" panose="02000000000000000000" pitchFamily="2" charset="-122"/>
                <a:sym typeface="Huawei Sans" panose="020C0503030203020204" pitchFamily="34" charset="0"/>
              </a:rPr>
              <a:t>leaf-list</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domain-search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description</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"List of domain names to search.";</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占位符 3">
            <a:extLst>
              <a:ext uri="{FF2B5EF4-FFF2-40B4-BE49-F238E27FC236}">
                <a16:creationId xmlns:a16="http://schemas.microsoft.com/office/drawing/2014/main" id="{DFD3347E-6291-4658-AD9D-351C70B0FD38}"/>
              </a:ext>
            </a:extLst>
          </p:cNvPr>
          <p:cNvSpPr txBox="1">
            <a:spLocks/>
          </p:cNvSpPr>
          <p:nvPr/>
        </p:nvSpPr>
        <p:spPr bwMode="gray">
          <a:xfrm>
            <a:off x="6070195" y="4059462"/>
            <a:ext cx="5148973" cy="813039"/>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&lt;domain-search&gt;high.example.com&lt;/domain-search&gt;</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&lt;domain-search&gt;low.example.com&lt;/domain-search&gt;</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&lt;domain-search&gt;everywhere.example.com&lt;/domain-search&gt;</a:t>
            </a:r>
            <a:endParaRPr lang="zh-CN" altLang="en-US"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861133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7A1F57-2354-47E3-967B-E63AF891748D}"/>
              </a:ext>
            </a:extLst>
          </p:cNvPr>
          <p:cNvSpPr>
            <a:spLocks noGrp="1"/>
          </p:cNvSpPr>
          <p:nvPr>
            <p:ph type="title"/>
          </p:nvPr>
        </p:nvSpPr>
        <p:spPr bwMode="gray"/>
        <p:txBody>
          <a:bodyPr/>
          <a:lstStyle/>
          <a:p>
            <a:r>
              <a:rPr lang="en-US"/>
              <a:t>Introduction to YANG Files – List Node</a:t>
            </a:r>
            <a:endParaRPr lang="en-US" altLang="zh-CN" dirty="0"/>
          </a:p>
        </p:txBody>
      </p:sp>
      <p:sp>
        <p:nvSpPr>
          <p:cNvPr id="11" name="文本占位符 10">
            <a:extLst>
              <a:ext uri="{FF2B5EF4-FFF2-40B4-BE49-F238E27FC236}">
                <a16:creationId xmlns:a16="http://schemas.microsoft.com/office/drawing/2014/main" id="{8497B4BD-7CC9-44B7-8A82-6A851F1A777B}"/>
              </a:ext>
            </a:extLst>
          </p:cNvPr>
          <p:cNvSpPr>
            <a:spLocks noGrp="1"/>
          </p:cNvSpPr>
          <p:nvPr>
            <p:ph type="body" sz="quarter" idx="10"/>
          </p:nvPr>
        </p:nvSpPr>
        <p:spPr bwMode="gray">
          <a:xfrm>
            <a:off x="455612" y="1052514"/>
            <a:ext cx="5330046" cy="1125421"/>
          </a:xfrm>
        </p:spPr>
        <p:txBody>
          <a:bodyPr/>
          <a:lstStyle/>
          <a:p>
            <a:r>
              <a:rPr lang="en-US" altLang="zh-CN" sz="1600" dirty="0"/>
              <a:t>A list node is used to define a higher-level data node. Each list node is uniquely identified by a key and can contain multiple leaf nodes.</a:t>
            </a:r>
          </a:p>
        </p:txBody>
      </p:sp>
      <p:sp>
        <p:nvSpPr>
          <p:cNvPr id="4" name="文本框 3">
            <a:extLst>
              <a:ext uri="{FF2B5EF4-FFF2-40B4-BE49-F238E27FC236}">
                <a16:creationId xmlns:a16="http://schemas.microsoft.com/office/drawing/2014/main" id="{2473ACCB-304A-4523-B629-BEBFD8A5CEDA}"/>
              </a:ext>
            </a:extLst>
          </p:cNvPr>
          <p:cNvSpPr txBox="1"/>
          <p:nvPr/>
        </p:nvSpPr>
        <p:spPr bwMode="gray">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8" name="圆角矩形 75">
            <a:extLst>
              <a:ext uri="{FF2B5EF4-FFF2-40B4-BE49-F238E27FC236}">
                <a16:creationId xmlns:a16="http://schemas.microsoft.com/office/drawing/2014/main" id="{C02DDCF0-51A1-47BD-9970-3B9CD43C8B0F}"/>
              </a:ext>
            </a:extLst>
          </p:cNvPr>
          <p:cNvSpPr/>
          <p:nvPr/>
        </p:nvSpPr>
        <p:spPr bwMode="gray">
          <a:xfrm>
            <a:off x="1236159" y="2285782"/>
            <a:ext cx="3768952" cy="394020"/>
          </a:xfrm>
          <a:prstGeom prst="roundRect">
            <a:avLst>
              <a:gd name="adj" fmla="val 10604"/>
            </a:avLst>
          </a:prstGeom>
          <a:solidFill>
            <a:srgbClr val="56C4D2"/>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YANG model</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9" name="圆角矩形 75">
            <a:extLst>
              <a:ext uri="{FF2B5EF4-FFF2-40B4-BE49-F238E27FC236}">
                <a16:creationId xmlns:a16="http://schemas.microsoft.com/office/drawing/2014/main" id="{2A8601DD-CF12-443B-919D-04A498CA3486}"/>
              </a:ext>
            </a:extLst>
          </p:cNvPr>
          <p:cNvSpPr/>
          <p:nvPr/>
        </p:nvSpPr>
        <p:spPr bwMode="gray">
          <a:xfrm>
            <a:off x="7196482" y="1221204"/>
            <a:ext cx="3830657" cy="394020"/>
          </a:xfrm>
          <a:prstGeom prst="roundRect">
            <a:avLst>
              <a:gd name="adj" fmla="val 10604"/>
            </a:avLst>
          </a:prstGeom>
          <a:solidFill>
            <a:srgbClr val="56C4D2"/>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XML encoding</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12" name="文本占位符 3">
            <a:extLst>
              <a:ext uri="{FF2B5EF4-FFF2-40B4-BE49-F238E27FC236}">
                <a16:creationId xmlns:a16="http://schemas.microsoft.com/office/drawing/2014/main" id="{49452159-ED66-428C-AB73-6E8C28FA33D3}"/>
              </a:ext>
            </a:extLst>
          </p:cNvPr>
          <p:cNvSpPr txBox="1">
            <a:spLocks/>
          </p:cNvSpPr>
          <p:nvPr/>
        </p:nvSpPr>
        <p:spPr bwMode="gray">
          <a:xfrm>
            <a:off x="1236159" y="2787649"/>
            <a:ext cx="3768952" cy="3336308"/>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400" b="1" kern="0" dirty="0">
                <a:latin typeface="Huawei Sans" panose="020C0503030203020204" pitchFamily="34" charset="0"/>
                <a:ea typeface="方正兰亭黑简体" panose="02000000000000000000" pitchFamily="2" charset="-122"/>
                <a:sym typeface="Huawei Sans" panose="020C0503030203020204" pitchFamily="34" charset="0"/>
              </a:rPr>
              <a:t>list</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user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key "name";</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leaf name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leaf full-name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leaf class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占位符 3">
            <a:extLst>
              <a:ext uri="{FF2B5EF4-FFF2-40B4-BE49-F238E27FC236}">
                <a16:creationId xmlns:a16="http://schemas.microsoft.com/office/drawing/2014/main" id="{F692E6D1-67E8-47BC-9EF0-880435E8EAE4}"/>
              </a:ext>
            </a:extLst>
          </p:cNvPr>
          <p:cNvSpPr txBox="1">
            <a:spLocks/>
          </p:cNvSpPr>
          <p:nvPr/>
        </p:nvSpPr>
        <p:spPr bwMode="gray">
          <a:xfrm>
            <a:off x="7205131" y="1710259"/>
            <a:ext cx="3822008" cy="4413698"/>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&lt;user&gt;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&lt;name&gt;</a:t>
            </a:r>
            <a:r>
              <a:rPr lang="en-US" altLang="zh-CN" sz="1400" kern="0" dirty="0" err="1">
                <a:latin typeface="Huawei Sans" panose="020C0503030203020204" pitchFamily="34" charset="0"/>
                <a:ea typeface="方正兰亭黑简体" panose="02000000000000000000" pitchFamily="2" charset="-122"/>
                <a:sym typeface="Huawei Sans" panose="020C0503030203020204" pitchFamily="34" charset="0"/>
              </a:rPr>
              <a:t>glocks</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&lt;/name&gt;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&lt;full-name&gt;Goldie Locks&lt;/full-name&gt;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&lt;class&gt;intruder&lt;/class&gt;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&lt;/user&gt;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&lt;user&gt;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&lt;name&gt;</a:t>
            </a:r>
            <a:r>
              <a:rPr lang="en-US" altLang="zh-CN" sz="1400" kern="0" dirty="0" err="1">
                <a:latin typeface="Huawei Sans" panose="020C0503030203020204" pitchFamily="34" charset="0"/>
                <a:ea typeface="方正兰亭黑简体" panose="02000000000000000000" pitchFamily="2" charset="-122"/>
                <a:sym typeface="Huawei Sans" panose="020C0503030203020204" pitchFamily="34" charset="0"/>
              </a:rPr>
              <a:t>snowey</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&lt;/name&gt;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&lt;full-name&gt;Snow White&lt;/full-name&gt;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&lt;class&gt;free-loader&lt;/class&gt;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&lt;/user&gt;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&lt;user&gt;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&lt;name&gt;</a:t>
            </a:r>
            <a:r>
              <a:rPr lang="en-US" altLang="zh-CN" sz="1400" kern="0" dirty="0" err="1">
                <a:latin typeface="Huawei Sans" panose="020C0503030203020204" pitchFamily="34" charset="0"/>
                <a:ea typeface="方正兰亭黑简体" panose="02000000000000000000" pitchFamily="2" charset="-122"/>
                <a:sym typeface="Huawei Sans" panose="020C0503030203020204" pitchFamily="34" charset="0"/>
              </a:rPr>
              <a:t>rzell</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&lt;/name&gt;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&lt;full-name&gt;</a:t>
            </a:r>
            <a:r>
              <a:rPr lang="en-US" altLang="zh-CN" sz="1400" kern="0" dirty="0" err="1">
                <a:latin typeface="Huawei Sans" panose="020C0503030203020204" pitchFamily="34" charset="0"/>
                <a:ea typeface="方正兰亭黑简体" panose="02000000000000000000" pitchFamily="2" charset="-122"/>
                <a:sym typeface="Huawei Sans" panose="020C0503030203020204" pitchFamily="34" charset="0"/>
              </a:rPr>
              <a:t>Rapun</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Zell&lt;/full-name&gt;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&lt;class&gt;tower&lt;/class&gt;</a:t>
            </a:r>
          </a:p>
          <a:p>
            <a:pPr marL="0" indent="0" algn="l">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&lt;/user&gt;</a:t>
            </a:r>
            <a:endParaRPr lang="zh-CN" altLang="en-US"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787578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7A1F57-2354-47E3-967B-E63AF891748D}"/>
              </a:ext>
            </a:extLst>
          </p:cNvPr>
          <p:cNvSpPr>
            <a:spLocks noGrp="1"/>
          </p:cNvSpPr>
          <p:nvPr>
            <p:ph type="title"/>
          </p:nvPr>
        </p:nvSpPr>
        <p:spPr bwMode="gray"/>
        <p:txBody>
          <a:bodyPr/>
          <a:lstStyle/>
          <a:p>
            <a:r>
              <a:rPr lang="en-US"/>
              <a:t>Introduction to YANG Files – Container Node</a:t>
            </a:r>
            <a:endParaRPr lang="en-US" altLang="zh-CN" dirty="0"/>
          </a:p>
        </p:txBody>
      </p:sp>
      <p:sp>
        <p:nvSpPr>
          <p:cNvPr id="4" name="文本框 3">
            <a:extLst>
              <a:ext uri="{FF2B5EF4-FFF2-40B4-BE49-F238E27FC236}">
                <a16:creationId xmlns:a16="http://schemas.microsoft.com/office/drawing/2014/main" id="{2473ACCB-304A-4523-B629-BEBFD8A5CEDA}"/>
              </a:ext>
            </a:extLst>
          </p:cNvPr>
          <p:cNvSpPr txBox="1"/>
          <p:nvPr/>
        </p:nvSpPr>
        <p:spPr bwMode="gray">
          <a:xfrm>
            <a:off x="1689904" y="1805651"/>
            <a:ext cx="473206" cy="480131"/>
          </a:xfrm>
          <a:prstGeom prst="rect">
            <a:avLst/>
          </a:prstGeom>
          <a:noFill/>
        </p:spPr>
        <p:txBody>
          <a:bodyPr wrap="none" rtlCol="0">
            <a:noAutofit/>
          </a:bodyPr>
          <a:lstStyle/>
          <a:p>
            <a:pPr marL="285750" indent="-285750" algn="l" fontAlgn="ctr">
              <a:lnSpc>
                <a:spcPct val="140000"/>
              </a:lnSpc>
              <a:buFont typeface="Arial" panose="020B0604020202020204" pitchFamily="34" charset="0"/>
              <a:buChar char="•"/>
            </a:pPr>
            <a:endParaRPr lang="en-US" altLang="zh-CN" dirty="0">
              <a:latin typeface="Huawei Sans" panose="020C0503030203020204" pitchFamily="34" charset="0"/>
            </a:endParaRPr>
          </a:p>
        </p:txBody>
      </p:sp>
      <p:sp>
        <p:nvSpPr>
          <p:cNvPr id="8" name="圆角矩形 75">
            <a:extLst>
              <a:ext uri="{FF2B5EF4-FFF2-40B4-BE49-F238E27FC236}">
                <a16:creationId xmlns:a16="http://schemas.microsoft.com/office/drawing/2014/main" id="{C02DDCF0-51A1-47BD-9970-3B9CD43C8B0F}"/>
              </a:ext>
            </a:extLst>
          </p:cNvPr>
          <p:cNvSpPr/>
          <p:nvPr/>
        </p:nvSpPr>
        <p:spPr bwMode="gray">
          <a:xfrm>
            <a:off x="995436" y="1002971"/>
            <a:ext cx="4768756" cy="297964"/>
          </a:xfrm>
          <a:prstGeom prst="roundRect">
            <a:avLst>
              <a:gd name="adj" fmla="val 10604"/>
            </a:avLst>
          </a:prstGeom>
          <a:solidFill>
            <a:srgbClr val="56C4D2"/>
          </a:solidFill>
          <a:ln>
            <a:noFill/>
          </a:ln>
        </p:spPr>
        <p:txBody>
          <a:bodyPr wrap="square" rtlCol="0" anchor="ctr" anchorCtr="0">
            <a:noAutofit/>
          </a:bodyPr>
          <a:lstStyle/>
          <a:p>
            <a:pPr algn="ctr"/>
            <a:r>
              <a:rPr lang="en-US" b="1">
                <a:solidFill>
                  <a:prstClr val="white"/>
                </a:solidFill>
                <a:latin typeface="Huawei Sans" panose="020C0503030203020204" pitchFamily="34" charset="0"/>
                <a:ea typeface="方正兰亭黑简体" panose="02000000000000000000" pitchFamily="2" charset="-122"/>
              </a:rPr>
              <a:t>YANG model</a:t>
            </a:r>
            <a:endParaRPr lang="en-US" altLang="zh-CN" b="1" dirty="0">
              <a:solidFill>
                <a:prstClr val="white"/>
              </a:solidFill>
              <a:latin typeface="Huawei Sans" panose="020C0503030203020204" pitchFamily="34" charset="0"/>
              <a:ea typeface="方正兰亭黑简体" panose="02000000000000000000" pitchFamily="2" charset="-122"/>
            </a:endParaRPr>
          </a:p>
        </p:txBody>
      </p:sp>
      <p:grpSp>
        <p:nvGrpSpPr>
          <p:cNvPr id="5" name="组合 4">
            <a:extLst>
              <a:ext uri="{FF2B5EF4-FFF2-40B4-BE49-F238E27FC236}">
                <a16:creationId xmlns:a16="http://schemas.microsoft.com/office/drawing/2014/main" id="{A06C38FA-239C-4B7D-900B-EF6C64B0CB0C}"/>
              </a:ext>
            </a:extLst>
          </p:cNvPr>
          <p:cNvGrpSpPr/>
          <p:nvPr/>
        </p:nvGrpSpPr>
        <p:grpSpPr bwMode="gray">
          <a:xfrm>
            <a:off x="6102350" y="3711780"/>
            <a:ext cx="4626374" cy="1909268"/>
            <a:chOff x="6581778" y="3429085"/>
            <a:chExt cx="4626374" cy="1909268"/>
          </a:xfrm>
        </p:grpSpPr>
        <p:sp>
          <p:nvSpPr>
            <p:cNvPr id="11" name="矩形 10">
              <a:extLst>
                <a:ext uri="{FF2B5EF4-FFF2-40B4-BE49-F238E27FC236}">
                  <a16:creationId xmlns:a16="http://schemas.microsoft.com/office/drawing/2014/main" id="{52E07149-C8FF-486A-B26E-B000F3CC73D3}"/>
                </a:ext>
              </a:extLst>
            </p:cNvPr>
            <p:cNvSpPr/>
            <p:nvPr/>
          </p:nvSpPr>
          <p:spPr bwMode="gray">
            <a:xfrm>
              <a:off x="6612088" y="3450188"/>
              <a:ext cx="4596064" cy="1888165"/>
            </a:xfrm>
            <a:prstGeom prst="rect">
              <a:avLst/>
            </a:prstGeom>
            <a:solidFill>
              <a:srgbClr val="FFFFFF"/>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40000"/>
                </a:lnSpc>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a:extLst>
                <a:ext uri="{FF2B5EF4-FFF2-40B4-BE49-F238E27FC236}">
                  <a16:creationId xmlns:a16="http://schemas.microsoft.com/office/drawing/2014/main" id="{72B43298-82FD-46D0-9473-0566B916F4A4}"/>
                </a:ext>
              </a:extLst>
            </p:cNvPr>
            <p:cNvSpPr txBox="1"/>
            <p:nvPr/>
          </p:nvSpPr>
          <p:spPr bwMode="gray">
            <a:xfrm>
              <a:off x="6581778" y="3429085"/>
              <a:ext cx="4589791" cy="1126462"/>
            </a:xfrm>
            <a:prstGeom prst="rect">
              <a:avLst/>
            </a:prstGeom>
          </p:spPr>
          <p:txBody>
            <a:bodyPr wrap="square" rtlCol="0">
              <a:noAutofit/>
            </a:bodyPr>
            <a:lstStyle/>
            <a:p>
              <a:pPr marL="285750" indent="-285750" fontAlgn="ctr">
                <a:lnSpc>
                  <a:spcPct val="140000"/>
                </a:lnSpc>
                <a:buFont typeface="Arial" panose="020B0604020202020204" pitchFamily="34" charset="0"/>
                <a:buChar char="•"/>
              </a:pPr>
              <a:r>
                <a:rPr lang="en-US" sz="1600" dirty="0">
                  <a:latin typeface="Huawei Sans" panose="020C0503030203020204" pitchFamily="34" charset="0"/>
                </a:rPr>
                <a:t>Container nodes are used to define data sets in a larger scope. Each container node has only different sub-nodes, but does not have any value. These sub-nodes can be container, leaf, leaf-list, or list nodes.</a:t>
              </a:r>
              <a:endParaRPr lang="en-US" altLang="zh-CN" sz="1600" dirty="0">
                <a:latin typeface="Huawei Sans" panose="020C0503030203020204" pitchFamily="34" charset="0"/>
              </a:endParaRPr>
            </a:p>
          </p:txBody>
        </p:sp>
      </p:grpSp>
      <p:sp>
        <p:nvSpPr>
          <p:cNvPr id="12" name="文本占位符 3">
            <a:extLst>
              <a:ext uri="{FF2B5EF4-FFF2-40B4-BE49-F238E27FC236}">
                <a16:creationId xmlns:a16="http://schemas.microsoft.com/office/drawing/2014/main" id="{24269288-CA82-438A-9531-872A96837B66}"/>
              </a:ext>
            </a:extLst>
          </p:cNvPr>
          <p:cNvSpPr txBox="1">
            <a:spLocks/>
          </p:cNvSpPr>
          <p:nvPr/>
        </p:nvSpPr>
        <p:spPr bwMode="gray">
          <a:xfrm>
            <a:off x="983848" y="1385453"/>
            <a:ext cx="4768756" cy="4761691"/>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container</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system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container login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leaf message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description</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"Message given at start of login session.";</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list user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key "name";</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leaf name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leaf full-name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leaf class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占位符 3">
            <a:extLst>
              <a:ext uri="{FF2B5EF4-FFF2-40B4-BE49-F238E27FC236}">
                <a16:creationId xmlns:a16="http://schemas.microsoft.com/office/drawing/2014/main" id="{F1762CA0-C35D-44D4-A19C-5645EC17F9DD}"/>
              </a:ext>
            </a:extLst>
          </p:cNvPr>
          <p:cNvSpPr txBox="1">
            <a:spLocks/>
          </p:cNvSpPr>
          <p:nvPr/>
        </p:nvSpPr>
        <p:spPr bwMode="gray">
          <a:xfrm>
            <a:off x="6102349" y="1411297"/>
            <a:ext cx="4768755" cy="1357867"/>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&lt;system&gt;</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&lt;login&gt;</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&lt;message&gt;Good morning&lt;/message&gt;</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&lt;/login&gt;</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&lt;/system&gt;</a:t>
            </a:r>
            <a:endParaRPr lang="zh-CN" altLang="en-US"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75">
            <a:extLst>
              <a:ext uri="{FF2B5EF4-FFF2-40B4-BE49-F238E27FC236}">
                <a16:creationId xmlns:a16="http://schemas.microsoft.com/office/drawing/2014/main" id="{29511E54-6053-4906-98B3-6946E90A0C5D}"/>
              </a:ext>
            </a:extLst>
          </p:cNvPr>
          <p:cNvSpPr/>
          <p:nvPr/>
        </p:nvSpPr>
        <p:spPr bwMode="gray">
          <a:xfrm>
            <a:off x="6102350" y="1002971"/>
            <a:ext cx="4768756" cy="297964"/>
          </a:xfrm>
          <a:prstGeom prst="roundRect">
            <a:avLst>
              <a:gd name="adj" fmla="val 10604"/>
            </a:avLst>
          </a:prstGeom>
          <a:solidFill>
            <a:srgbClr val="56C4D2"/>
          </a:solidFill>
          <a:ln>
            <a:noFill/>
          </a:ln>
        </p:spPr>
        <p:txBody>
          <a:bodyPr wrap="square" rtlCol="0" anchor="ctr" anchorCtr="0">
            <a:noAutofit/>
          </a:bodyPr>
          <a:lstStyle/>
          <a:p>
            <a:pPr algn="ctr"/>
            <a:r>
              <a:rPr lang="en-US" altLang="zh-CN" b="1" dirty="0">
                <a:solidFill>
                  <a:prstClr val="white"/>
                </a:solidFill>
                <a:latin typeface="Huawei Sans" panose="020C0503030203020204" pitchFamily="34" charset="0"/>
                <a:ea typeface="方正兰亭黑简体" panose="02000000000000000000" pitchFamily="2" charset="-122"/>
              </a:rPr>
              <a:t>XML encoding</a:t>
            </a:r>
          </a:p>
        </p:txBody>
      </p:sp>
    </p:spTree>
    <p:extLst>
      <p:ext uri="{BB962C8B-B14F-4D97-AF65-F5344CB8AC3E}">
        <p14:creationId xmlns:p14="http://schemas.microsoft.com/office/powerpoint/2010/main" val="21928068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5D8659-A3A7-4B38-B07F-B2DB5EACDD13}"/>
              </a:ext>
            </a:extLst>
          </p:cNvPr>
          <p:cNvSpPr>
            <a:spLocks noGrp="1"/>
          </p:cNvSpPr>
          <p:nvPr>
            <p:ph type="title"/>
          </p:nvPr>
        </p:nvSpPr>
        <p:spPr bwMode="gray"/>
        <p:txBody>
          <a:bodyPr/>
          <a:lstStyle/>
          <a:p>
            <a:r>
              <a:rPr lang="en-US"/>
              <a:t>Introduction to YANG Files – Grouping</a:t>
            </a:r>
            <a:endParaRPr lang="en-US" altLang="zh-CN" dirty="0"/>
          </a:p>
        </p:txBody>
      </p:sp>
      <p:sp>
        <p:nvSpPr>
          <p:cNvPr id="5" name="文本占位符 4">
            <a:extLst>
              <a:ext uri="{FF2B5EF4-FFF2-40B4-BE49-F238E27FC236}">
                <a16:creationId xmlns:a16="http://schemas.microsoft.com/office/drawing/2014/main" id="{64AE16D0-E619-4E56-8856-0C59D8BBE667}"/>
              </a:ext>
            </a:extLst>
          </p:cNvPr>
          <p:cNvSpPr>
            <a:spLocks noGrp="1"/>
          </p:cNvSpPr>
          <p:nvPr>
            <p:ph type="body" sz="quarter" idx="4294967295"/>
          </p:nvPr>
        </p:nvSpPr>
        <p:spPr bwMode="gray">
          <a:xfrm>
            <a:off x="6174317" y="995571"/>
            <a:ext cx="5391150" cy="1555381"/>
          </a:xfrm>
        </p:spPr>
        <p:txBody>
          <a:bodyPr/>
          <a:lstStyle/>
          <a:p>
            <a:pPr>
              <a:lnSpc>
                <a:spcPct val="100000"/>
              </a:lnSpc>
            </a:pPr>
            <a:r>
              <a:rPr lang="en-US" altLang="zh-CN" sz="1800" dirty="0"/>
              <a:t>Grouping is used to define nodes that can be reused. Generally, grouping is used together with </a:t>
            </a:r>
            <a:r>
              <a:rPr lang="en-US" altLang="zh-CN" sz="1800" b="1" dirty="0"/>
              <a:t>uses</a:t>
            </a:r>
            <a:r>
              <a:rPr lang="en-US" altLang="zh-CN" sz="1800" dirty="0"/>
              <a:t>. In this example, </a:t>
            </a:r>
            <a:r>
              <a:rPr lang="en-US" altLang="zh-CN" sz="1800" b="1" dirty="0"/>
              <a:t>target</a:t>
            </a:r>
            <a:r>
              <a:rPr lang="en-US" altLang="zh-CN" sz="1800" dirty="0"/>
              <a:t> defines </a:t>
            </a:r>
            <a:r>
              <a:rPr lang="en-US" altLang="zh-CN" sz="1800" b="1" dirty="0"/>
              <a:t>leaf address</a:t>
            </a:r>
            <a:r>
              <a:rPr lang="en-US" altLang="zh-CN" sz="1800" dirty="0"/>
              <a:t> and </a:t>
            </a:r>
            <a:r>
              <a:rPr lang="en-US" altLang="zh-CN" sz="1800" b="1" dirty="0"/>
              <a:t>port</a:t>
            </a:r>
            <a:r>
              <a:rPr lang="en-US" altLang="zh-CN" sz="1800" dirty="0"/>
              <a:t>. If </a:t>
            </a:r>
            <a:r>
              <a:rPr lang="en-US" altLang="zh-CN" sz="1800" b="1" dirty="0"/>
              <a:t>use target</a:t>
            </a:r>
            <a:r>
              <a:rPr lang="en-US" altLang="zh-CN" sz="1800" dirty="0"/>
              <a:t> is specified in the container peer, the leaf model is reused.</a:t>
            </a:r>
          </a:p>
          <a:p>
            <a:pPr marL="0" indent="0">
              <a:lnSpc>
                <a:spcPct val="100000"/>
              </a:lnSpc>
              <a:buNone/>
            </a:pPr>
            <a:endParaRPr lang="zh-CN" altLang="en-US" sz="1800" dirty="0"/>
          </a:p>
        </p:txBody>
      </p:sp>
      <p:sp>
        <p:nvSpPr>
          <p:cNvPr id="3" name="文本占位符 3">
            <a:extLst>
              <a:ext uri="{FF2B5EF4-FFF2-40B4-BE49-F238E27FC236}">
                <a16:creationId xmlns:a16="http://schemas.microsoft.com/office/drawing/2014/main" id="{70149FF6-00D5-42A7-A38E-045AE5870DD8}"/>
              </a:ext>
            </a:extLst>
          </p:cNvPr>
          <p:cNvSpPr txBox="1">
            <a:spLocks/>
          </p:cNvSpPr>
          <p:nvPr/>
        </p:nvSpPr>
        <p:spPr bwMode="gray">
          <a:xfrm>
            <a:off x="455613" y="1018486"/>
            <a:ext cx="5330399" cy="5182289"/>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just" defTabSz="801688" fontAlgn="base">
              <a:lnSpc>
                <a:spcPct val="100000"/>
              </a:lnSpc>
              <a:spcBef>
                <a:spcPct val="30000"/>
              </a:spcBef>
              <a:spcAft>
                <a:spcPct val="0"/>
              </a:spcAft>
              <a:buClr>
                <a:schemeClr val="bg1">
                  <a:lumMod val="50000"/>
                </a:schemeClr>
              </a:buClr>
              <a:buSzPct val="60000"/>
              <a:buFont typeface="Wingdings" pitchFamily="2" charset="2"/>
              <a:buNone/>
              <a:defRPr sz="1200" kern="0">
                <a:latin typeface="Huawei Sans" panose="020C0503030203020204" pitchFamily="34" charset="0"/>
                <a:ea typeface="方正兰亭黑简体" panose="02000000000000000000" pitchFamily="2" charset="-122"/>
                <a:cs typeface="Arial" panose="020B0604020202020204" pitchFamily="34" charset="0"/>
              </a:defRPr>
            </a:lvl1pPr>
            <a:lvl2pPr marL="654050" indent="-252413" defTabSz="801688" fontAlgn="base">
              <a:lnSpc>
                <a:spcPct val="140000"/>
              </a:lnSpc>
              <a:spcBef>
                <a:spcPct val="30000"/>
              </a:spcBef>
              <a:spcAft>
                <a:spcPct val="0"/>
              </a:spcAft>
              <a:buClr>
                <a:schemeClr val="tx1"/>
              </a:buClr>
              <a:buSzPct val="50000"/>
              <a:buFont typeface="Wingdings" pitchFamily="2" charset="2"/>
              <a:buChar char="p"/>
              <a:defRPr sz="2000"/>
            </a:lvl2pPr>
            <a:lvl3pPr marL="1003300" indent="-201613" defTabSz="801688" fontAlgn="base">
              <a:lnSpc>
                <a:spcPct val="140000"/>
              </a:lnSpc>
              <a:spcBef>
                <a:spcPct val="30000"/>
              </a:spcBef>
              <a:spcAft>
                <a:spcPct val="0"/>
              </a:spcAft>
              <a:buSzPct val="50000"/>
              <a:buFont typeface="Wingdings" pitchFamily="2" charset="2"/>
              <a:buChar char="n"/>
              <a:defRPr>
                <a:latin typeface="FrutigerNext LT Light" pitchFamily="34" charset="0"/>
              </a:defRPr>
            </a:lvl3pPr>
            <a:lvl4pPr marL="1400175" indent="-198438" defTabSz="801688" fontAlgn="base">
              <a:lnSpc>
                <a:spcPct val="140000"/>
              </a:lnSpc>
              <a:spcBef>
                <a:spcPct val="30000"/>
              </a:spcBef>
              <a:spcAft>
                <a:spcPct val="0"/>
              </a:spcAft>
              <a:buChar char="–"/>
              <a:defRPr sz="1600">
                <a:latin typeface="+mj-lt"/>
              </a:defRPr>
            </a:lvl4pPr>
            <a:lvl5pPr marL="1801813" indent="-201613" defTabSz="801688" fontAlgn="base">
              <a:lnSpc>
                <a:spcPct val="140000"/>
              </a:lnSpc>
              <a:spcBef>
                <a:spcPct val="30000"/>
              </a:spcBef>
              <a:spcAft>
                <a:spcPct val="0"/>
              </a:spcAft>
              <a:buFont typeface="FrutigerNext LT Medium" pitchFamily="34" charset="0"/>
              <a:buChar char="~"/>
              <a:defRPr sz="1600">
                <a:latin typeface="+mj-lt"/>
              </a:defRPr>
            </a:lvl5pPr>
            <a:lvl6pPr marL="2259013" indent="-201613" defTabSz="801688" fontAlgn="base">
              <a:lnSpc>
                <a:spcPct val="140000"/>
              </a:lnSpc>
              <a:spcBef>
                <a:spcPct val="30000"/>
              </a:spcBef>
              <a:spcAft>
                <a:spcPct val="0"/>
              </a:spcAft>
              <a:buFont typeface="FrutigerNext LT Medium" pitchFamily="34" charset="0"/>
              <a:buChar char="~"/>
              <a:defRPr sz="1600">
                <a:latin typeface="+mj-lt"/>
              </a:defRPr>
            </a:lvl6pPr>
            <a:lvl7pPr marL="2716213" indent="-201613" defTabSz="801688" fontAlgn="base">
              <a:lnSpc>
                <a:spcPct val="140000"/>
              </a:lnSpc>
              <a:spcBef>
                <a:spcPct val="30000"/>
              </a:spcBef>
              <a:spcAft>
                <a:spcPct val="0"/>
              </a:spcAft>
              <a:buFont typeface="FrutigerNext LT Medium" pitchFamily="34" charset="0"/>
              <a:buChar char="~"/>
              <a:defRPr sz="1600">
                <a:latin typeface="+mj-lt"/>
              </a:defRPr>
            </a:lvl7pPr>
            <a:lvl8pPr marL="3173413" indent="-201613" defTabSz="801688" fontAlgn="base">
              <a:lnSpc>
                <a:spcPct val="140000"/>
              </a:lnSpc>
              <a:spcBef>
                <a:spcPct val="30000"/>
              </a:spcBef>
              <a:spcAft>
                <a:spcPct val="0"/>
              </a:spcAft>
              <a:buFont typeface="FrutigerNext LT Medium" pitchFamily="34" charset="0"/>
              <a:buChar char="~"/>
              <a:defRPr sz="1600">
                <a:latin typeface="+mj-lt"/>
              </a:defRPr>
            </a:lvl8pPr>
            <a:lvl9pPr marL="3630613" indent="-201613" defTabSz="801688" fontAlgn="base">
              <a:lnSpc>
                <a:spcPct val="140000"/>
              </a:lnSpc>
              <a:spcBef>
                <a:spcPct val="30000"/>
              </a:spcBef>
              <a:spcAft>
                <a:spcPct val="0"/>
              </a:spcAft>
              <a:buFont typeface="FrutigerNext LT Medium" pitchFamily="34" charset="0"/>
              <a:buChar char="~"/>
              <a:defRPr sz="1600">
                <a:latin typeface="+mj-lt"/>
              </a:defRPr>
            </a:lvl9pPr>
          </a:lstStyle>
          <a:p>
            <a:r>
              <a:rPr lang="en-US" sz="1700" b="1" dirty="0"/>
              <a:t>    grouping </a:t>
            </a:r>
            <a:r>
              <a:rPr lang="en-US" sz="1700" dirty="0"/>
              <a:t>target {</a:t>
            </a:r>
          </a:p>
          <a:p>
            <a:r>
              <a:rPr lang="en-US" sz="1700" dirty="0"/>
              <a:t>       leaf address {</a:t>
            </a:r>
          </a:p>
          <a:p>
            <a:r>
              <a:rPr lang="en-US" sz="1700" dirty="0"/>
              <a:t>         type </a:t>
            </a:r>
            <a:r>
              <a:rPr lang="en-US" sz="1700" dirty="0" err="1"/>
              <a:t>inet:ip-address</a:t>
            </a:r>
            <a:r>
              <a:rPr lang="en-US" sz="1700" dirty="0"/>
              <a:t>;</a:t>
            </a:r>
          </a:p>
          <a:p>
            <a:r>
              <a:rPr lang="en-US" sz="1700" dirty="0"/>
              <a:t>         description "Target IP address.";</a:t>
            </a:r>
          </a:p>
          <a:p>
            <a:r>
              <a:rPr lang="en-US" sz="1700" dirty="0"/>
              <a:t>       }</a:t>
            </a:r>
          </a:p>
          <a:p>
            <a:r>
              <a:rPr lang="en-US" sz="1700" dirty="0"/>
              <a:t>       leaf port {</a:t>
            </a:r>
          </a:p>
          <a:p>
            <a:r>
              <a:rPr lang="en-US" sz="1700" dirty="0"/>
              <a:t>         type </a:t>
            </a:r>
            <a:r>
              <a:rPr lang="en-US" sz="1700" dirty="0" err="1"/>
              <a:t>inet:port-number</a:t>
            </a:r>
            <a:r>
              <a:rPr lang="en-US" sz="1700" dirty="0"/>
              <a:t>;</a:t>
            </a:r>
          </a:p>
          <a:p>
            <a:r>
              <a:rPr lang="en-US" sz="1700" dirty="0"/>
              <a:t>          description "Target port number.";</a:t>
            </a:r>
          </a:p>
          <a:p>
            <a:r>
              <a:rPr lang="en-US" sz="1700" dirty="0"/>
              <a:t>       }</a:t>
            </a:r>
          </a:p>
          <a:p>
            <a:r>
              <a:rPr lang="en-US" sz="1700" dirty="0"/>
              <a:t>     }</a:t>
            </a:r>
          </a:p>
          <a:p>
            <a:r>
              <a:rPr lang="en-US" sz="1700" dirty="0"/>
              <a:t>     container peer {</a:t>
            </a:r>
          </a:p>
          <a:p>
            <a:r>
              <a:rPr lang="en-US" sz="1700" dirty="0"/>
              <a:t>       container destination {</a:t>
            </a:r>
          </a:p>
          <a:p>
            <a:r>
              <a:rPr lang="en-US" sz="1700" b="1" dirty="0"/>
              <a:t>         uses </a:t>
            </a:r>
            <a:r>
              <a:rPr lang="en-US" sz="1700" dirty="0"/>
              <a:t>target;</a:t>
            </a:r>
          </a:p>
          <a:p>
            <a:r>
              <a:rPr lang="en-US" sz="1700" dirty="0"/>
              <a:t>       }</a:t>
            </a:r>
          </a:p>
          <a:p>
            <a:r>
              <a:rPr lang="en-US" sz="1700" dirty="0"/>
              <a:t>     }</a:t>
            </a:r>
            <a:endParaRPr lang="en-US" altLang="zh-CN" sz="1700" dirty="0"/>
          </a:p>
        </p:txBody>
      </p:sp>
    </p:spTree>
    <p:extLst>
      <p:ext uri="{BB962C8B-B14F-4D97-AF65-F5344CB8AC3E}">
        <p14:creationId xmlns:p14="http://schemas.microsoft.com/office/powerpoint/2010/main" val="554766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7A1F57-2354-47E3-967B-E63AF891748D}"/>
              </a:ext>
            </a:extLst>
          </p:cNvPr>
          <p:cNvSpPr>
            <a:spLocks noGrp="1"/>
          </p:cNvSpPr>
          <p:nvPr>
            <p:ph type="title"/>
          </p:nvPr>
        </p:nvSpPr>
        <p:spPr bwMode="gray"/>
        <p:txBody>
          <a:bodyPr>
            <a:normAutofit fontScale="90000"/>
          </a:bodyPr>
          <a:lstStyle/>
          <a:p>
            <a:r>
              <a:rPr lang="en-US"/>
              <a:t>Introduction to YANG Files – Configuration Data and Status Data</a:t>
            </a:r>
            <a:endParaRPr lang="en-US" dirty="0"/>
          </a:p>
        </p:txBody>
      </p:sp>
      <p:sp>
        <p:nvSpPr>
          <p:cNvPr id="5" name="文本占位符 4">
            <a:extLst>
              <a:ext uri="{FF2B5EF4-FFF2-40B4-BE49-F238E27FC236}">
                <a16:creationId xmlns:a16="http://schemas.microsoft.com/office/drawing/2014/main" id="{FD14D0C2-76A9-4CE4-9ACC-CABB127C1E8A}"/>
              </a:ext>
            </a:extLst>
          </p:cNvPr>
          <p:cNvSpPr>
            <a:spLocks noGrp="1"/>
          </p:cNvSpPr>
          <p:nvPr>
            <p:ph type="body" sz="quarter" idx="4294967295"/>
          </p:nvPr>
        </p:nvSpPr>
        <p:spPr bwMode="gray">
          <a:xfrm>
            <a:off x="6096000" y="946151"/>
            <a:ext cx="6028267" cy="584200"/>
          </a:xfrm>
        </p:spPr>
        <p:txBody>
          <a:bodyPr/>
          <a:lstStyle/>
          <a:p>
            <a:r>
              <a:rPr lang="en-US" altLang="zh-CN" sz="1800" dirty="0"/>
              <a:t>YANG files can declare data types.</a:t>
            </a:r>
            <a:endParaRPr lang="zh-CN" altLang="en-US" sz="1800" dirty="0"/>
          </a:p>
        </p:txBody>
      </p:sp>
      <p:sp>
        <p:nvSpPr>
          <p:cNvPr id="10" name="文本框 9">
            <a:extLst>
              <a:ext uri="{FF2B5EF4-FFF2-40B4-BE49-F238E27FC236}">
                <a16:creationId xmlns:a16="http://schemas.microsoft.com/office/drawing/2014/main" id="{82D2E9B5-FF65-41AB-A255-CA9BBFB19A87}"/>
              </a:ext>
            </a:extLst>
          </p:cNvPr>
          <p:cNvSpPr txBox="1"/>
          <p:nvPr/>
        </p:nvSpPr>
        <p:spPr bwMode="gray">
          <a:xfrm>
            <a:off x="6102350" y="1449388"/>
            <a:ext cx="5393802" cy="2022086"/>
          </a:xfrm>
          <a:prstGeom prst="rect">
            <a:avLst/>
          </a:prstGeom>
          <a:solidFill>
            <a:srgbClr val="FFFFFF"/>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2pPr lvl="1">
              <a:lnSpc>
                <a:spcPct val="140000"/>
              </a:lnSpc>
              <a:defRPr sz="1600">
                <a:latin typeface="Huawei Sans" panose="020C0503030203020204" pitchFamily="34" charset="0"/>
                <a:ea typeface="方正兰亭黑简体" panose="02000000000000000000" pitchFamily="2" charset="-122"/>
              </a:defRPr>
            </a:lvl2pPr>
          </a:lstStyle>
          <a:p>
            <a:pPr marL="554038" indent="-285750">
              <a:lnSpc>
                <a:spcPct val="140000"/>
              </a:lnSpc>
              <a:buFont typeface="Arial" panose="020B0604020202020204" pitchFamily="34" charset="0"/>
              <a:buChar char="•"/>
              <a:tabLst>
                <a:tab pos="627063" algn="l"/>
              </a:tabLst>
            </a:pPr>
            <a:r>
              <a:rPr lang="en-US" dirty="0"/>
              <a:t>The config declaration is used to distinguish configuration data from status data.</a:t>
            </a:r>
          </a:p>
          <a:p>
            <a:pPr marL="987425" lvl="1" indent="-285750">
              <a:buFont typeface="Huawei Sans" panose="020C0503030203020204" pitchFamily="34" charset="0"/>
              <a:buChar char="▫"/>
              <a:tabLst>
                <a:tab pos="627063" algn="l"/>
              </a:tabLst>
            </a:pPr>
            <a:r>
              <a:rPr lang="en-US" b="1" dirty="0"/>
              <a:t>config true </a:t>
            </a:r>
            <a:r>
              <a:rPr lang="en-US" dirty="0"/>
              <a:t>indicates configuration data.</a:t>
            </a:r>
          </a:p>
          <a:p>
            <a:pPr marL="987425" lvl="1" indent="-285750">
              <a:buFont typeface="Huawei Sans" panose="020C0503030203020204" pitchFamily="34" charset="0"/>
              <a:buChar char="▫"/>
              <a:tabLst>
                <a:tab pos="627063" algn="l"/>
              </a:tabLst>
            </a:pPr>
            <a:r>
              <a:rPr lang="en-US" b="1" dirty="0"/>
              <a:t>config false </a:t>
            </a:r>
            <a:r>
              <a:rPr lang="en-US" dirty="0"/>
              <a:t>indicates status data.</a:t>
            </a:r>
          </a:p>
        </p:txBody>
      </p:sp>
      <p:sp>
        <p:nvSpPr>
          <p:cNvPr id="8" name="文本占位符 3">
            <a:extLst>
              <a:ext uri="{FF2B5EF4-FFF2-40B4-BE49-F238E27FC236}">
                <a16:creationId xmlns:a16="http://schemas.microsoft.com/office/drawing/2014/main" id="{655B5567-3937-4BA4-9CE4-F39AAA54E7B9}"/>
              </a:ext>
            </a:extLst>
          </p:cNvPr>
          <p:cNvSpPr txBox="1">
            <a:spLocks/>
          </p:cNvSpPr>
          <p:nvPr/>
        </p:nvSpPr>
        <p:spPr bwMode="gray">
          <a:xfrm>
            <a:off x="455613" y="1129186"/>
            <a:ext cx="5393802" cy="5071589"/>
          </a:xfrm>
          <a:prstGeom prst="rect">
            <a:avLst/>
          </a:prstGeom>
          <a:noFill/>
          <a:ln w="9525">
            <a:solidFill>
              <a:srgbClr val="94DAE2"/>
            </a:solid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list interface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key "name";</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b="1" kern="0" dirty="0">
                <a:latin typeface="Huawei Sans" panose="020C0503030203020204" pitchFamily="34" charset="0"/>
                <a:ea typeface="方正兰亭黑简体" panose="02000000000000000000" pitchFamily="2" charset="-122"/>
                <a:sym typeface="Huawei Sans" panose="020C0503030203020204" pitchFamily="34" charset="0"/>
              </a:rPr>
              <a:t>config true</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leaf name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type string;</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leaf speed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type enumeration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kern="0" dirty="0" err="1">
                <a:latin typeface="Huawei Sans" panose="020C0503030203020204" pitchFamily="34" charset="0"/>
                <a:ea typeface="方正兰亭黑简体" panose="02000000000000000000" pitchFamily="2" charset="-122"/>
                <a:sym typeface="Huawei Sans" panose="020C0503030203020204" pitchFamily="34" charset="0"/>
              </a:rPr>
              <a:t>enum</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10m;</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kern="0" dirty="0" err="1">
                <a:latin typeface="Huawei Sans" panose="020C0503030203020204" pitchFamily="34" charset="0"/>
                <a:ea typeface="方正兰亭黑简体" panose="02000000000000000000" pitchFamily="2" charset="-122"/>
                <a:sym typeface="Huawei Sans" panose="020C0503030203020204" pitchFamily="34" charset="0"/>
              </a:rPr>
              <a:t>enum</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100m;</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kern="0" dirty="0" err="1">
                <a:latin typeface="Huawei Sans" panose="020C0503030203020204" pitchFamily="34" charset="0"/>
                <a:ea typeface="方正兰亭黑简体" panose="02000000000000000000" pitchFamily="2" charset="-122"/>
                <a:sym typeface="Huawei Sans" panose="020C0503030203020204" pitchFamily="34" charset="0"/>
              </a:rPr>
              <a:t>enum</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auto;</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leaf observed-speed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type uint32;</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b="1" kern="0" dirty="0" err="1">
                <a:latin typeface="Huawei Sans" panose="020C0503030203020204" pitchFamily="34" charset="0"/>
                <a:ea typeface="方正兰亭黑简体" panose="02000000000000000000" pitchFamily="2" charset="-122"/>
                <a:sym typeface="Huawei Sans" panose="020C0503030203020204" pitchFamily="34" charset="0"/>
              </a:rPr>
              <a:t>config</a:t>
            </a:r>
            <a:r>
              <a:rPr lang="en-US" altLang="zh-CN" sz="1400" b="1" kern="0" dirty="0">
                <a:latin typeface="Huawei Sans" panose="020C0503030203020204" pitchFamily="34" charset="0"/>
                <a:ea typeface="方正兰亭黑简体" panose="02000000000000000000" pitchFamily="2" charset="-122"/>
                <a:sym typeface="Huawei Sans" panose="020C0503030203020204" pitchFamily="34" charset="0"/>
              </a:rPr>
              <a:t> false</a:t>
            </a: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400" kern="0"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736783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A8EDFD-6DF1-4DFA-8691-8618FBF6A4F7}"/>
              </a:ext>
            </a:extLst>
          </p:cNvPr>
          <p:cNvSpPr>
            <a:spLocks noGrp="1"/>
          </p:cNvSpPr>
          <p:nvPr>
            <p:ph type="title"/>
          </p:nvPr>
        </p:nvSpPr>
        <p:spPr bwMode="gray"/>
        <p:txBody>
          <a:bodyPr/>
          <a:lstStyle/>
          <a:p>
            <a:r>
              <a:rPr lang="en-US"/>
              <a:t>Introduction to YANG Files – Data Type</a:t>
            </a:r>
            <a:endParaRPr lang="en-US" dirty="0"/>
          </a:p>
        </p:txBody>
      </p:sp>
      <p:sp>
        <p:nvSpPr>
          <p:cNvPr id="3" name="文本占位符 2">
            <a:extLst>
              <a:ext uri="{FF2B5EF4-FFF2-40B4-BE49-F238E27FC236}">
                <a16:creationId xmlns:a16="http://schemas.microsoft.com/office/drawing/2014/main" id="{ACCB078E-73A6-4B0A-A306-4552135F2DA8}"/>
              </a:ext>
            </a:extLst>
          </p:cNvPr>
          <p:cNvSpPr>
            <a:spLocks noGrp="1"/>
          </p:cNvSpPr>
          <p:nvPr>
            <p:ph type="body" sz="quarter" idx="4294967295"/>
          </p:nvPr>
        </p:nvSpPr>
        <p:spPr bwMode="gray">
          <a:xfrm>
            <a:off x="6917267" y="1112583"/>
            <a:ext cx="4370388" cy="968375"/>
          </a:xfrm>
        </p:spPr>
        <p:txBody>
          <a:bodyPr/>
          <a:lstStyle/>
          <a:p>
            <a:r>
              <a:rPr lang="en-US" altLang="zh-CN" sz="1800" dirty="0"/>
              <a:t>The YANG model supports built-in default data types and extended data types. The </a:t>
            </a:r>
            <a:r>
              <a:rPr lang="en-US" altLang="zh-CN" sz="1800" b="1" dirty="0"/>
              <a:t>typedef</a:t>
            </a:r>
            <a:r>
              <a:rPr lang="en-US" altLang="zh-CN" sz="1800" dirty="0"/>
              <a:t> declaration is used to define extended data types.</a:t>
            </a:r>
          </a:p>
          <a:p>
            <a:endParaRPr lang="zh-CN" altLang="en-US" sz="1800" dirty="0"/>
          </a:p>
        </p:txBody>
      </p:sp>
      <p:sp>
        <p:nvSpPr>
          <p:cNvPr id="7" name="文本占位符 3">
            <a:extLst>
              <a:ext uri="{FF2B5EF4-FFF2-40B4-BE49-F238E27FC236}">
                <a16:creationId xmlns:a16="http://schemas.microsoft.com/office/drawing/2014/main" id="{9B23A5D6-6583-424E-B36F-5DCD25E995DF}"/>
              </a:ext>
            </a:extLst>
          </p:cNvPr>
          <p:cNvSpPr txBox="1">
            <a:spLocks/>
          </p:cNvSpPr>
          <p:nvPr/>
        </p:nvSpPr>
        <p:spPr bwMode="gray">
          <a:xfrm>
            <a:off x="7326520" y="2978676"/>
            <a:ext cx="2925310" cy="3095099"/>
          </a:xfrm>
          <a:prstGeom prst="rect">
            <a:avLst/>
          </a:prstGeom>
          <a:noFill/>
          <a:ln w="9525">
            <a:solidFill>
              <a:srgbClr val="94DAE2"/>
            </a:solidFill>
            <a:miter lim="800000"/>
            <a:headEnd/>
            <a:tailEnd/>
          </a:ln>
        </p:spPr>
        <p:txBody>
          <a:bodyPr vert="horz" wrap="square" lIns="80141" tIns="40071" rIns="80141" bIns="40071" numCol="1" anchor="ctr"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None/>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600" kern="0" dirty="0" err="1">
                <a:latin typeface="Huawei Sans" panose="020C0503030203020204" pitchFamily="34" charset="0"/>
                <a:ea typeface="方正兰亭黑简体" panose="02000000000000000000" pitchFamily="2" charset="-122"/>
                <a:sym typeface="Huawei Sans" panose="020C0503030203020204" pitchFamily="34" charset="0"/>
              </a:rPr>
              <a:t>typedef</a:t>
            </a: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percent {</a:t>
            </a:r>
          </a:p>
          <a:p>
            <a:pPr marL="0" indent="0">
              <a:lnSpc>
                <a:spcPct val="100000"/>
              </a:lnSpc>
              <a:buNone/>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type uint8 {</a:t>
            </a:r>
          </a:p>
          <a:p>
            <a:pPr marL="0" indent="0">
              <a:lnSpc>
                <a:spcPct val="100000"/>
              </a:lnSpc>
              <a:buNone/>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range "0 .. 100";</a:t>
            </a:r>
          </a:p>
          <a:p>
            <a:pPr marL="0" indent="0">
              <a:lnSpc>
                <a:spcPct val="100000"/>
              </a:lnSpc>
              <a:buNone/>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a:t>
            </a:r>
          </a:p>
          <a:p>
            <a:pPr marL="0" indent="0">
              <a:lnSpc>
                <a:spcPct val="100000"/>
              </a:lnSpc>
              <a:buNone/>
            </a:pPr>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a:lnSpc>
                <a:spcPct val="100000"/>
              </a:lnSpc>
              <a:buNone/>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leaf completed {</a:t>
            </a:r>
          </a:p>
          <a:p>
            <a:pPr marL="0" indent="0">
              <a:lnSpc>
                <a:spcPct val="100000"/>
              </a:lnSpc>
              <a:buNone/>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type percent;</a:t>
            </a:r>
          </a:p>
          <a:p>
            <a:pPr marL="0" indent="0">
              <a:lnSpc>
                <a:spcPct val="100000"/>
              </a:lnSpc>
              <a:buNone/>
            </a:pPr>
            <a:r>
              <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 name="表格 7">
            <a:extLst>
              <a:ext uri="{FF2B5EF4-FFF2-40B4-BE49-F238E27FC236}">
                <a16:creationId xmlns:a16="http://schemas.microsoft.com/office/drawing/2014/main" id="{53DEC8C2-E7DD-42FC-B423-A631042D1C65}"/>
              </a:ext>
            </a:extLst>
          </p:cNvPr>
          <p:cNvGraphicFramePr>
            <a:graphicFrameLocks noGrp="1"/>
          </p:cNvGraphicFramePr>
          <p:nvPr>
            <p:extLst>
              <p:ext uri="{D42A27DB-BD31-4B8C-83A1-F6EECF244321}">
                <p14:modId xmlns:p14="http://schemas.microsoft.com/office/powerpoint/2010/main" val="2791284270"/>
              </p:ext>
            </p:extLst>
          </p:nvPr>
        </p:nvGraphicFramePr>
        <p:xfrm>
          <a:off x="442913" y="1112583"/>
          <a:ext cx="5911321" cy="5088192"/>
        </p:xfrm>
        <a:graphic>
          <a:graphicData uri="http://schemas.openxmlformats.org/drawingml/2006/table">
            <a:tbl>
              <a:tblPr firstRow="1" bandRow="1">
                <a:tableStyleId>{72833802-FEF1-4C79-8D5D-14CF1EAF98D9}</a:tableStyleId>
              </a:tblPr>
              <a:tblGrid>
                <a:gridCol w="1948921">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363792">
                <a:tc>
                  <a:txBody>
                    <a:bodyPr/>
                    <a:lstStyle/>
                    <a:p>
                      <a:pPr algn="ctr"/>
                      <a:r>
                        <a:rPr lang="en-US" altLang="zh-CN" sz="1600" dirty="0">
                          <a:solidFill>
                            <a:schemeClr val="tx1"/>
                          </a:solidFill>
                        </a:rPr>
                        <a:t> Name </a:t>
                      </a:r>
                      <a:endParaRPr lang="zh-CN" altLang="en-US" sz="160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600" dirty="0">
                          <a:solidFill>
                            <a:schemeClr val="tx1"/>
                          </a:solidFill>
                        </a:rPr>
                        <a:t> Description </a:t>
                      </a:r>
                      <a:endParaRPr lang="zh-CN" altLang="en-US" sz="160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4634611">
                <a:tc>
                  <a:txBody>
                    <a:bodyPr/>
                    <a:lstStyle/>
                    <a:p>
                      <a:pPr algn="ctr"/>
                      <a:r>
                        <a:rPr lang="en-US" altLang="zh-CN" sz="1600" dirty="0"/>
                        <a:t> binary              </a:t>
                      </a:r>
                    </a:p>
                    <a:p>
                      <a:pPr algn="ctr"/>
                      <a:r>
                        <a:rPr lang="en-US" altLang="zh-CN" sz="1600" dirty="0"/>
                        <a:t> bits                </a:t>
                      </a:r>
                    </a:p>
                    <a:p>
                      <a:pPr algn="ctr"/>
                      <a:r>
                        <a:rPr lang="en-US" altLang="zh-CN" sz="1600" dirty="0"/>
                        <a:t> </a:t>
                      </a:r>
                      <a:r>
                        <a:rPr lang="en-US" altLang="zh-CN" sz="1600" dirty="0" err="1"/>
                        <a:t>boolean</a:t>
                      </a:r>
                      <a:r>
                        <a:rPr lang="en-US" altLang="zh-CN" sz="1600" dirty="0"/>
                        <a:t>             </a:t>
                      </a:r>
                    </a:p>
                    <a:p>
                      <a:pPr algn="ctr"/>
                      <a:r>
                        <a:rPr lang="en-US" altLang="zh-CN" sz="1600" dirty="0"/>
                        <a:t> decimal64           </a:t>
                      </a:r>
                    </a:p>
                    <a:p>
                      <a:pPr algn="ctr"/>
                      <a:r>
                        <a:rPr lang="en-US" altLang="zh-CN" sz="1600" dirty="0"/>
                        <a:t> empty               </a:t>
                      </a:r>
                    </a:p>
                    <a:p>
                      <a:pPr algn="ctr"/>
                      <a:r>
                        <a:rPr lang="en-US" altLang="zh-CN" sz="1600" dirty="0"/>
                        <a:t> enumeration         </a:t>
                      </a:r>
                    </a:p>
                    <a:p>
                      <a:pPr algn="ctr"/>
                      <a:r>
                        <a:rPr lang="en-US" altLang="zh-CN" sz="1600" dirty="0"/>
                        <a:t> </a:t>
                      </a:r>
                      <a:r>
                        <a:rPr lang="en-US" altLang="zh-CN" sz="1600" dirty="0" err="1"/>
                        <a:t>identityref</a:t>
                      </a:r>
                      <a:r>
                        <a:rPr lang="en-US" altLang="zh-CN" sz="1600" dirty="0"/>
                        <a:t>         </a:t>
                      </a:r>
                    </a:p>
                    <a:p>
                      <a:pPr algn="ctr"/>
                      <a:r>
                        <a:rPr lang="en-US" altLang="zh-CN" sz="1600" dirty="0"/>
                        <a:t> instance-identifier </a:t>
                      </a:r>
                    </a:p>
                    <a:p>
                      <a:pPr algn="ctr"/>
                      <a:r>
                        <a:rPr lang="en-US" altLang="zh-CN" sz="1600" dirty="0"/>
                        <a:t> int8                </a:t>
                      </a:r>
                    </a:p>
                    <a:p>
                      <a:pPr algn="ctr"/>
                      <a:r>
                        <a:rPr lang="en-US" altLang="zh-CN" sz="1600" dirty="0"/>
                        <a:t> int16               </a:t>
                      </a:r>
                    </a:p>
                    <a:p>
                      <a:pPr algn="ctr"/>
                      <a:r>
                        <a:rPr lang="en-US" altLang="zh-CN" sz="1600" dirty="0"/>
                        <a:t> int32               </a:t>
                      </a:r>
                    </a:p>
                    <a:p>
                      <a:pPr algn="ctr"/>
                      <a:r>
                        <a:rPr lang="en-US" altLang="zh-CN" sz="1600" dirty="0"/>
                        <a:t> int64               </a:t>
                      </a:r>
                    </a:p>
                    <a:p>
                      <a:pPr algn="ctr"/>
                      <a:r>
                        <a:rPr lang="en-US" altLang="zh-CN" sz="1600" dirty="0"/>
                        <a:t> </a:t>
                      </a:r>
                      <a:r>
                        <a:rPr lang="en-US" altLang="zh-CN" sz="1600" dirty="0" err="1"/>
                        <a:t>leafref</a:t>
                      </a:r>
                      <a:r>
                        <a:rPr lang="en-US" altLang="zh-CN" sz="1600" dirty="0"/>
                        <a:t>             </a:t>
                      </a:r>
                    </a:p>
                    <a:p>
                      <a:pPr algn="ctr"/>
                      <a:r>
                        <a:rPr lang="en-US" altLang="zh-CN" sz="1600" dirty="0"/>
                        <a:t> string              </a:t>
                      </a:r>
                    </a:p>
                    <a:p>
                      <a:pPr algn="ctr"/>
                      <a:r>
                        <a:rPr lang="en-US" altLang="zh-CN" sz="1600" dirty="0"/>
                        <a:t> uint8               </a:t>
                      </a:r>
                    </a:p>
                    <a:p>
                      <a:pPr algn="ctr"/>
                      <a:r>
                        <a:rPr lang="en-US" altLang="zh-CN" sz="1600" dirty="0"/>
                        <a:t> uint16              </a:t>
                      </a:r>
                    </a:p>
                    <a:p>
                      <a:pPr algn="ctr"/>
                      <a:r>
                        <a:rPr lang="en-US" altLang="zh-CN" sz="1600" dirty="0"/>
                        <a:t> uint32              </a:t>
                      </a:r>
                    </a:p>
                    <a:p>
                      <a:pPr algn="ctr"/>
                      <a:r>
                        <a:rPr lang="en-US" altLang="zh-CN" sz="1600" dirty="0"/>
                        <a:t> uint64              </a:t>
                      </a:r>
                    </a:p>
                    <a:p>
                      <a:pPr algn="ctr"/>
                      <a:r>
                        <a:rPr lang="en-US" altLang="zh-CN" sz="1600" dirty="0"/>
                        <a:t> union </a:t>
                      </a:r>
                      <a:endParaRPr lang="zh-CN" altLang="en-US" sz="1600"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a:r>
                        <a:rPr lang="en-US" altLang="zh-CN" sz="1600" dirty="0"/>
                        <a:t> Any binary data                     </a:t>
                      </a:r>
                    </a:p>
                    <a:p>
                      <a:pPr algn="l"/>
                      <a:r>
                        <a:rPr lang="en-US" altLang="zh-CN" sz="1600" dirty="0"/>
                        <a:t> A set of bits or flags              </a:t>
                      </a:r>
                    </a:p>
                    <a:p>
                      <a:pPr algn="l"/>
                      <a:r>
                        <a:rPr lang="en-US" altLang="zh-CN" sz="1600" dirty="0"/>
                        <a:t> "true" or "false"                   </a:t>
                      </a:r>
                    </a:p>
                    <a:p>
                      <a:pPr algn="l"/>
                      <a:r>
                        <a:rPr lang="en-US" altLang="zh-CN" sz="1600" dirty="0"/>
                        <a:t> 64-bit signed decimal number        </a:t>
                      </a:r>
                    </a:p>
                    <a:p>
                      <a:pPr algn="l"/>
                      <a:r>
                        <a:rPr lang="en-US" altLang="zh-CN" sz="1600" dirty="0"/>
                        <a:t> A leaf that does not have any value </a:t>
                      </a:r>
                    </a:p>
                    <a:p>
                      <a:pPr algn="l"/>
                      <a:r>
                        <a:rPr lang="en-US" altLang="zh-CN" sz="1600" dirty="0"/>
                        <a:t> Enumerated strings                  </a:t>
                      </a:r>
                    </a:p>
                    <a:p>
                      <a:pPr algn="l"/>
                      <a:r>
                        <a:rPr lang="en-US" altLang="zh-CN" sz="1600" dirty="0"/>
                        <a:t> A reference to an abstract identity </a:t>
                      </a:r>
                    </a:p>
                    <a:p>
                      <a:pPr algn="l"/>
                      <a:r>
                        <a:rPr lang="en-US" altLang="zh-CN" sz="1600" dirty="0"/>
                        <a:t> References a data tree node         </a:t>
                      </a:r>
                    </a:p>
                    <a:p>
                      <a:pPr algn="l"/>
                      <a:r>
                        <a:rPr lang="en-US" altLang="zh-CN" sz="1600" dirty="0"/>
                        <a:t> 8-bit signed integer                </a:t>
                      </a:r>
                    </a:p>
                    <a:p>
                      <a:pPr algn="l"/>
                      <a:r>
                        <a:rPr lang="en-US" altLang="zh-CN" sz="1600" dirty="0"/>
                        <a:t> 16-bit signed integer               </a:t>
                      </a:r>
                    </a:p>
                    <a:p>
                      <a:pPr algn="l"/>
                      <a:r>
                        <a:rPr lang="en-US" altLang="zh-CN" sz="1600" dirty="0"/>
                        <a:t> 32-bit signed integer               </a:t>
                      </a:r>
                    </a:p>
                    <a:p>
                      <a:pPr algn="l"/>
                      <a:r>
                        <a:rPr lang="en-US" altLang="zh-CN" sz="1600" dirty="0"/>
                        <a:t> 64-bit signed integer               </a:t>
                      </a:r>
                    </a:p>
                    <a:p>
                      <a:pPr algn="l"/>
                      <a:r>
                        <a:rPr lang="en-US" altLang="zh-CN" sz="1600" dirty="0"/>
                        <a:t> A reference to a leaf instance      </a:t>
                      </a:r>
                    </a:p>
                    <a:p>
                      <a:pPr algn="l"/>
                      <a:r>
                        <a:rPr lang="en-US" altLang="zh-CN" sz="1600" dirty="0"/>
                        <a:t> Human-readable string               </a:t>
                      </a:r>
                    </a:p>
                    <a:p>
                      <a:pPr algn="l"/>
                      <a:r>
                        <a:rPr lang="en-US" altLang="zh-CN" sz="1600" dirty="0"/>
                        <a:t> 8-bit unsigned integer              </a:t>
                      </a:r>
                    </a:p>
                    <a:p>
                      <a:pPr algn="l"/>
                      <a:r>
                        <a:rPr lang="en-US" altLang="zh-CN" sz="1600" dirty="0"/>
                        <a:t> 16-bit unsigned integer             </a:t>
                      </a:r>
                    </a:p>
                    <a:p>
                      <a:pPr algn="l"/>
                      <a:r>
                        <a:rPr lang="en-US" altLang="zh-CN" sz="1600" dirty="0"/>
                        <a:t> 32-bit unsigned integer             </a:t>
                      </a:r>
                    </a:p>
                    <a:p>
                      <a:pPr algn="l"/>
                      <a:r>
                        <a:rPr lang="en-US" altLang="zh-CN" sz="1600" dirty="0"/>
                        <a:t> 64-bit unsigned integer             </a:t>
                      </a:r>
                    </a:p>
                    <a:p>
                      <a:pPr algn="l"/>
                      <a:r>
                        <a:rPr lang="en-US" altLang="zh-CN" sz="1600" dirty="0"/>
                        <a:t> Choice of member types </a:t>
                      </a:r>
                      <a:endParaRPr lang="zh-CN" altLang="en-US" sz="16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494326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D3CA50-4F7B-4140-9349-91CCD4E7CDB7}"/>
              </a:ext>
            </a:extLst>
          </p:cNvPr>
          <p:cNvSpPr>
            <a:spLocks noGrp="1"/>
          </p:cNvSpPr>
          <p:nvPr>
            <p:ph type="title"/>
          </p:nvPr>
        </p:nvSpPr>
        <p:spPr bwMode="gray"/>
        <p:txBody>
          <a:bodyPr/>
          <a:lstStyle/>
          <a:p>
            <a:r>
              <a:rPr lang="en-US"/>
              <a:t>FAQ: How Do I Load a YANG Model?</a:t>
            </a:r>
            <a:endParaRPr lang="en-US" dirty="0"/>
          </a:p>
        </p:txBody>
      </p:sp>
      <p:sp>
        <p:nvSpPr>
          <p:cNvPr id="3" name="文本占位符 2">
            <a:extLst>
              <a:ext uri="{FF2B5EF4-FFF2-40B4-BE49-F238E27FC236}">
                <a16:creationId xmlns:a16="http://schemas.microsoft.com/office/drawing/2014/main" id="{1390F0E2-F35E-421A-AE5B-8C5133770157}"/>
              </a:ext>
            </a:extLst>
          </p:cNvPr>
          <p:cNvSpPr>
            <a:spLocks noGrp="1"/>
          </p:cNvSpPr>
          <p:nvPr>
            <p:ph type="body" sz="quarter" idx="10"/>
          </p:nvPr>
        </p:nvSpPr>
        <p:spPr bwMode="gray"/>
        <p:txBody>
          <a:bodyPr/>
          <a:lstStyle/>
          <a:p>
            <a:r>
              <a:rPr lang="en-US" altLang="zh-CN" sz="2000" dirty="0"/>
              <a:t>A YANG file is loaded on the NETCONF client (such as the NMS or SDN controller). A tool is used to convert YANG files into NETCONF messages and deliver the messages to devices.</a:t>
            </a:r>
          </a:p>
        </p:txBody>
      </p:sp>
      <p:grpSp>
        <p:nvGrpSpPr>
          <p:cNvPr id="6" name="组合 5">
            <a:extLst>
              <a:ext uri="{FF2B5EF4-FFF2-40B4-BE49-F238E27FC236}">
                <a16:creationId xmlns:a16="http://schemas.microsoft.com/office/drawing/2014/main" id="{A8182E3B-FA71-4A21-B509-C152C5312455}"/>
              </a:ext>
            </a:extLst>
          </p:cNvPr>
          <p:cNvGrpSpPr/>
          <p:nvPr/>
        </p:nvGrpSpPr>
        <p:grpSpPr>
          <a:xfrm>
            <a:off x="1222776" y="2342664"/>
            <a:ext cx="9746448" cy="3749708"/>
            <a:chOff x="1470077" y="2427334"/>
            <a:chExt cx="9746448" cy="3749708"/>
          </a:xfrm>
        </p:grpSpPr>
        <p:sp>
          <p:nvSpPr>
            <p:cNvPr id="90" name="矩形 89">
              <a:extLst>
                <a:ext uri="{FF2B5EF4-FFF2-40B4-BE49-F238E27FC236}">
                  <a16:creationId xmlns:a16="http://schemas.microsoft.com/office/drawing/2014/main" id="{68088CAD-77CE-4583-98BC-8AB891A6174D}"/>
                </a:ext>
              </a:extLst>
            </p:cNvPr>
            <p:cNvSpPr/>
            <p:nvPr/>
          </p:nvSpPr>
          <p:spPr bwMode="gray">
            <a:xfrm>
              <a:off x="6262781" y="3404259"/>
              <a:ext cx="1051891" cy="307777"/>
            </a:xfrm>
            <a:prstGeom prst="rect">
              <a:avLst/>
            </a:prstGeom>
          </p:spPr>
          <p:txBody>
            <a:bodyPr wrap="none">
              <a:noAutofit/>
            </a:bodyPr>
            <a:lstStyle/>
            <a:p>
              <a:pPr fontAlgn="ctr"/>
              <a:r>
                <a:rPr lang="en-US" sz="1400" dirty="0" err="1">
                  <a:latin typeface="Huawei Sans" panose="020C0503030203020204" pitchFamily="34" charset="0"/>
                </a:rPr>
                <a:t>NETCONF</a:t>
              </a:r>
              <a:endParaRPr lang="en-US" altLang="zh-CN" sz="1400" dirty="0">
                <a:latin typeface="Huawei Sans" panose="020C0503030203020204" pitchFamily="34" charset="0"/>
              </a:endParaRPr>
            </a:p>
          </p:txBody>
        </p:sp>
        <p:sp>
          <p:nvSpPr>
            <p:cNvPr id="57" name="TextBox 187">
              <a:extLst>
                <a:ext uri="{FF2B5EF4-FFF2-40B4-BE49-F238E27FC236}">
                  <a16:creationId xmlns:a16="http://schemas.microsoft.com/office/drawing/2014/main" id="{42C42DBF-61E4-4090-A49F-07D823A60F50}"/>
                </a:ext>
              </a:extLst>
            </p:cNvPr>
            <p:cNvSpPr txBox="1">
              <a:spLocks noChangeArrowheads="1"/>
            </p:cNvSpPr>
            <p:nvPr/>
          </p:nvSpPr>
          <p:spPr bwMode="gray">
            <a:xfrm>
              <a:off x="1470077" y="2427334"/>
              <a:ext cx="4307691" cy="3749708"/>
            </a:xfrm>
            <a:prstGeom prst="rect">
              <a:avLst/>
            </a:prstGeom>
            <a:noFill/>
            <a:ln w="12700">
              <a:solidFill>
                <a:srgbClr val="30B5C5"/>
              </a:solidFill>
              <a:miter lim="800000"/>
              <a:headEnd/>
              <a:tailEnd/>
            </a:ln>
          </p:spPr>
          <p:txBody>
            <a:bodyPr wrap="square" lIns="121944" tIns="60972" rIns="121944" bIns="60972">
              <a:noAutofit/>
            </a:bodyPr>
            <a:lstStyle>
              <a:defPPr>
                <a:defRPr lang="en-US"/>
              </a:defPPr>
              <a:lvl1pPr>
                <a:defRPr sz="1600" b="1">
                  <a:latin typeface="Huawei Sans" panose="020C0503030203020204" pitchFamily="34" charset="0"/>
                  <a:ea typeface="方正兰亭黑简体" panose="02000000000000000000" pitchFamily="2" charset="-122"/>
                </a:defRPr>
              </a:lvl1pPr>
            </a:lstStyle>
            <a:p>
              <a:r>
                <a:rPr lang="en-US" dirty="0"/>
                <a:t>Device</a:t>
              </a:r>
            </a:p>
          </p:txBody>
        </p:sp>
        <p:sp>
          <p:nvSpPr>
            <p:cNvPr id="56" name="圆角矩形 75">
              <a:extLst>
                <a:ext uri="{FF2B5EF4-FFF2-40B4-BE49-F238E27FC236}">
                  <a16:creationId xmlns:a16="http://schemas.microsoft.com/office/drawing/2014/main" id="{CE017FE1-50F0-4352-877F-8B88B9BD33C5}"/>
                </a:ext>
              </a:extLst>
            </p:cNvPr>
            <p:cNvSpPr/>
            <p:nvPr/>
          </p:nvSpPr>
          <p:spPr bwMode="gray">
            <a:xfrm>
              <a:off x="2478440" y="2722380"/>
              <a:ext cx="2274033" cy="394020"/>
            </a:xfrm>
            <a:prstGeom prst="roundRect">
              <a:avLst>
                <a:gd name="adj" fmla="val 10604"/>
              </a:avLst>
            </a:prstGeom>
            <a:solidFill>
              <a:srgbClr val="56C4D2"/>
            </a:solidFill>
            <a:ln>
              <a:noFill/>
            </a:ln>
          </p:spPr>
          <p:txBody>
            <a:bodyPr wrap="square" rtlCol="0" anchor="ctr" anchorCtr="0">
              <a:noAutofit/>
            </a:bodyPr>
            <a:lstStyle/>
            <a:p>
              <a:pPr algn="ctr"/>
              <a:r>
                <a:rPr lang="en-US" sz="1600" b="1">
                  <a:solidFill>
                    <a:prstClr val="white"/>
                  </a:solidFill>
                  <a:latin typeface="Huawei Sans" panose="020C0503030203020204" pitchFamily="34" charset="0"/>
                  <a:ea typeface="方正兰亭黑简体" panose="02000000000000000000" pitchFamily="2" charset="-122"/>
                </a:rPr>
                <a:t>Huawei YANG</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88" name="圆角矩形 75">
              <a:extLst>
                <a:ext uri="{FF2B5EF4-FFF2-40B4-BE49-F238E27FC236}">
                  <a16:creationId xmlns:a16="http://schemas.microsoft.com/office/drawing/2014/main" id="{05BB783B-D93A-4766-9A83-90ED6F4C62B0}"/>
                </a:ext>
              </a:extLst>
            </p:cNvPr>
            <p:cNvSpPr/>
            <p:nvPr/>
          </p:nvSpPr>
          <p:spPr bwMode="gray">
            <a:xfrm>
              <a:off x="2478440" y="3278878"/>
              <a:ext cx="2274033" cy="394020"/>
            </a:xfrm>
            <a:prstGeom prst="roundRect">
              <a:avLst>
                <a:gd name="adj" fmla="val 10604"/>
              </a:avLst>
            </a:prstGeom>
            <a:solidFill>
              <a:srgbClr val="56C4D2"/>
            </a:solidFill>
            <a:ln>
              <a:noFill/>
            </a:ln>
          </p:spPr>
          <p:txBody>
            <a:bodyPr wrap="square" rtlCol="0" anchor="ctr" anchorCtr="0">
              <a:noAutofit/>
            </a:bodyPr>
            <a:lstStyle/>
            <a:p>
              <a:pPr algn="ctr"/>
              <a:r>
                <a:rPr lang="en-US" sz="1600" b="1">
                  <a:solidFill>
                    <a:prstClr val="white"/>
                  </a:solidFill>
                  <a:latin typeface="Huawei Sans" panose="020C0503030203020204" pitchFamily="34" charset="0"/>
                  <a:ea typeface="方正兰亭黑简体" panose="02000000000000000000" pitchFamily="2" charset="-122"/>
                </a:rPr>
                <a:t>IETF YANG</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89" name="圆角矩形 75">
              <a:extLst>
                <a:ext uri="{FF2B5EF4-FFF2-40B4-BE49-F238E27FC236}">
                  <a16:creationId xmlns:a16="http://schemas.microsoft.com/office/drawing/2014/main" id="{3966F6D4-E5EC-4DBE-981C-257AC866695C}"/>
                </a:ext>
              </a:extLst>
            </p:cNvPr>
            <p:cNvSpPr/>
            <p:nvPr/>
          </p:nvSpPr>
          <p:spPr bwMode="gray">
            <a:xfrm>
              <a:off x="2478440" y="3835376"/>
              <a:ext cx="2274033" cy="394020"/>
            </a:xfrm>
            <a:prstGeom prst="roundRect">
              <a:avLst>
                <a:gd name="adj" fmla="val 10604"/>
              </a:avLst>
            </a:prstGeom>
            <a:solidFill>
              <a:srgbClr val="56C4D2"/>
            </a:solidFill>
            <a:ln>
              <a:noFill/>
            </a:ln>
          </p:spPr>
          <p:txBody>
            <a:bodyPr wrap="square" rtlCol="0" anchor="ctr" anchorCtr="0">
              <a:noAutofit/>
            </a:bodyPr>
            <a:lstStyle/>
            <a:p>
              <a:pPr algn="ctr"/>
              <a:r>
                <a:rPr lang="en-US" sz="1600" b="1">
                  <a:solidFill>
                    <a:prstClr val="white"/>
                  </a:solidFill>
                  <a:latin typeface="Huawei Sans" panose="020C0503030203020204" pitchFamily="34" charset="0"/>
                  <a:ea typeface="方正兰亭黑简体" panose="02000000000000000000" pitchFamily="2" charset="-122"/>
                </a:rPr>
                <a:t>OpenConfig YANG</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91" name="圆角矩形 75">
              <a:extLst>
                <a:ext uri="{FF2B5EF4-FFF2-40B4-BE49-F238E27FC236}">
                  <a16:creationId xmlns:a16="http://schemas.microsoft.com/office/drawing/2014/main" id="{29C506A0-8578-42DE-A248-521FBC7D5BC3}"/>
                </a:ext>
              </a:extLst>
            </p:cNvPr>
            <p:cNvSpPr/>
            <p:nvPr/>
          </p:nvSpPr>
          <p:spPr bwMode="gray">
            <a:xfrm>
              <a:off x="2478440" y="4391874"/>
              <a:ext cx="2274033" cy="394020"/>
            </a:xfrm>
            <a:prstGeom prst="roundRect">
              <a:avLst>
                <a:gd name="adj" fmla="val 10604"/>
              </a:avLst>
            </a:prstGeom>
            <a:solidFill>
              <a:srgbClr val="56C4D2"/>
            </a:solidFill>
            <a:ln>
              <a:no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rPr>
                <a:t>NETCONF Schema</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grpSp>
          <p:nvGrpSpPr>
            <p:cNvPr id="4" name="组合 3">
              <a:extLst>
                <a:ext uri="{FF2B5EF4-FFF2-40B4-BE49-F238E27FC236}">
                  <a16:creationId xmlns:a16="http://schemas.microsoft.com/office/drawing/2014/main" id="{824F2619-C50D-48BC-8C8D-A9CE692AEAD2}"/>
                </a:ext>
              </a:extLst>
            </p:cNvPr>
            <p:cNvGrpSpPr/>
            <p:nvPr/>
          </p:nvGrpSpPr>
          <p:grpSpPr bwMode="gray">
            <a:xfrm>
              <a:off x="6938506" y="3348665"/>
              <a:ext cx="4278019" cy="1818558"/>
              <a:chOff x="7664252" y="2472649"/>
              <a:chExt cx="4278019" cy="1818558"/>
            </a:xfrm>
          </p:grpSpPr>
          <p:sp>
            <p:nvSpPr>
              <p:cNvPr id="55" name="竖卷形 127">
                <a:extLst>
                  <a:ext uri="{FF2B5EF4-FFF2-40B4-BE49-F238E27FC236}">
                    <a16:creationId xmlns:a16="http://schemas.microsoft.com/office/drawing/2014/main" id="{2C0CCBB7-6D3F-40C6-A75A-E87488B95878}"/>
                  </a:ext>
                </a:extLst>
              </p:cNvPr>
              <p:cNvSpPr/>
              <p:nvPr/>
            </p:nvSpPr>
            <p:spPr bwMode="gray">
              <a:xfrm>
                <a:off x="8803873" y="2472649"/>
                <a:ext cx="859767" cy="564026"/>
              </a:xfrm>
              <a:prstGeom prst="verticalScroll">
                <a:avLst/>
              </a:prstGeom>
              <a:solidFill>
                <a:schemeClr val="bg1">
                  <a:lumMod val="95000"/>
                </a:schemeClr>
              </a:solidFill>
            </p:spPr>
            <p:style>
              <a:lnRef idx="1">
                <a:schemeClr val="accent3"/>
              </a:lnRef>
              <a:fillRef idx="2">
                <a:schemeClr val="accent3"/>
              </a:fillRef>
              <a:effectRef idx="1">
                <a:schemeClr val="accent3"/>
              </a:effectRef>
              <a:fontRef idx="minor">
                <a:schemeClr val="dk1"/>
              </a:fontRef>
            </p:style>
            <p:txBody>
              <a:bodyPr rtlCol="0" anchor="ctr">
                <a:noAutofit/>
              </a:bodyPr>
              <a:lstStyle/>
              <a:p>
                <a:pPr algn="ctr" fontAlgn="ctr"/>
                <a:r>
                  <a:rPr lang="en-US" sz="1400" b="1" dirty="0">
                    <a:latin typeface="Huawei Sans" panose="020C0503030203020204" pitchFamily="34" charset="0"/>
                  </a:rPr>
                  <a:t>YANG</a:t>
                </a:r>
                <a:endParaRPr lang="en-US" altLang="zh-CN" sz="1400" b="1" dirty="0">
                  <a:latin typeface="Huawei Sans" panose="020C0503030203020204" pitchFamily="34" charset="0"/>
                </a:endParaRPr>
              </a:p>
            </p:txBody>
          </p:sp>
          <p:sp>
            <p:nvSpPr>
              <p:cNvPr id="44" name="矩形 43">
                <a:extLst>
                  <a:ext uri="{FF2B5EF4-FFF2-40B4-BE49-F238E27FC236}">
                    <a16:creationId xmlns:a16="http://schemas.microsoft.com/office/drawing/2014/main" id="{D3B61AEF-27E4-49EA-85B6-6E4115C33C82}"/>
                  </a:ext>
                </a:extLst>
              </p:cNvPr>
              <p:cNvSpPr/>
              <p:nvPr/>
            </p:nvSpPr>
            <p:spPr bwMode="gray">
              <a:xfrm>
                <a:off x="9148694" y="3120808"/>
                <a:ext cx="2305302" cy="338554"/>
              </a:xfrm>
              <a:prstGeom prst="rect">
                <a:avLst/>
              </a:prstGeom>
              <a:noFill/>
            </p:spPr>
            <p:txBody>
              <a:bodyPr wrap="square">
                <a:noAutofit/>
              </a:bodyPr>
              <a:lstStyle/>
              <a:p>
                <a:pPr algn="ctr" fontAlgn="ctr"/>
                <a:r>
                  <a:rPr lang="en-US" sz="1600" dirty="0">
                    <a:latin typeface="Huawei Sans" panose="020C0503030203020204" pitchFamily="34" charset="0"/>
                  </a:rPr>
                  <a:t>YANG file translation</a:t>
                </a:r>
                <a:endParaRPr lang="en-US" altLang="zh-CN" sz="1600" dirty="0">
                  <a:latin typeface="Huawei Sans" panose="020C0503030203020204" pitchFamily="34" charset="0"/>
                </a:endParaRPr>
              </a:p>
            </p:txBody>
          </p:sp>
          <p:pic>
            <p:nvPicPr>
              <p:cNvPr id="94" name="图片 93" descr="PC.png">
                <a:extLst>
                  <a:ext uri="{FF2B5EF4-FFF2-40B4-BE49-F238E27FC236}">
                    <a16:creationId xmlns:a16="http://schemas.microsoft.com/office/drawing/2014/main" id="{BF181E21-C6B1-46B5-B6FD-B85AE7432E47}"/>
                  </a:ext>
                </a:extLst>
              </p:cNvPr>
              <p:cNvPicPr>
                <a:picLocks noChangeAspect="1"/>
              </p:cNvPicPr>
              <p:nvPr/>
            </p:nvPicPr>
            <p:blipFill>
              <a:blip r:embed="rId3" cstate="print"/>
              <a:stretch>
                <a:fillRect/>
              </a:stretch>
            </p:blipFill>
            <p:spPr bwMode="gray">
              <a:xfrm>
                <a:off x="8336957" y="2938323"/>
                <a:ext cx="734410" cy="564026"/>
              </a:xfrm>
              <a:prstGeom prst="rect">
                <a:avLst/>
              </a:prstGeom>
            </p:spPr>
          </p:pic>
          <p:sp>
            <p:nvSpPr>
              <p:cNvPr id="98" name="矩形 97">
                <a:extLst>
                  <a:ext uri="{FF2B5EF4-FFF2-40B4-BE49-F238E27FC236}">
                    <a16:creationId xmlns:a16="http://schemas.microsoft.com/office/drawing/2014/main" id="{C1415258-CB98-41A5-9B79-0F53D44B9478}"/>
                  </a:ext>
                </a:extLst>
              </p:cNvPr>
              <p:cNvSpPr/>
              <p:nvPr/>
            </p:nvSpPr>
            <p:spPr bwMode="gray">
              <a:xfrm>
                <a:off x="7664252" y="3952653"/>
                <a:ext cx="4278019" cy="338554"/>
              </a:xfrm>
              <a:prstGeom prst="rect">
                <a:avLst/>
              </a:prstGeom>
              <a:noFill/>
            </p:spPr>
            <p:txBody>
              <a:bodyPr wrap="square">
                <a:noAutofit/>
              </a:bodyPr>
              <a:lstStyle/>
              <a:p>
                <a:pPr algn="ctr" fontAlgn="ctr"/>
                <a:r>
                  <a:rPr lang="en-US" sz="1600" dirty="0">
                    <a:latin typeface="Huawei Sans" panose="020C0503030203020204" pitchFamily="34" charset="0"/>
                  </a:rPr>
                  <a:t>Management platform/</a:t>
                </a:r>
                <a:r>
                  <a:rPr lang="en-US" sz="1600" dirty="0" err="1">
                    <a:latin typeface="Huawei Sans" panose="020C0503030203020204" pitchFamily="34" charset="0"/>
                  </a:rPr>
                  <a:t>SDN</a:t>
                </a:r>
                <a:r>
                  <a:rPr lang="en-US" sz="1600" dirty="0">
                    <a:latin typeface="Huawei Sans" panose="020C0503030203020204" pitchFamily="34" charset="0"/>
                  </a:rPr>
                  <a:t> controller</a:t>
                </a:r>
                <a:endParaRPr lang="en-US" altLang="zh-CN" sz="1600" dirty="0">
                  <a:latin typeface="Huawei Sans" panose="020C0503030203020204" pitchFamily="34" charset="0"/>
                </a:endParaRPr>
              </a:p>
            </p:txBody>
          </p:sp>
        </p:grpSp>
        <p:sp>
          <p:nvSpPr>
            <p:cNvPr id="22" name="圆柱形 9">
              <a:extLst>
                <a:ext uri="{FF2B5EF4-FFF2-40B4-BE49-F238E27FC236}">
                  <a16:creationId xmlns:a16="http://schemas.microsoft.com/office/drawing/2014/main" id="{C8BB6B2A-0EC4-417A-A00A-2ECF34082DDE}"/>
                </a:ext>
              </a:extLst>
            </p:cNvPr>
            <p:cNvSpPr/>
            <p:nvPr/>
          </p:nvSpPr>
          <p:spPr bwMode="gray">
            <a:xfrm>
              <a:off x="1718757" y="4941106"/>
              <a:ext cx="3846526" cy="1138293"/>
            </a:xfrm>
            <a:prstGeom prst="can">
              <a:avLst/>
            </a:prstGeom>
            <a:solidFill>
              <a:srgbClr val="FFC000"/>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Huawei Sans" panose="020C0503030203020204" pitchFamily="34" charset="0"/>
                <a:ea typeface="方正兰亭黑简体" panose="02000000000000000000" pitchFamily="2" charset="-122"/>
              </a:endParaRPr>
            </a:p>
          </p:txBody>
        </p:sp>
        <p:sp>
          <p:nvSpPr>
            <p:cNvPr id="23" name="矩形 22"/>
            <p:cNvSpPr/>
            <p:nvPr/>
          </p:nvSpPr>
          <p:spPr bwMode="gray">
            <a:xfrm>
              <a:off x="1918999" y="5359332"/>
              <a:ext cx="934578" cy="530599"/>
            </a:xfrm>
            <a:prstGeom prst="rect">
              <a:avLst/>
            </a:prstGeom>
            <a:solidFill>
              <a:srgbClr val="FFD17D"/>
            </a:solidFill>
            <a:ln w="12700" cap="flat" cmpd="sng" algn="ctr">
              <a:solidFill>
                <a:srgbClr val="FFF2C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table1</a:t>
              </a:r>
            </a:p>
          </p:txBody>
        </p:sp>
        <p:sp>
          <p:nvSpPr>
            <p:cNvPr id="24" name="矩形 23"/>
            <p:cNvSpPr/>
            <p:nvPr/>
          </p:nvSpPr>
          <p:spPr bwMode="gray">
            <a:xfrm>
              <a:off x="3084160" y="5374019"/>
              <a:ext cx="934578" cy="530599"/>
            </a:xfrm>
            <a:prstGeom prst="rect">
              <a:avLst/>
            </a:prstGeom>
            <a:solidFill>
              <a:srgbClr val="FFD17D"/>
            </a:solidFill>
            <a:ln w="12700" cap="flat" cmpd="sng" algn="ctr">
              <a:solidFill>
                <a:srgbClr val="FFF2C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table2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4298075" y="5359332"/>
              <a:ext cx="934578" cy="530599"/>
            </a:xfrm>
            <a:prstGeom prst="rect">
              <a:avLst/>
            </a:prstGeom>
            <a:solidFill>
              <a:srgbClr val="FFD17D"/>
            </a:solidFill>
            <a:ln w="12700" cap="flat" cmpd="sng" algn="ctr">
              <a:solidFill>
                <a:srgbClr val="FFF2C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tableN…</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7">
              <a:extLst>
                <a:ext uri="{FF2B5EF4-FFF2-40B4-BE49-F238E27FC236}">
                  <a16:creationId xmlns:a16="http://schemas.microsoft.com/office/drawing/2014/main" id="{B5A19B28-631F-43E5-A380-C007FC5A04F2}"/>
                </a:ext>
              </a:extLst>
            </p:cNvPr>
            <p:cNvSpPr/>
            <p:nvPr/>
          </p:nvSpPr>
          <p:spPr bwMode="gray">
            <a:xfrm rot="10800000">
              <a:off x="6001436" y="3768739"/>
              <a:ext cx="1091433" cy="600631"/>
            </a:xfrm>
            <a:prstGeom prst="rightArrow">
              <a:avLst>
                <a:gd name="adj1" fmla="val 40000"/>
                <a:gd name="adj2" fmla="val 50000"/>
              </a:avLst>
            </a:prstGeom>
            <a:gradFill flip="none" rotWithShape="1">
              <a:gsLst>
                <a:gs pos="15000">
                  <a:schemeClr val="accent1">
                    <a:lumMod val="5000"/>
                    <a:lumOff val="95000"/>
                    <a:alpha val="0"/>
                  </a:schemeClr>
                </a:gs>
                <a:gs pos="81000">
                  <a:srgbClr val="94DAE2"/>
                </a:gs>
              </a:gsLst>
              <a:lin ang="0" scaled="1"/>
              <a:tileRect/>
            </a:gradFill>
            <a:ln w="1587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902745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rPr>
              <a:t>Network Management Technology Background</a:t>
            </a:r>
            <a:endParaRPr lang="en-US" altLang="zh-CN" dirty="0">
              <a:solidFill>
                <a:schemeClr val="bg1">
                  <a:lumMod val="50000"/>
                </a:schemeClr>
              </a:solidFill>
            </a:endParaRPr>
          </a:p>
          <a:p>
            <a:r>
              <a:rPr lang="en-US" dirty="0">
                <a:solidFill>
                  <a:schemeClr val="bg1">
                    <a:lumMod val="50000"/>
                  </a:schemeClr>
                </a:solidFill>
              </a:rPr>
              <a:t>NETCONF Protocol</a:t>
            </a:r>
            <a:endParaRPr lang="en-US" altLang="zh-CN" dirty="0">
              <a:solidFill>
                <a:schemeClr val="bg1">
                  <a:lumMod val="50000"/>
                </a:schemeClr>
              </a:solidFill>
            </a:endParaRPr>
          </a:p>
          <a:p>
            <a:r>
              <a:rPr lang="en-US" dirty="0">
                <a:solidFill>
                  <a:schemeClr val="bg1">
                    <a:lumMod val="50000"/>
                  </a:schemeClr>
                </a:solidFill>
              </a:rPr>
              <a:t>Modeling Language </a:t>
            </a:r>
            <a:r>
              <a:rPr lang="en-US" altLang="zh-CN" dirty="0">
                <a:solidFill>
                  <a:schemeClr val="bg1">
                    <a:lumMod val="50000"/>
                  </a:schemeClr>
                </a:solidFill>
              </a:rPr>
              <a:t>of YANG</a:t>
            </a:r>
          </a:p>
          <a:p>
            <a:r>
              <a:rPr lang="en-US" b="1" dirty="0"/>
              <a:t>RESTCONF Protocol</a:t>
            </a:r>
            <a:endParaRPr lang="en-US" altLang="zh-CN" b="1" dirty="0"/>
          </a:p>
        </p:txBody>
      </p:sp>
    </p:spTree>
    <p:extLst>
      <p:ext uri="{BB962C8B-B14F-4D97-AF65-F5344CB8AC3E}">
        <p14:creationId xmlns:p14="http://schemas.microsoft.com/office/powerpoint/2010/main" val="9530819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8BE0275-C82E-4829-ACB9-6B38520B2D7F}"/>
              </a:ext>
            </a:extLst>
          </p:cNvPr>
          <p:cNvSpPr>
            <a:spLocks noGrp="1"/>
          </p:cNvSpPr>
          <p:nvPr>
            <p:ph type="title"/>
          </p:nvPr>
        </p:nvSpPr>
        <p:spPr/>
        <p:txBody>
          <a:bodyPr/>
          <a:lstStyle/>
          <a:p>
            <a:r>
              <a:rPr lang="en-US"/>
              <a:t>Origin of RESTCONF</a:t>
            </a:r>
            <a:endParaRPr lang="en-US" dirty="0"/>
          </a:p>
        </p:txBody>
      </p:sp>
      <p:sp>
        <p:nvSpPr>
          <p:cNvPr id="3" name="文本占位符 2">
            <a:extLst>
              <a:ext uri="{FF2B5EF4-FFF2-40B4-BE49-F238E27FC236}">
                <a16:creationId xmlns:a16="http://schemas.microsoft.com/office/drawing/2014/main" id="{052CD5AD-A6D9-4AE1-AD7B-EEE3DC16D3CD}"/>
              </a:ext>
            </a:extLst>
          </p:cNvPr>
          <p:cNvSpPr>
            <a:spLocks noGrp="1"/>
          </p:cNvSpPr>
          <p:nvPr>
            <p:ph type="body" sz="quarter" idx="10"/>
          </p:nvPr>
        </p:nvSpPr>
        <p:spPr>
          <a:xfrm>
            <a:off x="455612" y="1052514"/>
            <a:ext cx="11293476" cy="1806317"/>
          </a:xfrm>
        </p:spPr>
        <p:txBody>
          <a:bodyPr/>
          <a:lstStyle/>
          <a:p>
            <a:r>
              <a:rPr lang="en-US" altLang="zh-CN" sz="1800" dirty="0"/>
              <a:t>Doctoral thesis of Roy Thomas Fielding in 2000</a:t>
            </a:r>
          </a:p>
          <a:p>
            <a:pPr lvl="1"/>
            <a:r>
              <a:rPr lang="en-US" altLang="zh-CN" sz="1600" dirty="0"/>
              <a:t>"Architectural Styles and the Design of Network-based Software Architectures“</a:t>
            </a:r>
          </a:p>
          <a:p>
            <a:r>
              <a:rPr lang="en-US" altLang="zh-CN" sz="1800" dirty="0"/>
              <a:t>REST: Representational State Transfer</a:t>
            </a:r>
          </a:p>
          <a:p>
            <a:pPr lvl="1"/>
            <a:r>
              <a:rPr lang="en-US" altLang="zh-CN" sz="1600" dirty="0"/>
              <a:t>The state of a resource is transferred in a representation mode on the network.</a:t>
            </a:r>
            <a:endParaRPr lang="zh-CN" altLang="en-US" sz="1600" dirty="0"/>
          </a:p>
        </p:txBody>
      </p:sp>
      <p:grpSp>
        <p:nvGrpSpPr>
          <p:cNvPr id="16" name="组合 15">
            <a:extLst>
              <a:ext uri="{FF2B5EF4-FFF2-40B4-BE49-F238E27FC236}">
                <a16:creationId xmlns:a16="http://schemas.microsoft.com/office/drawing/2014/main" id="{C4D11774-BCF7-4CE2-B989-F7C115E89518}"/>
              </a:ext>
            </a:extLst>
          </p:cNvPr>
          <p:cNvGrpSpPr/>
          <p:nvPr/>
        </p:nvGrpSpPr>
        <p:grpSpPr bwMode="gray">
          <a:xfrm>
            <a:off x="3159899" y="3082035"/>
            <a:ext cx="5806295" cy="2035141"/>
            <a:chOff x="3159899" y="3082035"/>
            <a:chExt cx="5806295" cy="2035141"/>
          </a:xfrm>
        </p:grpSpPr>
        <p:grpSp>
          <p:nvGrpSpPr>
            <p:cNvPr id="6" name="组合 5">
              <a:extLst>
                <a:ext uri="{FF2B5EF4-FFF2-40B4-BE49-F238E27FC236}">
                  <a16:creationId xmlns:a16="http://schemas.microsoft.com/office/drawing/2014/main" id="{B4BE4E30-C78A-4BBE-AF26-4441F91F3486}"/>
                </a:ext>
              </a:extLst>
            </p:cNvPr>
            <p:cNvGrpSpPr/>
            <p:nvPr/>
          </p:nvGrpSpPr>
          <p:grpSpPr bwMode="gray">
            <a:xfrm>
              <a:off x="3159899" y="3082035"/>
              <a:ext cx="5806295" cy="584775"/>
              <a:chOff x="3159899" y="3082035"/>
              <a:chExt cx="5806295" cy="584775"/>
            </a:xfrm>
          </p:grpSpPr>
          <p:sp>
            <p:nvSpPr>
              <p:cNvPr id="13" name="文本框 12">
                <a:extLst>
                  <a:ext uri="{FF2B5EF4-FFF2-40B4-BE49-F238E27FC236}">
                    <a16:creationId xmlns:a16="http://schemas.microsoft.com/office/drawing/2014/main" id="{FD4E1885-B44B-4FB8-AC0F-B05CA949B78C}"/>
                  </a:ext>
                </a:extLst>
              </p:cNvPr>
              <p:cNvSpPr txBox="1"/>
              <p:nvPr/>
            </p:nvSpPr>
            <p:spPr bwMode="gray">
              <a:xfrm>
                <a:off x="3159899" y="3082035"/>
                <a:ext cx="1717067" cy="584775"/>
              </a:xfrm>
              <a:prstGeom prst="rect">
                <a:avLst/>
              </a:prstGeom>
              <a:noFill/>
              <a:ln>
                <a:solidFill>
                  <a:srgbClr val="94DAE2"/>
                </a:solidFill>
              </a:ln>
            </p:spPr>
            <p:txBody>
              <a:bodyPr wrap="square" rtlCol="0">
                <a:spAutoFit/>
              </a:bodyPr>
              <a:lstStyle>
                <a:defPPr>
                  <a:defRPr lang="en-US"/>
                </a:defPPr>
                <a:lvl1pPr algn="ctr">
                  <a:defRPr sz="1600">
                    <a:latin typeface="Huawei Sans" panose="020C0503030203020204" pitchFamily="34" charset="0"/>
                    <a:ea typeface="方正兰亭黑简体" panose="02000000000000000000" pitchFamily="2" charset="-122"/>
                  </a:defRPr>
                </a:lvl1pPr>
              </a:lstStyle>
              <a:p>
                <a:r>
                  <a:rPr lang="en-US" dirty="0"/>
                  <a:t>Resource: data.</a:t>
                </a:r>
                <a:endParaRPr lang="en-US" altLang="zh-CN" dirty="0"/>
              </a:p>
              <a:p>
                <a:r>
                  <a:rPr lang="en-US" dirty="0" err="1"/>
                  <a:t>Uniue</a:t>
                </a:r>
                <a:r>
                  <a:rPr lang="en-US" dirty="0"/>
                  <a:t> URI</a:t>
                </a:r>
              </a:p>
            </p:txBody>
          </p:sp>
          <p:sp>
            <p:nvSpPr>
              <p:cNvPr id="14" name="文本框 13">
                <a:extLst>
                  <a:ext uri="{FF2B5EF4-FFF2-40B4-BE49-F238E27FC236}">
                    <a16:creationId xmlns:a16="http://schemas.microsoft.com/office/drawing/2014/main" id="{ACC01C32-A855-4E00-9BD7-0C3017285D10}"/>
                  </a:ext>
                </a:extLst>
              </p:cNvPr>
              <p:cNvSpPr txBox="1"/>
              <p:nvPr/>
            </p:nvSpPr>
            <p:spPr bwMode="gray">
              <a:xfrm>
                <a:off x="5082938" y="3082035"/>
                <a:ext cx="1633466" cy="584775"/>
              </a:xfrm>
              <a:prstGeom prst="rect">
                <a:avLst/>
              </a:prstGeom>
              <a:noFill/>
              <a:ln>
                <a:solidFill>
                  <a:srgbClr val="94DAE2"/>
                </a:solidFill>
              </a:ln>
            </p:spPr>
            <p:txBody>
              <a:bodyPr wrap="square" rtlCol="0">
                <a:spAutoFit/>
              </a:bodyPr>
              <a:lstStyle>
                <a:defPPr>
                  <a:defRPr lang="en-US"/>
                </a:defPPr>
                <a:lvl1pPr algn="ctr">
                  <a:defRPr sz="1600">
                    <a:latin typeface="Huawei Sans" panose="020C0503030203020204" pitchFamily="34" charset="0"/>
                    <a:ea typeface="方正兰亭黑简体" panose="02000000000000000000" pitchFamily="2" charset="-122"/>
                  </a:defRPr>
                </a:lvl1pPr>
              </a:lstStyle>
              <a:p>
                <a:r>
                  <a:rPr lang="en-US"/>
                  <a:t>Representation </a:t>
                </a:r>
                <a:r>
                  <a:rPr lang="en-US" dirty="0"/>
                  <a:t>mode</a:t>
                </a:r>
              </a:p>
            </p:txBody>
          </p:sp>
          <p:sp>
            <p:nvSpPr>
              <p:cNvPr id="15" name="文本框 14">
                <a:extLst>
                  <a:ext uri="{FF2B5EF4-FFF2-40B4-BE49-F238E27FC236}">
                    <a16:creationId xmlns:a16="http://schemas.microsoft.com/office/drawing/2014/main" id="{A0A6FD1F-ACAC-4CFA-BA66-D9C269B56347}"/>
                  </a:ext>
                </a:extLst>
              </p:cNvPr>
              <p:cNvSpPr txBox="1"/>
              <p:nvPr/>
            </p:nvSpPr>
            <p:spPr bwMode="gray">
              <a:xfrm>
                <a:off x="6922376" y="3082035"/>
                <a:ext cx="2043818" cy="584775"/>
              </a:xfrm>
              <a:prstGeom prst="rect">
                <a:avLst/>
              </a:prstGeom>
              <a:noFill/>
              <a:ln>
                <a:solidFill>
                  <a:srgbClr val="94DAE2"/>
                </a:solidFill>
              </a:ln>
            </p:spPr>
            <p:txBody>
              <a:bodyPr wrap="square" rtlCol="0">
                <a:spAutoFit/>
              </a:bodyPr>
              <a:lstStyle>
                <a:defPPr>
                  <a:defRPr lang="en-US"/>
                </a:defPPr>
                <a:lvl1pPr algn="ctr">
                  <a:defRPr sz="1600">
                    <a:latin typeface="Huawei Sans" panose="020C0503030203020204" pitchFamily="34" charset="0"/>
                    <a:ea typeface="方正兰亭黑简体" panose="02000000000000000000" pitchFamily="2" charset="-122"/>
                  </a:defRPr>
                </a:lvl1pPr>
              </a:lstStyle>
              <a:p>
                <a:r>
                  <a:rPr lang="en-US" dirty="0"/>
                  <a:t>State transfer: HTTP operation</a:t>
                </a:r>
              </a:p>
            </p:txBody>
          </p:sp>
        </p:grpSp>
        <p:sp>
          <p:nvSpPr>
            <p:cNvPr id="18" name="文本框 17">
              <a:extLst>
                <a:ext uri="{FF2B5EF4-FFF2-40B4-BE49-F238E27FC236}">
                  <a16:creationId xmlns:a16="http://schemas.microsoft.com/office/drawing/2014/main" id="{C1E5172F-ACA6-4777-99F4-572A54D04F8F}"/>
                </a:ext>
              </a:extLst>
            </p:cNvPr>
            <p:cNvSpPr txBox="1"/>
            <p:nvPr/>
          </p:nvSpPr>
          <p:spPr bwMode="gray">
            <a:xfrm>
              <a:off x="4009644" y="3819088"/>
              <a:ext cx="4106804" cy="354911"/>
            </a:xfrm>
            <a:prstGeom prst="rect">
              <a:avLst/>
            </a:prstGeom>
            <a:noFill/>
          </p:spPr>
          <p:txBody>
            <a:bodyPr wrap="square" rtlCol="0">
              <a:noAutofit/>
            </a:bodyPr>
            <a:lstStyle/>
            <a:p>
              <a:pPr fontAlgn="ctr"/>
              <a:r>
                <a:rPr lang="en-US" sz="1600" dirty="0">
                  <a:latin typeface="Huawei Sans" panose="020C0503030203020204" pitchFamily="34" charset="0"/>
                </a:rPr>
                <a:t>REST: Client-server interaction framework</a:t>
              </a:r>
            </a:p>
          </p:txBody>
        </p:sp>
        <p:grpSp>
          <p:nvGrpSpPr>
            <p:cNvPr id="22" name="组合 21">
              <a:extLst>
                <a:ext uri="{FF2B5EF4-FFF2-40B4-BE49-F238E27FC236}">
                  <a16:creationId xmlns:a16="http://schemas.microsoft.com/office/drawing/2014/main" id="{A0EEE61D-65F9-4800-90BC-41366743E678}"/>
                </a:ext>
              </a:extLst>
            </p:cNvPr>
            <p:cNvGrpSpPr/>
            <p:nvPr/>
          </p:nvGrpSpPr>
          <p:grpSpPr bwMode="gray">
            <a:xfrm>
              <a:off x="3955048" y="4356591"/>
              <a:ext cx="4215997" cy="760585"/>
              <a:chOff x="3418511" y="5152419"/>
              <a:chExt cx="5054044" cy="911773"/>
            </a:xfrm>
          </p:grpSpPr>
          <p:pic>
            <p:nvPicPr>
              <p:cNvPr id="24" name="图片 23" descr="PC.png">
                <a:extLst>
                  <a:ext uri="{FF2B5EF4-FFF2-40B4-BE49-F238E27FC236}">
                    <a16:creationId xmlns:a16="http://schemas.microsoft.com/office/drawing/2014/main" id="{EA8732D9-A306-4E10-B9D1-3CF689832DDB}"/>
                  </a:ext>
                </a:extLst>
              </p:cNvPr>
              <p:cNvPicPr>
                <a:picLocks noChangeAspect="1"/>
              </p:cNvPicPr>
              <p:nvPr/>
            </p:nvPicPr>
            <p:blipFill>
              <a:blip r:embed="rId3" cstate="print"/>
              <a:stretch>
                <a:fillRect/>
              </a:stretch>
            </p:blipFill>
            <p:spPr bwMode="gray">
              <a:xfrm>
                <a:off x="7664449" y="5443567"/>
                <a:ext cx="808106" cy="620625"/>
              </a:xfrm>
              <a:prstGeom prst="rect">
                <a:avLst/>
              </a:prstGeom>
            </p:spPr>
          </p:pic>
          <p:cxnSp>
            <p:nvCxnSpPr>
              <p:cNvPr id="25" name="直接箭头连接符 24">
                <a:extLst>
                  <a:ext uri="{FF2B5EF4-FFF2-40B4-BE49-F238E27FC236}">
                    <a16:creationId xmlns:a16="http://schemas.microsoft.com/office/drawing/2014/main" id="{2C345635-9B31-4F09-BBBD-7E8811AF4534}"/>
                  </a:ext>
                </a:extLst>
              </p:cNvPr>
              <p:cNvCxnSpPr/>
              <p:nvPr/>
            </p:nvCxnSpPr>
            <p:spPr bwMode="gray">
              <a:xfrm flipH="1">
                <a:off x="5176179" y="5753880"/>
                <a:ext cx="2365609" cy="0"/>
              </a:xfrm>
              <a:prstGeom prst="straightConnector1">
                <a:avLst/>
              </a:prstGeom>
              <a:ln w="57150">
                <a:solidFill>
                  <a:srgbClr val="56C4D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BF2F848B-3657-4738-BB74-A4FCB03FEC1C}"/>
                  </a:ext>
                </a:extLst>
              </p:cNvPr>
              <p:cNvSpPr txBox="1"/>
              <p:nvPr/>
            </p:nvSpPr>
            <p:spPr bwMode="gray">
              <a:xfrm>
                <a:off x="5130345" y="5152419"/>
                <a:ext cx="3137961" cy="498090"/>
              </a:xfrm>
              <a:prstGeom prst="rect">
                <a:avLst/>
              </a:prstGeom>
              <a:noFill/>
            </p:spPr>
            <p:txBody>
              <a:bodyPr wrap="square" rtlCol="0">
                <a:spAutoFit/>
              </a:bodyPr>
              <a:lstStyle/>
              <a:p>
                <a:pPr>
                  <a:lnSpc>
                    <a:spcPct val="150000"/>
                  </a:lnSpc>
                </a:pPr>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GET/POST/PUT/DELETE</a:t>
                </a:r>
              </a:p>
            </p:txBody>
          </p:sp>
          <p:sp>
            <p:nvSpPr>
              <p:cNvPr id="27" name="Freeform 159">
                <a:extLst>
                  <a:ext uri="{FF2B5EF4-FFF2-40B4-BE49-F238E27FC236}">
                    <a16:creationId xmlns:a16="http://schemas.microsoft.com/office/drawing/2014/main" id="{30713008-DAC6-497D-BC04-F7E2EFBB699B}"/>
                  </a:ext>
                </a:extLst>
              </p:cNvPr>
              <p:cNvSpPr/>
              <p:nvPr/>
            </p:nvSpPr>
            <p:spPr bwMode="gray">
              <a:xfrm flipH="1">
                <a:off x="3418511" y="5248649"/>
                <a:ext cx="1541357" cy="8057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id="{7317D6D2-E0F8-4E1F-91EC-4085566A4FFC}"/>
                  </a:ext>
                </a:extLst>
              </p:cNvPr>
              <p:cNvSpPr txBox="1"/>
              <p:nvPr/>
            </p:nvSpPr>
            <p:spPr bwMode="gray">
              <a:xfrm>
                <a:off x="3801379" y="5495104"/>
                <a:ext cx="2305029" cy="553434"/>
              </a:xfrm>
              <a:prstGeom prst="rect">
                <a:avLst/>
              </a:prstGeom>
              <a:noFill/>
            </p:spPr>
            <p:txBody>
              <a:bodyPr wrap="square" rtlCol="0">
                <a:spAutoFit/>
              </a:bodyPr>
              <a:lstStyle/>
              <a:p>
                <a:r>
                  <a:rPr lang="en-US" altLang="zh-CN" sz="2400" b="1">
                    <a:latin typeface="Huawei Sans" panose="020C0503030203020204" pitchFamily="34" charset="0"/>
                    <a:ea typeface="方正兰亭黑简体" panose="02000000000000000000" pitchFamily="2" charset="-122"/>
                    <a:sym typeface="Huawei Sans" panose="020C0503030203020204" pitchFamily="34" charset="0"/>
                  </a:rPr>
                  <a:t>API</a:t>
                </a:r>
              </a:p>
            </p:txBody>
          </p:sp>
        </p:grpSp>
      </p:grpSp>
      <p:sp>
        <p:nvSpPr>
          <p:cNvPr id="21" name="Rectangle 1">
            <a:extLst>
              <a:ext uri="{FF2B5EF4-FFF2-40B4-BE49-F238E27FC236}">
                <a16:creationId xmlns:a16="http://schemas.microsoft.com/office/drawing/2014/main" id="{2344B73F-C1B8-4913-9137-BFE5B09D9F27}"/>
              </a:ext>
            </a:extLst>
          </p:cNvPr>
          <p:cNvSpPr>
            <a:spLocks noChangeArrowheads="1"/>
          </p:cNvSpPr>
          <p:nvPr/>
        </p:nvSpPr>
        <p:spPr bwMode="gray">
          <a:xfrm>
            <a:off x="148719" y="3721217"/>
            <a:ext cx="10174238"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noAutofit/>
          </a:bodyPr>
          <a:lstStyle/>
          <a:p>
            <a:pPr marL="0" marR="0" lvl="0" indent="0" algn="l" defTabSz="914400" rtl="0" eaLnBrk="0" fontAlgn="ctr" latinLnBrk="0" hangingPunct="0">
              <a:lnSpc>
                <a:spcPct val="15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ndParaRPr>
          </a:p>
        </p:txBody>
      </p:sp>
    </p:spTree>
    <p:extLst>
      <p:ext uri="{BB962C8B-B14F-4D97-AF65-F5344CB8AC3E}">
        <p14:creationId xmlns:p14="http://schemas.microsoft.com/office/powerpoint/2010/main" val="22813017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F96618-1891-4021-ADBA-4177DD3E889E}"/>
              </a:ext>
            </a:extLst>
          </p:cNvPr>
          <p:cNvSpPr>
            <a:spLocks noGrp="1"/>
          </p:cNvSpPr>
          <p:nvPr>
            <p:ph type="title"/>
          </p:nvPr>
        </p:nvSpPr>
        <p:spPr/>
        <p:txBody>
          <a:bodyPr/>
          <a:lstStyle/>
          <a:p>
            <a:r>
              <a:rPr lang="en-US"/>
              <a:t>RESTCONF Overview</a:t>
            </a:r>
            <a:endParaRPr lang="en-US" dirty="0"/>
          </a:p>
        </p:txBody>
      </p:sp>
      <p:sp>
        <p:nvSpPr>
          <p:cNvPr id="5" name="文本占位符 4">
            <a:extLst>
              <a:ext uri="{FF2B5EF4-FFF2-40B4-BE49-F238E27FC236}">
                <a16:creationId xmlns:a16="http://schemas.microsoft.com/office/drawing/2014/main" id="{B1739477-2253-4ED7-9827-3D6AB0EB74C7}"/>
              </a:ext>
            </a:extLst>
          </p:cNvPr>
          <p:cNvSpPr>
            <a:spLocks noGrp="1"/>
          </p:cNvSpPr>
          <p:nvPr>
            <p:ph type="body" sz="quarter" idx="10"/>
          </p:nvPr>
        </p:nvSpPr>
        <p:spPr>
          <a:xfrm>
            <a:off x="455612" y="1052514"/>
            <a:ext cx="11293476" cy="2349641"/>
          </a:xfrm>
        </p:spPr>
        <p:txBody>
          <a:bodyPr/>
          <a:lstStyle/>
          <a:p>
            <a:pPr marL="285750" indent="-285750" algn="l"/>
            <a:r>
              <a:rPr lang="en-US" altLang="zh-CN" sz="1800" dirty="0"/>
              <a:t>RESTCONF allows web applications to access configuration data, status data, and event notifications of network devices in a modular and scalable manner. It has the following features:</a:t>
            </a:r>
          </a:p>
          <a:p>
            <a:pPr marL="649288" lvl="1" indent="-373063"/>
            <a:r>
              <a:rPr lang="en-US" altLang="zh-CN" sz="1600" dirty="0"/>
              <a:t>RESTCONF uses HTTP methods to perform operations (CRUD) on data defined by YANG.</a:t>
            </a:r>
          </a:p>
          <a:p>
            <a:pPr marL="649288" lvl="1" indent="-373063"/>
            <a:r>
              <a:rPr lang="en-US" altLang="zh-CN" sz="1600" dirty="0"/>
              <a:t>YANG files can be shared by NETCONF and RESTCONF.</a:t>
            </a:r>
          </a:p>
          <a:p>
            <a:pPr marL="649288" lvl="1" indent="-373063"/>
            <a:r>
              <a:rPr lang="en-US" altLang="zh-CN" sz="1600" dirty="0"/>
              <a:t>The data encoding format can be XML or JSON.</a:t>
            </a:r>
          </a:p>
          <a:p>
            <a:endParaRPr lang="zh-CN" altLang="en-US" sz="1800" dirty="0"/>
          </a:p>
        </p:txBody>
      </p:sp>
      <p:sp>
        <p:nvSpPr>
          <p:cNvPr id="42" name="文本框 41">
            <a:extLst>
              <a:ext uri="{FF2B5EF4-FFF2-40B4-BE49-F238E27FC236}">
                <a16:creationId xmlns:a16="http://schemas.microsoft.com/office/drawing/2014/main" id="{FF33BA8D-44A4-48CC-84D4-EFF90487634F}"/>
              </a:ext>
            </a:extLst>
          </p:cNvPr>
          <p:cNvSpPr txBox="1"/>
          <p:nvPr/>
        </p:nvSpPr>
        <p:spPr bwMode="gray">
          <a:xfrm>
            <a:off x="810687" y="5484929"/>
            <a:ext cx="10753735" cy="474499"/>
          </a:xfrm>
          <a:prstGeom prst="rect">
            <a:avLst/>
          </a:prstGeom>
          <a:solidFill>
            <a:srgbClr val="BEE9EE"/>
          </a:solidFill>
          <a:ln>
            <a:solidFill>
              <a:srgbClr val="94DAE2"/>
            </a:solidFill>
          </a:ln>
        </p:spPr>
        <p:txBody>
          <a:bodyPr wrap="square" rtlCol="0">
            <a:spAutoFit/>
          </a:bodyPr>
          <a:lstStyle>
            <a:defPPr>
              <a:defRPr lang="en-US"/>
            </a:defPPr>
            <a:lvl1pPr>
              <a:lnSpc>
                <a:spcPct val="140000"/>
              </a:lnSpc>
              <a:defRPr>
                <a:latin typeface="Huawei Sans" panose="020C0503030203020204" pitchFamily="34" charset="0"/>
                <a:ea typeface="方正兰亭黑简体" panose="02000000000000000000" pitchFamily="2" charset="-122"/>
              </a:defRPr>
            </a:lvl1pPr>
          </a:lstStyle>
          <a:p>
            <a:r>
              <a:rPr lang="en-US" dirty="0"/>
              <a:t>Compared </a:t>
            </a:r>
            <a:r>
              <a:rPr lang="en-US"/>
              <a:t>with NETCONF, RESTCONF</a:t>
            </a:r>
            <a:r>
              <a:rPr lang="en-US" dirty="0"/>
              <a:t> uses different operation methods and data encoding formats.</a:t>
            </a:r>
          </a:p>
        </p:txBody>
      </p:sp>
      <p:grpSp>
        <p:nvGrpSpPr>
          <p:cNvPr id="26" name="组合 25">
            <a:extLst>
              <a:ext uri="{FF2B5EF4-FFF2-40B4-BE49-F238E27FC236}">
                <a16:creationId xmlns:a16="http://schemas.microsoft.com/office/drawing/2014/main" id="{BE1C128D-DA78-4D56-B0F1-F5A7DFF18077}"/>
              </a:ext>
            </a:extLst>
          </p:cNvPr>
          <p:cNvGrpSpPr/>
          <p:nvPr/>
        </p:nvGrpSpPr>
        <p:grpSpPr bwMode="gray">
          <a:xfrm>
            <a:off x="812518" y="3857297"/>
            <a:ext cx="2955680" cy="1314056"/>
            <a:chOff x="1334725" y="2081648"/>
            <a:chExt cx="2955680" cy="1314056"/>
          </a:xfrm>
        </p:grpSpPr>
        <p:grpSp>
          <p:nvGrpSpPr>
            <p:cNvPr id="27" name="组合 26">
              <a:extLst>
                <a:ext uri="{FF2B5EF4-FFF2-40B4-BE49-F238E27FC236}">
                  <a16:creationId xmlns:a16="http://schemas.microsoft.com/office/drawing/2014/main" id="{8EED5DC4-8E22-4B04-99C6-9D4B1E7FE8A4}"/>
                </a:ext>
              </a:extLst>
            </p:cNvPr>
            <p:cNvGrpSpPr/>
            <p:nvPr/>
          </p:nvGrpSpPr>
          <p:grpSpPr bwMode="gray">
            <a:xfrm>
              <a:off x="2550040" y="2081648"/>
              <a:ext cx="1740365" cy="1314056"/>
              <a:chOff x="5029012" y="5445224"/>
              <a:chExt cx="1760841" cy="1314056"/>
            </a:xfrm>
          </p:grpSpPr>
          <p:sp>
            <p:nvSpPr>
              <p:cNvPr id="36" name="矩形 35">
                <a:extLst>
                  <a:ext uri="{FF2B5EF4-FFF2-40B4-BE49-F238E27FC236}">
                    <a16:creationId xmlns:a16="http://schemas.microsoft.com/office/drawing/2014/main" id="{2BA5BD7A-7272-4381-BEEE-CB744B4F9221}"/>
                  </a:ext>
                </a:extLst>
              </p:cNvPr>
              <p:cNvSpPr/>
              <p:nvPr/>
            </p:nvSpPr>
            <p:spPr bwMode="gray">
              <a:xfrm>
                <a:off x="5029012" y="5445224"/>
                <a:ext cx="1760841" cy="131405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圆角 42">
                <a:extLst>
                  <a:ext uri="{FF2B5EF4-FFF2-40B4-BE49-F238E27FC236}">
                    <a16:creationId xmlns:a16="http://schemas.microsoft.com/office/drawing/2014/main" id="{1B3136DE-91DE-46BA-90CF-68A34AC71C52}"/>
                  </a:ext>
                </a:extLst>
              </p:cNvPr>
              <p:cNvSpPr/>
              <p:nvPr/>
            </p:nvSpPr>
            <p:spPr bwMode="gray">
              <a:xfrm>
                <a:off x="5189354" y="5604940"/>
                <a:ext cx="1511727" cy="360040"/>
              </a:xfrm>
              <a:prstGeom prst="roundRect">
                <a:avLst/>
              </a:prstGeom>
              <a:solidFill>
                <a:schemeClr val="bg1"/>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id="{AE83EA01-F976-4BD3-8046-FFC682885A49}"/>
                  </a:ext>
                </a:extLst>
              </p:cNvPr>
              <p:cNvSpPr txBox="1"/>
              <p:nvPr/>
            </p:nvSpPr>
            <p:spPr bwMode="gray">
              <a:xfrm>
                <a:off x="5279385" y="6124697"/>
                <a:ext cx="1308222"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b="1">
                    <a:latin typeface="Huawei Sans" panose="020C0503030203020204" pitchFamily="34" charset="0"/>
                    <a:ea typeface="方正兰亭黑简体" panose="02000000000000000000" pitchFamily="2" charset="-122"/>
                    <a:sym typeface="Huawei Sans" panose="020C0503030203020204" pitchFamily="34" charset="0"/>
                  </a:rPr>
                  <a:t>DataStore</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8" name="图片 27" descr="接入交换机.png">
              <a:extLst>
                <a:ext uri="{FF2B5EF4-FFF2-40B4-BE49-F238E27FC236}">
                  <a16:creationId xmlns:a16="http://schemas.microsoft.com/office/drawing/2014/main" id="{673334CF-1357-4B08-9D28-A26889307A61}"/>
                </a:ext>
              </a:extLst>
            </p:cNvPr>
            <p:cNvPicPr>
              <a:picLocks noChangeAspect="1"/>
            </p:cNvPicPr>
            <p:nvPr/>
          </p:nvPicPr>
          <p:blipFill>
            <a:blip r:embed="rId3" cstate="print"/>
            <a:stretch>
              <a:fillRect/>
            </a:stretch>
          </p:blipFill>
          <p:spPr bwMode="gray">
            <a:xfrm>
              <a:off x="2136783" y="2459690"/>
              <a:ext cx="540000" cy="441818"/>
            </a:xfrm>
            <a:prstGeom prst="rect">
              <a:avLst/>
            </a:prstGeom>
          </p:spPr>
        </p:pic>
        <p:sp>
          <p:nvSpPr>
            <p:cNvPr id="32" name="文本框 31">
              <a:extLst>
                <a:ext uri="{FF2B5EF4-FFF2-40B4-BE49-F238E27FC236}">
                  <a16:creationId xmlns:a16="http://schemas.microsoft.com/office/drawing/2014/main" id="{5DFFD4F2-E9CD-4E2B-96CE-235665C4D7CE}"/>
                </a:ext>
              </a:extLst>
            </p:cNvPr>
            <p:cNvSpPr txBox="1"/>
            <p:nvPr/>
          </p:nvSpPr>
          <p:spPr bwMode="gray">
            <a:xfrm>
              <a:off x="1334725" y="2513158"/>
              <a:ext cx="856992"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Device </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文本框 44">
            <a:extLst>
              <a:ext uri="{FF2B5EF4-FFF2-40B4-BE49-F238E27FC236}">
                <a16:creationId xmlns:a16="http://schemas.microsoft.com/office/drawing/2014/main" id="{90EAF016-2C3E-4E0E-990D-442FE9D9F93D}"/>
              </a:ext>
            </a:extLst>
          </p:cNvPr>
          <p:cNvSpPr txBox="1"/>
          <p:nvPr/>
        </p:nvSpPr>
        <p:spPr bwMode="gray">
          <a:xfrm>
            <a:off x="4394209" y="3728283"/>
            <a:ext cx="1411626"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NETCONF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45">
            <a:extLst>
              <a:ext uri="{FF2B5EF4-FFF2-40B4-BE49-F238E27FC236}">
                <a16:creationId xmlns:a16="http://schemas.microsoft.com/office/drawing/2014/main" id="{9B99F727-27D8-42ED-AD04-9BBCB6F4366F}"/>
              </a:ext>
            </a:extLst>
          </p:cNvPr>
          <p:cNvGrpSpPr/>
          <p:nvPr/>
        </p:nvGrpSpPr>
        <p:grpSpPr bwMode="gray">
          <a:xfrm>
            <a:off x="6187555" y="3857297"/>
            <a:ext cx="5238845" cy="1314056"/>
            <a:chOff x="5526896" y="2481978"/>
            <a:chExt cx="5238845" cy="1314056"/>
          </a:xfrm>
        </p:grpSpPr>
        <p:grpSp>
          <p:nvGrpSpPr>
            <p:cNvPr id="47" name="组合 46">
              <a:extLst>
                <a:ext uri="{FF2B5EF4-FFF2-40B4-BE49-F238E27FC236}">
                  <a16:creationId xmlns:a16="http://schemas.microsoft.com/office/drawing/2014/main" id="{286CCB6A-724F-4A55-9CFF-D8650263A22F}"/>
                </a:ext>
              </a:extLst>
            </p:cNvPr>
            <p:cNvGrpSpPr/>
            <p:nvPr/>
          </p:nvGrpSpPr>
          <p:grpSpPr bwMode="gray">
            <a:xfrm>
              <a:off x="6552941" y="2481978"/>
              <a:ext cx="4212800" cy="1314056"/>
              <a:chOff x="4514395" y="1580603"/>
              <a:chExt cx="4212800" cy="1314056"/>
            </a:xfrm>
          </p:grpSpPr>
          <p:sp>
            <p:nvSpPr>
              <p:cNvPr id="50" name="矩形 49">
                <a:extLst>
                  <a:ext uri="{FF2B5EF4-FFF2-40B4-BE49-F238E27FC236}">
                    <a16:creationId xmlns:a16="http://schemas.microsoft.com/office/drawing/2014/main" id="{EF2836B9-955D-47E1-A0A0-157D7D69F038}"/>
                  </a:ext>
                </a:extLst>
              </p:cNvPr>
              <p:cNvSpPr/>
              <p:nvPr/>
            </p:nvSpPr>
            <p:spPr bwMode="gray">
              <a:xfrm>
                <a:off x="4514395" y="1580603"/>
                <a:ext cx="4212800" cy="131405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descr="大型网管-蓝.png">
                <a:extLst>
                  <a:ext uri="{FF2B5EF4-FFF2-40B4-BE49-F238E27FC236}">
                    <a16:creationId xmlns:a16="http://schemas.microsoft.com/office/drawing/2014/main" id="{7E24A0E9-80C1-4EDC-8045-B4089DDA50C6}"/>
                  </a:ext>
                </a:extLst>
              </p:cNvPr>
              <p:cNvPicPr>
                <a:picLocks noChangeAspect="1"/>
              </p:cNvPicPr>
              <p:nvPr/>
            </p:nvPicPr>
            <p:blipFill>
              <a:blip r:embed="rId4" cstate="print"/>
              <a:stretch>
                <a:fillRect/>
              </a:stretch>
            </p:blipFill>
            <p:spPr bwMode="gray">
              <a:xfrm>
                <a:off x="5839567" y="1952588"/>
                <a:ext cx="540000" cy="441818"/>
              </a:xfrm>
              <a:prstGeom prst="rect">
                <a:avLst/>
              </a:prstGeom>
            </p:spPr>
          </p:pic>
          <p:pic>
            <p:nvPicPr>
              <p:cNvPr id="52" name="图片 51" descr="交换机.png">
                <a:extLst>
                  <a:ext uri="{FF2B5EF4-FFF2-40B4-BE49-F238E27FC236}">
                    <a16:creationId xmlns:a16="http://schemas.microsoft.com/office/drawing/2014/main" id="{F8404CF5-084E-4C94-A05F-AB62445C2A6A}"/>
                  </a:ext>
                </a:extLst>
              </p:cNvPr>
              <p:cNvPicPr>
                <a:picLocks noChangeAspect="1"/>
              </p:cNvPicPr>
              <p:nvPr/>
            </p:nvPicPr>
            <p:blipFill>
              <a:blip r:embed="rId5" cstate="print"/>
              <a:stretch>
                <a:fillRect/>
              </a:stretch>
            </p:blipFill>
            <p:spPr bwMode="gray">
              <a:xfrm>
                <a:off x="7697277" y="1933233"/>
                <a:ext cx="539997" cy="441815"/>
              </a:xfrm>
              <a:prstGeom prst="rect">
                <a:avLst/>
              </a:prstGeom>
            </p:spPr>
          </p:pic>
          <p:sp>
            <p:nvSpPr>
              <p:cNvPr id="53" name="文本框 52">
                <a:extLst>
                  <a:ext uri="{FF2B5EF4-FFF2-40B4-BE49-F238E27FC236}">
                    <a16:creationId xmlns:a16="http://schemas.microsoft.com/office/drawing/2014/main" id="{3D02EFCA-A427-4FC9-897A-CD1C953B5CDB}"/>
                  </a:ext>
                </a:extLst>
              </p:cNvPr>
              <p:cNvSpPr txBox="1"/>
              <p:nvPr/>
            </p:nvSpPr>
            <p:spPr bwMode="gray">
              <a:xfrm>
                <a:off x="5188118" y="2472028"/>
                <a:ext cx="204000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400" dirty="0">
                    <a:latin typeface="Huawei Sans" panose="020C0503030203020204" pitchFamily="34" charset="0"/>
                  </a:rPr>
                  <a:t>Management platform</a:t>
                </a:r>
              </a:p>
            </p:txBody>
          </p:sp>
          <p:sp>
            <p:nvSpPr>
              <p:cNvPr id="54" name="文本框 53">
                <a:extLst>
                  <a:ext uri="{FF2B5EF4-FFF2-40B4-BE49-F238E27FC236}">
                    <a16:creationId xmlns:a16="http://schemas.microsoft.com/office/drawing/2014/main" id="{F25BF5EB-1B3F-4DBE-92B5-7CC844162D57}"/>
                  </a:ext>
                </a:extLst>
              </p:cNvPr>
              <p:cNvSpPr txBox="1"/>
              <p:nvPr/>
            </p:nvSpPr>
            <p:spPr bwMode="gray">
              <a:xfrm>
                <a:off x="7295919" y="2472028"/>
                <a:ext cx="138598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400" dirty="0">
                    <a:latin typeface="Huawei Sans" panose="020C0503030203020204" pitchFamily="34" charset="0"/>
                  </a:rPr>
                  <a:t>SDN controller</a:t>
                </a:r>
              </a:p>
            </p:txBody>
          </p:sp>
        </p:grpSp>
        <p:sp>
          <p:nvSpPr>
            <p:cNvPr id="48" name="矩形: 圆角 47">
              <a:extLst>
                <a:ext uri="{FF2B5EF4-FFF2-40B4-BE49-F238E27FC236}">
                  <a16:creationId xmlns:a16="http://schemas.microsoft.com/office/drawing/2014/main" id="{C992AFB9-EE7B-4AC9-B173-648E036E67DA}"/>
                </a:ext>
              </a:extLst>
            </p:cNvPr>
            <p:cNvSpPr/>
            <p:nvPr/>
          </p:nvSpPr>
          <p:spPr bwMode="gray">
            <a:xfrm>
              <a:off x="5526896" y="2684204"/>
              <a:ext cx="1740366" cy="324036"/>
            </a:xfrm>
            <a:prstGeom prst="roundRect">
              <a:avLst/>
            </a:prstGeom>
            <a:solidFill>
              <a:schemeClr val="bg1"/>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NETCONF Client</a:t>
              </a:r>
              <a:endParaRPr kumimoji="0"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圆角 48">
              <a:extLst>
                <a:ext uri="{FF2B5EF4-FFF2-40B4-BE49-F238E27FC236}">
                  <a16:creationId xmlns:a16="http://schemas.microsoft.com/office/drawing/2014/main" id="{8EE7A97E-0265-4166-9AC4-BA6B36908F90}"/>
                </a:ext>
              </a:extLst>
            </p:cNvPr>
            <p:cNvSpPr/>
            <p:nvPr/>
          </p:nvSpPr>
          <p:spPr bwMode="gray">
            <a:xfrm>
              <a:off x="5526896" y="3276480"/>
              <a:ext cx="1740366" cy="324036"/>
            </a:xfrm>
            <a:prstGeom prst="roundRect">
              <a:avLst/>
            </a:prstGeom>
            <a:solidFill>
              <a:srgbClr val="FFF2CC"/>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Web APP</a:t>
              </a:r>
              <a:endParaRPr kumimoji="0" lang="zh-CN" altLang="en-US"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 name="箭头: 左右 54">
            <a:extLst>
              <a:ext uri="{FF2B5EF4-FFF2-40B4-BE49-F238E27FC236}">
                <a16:creationId xmlns:a16="http://schemas.microsoft.com/office/drawing/2014/main" id="{E2972C75-B56A-431B-A1EC-34EF8E2A5004}"/>
              </a:ext>
            </a:extLst>
          </p:cNvPr>
          <p:cNvSpPr/>
          <p:nvPr/>
        </p:nvSpPr>
        <p:spPr bwMode="gray">
          <a:xfrm>
            <a:off x="3958417" y="4087148"/>
            <a:ext cx="2107240" cy="324036"/>
          </a:xfrm>
          <a:prstGeom prst="leftRightArrow">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箭头: 左右 55">
            <a:extLst>
              <a:ext uri="{FF2B5EF4-FFF2-40B4-BE49-F238E27FC236}">
                <a16:creationId xmlns:a16="http://schemas.microsoft.com/office/drawing/2014/main" id="{F0836151-CC0F-4E1A-8CA9-6E6BD3F83B93}"/>
              </a:ext>
            </a:extLst>
          </p:cNvPr>
          <p:cNvSpPr/>
          <p:nvPr/>
        </p:nvSpPr>
        <p:spPr bwMode="gray">
          <a:xfrm>
            <a:off x="3958417" y="4645980"/>
            <a:ext cx="2064074" cy="281161"/>
          </a:xfrm>
          <a:prstGeom prst="leftRightArrow">
            <a:avLst/>
          </a:prstGeom>
          <a:solidFill>
            <a:srgbClr val="FFF2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a:extLst>
              <a:ext uri="{FF2B5EF4-FFF2-40B4-BE49-F238E27FC236}">
                <a16:creationId xmlns:a16="http://schemas.microsoft.com/office/drawing/2014/main" id="{00C97CEC-58D2-4982-A855-FC6FA6219040}"/>
              </a:ext>
            </a:extLst>
          </p:cNvPr>
          <p:cNvSpPr txBox="1"/>
          <p:nvPr/>
        </p:nvSpPr>
        <p:spPr bwMode="gray">
          <a:xfrm>
            <a:off x="4369495" y="4938410"/>
            <a:ext cx="137090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RESTCONF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84799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42900" indent="-342900">
              <a:buFont typeface="Wingdings" panose="05000000000000000000" pitchFamily="2" charset="2"/>
              <a:buChar char="l"/>
            </a:pPr>
            <a:r>
              <a:rPr lang="en-US" dirty="0"/>
              <a:t>On completion of this course, you will be able to:</a:t>
            </a:r>
          </a:p>
          <a:p>
            <a:pPr lvl="1"/>
            <a:r>
              <a:rPr lang="en-US" dirty="0"/>
              <a:t>Describe the problems and challenges of traditional network configuration management.</a:t>
            </a:r>
            <a:endParaRPr lang="en-US" altLang="zh-CN" dirty="0"/>
          </a:p>
          <a:p>
            <a:pPr lvl="1"/>
            <a:r>
              <a:rPr lang="en-US" dirty="0"/>
              <a:t>Describe the basic principles of NETCONF, YANG, and RESTCONF.</a:t>
            </a:r>
            <a:endParaRPr lang="en-US" altLang="zh-CN" dirty="0"/>
          </a:p>
          <a:p>
            <a:pPr lvl="1"/>
            <a:r>
              <a:rPr lang="en-US" dirty="0"/>
              <a:t>Describe the differences and relationships between NETCONF, YANG, and RESTCONF.</a:t>
            </a:r>
            <a:endParaRPr lang="en-US" altLang="zh-CN" dirty="0"/>
          </a:p>
          <a:p>
            <a:pPr lvl="1"/>
            <a:r>
              <a:rPr lang="en-US" dirty="0"/>
              <a:t>Understand the working principles of NETCONF and RESTCONF.</a:t>
            </a:r>
          </a:p>
        </p:txBody>
      </p:sp>
    </p:spTree>
    <p:extLst>
      <p:ext uri="{BB962C8B-B14F-4D97-AF65-F5344CB8AC3E}">
        <p14:creationId xmlns:p14="http://schemas.microsoft.com/office/powerpoint/2010/main" val="10773966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E6C43A-7C88-4B0E-B495-299FCF44A9F4}"/>
              </a:ext>
            </a:extLst>
          </p:cNvPr>
          <p:cNvSpPr>
            <a:spLocks noGrp="1"/>
          </p:cNvSpPr>
          <p:nvPr>
            <p:ph type="title"/>
          </p:nvPr>
        </p:nvSpPr>
        <p:spPr bwMode="gray"/>
        <p:txBody>
          <a:bodyPr/>
          <a:lstStyle/>
          <a:p>
            <a:r>
              <a:rPr lang="en-US"/>
              <a:t>Comparison Between RESTCONF and NETCONF</a:t>
            </a:r>
            <a:endParaRPr lang="en-US" dirty="0"/>
          </a:p>
        </p:txBody>
      </p:sp>
      <p:sp>
        <p:nvSpPr>
          <p:cNvPr id="3" name="圆角矩形 18">
            <a:extLst>
              <a:ext uri="{FF2B5EF4-FFF2-40B4-BE49-F238E27FC236}">
                <a16:creationId xmlns:a16="http://schemas.microsoft.com/office/drawing/2014/main" id="{E5D6D295-AE14-43C0-B997-428BFF351FA9}"/>
              </a:ext>
            </a:extLst>
          </p:cNvPr>
          <p:cNvSpPr/>
          <p:nvPr/>
        </p:nvSpPr>
        <p:spPr bwMode="gray">
          <a:xfrm>
            <a:off x="1546858" y="1845099"/>
            <a:ext cx="2094608" cy="465334"/>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rPr>
              <a:t>Data (</a:t>
            </a:r>
            <a:r>
              <a:rPr lang="en-US" sz="1200">
                <a:latin typeface="Huawei Sans" panose="020C0503030203020204" pitchFamily="34" charset="0"/>
                <a:ea typeface="方正兰亭黑简体" panose="02000000000000000000" pitchFamily="2" charset="-122"/>
              </a:rPr>
              <a:t>XML)</a:t>
            </a:r>
            <a:endParaRPr lang="en-US" altLang="zh-CN" sz="1200" dirty="0">
              <a:latin typeface="Huawei Sans" panose="020C0503030203020204" pitchFamily="34" charset="0"/>
              <a:ea typeface="方正兰亭黑简体" panose="02000000000000000000" pitchFamily="2" charset="-122"/>
            </a:endParaRPr>
          </a:p>
        </p:txBody>
      </p:sp>
      <p:sp>
        <p:nvSpPr>
          <p:cNvPr id="4" name="圆角矩形 19">
            <a:extLst>
              <a:ext uri="{FF2B5EF4-FFF2-40B4-BE49-F238E27FC236}">
                <a16:creationId xmlns:a16="http://schemas.microsoft.com/office/drawing/2014/main" id="{9370B1B0-7F0F-480E-8BD3-C89B7B9B031F}"/>
              </a:ext>
            </a:extLst>
          </p:cNvPr>
          <p:cNvSpPr/>
          <p:nvPr/>
        </p:nvSpPr>
        <p:spPr bwMode="gray">
          <a:xfrm>
            <a:off x="542559" y="1843156"/>
            <a:ext cx="931090" cy="459526"/>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rPr>
              <a:t>Content layer</a:t>
            </a:r>
          </a:p>
        </p:txBody>
      </p:sp>
      <p:sp>
        <p:nvSpPr>
          <p:cNvPr id="5" name="圆角矩形 20">
            <a:extLst>
              <a:ext uri="{FF2B5EF4-FFF2-40B4-BE49-F238E27FC236}">
                <a16:creationId xmlns:a16="http://schemas.microsoft.com/office/drawing/2014/main" id="{330B2270-D2E0-411D-B1AE-C7ABBE603D4D}"/>
              </a:ext>
            </a:extLst>
          </p:cNvPr>
          <p:cNvSpPr/>
          <p:nvPr/>
        </p:nvSpPr>
        <p:spPr bwMode="gray">
          <a:xfrm>
            <a:off x="3690990" y="2441093"/>
            <a:ext cx="2306153" cy="465334"/>
          </a:xfrm>
          <a:prstGeom prst="round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rPr>
              <a:t>GET, POST</a:t>
            </a:r>
          </a:p>
          <a:p>
            <a:pPr algn="ctr"/>
            <a:r>
              <a:rPr lang="en-US" sz="1200" dirty="0">
                <a:latin typeface="Huawei Sans" panose="020C0503030203020204" pitchFamily="34" charset="0"/>
                <a:ea typeface="方正兰亭黑简体" panose="02000000000000000000" pitchFamily="2" charset="-122"/>
              </a:rPr>
              <a:t>PUT, PATCH</a:t>
            </a:r>
            <a:r>
              <a:rPr lang="en-US" sz="1200">
                <a:latin typeface="Huawei Sans" panose="020C0503030203020204" pitchFamily="34" charset="0"/>
                <a:ea typeface="方正兰亭黑简体" panose="02000000000000000000" pitchFamily="2" charset="-122"/>
              </a:rPr>
              <a:t>, DELETE</a:t>
            </a:r>
            <a:endParaRPr lang="en-US" altLang="zh-CN" sz="1200" dirty="0">
              <a:latin typeface="Huawei Sans" panose="020C0503030203020204" pitchFamily="34" charset="0"/>
              <a:ea typeface="方正兰亭黑简体" panose="02000000000000000000" pitchFamily="2" charset="-122"/>
            </a:endParaRPr>
          </a:p>
        </p:txBody>
      </p:sp>
      <p:sp>
        <p:nvSpPr>
          <p:cNvPr id="6" name="圆角矩形 21">
            <a:extLst>
              <a:ext uri="{FF2B5EF4-FFF2-40B4-BE49-F238E27FC236}">
                <a16:creationId xmlns:a16="http://schemas.microsoft.com/office/drawing/2014/main" id="{E64AC983-A054-492E-A37E-86F020F42C2E}"/>
              </a:ext>
            </a:extLst>
          </p:cNvPr>
          <p:cNvSpPr/>
          <p:nvPr/>
        </p:nvSpPr>
        <p:spPr bwMode="gray">
          <a:xfrm>
            <a:off x="561199" y="2443553"/>
            <a:ext cx="931090" cy="459526"/>
          </a:xfrm>
          <a:prstGeom prst="round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rPr>
              <a:t>Operations layer</a:t>
            </a:r>
          </a:p>
        </p:txBody>
      </p:sp>
      <p:sp>
        <p:nvSpPr>
          <p:cNvPr id="7" name="圆角矩形 23">
            <a:extLst>
              <a:ext uri="{FF2B5EF4-FFF2-40B4-BE49-F238E27FC236}">
                <a16:creationId xmlns:a16="http://schemas.microsoft.com/office/drawing/2014/main" id="{6490D377-8672-4284-8DCC-5E384F231E9D}"/>
              </a:ext>
            </a:extLst>
          </p:cNvPr>
          <p:cNvSpPr/>
          <p:nvPr/>
        </p:nvSpPr>
        <p:spPr bwMode="gray">
          <a:xfrm>
            <a:off x="560511" y="3043950"/>
            <a:ext cx="931090" cy="459526"/>
          </a:xfrm>
          <a:prstGeom prst="roundRect">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rPr>
              <a:t>Messages layer</a:t>
            </a:r>
          </a:p>
        </p:txBody>
      </p:sp>
      <p:sp>
        <p:nvSpPr>
          <p:cNvPr id="8" name="圆角矩形 25">
            <a:extLst>
              <a:ext uri="{FF2B5EF4-FFF2-40B4-BE49-F238E27FC236}">
                <a16:creationId xmlns:a16="http://schemas.microsoft.com/office/drawing/2014/main" id="{AEF432EF-A148-4874-9041-F007D9717937}"/>
              </a:ext>
            </a:extLst>
          </p:cNvPr>
          <p:cNvSpPr/>
          <p:nvPr/>
        </p:nvSpPr>
        <p:spPr bwMode="gray">
          <a:xfrm>
            <a:off x="563953" y="3610479"/>
            <a:ext cx="931090" cy="459526"/>
          </a:xfrm>
          <a:prstGeom prst="round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Transport layer</a:t>
            </a:r>
          </a:p>
        </p:txBody>
      </p:sp>
      <p:sp>
        <p:nvSpPr>
          <p:cNvPr id="9" name="圆角矩形 26">
            <a:extLst>
              <a:ext uri="{FF2B5EF4-FFF2-40B4-BE49-F238E27FC236}">
                <a16:creationId xmlns:a16="http://schemas.microsoft.com/office/drawing/2014/main" id="{5D48737B-6A7D-4CEC-AFB3-EEBF1BD2FBC4}"/>
              </a:ext>
            </a:extLst>
          </p:cNvPr>
          <p:cNvSpPr/>
          <p:nvPr/>
        </p:nvSpPr>
        <p:spPr bwMode="gray">
          <a:xfrm>
            <a:off x="3690990" y="1842019"/>
            <a:ext cx="2306153" cy="465334"/>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rPr>
              <a:t>Data (</a:t>
            </a:r>
            <a:r>
              <a:rPr lang="en-US" sz="1200">
                <a:latin typeface="Huawei Sans" panose="020C0503030203020204" pitchFamily="34" charset="0"/>
                <a:ea typeface="方正兰亭黑简体" panose="02000000000000000000" pitchFamily="2" charset="-122"/>
              </a:rPr>
              <a:t>XML/JSON)</a:t>
            </a:r>
            <a:endParaRPr lang="en-US" altLang="zh-CN" sz="1200" dirty="0">
              <a:latin typeface="Huawei Sans" panose="020C0503030203020204" pitchFamily="34" charset="0"/>
              <a:ea typeface="方正兰亭黑简体" panose="02000000000000000000" pitchFamily="2" charset="-122"/>
            </a:endParaRPr>
          </a:p>
        </p:txBody>
      </p:sp>
      <p:sp>
        <p:nvSpPr>
          <p:cNvPr id="10" name="圆角矩形 27">
            <a:extLst>
              <a:ext uri="{FF2B5EF4-FFF2-40B4-BE49-F238E27FC236}">
                <a16:creationId xmlns:a16="http://schemas.microsoft.com/office/drawing/2014/main" id="{E961D4DB-A6ED-47DF-8133-EB262F8E57B8}"/>
              </a:ext>
            </a:extLst>
          </p:cNvPr>
          <p:cNvSpPr/>
          <p:nvPr/>
        </p:nvSpPr>
        <p:spPr bwMode="gray">
          <a:xfrm>
            <a:off x="1546858" y="2441093"/>
            <a:ext cx="2094608" cy="465334"/>
          </a:xfrm>
          <a:prstGeom prst="round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rPr>
              <a:t>&lt;get&gt;, &lt;get-</a:t>
            </a:r>
            <a:r>
              <a:rPr lang="en-US" sz="1200" dirty="0" err="1">
                <a:latin typeface="Huawei Sans" panose="020C0503030203020204" pitchFamily="34" charset="0"/>
                <a:ea typeface="方正兰亭黑简体" panose="02000000000000000000" pitchFamily="2" charset="-122"/>
              </a:rPr>
              <a:t>config</a:t>
            </a:r>
            <a:r>
              <a:rPr lang="en-US" sz="1200" dirty="0">
                <a:latin typeface="Huawei Sans" panose="020C0503030203020204" pitchFamily="34" charset="0"/>
                <a:ea typeface="方正兰亭黑简体" panose="02000000000000000000" pitchFamily="2" charset="-122"/>
              </a:rPr>
              <a:t>&gt;</a:t>
            </a:r>
          </a:p>
          <a:p>
            <a:pPr algn="ctr"/>
            <a:r>
              <a:rPr lang="en-US" sz="1200" dirty="0">
                <a:latin typeface="Huawei Sans" panose="020C0503030203020204" pitchFamily="34" charset="0"/>
                <a:ea typeface="方正兰亭黑简体" panose="02000000000000000000" pitchFamily="2" charset="-122"/>
              </a:rPr>
              <a:t>&lt;edit-</a:t>
            </a:r>
            <a:r>
              <a:rPr lang="en-US" sz="1200" dirty="0" err="1">
                <a:latin typeface="Huawei Sans" panose="020C0503030203020204" pitchFamily="34" charset="0"/>
                <a:ea typeface="方正兰亭黑简体" panose="02000000000000000000" pitchFamily="2" charset="-122"/>
              </a:rPr>
              <a:t>config</a:t>
            </a:r>
            <a:r>
              <a:rPr lang="en-US" sz="1200" dirty="0">
                <a:latin typeface="Huawei Sans" panose="020C0503030203020204" pitchFamily="34" charset="0"/>
                <a:ea typeface="方正兰亭黑简体" panose="02000000000000000000" pitchFamily="2" charset="-122"/>
              </a:rPr>
              <a:t>&gt;, etc.</a:t>
            </a:r>
          </a:p>
        </p:txBody>
      </p:sp>
      <p:sp>
        <p:nvSpPr>
          <p:cNvPr id="11" name="圆角矩形 28">
            <a:extLst>
              <a:ext uri="{FF2B5EF4-FFF2-40B4-BE49-F238E27FC236}">
                <a16:creationId xmlns:a16="http://schemas.microsoft.com/office/drawing/2014/main" id="{19DABBAD-1384-4862-844E-821482CE1E7A}"/>
              </a:ext>
            </a:extLst>
          </p:cNvPr>
          <p:cNvSpPr/>
          <p:nvPr/>
        </p:nvSpPr>
        <p:spPr bwMode="gray">
          <a:xfrm>
            <a:off x="1546858" y="3047602"/>
            <a:ext cx="2094608" cy="465334"/>
          </a:xfrm>
          <a:prstGeom prst="roundRect">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rPr>
              <a:t>&lt;</a:t>
            </a:r>
            <a:r>
              <a:rPr lang="en-US" sz="1200" dirty="0" err="1">
                <a:latin typeface="Huawei Sans" panose="020C0503030203020204" pitchFamily="34" charset="0"/>
                <a:ea typeface="方正兰亭黑简体" panose="02000000000000000000" pitchFamily="2" charset="-122"/>
              </a:rPr>
              <a:t>rpc</a:t>
            </a:r>
            <a:r>
              <a:rPr lang="en-US" sz="1200" dirty="0">
                <a:latin typeface="Huawei Sans" panose="020C0503030203020204" pitchFamily="34" charset="0"/>
                <a:ea typeface="方正兰亭黑简体" panose="02000000000000000000" pitchFamily="2" charset="-122"/>
              </a:rPr>
              <a:t>&gt;, &lt;</a:t>
            </a:r>
            <a:r>
              <a:rPr lang="en-US" sz="1200" dirty="0" err="1">
                <a:latin typeface="Huawei Sans" panose="020C0503030203020204" pitchFamily="34" charset="0"/>
                <a:ea typeface="方正兰亭黑简体" panose="02000000000000000000" pitchFamily="2" charset="-122"/>
              </a:rPr>
              <a:t>rpc</a:t>
            </a:r>
            <a:r>
              <a:rPr lang="en-US" sz="1200" dirty="0">
                <a:latin typeface="Huawei Sans" panose="020C0503030203020204" pitchFamily="34" charset="0"/>
                <a:ea typeface="方正兰亭黑简体" panose="02000000000000000000" pitchFamily="2" charset="-122"/>
              </a:rPr>
              <a:t>-reply&gt;</a:t>
            </a:r>
            <a:endParaRPr lang="en-US" altLang="zh-CN" sz="1200" dirty="0">
              <a:latin typeface="Huawei Sans" panose="020C0503030203020204" pitchFamily="34" charset="0"/>
              <a:ea typeface="方正兰亭黑简体" panose="02000000000000000000" pitchFamily="2" charset="-122"/>
            </a:endParaRPr>
          </a:p>
        </p:txBody>
      </p:sp>
      <p:sp>
        <p:nvSpPr>
          <p:cNvPr id="12" name="圆角矩形 29">
            <a:extLst>
              <a:ext uri="{FF2B5EF4-FFF2-40B4-BE49-F238E27FC236}">
                <a16:creationId xmlns:a16="http://schemas.microsoft.com/office/drawing/2014/main" id="{BBE3D0DC-7E17-4BFF-A5EC-7F135F943838}"/>
              </a:ext>
            </a:extLst>
          </p:cNvPr>
          <p:cNvSpPr/>
          <p:nvPr/>
        </p:nvSpPr>
        <p:spPr bwMode="gray">
          <a:xfrm>
            <a:off x="1546858" y="3606671"/>
            <a:ext cx="2094608" cy="465334"/>
          </a:xfrm>
          <a:prstGeom prst="round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SSH over TCP</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3" name="圆角矩形 30">
            <a:extLst>
              <a:ext uri="{FF2B5EF4-FFF2-40B4-BE49-F238E27FC236}">
                <a16:creationId xmlns:a16="http://schemas.microsoft.com/office/drawing/2014/main" id="{948D4442-D820-4D38-AF71-C6194983691B}"/>
              </a:ext>
            </a:extLst>
          </p:cNvPr>
          <p:cNvSpPr/>
          <p:nvPr/>
        </p:nvSpPr>
        <p:spPr bwMode="gray">
          <a:xfrm>
            <a:off x="465025" y="2375377"/>
            <a:ext cx="5606261" cy="553437"/>
          </a:xfrm>
          <a:prstGeom prst="roundRect">
            <a:avLst/>
          </a:prstGeom>
          <a:no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endParaRPr lang="en-US" altLang="zh-CN" sz="1200" dirty="0">
              <a:latin typeface="Huawei Sans" panose="020C0503030203020204" pitchFamily="34" charset="0"/>
            </a:endParaRPr>
          </a:p>
        </p:txBody>
      </p:sp>
      <p:graphicFrame>
        <p:nvGraphicFramePr>
          <p:cNvPr id="14" name="表格 13">
            <a:extLst>
              <a:ext uri="{FF2B5EF4-FFF2-40B4-BE49-F238E27FC236}">
                <a16:creationId xmlns:a16="http://schemas.microsoft.com/office/drawing/2014/main" id="{1CB67955-C16F-4D50-93F5-8239B4E54D5B}"/>
              </a:ext>
            </a:extLst>
          </p:cNvPr>
          <p:cNvGraphicFramePr>
            <a:graphicFrameLocks noGrp="1"/>
          </p:cNvGraphicFramePr>
          <p:nvPr>
            <p:extLst>
              <p:ext uri="{D42A27DB-BD31-4B8C-83A1-F6EECF244321}">
                <p14:modId xmlns:p14="http://schemas.microsoft.com/office/powerpoint/2010/main" val="1096355292"/>
              </p:ext>
            </p:extLst>
          </p:nvPr>
        </p:nvGraphicFramePr>
        <p:xfrm>
          <a:off x="6978131" y="1445919"/>
          <a:ext cx="4518739" cy="2865296"/>
        </p:xfrm>
        <a:graphic>
          <a:graphicData uri="http://schemas.openxmlformats.org/drawingml/2006/table">
            <a:tbl>
              <a:tblPr firstRow="1" bandRow="1"/>
              <a:tblGrid>
                <a:gridCol w="1138661">
                  <a:extLst>
                    <a:ext uri="{9D8B030D-6E8A-4147-A177-3AD203B41FA5}">
                      <a16:colId xmlns:a16="http://schemas.microsoft.com/office/drawing/2014/main" val="20000"/>
                    </a:ext>
                  </a:extLst>
                </a:gridCol>
                <a:gridCol w="3380078">
                  <a:extLst>
                    <a:ext uri="{9D8B030D-6E8A-4147-A177-3AD203B41FA5}">
                      <a16:colId xmlns:a16="http://schemas.microsoft.com/office/drawing/2014/main" val="20001"/>
                    </a:ext>
                  </a:extLst>
                </a:gridCol>
              </a:tblGrid>
              <a:tr h="300028">
                <a:tc>
                  <a:txBody>
                    <a:bodyPr/>
                    <a:lstStyle/>
                    <a:p>
                      <a:pPr fontAlgn="ctr"/>
                      <a:r>
                        <a:rPr lang="en-US" sz="1400" b="1" dirty="0" err="1">
                          <a:solidFill>
                            <a:sysClr val="windowText" lastClr="000000"/>
                          </a:solidFill>
                          <a:latin typeface="Huawei Sans" panose="020C0503030203020204" pitchFamily="34" charset="0"/>
                        </a:rPr>
                        <a:t>RESTCONF</a:t>
                      </a:r>
                      <a:endParaRPr lang="en-US" altLang="zh-CN" sz="1400" b="1" dirty="0">
                        <a:solidFill>
                          <a:sysClr val="windowText" lastClr="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fontAlgn="ctr"/>
                      <a:r>
                        <a:rPr lang="en-US" sz="1400" b="1" dirty="0" err="1">
                          <a:solidFill>
                            <a:sysClr val="windowText" lastClr="000000"/>
                          </a:solidFill>
                          <a:latin typeface="Huawei Sans" panose="020C0503030203020204" pitchFamily="34" charset="0"/>
                        </a:rPr>
                        <a:t>NETCONF</a:t>
                      </a:r>
                      <a:r>
                        <a:rPr lang="en-US" sz="1400" b="1" dirty="0">
                          <a:solidFill>
                            <a:sysClr val="windowText" lastClr="000000"/>
                          </a:solidFill>
                          <a:latin typeface="Huawei Sans" panose="020C0503030203020204" pitchFamily="34" charset="0"/>
                        </a:rPr>
                        <a:t> Operation</a:t>
                      </a:r>
                      <a:endParaRPr lang="en-US" altLang="zh-CN" sz="1400" b="1" dirty="0">
                        <a:solidFill>
                          <a:sysClr val="windowText" lastClr="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00028">
                <a:tc>
                  <a:txBody>
                    <a:bodyPr/>
                    <a:lstStyle/>
                    <a:p>
                      <a:pPr fontAlgn="ctr"/>
                      <a:r>
                        <a:rPr lang="en-US" sz="1400" dirty="0">
                          <a:latin typeface="Huawei Sans" panose="020C0503030203020204" pitchFamily="34" charset="0"/>
                        </a:rPr>
                        <a:t>GET</a:t>
                      </a:r>
                      <a:endParaRPr lang="en-US" altLang="zh-CN" sz="14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r>
                        <a:rPr lang="en-US" sz="1400" dirty="0">
                          <a:latin typeface="Huawei Sans" panose="020C0503030203020204" pitchFamily="34" charset="0"/>
                        </a:rPr>
                        <a:t>&lt;get-</a:t>
                      </a:r>
                      <a:r>
                        <a:rPr lang="en-US" sz="1400" dirty="0" err="1">
                          <a:latin typeface="Huawei Sans" panose="020C0503030203020204" pitchFamily="34" charset="0"/>
                        </a:rPr>
                        <a:t>config</a:t>
                      </a:r>
                      <a:r>
                        <a:rPr lang="en-US" sz="1400" dirty="0">
                          <a:latin typeface="Huawei Sans" panose="020C0503030203020204" pitchFamily="34" charset="0"/>
                        </a:rPr>
                        <a:t>&gt;, &lt;get&gt;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0028">
                <a:tc rowSpan="2">
                  <a:txBody>
                    <a:bodyPr/>
                    <a:lstStyle/>
                    <a:p>
                      <a:pPr fontAlgn="ctr"/>
                      <a:r>
                        <a:rPr lang="en-US" sz="1400" dirty="0">
                          <a:latin typeface="Huawei Sans" panose="020C0503030203020204" pitchFamily="34" charset="0"/>
                        </a:rPr>
                        <a:t>POST</a:t>
                      </a:r>
                      <a:endParaRPr lang="en-US" altLang="zh-CN" sz="14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 (</a:t>
                      </a:r>
                      <a:r>
                        <a:rPr lang="en-US" sz="1400" dirty="0" err="1">
                          <a:latin typeface="Huawei Sans" panose="020C0503030203020204" pitchFamily="34" charset="0"/>
                        </a:rPr>
                        <a:t>nc:operation</a:t>
                      </a:r>
                      <a:r>
                        <a:rPr lang="en-US" sz="1400" dirty="0">
                          <a:latin typeface="Huawei Sans" panose="020C0503030203020204" pitchFamily="34" charset="0"/>
                        </a:rPr>
                        <a:t>="create")</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00028">
                <a:tc vMerge="1">
                  <a:txBody>
                    <a:bodyPr/>
                    <a:lstStyle/>
                    <a:p>
                      <a:endParaRPr lang="zh-CN" altLang="en-US" sz="1200" b="0" dirty="0">
                        <a:solidFill>
                          <a:srgbClr val="000000"/>
                        </a:solidFill>
                        <a:latin typeface="Arial"/>
                        <a:ea typeface="+mn-ea"/>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latin typeface="Huawei Sans" panose="020C0503030203020204" pitchFamily="34" charset="0"/>
                        </a:rPr>
                        <a:t>invoke an RPC operation</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00028">
                <a:tc rowSpan="2">
                  <a:txBody>
                    <a:bodyPr/>
                    <a:lstStyle/>
                    <a:p>
                      <a:pPr fontAlgn="ctr"/>
                      <a:r>
                        <a:rPr lang="en-US" sz="1400" dirty="0">
                          <a:latin typeface="Huawei Sans" panose="020C0503030203020204" pitchFamily="34" charset="0"/>
                        </a:rPr>
                        <a:t>PUT</a:t>
                      </a:r>
                      <a:endParaRPr lang="en-US" altLang="zh-CN" sz="14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 (</a:t>
                      </a:r>
                      <a:r>
                        <a:rPr lang="en-US" sz="1400" dirty="0" err="1">
                          <a:latin typeface="Huawei Sans" panose="020C0503030203020204" pitchFamily="34" charset="0"/>
                        </a:rPr>
                        <a:t>nc:operation</a:t>
                      </a:r>
                      <a:r>
                        <a:rPr lang="en-US" sz="1400" dirty="0">
                          <a:latin typeface="Huawei Sans" panose="020C0503030203020204" pitchFamily="34" charset="0"/>
                        </a:rPr>
                        <a:t>="create/replace")</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00028">
                <a:tc vMerge="1">
                  <a:txBody>
                    <a:bodyPr/>
                    <a:lstStyle/>
                    <a:p>
                      <a:endParaRPr lang="zh-CN" altLang="en-US" sz="1200" b="0" dirty="0">
                        <a:solidFill>
                          <a:srgbClr val="000000"/>
                        </a:solidFill>
                        <a:latin typeface="Arial"/>
                        <a:ea typeface="+mn-ea"/>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latin typeface="Huawei Sans" panose="020C0503030203020204" pitchFamily="34" charset="0"/>
                        </a:rPr>
                        <a:t>&lt;copy-</a:t>
                      </a:r>
                      <a:r>
                        <a:rPr lang="en-US" sz="1400" dirty="0" err="1">
                          <a:latin typeface="Huawei Sans" panose="020C0503030203020204" pitchFamily="34" charset="0"/>
                        </a:rPr>
                        <a:t>config</a:t>
                      </a:r>
                      <a:r>
                        <a:rPr lang="en-US" sz="1400" dirty="0">
                          <a:latin typeface="Huawei Sans" panose="020C0503030203020204" pitchFamily="34" charset="0"/>
                        </a:rPr>
                        <a:t>&gt; (PUT on </a:t>
                      </a:r>
                      <a:r>
                        <a:rPr lang="en-US" sz="1400" dirty="0" err="1">
                          <a:latin typeface="Huawei Sans" panose="020C0503030203020204" pitchFamily="34" charset="0"/>
                        </a:rPr>
                        <a:t>datastore</a:t>
                      </a:r>
                      <a:r>
                        <a:rPr lang="en-US" sz="1400" dirty="0">
                          <a:latin typeface="Huawei Sans" panose="020C0503030203020204" pitchFamily="34" charset="0"/>
                        </a:rPr>
                        <a: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00028">
                <a:tc>
                  <a:txBody>
                    <a:bodyPr/>
                    <a:lstStyle/>
                    <a:p>
                      <a:pPr fontAlgn="ctr"/>
                      <a:r>
                        <a:rPr lang="en-US" sz="1400" dirty="0">
                          <a:latin typeface="Huawei Sans" panose="020C0503030203020204" pitchFamily="34" charset="0"/>
                        </a:rPr>
                        <a:t>PATCH</a:t>
                      </a:r>
                      <a:endParaRPr lang="en-US" altLang="zh-CN" sz="14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 (</a:t>
                      </a:r>
                      <a:r>
                        <a:rPr lang="en-US" sz="1400" dirty="0" err="1">
                          <a:latin typeface="Huawei Sans" panose="020C0503030203020204" pitchFamily="34" charset="0"/>
                        </a:rPr>
                        <a:t>nc:operation</a:t>
                      </a:r>
                      <a:r>
                        <a:rPr lang="en-US" sz="1400" dirty="0">
                          <a:latin typeface="Huawei Sans" panose="020C0503030203020204" pitchFamily="34" charset="0"/>
                        </a:rPr>
                        <a:t> depends on PATCH content)</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000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DELETE</a:t>
                      </a:r>
                      <a:endParaRPr lang="en-US" altLang="zh-CN" sz="14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&lt;edit-</a:t>
                      </a:r>
                      <a:r>
                        <a:rPr lang="en-US" sz="1400" dirty="0" err="1">
                          <a:latin typeface="Huawei Sans" panose="020C0503030203020204" pitchFamily="34" charset="0"/>
                        </a:rPr>
                        <a:t>config</a:t>
                      </a:r>
                      <a:r>
                        <a:rPr lang="en-US" sz="1400" dirty="0">
                          <a:latin typeface="Huawei Sans" panose="020C0503030203020204" pitchFamily="34" charset="0"/>
                        </a:rPr>
                        <a:t>&gt; (</a:t>
                      </a:r>
                      <a:r>
                        <a:rPr lang="en-US" sz="1400" dirty="0" err="1">
                          <a:latin typeface="Huawei Sans" panose="020C0503030203020204" pitchFamily="34" charset="0"/>
                        </a:rPr>
                        <a:t>nc:operation</a:t>
                      </a:r>
                      <a:r>
                        <a:rPr lang="en-US" sz="1400" dirty="0">
                          <a:latin typeface="Huawei Sans" panose="020C0503030203020204" pitchFamily="34" charset="0"/>
                        </a:rPr>
                        <a:t>="delete")</a:t>
                      </a:r>
                      <a:endParaRPr lang="en-US" altLang="zh-CN" sz="14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15" name="矩形 14">
            <a:extLst>
              <a:ext uri="{FF2B5EF4-FFF2-40B4-BE49-F238E27FC236}">
                <a16:creationId xmlns:a16="http://schemas.microsoft.com/office/drawing/2014/main" id="{64711720-7E15-4855-9B8F-B00239839128}"/>
              </a:ext>
            </a:extLst>
          </p:cNvPr>
          <p:cNvSpPr/>
          <p:nvPr/>
        </p:nvSpPr>
        <p:spPr bwMode="gray">
          <a:xfrm>
            <a:off x="2034910" y="1454183"/>
            <a:ext cx="1173719" cy="338554"/>
          </a:xfrm>
          <a:prstGeom prst="rect">
            <a:avLst/>
          </a:prstGeom>
          <a:noFill/>
        </p:spPr>
        <p:txBody>
          <a:bodyPr wrap="none">
            <a:noAutofit/>
          </a:bodyPr>
          <a:lstStyle/>
          <a:p>
            <a:pPr fontAlgn="ctr"/>
            <a:r>
              <a:rPr lang="en-US" sz="1600" b="1" dirty="0" err="1">
                <a:latin typeface="Huawei Sans" panose="020C0503030203020204" pitchFamily="34" charset="0"/>
              </a:rPr>
              <a:t>NETCONF</a:t>
            </a:r>
            <a:endParaRPr lang="en-US" sz="1600" b="1" dirty="0">
              <a:latin typeface="Huawei Sans" panose="020C0503030203020204" pitchFamily="34" charset="0"/>
            </a:endParaRPr>
          </a:p>
        </p:txBody>
      </p:sp>
      <p:sp>
        <p:nvSpPr>
          <p:cNvPr id="16" name="矩形 15">
            <a:extLst>
              <a:ext uri="{FF2B5EF4-FFF2-40B4-BE49-F238E27FC236}">
                <a16:creationId xmlns:a16="http://schemas.microsoft.com/office/drawing/2014/main" id="{95AA3CFD-E0CC-4B4F-BFA0-4C4AE25B500A}"/>
              </a:ext>
            </a:extLst>
          </p:cNvPr>
          <p:cNvSpPr/>
          <p:nvPr/>
        </p:nvSpPr>
        <p:spPr bwMode="gray">
          <a:xfrm>
            <a:off x="4189617" y="1454183"/>
            <a:ext cx="1237839" cy="584775"/>
          </a:xfrm>
          <a:prstGeom prst="rect">
            <a:avLst/>
          </a:prstGeom>
          <a:noFill/>
        </p:spPr>
        <p:txBody>
          <a:bodyPr wrap="square">
            <a:noAutofit/>
          </a:bodyPr>
          <a:lstStyle/>
          <a:p>
            <a:pPr fontAlgn="ctr"/>
            <a:r>
              <a:rPr lang="en-US" sz="1600" b="1" dirty="0" err="1">
                <a:latin typeface="Huawei Sans" panose="020C0503030203020204" pitchFamily="34" charset="0"/>
              </a:rPr>
              <a:t>RESTCONF</a:t>
            </a:r>
            <a:endParaRPr lang="en-US" sz="1600" b="1" dirty="0">
              <a:latin typeface="Huawei Sans" panose="020C0503030203020204" pitchFamily="34" charset="0"/>
            </a:endParaRPr>
          </a:p>
        </p:txBody>
      </p:sp>
      <p:sp>
        <p:nvSpPr>
          <p:cNvPr id="18" name="圆角矩形 24">
            <a:extLst>
              <a:ext uri="{FF2B5EF4-FFF2-40B4-BE49-F238E27FC236}">
                <a16:creationId xmlns:a16="http://schemas.microsoft.com/office/drawing/2014/main" id="{BBC473EC-6D1F-4A85-9871-2A5069FCBB19}"/>
              </a:ext>
            </a:extLst>
          </p:cNvPr>
          <p:cNvSpPr/>
          <p:nvPr/>
        </p:nvSpPr>
        <p:spPr bwMode="gray">
          <a:xfrm>
            <a:off x="3690990" y="3065432"/>
            <a:ext cx="2306153" cy="1010381"/>
          </a:xfrm>
          <a:prstGeom prst="round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HTTP</a:t>
            </a:r>
          </a:p>
          <a:p>
            <a:pPr algn="ctr"/>
            <a:r>
              <a:rPr lang="en-US" sz="1200" dirty="0">
                <a:solidFill>
                  <a:schemeClr val="tx1"/>
                </a:solidFill>
                <a:latin typeface="Huawei Sans" panose="020C0503030203020204" pitchFamily="34" charset="0"/>
                <a:ea typeface="方正兰亭黑简体" panose="02000000000000000000" pitchFamily="2" charset="-122"/>
              </a:rPr>
              <a:t>TLS </a:t>
            </a:r>
            <a:r>
              <a:rPr lang="en-US" sz="1200">
                <a:solidFill>
                  <a:schemeClr val="tx1"/>
                </a:solidFill>
                <a:latin typeface="Huawei Sans" panose="020C0503030203020204" pitchFamily="34" charset="0"/>
                <a:ea typeface="方正兰亭黑简体" panose="02000000000000000000" pitchFamily="2" charset="-122"/>
              </a:rPr>
              <a:t>over TCP</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29" name="文本框 28">
            <a:extLst>
              <a:ext uri="{FF2B5EF4-FFF2-40B4-BE49-F238E27FC236}">
                <a16:creationId xmlns:a16="http://schemas.microsoft.com/office/drawing/2014/main" id="{FC7CA3E8-0CF6-43F7-A787-376A4E22560A}"/>
              </a:ext>
            </a:extLst>
          </p:cNvPr>
          <p:cNvSpPr txBox="1"/>
          <p:nvPr/>
        </p:nvSpPr>
        <p:spPr bwMode="gray">
          <a:xfrm>
            <a:off x="465025" y="4489126"/>
            <a:ext cx="11157010" cy="867930"/>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sz="1600" dirty="0" err="1">
                <a:latin typeface="Huawei Sans" panose="020C0503030203020204" pitchFamily="34" charset="0"/>
              </a:rPr>
              <a:t>NETCONF</a:t>
            </a:r>
            <a:r>
              <a:rPr lang="en-US" sz="1600" dirty="0">
                <a:latin typeface="Huawei Sans" panose="020C0503030203020204" pitchFamily="34" charset="0"/>
              </a:rPr>
              <a:t> operates multiple configuration libraries of a device. The transaction mechanism and rollback mechanism are available.</a:t>
            </a:r>
            <a:endParaRPr lang="en-US" altLang="zh-CN" sz="1600" dirty="0">
              <a:latin typeface="Huawei Sans" panose="020C0503030203020204" pitchFamily="34" charset="0"/>
            </a:endParaRPr>
          </a:p>
          <a:p>
            <a:pPr marL="285750" indent="-285750" algn="l" fontAlgn="ctr">
              <a:lnSpc>
                <a:spcPct val="140000"/>
              </a:lnSpc>
              <a:buSzPct val="50000"/>
              <a:buFont typeface="Wingdings" panose="05000000000000000000" pitchFamily="2" charset="2"/>
              <a:buChar char="l"/>
            </a:pPr>
            <a:r>
              <a:rPr lang="en-US" sz="1600" dirty="0">
                <a:latin typeface="Huawei Sans" panose="020C0503030203020204" pitchFamily="34" charset="0"/>
              </a:rPr>
              <a:t>RESTCONF uses HTTP operations, which are stateless, have no transaction mechanism, and does not support rollback.</a:t>
            </a:r>
            <a:endParaRPr lang="en-US" altLang="zh-CN" sz="1600" dirty="0">
              <a:latin typeface="Huawei Sans" panose="020C0503030203020204" pitchFamily="34" charset="0"/>
            </a:endParaRPr>
          </a:p>
        </p:txBody>
      </p:sp>
      <p:sp>
        <p:nvSpPr>
          <p:cNvPr id="21" name="Right Arrow 157">
            <a:extLst>
              <a:ext uri="{FF2B5EF4-FFF2-40B4-BE49-F238E27FC236}">
                <a16:creationId xmlns:a16="http://schemas.microsoft.com/office/drawing/2014/main" id="{BA05701D-5D0B-4897-8C31-B5DF7AFDBF1C}"/>
              </a:ext>
            </a:extLst>
          </p:cNvPr>
          <p:cNvSpPr/>
          <p:nvPr/>
        </p:nvSpPr>
        <p:spPr bwMode="gray">
          <a:xfrm rot="10800000">
            <a:off x="6201037" y="2550185"/>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4DAE2"/>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1013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F96618-1891-4021-ADBA-4177DD3E889E}"/>
              </a:ext>
            </a:extLst>
          </p:cNvPr>
          <p:cNvSpPr>
            <a:spLocks noGrp="1"/>
          </p:cNvSpPr>
          <p:nvPr>
            <p:ph type="title"/>
          </p:nvPr>
        </p:nvSpPr>
        <p:spPr bwMode="gray"/>
        <p:txBody>
          <a:bodyPr/>
          <a:lstStyle/>
          <a:p>
            <a:r>
              <a:rPr lang="en-US"/>
              <a:t>Typical RESTCONF Interaction</a:t>
            </a:r>
            <a:endParaRPr lang="en-US" dirty="0"/>
          </a:p>
        </p:txBody>
      </p:sp>
      <p:sp>
        <p:nvSpPr>
          <p:cNvPr id="3" name="文本占位符 2">
            <a:extLst>
              <a:ext uri="{FF2B5EF4-FFF2-40B4-BE49-F238E27FC236}">
                <a16:creationId xmlns:a16="http://schemas.microsoft.com/office/drawing/2014/main" id="{639FB34C-FFD5-408B-A937-2D5A0632D8F6}"/>
              </a:ext>
            </a:extLst>
          </p:cNvPr>
          <p:cNvSpPr>
            <a:spLocks noGrp="1"/>
          </p:cNvSpPr>
          <p:nvPr>
            <p:ph type="body" sz="quarter" idx="10"/>
          </p:nvPr>
        </p:nvSpPr>
        <p:spPr bwMode="gray">
          <a:xfrm>
            <a:off x="455612" y="1059252"/>
            <a:ext cx="11293476" cy="1863888"/>
          </a:xfrm>
        </p:spPr>
        <p:txBody>
          <a:bodyPr/>
          <a:lstStyle/>
          <a:p>
            <a:pPr marL="285750" indent="-285750" algn="l"/>
            <a:r>
              <a:rPr lang="en-US" altLang="zh-CN" sz="1800" dirty="0"/>
              <a:t>A complete RESTCONF interaction includes a request and a response.</a:t>
            </a:r>
          </a:p>
          <a:p>
            <a:pPr marL="285750" indent="-285750" algn="l"/>
            <a:r>
              <a:rPr lang="en-US" altLang="zh-CN" sz="1800" dirty="0"/>
              <a:t>In this example, the client uses the OPTIONS method to obtain the operations supported by the device.</a:t>
            </a:r>
          </a:p>
          <a:p>
            <a:pPr marL="285750" indent="-285750"/>
            <a:r>
              <a:rPr lang="en-US" altLang="zh-CN" sz="1800" dirty="0"/>
              <a:t>The device response supports the following operations: POST, DELETE, GET, HEAD, PATCH, and OPTIONS.</a:t>
            </a:r>
          </a:p>
        </p:txBody>
      </p:sp>
      <p:sp>
        <p:nvSpPr>
          <p:cNvPr id="34" name="矩形: 圆角 33">
            <a:extLst>
              <a:ext uri="{FF2B5EF4-FFF2-40B4-BE49-F238E27FC236}">
                <a16:creationId xmlns:a16="http://schemas.microsoft.com/office/drawing/2014/main" id="{3E0240E9-B444-4910-A0F0-964DD55AA4C8}"/>
              </a:ext>
            </a:extLst>
          </p:cNvPr>
          <p:cNvSpPr/>
          <p:nvPr/>
        </p:nvSpPr>
        <p:spPr bwMode="gray">
          <a:xfrm>
            <a:off x="532574" y="3519398"/>
            <a:ext cx="1740366" cy="1158880"/>
          </a:xfrm>
          <a:prstGeom prst="roundRect">
            <a:avLst/>
          </a:prstGeom>
          <a:solidFill>
            <a:srgbClr val="FDD351"/>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pPr>
            <a:endParaRPr lang="en-US" altLang="zh-CN" sz="1600" dirty="0">
              <a:latin typeface="Huawei Sans" panose="020C0503030203020204" pitchFamily="34" charset="0"/>
            </a:endParaRPr>
          </a:p>
        </p:txBody>
      </p:sp>
      <p:sp>
        <p:nvSpPr>
          <p:cNvPr id="25" name="文本框 24">
            <a:extLst>
              <a:ext uri="{FF2B5EF4-FFF2-40B4-BE49-F238E27FC236}">
                <a16:creationId xmlns:a16="http://schemas.microsoft.com/office/drawing/2014/main" id="{C1F02863-593B-4A6A-A9E1-74FE70BB3B8C}"/>
              </a:ext>
            </a:extLst>
          </p:cNvPr>
          <p:cNvSpPr txBox="1"/>
          <p:nvPr/>
        </p:nvSpPr>
        <p:spPr bwMode="gray">
          <a:xfrm>
            <a:off x="2534416" y="3368608"/>
            <a:ext cx="6695002" cy="473489"/>
          </a:xfrm>
          <a:prstGeom prst="rect">
            <a:avLst/>
          </a:prstGeom>
          <a:noFill/>
          <a:ln>
            <a:solidFill>
              <a:srgbClr val="94DAE2"/>
            </a:solidFill>
          </a:ln>
        </p:spPr>
        <p:txBody>
          <a:bodyPr wrap="square" rtlCol="0">
            <a:spAutoFit/>
          </a:bodyPr>
          <a:lstStyle>
            <a:defPPr>
              <a:defRPr lang="en-US"/>
            </a:defPPr>
            <a:lvl1pPr>
              <a:lnSpc>
                <a:spcPct val="140000"/>
              </a:lnSpc>
              <a:defRPr sz="1600">
                <a:latin typeface="Huawei Sans" panose="020C0503030203020204" pitchFamily="34" charset="0"/>
                <a:ea typeface="方正兰亭黑简体" panose="02000000000000000000" pitchFamily="2" charset="-122"/>
              </a:defRPr>
            </a:lvl1pPr>
          </a:lstStyle>
          <a:p>
            <a:r>
              <a:rPr lang="en-US"/>
              <a:t>OPTIONS /restconf</a:t>
            </a:r>
            <a:r>
              <a:rPr lang="en-US" dirty="0"/>
              <a:t>/</a:t>
            </a:r>
            <a:r>
              <a:rPr lang="en-US"/>
              <a:t>data/</a:t>
            </a:r>
            <a:r>
              <a:rPr lang="en-US" dirty="0" err="1"/>
              <a:t>huawei-aaa</a:t>
            </a:r>
            <a:r>
              <a:rPr lang="en-US" err="1"/>
              <a:t>:</a:t>
            </a:r>
            <a:r>
              <a:rPr lang="en-US"/>
              <a:t>aaa</a:t>
            </a:r>
            <a:r>
              <a:rPr lang="en-US" dirty="0"/>
              <a:t>/domains/domain HTTP</a:t>
            </a:r>
            <a:r>
              <a:rPr lang="en-US"/>
              <a:t>/1.1</a:t>
            </a:r>
            <a:endParaRPr lang="en-US" altLang="zh-CN" dirty="0"/>
          </a:p>
        </p:txBody>
      </p:sp>
      <p:sp>
        <p:nvSpPr>
          <p:cNvPr id="26" name="文本框 25">
            <a:extLst>
              <a:ext uri="{FF2B5EF4-FFF2-40B4-BE49-F238E27FC236}">
                <a16:creationId xmlns:a16="http://schemas.microsoft.com/office/drawing/2014/main" id="{36DCD28F-D224-466D-9AAF-C38BAED7D87E}"/>
              </a:ext>
            </a:extLst>
          </p:cNvPr>
          <p:cNvSpPr txBox="1"/>
          <p:nvPr/>
        </p:nvSpPr>
        <p:spPr bwMode="gray">
          <a:xfrm>
            <a:off x="2534416" y="4151270"/>
            <a:ext cx="6695002" cy="1471172"/>
          </a:xfrm>
          <a:prstGeom prst="rect">
            <a:avLst/>
          </a:prstGeom>
          <a:noFill/>
          <a:ln>
            <a:solidFill>
              <a:srgbClr val="94DAE2"/>
            </a:solidFill>
          </a:ln>
        </p:spPr>
        <p:txBody>
          <a:bodyPr wrap="square" rtlCol="0">
            <a:spAutoFit/>
          </a:bodyPr>
          <a:lstStyle>
            <a:defPPr>
              <a:defRPr lang="en-US"/>
            </a:defPPr>
            <a:lvl1pPr>
              <a:lnSpc>
                <a:spcPct val="140000"/>
              </a:lnSpc>
              <a:defRPr sz="1600">
                <a:latin typeface="Huawei Sans" panose="020C0503030203020204" pitchFamily="34" charset="0"/>
                <a:ea typeface="方正兰亭黑简体" panose="02000000000000000000" pitchFamily="2" charset="-122"/>
              </a:defRPr>
            </a:lvl1pPr>
          </a:lstStyle>
          <a:p>
            <a:r>
              <a:rPr lang="en-US" dirty="0"/>
              <a:t>HTTP/1.1 200 OK</a:t>
            </a:r>
          </a:p>
          <a:p>
            <a:r>
              <a:rPr lang="en-US" dirty="0"/>
              <a:t>Accept-Patch: </a:t>
            </a:r>
            <a:r>
              <a:rPr lang="en-US"/>
              <a:t>application/</a:t>
            </a:r>
            <a:r>
              <a:rPr lang="en-US" dirty="0" err="1"/>
              <a:t>yang-data</a:t>
            </a:r>
            <a:r>
              <a:rPr lang="en-US" err="1"/>
              <a:t>+</a:t>
            </a:r>
            <a:r>
              <a:rPr lang="en-US"/>
              <a:t>xml</a:t>
            </a:r>
            <a:r>
              <a:rPr lang="en-US" dirty="0"/>
              <a:t>, </a:t>
            </a:r>
            <a:r>
              <a:rPr lang="en-US"/>
              <a:t>application/</a:t>
            </a:r>
            <a:r>
              <a:rPr lang="en-US" dirty="0" err="1"/>
              <a:t>yang-data</a:t>
            </a:r>
            <a:r>
              <a:rPr lang="en-US" err="1"/>
              <a:t>+</a:t>
            </a:r>
            <a:r>
              <a:rPr lang="en-US"/>
              <a:t>json</a:t>
            </a:r>
            <a:endParaRPr lang="en-US" dirty="0"/>
          </a:p>
          <a:p>
            <a:r>
              <a:rPr lang="en-US" dirty="0"/>
              <a:t>Allow: POST, DELETE, GET, HEAD, PATCH, OPTIONS</a:t>
            </a:r>
          </a:p>
          <a:p>
            <a:r>
              <a:rPr lang="en-US" dirty="0" err="1"/>
              <a:t>Content-Length</a:t>
            </a:r>
            <a:r>
              <a:rPr lang="en-US" err="1"/>
              <a:t>:</a:t>
            </a:r>
            <a:r>
              <a:rPr lang="en-US"/>
              <a:t>0</a:t>
            </a:r>
            <a:endParaRPr lang="en-US" altLang="zh-CN" dirty="0"/>
          </a:p>
        </p:txBody>
      </p:sp>
      <p:cxnSp>
        <p:nvCxnSpPr>
          <p:cNvPr id="4" name="直接箭头连接符 3">
            <a:extLst>
              <a:ext uri="{FF2B5EF4-FFF2-40B4-BE49-F238E27FC236}">
                <a16:creationId xmlns:a16="http://schemas.microsoft.com/office/drawing/2014/main" id="{FA7B62F5-2B77-4133-90FE-09B2827F398F}"/>
              </a:ext>
            </a:extLst>
          </p:cNvPr>
          <p:cNvCxnSpPr/>
          <p:nvPr/>
        </p:nvCxnSpPr>
        <p:spPr bwMode="gray">
          <a:xfrm>
            <a:off x="4379840" y="3101422"/>
            <a:ext cx="1154019"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548EC709-EFDE-42EF-B590-B918D342CDC9}"/>
              </a:ext>
            </a:extLst>
          </p:cNvPr>
          <p:cNvSpPr txBox="1"/>
          <p:nvPr/>
        </p:nvSpPr>
        <p:spPr bwMode="gray">
          <a:xfrm>
            <a:off x="5668284" y="2918593"/>
            <a:ext cx="19117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err="1">
                <a:latin typeface="Huawei Sans" panose="020C0503030203020204" pitchFamily="34" charset="0"/>
              </a:rPr>
              <a:t>RESTCONF</a:t>
            </a:r>
            <a:r>
              <a:rPr lang="en-US" b="1" dirty="0">
                <a:latin typeface="Huawei Sans" panose="020C0503030203020204" pitchFamily="34" charset="0"/>
              </a:rPr>
              <a:t> request</a:t>
            </a:r>
            <a:endParaRPr lang="en-US" altLang="zh-CN" b="1" dirty="0">
              <a:latin typeface="Huawei Sans" panose="020C0503030203020204" pitchFamily="34" charset="0"/>
            </a:endParaRPr>
          </a:p>
        </p:txBody>
      </p:sp>
      <p:cxnSp>
        <p:nvCxnSpPr>
          <p:cNvPr id="36" name="直接箭头连接符 35">
            <a:extLst>
              <a:ext uri="{FF2B5EF4-FFF2-40B4-BE49-F238E27FC236}">
                <a16:creationId xmlns:a16="http://schemas.microsoft.com/office/drawing/2014/main" id="{F8893F82-DCDC-4E05-91D1-ADA9ED930DE7}"/>
              </a:ext>
            </a:extLst>
          </p:cNvPr>
          <p:cNvCxnSpPr>
            <a:cxnSpLocks/>
          </p:cNvCxnSpPr>
          <p:nvPr/>
        </p:nvCxnSpPr>
        <p:spPr bwMode="gray">
          <a:xfrm flipH="1">
            <a:off x="4320043" y="5872723"/>
            <a:ext cx="1213816" cy="4011"/>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108A4226-6C94-4282-A929-0D51DAB8B856}"/>
              </a:ext>
            </a:extLst>
          </p:cNvPr>
          <p:cNvSpPr txBox="1"/>
          <p:nvPr/>
        </p:nvSpPr>
        <p:spPr bwMode="gray">
          <a:xfrm>
            <a:off x="5668284" y="5693905"/>
            <a:ext cx="19117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err="1">
                <a:latin typeface="Huawei Sans" panose="020C0503030203020204" pitchFamily="34" charset="0"/>
              </a:rPr>
              <a:t>RESTCONF</a:t>
            </a:r>
            <a:r>
              <a:rPr lang="en-US" b="1" dirty="0">
                <a:latin typeface="Huawei Sans" panose="020C0503030203020204" pitchFamily="34" charset="0"/>
              </a:rPr>
              <a:t> response</a:t>
            </a:r>
            <a:endParaRPr lang="en-US" altLang="zh-CN" b="1" dirty="0">
              <a:latin typeface="Huawei Sans" panose="020C0503030203020204" pitchFamily="34" charset="0"/>
            </a:endParaRPr>
          </a:p>
        </p:txBody>
      </p:sp>
      <p:sp>
        <p:nvSpPr>
          <p:cNvPr id="44" name="文本框 43">
            <a:extLst>
              <a:ext uri="{FF2B5EF4-FFF2-40B4-BE49-F238E27FC236}">
                <a16:creationId xmlns:a16="http://schemas.microsoft.com/office/drawing/2014/main" id="{C3AB90DB-EDD5-4126-B0FA-3AA137458A52}"/>
              </a:ext>
            </a:extLst>
          </p:cNvPr>
          <p:cNvSpPr txBox="1"/>
          <p:nvPr/>
        </p:nvSpPr>
        <p:spPr bwMode="gray">
          <a:xfrm>
            <a:off x="793319" y="3910465"/>
            <a:ext cx="1164833"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a:solidFill>
                  <a:schemeClr val="bg1"/>
                </a:solidFill>
                <a:latin typeface="Huawei Sans" panose="020C0503030203020204" pitchFamily="34" charset="0"/>
              </a:rPr>
              <a:t>Web App</a:t>
            </a:r>
            <a:endParaRPr lang="en-US" altLang="zh-CN" b="1" dirty="0">
              <a:solidFill>
                <a:schemeClr val="bg1"/>
              </a:solidFill>
              <a:latin typeface="Huawei Sans" panose="020C0503030203020204" pitchFamily="34" charset="0"/>
            </a:endParaRPr>
          </a:p>
        </p:txBody>
      </p:sp>
      <p:grpSp>
        <p:nvGrpSpPr>
          <p:cNvPr id="23" name="组合 22">
            <a:extLst>
              <a:ext uri="{FF2B5EF4-FFF2-40B4-BE49-F238E27FC236}">
                <a16:creationId xmlns:a16="http://schemas.microsoft.com/office/drawing/2014/main" id="{113735BE-BA49-4C31-8AC7-8E85DEE687A2}"/>
              </a:ext>
            </a:extLst>
          </p:cNvPr>
          <p:cNvGrpSpPr/>
          <p:nvPr/>
        </p:nvGrpSpPr>
        <p:grpSpPr bwMode="gray">
          <a:xfrm>
            <a:off x="9666862" y="3519398"/>
            <a:ext cx="1740365" cy="1500938"/>
            <a:chOff x="9639137" y="3111020"/>
            <a:chExt cx="1740365" cy="1500938"/>
          </a:xfrm>
        </p:grpSpPr>
        <p:sp>
          <p:nvSpPr>
            <p:cNvPr id="24" name="矩形 23">
              <a:extLst>
                <a:ext uri="{FF2B5EF4-FFF2-40B4-BE49-F238E27FC236}">
                  <a16:creationId xmlns:a16="http://schemas.microsoft.com/office/drawing/2014/main" id="{9320DFD6-8958-4C07-B604-5EEF2B488F1C}"/>
                </a:ext>
              </a:extLst>
            </p:cNvPr>
            <p:cNvSpPr/>
            <p:nvPr/>
          </p:nvSpPr>
          <p:spPr bwMode="gray">
            <a:xfrm>
              <a:off x="9639137" y="3111020"/>
              <a:ext cx="1740365" cy="131405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圆角 29">
              <a:extLst>
                <a:ext uri="{FF2B5EF4-FFF2-40B4-BE49-F238E27FC236}">
                  <a16:creationId xmlns:a16="http://schemas.microsoft.com/office/drawing/2014/main" id="{45B341D1-6B91-4DF6-A189-C1F2F8AD6677}"/>
                </a:ext>
              </a:extLst>
            </p:cNvPr>
            <p:cNvSpPr/>
            <p:nvPr/>
          </p:nvSpPr>
          <p:spPr bwMode="gray">
            <a:xfrm>
              <a:off x="9777294" y="3270736"/>
              <a:ext cx="1494148" cy="360040"/>
            </a:xfrm>
            <a:prstGeom prst="roundRect">
              <a:avLst/>
            </a:prstGeom>
            <a:solidFill>
              <a:schemeClr val="bg1"/>
            </a:solidFill>
            <a:ln w="9525" cap="flat" cmpd="sng" algn="ctr">
              <a:solidFill>
                <a:srgbClr val="30B5C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t">
                <a:spcBef>
                  <a:spcPct val="0"/>
                </a:spcBef>
                <a:spcAft>
                  <a:spcPct val="0"/>
                </a:spcAft>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YANG</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id="{07DCEE04-12C7-4EC8-9CA1-3C0CCF7B09D8}"/>
                </a:ext>
              </a:extLst>
            </p:cNvPr>
            <p:cNvSpPr txBox="1"/>
            <p:nvPr/>
          </p:nvSpPr>
          <p:spPr bwMode="gray">
            <a:xfrm>
              <a:off x="9812866" y="3697451"/>
              <a:ext cx="1423004" cy="425064"/>
            </a:xfrm>
            <a:prstGeom prst="rect">
              <a:avLst/>
            </a:prstGeom>
            <a:solidFill>
              <a:schemeClr val="bg1"/>
            </a:solidFill>
            <a:ln w="9525" cap="flat" cmpd="sng" algn="ctr">
              <a:solidFill>
                <a:srgbClr val="30B5C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en-US"/>
              </a:defPPr>
              <a:lvl1pPr marR="0" indent="0" algn="ctr" defTabSz="914400" fontAlgn="t">
                <a:lnSpc>
                  <a:spcPct val="100000"/>
                </a:lnSpc>
                <a:spcBef>
                  <a:spcPct val="0"/>
                </a:spcBef>
                <a:spcAft>
                  <a:spcPct val="0"/>
                </a:spcAft>
                <a:buClrTx/>
                <a:buSzTx/>
                <a:buFontTx/>
                <a:buNone/>
                <a:tabLst/>
                <a:defRPr kumimoji="0" sz="1400" b="0" i="0" u="none" strike="noStrike" cap="none" normalizeH="0" baseline="0">
                  <a:ln>
                    <a:noFill/>
                  </a:ln>
                  <a:effectLst/>
                  <a:latin typeface="Huawei Sans" panose="020C0503030203020204" pitchFamily="34" charset="0"/>
                  <a:ea typeface="方正兰亭黑简体" panose="02000000000000000000" pitchFamily="2" charset="-122"/>
                </a:defRPr>
              </a:lvl1pPr>
            </a:lstStyle>
            <a:p>
              <a:r>
                <a:rPr lang="en-US" altLang="zh-CN" sz="1800" b="1" dirty="0" err="1">
                  <a:sym typeface="Huawei Sans" panose="020C0503030203020204" pitchFamily="34" charset="0"/>
                </a:rPr>
                <a:t>DataStore</a:t>
              </a:r>
              <a:endParaRPr lang="zh-CN" altLang="en-US" sz="1800" b="1" dirty="0">
                <a:sym typeface="Huawei Sans" panose="020C0503030203020204" pitchFamily="34" charset="0"/>
              </a:endParaRPr>
            </a:p>
          </p:txBody>
        </p:sp>
        <p:pic>
          <p:nvPicPr>
            <p:cNvPr id="29" name="图片 28" descr="接入交换机.png">
              <a:extLst>
                <a:ext uri="{FF2B5EF4-FFF2-40B4-BE49-F238E27FC236}">
                  <a16:creationId xmlns:a16="http://schemas.microsoft.com/office/drawing/2014/main" id="{035C0141-EFED-44D9-A148-70C4B544E580}"/>
                </a:ext>
              </a:extLst>
            </p:cNvPr>
            <p:cNvPicPr>
              <a:picLocks noChangeAspect="1"/>
            </p:cNvPicPr>
            <p:nvPr/>
          </p:nvPicPr>
          <p:blipFill>
            <a:blip r:embed="rId3" cstate="print"/>
            <a:stretch>
              <a:fillRect/>
            </a:stretch>
          </p:blipFill>
          <p:spPr bwMode="gray">
            <a:xfrm>
              <a:off x="10274688" y="4170140"/>
              <a:ext cx="540000" cy="441818"/>
            </a:xfrm>
            <a:prstGeom prst="rect">
              <a:avLst/>
            </a:prstGeom>
            <a:solidFill>
              <a:srgbClr val="BEE9EE"/>
            </a:solidFill>
            <a:ln>
              <a:noFill/>
            </a:ln>
          </p:spPr>
        </p:pic>
      </p:grpSp>
    </p:spTree>
    <p:extLst>
      <p:ext uri="{BB962C8B-B14F-4D97-AF65-F5344CB8AC3E}">
        <p14:creationId xmlns:p14="http://schemas.microsoft.com/office/powerpoint/2010/main" val="35071892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433024-D8C5-4CE9-AB08-71B0B086F7D0}"/>
              </a:ext>
            </a:extLst>
          </p:cNvPr>
          <p:cNvSpPr>
            <a:spLocks noGrp="1"/>
          </p:cNvSpPr>
          <p:nvPr>
            <p:ph type="title"/>
          </p:nvPr>
        </p:nvSpPr>
        <p:spPr bwMode="gray"/>
        <p:txBody>
          <a:bodyPr/>
          <a:lstStyle/>
          <a:p>
            <a:r>
              <a:rPr lang="en-US"/>
              <a:t>RESTCONF Request Packet</a:t>
            </a:r>
            <a:endParaRPr lang="en-US" dirty="0"/>
          </a:p>
        </p:txBody>
      </p:sp>
      <p:sp>
        <p:nvSpPr>
          <p:cNvPr id="10" name="矩形: 圆角 9">
            <a:extLst>
              <a:ext uri="{FF2B5EF4-FFF2-40B4-BE49-F238E27FC236}">
                <a16:creationId xmlns:a16="http://schemas.microsoft.com/office/drawing/2014/main" id="{E60DBCF0-2538-4749-8C87-E2DC76EFBF4E}"/>
              </a:ext>
            </a:extLst>
          </p:cNvPr>
          <p:cNvSpPr/>
          <p:nvPr/>
        </p:nvSpPr>
        <p:spPr bwMode="gray">
          <a:xfrm>
            <a:off x="1367886" y="2111710"/>
            <a:ext cx="1740366" cy="1158880"/>
          </a:xfrm>
          <a:prstGeom prst="roundRect">
            <a:avLst/>
          </a:prstGeom>
          <a:solidFill>
            <a:srgbClr val="FDD351"/>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lang="en-US" altLang="zh-CN" sz="1600" dirty="0">
              <a:latin typeface="Huawei Sans" panose="020C0503030203020204" pitchFamily="34" charset="0"/>
            </a:endParaRPr>
          </a:p>
        </p:txBody>
      </p:sp>
      <p:cxnSp>
        <p:nvCxnSpPr>
          <p:cNvPr id="12" name="直接箭头连接符 11">
            <a:extLst>
              <a:ext uri="{FF2B5EF4-FFF2-40B4-BE49-F238E27FC236}">
                <a16:creationId xmlns:a16="http://schemas.microsoft.com/office/drawing/2014/main" id="{2B623043-E131-4DA5-8788-1C580ECDD8D9}"/>
              </a:ext>
            </a:extLst>
          </p:cNvPr>
          <p:cNvCxnSpPr/>
          <p:nvPr/>
        </p:nvCxnSpPr>
        <p:spPr bwMode="gray">
          <a:xfrm>
            <a:off x="3925188" y="1577960"/>
            <a:ext cx="1154019"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D6D2C0B4-ED3B-428A-990A-DF13B359600F}"/>
              </a:ext>
            </a:extLst>
          </p:cNvPr>
          <p:cNvSpPr txBox="1"/>
          <p:nvPr/>
        </p:nvSpPr>
        <p:spPr bwMode="gray">
          <a:xfrm>
            <a:off x="5213137" y="1391120"/>
            <a:ext cx="19117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err="1">
                <a:latin typeface="Huawei Sans" panose="020C0503030203020204" pitchFamily="34" charset="0"/>
              </a:rPr>
              <a:t>RESTCONF</a:t>
            </a:r>
            <a:r>
              <a:rPr lang="en-US" b="1" dirty="0">
                <a:latin typeface="Huawei Sans" panose="020C0503030203020204" pitchFamily="34" charset="0"/>
              </a:rPr>
              <a:t> request</a:t>
            </a:r>
            <a:endParaRPr lang="en-US" altLang="zh-CN" b="1" dirty="0">
              <a:latin typeface="Huawei Sans" panose="020C0503030203020204" pitchFamily="34" charset="0"/>
            </a:endParaRPr>
          </a:p>
        </p:txBody>
      </p:sp>
      <p:sp>
        <p:nvSpPr>
          <p:cNvPr id="14" name="文本框 13">
            <a:extLst>
              <a:ext uri="{FF2B5EF4-FFF2-40B4-BE49-F238E27FC236}">
                <a16:creationId xmlns:a16="http://schemas.microsoft.com/office/drawing/2014/main" id="{14FE670C-A2CC-4D57-9380-ADD50F49687E}"/>
              </a:ext>
            </a:extLst>
          </p:cNvPr>
          <p:cNvSpPr txBox="1"/>
          <p:nvPr/>
        </p:nvSpPr>
        <p:spPr bwMode="gray">
          <a:xfrm>
            <a:off x="1655652" y="2508321"/>
            <a:ext cx="1164833"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a:solidFill>
                  <a:schemeClr val="bg1"/>
                </a:solidFill>
                <a:latin typeface="Huawei Sans" panose="020C0503030203020204" pitchFamily="34" charset="0"/>
              </a:rPr>
              <a:t>Web App</a:t>
            </a:r>
            <a:endParaRPr lang="en-US" altLang="zh-CN" b="1" dirty="0">
              <a:solidFill>
                <a:schemeClr val="bg1"/>
              </a:solidFill>
              <a:latin typeface="Huawei Sans" panose="020C0503030203020204" pitchFamily="34" charset="0"/>
            </a:endParaRPr>
          </a:p>
        </p:txBody>
      </p:sp>
      <p:sp>
        <p:nvSpPr>
          <p:cNvPr id="15" name="矩形 14">
            <a:extLst>
              <a:ext uri="{FF2B5EF4-FFF2-40B4-BE49-F238E27FC236}">
                <a16:creationId xmlns:a16="http://schemas.microsoft.com/office/drawing/2014/main" id="{ED1FF46C-3174-448F-9ADD-33C5AECA1FDF}"/>
              </a:ext>
            </a:extLst>
          </p:cNvPr>
          <p:cNvSpPr/>
          <p:nvPr/>
        </p:nvSpPr>
        <p:spPr bwMode="gray">
          <a:xfrm>
            <a:off x="3875238" y="1893862"/>
            <a:ext cx="1070903"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500" dirty="0">
                <a:solidFill>
                  <a:schemeClr val="tx1"/>
                </a:solidFill>
                <a:latin typeface="Huawei Sans" panose="020C0503030203020204" pitchFamily="34" charset="0"/>
              </a:rPr>
              <a:t>Method</a:t>
            </a:r>
            <a:endParaRPr lang="en-US" altLang="zh-CN" sz="1500" dirty="0">
              <a:solidFill>
                <a:schemeClr val="tx1"/>
              </a:solidFill>
              <a:latin typeface="Huawei Sans" panose="020C0503030203020204" pitchFamily="34" charset="0"/>
            </a:endParaRPr>
          </a:p>
        </p:txBody>
      </p:sp>
      <p:sp>
        <p:nvSpPr>
          <p:cNvPr id="16" name="矩形 15">
            <a:extLst>
              <a:ext uri="{FF2B5EF4-FFF2-40B4-BE49-F238E27FC236}">
                <a16:creationId xmlns:a16="http://schemas.microsoft.com/office/drawing/2014/main" id="{E8A2D369-73BF-4B1F-AF0A-AF36A42A352A}"/>
              </a:ext>
            </a:extLst>
          </p:cNvPr>
          <p:cNvSpPr/>
          <p:nvPr/>
        </p:nvSpPr>
        <p:spPr bwMode="gray">
          <a:xfrm>
            <a:off x="4946141" y="1893862"/>
            <a:ext cx="1070903"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500" dirty="0">
                <a:solidFill>
                  <a:schemeClr val="tx1"/>
                </a:solidFill>
                <a:latin typeface="Huawei Sans" panose="020C0503030203020204" pitchFamily="34" charset="0"/>
              </a:rPr>
              <a:t>URI</a:t>
            </a:r>
            <a:endParaRPr lang="en-US" altLang="zh-CN" sz="1500" dirty="0">
              <a:solidFill>
                <a:schemeClr val="tx1"/>
              </a:solidFill>
              <a:latin typeface="Huawei Sans" panose="020C0503030203020204" pitchFamily="34" charset="0"/>
            </a:endParaRPr>
          </a:p>
        </p:txBody>
      </p:sp>
      <p:sp>
        <p:nvSpPr>
          <p:cNvPr id="17" name="矩形 16">
            <a:extLst>
              <a:ext uri="{FF2B5EF4-FFF2-40B4-BE49-F238E27FC236}">
                <a16:creationId xmlns:a16="http://schemas.microsoft.com/office/drawing/2014/main" id="{FE4A73F8-F45F-4216-B6C8-7B97955278AC}"/>
              </a:ext>
            </a:extLst>
          </p:cNvPr>
          <p:cNvSpPr/>
          <p:nvPr/>
        </p:nvSpPr>
        <p:spPr bwMode="gray">
          <a:xfrm>
            <a:off x="6014466" y="1893862"/>
            <a:ext cx="1381846"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500" dirty="0">
                <a:solidFill>
                  <a:schemeClr val="tx1"/>
                </a:solidFill>
                <a:latin typeface="Huawei Sans" panose="020C0503030203020204" pitchFamily="34" charset="0"/>
              </a:rPr>
              <a:t>HTTP/Version</a:t>
            </a:r>
            <a:endParaRPr lang="en-US" altLang="zh-CN" sz="1500" dirty="0">
              <a:solidFill>
                <a:schemeClr val="tx1"/>
              </a:solidFill>
              <a:latin typeface="Huawei Sans" panose="020C0503030203020204" pitchFamily="34" charset="0"/>
            </a:endParaRPr>
          </a:p>
        </p:txBody>
      </p:sp>
      <p:sp>
        <p:nvSpPr>
          <p:cNvPr id="18" name="矩形 17">
            <a:extLst>
              <a:ext uri="{FF2B5EF4-FFF2-40B4-BE49-F238E27FC236}">
                <a16:creationId xmlns:a16="http://schemas.microsoft.com/office/drawing/2014/main" id="{DE3F0C5F-22A9-4922-B2C2-C3EB12DD441E}"/>
              </a:ext>
            </a:extLst>
          </p:cNvPr>
          <p:cNvSpPr/>
          <p:nvPr/>
        </p:nvSpPr>
        <p:spPr bwMode="gray">
          <a:xfrm>
            <a:off x="3875238" y="2253901"/>
            <a:ext cx="3521074" cy="8045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500" dirty="0">
                <a:solidFill>
                  <a:schemeClr val="tx1"/>
                </a:solidFill>
                <a:latin typeface="Huawei Sans" panose="020C0503030203020204" pitchFamily="34" charset="0"/>
              </a:rPr>
              <a:t>  Header 1 : value</a:t>
            </a:r>
          </a:p>
          <a:p>
            <a:pPr fontAlgn="ctr"/>
            <a:r>
              <a:rPr lang="en-US" sz="1500" dirty="0">
                <a:solidFill>
                  <a:schemeClr val="tx1"/>
                </a:solidFill>
                <a:latin typeface="Huawei Sans" panose="020C0503030203020204" pitchFamily="34" charset="0"/>
              </a:rPr>
              <a:t>  Header 2 : value</a:t>
            </a:r>
          </a:p>
          <a:p>
            <a:pPr fontAlgn="ctr"/>
            <a:r>
              <a:rPr lang="en-US" sz="1500" dirty="0">
                <a:solidFill>
                  <a:schemeClr val="tx1"/>
                </a:solidFill>
                <a:latin typeface="Huawei Sans" panose="020C0503030203020204" pitchFamily="34" charset="0"/>
              </a:rPr>
              <a:t>  ...</a:t>
            </a:r>
            <a:endParaRPr lang="en-US" altLang="zh-CN" sz="1500" dirty="0">
              <a:solidFill>
                <a:schemeClr val="tx1"/>
              </a:solidFill>
              <a:latin typeface="Huawei Sans" panose="020C0503030203020204" pitchFamily="34" charset="0"/>
            </a:endParaRPr>
          </a:p>
        </p:txBody>
      </p:sp>
      <p:sp>
        <p:nvSpPr>
          <p:cNvPr id="23" name="矩形 22">
            <a:extLst>
              <a:ext uri="{FF2B5EF4-FFF2-40B4-BE49-F238E27FC236}">
                <a16:creationId xmlns:a16="http://schemas.microsoft.com/office/drawing/2014/main" id="{3F04E949-4CCC-4846-8B15-6F183B7861C1}"/>
              </a:ext>
            </a:extLst>
          </p:cNvPr>
          <p:cNvSpPr/>
          <p:nvPr/>
        </p:nvSpPr>
        <p:spPr bwMode="gray">
          <a:xfrm>
            <a:off x="3875238" y="3058441"/>
            <a:ext cx="3521074"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500" dirty="0">
                <a:solidFill>
                  <a:schemeClr val="tx1"/>
                </a:solidFill>
                <a:latin typeface="Huawei Sans" panose="020C0503030203020204" pitchFamily="34" charset="0"/>
              </a:rPr>
              <a:t>(Optional) request body</a:t>
            </a:r>
            <a:endParaRPr lang="en-US" altLang="zh-CN" sz="1500" dirty="0">
              <a:solidFill>
                <a:schemeClr val="tx1"/>
              </a:solidFill>
              <a:latin typeface="Huawei Sans" panose="020C0503030203020204" pitchFamily="34" charset="0"/>
            </a:endParaRPr>
          </a:p>
        </p:txBody>
      </p:sp>
      <p:graphicFrame>
        <p:nvGraphicFramePr>
          <p:cNvPr id="25" name="表格 24">
            <a:extLst>
              <a:ext uri="{FF2B5EF4-FFF2-40B4-BE49-F238E27FC236}">
                <a16:creationId xmlns:a16="http://schemas.microsoft.com/office/drawing/2014/main" id="{A013AFBB-7359-403C-B6BC-CD871CF9D29B}"/>
              </a:ext>
            </a:extLst>
          </p:cNvPr>
          <p:cNvGraphicFramePr>
            <a:graphicFrameLocks noGrp="1"/>
          </p:cNvGraphicFramePr>
          <p:nvPr>
            <p:extLst>
              <p:ext uri="{D42A27DB-BD31-4B8C-83A1-F6EECF244321}">
                <p14:modId xmlns:p14="http://schemas.microsoft.com/office/powerpoint/2010/main" val="4029986540"/>
              </p:ext>
            </p:extLst>
          </p:nvPr>
        </p:nvGraphicFramePr>
        <p:xfrm>
          <a:off x="1367886" y="3934391"/>
          <a:ext cx="8765531" cy="2075310"/>
        </p:xfrm>
        <a:graphic>
          <a:graphicData uri="http://schemas.openxmlformats.org/drawingml/2006/table">
            <a:tbl>
              <a:tblPr/>
              <a:tblGrid>
                <a:gridCol w="2442168">
                  <a:extLst>
                    <a:ext uri="{9D8B030D-6E8A-4147-A177-3AD203B41FA5}">
                      <a16:colId xmlns:a16="http://schemas.microsoft.com/office/drawing/2014/main" val="2315910241"/>
                    </a:ext>
                  </a:extLst>
                </a:gridCol>
                <a:gridCol w="6323363">
                  <a:extLst>
                    <a:ext uri="{9D8B030D-6E8A-4147-A177-3AD203B41FA5}">
                      <a16:colId xmlns:a16="http://schemas.microsoft.com/office/drawing/2014/main" val="20000"/>
                    </a:ext>
                  </a:extLst>
                </a:gridCol>
              </a:tblGrid>
              <a:tr h="320400">
                <a:tc gridSpan="2">
                  <a:txBody>
                    <a:bodyPr/>
                    <a:lstStyle/>
                    <a:p>
                      <a:pPr algn="ctr" fontAlgn="ctr"/>
                      <a:r>
                        <a:rPr lang="en-US" sz="1600" b="1" dirty="0">
                          <a:solidFill>
                            <a:sysClr val="windowText" lastClr="000000"/>
                          </a:solidFill>
                          <a:latin typeface="Huawei Sans" panose="020C0503030203020204" pitchFamily="34" charset="0"/>
                        </a:rPr>
                        <a:t>Description</a:t>
                      </a:r>
                    </a:p>
                  </a:txBody>
                  <a:tcPr marL="23295" marR="23295" marT="23295" marB="2329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sz="1400">
                        <a:solidFill>
                          <a:schemeClr val="tx1"/>
                        </a:solidFill>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320400">
                <a:tc>
                  <a:txBody>
                    <a:bodyPr/>
                    <a:lstStyle/>
                    <a:p>
                      <a:pPr algn="ctr" fontAlgn="ctr"/>
                      <a:r>
                        <a:rPr lang="en-US" sz="1400" dirty="0">
                          <a:solidFill>
                            <a:sysClr val="windowText" lastClr="000000"/>
                          </a:solidFill>
                          <a:latin typeface="Huawei Sans" panose="020C0503030203020204" pitchFamily="34" charset="0"/>
                        </a:rPr>
                        <a:t>Method</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HTTP method, performed on the resource identified by the request URI.</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20400">
                <a:tc>
                  <a:txBody>
                    <a:bodyPr/>
                    <a:lstStyle/>
                    <a:p>
                      <a:pPr algn="ctr" fontAlgn="ctr"/>
                      <a:r>
                        <a:rPr lang="en-US" sz="1400" dirty="0">
                          <a:solidFill>
                            <a:sysClr val="windowText" lastClr="000000"/>
                          </a:solidFill>
                          <a:latin typeface="Huawei Sans" panose="020C0503030203020204" pitchFamily="34" charset="0"/>
                        </a:rPr>
                        <a:t>URI</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Uniform Resource Identifier.</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20400">
                <a:tc>
                  <a:txBody>
                    <a:bodyPr/>
                    <a:lstStyle/>
                    <a:p>
                      <a:pPr algn="ctr" fontAlgn="ctr"/>
                      <a:r>
                        <a:rPr lang="en-US" sz="1400" dirty="0">
                          <a:solidFill>
                            <a:sysClr val="windowText" lastClr="000000"/>
                          </a:solidFill>
                          <a:latin typeface="Huawei Sans" panose="020C0503030203020204" pitchFamily="34" charset="0"/>
                        </a:rPr>
                        <a:t>HTTP/Version</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HTTP version.</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20400">
                <a:tc>
                  <a:txBody>
                    <a:bodyPr/>
                    <a:lstStyle/>
                    <a:p>
                      <a:pPr algn="ctr" fontAlgn="ctr"/>
                      <a:r>
                        <a:rPr lang="en-US" sz="1400" dirty="0">
                          <a:solidFill>
                            <a:sysClr val="windowText" lastClr="000000"/>
                          </a:solidFill>
                          <a:latin typeface="Huawei Sans" panose="020C0503030203020204" pitchFamily="34" charset="0"/>
                        </a:rPr>
                        <a:t>Header : value</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Header of a request packet, which has specific field requirements. The format is header field and value.</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0400">
                <a:tc>
                  <a:txBody>
                    <a:bodyPr/>
                    <a:lstStyle/>
                    <a:p>
                      <a:pPr algn="ctr" fontAlgn="ctr"/>
                      <a:r>
                        <a:rPr lang="en-US" sz="1400" dirty="0">
                          <a:solidFill>
                            <a:sysClr val="windowText" lastClr="000000"/>
                          </a:solidFill>
                          <a:latin typeface="Huawei Sans" panose="020C0503030203020204" pitchFamily="34" charset="0"/>
                        </a:rPr>
                        <a:t>Request body</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(Optional) Request body. Some methods do not carry body information.</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pSp>
        <p:nvGrpSpPr>
          <p:cNvPr id="21" name="组合 20">
            <a:extLst>
              <a:ext uri="{FF2B5EF4-FFF2-40B4-BE49-F238E27FC236}">
                <a16:creationId xmlns:a16="http://schemas.microsoft.com/office/drawing/2014/main" id="{80CFD827-84BD-4C76-916C-684833A77881}"/>
              </a:ext>
            </a:extLst>
          </p:cNvPr>
          <p:cNvGrpSpPr/>
          <p:nvPr/>
        </p:nvGrpSpPr>
        <p:grpSpPr bwMode="gray">
          <a:xfrm>
            <a:off x="8292778" y="1928062"/>
            <a:ext cx="1740365" cy="1500938"/>
            <a:chOff x="9162961" y="1637886"/>
            <a:chExt cx="1740365" cy="1500938"/>
          </a:xfrm>
        </p:grpSpPr>
        <p:sp>
          <p:nvSpPr>
            <p:cNvPr id="22" name="矩形 21">
              <a:extLst>
                <a:ext uri="{FF2B5EF4-FFF2-40B4-BE49-F238E27FC236}">
                  <a16:creationId xmlns:a16="http://schemas.microsoft.com/office/drawing/2014/main" id="{5ECC1A75-EB9C-41BB-AE99-C42E6BEF4D9C}"/>
                </a:ext>
              </a:extLst>
            </p:cNvPr>
            <p:cNvSpPr/>
            <p:nvPr/>
          </p:nvSpPr>
          <p:spPr bwMode="gray">
            <a:xfrm>
              <a:off x="9162961" y="1637886"/>
              <a:ext cx="1740365" cy="131405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圆角 29">
              <a:extLst>
                <a:ext uri="{FF2B5EF4-FFF2-40B4-BE49-F238E27FC236}">
                  <a16:creationId xmlns:a16="http://schemas.microsoft.com/office/drawing/2014/main" id="{0E17A3FF-1A3D-4CDD-B22B-83E4E024C45D}"/>
                </a:ext>
              </a:extLst>
            </p:cNvPr>
            <p:cNvSpPr/>
            <p:nvPr/>
          </p:nvSpPr>
          <p:spPr bwMode="gray">
            <a:xfrm>
              <a:off x="9321438" y="1797602"/>
              <a:ext cx="1494148" cy="360040"/>
            </a:xfrm>
            <a:prstGeom prst="roundRect">
              <a:avLst/>
            </a:prstGeom>
            <a:solidFill>
              <a:schemeClr val="bg1"/>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id="{F06A32F1-F9FF-40BE-A438-9D48B40B637D}"/>
                </a:ext>
              </a:extLst>
            </p:cNvPr>
            <p:cNvSpPr txBox="1"/>
            <p:nvPr/>
          </p:nvSpPr>
          <p:spPr bwMode="gray">
            <a:xfrm>
              <a:off x="9410423" y="2317359"/>
              <a:ext cx="1293009"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b="1" dirty="0" err="1">
                  <a:latin typeface="Huawei Sans" panose="020C0503030203020204" pitchFamily="34" charset="0"/>
                  <a:ea typeface="方正兰亭黑简体" panose="02000000000000000000" pitchFamily="2" charset="-122"/>
                  <a:sym typeface="Huawei Sans" panose="020C0503030203020204" pitchFamily="34" charset="0"/>
                </a:rPr>
                <a:t>DataStore</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descr="接入交换机.png">
              <a:extLst>
                <a:ext uri="{FF2B5EF4-FFF2-40B4-BE49-F238E27FC236}">
                  <a16:creationId xmlns:a16="http://schemas.microsoft.com/office/drawing/2014/main" id="{EC9BCF37-1B87-424E-9AF4-B70B7667E05A}"/>
                </a:ext>
              </a:extLst>
            </p:cNvPr>
            <p:cNvPicPr>
              <a:picLocks noChangeAspect="1"/>
            </p:cNvPicPr>
            <p:nvPr/>
          </p:nvPicPr>
          <p:blipFill>
            <a:blip r:embed="rId3" cstate="print"/>
            <a:stretch>
              <a:fillRect/>
            </a:stretch>
          </p:blipFill>
          <p:spPr bwMode="gray">
            <a:xfrm>
              <a:off x="9798512" y="2697006"/>
              <a:ext cx="540000" cy="441818"/>
            </a:xfrm>
            <a:prstGeom prst="rect">
              <a:avLst/>
            </a:prstGeom>
          </p:spPr>
        </p:pic>
      </p:grpSp>
    </p:spTree>
    <p:extLst>
      <p:ext uri="{BB962C8B-B14F-4D97-AF65-F5344CB8AC3E}">
        <p14:creationId xmlns:p14="http://schemas.microsoft.com/office/powerpoint/2010/main" val="8142138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433024-D8C5-4CE9-AB08-71B0B086F7D0}"/>
              </a:ext>
            </a:extLst>
          </p:cNvPr>
          <p:cNvSpPr>
            <a:spLocks noGrp="1"/>
          </p:cNvSpPr>
          <p:nvPr>
            <p:ph type="title"/>
          </p:nvPr>
        </p:nvSpPr>
        <p:spPr bwMode="gray"/>
        <p:txBody>
          <a:bodyPr/>
          <a:lstStyle/>
          <a:p>
            <a:r>
              <a:rPr lang="en-US"/>
              <a:t>RESTCONF Request Example</a:t>
            </a:r>
            <a:endParaRPr lang="en-US" dirty="0"/>
          </a:p>
        </p:txBody>
      </p:sp>
      <p:sp>
        <p:nvSpPr>
          <p:cNvPr id="3" name="文本占位符 2">
            <a:extLst>
              <a:ext uri="{FF2B5EF4-FFF2-40B4-BE49-F238E27FC236}">
                <a16:creationId xmlns:a16="http://schemas.microsoft.com/office/drawing/2014/main" id="{F49E7146-D2BC-4236-8EA7-0BA5AF34C3D6}"/>
              </a:ext>
            </a:extLst>
          </p:cNvPr>
          <p:cNvSpPr>
            <a:spLocks noGrp="1"/>
          </p:cNvSpPr>
          <p:nvPr>
            <p:ph type="body" sz="quarter" idx="10"/>
          </p:nvPr>
        </p:nvSpPr>
        <p:spPr bwMode="gray">
          <a:xfrm>
            <a:off x="455612" y="1052514"/>
            <a:ext cx="11293476" cy="739532"/>
          </a:xfrm>
        </p:spPr>
        <p:txBody>
          <a:bodyPr/>
          <a:lstStyle/>
          <a:p>
            <a:r>
              <a:rPr lang="en-US" altLang="zh-CN" sz="1600" dirty="0"/>
              <a:t>The IP address of the RESTCONF request object is 192.168.56.100. Change the value of </a:t>
            </a:r>
            <a:r>
              <a:rPr lang="en-US" altLang="zh-CN" sz="1600" b="1" dirty="0" err="1"/>
              <a:t>domainName</a:t>
            </a:r>
            <a:r>
              <a:rPr lang="en-US" altLang="zh-CN" sz="1600" dirty="0"/>
              <a:t> to </a:t>
            </a:r>
            <a:r>
              <a:rPr lang="en-US" altLang="zh-CN" sz="1600" b="1" dirty="0" err="1"/>
              <a:t>abc</a:t>
            </a:r>
            <a:r>
              <a:rPr lang="en-US" altLang="zh-CN" sz="1600" dirty="0"/>
              <a:t> and the value of </a:t>
            </a:r>
            <a:r>
              <a:rPr lang="en-US" altLang="zh-CN" sz="1600" b="1" dirty="0" err="1"/>
              <a:t>accessLimit</a:t>
            </a:r>
            <a:r>
              <a:rPr lang="en-US" altLang="zh-CN" sz="1600" dirty="0"/>
              <a:t> to </a:t>
            </a:r>
            <a:r>
              <a:rPr lang="en-US" altLang="zh-CN" sz="1600" b="1" dirty="0"/>
              <a:t>10</a:t>
            </a:r>
            <a:r>
              <a:rPr lang="en-US" altLang="zh-CN" sz="1600" dirty="0"/>
              <a:t>.</a:t>
            </a:r>
          </a:p>
        </p:txBody>
      </p:sp>
      <p:sp>
        <p:nvSpPr>
          <p:cNvPr id="34" name="文本框 33">
            <a:extLst>
              <a:ext uri="{FF2B5EF4-FFF2-40B4-BE49-F238E27FC236}">
                <a16:creationId xmlns:a16="http://schemas.microsoft.com/office/drawing/2014/main" id="{0141BF8E-0006-46D8-9DF2-8BF25A488707}"/>
              </a:ext>
            </a:extLst>
          </p:cNvPr>
          <p:cNvSpPr txBox="1"/>
          <p:nvPr/>
        </p:nvSpPr>
        <p:spPr bwMode="gray">
          <a:xfrm>
            <a:off x="3111499" y="1774147"/>
            <a:ext cx="5981702" cy="365658"/>
          </a:xfrm>
          <a:prstGeom prst="rect">
            <a:avLst/>
          </a:prstGeom>
          <a:solidFill>
            <a:srgbClr val="8BC9A0"/>
          </a:solidFill>
          <a:ln w="19050"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en-US"/>
            </a:defPPr>
            <a:lvl1pPr>
              <a:defRPr b="1">
                <a:solidFill>
                  <a:schemeClr val="bg1"/>
                </a:solidFill>
                <a:latin typeface="Huawei Sans" panose="020C0503030203020204" pitchFamily="34" charset="0"/>
                <a:ea typeface="方正兰亭黑简体" panose="02000000000000000000" pitchFamily="2" charset="-122"/>
              </a:defRPr>
            </a:lvl1pPr>
          </a:lstStyle>
          <a:p>
            <a:pPr algn="ctr"/>
            <a:r>
              <a:rPr lang="en-US" dirty="0"/>
              <a:t>HTTP method  URI  HTTP/Version</a:t>
            </a:r>
            <a:endParaRPr lang="en-US" altLang="zh-CN" dirty="0"/>
          </a:p>
        </p:txBody>
      </p:sp>
      <p:sp>
        <p:nvSpPr>
          <p:cNvPr id="19" name="文本框 18">
            <a:extLst>
              <a:ext uri="{FF2B5EF4-FFF2-40B4-BE49-F238E27FC236}">
                <a16:creationId xmlns:a16="http://schemas.microsoft.com/office/drawing/2014/main" id="{713BCD0A-062B-4761-BD31-26A831D3A356}"/>
              </a:ext>
            </a:extLst>
          </p:cNvPr>
          <p:cNvSpPr txBox="1"/>
          <p:nvPr/>
        </p:nvSpPr>
        <p:spPr bwMode="gray">
          <a:xfrm>
            <a:off x="3249403" y="2602021"/>
            <a:ext cx="6695002" cy="2850011"/>
          </a:xfrm>
          <a:prstGeom prst="rect">
            <a:avLst/>
          </a:prstGeom>
          <a:solidFill>
            <a:schemeClr val="bg1">
              <a:lumMod val="95000"/>
            </a:schemeClr>
          </a:solidFill>
          <a:ln>
            <a:solidFill>
              <a:schemeClr val="bg1">
                <a:lumMod val="85000"/>
              </a:schemeClr>
            </a:solidFill>
          </a:ln>
        </p:spPr>
        <p:txBody>
          <a:bodyPr wrap="square" rtlCol="0">
            <a:spAutoFit/>
          </a:bodyPr>
          <a:lstStyle/>
          <a:p>
            <a:pPr>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POST /restconf/data/huawei-aaa:aaa/domains HTTP/1.1</a:t>
            </a:r>
          </a:p>
          <a:p>
            <a:pPr>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Host: 192.168.56.100</a:t>
            </a:r>
          </a:p>
          <a:p>
            <a:pPr>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Content-Type: application/yang-data+xml</a:t>
            </a:r>
          </a:p>
          <a:p>
            <a:pPr>
              <a:lnSpc>
                <a:spcPct val="140000"/>
              </a:lnSpc>
            </a:pPr>
            <a:endParaRPr lang="en-US" altLang="zh-CN" sz="160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&lt;domain xmlns="http://www.huawei.com/netconf/vrp/huawei-aaa"&gt;</a:t>
            </a:r>
          </a:p>
          <a:p>
            <a:pPr>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&lt;domainName&gt;abc&lt;/domainName&gt;</a:t>
            </a:r>
          </a:p>
          <a:p>
            <a:pPr>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&lt;accessLimit&gt;10&lt;/accessLimit&gt;</a:t>
            </a:r>
          </a:p>
          <a:p>
            <a:pPr>
              <a:lnSpc>
                <a:spcPct val="140000"/>
              </a:lnSpc>
            </a:pP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&lt;/domain&gt;</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a:extLst>
              <a:ext uri="{FF2B5EF4-FFF2-40B4-BE49-F238E27FC236}">
                <a16:creationId xmlns:a16="http://schemas.microsoft.com/office/drawing/2014/main" id="{A5832B9E-86E0-4958-8FB3-C388A983C31E}"/>
              </a:ext>
            </a:extLst>
          </p:cNvPr>
          <p:cNvCxnSpPr>
            <a:cxnSpLocks/>
          </p:cNvCxnSpPr>
          <p:nvPr/>
        </p:nvCxnSpPr>
        <p:spPr bwMode="gray">
          <a:xfrm>
            <a:off x="3249403" y="2456431"/>
            <a:ext cx="6695002"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4" name="矩形: 圆角 23">
            <a:extLst>
              <a:ext uri="{FF2B5EF4-FFF2-40B4-BE49-F238E27FC236}">
                <a16:creationId xmlns:a16="http://schemas.microsoft.com/office/drawing/2014/main" id="{53EED70F-89F1-4858-9489-BC939F6DB4DE}"/>
              </a:ext>
            </a:extLst>
          </p:cNvPr>
          <p:cNvSpPr/>
          <p:nvPr/>
        </p:nvSpPr>
        <p:spPr bwMode="gray">
          <a:xfrm>
            <a:off x="3001404" y="4054279"/>
            <a:ext cx="7210407" cy="1288674"/>
          </a:xfrm>
          <a:prstGeom prst="roundRect">
            <a:avLst/>
          </a:pr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箭头: 下 24">
            <a:extLst>
              <a:ext uri="{FF2B5EF4-FFF2-40B4-BE49-F238E27FC236}">
                <a16:creationId xmlns:a16="http://schemas.microsoft.com/office/drawing/2014/main" id="{21729BE2-6A4C-4DA7-A3D7-2224ACB66FAE}"/>
              </a:ext>
            </a:extLst>
          </p:cNvPr>
          <p:cNvSpPr/>
          <p:nvPr/>
        </p:nvSpPr>
        <p:spPr bwMode="gray">
          <a:xfrm>
            <a:off x="5898585" y="5342953"/>
            <a:ext cx="333633" cy="453191"/>
          </a:xfrm>
          <a:prstGeom prst="downArrow">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id="{EAF5EC8C-717B-4C85-8744-5C832632CE24}"/>
              </a:ext>
            </a:extLst>
          </p:cNvPr>
          <p:cNvSpPr txBox="1"/>
          <p:nvPr/>
        </p:nvSpPr>
        <p:spPr bwMode="gray">
          <a:xfrm>
            <a:off x="5206608" y="5799587"/>
            <a:ext cx="1671337" cy="365658"/>
          </a:xfrm>
          <a:prstGeom prst="rect">
            <a:avLst/>
          </a:prstGeom>
          <a:solidFill>
            <a:srgbClr val="30B5C5"/>
          </a:solidFill>
          <a:ln w="19050"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altLang="zh-CN"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Request body</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圆角 35">
            <a:extLst>
              <a:ext uri="{FF2B5EF4-FFF2-40B4-BE49-F238E27FC236}">
                <a16:creationId xmlns:a16="http://schemas.microsoft.com/office/drawing/2014/main" id="{7F1F6E33-EA0A-4E4A-A062-34DA585F4CE7}"/>
              </a:ext>
            </a:extLst>
          </p:cNvPr>
          <p:cNvSpPr/>
          <p:nvPr/>
        </p:nvSpPr>
        <p:spPr bwMode="gray">
          <a:xfrm>
            <a:off x="3001404" y="3044049"/>
            <a:ext cx="7210407" cy="644572"/>
          </a:xfrm>
          <a:prstGeom prst="roundRect">
            <a:avLst/>
          </a:prstGeom>
          <a:noFill/>
          <a:ln w="2857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圆角 36">
            <a:extLst>
              <a:ext uri="{FF2B5EF4-FFF2-40B4-BE49-F238E27FC236}">
                <a16:creationId xmlns:a16="http://schemas.microsoft.com/office/drawing/2014/main" id="{E062B9D0-9770-4081-BB0F-1CF402FE234B}"/>
              </a:ext>
            </a:extLst>
          </p:cNvPr>
          <p:cNvSpPr/>
          <p:nvPr/>
        </p:nvSpPr>
        <p:spPr bwMode="gray">
          <a:xfrm>
            <a:off x="3001404" y="2633129"/>
            <a:ext cx="7210407" cy="362231"/>
          </a:xfrm>
          <a:prstGeom prst="roundRect">
            <a:avLst/>
          </a:prstGeom>
          <a:noFill/>
          <a:ln w="28575">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id="{B3625B8C-CCA4-4C32-864C-2E8F2C1FC0CC}"/>
              </a:ext>
            </a:extLst>
          </p:cNvPr>
          <p:cNvSpPr txBox="1"/>
          <p:nvPr/>
        </p:nvSpPr>
        <p:spPr bwMode="gray">
          <a:xfrm>
            <a:off x="1380859" y="3218419"/>
            <a:ext cx="985232" cy="365658"/>
          </a:xfrm>
          <a:prstGeom prst="rect">
            <a:avLst/>
          </a:prstGeom>
          <a:solidFill>
            <a:srgbClr val="FFD17D"/>
          </a:solidFill>
          <a:ln w="19050"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endParaRPr lang="zh-CN" altLang="en-US"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箭头: 下 38">
            <a:extLst>
              <a:ext uri="{FF2B5EF4-FFF2-40B4-BE49-F238E27FC236}">
                <a16:creationId xmlns:a16="http://schemas.microsoft.com/office/drawing/2014/main" id="{E5A4DDE5-9624-49C3-BA2E-0D838B6DC739}"/>
              </a:ext>
            </a:extLst>
          </p:cNvPr>
          <p:cNvSpPr/>
          <p:nvPr/>
        </p:nvSpPr>
        <p:spPr bwMode="gray">
          <a:xfrm rot="5400000">
            <a:off x="2522339" y="3072989"/>
            <a:ext cx="333633" cy="624496"/>
          </a:xfrm>
          <a:prstGeom prst="downArrow">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箭头: 下 39">
            <a:extLst>
              <a:ext uri="{FF2B5EF4-FFF2-40B4-BE49-F238E27FC236}">
                <a16:creationId xmlns:a16="http://schemas.microsoft.com/office/drawing/2014/main" id="{67F531CB-2B9B-437B-B74A-F18D7E804468}"/>
              </a:ext>
            </a:extLst>
          </p:cNvPr>
          <p:cNvSpPr/>
          <p:nvPr/>
        </p:nvSpPr>
        <p:spPr bwMode="gray">
          <a:xfrm flipV="1">
            <a:off x="5898585" y="2158114"/>
            <a:ext cx="333633" cy="402032"/>
          </a:xfrm>
          <a:prstGeom prst="downArrow">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94951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433024-D8C5-4CE9-AB08-71B0B086F7D0}"/>
              </a:ext>
            </a:extLst>
          </p:cNvPr>
          <p:cNvSpPr>
            <a:spLocks noGrp="1"/>
          </p:cNvSpPr>
          <p:nvPr>
            <p:ph type="title"/>
          </p:nvPr>
        </p:nvSpPr>
        <p:spPr bwMode="gray"/>
        <p:txBody>
          <a:bodyPr/>
          <a:lstStyle/>
          <a:p>
            <a:r>
              <a:rPr lang="en-US"/>
              <a:t>RESTCONF Response Packet</a:t>
            </a:r>
            <a:endParaRPr lang="en-US" dirty="0"/>
          </a:p>
        </p:txBody>
      </p:sp>
      <p:cxnSp>
        <p:nvCxnSpPr>
          <p:cNvPr id="12" name="直接箭头连接符 11">
            <a:extLst>
              <a:ext uri="{FF2B5EF4-FFF2-40B4-BE49-F238E27FC236}">
                <a16:creationId xmlns:a16="http://schemas.microsoft.com/office/drawing/2014/main" id="{2B623043-E131-4DA5-8788-1C580ECDD8D9}"/>
              </a:ext>
            </a:extLst>
          </p:cNvPr>
          <p:cNvCxnSpPr>
            <a:cxnSpLocks/>
          </p:cNvCxnSpPr>
          <p:nvPr/>
        </p:nvCxnSpPr>
        <p:spPr bwMode="gray">
          <a:xfrm flipH="1">
            <a:off x="4551218" y="1577960"/>
            <a:ext cx="1268814"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D6D2C0B4-ED3B-428A-990A-DF13B359600F}"/>
              </a:ext>
            </a:extLst>
          </p:cNvPr>
          <p:cNvSpPr txBox="1"/>
          <p:nvPr/>
        </p:nvSpPr>
        <p:spPr bwMode="gray">
          <a:xfrm>
            <a:off x="5978685" y="1391120"/>
            <a:ext cx="19117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err="1">
                <a:latin typeface="Huawei Sans" panose="020C0503030203020204" pitchFamily="34" charset="0"/>
              </a:rPr>
              <a:t>RESTCONF</a:t>
            </a:r>
            <a:r>
              <a:rPr lang="en-US" b="1" dirty="0">
                <a:latin typeface="Huawei Sans" panose="020C0503030203020204" pitchFamily="34" charset="0"/>
              </a:rPr>
              <a:t> response</a:t>
            </a:r>
            <a:endParaRPr lang="en-US" altLang="zh-CN" b="1" dirty="0">
              <a:latin typeface="Huawei Sans" panose="020C0503030203020204" pitchFamily="34" charset="0"/>
            </a:endParaRPr>
          </a:p>
        </p:txBody>
      </p:sp>
      <p:grpSp>
        <p:nvGrpSpPr>
          <p:cNvPr id="3" name="组合 2">
            <a:extLst>
              <a:ext uri="{FF2B5EF4-FFF2-40B4-BE49-F238E27FC236}">
                <a16:creationId xmlns:a16="http://schemas.microsoft.com/office/drawing/2014/main" id="{06019D34-6B43-4A66-89A7-77CC7CFA8D29}"/>
              </a:ext>
            </a:extLst>
          </p:cNvPr>
          <p:cNvGrpSpPr/>
          <p:nvPr/>
        </p:nvGrpSpPr>
        <p:grpSpPr bwMode="gray">
          <a:xfrm>
            <a:off x="1657848" y="2081908"/>
            <a:ext cx="1740366" cy="1158880"/>
            <a:chOff x="1657848" y="2218642"/>
            <a:chExt cx="1740366" cy="1158880"/>
          </a:xfrm>
        </p:grpSpPr>
        <p:sp>
          <p:nvSpPr>
            <p:cNvPr id="10" name="矩形: 圆角 9">
              <a:extLst>
                <a:ext uri="{FF2B5EF4-FFF2-40B4-BE49-F238E27FC236}">
                  <a16:creationId xmlns:a16="http://schemas.microsoft.com/office/drawing/2014/main" id="{E60DBCF0-2538-4749-8C87-E2DC76EFBF4E}"/>
                </a:ext>
              </a:extLst>
            </p:cNvPr>
            <p:cNvSpPr/>
            <p:nvPr/>
          </p:nvSpPr>
          <p:spPr bwMode="gray">
            <a:xfrm>
              <a:off x="1657848" y="2218642"/>
              <a:ext cx="1740366" cy="1158880"/>
            </a:xfrm>
            <a:prstGeom prst="roundRect">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pPr>
              <a:endParaRPr lang="en-US" altLang="zh-CN" sz="1600" dirty="0">
                <a:solidFill>
                  <a:schemeClr val="bg1"/>
                </a:solidFill>
                <a:latin typeface="Huawei Sans" panose="020C0503030203020204" pitchFamily="34" charset="0"/>
              </a:endParaRPr>
            </a:p>
          </p:txBody>
        </p:sp>
        <p:sp>
          <p:nvSpPr>
            <p:cNvPr id="14" name="文本框 13">
              <a:extLst>
                <a:ext uri="{FF2B5EF4-FFF2-40B4-BE49-F238E27FC236}">
                  <a16:creationId xmlns:a16="http://schemas.microsoft.com/office/drawing/2014/main" id="{14FE670C-A2CC-4D57-9380-ADD50F49687E}"/>
                </a:ext>
              </a:extLst>
            </p:cNvPr>
            <p:cNvSpPr txBox="1"/>
            <p:nvPr/>
          </p:nvSpPr>
          <p:spPr bwMode="gray">
            <a:xfrm>
              <a:off x="1995025" y="2619908"/>
              <a:ext cx="1164833"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fontAlgn="ctr"/>
              <a:r>
                <a:rPr lang="en-US" b="1" dirty="0">
                  <a:solidFill>
                    <a:schemeClr val="bg1"/>
                  </a:solidFill>
                  <a:latin typeface="Huawei Sans" panose="020C0503030203020204" pitchFamily="34" charset="0"/>
                </a:rPr>
                <a:t>Web App</a:t>
              </a:r>
              <a:endParaRPr lang="en-US" altLang="zh-CN" b="1" dirty="0">
                <a:solidFill>
                  <a:schemeClr val="bg1"/>
                </a:solidFill>
                <a:latin typeface="Huawei Sans" panose="020C0503030203020204" pitchFamily="34" charset="0"/>
              </a:endParaRPr>
            </a:p>
          </p:txBody>
        </p:sp>
      </p:grpSp>
      <p:grpSp>
        <p:nvGrpSpPr>
          <p:cNvPr id="4" name="组合 3">
            <a:extLst>
              <a:ext uri="{FF2B5EF4-FFF2-40B4-BE49-F238E27FC236}">
                <a16:creationId xmlns:a16="http://schemas.microsoft.com/office/drawing/2014/main" id="{EC101292-4271-4F59-BD53-A887C827CB6C}"/>
              </a:ext>
            </a:extLst>
          </p:cNvPr>
          <p:cNvGrpSpPr/>
          <p:nvPr/>
        </p:nvGrpSpPr>
        <p:grpSpPr bwMode="gray">
          <a:xfrm>
            <a:off x="3879908" y="1893862"/>
            <a:ext cx="3627501" cy="1524619"/>
            <a:chOff x="3768811" y="1893862"/>
            <a:chExt cx="3627501" cy="1524619"/>
          </a:xfrm>
        </p:grpSpPr>
        <p:sp>
          <p:nvSpPr>
            <p:cNvPr id="15" name="矩形 14">
              <a:extLst>
                <a:ext uri="{FF2B5EF4-FFF2-40B4-BE49-F238E27FC236}">
                  <a16:creationId xmlns:a16="http://schemas.microsoft.com/office/drawing/2014/main" id="{ED1FF46C-3174-448F-9ADD-33C5AECA1FDF}"/>
                </a:ext>
              </a:extLst>
            </p:cNvPr>
            <p:cNvSpPr/>
            <p:nvPr/>
          </p:nvSpPr>
          <p:spPr bwMode="gray">
            <a:xfrm>
              <a:off x="3768811" y="1893862"/>
              <a:ext cx="1433385"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HTTP/Version</a:t>
              </a:r>
              <a:endParaRPr lang="en-US" altLang="zh-CN" sz="1400" dirty="0">
                <a:solidFill>
                  <a:schemeClr val="tx1"/>
                </a:solidFill>
                <a:latin typeface="Huawei Sans" panose="020C0503030203020204" pitchFamily="34" charset="0"/>
              </a:endParaRPr>
            </a:p>
          </p:txBody>
        </p:sp>
        <p:sp>
          <p:nvSpPr>
            <p:cNvPr id="16" name="矩形 15">
              <a:extLst>
                <a:ext uri="{FF2B5EF4-FFF2-40B4-BE49-F238E27FC236}">
                  <a16:creationId xmlns:a16="http://schemas.microsoft.com/office/drawing/2014/main" id="{E8A2D369-73BF-4B1F-AF0A-AF36A42A352A}"/>
                </a:ext>
              </a:extLst>
            </p:cNvPr>
            <p:cNvSpPr/>
            <p:nvPr/>
          </p:nvSpPr>
          <p:spPr bwMode="gray">
            <a:xfrm>
              <a:off x="5202196" y="1893862"/>
              <a:ext cx="1245632"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Status Code</a:t>
              </a:r>
              <a:endParaRPr lang="en-US" altLang="zh-CN" sz="1400" dirty="0">
                <a:solidFill>
                  <a:schemeClr val="tx1"/>
                </a:solidFill>
                <a:latin typeface="Huawei Sans" panose="020C0503030203020204" pitchFamily="34" charset="0"/>
              </a:endParaRPr>
            </a:p>
          </p:txBody>
        </p:sp>
        <p:sp>
          <p:nvSpPr>
            <p:cNvPr id="17" name="矩形 16">
              <a:extLst>
                <a:ext uri="{FF2B5EF4-FFF2-40B4-BE49-F238E27FC236}">
                  <a16:creationId xmlns:a16="http://schemas.microsoft.com/office/drawing/2014/main" id="{FE4A73F8-F45F-4216-B6C8-7B97955278AC}"/>
                </a:ext>
              </a:extLst>
            </p:cNvPr>
            <p:cNvSpPr/>
            <p:nvPr/>
          </p:nvSpPr>
          <p:spPr bwMode="gray">
            <a:xfrm>
              <a:off x="6454582" y="1893862"/>
              <a:ext cx="941730"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Message</a:t>
              </a:r>
              <a:endParaRPr lang="en-US" altLang="zh-CN" sz="1400" dirty="0">
                <a:solidFill>
                  <a:schemeClr val="tx1"/>
                </a:solidFill>
                <a:latin typeface="Huawei Sans" panose="020C0503030203020204" pitchFamily="34" charset="0"/>
              </a:endParaRPr>
            </a:p>
          </p:txBody>
        </p:sp>
        <p:sp>
          <p:nvSpPr>
            <p:cNvPr id="18" name="矩形 17">
              <a:extLst>
                <a:ext uri="{FF2B5EF4-FFF2-40B4-BE49-F238E27FC236}">
                  <a16:creationId xmlns:a16="http://schemas.microsoft.com/office/drawing/2014/main" id="{DE3F0C5F-22A9-4922-B2C2-C3EB12DD441E}"/>
                </a:ext>
              </a:extLst>
            </p:cNvPr>
            <p:cNvSpPr/>
            <p:nvPr/>
          </p:nvSpPr>
          <p:spPr bwMode="gray">
            <a:xfrm>
              <a:off x="3768811" y="2253901"/>
              <a:ext cx="3627501" cy="8045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400" dirty="0">
                  <a:solidFill>
                    <a:schemeClr val="tx1"/>
                  </a:solidFill>
                  <a:latin typeface="Huawei Sans" panose="020C0503030203020204" pitchFamily="34" charset="0"/>
                </a:rPr>
                <a:t> Header 1 : value</a:t>
              </a:r>
            </a:p>
            <a:p>
              <a:pPr fontAlgn="ctr"/>
              <a:r>
                <a:rPr lang="en-US" sz="1400" dirty="0">
                  <a:solidFill>
                    <a:schemeClr val="tx1"/>
                  </a:solidFill>
                  <a:latin typeface="Huawei Sans" panose="020C0503030203020204" pitchFamily="34" charset="0"/>
                </a:rPr>
                <a:t> Header 2 : value</a:t>
              </a:r>
            </a:p>
            <a:p>
              <a:pPr fontAlgn="ctr"/>
              <a:r>
                <a:rPr lang="en-US" sz="1400" dirty="0">
                  <a:solidFill>
                    <a:schemeClr val="tx1"/>
                  </a:solidFill>
                  <a:latin typeface="Huawei Sans" panose="020C0503030203020204" pitchFamily="34" charset="0"/>
                </a:rPr>
                <a:t> ...</a:t>
              </a:r>
              <a:endParaRPr lang="en-US" altLang="zh-CN" sz="1400" dirty="0">
                <a:solidFill>
                  <a:schemeClr val="tx1"/>
                </a:solidFill>
                <a:latin typeface="Huawei Sans" panose="020C0503030203020204" pitchFamily="34" charset="0"/>
              </a:endParaRPr>
            </a:p>
          </p:txBody>
        </p:sp>
        <p:sp>
          <p:nvSpPr>
            <p:cNvPr id="23" name="矩形 22">
              <a:extLst>
                <a:ext uri="{FF2B5EF4-FFF2-40B4-BE49-F238E27FC236}">
                  <a16:creationId xmlns:a16="http://schemas.microsoft.com/office/drawing/2014/main" id="{3F04E949-4CCC-4846-8B15-6F183B7861C1}"/>
                </a:ext>
              </a:extLst>
            </p:cNvPr>
            <p:cNvSpPr/>
            <p:nvPr/>
          </p:nvSpPr>
          <p:spPr bwMode="gray">
            <a:xfrm>
              <a:off x="3768811" y="3058441"/>
              <a:ext cx="3627501" cy="360040"/>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a:solidFill>
                    <a:schemeClr val="tx1"/>
                  </a:solidFill>
                  <a:latin typeface="Huawei Sans" panose="020C0503030203020204" pitchFamily="34" charset="0"/>
                </a:rPr>
                <a:t>(Optional</a:t>
              </a:r>
              <a:r>
                <a:rPr lang="en-US" sz="1400">
                  <a:solidFill>
                    <a:schemeClr val="tx1"/>
                  </a:solidFill>
                  <a:latin typeface="Huawei Sans" panose="020C0503030203020204" pitchFamily="34" charset="0"/>
                </a:rPr>
                <a:t>) response </a:t>
              </a:r>
              <a:r>
                <a:rPr lang="en-US" sz="1400" dirty="0">
                  <a:solidFill>
                    <a:schemeClr val="tx1"/>
                  </a:solidFill>
                  <a:latin typeface="Huawei Sans" panose="020C0503030203020204" pitchFamily="34" charset="0"/>
                </a:rPr>
                <a:t>body</a:t>
              </a:r>
              <a:endParaRPr lang="en-US" altLang="zh-CN" sz="1400" dirty="0">
                <a:solidFill>
                  <a:schemeClr val="tx1"/>
                </a:solidFill>
                <a:latin typeface="Huawei Sans" panose="020C0503030203020204" pitchFamily="34" charset="0"/>
              </a:endParaRPr>
            </a:p>
          </p:txBody>
        </p:sp>
      </p:grpSp>
      <p:graphicFrame>
        <p:nvGraphicFramePr>
          <p:cNvPr id="25" name="表格 24">
            <a:extLst>
              <a:ext uri="{FF2B5EF4-FFF2-40B4-BE49-F238E27FC236}">
                <a16:creationId xmlns:a16="http://schemas.microsoft.com/office/drawing/2014/main" id="{A013AFBB-7359-403C-B6BC-CD871CF9D29B}"/>
              </a:ext>
            </a:extLst>
          </p:cNvPr>
          <p:cNvGraphicFramePr>
            <a:graphicFrameLocks noGrp="1"/>
          </p:cNvGraphicFramePr>
          <p:nvPr>
            <p:extLst>
              <p:ext uri="{D42A27DB-BD31-4B8C-83A1-F6EECF244321}">
                <p14:modId xmlns:p14="http://schemas.microsoft.com/office/powerpoint/2010/main" val="2340708380"/>
              </p:ext>
            </p:extLst>
          </p:nvPr>
        </p:nvGraphicFramePr>
        <p:xfrm>
          <a:off x="1622513" y="3944099"/>
          <a:ext cx="8584738" cy="2075310"/>
        </p:xfrm>
        <a:graphic>
          <a:graphicData uri="http://schemas.openxmlformats.org/drawingml/2006/table">
            <a:tbl>
              <a:tblPr firstCol="1"/>
              <a:tblGrid>
                <a:gridCol w="2391797">
                  <a:extLst>
                    <a:ext uri="{9D8B030D-6E8A-4147-A177-3AD203B41FA5}">
                      <a16:colId xmlns:a16="http://schemas.microsoft.com/office/drawing/2014/main" val="2315910241"/>
                    </a:ext>
                  </a:extLst>
                </a:gridCol>
                <a:gridCol w="6192941">
                  <a:extLst>
                    <a:ext uri="{9D8B030D-6E8A-4147-A177-3AD203B41FA5}">
                      <a16:colId xmlns:a16="http://schemas.microsoft.com/office/drawing/2014/main" val="20000"/>
                    </a:ext>
                  </a:extLst>
                </a:gridCol>
              </a:tblGrid>
              <a:tr h="320400">
                <a:tc gridSpan="2">
                  <a:txBody>
                    <a:bodyPr/>
                    <a:lstStyle/>
                    <a:p>
                      <a:pPr algn="ctr" fontAlgn="ctr"/>
                      <a:r>
                        <a:rPr lang="en-US" sz="1600" b="1" dirty="0">
                          <a:solidFill>
                            <a:sysClr val="windowText" lastClr="000000"/>
                          </a:solidFill>
                          <a:latin typeface="Huawei Sans" panose="020C0503030203020204" pitchFamily="34" charset="0"/>
                        </a:rPr>
                        <a:t>Description</a:t>
                      </a:r>
                    </a:p>
                  </a:txBody>
                  <a:tcPr marL="23295" marR="23295" marT="23295" marB="23295"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sz="1400">
                        <a:solidFill>
                          <a:schemeClr val="tx1"/>
                        </a:solidFill>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320400">
                <a:tc>
                  <a:txBody>
                    <a:bodyPr/>
                    <a:lstStyle/>
                    <a:p>
                      <a:pPr algn="ctr" fontAlgn="ctr"/>
                      <a:r>
                        <a:rPr lang="en-US" sz="1400" dirty="0">
                          <a:solidFill>
                            <a:sysClr val="windowText" lastClr="000000"/>
                          </a:solidFill>
                          <a:latin typeface="Huawei Sans" panose="020C0503030203020204" pitchFamily="34" charset="0"/>
                        </a:rPr>
                        <a:t>HTTP/Version</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HTTP method, performed on the resource identified by the request URI.</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20400">
                <a:tc>
                  <a:txBody>
                    <a:bodyPr/>
                    <a:lstStyle/>
                    <a:p>
                      <a:pPr algn="ctr" fontAlgn="ctr"/>
                      <a:r>
                        <a:rPr lang="en-US" sz="1400" dirty="0">
                          <a:solidFill>
                            <a:sysClr val="windowText" lastClr="000000"/>
                          </a:solidFill>
                          <a:latin typeface="Huawei Sans" panose="020C0503030203020204" pitchFamily="34" charset="0"/>
                        </a:rPr>
                        <a:t>Status code</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HTTP status code.</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20400">
                <a:tc>
                  <a:txBody>
                    <a:bodyPr/>
                    <a:lstStyle/>
                    <a:p>
                      <a:pPr algn="ctr" fontAlgn="ctr"/>
                      <a:r>
                        <a:rPr lang="en-US" sz="1400" dirty="0">
                          <a:solidFill>
                            <a:sysClr val="windowText" lastClr="000000"/>
                          </a:solidFill>
                          <a:latin typeface="Huawei Sans" panose="020C0503030203020204" pitchFamily="34" charset="0"/>
                        </a:rPr>
                        <a:t>Message</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HTTP status message.</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20400">
                <a:tc>
                  <a:txBody>
                    <a:bodyPr/>
                    <a:lstStyle/>
                    <a:p>
                      <a:pPr algn="ctr" fontAlgn="ctr"/>
                      <a:r>
                        <a:rPr lang="en-US" sz="1400" dirty="0">
                          <a:solidFill>
                            <a:sysClr val="windowText" lastClr="000000"/>
                          </a:solidFill>
                          <a:latin typeface="Huawei Sans" panose="020C0503030203020204" pitchFamily="34" charset="0"/>
                        </a:rPr>
                        <a:t>Header : value</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Header of a response packet, which has specific field requirements. The format is header field and value.</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0400">
                <a:tc>
                  <a:txBody>
                    <a:bodyPr/>
                    <a:lstStyle/>
                    <a:p>
                      <a:pPr algn="ctr" fontAlgn="ctr"/>
                      <a:r>
                        <a:rPr lang="en-US" sz="1400">
                          <a:solidFill>
                            <a:sysClr val="windowText" lastClr="000000"/>
                          </a:solidFill>
                          <a:latin typeface="Huawei Sans" panose="020C0503030203020204" pitchFamily="34" charset="0"/>
                        </a:rPr>
                        <a:t>Response </a:t>
                      </a:r>
                      <a:r>
                        <a:rPr lang="en-US" sz="1400" dirty="0">
                          <a:solidFill>
                            <a:sysClr val="windowText" lastClr="000000"/>
                          </a:solidFill>
                          <a:latin typeface="Huawei Sans" panose="020C0503030203020204" pitchFamily="34" charset="0"/>
                        </a:rPr>
                        <a:t>body</a:t>
                      </a:r>
                      <a:endParaRPr lang="en-US" altLang="zh-CN" sz="1400" dirty="0">
                        <a:solidFill>
                          <a:sysClr val="windowText" lastClr="000000"/>
                        </a:solidFill>
                        <a:latin typeface="Huawei Sans" panose="020C0503030203020204" pitchFamily="34" charset="0"/>
                      </a:endParaRPr>
                    </a:p>
                  </a:txBody>
                  <a:tcPr marL="23295" marR="23295" marT="23295" marB="2329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dirty="0">
                          <a:solidFill>
                            <a:sysClr val="windowText" lastClr="000000"/>
                          </a:solidFill>
                          <a:latin typeface="Huawei Sans" panose="020C0503030203020204" pitchFamily="34" charset="0"/>
                        </a:rPr>
                        <a:t>(Optional) Response body. Some methods do not carry body information.</a:t>
                      </a:r>
                      <a:endParaRPr lang="en-US" altLang="zh-CN" sz="1400" dirty="0">
                        <a:solidFill>
                          <a:sysClr val="windowText" lastClr="000000"/>
                        </a:solidFill>
                        <a:latin typeface="Huawei Sans" panose="020C0503030203020204" pitchFamily="34" charset="0"/>
                      </a:endParaRPr>
                    </a:p>
                  </a:txBody>
                  <a:tcPr marL="23295" marR="23295" marT="23295" marB="2329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pSp>
        <p:nvGrpSpPr>
          <p:cNvPr id="22" name="组合 21">
            <a:extLst>
              <a:ext uri="{FF2B5EF4-FFF2-40B4-BE49-F238E27FC236}">
                <a16:creationId xmlns:a16="http://schemas.microsoft.com/office/drawing/2014/main" id="{179060A4-C61C-47A8-9D5A-7BF5738D7201}"/>
              </a:ext>
            </a:extLst>
          </p:cNvPr>
          <p:cNvGrpSpPr/>
          <p:nvPr/>
        </p:nvGrpSpPr>
        <p:grpSpPr bwMode="gray">
          <a:xfrm>
            <a:off x="8292778" y="1928062"/>
            <a:ext cx="1740365" cy="1500938"/>
            <a:chOff x="9162961" y="1637886"/>
            <a:chExt cx="1740365" cy="1500938"/>
          </a:xfrm>
        </p:grpSpPr>
        <p:sp>
          <p:nvSpPr>
            <p:cNvPr id="24" name="矩形 23">
              <a:extLst>
                <a:ext uri="{FF2B5EF4-FFF2-40B4-BE49-F238E27FC236}">
                  <a16:creationId xmlns:a16="http://schemas.microsoft.com/office/drawing/2014/main" id="{F4BB2BC3-5730-488B-9123-330921118D30}"/>
                </a:ext>
              </a:extLst>
            </p:cNvPr>
            <p:cNvSpPr/>
            <p:nvPr/>
          </p:nvSpPr>
          <p:spPr bwMode="gray">
            <a:xfrm>
              <a:off x="9162961" y="1637886"/>
              <a:ext cx="1740365" cy="131405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圆角 29">
              <a:extLst>
                <a:ext uri="{FF2B5EF4-FFF2-40B4-BE49-F238E27FC236}">
                  <a16:creationId xmlns:a16="http://schemas.microsoft.com/office/drawing/2014/main" id="{F5C900CC-8093-4A06-AA0A-CBD611635188}"/>
                </a:ext>
              </a:extLst>
            </p:cNvPr>
            <p:cNvSpPr/>
            <p:nvPr/>
          </p:nvSpPr>
          <p:spPr bwMode="gray">
            <a:xfrm>
              <a:off x="9321438" y="1797602"/>
              <a:ext cx="1494148" cy="360040"/>
            </a:xfrm>
            <a:prstGeom prst="roundRect">
              <a:avLst/>
            </a:prstGeom>
            <a:solidFill>
              <a:schemeClr val="bg1"/>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altLang="zh-CN"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zh-CN" altLang="en-US" sz="14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a16="http://schemas.microsoft.com/office/drawing/2014/main" id="{174F1592-5E54-4B54-B375-D43E11EFF912}"/>
                </a:ext>
              </a:extLst>
            </p:cNvPr>
            <p:cNvSpPr txBox="1"/>
            <p:nvPr/>
          </p:nvSpPr>
          <p:spPr bwMode="gray">
            <a:xfrm>
              <a:off x="9410423" y="2317359"/>
              <a:ext cx="1293009"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tLang="zh-CN" b="1" dirty="0" err="1">
                  <a:latin typeface="Huawei Sans" panose="020C0503030203020204" pitchFamily="34" charset="0"/>
                  <a:ea typeface="方正兰亭黑简体" panose="02000000000000000000" pitchFamily="2" charset="-122"/>
                  <a:sym typeface="Huawei Sans" panose="020C0503030203020204" pitchFamily="34" charset="0"/>
                </a:rPr>
                <a:t>DataStore</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descr="接入交换机.png">
              <a:extLst>
                <a:ext uri="{FF2B5EF4-FFF2-40B4-BE49-F238E27FC236}">
                  <a16:creationId xmlns:a16="http://schemas.microsoft.com/office/drawing/2014/main" id="{7D6D770F-C960-402C-8F39-03717E4CF1B4}"/>
                </a:ext>
              </a:extLst>
            </p:cNvPr>
            <p:cNvPicPr>
              <a:picLocks noChangeAspect="1"/>
            </p:cNvPicPr>
            <p:nvPr/>
          </p:nvPicPr>
          <p:blipFill>
            <a:blip r:embed="rId3" cstate="print"/>
            <a:stretch>
              <a:fillRect/>
            </a:stretch>
          </p:blipFill>
          <p:spPr bwMode="gray">
            <a:xfrm>
              <a:off x="9798512" y="2697006"/>
              <a:ext cx="540000" cy="441818"/>
            </a:xfrm>
            <a:prstGeom prst="rect">
              <a:avLst/>
            </a:prstGeom>
          </p:spPr>
        </p:pic>
      </p:grpSp>
    </p:spTree>
    <p:extLst>
      <p:ext uri="{BB962C8B-B14F-4D97-AF65-F5344CB8AC3E}">
        <p14:creationId xmlns:p14="http://schemas.microsoft.com/office/powerpoint/2010/main" val="21940085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433024-D8C5-4CE9-AB08-71B0B086F7D0}"/>
              </a:ext>
            </a:extLst>
          </p:cNvPr>
          <p:cNvSpPr>
            <a:spLocks noGrp="1"/>
          </p:cNvSpPr>
          <p:nvPr>
            <p:ph type="title"/>
          </p:nvPr>
        </p:nvSpPr>
        <p:spPr bwMode="gray"/>
        <p:txBody>
          <a:bodyPr/>
          <a:lstStyle/>
          <a:p>
            <a:r>
              <a:rPr lang="en-US"/>
              <a:t>HTTP Status Code</a:t>
            </a:r>
            <a:endParaRPr lang="en-US" dirty="0"/>
          </a:p>
        </p:txBody>
      </p:sp>
      <p:sp>
        <p:nvSpPr>
          <p:cNvPr id="20" name="文本框 19">
            <a:extLst>
              <a:ext uri="{FF2B5EF4-FFF2-40B4-BE49-F238E27FC236}">
                <a16:creationId xmlns:a16="http://schemas.microsoft.com/office/drawing/2014/main" id="{67F0A4AD-B295-4D9F-9A8D-793AA354AA2C}"/>
              </a:ext>
            </a:extLst>
          </p:cNvPr>
          <p:cNvSpPr txBox="1"/>
          <p:nvPr/>
        </p:nvSpPr>
        <p:spPr bwMode="gray">
          <a:xfrm>
            <a:off x="442913" y="855883"/>
            <a:ext cx="11210400" cy="480131"/>
          </a:xfrm>
          <a:prstGeom prst="rect">
            <a:avLst/>
          </a:prstGeom>
          <a:noFill/>
        </p:spPr>
        <p:txBody>
          <a:bodyPr wrap="square" rtlCol="0">
            <a:noAutofit/>
          </a:bodyPr>
          <a:lstStyle/>
          <a:p>
            <a:pPr marL="285750" indent="-285750" fontAlgn="ctr">
              <a:lnSpc>
                <a:spcPct val="120000"/>
              </a:lnSpc>
              <a:buSzPct val="50000"/>
              <a:buFont typeface="Wingdings" panose="05000000000000000000" pitchFamily="2" charset="2"/>
              <a:buChar char="l"/>
            </a:pPr>
            <a:r>
              <a:rPr lang="en-US" sz="1600" dirty="0">
                <a:latin typeface="Huawei Sans" panose="020C0503030203020204" pitchFamily="34" charset="0"/>
              </a:rPr>
              <a:t>An HTTP status code is a three-digit number indicating the status of a response from the server. It is used to return the operation result to the client.</a:t>
            </a:r>
            <a:endParaRPr lang="en-US" altLang="zh-CN" sz="1600" dirty="0">
              <a:latin typeface="Huawei Sans" panose="020C0503030203020204" pitchFamily="34" charset="0"/>
            </a:endParaRPr>
          </a:p>
        </p:txBody>
      </p:sp>
      <p:graphicFrame>
        <p:nvGraphicFramePr>
          <p:cNvPr id="6" name="表格 5">
            <a:extLst>
              <a:ext uri="{FF2B5EF4-FFF2-40B4-BE49-F238E27FC236}">
                <a16:creationId xmlns:a16="http://schemas.microsoft.com/office/drawing/2014/main" id="{9609A30D-F6B5-4401-8DA8-F6A7C4E62CFC}"/>
              </a:ext>
            </a:extLst>
          </p:cNvPr>
          <p:cNvGraphicFramePr>
            <a:graphicFrameLocks noGrp="1"/>
          </p:cNvGraphicFramePr>
          <p:nvPr>
            <p:extLst>
              <p:ext uri="{D42A27DB-BD31-4B8C-83A1-F6EECF244321}">
                <p14:modId xmlns:p14="http://schemas.microsoft.com/office/powerpoint/2010/main" val="3513055979"/>
              </p:ext>
            </p:extLst>
          </p:nvPr>
        </p:nvGraphicFramePr>
        <p:xfrm>
          <a:off x="599440" y="1547718"/>
          <a:ext cx="11053873" cy="4602744"/>
        </p:xfrm>
        <a:graphic>
          <a:graphicData uri="http://schemas.openxmlformats.org/drawingml/2006/table">
            <a:tbl>
              <a:tblPr firstRow="1" bandRow="1"/>
              <a:tblGrid>
                <a:gridCol w="847727">
                  <a:extLst>
                    <a:ext uri="{9D8B030D-6E8A-4147-A177-3AD203B41FA5}">
                      <a16:colId xmlns:a16="http://schemas.microsoft.com/office/drawing/2014/main" val="20000"/>
                    </a:ext>
                  </a:extLst>
                </a:gridCol>
                <a:gridCol w="2422363">
                  <a:extLst>
                    <a:ext uri="{9D8B030D-6E8A-4147-A177-3AD203B41FA5}">
                      <a16:colId xmlns:a16="http://schemas.microsoft.com/office/drawing/2014/main" val="1240633139"/>
                    </a:ext>
                  </a:extLst>
                </a:gridCol>
                <a:gridCol w="2523796">
                  <a:extLst>
                    <a:ext uri="{9D8B030D-6E8A-4147-A177-3AD203B41FA5}">
                      <a16:colId xmlns:a16="http://schemas.microsoft.com/office/drawing/2014/main" val="20001"/>
                    </a:ext>
                  </a:extLst>
                </a:gridCol>
                <a:gridCol w="5259987">
                  <a:extLst>
                    <a:ext uri="{9D8B030D-6E8A-4147-A177-3AD203B41FA5}">
                      <a16:colId xmlns:a16="http://schemas.microsoft.com/office/drawing/2014/main" val="2808074268"/>
                    </a:ext>
                  </a:extLst>
                </a:gridCol>
              </a:tblGrid>
              <a:tr h="213879">
                <a:tc gridSpan="2">
                  <a:txBody>
                    <a:bodyPr/>
                    <a:lstStyle/>
                    <a:p>
                      <a:pPr fontAlgn="ctr"/>
                      <a:r>
                        <a:rPr lang="en-US" sz="1400" b="1" dirty="0">
                          <a:solidFill>
                            <a:sysClr val="windowText" lastClr="000000"/>
                          </a:solidFill>
                          <a:latin typeface="Huawei Sans" panose="020C0503030203020204" pitchFamily="34" charset="0"/>
                        </a:rPr>
                        <a:t>Status Code</a:t>
                      </a:r>
                      <a:endParaRPr lang="en-US" altLang="zh-CN" sz="1400" b="1" dirty="0">
                        <a:solidFill>
                          <a:sysClr val="windowText" lastClr="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sz="1600" b="1" dirty="0">
                        <a:solidFill>
                          <a:schemeClr val="bg1"/>
                        </a:solidFill>
                        <a:latin typeface="Arial"/>
                        <a:ea typeface="+mn-ea"/>
                      </a:endParaRPr>
                    </a:p>
                  </a:txBody>
                  <a:tcPr marL="109753" marR="109753" marT="45731" marB="45731"/>
                </a:tc>
                <a:tc gridSpan="2">
                  <a:txBody>
                    <a:bodyPr/>
                    <a:lstStyle/>
                    <a:p>
                      <a:pPr fontAlgn="ctr"/>
                      <a:r>
                        <a:rPr lang="en-US" sz="1400" b="1" dirty="0">
                          <a:solidFill>
                            <a:sysClr val="windowText" lastClr="000000"/>
                          </a:solidFill>
                          <a:latin typeface="Huawei Sans" panose="020C0503030203020204" pitchFamily="34" charset="0"/>
                        </a:rPr>
                        <a:t>Description</a:t>
                      </a:r>
                      <a:endParaRPr lang="en-US" altLang="zh-CN" sz="1400" b="1" dirty="0">
                        <a:solidFill>
                          <a:sysClr val="windowText" lastClr="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sz="1400" b="1" dirty="0">
                        <a:solidFill>
                          <a:schemeClr val="bg1"/>
                        </a:solidFill>
                        <a:latin typeface="Arial"/>
                        <a:ea typeface="+mn-ea"/>
                      </a:endParaRPr>
                    </a:p>
                  </a:txBody>
                  <a:tcPr marL="109753" marR="109753" marT="45731" marB="45731"/>
                </a:tc>
                <a:extLst>
                  <a:ext uri="{0D108BD9-81ED-4DB2-BD59-A6C34878D82A}">
                    <a16:rowId xmlns:a16="http://schemas.microsoft.com/office/drawing/2014/main" val="10000"/>
                  </a:ext>
                </a:extLst>
              </a:tr>
              <a:tr h="320811">
                <a:tc>
                  <a:txBody>
                    <a:bodyPr/>
                    <a:lstStyle/>
                    <a:p>
                      <a:pPr algn="ctr" fontAlgn="ctr"/>
                      <a:r>
                        <a:rPr lang="en-US" sz="1200" dirty="0" err="1">
                          <a:latin typeface="Huawei Sans" panose="020C0503030203020204" pitchFamily="34" charset="0"/>
                        </a:rPr>
                        <a:t>1XX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(Informational) The request is received.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100 Continue</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If the request is received, go to the next step.</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10515">
                <a:tc rowSpan="3">
                  <a:txBody>
                    <a:bodyPr/>
                    <a:lstStyle/>
                    <a:p>
                      <a:pPr algn="ctr" fontAlgn="ctr"/>
                      <a:r>
                        <a:rPr lang="en-US" sz="1200" dirty="0" err="1">
                          <a:latin typeface="Huawei Sans" panose="020C0503030203020204" pitchFamily="34" charset="0"/>
                        </a:rPr>
                        <a:t>2XX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l" fontAlgn="ctr"/>
                      <a:r>
                        <a:rPr lang="en-US" sz="1200" dirty="0">
                          <a:latin typeface="Huawei Sans" panose="020C0503030203020204" pitchFamily="34" charset="0"/>
                        </a:rPr>
                        <a:t>(Successful) The request is successful.</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200 OK</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Success. The response body is available.</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20811">
                <a:tc vMerge="1">
                  <a:txBody>
                    <a:bodyPr/>
                    <a:lstStyle/>
                    <a:p>
                      <a:endParaRPr lang="zh-CN" altLang="en-US" sz="1200" b="0" dirty="0">
                        <a:solidFill>
                          <a:srgbClr val="000000"/>
                        </a:solidFill>
                        <a:latin typeface="Arial"/>
                        <a:ea typeface="+mn-ea"/>
                      </a:endParaRPr>
                    </a:p>
                  </a:txBody>
                  <a:tcPr marL="109753" marR="109753"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sz="16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201 Created</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A resource is successfully created, and the URI of the newly created resource exists in the location field.</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01318">
                <a:tc vMerge="1">
                  <a:txBody>
                    <a:bodyPr/>
                    <a:lstStyle/>
                    <a:p>
                      <a:endParaRPr lang="zh-CN" altLang="en-US" sz="16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endParaRPr lang="zh-CN" altLang="en-US" sz="16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204 No Content</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Success. The response body is unavailable.</a:t>
                      </a: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3557638"/>
                  </a:ext>
                </a:extLst>
              </a:tr>
              <a:tr h="340023">
                <a:tc>
                  <a:txBody>
                    <a:bodyPr/>
                    <a:lstStyle/>
                    <a:p>
                      <a:pPr algn="ctr" fontAlgn="ctr"/>
                      <a:r>
                        <a:rPr lang="en-US" sz="1200" dirty="0" err="1">
                          <a:latin typeface="Huawei Sans" panose="020C0503030203020204" pitchFamily="34" charset="0"/>
                        </a:rPr>
                        <a:t>3XX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latin typeface="Huawei Sans" panose="020C0503030203020204" pitchFamily="34" charset="0"/>
                        </a:rPr>
                        <a:t>(Redirection) Further operations need to be performed.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301 Moved Permanently</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A new URI is allocated to the target resource, and all future resources will be associated with the new URI.</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10515">
                <a:tc rowSpan="4">
                  <a:txBody>
                    <a:bodyPr/>
                    <a:lstStyle/>
                    <a:p>
                      <a:pPr algn="ctr" fontAlgn="ctr"/>
                      <a:r>
                        <a:rPr lang="en-US" sz="1200" dirty="0" err="1">
                          <a:latin typeface="Huawei Sans" panose="020C0503030203020204" pitchFamily="34" charset="0"/>
                        </a:rPr>
                        <a:t>4XX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(Client Error) Request error.</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400 Bad Request</a:t>
                      </a: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request body is incorrect and carries error information.</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10515">
                <a:tc vMerge="1">
                  <a:txBody>
                    <a:bodyPr/>
                    <a:lstStyle/>
                    <a:p>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401 Unauthorized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Authorization failed. For example, the certificate does not match.</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49129">
                <a:tc vMerge="1">
                  <a:txBody>
                    <a:bodyPr/>
                    <a:lstStyle/>
                    <a:p>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403 Forbidden</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Access denied. The possible cause is that the user attempts to perform operations beyond the permission or the login user name or password is incorrect.</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996799"/>
                  </a:ext>
                </a:extLst>
              </a:tr>
              <a:tr h="210515">
                <a:tc vMerge="1">
                  <a:txBody>
                    <a:bodyPr/>
                    <a:lstStyle/>
                    <a:p>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b="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fontAlgn="ctr"/>
                      <a:r>
                        <a:rPr lang="en-US" sz="1200" dirty="0">
                          <a:latin typeface="Huawei Sans" panose="020C0503030203020204" pitchFamily="34" charset="0"/>
                        </a:rPr>
                        <a:t>404 Not Found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requested resource cannot be found.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6686118"/>
                  </a:ext>
                </a:extLst>
              </a:tr>
              <a:tr h="320811">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err="1">
                          <a:latin typeface="Huawei Sans" panose="020C0503030203020204" pitchFamily="34" charset="0"/>
                        </a:rPr>
                        <a:t>5XX</a:t>
                      </a:r>
                      <a:endParaRPr lang="en-US" altLang="zh-CN" sz="1200" b="0" dirty="0">
                        <a:solidFill>
                          <a:srgbClr val="000000"/>
                        </a:solidFill>
                        <a:latin typeface="Huawei Sans" panose="020C0503030203020204" pitchFamily="34" charset="0"/>
                        <a:ea typeface="+mn-ea"/>
                      </a:endParaRPr>
                    </a:p>
                  </a:txBody>
                  <a:tcPr marL="109753" marR="109753" marT="45731" marB="4573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(Server Error) Server error.</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500 Internal Server Error</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request cannot be executed due to an internal server error. The user needs to resend the request later.</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10515">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b="0" dirty="0">
                        <a:solidFill>
                          <a:srgbClr val="000000"/>
                        </a:solidFill>
                        <a:latin typeface="Arial"/>
                        <a:ea typeface="+mn-ea"/>
                      </a:endParaRPr>
                    </a:p>
                  </a:txBody>
                  <a:tcPr marL="109753" marR="109753" marT="45731" marB="45731">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A6D2FF"/>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501 Not Implemented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The function has not been implemented.</a:t>
                      </a:r>
                      <a:endParaRPr lang="en-US" altLang="zh-CN" sz="1200" b="0" dirty="0">
                        <a:solidFill>
                          <a:srgbClr val="000000"/>
                        </a:solidFill>
                        <a:latin typeface="Huawei Sans" panose="020C0503030203020204" pitchFamily="34" charset="0"/>
                        <a:ea typeface="+mn-ea"/>
                      </a:endParaRPr>
                    </a:p>
                  </a:txBody>
                  <a:tcPr marL="109753" marR="109753" marT="45731" marB="4573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0641813"/>
                  </a:ext>
                </a:extLst>
              </a:tr>
            </a:tbl>
          </a:graphicData>
        </a:graphic>
      </p:graphicFrame>
    </p:spTree>
    <p:extLst>
      <p:ext uri="{BB962C8B-B14F-4D97-AF65-F5344CB8AC3E}">
        <p14:creationId xmlns:p14="http://schemas.microsoft.com/office/powerpoint/2010/main" val="29575872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433024-D8C5-4CE9-AB08-71B0B086F7D0}"/>
              </a:ext>
            </a:extLst>
          </p:cNvPr>
          <p:cNvSpPr>
            <a:spLocks noGrp="1"/>
          </p:cNvSpPr>
          <p:nvPr>
            <p:ph type="title"/>
          </p:nvPr>
        </p:nvSpPr>
        <p:spPr bwMode="gray"/>
        <p:txBody>
          <a:bodyPr/>
          <a:lstStyle/>
          <a:p>
            <a:r>
              <a:rPr lang="en-US"/>
              <a:t>RESTCONF Response Example</a:t>
            </a:r>
            <a:endParaRPr lang="en-US" dirty="0"/>
          </a:p>
        </p:txBody>
      </p:sp>
      <p:sp>
        <p:nvSpPr>
          <p:cNvPr id="5" name="文本占位符 4">
            <a:extLst>
              <a:ext uri="{FF2B5EF4-FFF2-40B4-BE49-F238E27FC236}">
                <a16:creationId xmlns:a16="http://schemas.microsoft.com/office/drawing/2014/main" id="{7BD3EE6C-84F3-4571-8DA0-03F2858202F5}"/>
              </a:ext>
            </a:extLst>
          </p:cNvPr>
          <p:cNvSpPr>
            <a:spLocks noGrp="1"/>
          </p:cNvSpPr>
          <p:nvPr>
            <p:ph type="body" sz="quarter" idx="10"/>
          </p:nvPr>
        </p:nvSpPr>
        <p:spPr bwMode="gray">
          <a:xfrm>
            <a:off x="455612" y="1052514"/>
            <a:ext cx="11293476" cy="1504414"/>
          </a:xfrm>
        </p:spPr>
        <p:txBody>
          <a:bodyPr/>
          <a:lstStyle/>
          <a:p>
            <a:pPr>
              <a:lnSpc>
                <a:spcPct val="120000"/>
              </a:lnSpc>
            </a:pPr>
            <a:r>
              <a:rPr lang="en-US" altLang="zh-CN" sz="1800" dirty="0"/>
              <a:t>RESTCONF response packet</a:t>
            </a:r>
          </a:p>
          <a:p>
            <a:pPr lvl="1">
              <a:lnSpc>
                <a:spcPct val="120000"/>
              </a:lnSpc>
            </a:pPr>
            <a:r>
              <a:rPr lang="en-US" altLang="zh-CN" sz="1600" dirty="0"/>
              <a:t>If status code 201 is returned, the resource is successfully created.</a:t>
            </a:r>
          </a:p>
          <a:p>
            <a:pPr lvl="1">
              <a:lnSpc>
                <a:spcPct val="120000"/>
              </a:lnSpc>
            </a:pPr>
            <a:r>
              <a:rPr lang="en-US" altLang="zh-CN" sz="1600" b="1" dirty="0"/>
              <a:t>Content-Type</a:t>
            </a:r>
            <a:r>
              <a:rPr lang="en-US" altLang="zh-CN" sz="1600" dirty="0"/>
              <a:t> and </a:t>
            </a:r>
            <a:r>
              <a:rPr lang="en-US" altLang="zh-CN" sz="1600" b="1" dirty="0"/>
              <a:t>Content-Length</a:t>
            </a:r>
            <a:r>
              <a:rPr lang="en-US" altLang="zh-CN" sz="1600" dirty="0"/>
              <a:t> in the header describe body information. The body data type is XML, and the content length is 0.</a:t>
            </a:r>
          </a:p>
        </p:txBody>
      </p:sp>
      <p:sp>
        <p:nvSpPr>
          <p:cNvPr id="20" name="文本框 19">
            <a:extLst>
              <a:ext uri="{FF2B5EF4-FFF2-40B4-BE49-F238E27FC236}">
                <a16:creationId xmlns:a16="http://schemas.microsoft.com/office/drawing/2014/main" id="{FB895CBC-82EB-4E2C-85BB-620B91244ABA}"/>
              </a:ext>
            </a:extLst>
          </p:cNvPr>
          <p:cNvSpPr txBox="1"/>
          <p:nvPr/>
        </p:nvSpPr>
        <p:spPr bwMode="gray">
          <a:xfrm>
            <a:off x="2848778" y="3874412"/>
            <a:ext cx="6695002" cy="1569660"/>
          </a:xfrm>
          <a:prstGeom prst="rect">
            <a:avLst/>
          </a:prstGeom>
          <a:solidFill>
            <a:schemeClr val="bg1">
              <a:lumMod val="95000"/>
            </a:schemeClr>
          </a:solidFill>
          <a:ln>
            <a:solidFill>
              <a:schemeClr val="bg1">
                <a:lumMod val="85000"/>
              </a:schemeClr>
            </a:solidFill>
          </a:ln>
        </p:spPr>
        <p:txBody>
          <a:bodyPr wrap="square" rtlCol="0">
            <a:noAutofit/>
          </a:bodyPr>
          <a:lstStyle/>
          <a:p>
            <a:pPr fontAlgn="ctr">
              <a:lnSpc>
                <a:spcPct val="200000"/>
              </a:lnSpc>
            </a:pPr>
            <a:r>
              <a:rPr lang="en-US" sz="1600" dirty="0">
                <a:latin typeface="Huawei Sans" panose="020C0503030203020204" pitchFamily="34" charset="0"/>
              </a:rPr>
              <a:t>HTTP/1.1 201 Created</a:t>
            </a:r>
          </a:p>
          <a:p>
            <a:pPr fontAlgn="ctr">
              <a:lnSpc>
                <a:spcPct val="200000"/>
              </a:lnSpc>
            </a:pPr>
            <a:r>
              <a:rPr lang="en-US" sz="1600" dirty="0" err="1">
                <a:latin typeface="Huawei Sans" panose="020C0503030203020204" pitchFamily="34" charset="0"/>
              </a:rPr>
              <a:t>Content-Type:application</a:t>
            </a:r>
            <a:r>
              <a:rPr lang="en-US" sz="1600" dirty="0">
                <a:latin typeface="Huawei Sans" panose="020C0503030203020204" pitchFamily="34" charset="0"/>
              </a:rPr>
              <a:t>/</a:t>
            </a:r>
            <a:r>
              <a:rPr lang="en-US" sz="1600" dirty="0" err="1">
                <a:latin typeface="Huawei Sans" panose="020C0503030203020204" pitchFamily="34" charset="0"/>
              </a:rPr>
              <a:t>yang-data+xml</a:t>
            </a:r>
            <a:endParaRPr lang="en-US" sz="1600" dirty="0">
              <a:latin typeface="Huawei Sans" panose="020C0503030203020204" pitchFamily="34" charset="0"/>
            </a:endParaRPr>
          </a:p>
          <a:p>
            <a:pPr fontAlgn="ctr">
              <a:lnSpc>
                <a:spcPct val="200000"/>
              </a:lnSpc>
            </a:pPr>
            <a:r>
              <a:rPr lang="en-US" sz="1600" dirty="0" err="1">
                <a:latin typeface="Huawei Sans" panose="020C0503030203020204" pitchFamily="34" charset="0"/>
              </a:rPr>
              <a:t>Content-Length:0</a:t>
            </a:r>
            <a:endParaRPr lang="en-US" altLang="zh-CN" sz="1600" dirty="0">
              <a:latin typeface="Huawei Sans" panose="020C0503030203020204" pitchFamily="34" charset="0"/>
            </a:endParaRPr>
          </a:p>
        </p:txBody>
      </p:sp>
      <p:cxnSp>
        <p:nvCxnSpPr>
          <p:cNvPr id="21" name="直接箭头连接符 20">
            <a:extLst>
              <a:ext uri="{FF2B5EF4-FFF2-40B4-BE49-F238E27FC236}">
                <a16:creationId xmlns:a16="http://schemas.microsoft.com/office/drawing/2014/main" id="{BA877C97-A666-4A1C-8CE5-234683096791}"/>
              </a:ext>
            </a:extLst>
          </p:cNvPr>
          <p:cNvCxnSpPr>
            <a:cxnSpLocks/>
          </p:cNvCxnSpPr>
          <p:nvPr/>
        </p:nvCxnSpPr>
        <p:spPr bwMode="gray">
          <a:xfrm flipH="1">
            <a:off x="2849573" y="3728822"/>
            <a:ext cx="6695002" cy="0"/>
          </a:xfrm>
          <a:prstGeom prst="straightConnector1">
            <a:avLst/>
          </a:prstGeom>
          <a:ln w="571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a16="http://schemas.microsoft.com/office/drawing/2014/main" id="{D254065E-F609-436A-AAEC-D178E7FF6391}"/>
              </a:ext>
            </a:extLst>
          </p:cNvPr>
          <p:cNvSpPr/>
          <p:nvPr/>
        </p:nvSpPr>
        <p:spPr bwMode="gray">
          <a:xfrm>
            <a:off x="2601574" y="4604387"/>
            <a:ext cx="7210407" cy="818388"/>
          </a:xfrm>
          <a:prstGeom prst="round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29" name="矩形: 圆角 28">
            <a:extLst>
              <a:ext uri="{FF2B5EF4-FFF2-40B4-BE49-F238E27FC236}">
                <a16:creationId xmlns:a16="http://schemas.microsoft.com/office/drawing/2014/main" id="{F4CF2824-0818-47ED-8790-A624CA9BFA2B}"/>
              </a:ext>
            </a:extLst>
          </p:cNvPr>
          <p:cNvSpPr/>
          <p:nvPr/>
        </p:nvSpPr>
        <p:spPr bwMode="gray">
          <a:xfrm>
            <a:off x="2601574" y="4071622"/>
            <a:ext cx="7210407" cy="362231"/>
          </a:xfrm>
          <a:prstGeom prst="roundRect">
            <a:avLst/>
          </a:pr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30" name="箭头: 下 29">
            <a:extLst>
              <a:ext uri="{FF2B5EF4-FFF2-40B4-BE49-F238E27FC236}">
                <a16:creationId xmlns:a16="http://schemas.microsoft.com/office/drawing/2014/main" id="{70012C64-460D-486F-B297-799A9C5CB3DD}"/>
              </a:ext>
            </a:extLst>
          </p:cNvPr>
          <p:cNvSpPr/>
          <p:nvPr/>
        </p:nvSpPr>
        <p:spPr bwMode="gray">
          <a:xfrm flipV="1">
            <a:off x="5510593" y="3501700"/>
            <a:ext cx="333633" cy="525445"/>
          </a:xfrm>
          <a:prstGeom prst="downArrow">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31" name="文本框 30">
            <a:extLst>
              <a:ext uri="{FF2B5EF4-FFF2-40B4-BE49-F238E27FC236}">
                <a16:creationId xmlns:a16="http://schemas.microsoft.com/office/drawing/2014/main" id="{0EC0B78C-7DCA-4173-B624-7DA01136BD94}"/>
              </a:ext>
            </a:extLst>
          </p:cNvPr>
          <p:cNvSpPr txBox="1"/>
          <p:nvPr/>
        </p:nvSpPr>
        <p:spPr bwMode="gray">
          <a:xfrm>
            <a:off x="981029" y="4775018"/>
            <a:ext cx="959584" cy="365658"/>
          </a:xfrm>
          <a:prstGeom prst="rect">
            <a:avLst/>
          </a:prstGeom>
          <a:solidFill>
            <a:srgbClr val="FFD17D"/>
          </a:solidFill>
          <a:ln w="19050"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en-US"/>
            </a:defPPr>
            <a:lvl1pPr>
              <a:defRPr b="1">
                <a:solidFill>
                  <a:schemeClr val="bg1"/>
                </a:solidFill>
                <a:latin typeface="Huawei Sans" panose="020C0503030203020204" pitchFamily="34" charset="0"/>
                <a:ea typeface="方正兰亭黑简体" panose="02000000000000000000" pitchFamily="2" charset="-122"/>
              </a:defRPr>
            </a:lvl1pPr>
          </a:lstStyle>
          <a:p>
            <a:r>
              <a:rPr lang="en-US"/>
              <a:t>Header</a:t>
            </a:r>
            <a:endParaRPr lang="en-US" altLang="zh-CN" dirty="0"/>
          </a:p>
        </p:txBody>
      </p:sp>
      <p:sp>
        <p:nvSpPr>
          <p:cNvPr id="32" name="箭头: 下 31">
            <a:extLst>
              <a:ext uri="{FF2B5EF4-FFF2-40B4-BE49-F238E27FC236}">
                <a16:creationId xmlns:a16="http://schemas.microsoft.com/office/drawing/2014/main" id="{FB67AE19-6110-43F5-8218-31A88EF78262}"/>
              </a:ext>
            </a:extLst>
          </p:cNvPr>
          <p:cNvSpPr/>
          <p:nvPr/>
        </p:nvSpPr>
        <p:spPr bwMode="gray">
          <a:xfrm rot="5400000">
            <a:off x="2122509" y="4629588"/>
            <a:ext cx="333633" cy="624496"/>
          </a:xfrm>
          <a:prstGeom prst="downArrow">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34" name="文本框 33">
            <a:extLst>
              <a:ext uri="{FF2B5EF4-FFF2-40B4-BE49-F238E27FC236}">
                <a16:creationId xmlns:a16="http://schemas.microsoft.com/office/drawing/2014/main" id="{0141BF8E-0006-46D8-9DF2-8BF25A488707}"/>
              </a:ext>
            </a:extLst>
          </p:cNvPr>
          <p:cNvSpPr txBox="1"/>
          <p:nvPr/>
        </p:nvSpPr>
        <p:spPr bwMode="gray">
          <a:xfrm>
            <a:off x="2848778" y="3090856"/>
            <a:ext cx="5978806" cy="365658"/>
          </a:xfrm>
          <a:prstGeom prst="rect">
            <a:avLst/>
          </a:prstGeom>
          <a:solidFill>
            <a:srgbClr val="30B5C5"/>
          </a:solidFill>
          <a:ln w="19050"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en-US"/>
            </a:defPPr>
            <a:lvl1pPr>
              <a:defRPr b="1">
                <a:solidFill>
                  <a:schemeClr val="bg1"/>
                </a:solidFill>
                <a:latin typeface="Huawei Sans" panose="020C0503030203020204" pitchFamily="34" charset="0"/>
                <a:ea typeface="方正兰亭黑简体" panose="02000000000000000000" pitchFamily="2" charset="-122"/>
              </a:defRPr>
            </a:lvl1pPr>
          </a:lstStyle>
          <a:p>
            <a:pPr algn="ctr"/>
            <a:r>
              <a:rPr lang="en-US" dirty="0"/>
              <a:t>HTTP/Version  Status code  HTTP status message</a:t>
            </a:r>
            <a:endParaRPr lang="en-US" altLang="zh-CN" dirty="0"/>
          </a:p>
        </p:txBody>
      </p:sp>
    </p:spTree>
    <p:extLst>
      <p:ext uri="{BB962C8B-B14F-4D97-AF65-F5344CB8AC3E}">
        <p14:creationId xmlns:p14="http://schemas.microsoft.com/office/powerpoint/2010/main" val="33401423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a:t>(Short-answer question)</a:t>
            </a:r>
            <a:r>
              <a:rPr lang="en-US"/>
              <a:t>Which protocol is used at the transport layer of Huawei NETCONF?</a:t>
            </a:r>
            <a:endParaRPr lang="en-US" altLang="zh-CN"/>
          </a:p>
          <a:p>
            <a:r>
              <a:rPr lang="en-US"/>
              <a:t>(</a:t>
            </a:r>
            <a:r>
              <a:rPr lang="en-US" altLang="zh-CN"/>
              <a:t>Short-answer question)</a:t>
            </a:r>
            <a:r>
              <a:rPr lang="en-US"/>
              <a:t>What is the relationship between NETCONF, RESTCONF, and YANG?</a:t>
            </a:r>
            <a:endParaRPr lang="en-US" dirty="0"/>
          </a:p>
        </p:txBody>
      </p:sp>
    </p:spTree>
    <p:extLst>
      <p:ext uri="{BB962C8B-B14F-4D97-AF65-F5344CB8AC3E}">
        <p14:creationId xmlns:p14="http://schemas.microsoft.com/office/powerpoint/2010/main" val="35992391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altLang="zh-CN" dirty="0"/>
              <a:t>NETCONF provides a network device management mechanism. You can use NETCONF to add, modify, or delete configurations of network devices, and obtain configurations and status of network devices.</a:t>
            </a:r>
          </a:p>
          <a:p>
            <a:r>
              <a:rPr lang="en-US" altLang="zh-CN" dirty="0"/>
              <a:t>The YANG model defines the hierarchical structure of data and can be used for NETCONF-based operations.</a:t>
            </a:r>
          </a:p>
          <a:p>
            <a:r>
              <a:rPr lang="en-US" altLang="zh-CN" dirty="0"/>
              <a:t>RESTCONF uses HTTP methods to perform operations (CRUD) on data defined by YANG.</a:t>
            </a:r>
          </a:p>
          <a:p>
            <a:endParaRPr lang="en-US" altLang="zh-CN" dirty="0"/>
          </a:p>
        </p:txBody>
      </p:sp>
    </p:spTree>
    <p:extLst>
      <p:ext uri="{BB962C8B-B14F-4D97-AF65-F5344CB8AC3E}">
        <p14:creationId xmlns:p14="http://schemas.microsoft.com/office/powerpoint/2010/main" val="17705784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112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a:t>Network Management Technology Background</a:t>
            </a:r>
            <a:endParaRPr lang="en-US" altLang="zh-CN" b="1" dirty="0"/>
          </a:p>
          <a:p>
            <a:r>
              <a:rPr lang="en-US" dirty="0">
                <a:solidFill>
                  <a:schemeClr val="bg1">
                    <a:lumMod val="50000"/>
                  </a:schemeClr>
                </a:solidFill>
              </a:rPr>
              <a:t>NETCONF Protocol</a:t>
            </a:r>
            <a:endParaRPr lang="en-US" altLang="zh-CN" dirty="0">
              <a:solidFill>
                <a:schemeClr val="bg1">
                  <a:lumMod val="50000"/>
                </a:schemeClr>
              </a:solidFill>
            </a:endParaRPr>
          </a:p>
          <a:p>
            <a:r>
              <a:rPr lang="en-US" dirty="0">
                <a:solidFill>
                  <a:schemeClr val="bg1">
                    <a:lumMod val="50000"/>
                  </a:schemeClr>
                </a:solidFill>
              </a:rPr>
              <a:t>Modeling Language of YANG </a:t>
            </a:r>
            <a:endParaRPr lang="en-US" altLang="zh-CN" dirty="0">
              <a:solidFill>
                <a:schemeClr val="bg1">
                  <a:lumMod val="50000"/>
                </a:schemeClr>
              </a:solidFill>
            </a:endParaRPr>
          </a:p>
          <a:p>
            <a:r>
              <a:rPr lang="en-US" dirty="0">
                <a:solidFill>
                  <a:schemeClr val="bg1">
                    <a:lumMod val="50000"/>
                  </a:schemeClr>
                </a:solidFill>
              </a:rPr>
              <a:t>RESTCONF Protocol</a:t>
            </a:r>
            <a:endParaRPr lang="en-US" altLang="zh-CN" dirty="0">
              <a:solidFill>
                <a:schemeClr val="bg1">
                  <a:lumMod val="50000"/>
                </a:schemeClr>
              </a:solidFill>
            </a:endParaRPr>
          </a:p>
        </p:txBody>
      </p:sp>
    </p:spTree>
    <p:extLst>
      <p:ext uri="{BB962C8B-B14F-4D97-AF65-F5344CB8AC3E}">
        <p14:creationId xmlns:p14="http://schemas.microsoft.com/office/powerpoint/2010/main" val="2819382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694A5C-B150-4CF8-9C29-35008BD3E09C}"/>
              </a:ext>
            </a:extLst>
          </p:cNvPr>
          <p:cNvSpPr>
            <a:spLocks noGrp="1"/>
          </p:cNvSpPr>
          <p:nvPr>
            <p:ph type="title"/>
          </p:nvPr>
        </p:nvSpPr>
        <p:spPr bwMode="gray"/>
        <p:txBody>
          <a:bodyPr/>
          <a:lstStyle/>
          <a:p>
            <a:r>
              <a:rPr lang="en-US"/>
              <a:t>Introduction to Device Data</a:t>
            </a:r>
            <a:endParaRPr lang="en-US" dirty="0"/>
          </a:p>
        </p:txBody>
      </p:sp>
      <p:sp>
        <p:nvSpPr>
          <p:cNvPr id="18" name="文本框 17">
            <a:extLst>
              <a:ext uri="{FF2B5EF4-FFF2-40B4-BE49-F238E27FC236}">
                <a16:creationId xmlns:a16="http://schemas.microsoft.com/office/drawing/2014/main" id="{84A15359-C284-46EC-AD81-73B34CAA6382}"/>
              </a:ext>
            </a:extLst>
          </p:cNvPr>
          <p:cNvSpPr txBox="1"/>
          <p:nvPr/>
        </p:nvSpPr>
        <p:spPr bwMode="gray">
          <a:xfrm>
            <a:off x="6202847" y="944563"/>
            <a:ext cx="5421594" cy="2965688"/>
          </a:xfrm>
          <a:prstGeom prst="rect">
            <a:avLst/>
          </a:prstGeom>
        </p:spPr>
        <p:txBody>
          <a:bodyPr wrap="square" rtlCol="0">
            <a:noAutofit/>
          </a:bodyPr>
          <a:lstStyle/>
          <a:p>
            <a:pPr marL="285750" indent="-285750" algn="l" fontAlgn="ctr">
              <a:lnSpc>
                <a:spcPct val="130000"/>
              </a:lnSpc>
              <a:buFont typeface="Arial" panose="020B0604020202020204" pitchFamily="34" charset="0"/>
              <a:buChar char="•"/>
            </a:pPr>
            <a:r>
              <a:rPr lang="en-US" dirty="0">
                <a:latin typeface="Huawei Sans" panose="020C0503030203020204" pitchFamily="34" charset="0"/>
              </a:rPr>
              <a:t>Data is the carrier of information. Information that can be obtained from a running device is classified into configuration data and status data.</a:t>
            </a:r>
          </a:p>
          <a:p>
            <a:pPr marL="688789" lvl="1" indent="-285750" defTabSz="914034" fontAlgn="ctr">
              <a:lnSpc>
                <a:spcPct val="130000"/>
              </a:lnSpc>
              <a:spcBef>
                <a:spcPts val="720"/>
              </a:spcBef>
              <a:buSzPct val="50000"/>
              <a:buFont typeface="Wingdings" panose="05000000000000000000" pitchFamily="2" charset="2"/>
              <a:buChar char="p"/>
            </a:pPr>
            <a:r>
              <a:rPr lang="en-US" sz="1600" dirty="0">
                <a:latin typeface="Huawei Sans" panose="020C0503030203020204" pitchFamily="34" charset="0"/>
              </a:rPr>
              <a:t>Configuration data is writable. It can change the system status, for example, from the initial state to the current state.</a:t>
            </a:r>
            <a:endParaRPr lang="en-US" altLang="zh-CN" sz="1600" dirty="0">
              <a:latin typeface="Huawei Sans" panose="020C0503030203020204" pitchFamily="34" charset="0"/>
            </a:endParaRPr>
          </a:p>
          <a:p>
            <a:pPr marL="688789" lvl="1" indent="-285750" defTabSz="914034" fontAlgn="ctr">
              <a:lnSpc>
                <a:spcPct val="130000"/>
              </a:lnSpc>
              <a:spcBef>
                <a:spcPts val="720"/>
              </a:spcBef>
              <a:buSzPct val="50000"/>
              <a:buFont typeface="Wingdings" panose="05000000000000000000" pitchFamily="2" charset="2"/>
              <a:buChar char="p"/>
            </a:pPr>
            <a:r>
              <a:rPr lang="en-US" sz="1600" dirty="0">
                <a:latin typeface="Huawei Sans" panose="020C0503030203020204" pitchFamily="34" charset="0"/>
              </a:rPr>
              <a:t>Status data is read-only non-configuration data in a system, for example, status information and statistics information.</a:t>
            </a:r>
          </a:p>
        </p:txBody>
      </p:sp>
      <p:sp>
        <p:nvSpPr>
          <p:cNvPr id="20" name="文本框 19"/>
          <p:cNvSpPr txBox="1"/>
          <p:nvPr/>
        </p:nvSpPr>
        <p:spPr bwMode="gray">
          <a:xfrm>
            <a:off x="6328486" y="4545205"/>
            <a:ext cx="5421594" cy="1625018"/>
          </a:xfrm>
          <a:prstGeom prst="rect">
            <a:avLst/>
          </a:prstGeom>
          <a:noFill/>
          <a:ln>
            <a:solidFill>
              <a:srgbClr val="56C4D2"/>
            </a:solidFill>
          </a:ln>
        </p:spPr>
        <p:txBody>
          <a:bodyPr wrap="square" rtlCol="0">
            <a:spAutoFit/>
          </a:bodyPr>
          <a:lstStyle>
            <a:defPPr>
              <a:defRPr lang="en-US"/>
            </a:defPPr>
            <a:lvl1pPr>
              <a:lnSpc>
                <a:spcPct val="140000"/>
              </a:lnSpc>
              <a:defRPr>
                <a:latin typeface="Huawei Sans" panose="020C0503030203020204" pitchFamily="34" charset="0"/>
                <a:ea typeface="方正兰亭黑简体" panose="02000000000000000000" pitchFamily="2" charset="-122"/>
              </a:defRPr>
            </a:lvl1pPr>
          </a:lstStyle>
          <a:p>
            <a:r>
              <a:rPr lang="en-US" dirty="0"/>
              <a:t>There are multiple methods to modify device data, either based on command lines or based on specific protocols. The CLI and SNMP are the most typical methods for obtaining device data.</a:t>
            </a:r>
            <a:endParaRPr lang="en-US" altLang="zh-CN" dirty="0"/>
          </a:p>
        </p:txBody>
      </p:sp>
      <p:grpSp>
        <p:nvGrpSpPr>
          <p:cNvPr id="19" name="组合 18">
            <a:extLst>
              <a:ext uri="{FF2B5EF4-FFF2-40B4-BE49-F238E27FC236}">
                <a16:creationId xmlns:a16="http://schemas.microsoft.com/office/drawing/2014/main" id="{72E957C4-1CEB-4D82-978F-50C38C761C1D}"/>
              </a:ext>
            </a:extLst>
          </p:cNvPr>
          <p:cNvGrpSpPr/>
          <p:nvPr/>
        </p:nvGrpSpPr>
        <p:grpSpPr bwMode="gray">
          <a:xfrm>
            <a:off x="624521" y="1177932"/>
            <a:ext cx="5364634" cy="4937512"/>
            <a:chOff x="3413683" y="1303645"/>
            <a:chExt cx="5364634" cy="4937512"/>
          </a:xfrm>
        </p:grpSpPr>
        <p:sp>
          <p:nvSpPr>
            <p:cNvPr id="21" name="椭圆 20">
              <a:extLst>
                <a:ext uri="{FF2B5EF4-FFF2-40B4-BE49-F238E27FC236}">
                  <a16:creationId xmlns:a16="http://schemas.microsoft.com/office/drawing/2014/main" id="{49B630B4-8461-4F27-8C8E-327B3119A05A}"/>
                </a:ext>
              </a:extLst>
            </p:cNvPr>
            <p:cNvSpPr/>
            <p:nvPr/>
          </p:nvSpPr>
          <p:spPr bwMode="gray">
            <a:xfrm>
              <a:off x="3413683" y="1303645"/>
              <a:ext cx="5364634" cy="4937512"/>
            </a:xfrm>
            <a:prstGeom prst="ellipse">
              <a:avLst/>
            </a:prstGeom>
            <a:solidFill>
              <a:srgbClr val="FFFFCC"/>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a16="http://schemas.microsoft.com/office/drawing/2014/main" id="{B37A8362-F60B-4ACF-A141-1164B6FD1668}"/>
                </a:ext>
              </a:extLst>
            </p:cNvPr>
            <p:cNvSpPr/>
            <p:nvPr/>
          </p:nvSpPr>
          <p:spPr bwMode="gray">
            <a:xfrm>
              <a:off x="4481746" y="2209879"/>
              <a:ext cx="3228508" cy="2971460"/>
            </a:xfrm>
            <a:prstGeom prst="ellipse">
              <a:avLst/>
            </a:prstGeom>
            <a:solidFill>
              <a:schemeClr val="bg1">
                <a:lumMod val="95000"/>
              </a:schemeClr>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75">
              <a:extLst>
                <a:ext uri="{FF2B5EF4-FFF2-40B4-BE49-F238E27FC236}">
                  <a16:creationId xmlns:a16="http://schemas.microsoft.com/office/drawing/2014/main" id="{A783B140-50F9-4E37-89CC-387A158DB41D}"/>
                </a:ext>
              </a:extLst>
            </p:cNvPr>
            <p:cNvSpPr/>
            <p:nvPr/>
          </p:nvSpPr>
          <p:spPr bwMode="gray">
            <a:xfrm>
              <a:off x="4810388" y="3101473"/>
              <a:ext cx="1336017" cy="394020"/>
            </a:xfrm>
            <a:prstGeom prst="roundRect">
              <a:avLst>
                <a:gd name="adj" fmla="val 10604"/>
              </a:avLst>
            </a:prstGeom>
            <a:solidFill>
              <a:srgbClr val="56C4D2"/>
            </a:solidFill>
            <a:ln>
              <a:noFill/>
            </a:ln>
          </p:spPr>
          <p:txBody>
            <a:bodyPr wrap="square" lIns="36000" rIns="36000" rtlCol="0" anchor="ctr" anchorCtr="0">
              <a:noAutofit/>
            </a:bodyPr>
            <a:lstStyle/>
            <a:p>
              <a:pPr algn="ctr"/>
              <a:r>
                <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Configuration data</a:t>
              </a:r>
              <a:endParaRPr lang="zh-CN" alt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75">
              <a:extLst>
                <a:ext uri="{FF2B5EF4-FFF2-40B4-BE49-F238E27FC236}">
                  <a16:creationId xmlns:a16="http://schemas.microsoft.com/office/drawing/2014/main" id="{B02E863E-5B6C-4338-81B3-F4454BF2E339}"/>
                </a:ext>
              </a:extLst>
            </p:cNvPr>
            <p:cNvSpPr/>
            <p:nvPr/>
          </p:nvSpPr>
          <p:spPr bwMode="gray">
            <a:xfrm>
              <a:off x="6271053" y="3101473"/>
              <a:ext cx="1166858" cy="394020"/>
            </a:xfrm>
            <a:prstGeom prst="roundRect">
              <a:avLst>
                <a:gd name="adj" fmla="val 10604"/>
              </a:avLst>
            </a:prstGeom>
            <a:solidFill>
              <a:srgbClr val="FFD17D"/>
            </a:solidFill>
            <a:ln>
              <a:noFill/>
            </a:ln>
          </p:spPr>
          <p:txBody>
            <a:bodyPr wrap="square" rtlCol="0" anchor="ctr" anchorCtr="0">
              <a:noAutofit/>
            </a:bodyPr>
            <a:lstStyle/>
            <a:p>
              <a:pPr algn="ct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Status data</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descr="接入交换机.png">
              <a:extLst>
                <a:ext uri="{FF2B5EF4-FFF2-40B4-BE49-F238E27FC236}">
                  <a16:creationId xmlns:a16="http://schemas.microsoft.com/office/drawing/2014/main" id="{D8F9BBF9-2122-44E2-AEEB-FE2A9FC3A5AF}"/>
                </a:ext>
              </a:extLst>
            </p:cNvPr>
            <p:cNvPicPr>
              <a:picLocks noChangeAspect="1"/>
            </p:cNvPicPr>
            <p:nvPr/>
          </p:nvPicPr>
          <p:blipFill>
            <a:blip r:embed="rId3" cstate="print"/>
            <a:stretch>
              <a:fillRect/>
            </a:stretch>
          </p:blipFill>
          <p:spPr bwMode="gray">
            <a:xfrm>
              <a:off x="5826000" y="4315951"/>
              <a:ext cx="540000" cy="441818"/>
            </a:xfrm>
            <a:prstGeom prst="rect">
              <a:avLst/>
            </a:prstGeom>
          </p:spPr>
        </p:pic>
        <p:sp>
          <p:nvSpPr>
            <p:cNvPr id="26" name="文本框 25">
              <a:extLst>
                <a:ext uri="{FF2B5EF4-FFF2-40B4-BE49-F238E27FC236}">
                  <a16:creationId xmlns:a16="http://schemas.microsoft.com/office/drawing/2014/main" id="{71AE1235-C4D8-46DE-8811-A94CE62155D3}"/>
                </a:ext>
              </a:extLst>
            </p:cNvPr>
            <p:cNvSpPr txBox="1"/>
            <p:nvPr/>
          </p:nvSpPr>
          <p:spPr bwMode="gray">
            <a:xfrm>
              <a:off x="4443988" y="1802294"/>
              <a:ext cx="1020025" cy="478721"/>
            </a:xfrm>
            <a:prstGeom prst="rect">
              <a:avLst/>
            </a:prstGeom>
            <a:noFill/>
            <a:ln>
              <a:noFill/>
            </a:ln>
          </p:spPr>
          <p:txBody>
            <a:bodyPr wrap="square" rtlCol="0">
              <a:spAutoFit/>
            </a:bodyPr>
            <a:lstStyle/>
            <a:p>
              <a:pPr algn="l">
                <a:lnSpc>
                  <a:spcPct val="140000"/>
                </a:lnSpc>
              </a:pPr>
              <a:r>
                <a:rPr lang="en-US" altLang="zh-CN" sz="2000">
                  <a:latin typeface="Huawei Sans" panose="020C0503030203020204" pitchFamily="34" charset="0"/>
                  <a:ea typeface="方正兰亭黑简体" panose="02000000000000000000" pitchFamily="2" charset="-122"/>
                  <a:sym typeface="Huawei Sans" panose="020C0503030203020204" pitchFamily="34" charset="0"/>
                </a:rPr>
                <a:t>SNMP</a:t>
              </a:r>
              <a:endParaRPr lang="zh-CN" alt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a16="http://schemas.microsoft.com/office/drawing/2014/main" id="{90ECF16E-E1B6-464B-88F3-9099A9AD9200}"/>
                </a:ext>
              </a:extLst>
            </p:cNvPr>
            <p:cNvSpPr txBox="1"/>
            <p:nvPr/>
          </p:nvSpPr>
          <p:spPr bwMode="gray">
            <a:xfrm>
              <a:off x="4174720" y="5029714"/>
              <a:ext cx="1503217" cy="478721"/>
            </a:xfrm>
            <a:prstGeom prst="rect">
              <a:avLst/>
            </a:prstGeom>
            <a:noFill/>
            <a:ln>
              <a:noFill/>
            </a:ln>
          </p:spPr>
          <p:txBody>
            <a:bodyPr wrap="square" rtlCol="0">
              <a:spAutoFit/>
            </a:bodyPr>
            <a:lstStyle/>
            <a:p>
              <a:pPr algn="l">
                <a:lnSpc>
                  <a:spcPct val="140000"/>
                </a:lnSpc>
              </a:pPr>
              <a:r>
                <a:rPr lang="en-US" altLang="zh-CN" sz="2000" dirty="0">
                  <a:latin typeface="Huawei Sans" panose="020C0503030203020204" pitchFamily="34" charset="0"/>
                  <a:ea typeface="方正兰亭黑简体" panose="02000000000000000000" pitchFamily="2" charset="-122"/>
                  <a:sym typeface="Huawei Sans" panose="020C0503030203020204" pitchFamily="34" charset="0"/>
                </a:rPr>
                <a:t>NETCONF</a:t>
              </a:r>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id="{A3824693-6467-462D-90FC-61BAF0900827}"/>
                </a:ext>
              </a:extLst>
            </p:cNvPr>
            <p:cNvSpPr txBox="1"/>
            <p:nvPr/>
          </p:nvSpPr>
          <p:spPr bwMode="gray">
            <a:xfrm>
              <a:off x="6625282" y="5048124"/>
              <a:ext cx="1503217" cy="478721"/>
            </a:xfrm>
            <a:prstGeom prst="rect">
              <a:avLst/>
            </a:prstGeom>
            <a:noFill/>
            <a:ln>
              <a:noFill/>
            </a:ln>
          </p:spPr>
          <p:txBody>
            <a:bodyPr wrap="square" rtlCol="0">
              <a:spAutoFit/>
            </a:bodyPr>
            <a:lstStyle/>
            <a:p>
              <a:pPr algn="l">
                <a:lnSpc>
                  <a:spcPct val="140000"/>
                </a:lnSpc>
              </a:pPr>
              <a:r>
                <a:rPr lang="en-US" altLang="zh-CN" sz="2000" dirty="0">
                  <a:latin typeface="Huawei Sans" panose="020C0503030203020204" pitchFamily="34" charset="0"/>
                  <a:ea typeface="方正兰亭黑简体" panose="02000000000000000000" pitchFamily="2" charset="-122"/>
                  <a:sym typeface="Huawei Sans" panose="020C0503030203020204" pitchFamily="34" charset="0"/>
                </a:rPr>
                <a:t>RESTCONF</a:t>
              </a:r>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id="{1D8A64BB-EBDE-4AF0-816E-190B8E90E6ED}"/>
                </a:ext>
              </a:extLst>
            </p:cNvPr>
            <p:cNvSpPr txBox="1"/>
            <p:nvPr/>
          </p:nvSpPr>
          <p:spPr bwMode="gray">
            <a:xfrm>
              <a:off x="6508057" y="1765055"/>
              <a:ext cx="1503217" cy="478721"/>
            </a:xfrm>
            <a:prstGeom prst="rect">
              <a:avLst/>
            </a:prstGeom>
            <a:noFill/>
            <a:ln>
              <a:noFill/>
            </a:ln>
          </p:spPr>
          <p:txBody>
            <a:bodyPr wrap="square" rtlCol="0">
              <a:spAutoFit/>
            </a:bodyPr>
            <a:lstStyle/>
            <a:p>
              <a:pPr algn="l">
                <a:lnSpc>
                  <a:spcPct val="140000"/>
                </a:lnSpc>
              </a:pPr>
              <a:r>
                <a:rPr lang="en-US" altLang="zh-CN" sz="2000">
                  <a:latin typeface="Huawei Sans" panose="020C0503030203020204" pitchFamily="34" charset="0"/>
                  <a:ea typeface="方正兰亭黑简体" panose="02000000000000000000" pitchFamily="2" charset="-122"/>
                  <a:sym typeface="Huawei Sans" panose="020C0503030203020204" pitchFamily="34" charset="0"/>
                </a:rPr>
                <a:t>Telemetry</a:t>
              </a:r>
              <a:endParaRPr lang="zh-CN" alt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a:extLst>
                <a:ext uri="{FF2B5EF4-FFF2-40B4-BE49-F238E27FC236}">
                  <a16:creationId xmlns:a16="http://schemas.microsoft.com/office/drawing/2014/main" id="{610C8444-1045-4C75-B605-98A40F7BFB01}"/>
                </a:ext>
              </a:extLst>
            </p:cNvPr>
            <p:cNvSpPr txBox="1"/>
            <p:nvPr/>
          </p:nvSpPr>
          <p:spPr bwMode="gray">
            <a:xfrm>
              <a:off x="3661366" y="3416004"/>
              <a:ext cx="904321" cy="478721"/>
            </a:xfrm>
            <a:prstGeom prst="rect">
              <a:avLst/>
            </a:prstGeom>
            <a:noFill/>
            <a:ln>
              <a:noFill/>
            </a:ln>
          </p:spPr>
          <p:txBody>
            <a:bodyPr wrap="square" rtlCol="0">
              <a:spAutoFit/>
            </a:bodyPr>
            <a:lstStyle/>
            <a:p>
              <a:pPr algn="l">
                <a:lnSpc>
                  <a:spcPct val="140000"/>
                </a:lnSpc>
              </a:pPr>
              <a:r>
                <a:rPr lang="en-US" altLang="zh-CN" sz="2000">
                  <a:latin typeface="Huawei Sans" panose="020C0503030203020204" pitchFamily="34" charset="0"/>
                  <a:ea typeface="方正兰亭黑简体" panose="02000000000000000000" pitchFamily="2" charset="-122"/>
                  <a:sym typeface="Huawei Sans" panose="020C0503030203020204" pitchFamily="34" charset="0"/>
                </a:rPr>
                <a:t>CLI</a:t>
              </a:r>
              <a:endParaRPr lang="zh-CN" alt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37349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455612" y="447468"/>
            <a:ext cx="11293475" cy="497095"/>
          </a:xfrm>
        </p:spPr>
        <p:txBody>
          <a:bodyPr/>
          <a:lstStyle/>
          <a:p>
            <a:r>
              <a:rPr lang="en-US"/>
              <a:t>Configuring a Network Device</a:t>
            </a:r>
            <a:endParaRPr lang="en-US" dirty="0"/>
          </a:p>
        </p:txBody>
      </p:sp>
      <p:sp>
        <p:nvSpPr>
          <p:cNvPr id="5" name="文本占位符 4">
            <a:extLst>
              <a:ext uri="{FF2B5EF4-FFF2-40B4-BE49-F238E27FC236}">
                <a16:creationId xmlns:a16="http://schemas.microsoft.com/office/drawing/2014/main" id="{FEB435FC-5A84-4967-ACB7-E01C56D25CD4}"/>
              </a:ext>
            </a:extLst>
          </p:cNvPr>
          <p:cNvSpPr>
            <a:spLocks noGrp="1"/>
          </p:cNvSpPr>
          <p:nvPr>
            <p:ph type="body" sz="quarter" idx="10"/>
          </p:nvPr>
        </p:nvSpPr>
        <p:spPr bwMode="gray">
          <a:xfrm>
            <a:off x="455612" y="1052514"/>
            <a:ext cx="11293476" cy="2987612"/>
          </a:xfrm>
        </p:spPr>
        <p:txBody>
          <a:bodyPr/>
          <a:lstStyle/>
          <a:p>
            <a:r>
              <a:rPr lang="en-US" altLang="zh-CN" sz="1800" dirty="0"/>
              <a:t>You can configure and manage a device in multiple ways. You can use the console cable to directly connect to the device or use SSH to remotely log in to the device, and then use the CLI to configure the device. You can also use the NMS server to set parameters in the MIB node of the device through SNMP set.</a:t>
            </a:r>
          </a:p>
          <a:p>
            <a:r>
              <a:rPr lang="en-US" altLang="zh-CN" sz="1800" dirty="0"/>
              <a:t>With the increase of network scale and complexity, the preceding two methods cannot satisfy the configuration management requirements. To resolve this problem, NETCONF based on Extensible Markup Language (XML) is introduced.</a:t>
            </a:r>
          </a:p>
        </p:txBody>
      </p:sp>
      <p:grpSp>
        <p:nvGrpSpPr>
          <p:cNvPr id="27" name="组合 26">
            <a:extLst>
              <a:ext uri="{FF2B5EF4-FFF2-40B4-BE49-F238E27FC236}">
                <a16:creationId xmlns:a16="http://schemas.microsoft.com/office/drawing/2014/main" id="{561B1662-39C8-4697-B417-5C6B1811EE54}"/>
              </a:ext>
            </a:extLst>
          </p:cNvPr>
          <p:cNvGrpSpPr/>
          <p:nvPr/>
        </p:nvGrpSpPr>
        <p:grpSpPr bwMode="gray">
          <a:xfrm>
            <a:off x="977109" y="4236068"/>
            <a:ext cx="10284082" cy="1845932"/>
            <a:chOff x="729206" y="3265665"/>
            <a:chExt cx="10284082" cy="1845932"/>
          </a:xfrm>
        </p:grpSpPr>
        <p:sp>
          <p:nvSpPr>
            <p:cNvPr id="28" name="矩形: 圆角 27">
              <a:extLst>
                <a:ext uri="{FF2B5EF4-FFF2-40B4-BE49-F238E27FC236}">
                  <a16:creationId xmlns:a16="http://schemas.microsoft.com/office/drawing/2014/main" id="{20B4B7E8-F28B-42A9-B7E0-A7E80905C98C}"/>
                </a:ext>
              </a:extLst>
            </p:cNvPr>
            <p:cNvSpPr/>
            <p:nvPr/>
          </p:nvSpPr>
          <p:spPr bwMode="gray">
            <a:xfrm>
              <a:off x="7702939" y="3265665"/>
              <a:ext cx="3310349" cy="1845932"/>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圆角 28">
              <a:extLst>
                <a:ext uri="{FF2B5EF4-FFF2-40B4-BE49-F238E27FC236}">
                  <a16:creationId xmlns:a16="http://schemas.microsoft.com/office/drawing/2014/main" id="{35EB7179-F2FF-43E2-BC02-29E8A4BA3230}"/>
                </a:ext>
              </a:extLst>
            </p:cNvPr>
            <p:cNvSpPr/>
            <p:nvPr/>
          </p:nvSpPr>
          <p:spPr bwMode="gray">
            <a:xfrm>
              <a:off x="729206" y="3265665"/>
              <a:ext cx="5389944" cy="1845932"/>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29" descr="接入交换机.png">
              <a:extLst>
                <a:ext uri="{FF2B5EF4-FFF2-40B4-BE49-F238E27FC236}">
                  <a16:creationId xmlns:a16="http://schemas.microsoft.com/office/drawing/2014/main" id="{742FF24A-CF44-407E-A0B9-941E466E5F4E}"/>
                </a:ext>
              </a:extLst>
            </p:cNvPr>
            <p:cNvPicPr>
              <a:picLocks noChangeAspect="1"/>
            </p:cNvPicPr>
            <p:nvPr/>
          </p:nvPicPr>
          <p:blipFill>
            <a:blip r:embed="rId3" cstate="print"/>
            <a:stretch>
              <a:fillRect/>
            </a:stretch>
          </p:blipFill>
          <p:spPr bwMode="gray">
            <a:xfrm>
              <a:off x="3336486" y="3760672"/>
              <a:ext cx="540000" cy="441818"/>
            </a:xfrm>
            <a:prstGeom prst="rect">
              <a:avLst/>
            </a:prstGeom>
          </p:spPr>
        </p:pic>
        <p:pic>
          <p:nvPicPr>
            <p:cNvPr id="31" name="图片 30">
              <a:extLst>
                <a:ext uri="{FF2B5EF4-FFF2-40B4-BE49-F238E27FC236}">
                  <a16:creationId xmlns:a16="http://schemas.microsoft.com/office/drawing/2014/main" id="{C98A3EE5-19DB-48B6-86BB-EE31F681489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0186" y="3757065"/>
              <a:ext cx="540000" cy="442800"/>
            </a:xfrm>
            <a:prstGeom prst="rect">
              <a:avLst/>
            </a:prstGeom>
          </p:spPr>
        </p:pic>
        <p:cxnSp>
          <p:nvCxnSpPr>
            <p:cNvPr id="33" name="直接连接符 32">
              <a:extLst>
                <a:ext uri="{FF2B5EF4-FFF2-40B4-BE49-F238E27FC236}">
                  <a16:creationId xmlns:a16="http://schemas.microsoft.com/office/drawing/2014/main" id="{91902853-502D-44A9-AB3B-FE814D6F0446}"/>
                </a:ext>
              </a:extLst>
            </p:cNvPr>
            <p:cNvCxnSpPr>
              <a:cxnSpLocks/>
              <a:stCxn id="31" idx="3"/>
              <a:endCxn id="30" idx="1"/>
            </p:cNvCxnSpPr>
            <p:nvPr/>
          </p:nvCxnSpPr>
          <p:spPr bwMode="gray">
            <a:xfrm>
              <a:off x="1450186" y="3978465"/>
              <a:ext cx="1886300" cy="31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97A3D568-27EE-4547-853E-D9961441F556}"/>
                </a:ext>
              </a:extLst>
            </p:cNvPr>
            <p:cNvSpPr txBox="1"/>
            <p:nvPr/>
          </p:nvSpPr>
          <p:spPr bwMode="gray">
            <a:xfrm>
              <a:off x="1859120" y="4045485"/>
              <a:ext cx="1007875" cy="338554"/>
            </a:xfrm>
            <a:prstGeom prst="rect">
              <a:avLst/>
            </a:prstGeom>
            <a:noFill/>
          </p:spPr>
          <p:txBody>
            <a:bodyPr wrap="square" rtlCol="0">
              <a:spAutoFit/>
            </a:bodyPr>
            <a:lstStyle/>
            <a:p>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Console</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id="{C58A6232-4415-4DD8-BE7F-EAF762B09AFC}"/>
                </a:ext>
              </a:extLst>
            </p:cNvPr>
            <p:cNvSpPr txBox="1"/>
            <p:nvPr/>
          </p:nvSpPr>
          <p:spPr bwMode="gray">
            <a:xfrm>
              <a:off x="1726070" y="3559988"/>
              <a:ext cx="1332618" cy="338554"/>
            </a:xfrm>
            <a:prstGeom prst="rect">
              <a:avLst/>
            </a:prstGeom>
            <a:noFill/>
          </p:spPr>
          <p:txBody>
            <a:bodyPr wrap="square" rtlCol="0">
              <a:spAutoFit/>
            </a:bodyPr>
            <a:lstStyle/>
            <a:p>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Telnet/SSH</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a:extLst>
                <a:ext uri="{FF2B5EF4-FFF2-40B4-BE49-F238E27FC236}">
                  <a16:creationId xmlns:a16="http://schemas.microsoft.com/office/drawing/2014/main" id="{1BF640D5-D261-403A-8AEE-808F98248B6A}"/>
                </a:ext>
              </a:extLst>
            </p:cNvPr>
            <p:cNvCxnSpPr>
              <a:cxnSpLocks/>
              <a:stCxn id="30" idx="3"/>
              <a:endCxn id="40" idx="1"/>
            </p:cNvCxnSpPr>
            <p:nvPr/>
          </p:nvCxnSpPr>
          <p:spPr bwMode="gray">
            <a:xfrm flipV="1">
              <a:off x="3876486" y="3981090"/>
              <a:ext cx="160850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305C750C-C9BC-4094-8D1C-C4EE47CE1415}"/>
                </a:ext>
              </a:extLst>
            </p:cNvPr>
            <p:cNvSpPr txBox="1"/>
            <p:nvPr/>
          </p:nvSpPr>
          <p:spPr bwMode="gray">
            <a:xfrm>
              <a:off x="3988084" y="3584070"/>
              <a:ext cx="1862770" cy="338554"/>
            </a:xfrm>
            <a:prstGeom prst="rect">
              <a:avLst/>
            </a:prstGeom>
            <a:noFill/>
          </p:spPr>
          <p:txBody>
            <a:bodyPr wrap="square" rtlCol="0">
              <a:spAutoFit/>
            </a:bodyPr>
            <a:lstStyle/>
            <a:p>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SNMP Set</a:t>
              </a:r>
              <a:r>
                <a:rPr lang="zh-CN" altLang="en-US" sz="1600">
                  <a:latin typeface="Huawei Sans" panose="020C0503030203020204" pitchFamily="34" charset="0"/>
                  <a:ea typeface="方正兰亭黑简体" panose="02000000000000000000" pitchFamily="2" charset="-122"/>
                  <a:sym typeface="Huawei Sans" panose="020C0503030203020204" pitchFamily="34" charset="0"/>
                </a:rPr>
                <a:t>操作</a:t>
              </a:r>
            </a:p>
          </p:txBody>
        </p:sp>
        <p:sp>
          <p:nvSpPr>
            <p:cNvPr id="39" name="圆角矩形 75">
              <a:extLst>
                <a:ext uri="{FF2B5EF4-FFF2-40B4-BE49-F238E27FC236}">
                  <a16:creationId xmlns:a16="http://schemas.microsoft.com/office/drawing/2014/main" id="{792C819B-9B35-4A6D-B3AE-4244826A1D9F}"/>
                </a:ext>
              </a:extLst>
            </p:cNvPr>
            <p:cNvSpPr/>
            <p:nvPr/>
          </p:nvSpPr>
          <p:spPr bwMode="gray">
            <a:xfrm>
              <a:off x="1617327" y="4493303"/>
              <a:ext cx="1484689" cy="394020"/>
            </a:xfrm>
            <a:prstGeom prst="roundRect">
              <a:avLst>
                <a:gd name="adj" fmla="val 10604"/>
              </a:avLst>
            </a:prstGeom>
            <a:solidFill>
              <a:srgbClr val="56C4D2"/>
            </a:solidFill>
            <a:ln>
              <a:noFill/>
            </a:ln>
          </p:spPr>
          <p:txBody>
            <a:bodyPr wrap="square" rtlCol="0" anchor="ctr" anchorCtr="0">
              <a:noAutofit/>
            </a:bodyPr>
            <a:lstStyle/>
            <a:p>
              <a:pPr algn="ctr" fontAlgn="auto">
                <a:spcBef>
                  <a:spcPts val="0"/>
                </a:spcBef>
                <a:spcAft>
                  <a:spcPts val="0"/>
                </a:spcAft>
              </a:pPr>
              <a:r>
                <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CLI</a:t>
              </a:r>
            </a:p>
          </p:txBody>
        </p:sp>
        <p:pic>
          <p:nvPicPr>
            <p:cNvPr id="40" name="图片 39">
              <a:extLst>
                <a:ext uri="{FF2B5EF4-FFF2-40B4-BE49-F238E27FC236}">
                  <a16:creationId xmlns:a16="http://schemas.microsoft.com/office/drawing/2014/main" id="{FAD41ABE-C6EA-45A1-8233-8FD780908506}"/>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484988" y="3759690"/>
              <a:ext cx="540000" cy="442800"/>
            </a:xfrm>
            <a:prstGeom prst="rect">
              <a:avLst/>
            </a:prstGeom>
          </p:spPr>
        </p:pic>
        <p:sp>
          <p:nvSpPr>
            <p:cNvPr id="41" name="圆角矩形 75">
              <a:extLst>
                <a:ext uri="{FF2B5EF4-FFF2-40B4-BE49-F238E27FC236}">
                  <a16:creationId xmlns:a16="http://schemas.microsoft.com/office/drawing/2014/main" id="{503AFC08-19CA-44AC-8CB3-13C730E3D128}"/>
                </a:ext>
              </a:extLst>
            </p:cNvPr>
            <p:cNvSpPr/>
            <p:nvPr/>
          </p:nvSpPr>
          <p:spPr bwMode="gray">
            <a:xfrm>
              <a:off x="4132544" y="4523895"/>
              <a:ext cx="1238110" cy="394020"/>
            </a:xfrm>
            <a:prstGeom prst="roundRect">
              <a:avLst>
                <a:gd name="adj" fmla="val 10604"/>
              </a:avLst>
            </a:prstGeom>
            <a:solidFill>
              <a:srgbClr val="56C4D2"/>
            </a:solidFill>
            <a:ln>
              <a:noFill/>
            </a:ln>
          </p:spPr>
          <p:txBody>
            <a:bodyPr wrap="square" rtlCol="0" anchor="ctr" anchorCtr="0">
              <a:noAutofit/>
            </a:bodyPr>
            <a:lstStyle/>
            <a:p>
              <a:pPr algn="ctr"/>
              <a:r>
                <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SNMP </a:t>
              </a:r>
              <a:endParaRPr lang="zh-CN" alt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接入交换机.png">
              <a:extLst>
                <a:ext uri="{FF2B5EF4-FFF2-40B4-BE49-F238E27FC236}">
                  <a16:creationId xmlns:a16="http://schemas.microsoft.com/office/drawing/2014/main" id="{3C689280-79BA-4A06-AB93-9EDADACCFAF7}"/>
                </a:ext>
              </a:extLst>
            </p:cNvPr>
            <p:cNvPicPr>
              <a:picLocks noChangeAspect="1"/>
            </p:cNvPicPr>
            <p:nvPr/>
          </p:nvPicPr>
          <p:blipFill>
            <a:blip r:embed="rId3" cstate="print"/>
            <a:stretch>
              <a:fillRect/>
            </a:stretch>
          </p:blipFill>
          <p:spPr bwMode="gray">
            <a:xfrm>
              <a:off x="8006979" y="3760672"/>
              <a:ext cx="540000" cy="441818"/>
            </a:xfrm>
            <a:prstGeom prst="rect">
              <a:avLst/>
            </a:prstGeom>
          </p:spPr>
        </p:pic>
        <p:cxnSp>
          <p:nvCxnSpPr>
            <p:cNvPr id="43" name="直接连接符 42">
              <a:extLst>
                <a:ext uri="{FF2B5EF4-FFF2-40B4-BE49-F238E27FC236}">
                  <a16:creationId xmlns:a16="http://schemas.microsoft.com/office/drawing/2014/main" id="{22AF9A64-8992-473A-915F-6B7C890E1692}"/>
                </a:ext>
              </a:extLst>
            </p:cNvPr>
            <p:cNvCxnSpPr>
              <a:cxnSpLocks/>
              <a:endCxn id="44" idx="1"/>
            </p:cNvCxnSpPr>
            <p:nvPr/>
          </p:nvCxnSpPr>
          <p:spPr bwMode="gray">
            <a:xfrm flipV="1">
              <a:off x="8546979" y="3978465"/>
              <a:ext cx="1747401"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4" name="图片 43">
              <a:extLst>
                <a:ext uri="{FF2B5EF4-FFF2-40B4-BE49-F238E27FC236}">
                  <a16:creationId xmlns:a16="http://schemas.microsoft.com/office/drawing/2014/main" id="{C8A281F0-A8F1-4C84-B26C-8C8F04DD1A37}"/>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0294380" y="3757065"/>
              <a:ext cx="540000" cy="442800"/>
            </a:xfrm>
            <a:prstGeom prst="rect">
              <a:avLst/>
            </a:prstGeom>
          </p:spPr>
        </p:pic>
        <p:sp>
          <p:nvSpPr>
            <p:cNvPr id="45" name="文本框 44">
              <a:extLst>
                <a:ext uri="{FF2B5EF4-FFF2-40B4-BE49-F238E27FC236}">
                  <a16:creationId xmlns:a16="http://schemas.microsoft.com/office/drawing/2014/main" id="{669757E4-60FA-43F0-B4B2-05649894B6BD}"/>
                </a:ext>
              </a:extLst>
            </p:cNvPr>
            <p:cNvSpPr txBox="1"/>
            <p:nvPr/>
          </p:nvSpPr>
          <p:spPr bwMode="gray">
            <a:xfrm>
              <a:off x="8825225" y="3590426"/>
              <a:ext cx="1199367" cy="830997"/>
            </a:xfrm>
            <a:prstGeom prst="rect">
              <a:avLst/>
            </a:prstGeom>
            <a:noFill/>
          </p:spPr>
          <p:txBody>
            <a:bodyPr wrap="non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NETCONF</a:t>
              </a:r>
            </a:p>
            <a:p>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RESTCONF</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75">
              <a:extLst>
                <a:ext uri="{FF2B5EF4-FFF2-40B4-BE49-F238E27FC236}">
                  <a16:creationId xmlns:a16="http://schemas.microsoft.com/office/drawing/2014/main" id="{F04C74B6-D190-4670-A1BB-F189DD0DC1DA}"/>
                </a:ext>
              </a:extLst>
            </p:cNvPr>
            <p:cNvSpPr/>
            <p:nvPr/>
          </p:nvSpPr>
          <p:spPr bwMode="gray">
            <a:xfrm>
              <a:off x="8021137" y="4493303"/>
              <a:ext cx="2847967" cy="394020"/>
            </a:xfrm>
            <a:prstGeom prst="roundRect">
              <a:avLst>
                <a:gd name="adj" fmla="val 10604"/>
              </a:avLst>
            </a:prstGeom>
            <a:solidFill>
              <a:srgbClr val="56C4D2"/>
            </a:solidFill>
            <a:ln>
              <a:noFill/>
            </a:ln>
          </p:spPr>
          <p:txBody>
            <a:bodyPr wrap="square" rtlCol="0" anchor="ctr" anchorCtr="0">
              <a:noAutofit/>
            </a:bodyPr>
            <a:lstStyle/>
            <a:p>
              <a:pPr algn="ctr"/>
              <a:r>
                <a:rPr lang="en-US" altLang="zh-CN"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NETCONF/RESTCONF</a:t>
              </a:r>
              <a:endParaRPr lang="zh-CN" alt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18503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64674903-DB54-49B5-975A-CD45B2BBEED5}"/>
              </a:ext>
            </a:extLst>
          </p:cNvPr>
          <p:cNvSpPr txBox="1"/>
          <p:nvPr/>
        </p:nvSpPr>
        <p:spPr>
          <a:xfrm>
            <a:off x="5077087" y="3156189"/>
            <a:ext cx="6643426" cy="2012859"/>
          </a:xfrm>
          <a:prstGeom prst="rect">
            <a:avLst/>
          </a:prstGeom>
          <a:noFill/>
        </p:spPr>
        <p:txBody>
          <a:bodyPr wrap="square" rtlCol="0">
            <a:noAutofit/>
          </a:bodyPr>
          <a:lstStyle/>
          <a:p>
            <a:pPr marL="342900" indent="-342900" fontAlgn="ctr">
              <a:buFont typeface="+mj-lt"/>
              <a:buAutoNum type="arabicPeriod"/>
            </a:pPr>
            <a:r>
              <a:rPr lang="en-US" sz="1400" dirty="0">
                <a:latin typeface="Huawei Sans" panose="020C0503030203020204" pitchFamily="34" charset="0"/>
              </a:rPr>
              <a:t>Based on the UDP protocol, it is stateless, unordered, and unreliable.</a:t>
            </a:r>
          </a:p>
          <a:p>
            <a:pPr marL="342900" indent="-342900" fontAlgn="ctr">
              <a:buFont typeface="+mj-lt"/>
              <a:buAutoNum type="arabicPeriod"/>
            </a:pPr>
            <a:r>
              <a:rPr lang="en-US" sz="1400" dirty="0">
                <a:latin typeface="Huawei Sans" panose="020C0503030203020204" pitchFamily="34" charset="0"/>
              </a:rPr>
              <a:t>Configuration can be performed on objects only one by one, but does not orient to a service. During the concurrent configuration of multiple objects, if some objects are successfully configured but some objects fail to be configured, unknown impacts may be caused on the network.</a:t>
            </a:r>
          </a:p>
          <a:p>
            <a:pPr marL="342900" indent="-342900" fontAlgn="ctr">
              <a:buFont typeface="+mj-lt"/>
              <a:buAutoNum type="arabicPeriod"/>
            </a:pPr>
            <a:r>
              <a:rPr lang="en-US" sz="1400" dirty="0">
                <a:latin typeface="Huawei Sans" panose="020C0503030203020204" pitchFamily="34" charset="0"/>
              </a:rPr>
              <a:t>SNMP manages only a single device and does not support network-level configuration or multi-device configuration collaboration.</a:t>
            </a:r>
          </a:p>
          <a:p>
            <a:pPr marL="342900" indent="-342900" fontAlgn="ctr">
              <a:buFont typeface="+mj-lt"/>
              <a:buAutoNum type="arabicPeriod"/>
            </a:pPr>
            <a:r>
              <a:rPr lang="en-US" sz="1400" dirty="0">
                <a:latin typeface="Huawei Sans" panose="020C0503030203020204" pitchFamily="34" charset="0"/>
              </a:rPr>
              <a:t>The binary interface is difficult to understand.</a:t>
            </a:r>
          </a:p>
          <a:p>
            <a:pPr marL="342900" indent="-342900" fontAlgn="ctr">
              <a:buFont typeface="+mj-lt"/>
              <a:buAutoNum type="arabicPeriod"/>
            </a:pPr>
            <a:r>
              <a:rPr lang="en-US" sz="1400" dirty="0">
                <a:latin typeface="Huawei Sans" panose="020C0503030203020204" pitchFamily="34" charset="0"/>
              </a:rPr>
              <a:t>It is insecure.</a:t>
            </a:r>
          </a:p>
        </p:txBody>
      </p:sp>
      <p:sp>
        <p:nvSpPr>
          <p:cNvPr id="2" name="标题 1">
            <a:extLst>
              <a:ext uri="{FF2B5EF4-FFF2-40B4-BE49-F238E27FC236}">
                <a16:creationId xmlns:a16="http://schemas.microsoft.com/office/drawing/2014/main" id="{EA1F8E2A-EA01-42D0-8468-1FE24944C026}"/>
              </a:ext>
            </a:extLst>
          </p:cNvPr>
          <p:cNvSpPr>
            <a:spLocks noGrp="1"/>
          </p:cNvSpPr>
          <p:nvPr>
            <p:ph type="title"/>
          </p:nvPr>
        </p:nvSpPr>
        <p:spPr/>
        <p:txBody>
          <a:bodyPr/>
          <a:lstStyle/>
          <a:p>
            <a:r>
              <a:rPr lang="en-US"/>
              <a:t>Typical Configuration Management Methods</a:t>
            </a:r>
            <a:endParaRPr lang="en-US" dirty="0"/>
          </a:p>
        </p:txBody>
      </p:sp>
      <p:sp>
        <p:nvSpPr>
          <p:cNvPr id="6" name="圆角矩形 75">
            <a:extLst>
              <a:ext uri="{FF2B5EF4-FFF2-40B4-BE49-F238E27FC236}">
                <a16:creationId xmlns:a16="http://schemas.microsoft.com/office/drawing/2014/main" id="{4E59B8A9-2E0A-4845-B03E-1FF0A25FE23D}"/>
              </a:ext>
            </a:extLst>
          </p:cNvPr>
          <p:cNvSpPr/>
          <p:nvPr/>
        </p:nvSpPr>
        <p:spPr>
          <a:xfrm>
            <a:off x="1974852" y="1270755"/>
            <a:ext cx="2888924" cy="394020"/>
          </a:xfrm>
          <a:prstGeom prst="roundRect">
            <a:avLst>
              <a:gd name="adj" fmla="val 10604"/>
            </a:avLst>
          </a:prstGeom>
          <a:solidFill>
            <a:srgbClr val="56C4D2"/>
          </a:solidFill>
          <a:ln>
            <a:noFill/>
          </a:ln>
        </p:spPr>
        <p:txBody>
          <a:bodyPr wrap="square" rtlCol="0" anchor="ctr" anchorCtr="0">
            <a:noAutofit/>
          </a:bodyPr>
          <a:lstStyle/>
          <a:p>
            <a:pPr algn="ctr"/>
            <a:r>
              <a:rPr lang="en-US" sz="1600" b="1" dirty="0">
                <a:solidFill>
                  <a:prstClr val="white"/>
                </a:solidFill>
                <a:latin typeface="Huawei Sans" panose="020C0503030203020204" pitchFamily="34" charset="0"/>
                <a:ea typeface="方正兰亭黑简体" panose="02000000000000000000" pitchFamily="2" charset="-122"/>
              </a:rPr>
              <a:t>Advantage</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7" name="圆角矩形 75">
            <a:extLst>
              <a:ext uri="{FF2B5EF4-FFF2-40B4-BE49-F238E27FC236}">
                <a16:creationId xmlns:a16="http://schemas.microsoft.com/office/drawing/2014/main" id="{0280DCA5-546F-4F4E-9115-A37A0F9D92A7}"/>
              </a:ext>
            </a:extLst>
          </p:cNvPr>
          <p:cNvSpPr/>
          <p:nvPr/>
        </p:nvSpPr>
        <p:spPr>
          <a:xfrm>
            <a:off x="1974851" y="1702260"/>
            <a:ext cx="2888924" cy="141644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ndParaRPr>
          </a:p>
        </p:txBody>
      </p:sp>
      <p:sp>
        <p:nvSpPr>
          <p:cNvPr id="8" name="圆角矩形 75">
            <a:extLst>
              <a:ext uri="{FF2B5EF4-FFF2-40B4-BE49-F238E27FC236}">
                <a16:creationId xmlns:a16="http://schemas.microsoft.com/office/drawing/2014/main" id="{AB1AF4FB-38B3-42BB-AACE-ABC2ECA5B4E7}"/>
              </a:ext>
            </a:extLst>
          </p:cNvPr>
          <p:cNvSpPr/>
          <p:nvPr/>
        </p:nvSpPr>
        <p:spPr>
          <a:xfrm>
            <a:off x="5000561" y="1270755"/>
            <a:ext cx="6643426" cy="394020"/>
          </a:xfrm>
          <a:prstGeom prst="roundRect">
            <a:avLst>
              <a:gd name="adj" fmla="val 10604"/>
            </a:avLst>
          </a:prstGeom>
          <a:solidFill>
            <a:srgbClr val="56C4D2"/>
          </a:solidFill>
          <a:ln>
            <a:noFill/>
          </a:ln>
        </p:spPr>
        <p:txBody>
          <a:bodyPr wrap="square" rtlCol="0" anchor="ctr" anchorCtr="0">
            <a:noAutofit/>
          </a:bodyPr>
          <a:lstStyle/>
          <a:p>
            <a:pPr algn="ctr"/>
            <a:r>
              <a:rPr lang="en-US" sz="1600" b="1">
                <a:solidFill>
                  <a:prstClr val="white"/>
                </a:solidFill>
                <a:latin typeface="Huawei Sans" panose="020C0503030203020204" pitchFamily="34" charset="0"/>
                <a:ea typeface="方正兰亭黑简体" panose="02000000000000000000" pitchFamily="2" charset="-122"/>
              </a:rPr>
              <a:t>Disadvantage</a:t>
            </a:r>
            <a:endParaRPr lang="en-US" altLang="zh-CN" sz="1600" b="1" dirty="0">
              <a:solidFill>
                <a:prstClr val="white"/>
              </a:solidFill>
              <a:latin typeface="Huawei Sans" panose="020C0503030203020204" pitchFamily="34" charset="0"/>
              <a:ea typeface="方正兰亭黑简体" panose="02000000000000000000" pitchFamily="2" charset="-122"/>
            </a:endParaRPr>
          </a:p>
        </p:txBody>
      </p:sp>
      <p:sp>
        <p:nvSpPr>
          <p:cNvPr id="9" name="圆角矩形 75">
            <a:extLst>
              <a:ext uri="{FF2B5EF4-FFF2-40B4-BE49-F238E27FC236}">
                <a16:creationId xmlns:a16="http://schemas.microsoft.com/office/drawing/2014/main" id="{761FBA02-F04D-486C-8A4D-449BC175D66A}"/>
              </a:ext>
            </a:extLst>
          </p:cNvPr>
          <p:cNvSpPr/>
          <p:nvPr/>
        </p:nvSpPr>
        <p:spPr>
          <a:xfrm>
            <a:off x="5000561" y="1702260"/>
            <a:ext cx="6643426" cy="141644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ct val="1200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0" name="圆角矩形 75">
            <a:extLst>
              <a:ext uri="{FF2B5EF4-FFF2-40B4-BE49-F238E27FC236}">
                <a16:creationId xmlns:a16="http://schemas.microsoft.com/office/drawing/2014/main" id="{9B8BBD0E-2C94-481F-8B17-C20FEA859EDF}"/>
              </a:ext>
            </a:extLst>
          </p:cNvPr>
          <p:cNvSpPr/>
          <p:nvPr/>
        </p:nvSpPr>
        <p:spPr>
          <a:xfrm>
            <a:off x="442913" y="1704341"/>
            <a:ext cx="1307615" cy="1382685"/>
          </a:xfrm>
          <a:prstGeom prst="roundRect">
            <a:avLst>
              <a:gd name="adj" fmla="val 10604"/>
            </a:avLst>
          </a:prstGeom>
          <a:solidFill>
            <a:srgbClr val="FFFFCC"/>
          </a:solidFill>
          <a:ln>
            <a:solidFill>
              <a:srgbClr val="FFC000"/>
            </a:solidFill>
          </a:ln>
        </p:spPr>
        <p:txBody>
          <a:bodyPr wrap="square" rtlCol="0" anchor="ctr" anchorCtr="0">
            <a:noAutofit/>
          </a:bodyPr>
          <a:lstStyle/>
          <a:p>
            <a:pPr algn="ctr" fontAlgn="ctr">
              <a:spcBef>
                <a:spcPts val="0"/>
              </a:spcBef>
              <a:spcAft>
                <a:spcPts val="0"/>
              </a:spcAft>
            </a:pPr>
            <a:r>
              <a:rPr lang="en-US" b="1" dirty="0">
                <a:latin typeface="Huawei Sans" panose="020C0503030203020204" pitchFamily="34" charset="0"/>
              </a:rPr>
              <a:t>CLI</a:t>
            </a:r>
            <a:endParaRPr lang="en-US" altLang="zh-CN" sz="1800" b="1" dirty="0">
              <a:latin typeface="Huawei Sans" panose="020C0503030203020204" pitchFamily="34" charset="0"/>
            </a:endParaRPr>
          </a:p>
        </p:txBody>
      </p:sp>
      <p:sp>
        <p:nvSpPr>
          <p:cNvPr id="11" name="圆角矩形 75">
            <a:extLst>
              <a:ext uri="{FF2B5EF4-FFF2-40B4-BE49-F238E27FC236}">
                <a16:creationId xmlns:a16="http://schemas.microsoft.com/office/drawing/2014/main" id="{793EB8E9-9219-4BA9-AAB4-5A46CECCF300}"/>
              </a:ext>
            </a:extLst>
          </p:cNvPr>
          <p:cNvSpPr/>
          <p:nvPr/>
        </p:nvSpPr>
        <p:spPr>
          <a:xfrm>
            <a:off x="442912" y="3176032"/>
            <a:ext cx="1307615" cy="2000776"/>
          </a:xfrm>
          <a:prstGeom prst="roundRect">
            <a:avLst>
              <a:gd name="adj" fmla="val 10604"/>
            </a:avLst>
          </a:prstGeom>
          <a:solidFill>
            <a:srgbClr val="FFFFCC"/>
          </a:solidFill>
          <a:ln>
            <a:solidFill>
              <a:srgbClr val="FFC000"/>
            </a:solidFill>
          </a:ln>
        </p:spPr>
        <p:txBody>
          <a:bodyPr wrap="square" rtlCol="0" anchor="ctr" anchorCtr="0">
            <a:noAutofit/>
          </a:bodyPr>
          <a:lstStyle/>
          <a:p>
            <a:pPr algn="ctr" fontAlgn="ctr">
              <a:spcBef>
                <a:spcPts val="0"/>
              </a:spcBef>
              <a:spcAft>
                <a:spcPts val="0"/>
              </a:spcAft>
            </a:pPr>
            <a:r>
              <a:rPr lang="en-US" sz="1800" b="1" dirty="0">
                <a:latin typeface="Huawei Sans" panose="020C0503030203020204" pitchFamily="34" charset="0"/>
              </a:rPr>
              <a:t>SNMP</a:t>
            </a:r>
            <a:endParaRPr lang="en-US" altLang="zh-CN" sz="1800" b="1" dirty="0">
              <a:latin typeface="Huawei Sans" panose="020C0503030203020204" pitchFamily="34" charset="0"/>
            </a:endParaRPr>
          </a:p>
        </p:txBody>
      </p:sp>
      <p:sp>
        <p:nvSpPr>
          <p:cNvPr id="12" name="圆角矩形 75">
            <a:extLst>
              <a:ext uri="{FF2B5EF4-FFF2-40B4-BE49-F238E27FC236}">
                <a16:creationId xmlns:a16="http://schemas.microsoft.com/office/drawing/2014/main" id="{5BCF0B0B-375B-45F4-B5ED-43B97894DD0B}"/>
              </a:ext>
            </a:extLst>
          </p:cNvPr>
          <p:cNvSpPr/>
          <p:nvPr/>
        </p:nvSpPr>
        <p:spPr>
          <a:xfrm>
            <a:off x="1974851" y="3181588"/>
            <a:ext cx="2888924" cy="19949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ndParaRPr>
          </a:p>
        </p:txBody>
      </p:sp>
      <p:sp>
        <p:nvSpPr>
          <p:cNvPr id="13" name="圆角矩形 75">
            <a:extLst>
              <a:ext uri="{FF2B5EF4-FFF2-40B4-BE49-F238E27FC236}">
                <a16:creationId xmlns:a16="http://schemas.microsoft.com/office/drawing/2014/main" id="{4D18DB09-E7BD-4727-B08D-0C91C50D948E}"/>
              </a:ext>
            </a:extLst>
          </p:cNvPr>
          <p:cNvSpPr/>
          <p:nvPr/>
        </p:nvSpPr>
        <p:spPr>
          <a:xfrm>
            <a:off x="5000560" y="3168272"/>
            <a:ext cx="6643427" cy="200853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ct val="1200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4" name="文本框 13">
            <a:extLst>
              <a:ext uri="{FF2B5EF4-FFF2-40B4-BE49-F238E27FC236}">
                <a16:creationId xmlns:a16="http://schemas.microsoft.com/office/drawing/2014/main" id="{6C6719F2-44B3-4207-A81F-48D945B37251}"/>
              </a:ext>
            </a:extLst>
          </p:cNvPr>
          <p:cNvSpPr txBox="1"/>
          <p:nvPr/>
        </p:nvSpPr>
        <p:spPr>
          <a:xfrm>
            <a:off x="5077087" y="1714343"/>
            <a:ext cx="6566900" cy="1372683"/>
          </a:xfrm>
          <a:prstGeom prst="rect">
            <a:avLst/>
          </a:prstGeom>
          <a:noFill/>
        </p:spPr>
        <p:txBody>
          <a:bodyPr wrap="square" rtlCol="0">
            <a:noAutofit/>
          </a:bodyPr>
          <a:lstStyle/>
          <a:p>
            <a:pPr marL="342900" indent="-342900" fontAlgn="ctr">
              <a:buFont typeface="+mj-lt"/>
              <a:buAutoNum type="arabicPeriod"/>
            </a:pPr>
            <a:r>
              <a:rPr lang="en-US" sz="1400" dirty="0">
                <a:latin typeface="Huawei Sans" panose="020C0503030203020204" pitchFamily="34" charset="0"/>
              </a:rPr>
              <a:t>Vendors have different definitions. Carriers need to learn and develop adaptation scripts for each vendor.</a:t>
            </a:r>
          </a:p>
          <a:p>
            <a:pPr marL="342900" indent="-342900" fontAlgn="ctr">
              <a:buFont typeface="+mj-lt"/>
              <a:buAutoNum type="arabicPeriod"/>
            </a:pPr>
            <a:r>
              <a:rPr lang="en-US" sz="1400" dirty="0">
                <a:latin typeface="Huawei Sans" panose="020C0503030203020204" pitchFamily="34" charset="0"/>
              </a:rPr>
              <a:t>Configuration scripts are unstructured, unpredictable, and easy to change, which makes parsing complex. CLI scripts are difficult to maintain, and automatic parsing is difficult to implement.</a:t>
            </a:r>
          </a:p>
        </p:txBody>
      </p:sp>
      <p:sp>
        <p:nvSpPr>
          <p:cNvPr id="16" name="文本框 15">
            <a:extLst>
              <a:ext uri="{FF2B5EF4-FFF2-40B4-BE49-F238E27FC236}">
                <a16:creationId xmlns:a16="http://schemas.microsoft.com/office/drawing/2014/main" id="{A7012191-F911-46CD-AC5A-9118E6FF9444}"/>
              </a:ext>
            </a:extLst>
          </p:cNvPr>
          <p:cNvSpPr txBox="1"/>
          <p:nvPr/>
        </p:nvSpPr>
        <p:spPr>
          <a:xfrm>
            <a:off x="2006601" y="1749341"/>
            <a:ext cx="2679375" cy="1169551"/>
          </a:xfrm>
          <a:prstGeom prst="rect">
            <a:avLst/>
          </a:prstGeom>
          <a:noFill/>
        </p:spPr>
        <p:txBody>
          <a:bodyPr wrap="square" rtlCol="0">
            <a:noAutofit/>
          </a:bodyPr>
          <a:lstStyle/>
          <a:p>
            <a:pPr marL="342900" indent="-342900" fontAlgn="ctr">
              <a:spcBef>
                <a:spcPts val="0"/>
              </a:spcBef>
              <a:spcAft>
                <a:spcPts val="600"/>
              </a:spcAft>
              <a:buFont typeface="+mj-lt"/>
              <a:buAutoNum type="arabicPeriod"/>
            </a:pPr>
            <a:r>
              <a:rPr lang="en-US" sz="1600" dirty="0">
                <a:solidFill>
                  <a:prstClr val="black"/>
                </a:solidFill>
                <a:latin typeface="Huawei Sans" panose="020C0503030203020204" pitchFamily="34" charset="0"/>
              </a:rPr>
              <a:t>It uses a text interface, which is easy to understand.</a:t>
            </a:r>
          </a:p>
          <a:p>
            <a:pPr marL="342900" indent="-342900" fontAlgn="ctr">
              <a:spcBef>
                <a:spcPts val="0"/>
              </a:spcBef>
              <a:spcAft>
                <a:spcPts val="600"/>
              </a:spcAft>
              <a:buFont typeface="+mj-lt"/>
              <a:buAutoNum type="arabicPeriod"/>
            </a:pPr>
            <a:r>
              <a:rPr lang="en-US" sz="1600" dirty="0">
                <a:solidFill>
                  <a:prstClr val="black"/>
                </a:solidFill>
                <a:latin typeface="Huawei Sans" panose="020C0503030203020204" pitchFamily="34" charset="0"/>
              </a:rPr>
              <a:t>Based on Telnet/SSH, it is easy to use.</a:t>
            </a:r>
            <a:endParaRPr lang="en-US" altLang="zh-CN" sz="1600" dirty="0">
              <a:solidFill>
                <a:prstClr val="black"/>
              </a:solidFill>
              <a:latin typeface="Huawei Sans" panose="020C0503030203020204" pitchFamily="34" charset="0"/>
            </a:endParaRPr>
          </a:p>
        </p:txBody>
      </p:sp>
      <p:sp>
        <p:nvSpPr>
          <p:cNvPr id="17" name="文本框 16">
            <a:extLst>
              <a:ext uri="{FF2B5EF4-FFF2-40B4-BE49-F238E27FC236}">
                <a16:creationId xmlns:a16="http://schemas.microsoft.com/office/drawing/2014/main" id="{F8FFE69F-B88E-4BDC-B003-49BFBC9106C7}"/>
              </a:ext>
            </a:extLst>
          </p:cNvPr>
          <p:cNvSpPr txBox="1"/>
          <p:nvPr/>
        </p:nvSpPr>
        <p:spPr>
          <a:xfrm>
            <a:off x="2032001" y="3298835"/>
            <a:ext cx="2653975" cy="1169551"/>
          </a:xfrm>
          <a:prstGeom prst="rect">
            <a:avLst/>
          </a:prstGeom>
          <a:noFill/>
        </p:spPr>
        <p:txBody>
          <a:bodyPr wrap="square" rtlCol="0">
            <a:noAutofit/>
          </a:bodyPr>
          <a:lstStyle/>
          <a:p>
            <a:pPr marL="342900" indent="-342900" fontAlgn="ctr">
              <a:spcBef>
                <a:spcPts val="0"/>
              </a:spcBef>
              <a:spcAft>
                <a:spcPts val="600"/>
              </a:spcAft>
              <a:buFont typeface="+mj-lt"/>
              <a:buAutoNum type="arabicPeriod"/>
            </a:pPr>
            <a:r>
              <a:rPr lang="en-US" sz="1600" dirty="0">
                <a:solidFill>
                  <a:prstClr val="black"/>
                </a:solidFill>
                <a:latin typeface="Huawei Sans" panose="020C0503030203020204" pitchFamily="34" charset="0"/>
              </a:rPr>
              <a:t>It uses an interface between machines. The data model file (MIB) is available.</a:t>
            </a:r>
          </a:p>
          <a:p>
            <a:pPr marL="342900" indent="-342900" fontAlgn="ctr">
              <a:spcAft>
                <a:spcPts val="600"/>
              </a:spcAft>
              <a:buFont typeface="+mj-lt"/>
              <a:buAutoNum type="arabicPeriod"/>
            </a:pPr>
            <a:r>
              <a:rPr lang="en-US" sz="1600" dirty="0">
                <a:latin typeface="Huawei Sans" panose="020C0503030203020204" pitchFamily="34" charset="0"/>
              </a:rPr>
              <a:t>It is mainly used for network monitoring.</a:t>
            </a:r>
          </a:p>
        </p:txBody>
      </p:sp>
      <p:sp>
        <p:nvSpPr>
          <p:cNvPr id="3" name="文本框 2">
            <a:extLst>
              <a:ext uri="{FF2B5EF4-FFF2-40B4-BE49-F238E27FC236}">
                <a16:creationId xmlns:a16="http://schemas.microsoft.com/office/drawing/2014/main" id="{C02EDD66-87A9-43DA-882D-ED2060865D33}"/>
              </a:ext>
            </a:extLst>
          </p:cNvPr>
          <p:cNvSpPr txBox="1"/>
          <p:nvPr/>
        </p:nvSpPr>
        <p:spPr>
          <a:xfrm>
            <a:off x="1974851" y="5241845"/>
            <a:ext cx="9669136" cy="437043"/>
          </a:xfrm>
          <a:prstGeom prst="rect">
            <a:avLst/>
          </a:prstGeom>
          <a:solidFill>
            <a:srgbClr val="56C4D2"/>
          </a:solidFill>
          <a:ln>
            <a:noFill/>
          </a:ln>
        </p:spPr>
        <p:txBody>
          <a:bodyPr wrap="square" rtlCol="0" anchor="ctr" anchorCtr="0">
            <a:noAutofit/>
          </a:bodyPr>
          <a:lstStyle>
            <a:defPPr>
              <a:defRPr lang="en-US"/>
            </a:defPPr>
            <a:lvl1pPr algn="ctr">
              <a:defRPr sz="1600" b="1">
                <a:solidFill>
                  <a:prstClr val="white"/>
                </a:solidFill>
                <a:latin typeface="Huawei Sans" panose="020C0503030203020204" pitchFamily="34" charset="0"/>
                <a:ea typeface="方正兰亭黑简体" panose="02000000000000000000" pitchFamily="2" charset="-122"/>
              </a:defRPr>
            </a:lvl1pPr>
          </a:lstStyle>
          <a:p>
            <a:r>
              <a:rPr lang="en-US" dirty="0"/>
              <a:t>No matter how configuration automation technologies develop, the CLI is still used in essence.</a:t>
            </a:r>
            <a:endParaRPr lang="en-US" altLang="zh-CN" dirty="0"/>
          </a:p>
        </p:txBody>
      </p:sp>
      <p:sp>
        <p:nvSpPr>
          <p:cNvPr id="19" name="文本框 18">
            <a:extLst>
              <a:ext uri="{FF2B5EF4-FFF2-40B4-BE49-F238E27FC236}">
                <a16:creationId xmlns:a16="http://schemas.microsoft.com/office/drawing/2014/main" id="{84821AF9-31A3-4F28-AA7C-2E9DD3215091}"/>
              </a:ext>
            </a:extLst>
          </p:cNvPr>
          <p:cNvSpPr txBox="1"/>
          <p:nvPr/>
        </p:nvSpPr>
        <p:spPr>
          <a:xfrm>
            <a:off x="1974851" y="5737185"/>
            <a:ext cx="9669136" cy="437043"/>
          </a:xfrm>
          <a:prstGeom prst="rect">
            <a:avLst/>
          </a:prstGeom>
          <a:solidFill>
            <a:srgbClr val="56C4D2"/>
          </a:solidFill>
          <a:ln>
            <a:noFill/>
          </a:ln>
        </p:spPr>
        <p:txBody>
          <a:bodyPr wrap="square" rtlCol="0" anchor="ctr" anchorCtr="0">
            <a:noAutofit/>
          </a:bodyPr>
          <a:lstStyle>
            <a:defPPr>
              <a:defRPr lang="en-US"/>
            </a:defPPr>
            <a:lvl1pPr algn="ctr" fontAlgn="auto">
              <a:spcBef>
                <a:spcPts val="0"/>
              </a:spcBef>
              <a:spcAft>
                <a:spcPts val="0"/>
              </a:spcAft>
              <a:defRPr b="1">
                <a:solidFill>
                  <a:prstClr val="white"/>
                </a:solidFill>
                <a:latin typeface="Huawei Sans" panose="020C0503030203020204" pitchFamily="34" charset="0"/>
                <a:ea typeface="方正兰亭黑简体" panose="02000000000000000000" pitchFamily="2" charset="-122"/>
              </a:defRPr>
            </a:lvl1pPr>
          </a:lstStyle>
          <a:p>
            <a:r>
              <a:rPr lang="en-US" sz="1600" dirty="0"/>
              <a:t>SNMP is not suitable for configuration </a:t>
            </a:r>
            <a:r>
              <a:rPr lang="en-US" sz="1600"/>
              <a:t>management.</a:t>
            </a:r>
            <a:endParaRPr lang="en-US" altLang="zh-CN" sz="1600" dirty="0"/>
          </a:p>
        </p:txBody>
      </p:sp>
    </p:spTree>
    <p:extLst>
      <p:ext uri="{BB962C8B-B14F-4D97-AF65-F5344CB8AC3E}">
        <p14:creationId xmlns:p14="http://schemas.microsoft.com/office/powerpoint/2010/main" val="2006204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Requirements for Network Management</a:t>
            </a:r>
            <a:endParaRPr lang="en-US" dirty="0"/>
          </a:p>
        </p:txBody>
      </p:sp>
      <p:sp>
        <p:nvSpPr>
          <p:cNvPr id="2" name="文本框 1">
            <a:extLst>
              <a:ext uri="{FF2B5EF4-FFF2-40B4-BE49-F238E27FC236}">
                <a16:creationId xmlns:a16="http://schemas.microsoft.com/office/drawing/2014/main" id="{AD03DA3F-DE21-475A-BB77-DF12C1A39895}"/>
              </a:ext>
            </a:extLst>
          </p:cNvPr>
          <p:cNvSpPr txBox="1"/>
          <p:nvPr/>
        </p:nvSpPr>
        <p:spPr bwMode="gray">
          <a:xfrm>
            <a:off x="355671" y="5318237"/>
            <a:ext cx="11329056" cy="523220"/>
          </a:xfrm>
          <a:prstGeom prst="rect">
            <a:avLst/>
          </a:prstGeom>
          <a:noFill/>
        </p:spPr>
        <p:txBody>
          <a:bodyPr wrap="square" rtlCol="0">
            <a:noAutofit/>
          </a:bodyPr>
          <a:lstStyle/>
          <a:p>
            <a:pPr marL="285750" indent="-285750" algn="l" fontAlgn="ctr">
              <a:lnSpc>
                <a:spcPct val="140000"/>
              </a:lnSpc>
              <a:buSzPct val="50000"/>
              <a:buFont typeface="Wingdings" panose="05000000000000000000" pitchFamily="2" charset="2"/>
              <a:buChar char="l"/>
            </a:pPr>
            <a:r>
              <a:rPr lang="en-US" dirty="0">
                <a:latin typeface="Huawei Sans" panose="020C0503030203020204" pitchFamily="34" charset="0"/>
              </a:rPr>
              <a:t>At the 2002 IAB Network Management Workshop, 14 essential requirements for network management were raised.</a:t>
            </a:r>
          </a:p>
        </p:txBody>
      </p:sp>
      <p:grpSp>
        <p:nvGrpSpPr>
          <p:cNvPr id="60" name="组合 59">
            <a:extLst>
              <a:ext uri="{FF2B5EF4-FFF2-40B4-BE49-F238E27FC236}">
                <a16:creationId xmlns:a16="http://schemas.microsoft.com/office/drawing/2014/main" id="{6105946F-AD82-4905-8A21-C7F5FA33309D}"/>
              </a:ext>
            </a:extLst>
          </p:cNvPr>
          <p:cNvGrpSpPr/>
          <p:nvPr/>
        </p:nvGrpSpPr>
        <p:grpSpPr bwMode="gray">
          <a:xfrm>
            <a:off x="487143" y="1757066"/>
            <a:ext cx="3408069" cy="641114"/>
            <a:chOff x="565295" y="1096188"/>
            <a:chExt cx="3408069" cy="641114"/>
          </a:xfrm>
        </p:grpSpPr>
        <p:sp>
          <p:nvSpPr>
            <p:cNvPr id="61" name="MH_SubTitle_1">
              <a:extLst>
                <a:ext uri="{FF2B5EF4-FFF2-40B4-BE49-F238E27FC236}">
                  <a16:creationId xmlns:a16="http://schemas.microsoft.com/office/drawing/2014/main" id="{ED55D0A9-AD85-4591-945B-1E5302225EF3}"/>
                </a:ext>
              </a:extLst>
            </p:cNvPr>
            <p:cNvSpPr/>
            <p:nvPr/>
          </p:nvSpPr>
          <p:spPr bwMode="gray">
            <a:xfrm>
              <a:off x="565295" y="1096188"/>
              <a:ext cx="3408069" cy="641114"/>
            </a:xfrm>
            <a:prstGeom prst="roundRect">
              <a:avLst>
                <a:gd name="adj" fmla="val 4648"/>
              </a:avLst>
            </a:prstGeom>
            <a:solidFill>
              <a:srgbClr val="FFFFFF"/>
            </a:solidFill>
            <a:ln w="76200">
              <a:solidFill>
                <a:srgbClr val="9BBB59"/>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62" name="矩形 61">
              <a:extLst>
                <a:ext uri="{FF2B5EF4-FFF2-40B4-BE49-F238E27FC236}">
                  <a16:creationId xmlns:a16="http://schemas.microsoft.com/office/drawing/2014/main" id="{E42ACC1B-6B1D-4377-B53A-E8B48E3A1401}"/>
                </a:ext>
              </a:extLst>
            </p:cNvPr>
            <p:cNvSpPr>
              <a:spLocks/>
            </p:cNvSpPr>
            <p:nvPr/>
          </p:nvSpPr>
          <p:spPr bwMode="gray">
            <a:xfrm>
              <a:off x="593876" y="1188024"/>
              <a:ext cx="555665" cy="463891"/>
            </a:xfrm>
            <a:prstGeom prst="rect">
              <a:avLst/>
            </a:prstGeom>
            <a:solidFill>
              <a:srgbClr val="9BBB59"/>
            </a:solidFill>
            <a:ln>
              <a:solidFill>
                <a:srgbClr val="9BBB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02</a:t>
              </a:r>
              <a:endParaRPr lang="en-US" altLang="zh-CN" b="1" dirty="0">
                <a:latin typeface="Huawei Sans" panose="020C0503030203020204" pitchFamily="34" charset="0"/>
                <a:ea typeface="方正兰亭黑简体" panose="02000000000000000000" pitchFamily="2" charset="-122"/>
              </a:endParaRPr>
            </a:p>
          </p:txBody>
        </p:sp>
        <p:sp>
          <p:nvSpPr>
            <p:cNvPr id="63" name="文本框 62">
              <a:extLst>
                <a:ext uri="{FF2B5EF4-FFF2-40B4-BE49-F238E27FC236}">
                  <a16:creationId xmlns:a16="http://schemas.microsoft.com/office/drawing/2014/main" id="{E8783B30-782D-46BD-8508-301596A7C906}"/>
                </a:ext>
              </a:extLst>
            </p:cNvPr>
            <p:cNvSpPr txBox="1"/>
            <p:nvPr/>
          </p:nvSpPr>
          <p:spPr bwMode="gray">
            <a:xfrm>
              <a:off x="1149541" y="1190250"/>
              <a:ext cx="2646019" cy="461665"/>
            </a:xfrm>
            <a:prstGeom prst="rect">
              <a:avLst/>
            </a:prstGeom>
            <a:noFill/>
            <a:ln>
              <a:noFill/>
            </a:ln>
          </p:spPr>
          <p:txBody>
            <a:bodyPr wrap="square" rtlCol="0">
              <a:spAutoFit/>
            </a:bodyPr>
            <a:lstStyle/>
            <a:p>
              <a:pPr fontAlgn="ctr">
                <a:defRPr/>
              </a:pPr>
              <a:r>
                <a:rPr lang="en-US" altLang="zh-CN" sz="1200" dirty="0">
                  <a:latin typeface="Huawei Sans" panose="020C0503030203020204" pitchFamily="34" charset="0"/>
                </a:rPr>
                <a:t>Clear distinction between configuration data and status data</a:t>
              </a:r>
            </a:p>
          </p:txBody>
        </p:sp>
      </p:grpSp>
      <p:grpSp>
        <p:nvGrpSpPr>
          <p:cNvPr id="69" name="组合 68">
            <a:extLst>
              <a:ext uri="{FF2B5EF4-FFF2-40B4-BE49-F238E27FC236}">
                <a16:creationId xmlns:a16="http://schemas.microsoft.com/office/drawing/2014/main" id="{226BC706-AA54-4A10-9317-2A00B7E91B1D}"/>
              </a:ext>
            </a:extLst>
          </p:cNvPr>
          <p:cNvGrpSpPr/>
          <p:nvPr/>
        </p:nvGrpSpPr>
        <p:grpSpPr bwMode="gray">
          <a:xfrm>
            <a:off x="487143" y="2533340"/>
            <a:ext cx="3408069" cy="1160000"/>
            <a:chOff x="565295" y="1096188"/>
            <a:chExt cx="3408069" cy="641114"/>
          </a:xfrm>
        </p:grpSpPr>
        <p:sp>
          <p:nvSpPr>
            <p:cNvPr id="76" name="MH_SubTitle_1">
              <a:extLst>
                <a:ext uri="{FF2B5EF4-FFF2-40B4-BE49-F238E27FC236}">
                  <a16:creationId xmlns:a16="http://schemas.microsoft.com/office/drawing/2014/main" id="{701B8C59-483A-4CB7-A7AA-9E29E2C770B9}"/>
                </a:ext>
              </a:extLst>
            </p:cNvPr>
            <p:cNvSpPr/>
            <p:nvPr/>
          </p:nvSpPr>
          <p:spPr bwMode="gray">
            <a:xfrm>
              <a:off x="565295" y="1096188"/>
              <a:ext cx="3408069" cy="641114"/>
            </a:xfrm>
            <a:prstGeom prst="roundRect">
              <a:avLst>
                <a:gd name="adj" fmla="val 4648"/>
              </a:avLst>
            </a:prstGeom>
            <a:solidFill>
              <a:srgbClr val="FFFFFF"/>
            </a:solidFill>
            <a:ln w="76200">
              <a:solidFill>
                <a:srgbClr val="9BBB59"/>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78" name="矩形 77">
              <a:extLst>
                <a:ext uri="{FF2B5EF4-FFF2-40B4-BE49-F238E27FC236}">
                  <a16:creationId xmlns:a16="http://schemas.microsoft.com/office/drawing/2014/main" id="{4C0D1D26-4CCD-4E27-920E-8944B76B8F8F}"/>
                </a:ext>
              </a:extLst>
            </p:cNvPr>
            <p:cNvSpPr>
              <a:spLocks/>
            </p:cNvSpPr>
            <p:nvPr/>
          </p:nvSpPr>
          <p:spPr bwMode="gray">
            <a:xfrm>
              <a:off x="593876" y="1188024"/>
              <a:ext cx="555665" cy="463891"/>
            </a:xfrm>
            <a:prstGeom prst="rect">
              <a:avLst/>
            </a:prstGeom>
            <a:solidFill>
              <a:srgbClr val="9BBB59"/>
            </a:solidFill>
            <a:ln>
              <a:solidFill>
                <a:srgbClr val="9BBB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03</a:t>
              </a:r>
              <a:endParaRPr lang="en-US" altLang="zh-CN" b="1" dirty="0">
                <a:latin typeface="Huawei Sans" panose="020C0503030203020204" pitchFamily="34" charset="0"/>
                <a:ea typeface="方正兰亭黑简体" panose="02000000000000000000" pitchFamily="2" charset="-122"/>
              </a:endParaRPr>
            </a:p>
          </p:txBody>
        </p:sp>
        <p:sp>
          <p:nvSpPr>
            <p:cNvPr id="79" name="文本框 78">
              <a:extLst>
                <a:ext uri="{FF2B5EF4-FFF2-40B4-BE49-F238E27FC236}">
                  <a16:creationId xmlns:a16="http://schemas.microsoft.com/office/drawing/2014/main" id="{C55A572A-8863-40CD-A14F-4983C9DA7E23}"/>
                </a:ext>
              </a:extLst>
            </p:cNvPr>
            <p:cNvSpPr txBox="1"/>
            <p:nvPr/>
          </p:nvSpPr>
          <p:spPr bwMode="gray">
            <a:xfrm>
              <a:off x="1149541" y="1190250"/>
              <a:ext cx="2686850" cy="461665"/>
            </a:xfrm>
            <a:prstGeom prst="rect">
              <a:avLst/>
            </a:prstGeom>
            <a:noFill/>
            <a:ln>
              <a:noFill/>
            </a:ln>
          </p:spPr>
          <p:txBody>
            <a:bodyPr wrap="square" rtlCol="0">
              <a:spAutoFit/>
            </a:bodyPr>
            <a:lstStyle/>
            <a:p>
              <a:pPr fontAlgn="ctr">
                <a:defRPr/>
              </a:pPr>
              <a:r>
                <a:rPr lang="en-US" altLang="zh-CN" sz="1200" dirty="0">
                  <a:latin typeface="Huawei Sans" panose="020C0503030203020204" pitchFamily="34" charset="0"/>
                </a:rPr>
                <a:t>Separate obtaining of configuration data and status data and support for data comparison between devices</a:t>
              </a:r>
            </a:p>
          </p:txBody>
        </p:sp>
      </p:grpSp>
      <p:grpSp>
        <p:nvGrpSpPr>
          <p:cNvPr id="105" name="组合 104">
            <a:extLst>
              <a:ext uri="{FF2B5EF4-FFF2-40B4-BE49-F238E27FC236}">
                <a16:creationId xmlns:a16="http://schemas.microsoft.com/office/drawing/2014/main" id="{04481541-0121-44B6-B5FE-D58328D6B242}"/>
              </a:ext>
            </a:extLst>
          </p:cNvPr>
          <p:cNvGrpSpPr/>
          <p:nvPr/>
        </p:nvGrpSpPr>
        <p:grpSpPr bwMode="gray">
          <a:xfrm>
            <a:off x="4386098" y="1762402"/>
            <a:ext cx="3408069" cy="641114"/>
            <a:chOff x="565295" y="1088500"/>
            <a:chExt cx="3408069" cy="641114"/>
          </a:xfrm>
        </p:grpSpPr>
        <p:sp>
          <p:nvSpPr>
            <p:cNvPr id="106" name="MH_SubTitle_1">
              <a:extLst>
                <a:ext uri="{FF2B5EF4-FFF2-40B4-BE49-F238E27FC236}">
                  <a16:creationId xmlns:a16="http://schemas.microsoft.com/office/drawing/2014/main" id="{CD663813-407F-41DE-BCEB-B3F927A2F2B5}"/>
                </a:ext>
              </a:extLst>
            </p:cNvPr>
            <p:cNvSpPr/>
            <p:nvPr/>
          </p:nvSpPr>
          <p:spPr bwMode="gray">
            <a:xfrm>
              <a:off x="565295" y="1088500"/>
              <a:ext cx="3408069" cy="641114"/>
            </a:xfrm>
            <a:prstGeom prst="roundRect">
              <a:avLst>
                <a:gd name="adj" fmla="val 4648"/>
              </a:avLst>
            </a:prstGeom>
            <a:solidFill>
              <a:srgbClr val="FFFFFF"/>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07" name="矩形 106">
              <a:extLst>
                <a:ext uri="{FF2B5EF4-FFF2-40B4-BE49-F238E27FC236}">
                  <a16:creationId xmlns:a16="http://schemas.microsoft.com/office/drawing/2014/main" id="{46238B0B-04BE-4047-B67F-AC310CD5B600}"/>
                </a:ext>
              </a:extLst>
            </p:cNvPr>
            <p:cNvSpPr>
              <a:spLocks/>
            </p:cNvSpPr>
            <p:nvPr/>
          </p:nvSpPr>
          <p:spPr bwMode="gray">
            <a:xfrm>
              <a:off x="593876" y="1177112"/>
              <a:ext cx="555665" cy="4638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07</a:t>
              </a:r>
              <a:endParaRPr lang="en-US" altLang="zh-CN" b="1" dirty="0">
                <a:latin typeface="Huawei Sans" panose="020C0503030203020204" pitchFamily="34" charset="0"/>
                <a:ea typeface="方正兰亭黑简体" panose="02000000000000000000" pitchFamily="2" charset="-122"/>
              </a:endParaRPr>
            </a:p>
          </p:txBody>
        </p:sp>
        <p:sp>
          <p:nvSpPr>
            <p:cNvPr id="108" name="文本框 107">
              <a:extLst>
                <a:ext uri="{FF2B5EF4-FFF2-40B4-BE49-F238E27FC236}">
                  <a16:creationId xmlns:a16="http://schemas.microsoft.com/office/drawing/2014/main" id="{2149ED8C-F529-4262-85A8-8DFE24D3347D}"/>
                </a:ext>
              </a:extLst>
            </p:cNvPr>
            <p:cNvSpPr txBox="1"/>
            <p:nvPr/>
          </p:nvSpPr>
          <p:spPr bwMode="gray">
            <a:xfrm>
              <a:off x="1149540" y="1178225"/>
              <a:ext cx="2739039" cy="461665"/>
            </a:xfrm>
            <a:prstGeom prst="rect">
              <a:avLst/>
            </a:prstGeom>
            <a:noFill/>
          </p:spPr>
          <p:txBody>
            <a:bodyPr wrap="square" rtlCol="0">
              <a:spAutoFit/>
            </a:bodyPr>
            <a:lstStyle/>
            <a:p>
              <a:pPr fontAlgn="ctr"/>
              <a:r>
                <a:rPr lang="en-US" altLang="zh-CN" sz="1200" dirty="0">
                  <a:latin typeface="Huawei Sans" panose="020C0503030203020204" pitchFamily="34" charset="0"/>
                </a:rPr>
                <a:t>Supports configuration backup and restoration</a:t>
              </a:r>
            </a:p>
          </p:txBody>
        </p:sp>
      </p:grpSp>
      <p:grpSp>
        <p:nvGrpSpPr>
          <p:cNvPr id="109" name="组合 108">
            <a:extLst>
              <a:ext uri="{FF2B5EF4-FFF2-40B4-BE49-F238E27FC236}">
                <a16:creationId xmlns:a16="http://schemas.microsoft.com/office/drawing/2014/main" id="{4A627836-F5BF-4245-8D16-0F5B3B9F77E7}"/>
              </a:ext>
            </a:extLst>
          </p:cNvPr>
          <p:cNvGrpSpPr/>
          <p:nvPr/>
        </p:nvGrpSpPr>
        <p:grpSpPr bwMode="gray">
          <a:xfrm>
            <a:off x="4386098" y="2519458"/>
            <a:ext cx="3408069" cy="830997"/>
            <a:chOff x="565295" y="1080251"/>
            <a:chExt cx="3408069" cy="830997"/>
          </a:xfrm>
        </p:grpSpPr>
        <p:sp>
          <p:nvSpPr>
            <p:cNvPr id="113" name="MH_SubTitle_1">
              <a:extLst>
                <a:ext uri="{FF2B5EF4-FFF2-40B4-BE49-F238E27FC236}">
                  <a16:creationId xmlns:a16="http://schemas.microsoft.com/office/drawing/2014/main" id="{577D10D8-7914-494F-908F-74C8B6843D12}"/>
                </a:ext>
              </a:extLst>
            </p:cNvPr>
            <p:cNvSpPr/>
            <p:nvPr/>
          </p:nvSpPr>
          <p:spPr bwMode="gray">
            <a:xfrm>
              <a:off x="565295" y="1088500"/>
              <a:ext cx="3408069" cy="641114"/>
            </a:xfrm>
            <a:prstGeom prst="roundRect">
              <a:avLst>
                <a:gd name="adj" fmla="val 4648"/>
              </a:avLst>
            </a:prstGeom>
            <a:solidFill>
              <a:srgbClr val="FFFFFF"/>
            </a:solidFill>
            <a:ln w="7620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14" name="矩形 113">
              <a:extLst>
                <a:ext uri="{FF2B5EF4-FFF2-40B4-BE49-F238E27FC236}">
                  <a16:creationId xmlns:a16="http://schemas.microsoft.com/office/drawing/2014/main" id="{39A70C1E-D1CF-4A02-9E4B-459CCDFEA84C}"/>
                </a:ext>
              </a:extLst>
            </p:cNvPr>
            <p:cNvSpPr>
              <a:spLocks/>
            </p:cNvSpPr>
            <p:nvPr/>
          </p:nvSpPr>
          <p:spPr bwMode="gray">
            <a:xfrm>
              <a:off x="593876" y="1177112"/>
              <a:ext cx="555665" cy="463891"/>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08</a:t>
              </a:r>
              <a:endParaRPr lang="en-US" altLang="zh-CN" b="1" dirty="0">
                <a:latin typeface="Huawei Sans" panose="020C0503030203020204" pitchFamily="34" charset="0"/>
                <a:ea typeface="方正兰亭黑简体" panose="02000000000000000000" pitchFamily="2" charset="-122"/>
              </a:endParaRPr>
            </a:p>
          </p:txBody>
        </p:sp>
        <p:sp>
          <p:nvSpPr>
            <p:cNvPr id="115" name="文本框 114">
              <a:extLst>
                <a:ext uri="{FF2B5EF4-FFF2-40B4-BE49-F238E27FC236}">
                  <a16:creationId xmlns:a16="http://schemas.microsoft.com/office/drawing/2014/main" id="{0D7A29B0-CDC5-4526-A7CD-EDCCF5ABEA77}"/>
                </a:ext>
              </a:extLst>
            </p:cNvPr>
            <p:cNvSpPr txBox="1"/>
            <p:nvPr/>
          </p:nvSpPr>
          <p:spPr bwMode="gray">
            <a:xfrm>
              <a:off x="1149540" y="1080251"/>
              <a:ext cx="2739039" cy="830997"/>
            </a:xfrm>
            <a:prstGeom prst="rect">
              <a:avLst/>
            </a:prstGeom>
            <a:noFill/>
            <a:ln>
              <a:noFill/>
            </a:ln>
          </p:spPr>
          <p:txBody>
            <a:bodyPr wrap="square" rtlCol="0">
              <a:spAutoFit/>
            </a:bodyPr>
            <a:lstStyle/>
            <a:p>
              <a:pPr fontAlgn="ctr"/>
              <a:r>
                <a:rPr lang="en-US" altLang="zh-CN" sz="1200" dirty="0">
                  <a:latin typeface="Huawei Sans" panose="020C0503030203020204" pitchFamily="34" charset="0"/>
                </a:rPr>
                <a:t>Support for configuration verification, including network-level configuration verification</a:t>
              </a:r>
            </a:p>
            <a:p>
              <a:pPr fontAlgn="ctr"/>
              <a:endParaRPr lang="en-US" altLang="zh-CN" sz="1200" dirty="0">
                <a:latin typeface="Huawei Sans" panose="020C0503030203020204" pitchFamily="34" charset="0"/>
              </a:endParaRPr>
            </a:p>
          </p:txBody>
        </p:sp>
      </p:grpSp>
      <p:grpSp>
        <p:nvGrpSpPr>
          <p:cNvPr id="117" name="组合 116">
            <a:extLst>
              <a:ext uri="{FF2B5EF4-FFF2-40B4-BE49-F238E27FC236}">
                <a16:creationId xmlns:a16="http://schemas.microsoft.com/office/drawing/2014/main" id="{1EDE0646-21F8-4363-9483-834579C2E932}"/>
              </a:ext>
            </a:extLst>
          </p:cNvPr>
          <p:cNvGrpSpPr/>
          <p:nvPr/>
        </p:nvGrpSpPr>
        <p:grpSpPr bwMode="gray">
          <a:xfrm>
            <a:off x="4386098" y="4058255"/>
            <a:ext cx="3408069" cy="641114"/>
            <a:chOff x="565295" y="1088500"/>
            <a:chExt cx="3408069" cy="641114"/>
          </a:xfrm>
        </p:grpSpPr>
        <p:sp>
          <p:nvSpPr>
            <p:cNvPr id="118" name="MH_SubTitle_1">
              <a:extLst>
                <a:ext uri="{FF2B5EF4-FFF2-40B4-BE49-F238E27FC236}">
                  <a16:creationId xmlns:a16="http://schemas.microsoft.com/office/drawing/2014/main" id="{03D3AB34-C84F-4CE2-AC8A-DE08255D26D6}"/>
                </a:ext>
              </a:extLst>
            </p:cNvPr>
            <p:cNvSpPr/>
            <p:nvPr/>
          </p:nvSpPr>
          <p:spPr bwMode="gray">
            <a:xfrm>
              <a:off x="565295" y="1088500"/>
              <a:ext cx="3408069" cy="641114"/>
            </a:xfrm>
            <a:prstGeom prst="roundRect">
              <a:avLst>
                <a:gd name="adj" fmla="val 4648"/>
              </a:avLst>
            </a:prstGeom>
            <a:solidFill>
              <a:srgbClr val="FFFFFF"/>
            </a:solidFill>
            <a:ln w="7620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19" name="矩形 118">
              <a:extLst>
                <a:ext uri="{FF2B5EF4-FFF2-40B4-BE49-F238E27FC236}">
                  <a16:creationId xmlns:a16="http://schemas.microsoft.com/office/drawing/2014/main" id="{FEE9FF57-EF61-48B1-B6C5-84199304F401}"/>
                </a:ext>
              </a:extLst>
            </p:cNvPr>
            <p:cNvSpPr>
              <a:spLocks/>
            </p:cNvSpPr>
            <p:nvPr/>
          </p:nvSpPr>
          <p:spPr bwMode="gray">
            <a:xfrm>
              <a:off x="593876" y="1177112"/>
              <a:ext cx="555665" cy="463891"/>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Huawei Sans" panose="020C0503030203020204" pitchFamily="34" charset="0"/>
                  <a:ea typeface="方正兰亭黑简体" panose="02000000000000000000" pitchFamily="2" charset="-122"/>
                </a:rPr>
                <a:t>10</a:t>
              </a:r>
            </a:p>
          </p:txBody>
        </p:sp>
        <p:sp>
          <p:nvSpPr>
            <p:cNvPr id="120" name="文本框 119">
              <a:extLst>
                <a:ext uri="{FF2B5EF4-FFF2-40B4-BE49-F238E27FC236}">
                  <a16:creationId xmlns:a16="http://schemas.microsoft.com/office/drawing/2014/main" id="{BF3AEE02-9FD5-408F-BF01-8153343A6752}"/>
                </a:ext>
              </a:extLst>
            </p:cNvPr>
            <p:cNvSpPr txBox="1"/>
            <p:nvPr/>
          </p:nvSpPr>
          <p:spPr bwMode="gray">
            <a:xfrm>
              <a:off x="1149540" y="1249181"/>
              <a:ext cx="2739039" cy="276999"/>
            </a:xfrm>
            <a:prstGeom prst="rect">
              <a:avLst/>
            </a:prstGeom>
            <a:noFill/>
            <a:ln>
              <a:noFill/>
            </a:ln>
          </p:spPr>
          <p:txBody>
            <a:bodyPr wrap="square" rtlCol="0" anchor="ctr">
              <a:spAutoFit/>
            </a:bodyPr>
            <a:lstStyle/>
            <a:p>
              <a:pPr fontAlgn="ctr"/>
              <a:r>
                <a:rPr lang="en-US" altLang="zh-CN" sz="1200" dirty="0">
                  <a:latin typeface="Huawei Sans" panose="020C0503030203020204" pitchFamily="34" charset="0"/>
                </a:rPr>
                <a:t>Text-based configuration</a:t>
              </a:r>
            </a:p>
          </p:txBody>
        </p:sp>
      </p:grpSp>
      <p:grpSp>
        <p:nvGrpSpPr>
          <p:cNvPr id="124" name="组合 123">
            <a:extLst>
              <a:ext uri="{FF2B5EF4-FFF2-40B4-BE49-F238E27FC236}">
                <a16:creationId xmlns:a16="http://schemas.microsoft.com/office/drawing/2014/main" id="{97AAEFBE-A332-45ED-9E8E-5C811A145E10}"/>
              </a:ext>
            </a:extLst>
          </p:cNvPr>
          <p:cNvGrpSpPr/>
          <p:nvPr/>
        </p:nvGrpSpPr>
        <p:grpSpPr bwMode="gray">
          <a:xfrm>
            <a:off x="4386098" y="3293012"/>
            <a:ext cx="3408069" cy="641114"/>
            <a:chOff x="565295" y="1088500"/>
            <a:chExt cx="3408069" cy="641114"/>
          </a:xfrm>
        </p:grpSpPr>
        <p:sp>
          <p:nvSpPr>
            <p:cNvPr id="125" name="MH_SubTitle_1">
              <a:extLst>
                <a:ext uri="{FF2B5EF4-FFF2-40B4-BE49-F238E27FC236}">
                  <a16:creationId xmlns:a16="http://schemas.microsoft.com/office/drawing/2014/main" id="{BD8DFE1E-9B10-47A8-A9B4-94CB18FC6771}"/>
                </a:ext>
              </a:extLst>
            </p:cNvPr>
            <p:cNvSpPr/>
            <p:nvPr/>
          </p:nvSpPr>
          <p:spPr bwMode="gray">
            <a:xfrm>
              <a:off x="565295" y="1088500"/>
              <a:ext cx="3408069" cy="641114"/>
            </a:xfrm>
            <a:prstGeom prst="roundRect">
              <a:avLst>
                <a:gd name="adj" fmla="val 4648"/>
              </a:avLst>
            </a:prstGeom>
            <a:solidFill>
              <a:srgbClr val="FFFFFF"/>
            </a:solidFill>
            <a:ln w="76200">
              <a:solidFill>
                <a:srgbClr val="F7A655"/>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26" name="矩形 125">
              <a:extLst>
                <a:ext uri="{FF2B5EF4-FFF2-40B4-BE49-F238E27FC236}">
                  <a16:creationId xmlns:a16="http://schemas.microsoft.com/office/drawing/2014/main" id="{D5FC7AC7-6F82-4691-A1FF-638004D92EC9}"/>
                </a:ext>
              </a:extLst>
            </p:cNvPr>
            <p:cNvSpPr>
              <a:spLocks/>
            </p:cNvSpPr>
            <p:nvPr/>
          </p:nvSpPr>
          <p:spPr bwMode="gray">
            <a:xfrm>
              <a:off x="593876" y="1177112"/>
              <a:ext cx="555665" cy="463891"/>
            </a:xfrm>
            <a:prstGeom prst="rect">
              <a:avLst/>
            </a:prstGeom>
            <a:solidFill>
              <a:srgbClr val="F7A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Huawei Sans" panose="020C0503030203020204" pitchFamily="34" charset="0"/>
                  <a:ea typeface="方正兰亭黑简体" panose="02000000000000000000" pitchFamily="2" charset="-122"/>
                </a:rPr>
                <a:t>09</a:t>
              </a:r>
            </a:p>
          </p:txBody>
        </p:sp>
        <p:sp>
          <p:nvSpPr>
            <p:cNvPr id="127" name="文本框 126">
              <a:extLst>
                <a:ext uri="{FF2B5EF4-FFF2-40B4-BE49-F238E27FC236}">
                  <a16:creationId xmlns:a16="http://schemas.microsoft.com/office/drawing/2014/main" id="{DCF05CC5-1A90-4510-98A6-30E39F9629B1}"/>
                </a:ext>
              </a:extLst>
            </p:cNvPr>
            <p:cNvSpPr txBox="1"/>
            <p:nvPr/>
          </p:nvSpPr>
          <p:spPr bwMode="gray">
            <a:xfrm>
              <a:off x="1149540" y="1172584"/>
              <a:ext cx="2739039" cy="461665"/>
            </a:xfrm>
            <a:prstGeom prst="rect">
              <a:avLst/>
            </a:prstGeom>
            <a:noFill/>
            <a:ln>
              <a:noFill/>
            </a:ln>
          </p:spPr>
          <p:txBody>
            <a:bodyPr wrap="square" rtlCol="0" anchor="ctr">
              <a:spAutoFit/>
            </a:bodyPr>
            <a:lstStyle/>
            <a:p>
              <a:pPr fontAlgn="ctr"/>
              <a:r>
                <a:rPr lang="en-US" altLang="zh-CN" sz="1200" dirty="0">
                  <a:latin typeface="Huawei Sans" panose="020C0503030203020204" pitchFamily="34" charset="0"/>
                </a:rPr>
                <a:t>Standard data models and unified data formats</a:t>
              </a:r>
            </a:p>
          </p:txBody>
        </p:sp>
      </p:grpSp>
      <p:grpSp>
        <p:nvGrpSpPr>
          <p:cNvPr id="133" name="组合 132">
            <a:extLst>
              <a:ext uri="{FF2B5EF4-FFF2-40B4-BE49-F238E27FC236}">
                <a16:creationId xmlns:a16="http://schemas.microsoft.com/office/drawing/2014/main" id="{89B2B36E-7B90-4864-97E0-7281842FD4BD}"/>
              </a:ext>
            </a:extLst>
          </p:cNvPr>
          <p:cNvGrpSpPr/>
          <p:nvPr/>
        </p:nvGrpSpPr>
        <p:grpSpPr bwMode="gray">
          <a:xfrm>
            <a:off x="487143" y="3828637"/>
            <a:ext cx="3408069" cy="641114"/>
            <a:chOff x="565295" y="1096188"/>
            <a:chExt cx="3408069" cy="641114"/>
          </a:xfrm>
        </p:grpSpPr>
        <p:sp>
          <p:nvSpPr>
            <p:cNvPr id="134" name="MH_SubTitle_1">
              <a:extLst>
                <a:ext uri="{FF2B5EF4-FFF2-40B4-BE49-F238E27FC236}">
                  <a16:creationId xmlns:a16="http://schemas.microsoft.com/office/drawing/2014/main" id="{A2FFE37E-E727-407C-AF3B-02B64210FFA6}"/>
                </a:ext>
              </a:extLst>
            </p:cNvPr>
            <p:cNvSpPr/>
            <p:nvPr/>
          </p:nvSpPr>
          <p:spPr bwMode="gray">
            <a:xfrm>
              <a:off x="565295" y="1096188"/>
              <a:ext cx="3408069" cy="641114"/>
            </a:xfrm>
            <a:prstGeom prst="roundRect">
              <a:avLst>
                <a:gd name="adj" fmla="val 4648"/>
              </a:avLst>
            </a:prstGeom>
            <a:solidFill>
              <a:srgbClr val="FFFFFF"/>
            </a:solidFill>
            <a:ln w="76200">
              <a:solidFill>
                <a:srgbClr val="C0504D"/>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35" name="矩形 134">
              <a:extLst>
                <a:ext uri="{FF2B5EF4-FFF2-40B4-BE49-F238E27FC236}">
                  <a16:creationId xmlns:a16="http://schemas.microsoft.com/office/drawing/2014/main" id="{42DEADE8-5FAB-4451-80C0-CA8E36FA4B1B}"/>
                </a:ext>
              </a:extLst>
            </p:cNvPr>
            <p:cNvSpPr>
              <a:spLocks/>
            </p:cNvSpPr>
            <p:nvPr/>
          </p:nvSpPr>
          <p:spPr bwMode="gray">
            <a:xfrm>
              <a:off x="593876" y="1188024"/>
              <a:ext cx="555665" cy="463891"/>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04</a:t>
              </a:r>
              <a:endParaRPr lang="en-US" altLang="zh-CN" b="1" dirty="0">
                <a:latin typeface="Huawei Sans" panose="020C0503030203020204" pitchFamily="34" charset="0"/>
                <a:ea typeface="方正兰亭黑简体" panose="02000000000000000000" pitchFamily="2" charset="-122"/>
              </a:endParaRPr>
            </a:p>
          </p:txBody>
        </p:sp>
        <p:sp>
          <p:nvSpPr>
            <p:cNvPr id="136" name="文本框 135">
              <a:extLst>
                <a:ext uri="{FF2B5EF4-FFF2-40B4-BE49-F238E27FC236}">
                  <a16:creationId xmlns:a16="http://schemas.microsoft.com/office/drawing/2014/main" id="{95E85995-2546-490C-8AF0-62A1231FF149}"/>
                </a:ext>
              </a:extLst>
            </p:cNvPr>
            <p:cNvSpPr txBox="1"/>
            <p:nvPr/>
          </p:nvSpPr>
          <p:spPr bwMode="gray">
            <a:xfrm>
              <a:off x="1149541" y="1177161"/>
              <a:ext cx="2683558" cy="461665"/>
            </a:xfrm>
            <a:prstGeom prst="rect">
              <a:avLst/>
            </a:prstGeom>
            <a:noFill/>
          </p:spPr>
          <p:txBody>
            <a:bodyPr wrap="square" rtlCol="0" anchor="ctr">
              <a:spAutoFit/>
            </a:bodyPr>
            <a:lstStyle/>
            <a:p>
              <a:pPr fontAlgn="ctr">
                <a:defRPr/>
              </a:pPr>
              <a:r>
                <a:rPr lang="en-US" altLang="zh-CN" sz="1200" dirty="0">
                  <a:latin typeface="Huawei Sans" panose="020C0503030203020204" pitchFamily="34" charset="0"/>
                </a:rPr>
                <a:t>Network-level service configuration capability</a:t>
              </a:r>
            </a:p>
          </p:txBody>
        </p:sp>
      </p:grpSp>
      <p:grpSp>
        <p:nvGrpSpPr>
          <p:cNvPr id="137" name="组合 136">
            <a:extLst>
              <a:ext uri="{FF2B5EF4-FFF2-40B4-BE49-F238E27FC236}">
                <a16:creationId xmlns:a16="http://schemas.microsoft.com/office/drawing/2014/main" id="{483974AB-6E75-4421-8928-5B6D01AF6840}"/>
              </a:ext>
            </a:extLst>
          </p:cNvPr>
          <p:cNvGrpSpPr/>
          <p:nvPr/>
        </p:nvGrpSpPr>
        <p:grpSpPr bwMode="gray">
          <a:xfrm>
            <a:off x="487143" y="4608298"/>
            <a:ext cx="3408069" cy="641114"/>
            <a:chOff x="565295" y="1096188"/>
            <a:chExt cx="3408069" cy="641114"/>
          </a:xfrm>
        </p:grpSpPr>
        <p:sp>
          <p:nvSpPr>
            <p:cNvPr id="138" name="MH_SubTitle_1">
              <a:extLst>
                <a:ext uri="{FF2B5EF4-FFF2-40B4-BE49-F238E27FC236}">
                  <a16:creationId xmlns:a16="http://schemas.microsoft.com/office/drawing/2014/main" id="{9D3FBF4A-8166-422D-95FD-7FA113C03703}"/>
                </a:ext>
              </a:extLst>
            </p:cNvPr>
            <p:cNvSpPr/>
            <p:nvPr/>
          </p:nvSpPr>
          <p:spPr bwMode="gray">
            <a:xfrm>
              <a:off x="565295" y="1096188"/>
              <a:ext cx="3408069" cy="641114"/>
            </a:xfrm>
            <a:prstGeom prst="roundRect">
              <a:avLst>
                <a:gd name="adj" fmla="val 4648"/>
              </a:avLst>
            </a:prstGeom>
            <a:solidFill>
              <a:srgbClr val="FFFFFF"/>
            </a:solidFill>
            <a:ln w="76200">
              <a:solidFill>
                <a:srgbClr val="C0504D"/>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39" name="矩形 138">
              <a:extLst>
                <a:ext uri="{FF2B5EF4-FFF2-40B4-BE49-F238E27FC236}">
                  <a16:creationId xmlns:a16="http://schemas.microsoft.com/office/drawing/2014/main" id="{A94DE45B-732D-4D54-8896-CA7B3117DC24}"/>
                </a:ext>
              </a:extLst>
            </p:cNvPr>
            <p:cNvSpPr>
              <a:spLocks/>
            </p:cNvSpPr>
            <p:nvPr/>
          </p:nvSpPr>
          <p:spPr bwMode="gray">
            <a:xfrm>
              <a:off x="593876" y="1188024"/>
              <a:ext cx="555665" cy="463891"/>
            </a:xfrm>
            <a:prstGeom prst="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05</a:t>
              </a:r>
              <a:endParaRPr lang="en-US" altLang="zh-CN" b="1" dirty="0">
                <a:latin typeface="Huawei Sans" panose="020C0503030203020204" pitchFamily="34" charset="0"/>
                <a:ea typeface="方正兰亭黑简体" panose="02000000000000000000" pitchFamily="2" charset="-122"/>
              </a:endParaRPr>
            </a:p>
          </p:txBody>
        </p:sp>
        <p:sp>
          <p:nvSpPr>
            <p:cNvPr id="140" name="文本框 139">
              <a:extLst>
                <a:ext uri="{FF2B5EF4-FFF2-40B4-BE49-F238E27FC236}">
                  <a16:creationId xmlns:a16="http://schemas.microsoft.com/office/drawing/2014/main" id="{464BD050-BF53-44B8-B3D8-45A4AC2FD29B}"/>
                </a:ext>
              </a:extLst>
            </p:cNvPr>
            <p:cNvSpPr txBox="1"/>
            <p:nvPr/>
          </p:nvSpPr>
          <p:spPr bwMode="gray">
            <a:xfrm>
              <a:off x="1149541" y="1177161"/>
              <a:ext cx="2655246" cy="461665"/>
            </a:xfrm>
            <a:prstGeom prst="rect">
              <a:avLst/>
            </a:prstGeom>
            <a:noFill/>
          </p:spPr>
          <p:txBody>
            <a:bodyPr wrap="square" rtlCol="0" anchor="ctr">
              <a:spAutoFit/>
            </a:bodyPr>
            <a:lstStyle/>
            <a:p>
              <a:pPr fontAlgn="ctr">
                <a:defRPr/>
              </a:pPr>
              <a:r>
                <a:rPr lang="en-US" altLang="zh-CN" sz="1200" dirty="0">
                  <a:latin typeface="Huawei Sans" panose="020C0503030203020204" pitchFamily="34" charset="0"/>
                </a:rPr>
                <a:t>Support for network-level configuration transactions</a:t>
              </a:r>
            </a:p>
          </p:txBody>
        </p:sp>
      </p:grpSp>
      <p:grpSp>
        <p:nvGrpSpPr>
          <p:cNvPr id="141" name="组合 140">
            <a:extLst>
              <a:ext uri="{FF2B5EF4-FFF2-40B4-BE49-F238E27FC236}">
                <a16:creationId xmlns:a16="http://schemas.microsoft.com/office/drawing/2014/main" id="{1964E9F2-7A6D-4A3B-9C36-5DA4A43DC8FF}"/>
              </a:ext>
            </a:extLst>
          </p:cNvPr>
          <p:cNvGrpSpPr/>
          <p:nvPr/>
        </p:nvGrpSpPr>
        <p:grpSpPr bwMode="gray">
          <a:xfrm>
            <a:off x="8276238" y="1762402"/>
            <a:ext cx="3408069" cy="641114"/>
            <a:chOff x="565295" y="1096188"/>
            <a:chExt cx="3408069" cy="641114"/>
          </a:xfrm>
        </p:grpSpPr>
        <p:sp>
          <p:nvSpPr>
            <p:cNvPr id="142" name="MH_SubTitle_1">
              <a:extLst>
                <a:ext uri="{FF2B5EF4-FFF2-40B4-BE49-F238E27FC236}">
                  <a16:creationId xmlns:a16="http://schemas.microsoft.com/office/drawing/2014/main" id="{F3A4C0F7-0AC6-4785-96B9-33AE16FE5AB4}"/>
                </a:ext>
              </a:extLst>
            </p:cNvPr>
            <p:cNvSpPr/>
            <p:nvPr/>
          </p:nvSpPr>
          <p:spPr bwMode="gray">
            <a:xfrm>
              <a:off x="565295" y="1096188"/>
              <a:ext cx="3408069" cy="641114"/>
            </a:xfrm>
            <a:prstGeom prst="roundRect">
              <a:avLst>
                <a:gd name="adj" fmla="val 4648"/>
              </a:avLst>
            </a:prstGeom>
            <a:solidFill>
              <a:srgbClr val="FFFFFF"/>
            </a:solidFill>
            <a:ln w="76200">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43" name="矩形 142">
              <a:extLst>
                <a:ext uri="{FF2B5EF4-FFF2-40B4-BE49-F238E27FC236}">
                  <a16:creationId xmlns:a16="http://schemas.microsoft.com/office/drawing/2014/main" id="{76BDEB23-AC8F-43E4-8FE1-060059732627}"/>
                </a:ext>
              </a:extLst>
            </p:cNvPr>
            <p:cNvSpPr>
              <a:spLocks/>
            </p:cNvSpPr>
            <p:nvPr/>
          </p:nvSpPr>
          <p:spPr bwMode="gray">
            <a:xfrm>
              <a:off x="593876" y="1188024"/>
              <a:ext cx="555665" cy="463891"/>
            </a:xfrm>
            <a:prstGeom prst="rect">
              <a:avLst/>
            </a:prstGeom>
            <a:solidFill>
              <a:srgbClr val="84D0A2"/>
            </a:solidFill>
            <a:ln>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Huawei Sans" panose="020C0503030203020204" pitchFamily="34" charset="0"/>
                  <a:ea typeface="方正兰亭黑简体" panose="02000000000000000000" pitchFamily="2" charset="-122"/>
                </a:rPr>
                <a:t>12</a:t>
              </a:r>
            </a:p>
          </p:txBody>
        </p:sp>
        <p:sp>
          <p:nvSpPr>
            <p:cNvPr id="144" name="文本框 143">
              <a:extLst>
                <a:ext uri="{FF2B5EF4-FFF2-40B4-BE49-F238E27FC236}">
                  <a16:creationId xmlns:a16="http://schemas.microsoft.com/office/drawing/2014/main" id="{BB26032A-62AE-40BB-A30C-AF8181EBA20A}"/>
                </a:ext>
              </a:extLst>
            </p:cNvPr>
            <p:cNvSpPr txBox="1"/>
            <p:nvPr/>
          </p:nvSpPr>
          <p:spPr bwMode="gray">
            <a:xfrm>
              <a:off x="1149540" y="1173145"/>
              <a:ext cx="2739039" cy="461665"/>
            </a:xfrm>
            <a:prstGeom prst="rect">
              <a:avLst/>
            </a:prstGeom>
            <a:noFill/>
            <a:ln>
              <a:noFill/>
            </a:ln>
          </p:spPr>
          <p:txBody>
            <a:bodyPr wrap="square" rtlCol="0" anchor="ctr">
              <a:spAutoFit/>
            </a:bodyPr>
            <a:lstStyle/>
            <a:p>
              <a:pPr fontAlgn="ctr"/>
              <a:r>
                <a:rPr lang="en-US" altLang="zh-CN" sz="1200" dirty="0">
                  <a:latin typeface="Huawei Sans" panose="020C0503030203020204" pitchFamily="34" charset="0"/>
                </a:rPr>
                <a:t>Support for consistency check of access control lists across devices</a:t>
              </a:r>
            </a:p>
          </p:txBody>
        </p:sp>
      </p:grpSp>
      <p:grpSp>
        <p:nvGrpSpPr>
          <p:cNvPr id="145" name="组合 144">
            <a:extLst>
              <a:ext uri="{FF2B5EF4-FFF2-40B4-BE49-F238E27FC236}">
                <a16:creationId xmlns:a16="http://schemas.microsoft.com/office/drawing/2014/main" id="{CAFDB28B-0D0F-44AC-AE4D-D070C8D08645}"/>
              </a:ext>
            </a:extLst>
          </p:cNvPr>
          <p:cNvGrpSpPr/>
          <p:nvPr/>
        </p:nvGrpSpPr>
        <p:grpSpPr bwMode="gray">
          <a:xfrm>
            <a:off x="8276238" y="2542472"/>
            <a:ext cx="3408069" cy="1160000"/>
            <a:chOff x="565295" y="1096188"/>
            <a:chExt cx="3408069" cy="641114"/>
          </a:xfrm>
        </p:grpSpPr>
        <p:sp>
          <p:nvSpPr>
            <p:cNvPr id="146" name="MH_SubTitle_1">
              <a:extLst>
                <a:ext uri="{FF2B5EF4-FFF2-40B4-BE49-F238E27FC236}">
                  <a16:creationId xmlns:a16="http://schemas.microsoft.com/office/drawing/2014/main" id="{5AA20AF0-CB75-418C-BD71-B3C3C8B7BF98}"/>
                </a:ext>
              </a:extLst>
            </p:cNvPr>
            <p:cNvSpPr/>
            <p:nvPr/>
          </p:nvSpPr>
          <p:spPr bwMode="gray">
            <a:xfrm>
              <a:off x="565295" y="1096188"/>
              <a:ext cx="3408069" cy="641114"/>
            </a:xfrm>
            <a:prstGeom prst="roundRect">
              <a:avLst>
                <a:gd name="adj" fmla="val 4648"/>
              </a:avLst>
            </a:prstGeom>
            <a:solidFill>
              <a:srgbClr val="FFFFFF"/>
            </a:solidFill>
            <a:ln w="76200">
              <a:solidFill>
                <a:srgbClr val="F66F6A"/>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47" name="矩形 146">
              <a:extLst>
                <a:ext uri="{FF2B5EF4-FFF2-40B4-BE49-F238E27FC236}">
                  <a16:creationId xmlns:a16="http://schemas.microsoft.com/office/drawing/2014/main" id="{8A9597E2-5177-4C77-A28B-83BFFA9A9494}"/>
                </a:ext>
              </a:extLst>
            </p:cNvPr>
            <p:cNvSpPr>
              <a:spLocks/>
            </p:cNvSpPr>
            <p:nvPr/>
          </p:nvSpPr>
          <p:spPr bwMode="gray">
            <a:xfrm>
              <a:off x="593876" y="1188024"/>
              <a:ext cx="555665" cy="463891"/>
            </a:xfrm>
            <a:prstGeom prst="rect">
              <a:avLst/>
            </a:prstGeom>
            <a:solidFill>
              <a:srgbClr val="F66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13</a:t>
              </a:r>
              <a:endParaRPr lang="en-US" altLang="zh-CN" b="1" dirty="0">
                <a:latin typeface="Huawei Sans" panose="020C0503030203020204" pitchFamily="34" charset="0"/>
                <a:ea typeface="方正兰亭黑简体" panose="02000000000000000000" pitchFamily="2" charset="-122"/>
              </a:endParaRPr>
            </a:p>
          </p:txBody>
        </p:sp>
        <p:sp>
          <p:nvSpPr>
            <p:cNvPr id="148" name="文本框 147">
              <a:extLst>
                <a:ext uri="{FF2B5EF4-FFF2-40B4-BE49-F238E27FC236}">
                  <a16:creationId xmlns:a16="http://schemas.microsoft.com/office/drawing/2014/main" id="{4D30C20B-5BEC-4B9F-B1CB-86237B42832C}"/>
                </a:ext>
              </a:extLst>
            </p:cNvPr>
            <p:cNvSpPr txBox="1"/>
            <p:nvPr/>
          </p:nvSpPr>
          <p:spPr bwMode="gray">
            <a:xfrm>
              <a:off x="1149541" y="1140412"/>
              <a:ext cx="2686850" cy="561341"/>
            </a:xfrm>
            <a:prstGeom prst="rect">
              <a:avLst/>
            </a:prstGeom>
            <a:noFill/>
            <a:ln>
              <a:noFill/>
            </a:ln>
          </p:spPr>
          <p:txBody>
            <a:bodyPr wrap="square" rtlCol="0" anchor="ctr">
              <a:spAutoFit/>
            </a:bodyPr>
            <a:lstStyle/>
            <a:p>
              <a:pPr fontAlgn="ctr"/>
              <a:r>
                <a:rPr lang="en-US" altLang="zh-CN" sz="1200" dirty="0">
                  <a:latin typeface="Huawei Sans" panose="020C0503030203020204" pitchFamily="34" charset="0"/>
                </a:rPr>
                <a:t>Support for multiple configuration sets and distinguishing between the distribution of configurations and the activation of a certain configuration</a:t>
              </a:r>
            </a:p>
          </p:txBody>
        </p:sp>
      </p:grpSp>
      <p:grpSp>
        <p:nvGrpSpPr>
          <p:cNvPr id="149" name="组合 148">
            <a:extLst>
              <a:ext uri="{FF2B5EF4-FFF2-40B4-BE49-F238E27FC236}">
                <a16:creationId xmlns:a16="http://schemas.microsoft.com/office/drawing/2014/main" id="{5B447057-1071-4F0C-8748-6C204DD010EB}"/>
              </a:ext>
            </a:extLst>
          </p:cNvPr>
          <p:cNvGrpSpPr/>
          <p:nvPr/>
        </p:nvGrpSpPr>
        <p:grpSpPr bwMode="gray">
          <a:xfrm>
            <a:off x="8276238" y="3838761"/>
            <a:ext cx="3408069" cy="641114"/>
            <a:chOff x="565295" y="1096188"/>
            <a:chExt cx="3408069" cy="641114"/>
          </a:xfrm>
        </p:grpSpPr>
        <p:sp>
          <p:nvSpPr>
            <p:cNvPr id="150" name="MH_SubTitle_1">
              <a:extLst>
                <a:ext uri="{FF2B5EF4-FFF2-40B4-BE49-F238E27FC236}">
                  <a16:creationId xmlns:a16="http://schemas.microsoft.com/office/drawing/2014/main" id="{68163BB3-8AE5-4317-A336-80FAF966A6A0}"/>
                </a:ext>
              </a:extLst>
            </p:cNvPr>
            <p:cNvSpPr/>
            <p:nvPr/>
          </p:nvSpPr>
          <p:spPr bwMode="gray">
            <a:xfrm>
              <a:off x="565295" y="1096188"/>
              <a:ext cx="3408069" cy="641114"/>
            </a:xfrm>
            <a:prstGeom prst="roundRect">
              <a:avLst>
                <a:gd name="adj" fmla="val 4648"/>
              </a:avLst>
            </a:prstGeom>
            <a:solidFill>
              <a:srgbClr val="FFFFFF"/>
            </a:solidFill>
            <a:ln w="76200">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51" name="矩形 150">
              <a:extLst>
                <a:ext uri="{FF2B5EF4-FFF2-40B4-BE49-F238E27FC236}">
                  <a16:creationId xmlns:a16="http://schemas.microsoft.com/office/drawing/2014/main" id="{872CEB42-35ED-4315-9A98-E36850903A41}"/>
                </a:ext>
              </a:extLst>
            </p:cNvPr>
            <p:cNvSpPr>
              <a:spLocks/>
            </p:cNvSpPr>
            <p:nvPr/>
          </p:nvSpPr>
          <p:spPr bwMode="gray">
            <a:xfrm>
              <a:off x="593876" y="1188024"/>
              <a:ext cx="555665" cy="463891"/>
            </a:xfrm>
            <a:prstGeom prst="rect">
              <a:avLst/>
            </a:prstGeom>
            <a:solidFill>
              <a:srgbClr val="84D0A2"/>
            </a:solidFill>
            <a:ln>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Huawei Sans" panose="020C0503030203020204" pitchFamily="34" charset="0"/>
                  <a:ea typeface="方正兰亭黑简体" panose="02000000000000000000" pitchFamily="2" charset="-122"/>
                </a:rPr>
                <a:t>12</a:t>
              </a:r>
            </a:p>
          </p:txBody>
        </p:sp>
        <p:sp>
          <p:nvSpPr>
            <p:cNvPr id="152" name="文本框 151">
              <a:extLst>
                <a:ext uri="{FF2B5EF4-FFF2-40B4-BE49-F238E27FC236}">
                  <a16:creationId xmlns:a16="http://schemas.microsoft.com/office/drawing/2014/main" id="{A591AD08-201C-4FBC-A1F7-DE71ABABCCB1}"/>
                </a:ext>
              </a:extLst>
            </p:cNvPr>
            <p:cNvSpPr txBox="1"/>
            <p:nvPr/>
          </p:nvSpPr>
          <p:spPr bwMode="gray">
            <a:xfrm>
              <a:off x="1149540" y="1173145"/>
              <a:ext cx="2739039" cy="461665"/>
            </a:xfrm>
            <a:prstGeom prst="rect">
              <a:avLst/>
            </a:prstGeom>
            <a:noFill/>
            <a:ln>
              <a:noFill/>
            </a:ln>
          </p:spPr>
          <p:txBody>
            <a:bodyPr wrap="square" rtlCol="0" anchor="ctr">
              <a:spAutoFit/>
            </a:bodyPr>
            <a:lstStyle/>
            <a:p>
              <a:pPr fontAlgn="ctr"/>
              <a:r>
                <a:rPr lang="en-US" altLang="zh-CN" sz="1200" dirty="0">
                  <a:latin typeface="Huawei Sans" panose="020C0503030203020204" pitchFamily="34" charset="0"/>
                </a:rPr>
                <a:t>Support for data-oriented or task-oriented access control</a:t>
              </a:r>
            </a:p>
          </p:txBody>
        </p:sp>
      </p:grpSp>
      <p:grpSp>
        <p:nvGrpSpPr>
          <p:cNvPr id="5" name="组合 4">
            <a:extLst>
              <a:ext uri="{FF2B5EF4-FFF2-40B4-BE49-F238E27FC236}">
                <a16:creationId xmlns:a16="http://schemas.microsoft.com/office/drawing/2014/main" id="{ABF8972A-B9DE-41ED-9DE4-4CB0F1066EA4}"/>
              </a:ext>
            </a:extLst>
          </p:cNvPr>
          <p:cNvGrpSpPr/>
          <p:nvPr/>
        </p:nvGrpSpPr>
        <p:grpSpPr bwMode="gray">
          <a:xfrm>
            <a:off x="487143" y="983019"/>
            <a:ext cx="3408069" cy="641114"/>
            <a:chOff x="565295" y="1096188"/>
            <a:chExt cx="3408069" cy="641114"/>
          </a:xfrm>
        </p:grpSpPr>
        <p:sp>
          <p:nvSpPr>
            <p:cNvPr id="6" name="MH_SubTitle_1">
              <a:extLst>
                <a:ext uri="{FF2B5EF4-FFF2-40B4-BE49-F238E27FC236}">
                  <a16:creationId xmlns:a16="http://schemas.microsoft.com/office/drawing/2014/main" id="{4946E0AA-D67F-4CCF-8324-C79FC5733A84}"/>
                </a:ext>
              </a:extLst>
            </p:cNvPr>
            <p:cNvSpPr/>
            <p:nvPr/>
          </p:nvSpPr>
          <p:spPr bwMode="gray">
            <a:xfrm>
              <a:off x="565295" y="1096188"/>
              <a:ext cx="3408069" cy="641114"/>
            </a:xfrm>
            <a:prstGeom prst="roundRect">
              <a:avLst>
                <a:gd name="adj" fmla="val 4648"/>
              </a:avLst>
            </a:prstGeom>
            <a:solidFill>
              <a:srgbClr val="FFFFFF"/>
            </a:solidFill>
            <a:ln w="762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57" name="矩形 56">
              <a:extLst>
                <a:ext uri="{FF2B5EF4-FFF2-40B4-BE49-F238E27FC236}">
                  <a16:creationId xmlns:a16="http://schemas.microsoft.com/office/drawing/2014/main" id="{8AFC412E-547C-4223-8132-B1B7FA8E36D1}"/>
                </a:ext>
              </a:extLst>
            </p:cNvPr>
            <p:cNvSpPr>
              <a:spLocks/>
            </p:cNvSpPr>
            <p:nvPr/>
          </p:nvSpPr>
          <p:spPr bwMode="gray">
            <a:xfrm>
              <a:off x="593876" y="1188024"/>
              <a:ext cx="555665" cy="46389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01</a:t>
              </a:r>
              <a:endParaRPr lang="en-US" altLang="zh-CN" b="1" dirty="0">
                <a:latin typeface="Huawei Sans" panose="020C0503030203020204" pitchFamily="34" charset="0"/>
                <a:ea typeface="方正兰亭黑简体" panose="02000000000000000000" pitchFamily="2" charset="-122"/>
              </a:endParaRPr>
            </a:p>
          </p:txBody>
        </p:sp>
        <p:sp>
          <p:nvSpPr>
            <p:cNvPr id="3" name="文本框 2">
              <a:extLst>
                <a:ext uri="{FF2B5EF4-FFF2-40B4-BE49-F238E27FC236}">
                  <a16:creationId xmlns:a16="http://schemas.microsoft.com/office/drawing/2014/main" id="{2AC02822-29DA-41F4-9953-0030E12D6652}"/>
                </a:ext>
              </a:extLst>
            </p:cNvPr>
            <p:cNvSpPr txBox="1"/>
            <p:nvPr/>
          </p:nvSpPr>
          <p:spPr bwMode="gray">
            <a:xfrm>
              <a:off x="1149541" y="1269494"/>
              <a:ext cx="1894114" cy="276999"/>
            </a:xfrm>
            <a:prstGeom prst="rect">
              <a:avLst/>
            </a:prstGeom>
            <a:noFill/>
          </p:spPr>
          <p:txBody>
            <a:bodyPr wrap="square" rtlCol="0">
              <a:spAutoFit/>
            </a:bodyPr>
            <a:lstStyle/>
            <a:p>
              <a:r>
                <a:rPr lang="en-US" altLang="zh-CN" sz="1200" dirty="0">
                  <a:latin typeface="Huawei Sans" panose="020C0503030203020204" pitchFamily="34" charset="0"/>
                </a:rPr>
                <a:t>Ease of use</a:t>
              </a:r>
              <a:endParaRPr lang="zh-CN" altLang="en-US" sz="1200" dirty="0">
                <a:latin typeface="Huawei Sans" panose="020C0503030203020204" pitchFamily="34" charset="0"/>
              </a:endParaRPr>
            </a:p>
          </p:txBody>
        </p:sp>
      </p:grpSp>
      <p:grpSp>
        <p:nvGrpSpPr>
          <p:cNvPr id="81" name="组合 80">
            <a:extLst>
              <a:ext uri="{FF2B5EF4-FFF2-40B4-BE49-F238E27FC236}">
                <a16:creationId xmlns:a16="http://schemas.microsoft.com/office/drawing/2014/main" id="{2F8E1D05-84BA-45B2-AD8E-1F4900F52B2A}"/>
              </a:ext>
            </a:extLst>
          </p:cNvPr>
          <p:cNvGrpSpPr/>
          <p:nvPr/>
        </p:nvGrpSpPr>
        <p:grpSpPr bwMode="gray">
          <a:xfrm>
            <a:off x="4386098" y="983019"/>
            <a:ext cx="3408069" cy="656490"/>
            <a:chOff x="565295" y="1080812"/>
            <a:chExt cx="3408069" cy="656490"/>
          </a:xfrm>
        </p:grpSpPr>
        <p:sp>
          <p:nvSpPr>
            <p:cNvPr id="97" name="MH_SubTitle_1">
              <a:extLst>
                <a:ext uri="{FF2B5EF4-FFF2-40B4-BE49-F238E27FC236}">
                  <a16:creationId xmlns:a16="http://schemas.microsoft.com/office/drawing/2014/main" id="{E3EC0462-CFAD-43E4-BE51-52A64ECB4036}"/>
                </a:ext>
              </a:extLst>
            </p:cNvPr>
            <p:cNvSpPr/>
            <p:nvPr/>
          </p:nvSpPr>
          <p:spPr bwMode="gray">
            <a:xfrm>
              <a:off x="565295" y="1096188"/>
              <a:ext cx="3408069" cy="641114"/>
            </a:xfrm>
            <a:prstGeom prst="roundRect">
              <a:avLst>
                <a:gd name="adj" fmla="val 4648"/>
              </a:avLst>
            </a:prstGeom>
            <a:solidFill>
              <a:srgbClr val="FFFFFF"/>
            </a:solid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98" name="矩形 97">
              <a:extLst>
                <a:ext uri="{FF2B5EF4-FFF2-40B4-BE49-F238E27FC236}">
                  <a16:creationId xmlns:a16="http://schemas.microsoft.com/office/drawing/2014/main" id="{6F2A6DEF-D677-4D73-82E1-FCE728A2459F}"/>
                </a:ext>
              </a:extLst>
            </p:cNvPr>
            <p:cNvSpPr>
              <a:spLocks/>
            </p:cNvSpPr>
            <p:nvPr/>
          </p:nvSpPr>
          <p:spPr bwMode="gray">
            <a:xfrm>
              <a:off x="593876" y="1188024"/>
              <a:ext cx="555665" cy="4638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uawei Sans" panose="020C0503030203020204" pitchFamily="34" charset="0"/>
                  <a:ea typeface="方正兰亭黑简体" panose="02000000000000000000" pitchFamily="2" charset="-122"/>
                </a:rPr>
                <a:t>06</a:t>
              </a:r>
              <a:endParaRPr lang="en-US" altLang="zh-CN" b="1" dirty="0">
                <a:latin typeface="Huawei Sans" panose="020C0503030203020204" pitchFamily="34" charset="0"/>
                <a:ea typeface="方正兰亭黑简体" panose="02000000000000000000" pitchFamily="2" charset="-122"/>
              </a:endParaRPr>
            </a:p>
          </p:txBody>
        </p:sp>
        <p:sp>
          <p:nvSpPr>
            <p:cNvPr id="99" name="文本框 98">
              <a:extLst>
                <a:ext uri="{FF2B5EF4-FFF2-40B4-BE49-F238E27FC236}">
                  <a16:creationId xmlns:a16="http://schemas.microsoft.com/office/drawing/2014/main" id="{6C0BC605-EAB1-4260-9D3D-89A8B7DF7EA0}"/>
                </a:ext>
              </a:extLst>
            </p:cNvPr>
            <p:cNvSpPr txBox="1"/>
            <p:nvPr/>
          </p:nvSpPr>
          <p:spPr bwMode="gray">
            <a:xfrm>
              <a:off x="1149540" y="1080812"/>
              <a:ext cx="2739039" cy="646331"/>
            </a:xfrm>
            <a:prstGeom prst="rect">
              <a:avLst/>
            </a:prstGeom>
            <a:noFill/>
          </p:spPr>
          <p:txBody>
            <a:bodyPr wrap="square" rtlCol="0">
              <a:spAutoFit/>
            </a:bodyPr>
            <a:lstStyle/>
            <a:p>
              <a:pPr fontAlgn="ctr"/>
              <a:r>
                <a:rPr lang="en-US" altLang="zh-CN" sz="1200" dirty="0">
                  <a:latin typeface="Huawei Sans" panose="020C0503030203020204" pitchFamily="34" charset="0"/>
                </a:rPr>
                <a:t>Proper internal configuration sequence, minimizing the impact caused by configuration changes</a:t>
              </a:r>
            </a:p>
          </p:txBody>
        </p:sp>
      </p:grpSp>
      <p:grpSp>
        <p:nvGrpSpPr>
          <p:cNvPr id="128" name="组合 127">
            <a:extLst>
              <a:ext uri="{FF2B5EF4-FFF2-40B4-BE49-F238E27FC236}">
                <a16:creationId xmlns:a16="http://schemas.microsoft.com/office/drawing/2014/main" id="{4954F9DA-875A-4A41-83FD-649E9ABA7A22}"/>
              </a:ext>
            </a:extLst>
          </p:cNvPr>
          <p:cNvGrpSpPr/>
          <p:nvPr/>
        </p:nvGrpSpPr>
        <p:grpSpPr bwMode="gray">
          <a:xfrm>
            <a:off x="8276238" y="983019"/>
            <a:ext cx="3408069" cy="641114"/>
            <a:chOff x="565295" y="1096188"/>
            <a:chExt cx="3408069" cy="641114"/>
          </a:xfrm>
        </p:grpSpPr>
        <p:sp>
          <p:nvSpPr>
            <p:cNvPr id="129" name="MH_SubTitle_1">
              <a:extLst>
                <a:ext uri="{FF2B5EF4-FFF2-40B4-BE49-F238E27FC236}">
                  <a16:creationId xmlns:a16="http://schemas.microsoft.com/office/drawing/2014/main" id="{0BCA2066-9CD7-45E5-B378-8706B506B44D}"/>
                </a:ext>
              </a:extLst>
            </p:cNvPr>
            <p:cNvSpPr/>
            <p:nvPr/>
          </p:nvSpPr>
          <p:spPr bwMode="gray">
            <a:xfrm>
              <a:off x="565295" y="1096188"/>
              <a:ext cx="3408069" cy="641114"/>
            </a:xfrm>
            <a:prstGeom prst="roundRect">
              <a:avLst>
                <a:gd name="adj" fmla="val 4648"/>
              </a:avLst>
            </a:prstGeom>
            <a:solidFill>
              <a:srgbClr val="FFFFFF"/>
            </a:solidFill>
            <a:ln w="76200">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lIns="72000" tIns="0" rIns="432000" bIns="0" anchor="ctr"/>
            <a:lstStyle/>
            <a:p>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130" name="矩形 129">
              <a:extLst>
                <a:ext uri="{FF2B5EF4-FFF2-40B4-BE49-F238E27FC236}">
                  <a16:creationId xmlns:a16="http://schemas.microsoft.com/office/drawing/2014/main" id="{C246BCA9-16AB-4C5B-9A0A-E585558FE34A}"/>
                </a:ext>
              </a:extLst>
            </p:cNvPr>
            <p:cNvSpPr>
              <a:spLocks/>
            </p:cNvSpPr>
            <p:nvPr/>
          </p:nvSpPr>
          <p:spPr bwMode="gray">
            <a:xfrm>
              <a:off x="593876" y="1188024"/>
              <a:ext cx="555665" cy="463891"/>
            </a:xfrm>
            <a:prstGeom prst="rect">
              <a:avLst/>
            </a:prstGeom>
            <a:solidFill>
              <a:srgbClr val="84D0A2"/>
            </a:solidFill>
            <a:ln>
              <a:solidFill>
                <a:srgbClr val="84D0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Huawei Sans" panose="020C0503030203020204" pitchFamily="34" charset="0"/>
                  <a:ea typeface="方正兰亭黑简体" panose="02000000000000000000" pitchFamily="2" charset="-122"/>
                </a:rPr>
                <a:t>11</a:t>
              </a:r>
            </a:p>
          </p:txBody>
        </p:sp>
        <p:sp>
          <p:nvSpPr>
            <p:cNvPr id="131" name="文本框 130">
              <a:extLst>
                <a:ext uri="{FF2B5EF4-FFF2-40B4-BE49-F238E27FC236}">
                  <a16:creationId xmlns:a16="http://schemas.microsoft.com/office/drawing/2014/main" id="{7A544C86-BD92-4012-B619-3326D4186661}"/>
                </a:ext>
              </a:extLst>
            </p:cNvPr>
            <p:cNvSpPr txBox="1"/>
            <p:nvPr/>
          </p:nvSpPr>
          <p:spPr bwMode="gray">
            <a:xfrm>
              <a:off x="1149540" y="1173145"/>
              <a:ext cx="2739039" cy="461665"/>
            </a:xfrm>
            <a:prstGeom prst="rect">
              <a:avLst/>
            </a:prstGeom>
            <a:noFill/>
            <a:ln>
              <a:noFill/>
            </a:ln>
          </p:spPr>
          <p:txBody>
            <a:bodyPr wrap="square" rtlCol="0" anchor="ctr">
              <a:spAutoFit/>
            </a:bodyPr>
            <a:lstStyle/>
            <a:p>
              <a:pPr fontAlgn="ctr"/>
              <a:r>
                <a:rPr lang="en-US" altLang="zh-CN" sz="1200" dirty="0">
                  <a:latin typeface="Huawei Sans" panose="020C0503030203020204" pitchFamily="34" charset="0"/>
                </a:rPr>
                <a:t>Role-based access control and minimum authorization</a:t>
              </a:r>
            </a:p>
          </p:txBody>
        </p:sp>
      </p:grpSp>
    </p:spTree>
    <p:extLst>
      <p:ext uri="{BB962C8B-B14F-4D97-AF65-F5344CB8AC3E}">
        <p14:creationId xmlns:p14="http://schemas.microsoft.com/office/powerpoint/2010/main" val="2559921646"/>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A3A109-CBB5-4E27-A413-15D4FD4BAE2F}"/>
</file>

<file path=customXml/itemProps2.xml><?xml version="1.0" encoding="utf-8"?>
<ds:datastoreItem xmlns:ds="http://schemas.openxmlformats.org/officeDocument/2006/customXml" ds:itemID="{2731512B-4C03-4CD8-B3FA-0435D3CA4572}">
  <ds:schemaRefs>
    <ds:schemaRef ds:uri="http://schemas.microsoft.com/office/2006/documentManagement/types"/>
    <ds:schemaRef ds:uri="http://purl.org/dc/elements/1.1/"/>
    <ds:schemaRef ds:uri="http://schemas.microsoft.com/office/2006/metadata/properties"/>
    <ds:schemaRef ds:uri="http://purl.org/dc/dcmitype/"/>
    <ds:schemaRef ds:uri="http://www.w3.org/XML/1998/namespace"/>
    <ds:schemaRef ds:uri="http://purl.org/dc/term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F6192B0D-6DD6-4C7C-877A-1CE5E6DDF5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7190</TotalTime>
  <Words>6402</Words>
  <Application>Microsoft Office PowerPoint</Application>
  <PresentationFormat>宽屏</PresentationFormat>
  <Paragraphs>932</Paragraphs>
  <Slides>49</Slides>
  <Notes>49</Notes>
  <HiddenSlides>1</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49</vt:i4>
      </vt:variant>
    </vt:vector>
  </HeadingPairs>
  <TitlesOfParts>
    <vt:vector size="60" baseType="lpstr">
      <vt:lpstr>Huawei Sans</vt:lpstr>
      <vt:lpstr>Courier New</vt:lpstr>
      <vt:lpstr>Arial</vt:lpstr>
      <vt:lpstr>Wingdings</vt:lpstr>
      <vt:lpstr>微软雅黑</vt:lpstr>
      <vt:lpstr>方正兰亭黑简体</vt:lpstr>
      <vt:lpstr>微软雅黑</vt:lpstr>
      <vt:lpstr>1_标题页模板</vt:lpstr>
      <vt:lpstr>2_自功能页模板</vt:lpstr>
      <vt:lpstr>3_内容页模板</vt:lpstr>
      <vt:lpstr>4_感谢页模板</vt:lpstr>
      <vt:lpstr>PowerPoint 演示文稿</vt:lpstr>
      <vt:lpstr>NETCONF YANG Principles and Practices</vt:lpstr>
      <vt:lpstr>PowerPoint 演示文稿</vt:lpstr>
      <vt:lpstr>PowerPoint 演示文稿</vt:lpstr>
      <vt:lpstr>PowerPoint 演示文稿</vt:lpstr>
      <vt:lpstr>Introduction to Device Data</vt:lpstr>
      <vt:lpstr>Configuring a Network Device</vt:lpstr>
      <vt:lpstr>Typical Configuration Management Methods</vt:lpstr>
      <vt:lpstr>Requirements for Network Management</vt:lpstr>
      <vt:lpstr>Gradual Implementation of Meeting Conclusions by the IETF Work Group</vt:lpstr>
      <vt:lpstr>Process for an Engineer to Configure Devices</vt:lpstr>
      <vt:lpstr>Process for NETCONF to Configure Devices</vt:lpstr>
      <vt:lpstr>PowerPoint 演示文稿</vt:lpstr>
      <vt:lpstr>NETCONF Overview</vt:lpstr>
      <vt:lpstr>NETCONF Protocol Framework</vt:lpstr>
      <vt:lpstr>XML Encoding</vt:lpstr>
      <vt:lpstr>Transport Layer and Messages Layer</vt:lpstr>
      <vt:lpstr>Basic Operations of NETCONF</vt:lpstr>
      <vt:lpstr>Operation Objects of NETCONF</vt:lpstr>
      <vt:lpstr>Example: Delivering VLAN Configurations</vt:lpstr>
      <vt:lpstr>Content Layer of NETCONF</vt:lpstr>
      <vt:lpstr>Example: Delivering VLAN Configurations (HUAWEI-YANG)</vt:lpstr>
      <vt:lpstr>Example: Delivering VLAN Configurations (Schema)</vt:lpstr>
      <vt:lpstr>NETCONF Configuration</vt:lpstr>
      <vt:lpstr>PowerPoint 演示文稿</vt:lpstr>
      <vt:lpstr>Origin of YANG</vt:lpstr>
      <vt:lpstr>YANG Language Overview</vt:lpstr>
      <vt:lpstr>Introduction to YANG Files – Module</vt:lpstr>
      <vt:lpstr>Introduction to YANG Files – Leaf Node</vt:lpstr>
      <vt:lpstr>Introduction to YANG Files – Leaf List</vt:lpstr>
      <vt:lpstr>Introduction to YANG Files – List Node</vt:lpstr>
      <vt:lpstr>Introduction to YANG Files – Container Node</vt:lpstr>
      <vt:lpstr>Introduction to YANG Files – Grouping</vt:lpstr>
      <vt:lpstr>Introduction to YANG Files – Configuration Data and Status Data</vt:lpstr>
      <vt:lpstr>Introduction to YANG Files – Data Type</vt:lpstr>
      <vt:lpstr>FAQ: How Do I Load a YANG Model?</vt:lpstr>
      <vt:lpstr>PowerPoint 演示文稿</vt:lpstr>
      <vt:lpstr>Origin of RESTCONF</vt:lpstr>
      <vt:lpstr>RESTCONF Overview</vt:lpstr>
      <vt:lpstr>Comparison Between RESTCONF and NETCONF</vt:lpstr>
      <vt:lpstr>Typical RESTCONF Interaction</vt:lpstr>
      <vt:lpstr>RESTCONF Request Packet</vt:lpstr>
      <vt:lpstr>RESTCONF Request Example</vt:lpstr>
      <vt:lpstr>RESTCONF Response Packet</vt:lpstr>
      <vt:lpstr>HTTP Status Code</vt:lpstr>
      <vt:lpstr>RESTCONF Response Example</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yusheng</cp:lastModifiedBy>
  <cp:revision>257</cp:revision>
  <dcterms:created xsi:type="dcterms:W3CDTF">2018-11-29T10:16:29Z</dcterms:created>
  <dcterms:modified xsi:type="dcterms:W3CDTF">2021-11-02T08:44:25Z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(3)akXu0rLuU/c2LXFXWhZj6qitnoHUw5nC9eJqq8FOCwNDsePxChyeo5Y2NTPJwaSQg5haI2zS
DMPr3z1NH/vm84D8T5UUaD3+2pipL7Uelci5VV5XTcqj3fuyWayalb5TsO3my7eQthfQZXad
29TUe1VngPXCqvyPbIdgnsMaNZY7k0O8Kuezfwf8losJOzd4uucmCKrkvD40VatvSKwRKro8
DQm4Db82FeSmanAd4f</vt:lpwstr>
  </property>
  <property fmtid="{D5CDD505-2E9C-101B-9397-08002B2CF9AE}" pid="3" name="_2015_ms_pID_7253431">
    <vt:lpwstr>sm7WHCW6Gz0cezVLdR26ZqS7NiI2WxZsTkB713y1a5NHomk433Ohfo
Z+4qsu7zhxvWpDvX691WnrYNh6e838HNzMcCnTqNKmhOEMrIUxEkmrmhgtPInJuOCrtEi74R
8m1RBB+MFfRNipql3SdUnk0rO1O0qsmXTH22ScSxdyu1AEjPd7Zybl3bjglDVvZScYnj1OGN
pWcVKNjjT1g00Hppnq4jwW8Ixn4CryvYg3k4</vt:lpwstr>
  </property>
  <property fmtid="{D5CDD505-2E9C-101B-9397-08002B2CF9AE}" pid="4" name="_2015_ms_pID_7253432">
    <vt:lpwstr>xQ==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1635553928</vt:lpwstr>
  </property>
</Properties>
</file>